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1037" r:id="rId2"/>
    <p:sldId id="587" r:id="rId3"/>
    <p:sldId id="545" r:id="rId4"/>
    <p:sldId id="548" r:id="rId5"/>
    <p:sldId id="595" r:id="rId6"/>
    <p:sldId id="596" r:id="rId7"/>
    <p:sldId id="597" r:id="rId8"/>
    <p:sldId id="598" r:id="rId9"/>
    <p:sldId id="599" r:id="rId10"/>
    <p:sldId id="600" r:id="rId11"/>
    <p:sldId id="601" r:id="rId12"/>
    <p:sldId id="602" r:id="rId13"/>
    <p:sldId id="603" r:id="rId14"/>
    <p:sldId id="604" r:id="rId15"/>
    <p:sldId id="605" r:id="rId16"/>
    <p:sldId id="583" r:id="rId17"/>
    <p:sldId id="584" r:id="rId18"/>
    <p:sldId id="585" r:id="rId19"/>
    <p:sldId id="566" r:id="rId20"/>
    <p:sldId id="607" r:id="rId21"/>
    <p:sldId id="568" r:id="rId22"/>
    <p:sldId id="569" r:id="rId23"/>
    <p:sldId id="570" r:id="rId24"/>
    <p:sldId id="571" r:id="rId25"/>
    <p:sldId id="606" r:id="rId26"/>
    <p:sldId id="572" r:id="rId27"/>
    <p:sldId id="591" r:id="rId28"/>
    <p:sldId id="592" r:id="rId29"/>
    <p:sldId id="593" r:id="rId30"/>
    <p:sldId id="576" r:id="rId31"/>
    <p:sldId id="577" r:id="rId32"/>
    <p:sldId id="578" r:id="rId33"/>
    <p:sldId id="579" r:id="rId34"/>
    <p:sldId id="580" r:id="rId35"/>
    <p:sldId id="581" r:id="rId36"/>
    <p:sldId id="594" r:id="rId3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2" d="100"/>
          <a:sy n="52" d="100"/>
        </p:scale>
        <p:origin x="388" y="1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0808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31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3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574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5699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9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656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lang="ja-JP" altLang="en-US" smtClean="0">
                <a:solidFill>
                  <a:prstClr val="black"/>
                </a:solidFill>
              </a:rPr>
              <a:pPr/>
              <a:t>16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6182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0372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1558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27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59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cc/ca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ca-8. </a:t>
            </a:r>
            <a:r>
              <a:rPr lang="ja-JP" altLang="en-US" dirty="0"/>
              <a:t>算術演算命令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46537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（コンピュータ・アーキテクチャ演習）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https://www.kkaneko.jp/cc/ca/index.html</a:t>
            </a:r>
            <a:endParaRPr lang="en-US" altLang="ja-JP" dirty="0"/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80893F84-CE2C-4297-94FD-EDDF51636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7D2B217-B2CC-494E-90AD-57A0E272A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</a:t>
            </a:r>
            <a:r>
              <a:rPr lang="en-US" altLang="ja-JP" dirty="0" err="1"/>
              <a:t>printf</a:t>
            </a:r>
            <a:r>
              <a:rPr lang="ja-JP" altLang="en-US" dirty="0"/>
              <a:t>」の行で，実行が中断した状態で，変数の値を表示させなさい．手順は次の通り．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19" name="角丸四角形 18"/>
          <p:cNvSpPr/>
          <p:nvPr/>
        </p:nvSpPr>
        <p:spPr>
          <a:xfrm>
            <a:off x="870499" y="5106712"/>
            <a:ext cx="2737177" cy="817076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①「デバッグ」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「ウインドウ」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　「</a:t>
            </a:r>
            <a:r>
              <a:rPr lang="ja-JP" altLang="en-US" sz="165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ローカル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5493972" y="4114049"/>
            <a:ext cx="2737177" cy="618354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kumimoji="1"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変数名と値の対応表が</a:t>
            </a:r>
            <a:endParaRPr kumimoji="1"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表示される</a:t>
            </a:r>
            <a:endParaRPr kumimoji="1" lang="ja-JP" altLang="en-US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4133633" y="3017217"/>
            <a:ext cx="300255" cy="50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" y="2148841"/>
            <a:ext cx="3433763" cy="2858375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500062" y="2211938"/>
            <a:ext cx="494348" cy="1498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13829" y="2374073"/>
            <a:ext cx="872084" cy="13767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239087" y="3414392"/>
            <a:ext cx="967742" cy="2088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3875" y="2612703"/>
            <a:ext cx="4488188" cy="1085057"/>
          </a:xfrm>
          <a:prstGeom prst="rect">
            <a:avLst/>
          </a:prstGeom>
        </p:spPr>
      </p:pic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287383" y="975493"/>
            <a:ext cx="7569354" cy="7560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altLang="ja-JP" sz="24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244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B7486FC1-B6EE-4682-8504-2C256A1A2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最後に，プログラム実行の再開の操作を行いなさい．これで，デバッガーが終了する．　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1849110" y="4996506"/>
            <a:ext cx="2737177" cy="62800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続行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234" y="2268526"/>
            <a:ext cx="3308494" cy="252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095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CD90A388-14EF-4223-8B41-A457D9D68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次のように書き替えて，同じ手順を繰り返しなさい</a:t>
            </a:r>
            <a:r>
              <a:rPr lang="en-US" altLang="ja-JP" dirty="0"/>
              <a:t>.   </a:t>
            </a:r>
            <a:r>
              <a:rPr lang="ja-JP" altLang="en-US" dirty="0"/>
              <a:t>そして，変数 </a:t>
            </a:r>
            <a:r>
              <a:rPr lang="en-US" altLang="ja-JP" dirty="0"/>
              <a:t>a </a:t>
            </a:r>
            <a:r>
              <a:rPr lang="ja-JP" altLang="en-US" dirty="0"/>
              <a:t>の値を確認しなさい　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93" y="2345934"/>
            <a:ext cx="4595088" cy="3501902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1709867" y="3696771"/>
            <a:ext cx="2048132" cy="76556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5311" y="2920539"/>
            <a:ext cx="4543041" cy="1240600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5636464" y="4375640"/>
            <a:ext cx="1672253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add </a:t>
            </a:r>
            <a:r>
              <a:rPr lang="ja-JP" altLang="en-US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加算</a:t>
            </a:r>
            <a:endParaRPr kumimoji="1" lang="ja-JP" altLang="en-US" sz="27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47399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31" y="2162947"/>
            <a:ext cx="4636413" cy="3735410"/>
          </a:xfrm>
          <a:prstGeom prst="rect">
            <a:avLst/>
          </a:prstGeom>
        </p:spPr>
      </p:pic>
      <p:sp>
        <p:nvSpPr>
          <p:cNvPr id="7" name="タイトル 6">
            <a:extLst>
              <a:ext uri="{FF2B5EF4-FFF2-40B4-BE49-F238E27FC236}">
                <a16:creationId xmlns:a16="http://schemas.microsoft.com/office/drawing/2014/main" id="{6911E170-0911-457E-82A2-42143C631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次のように書き替えて，同じ手順を繰り返しなさい</a:t>
            </a:r>
            <a:r>
              <a:rPr lang="en-US" altLang="ja-JP" dirty="0"/>
              <a:t>. </a:t>
            </a:r>
            <a:r>
              <a:rPr lang="ja-JP" altLang="en-US" dirty="0"/>
              <a:t>そして，変数 </a:t>
            </a:r>
            <a:r>
              <a:rPr lang="en-US" altLang="ja-JP" dirty="0"/>
              <a:t>a </a:t>
            </a:r>
            <a:r>
              <a:rPr lang="ja-JP" altLang="en-US" dirty="0"/>
              <a:t>の値を確認しなさい　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1696561" y="3647870"/>
            <a:ext cx="2048132" cy="765563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636464" y="4375640"/>
            <a:ext cx="1649811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sub </a:t>
            </a:r>
            <a:r>
              <a:rPr lang="ja-JP" altLang="en-US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加算</a:t>
            </a:r>
            <a:endParaRPr kumimoji="1" lang="ja-JP" altLang="en-US" sz="27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7650" y="2793593"/>
            <a:ext cx="4485970" cy="1372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351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01" y="2201240"/>
            <a:ext cx="4124902" cy="3516848"/>
          </a:xfrm>
          <a:prstGeom prst="rect">
            <a:avLst/>
          </a:prstGeom>
        </p:spPr>
      </p:pic>
      <p:sp>
        <p:nvSpPr>
          <p:cNvPr id="9" name="タイトル 8">
            <a:extLst>
              <a:ext uri="{FF2B5EF4-FFF2-40B4-BE49-F238E27FC236}">
                <a16:creationId xmlns:a16="http://schemas.microsoft.com/office/drawing/2014/main" id="{59B60D44-672E-46C0-845A-5D84520F0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次のように書き替えて，同じ手順を繰り返しなさい</a:t>
            </a:r>
            <a:r>
              <a:rPr lang="en-US" altLang="ja-JP" dirty="0"/>
              <a:t>.   </a:t>
            </a:r>
            <a:r>
              <a:rPr lang="ja-JP" altLang="en-US" dirty="0"/>
              <a:t>そして，変数 </a:t>
            </a:r>
            <a:r>
              <a:rPr lang="en-US" altLang="ja-JP" dirty="0"/>
              <a:t>a </a:t>
            </a:r>
            <a:r>
              <a:rPr lang="ja-JP" altLang="en-US" dirty="0"/>
              <a:t>の値を確認しなさい　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1525443" y="3534562"/>
            <a:ext cx="2520778" cy="96947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9778" y="2920538"/>
            <a:ext cx="4768574" cy="1302188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5636464" y="4375639"/>
            <a:ext cx="2608406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7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imul</a:t>
            </a:r>
            <a:r>
              <a:rPr lang="en-US" altLang="ja-JP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乗算</a:t>
            </a:r>
            <a:endParaRPr lang="en-US" altLang="ja-JP" sz="27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700" b="1" dirty="0">
                <a:latin typeface="Arial" panose="020B0604020202020204" pitchFamily="34" charset="0"/>
                <a:ea typeface="メイリオ" panose="020B0604030504040204" pitchFamily="50" charset="-128"/>
              </a:rPr>
              <a:t>次ページに解説</a:t>
            </a:r>
          </a:p>
        </p:txBody>
      </p:sp>
    </p:spTree>
    <p:extLst>
      <p:ext uri="{BB962C8B-B14F-4D97-AF65-F5344CB8AC3E}">
        <p14:creationId xmlns:p14="http://schemas.microsoft.com/office/powerpoint/2010/main" val="2919101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FABB3AB2-A3C1-4D36-ABA6-D75ABA216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12669152-38EC-400F-BAB8-E47BC33A4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15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889879"/>
            <a:ext cx="5994527" cy="5110871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136276" y="2024630"/>
            <a:ext cx="2339102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アセンブリ言語の</a:t>
            </a:r>
            <a:endParaRPr kumimoji="1" lang="en-US" altLang="ja-JP" sz="21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プログラム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636590" y="2335426"/>
            <a:ext cx="3524042" cy="286232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　</a:t>
            </a:r>
            <a:r>
              <a:rPr lang="en-US" altLang="ja-JP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 </a:t>
            </a:r>
            <a:r>
              <a:rPr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 </a:t>
            </a:r>
            <a:r>
              <a:rPr lang="en-US" altLang="ja-JP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30 </a:t>
            </a:r>
            <a:r>
              <a:rPr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をセット</a:t>
            </a:r>
            <a:endParaRPr lang="en-US" altLang="ja-JP" sz="2400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　</a:t>
            </a:r>
            <a:r>
              <a:rPr kumimoji="1" lang="en-US" altLang="ja-JP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 × 20 </a:t>
            </a:r>
            <a:r>
              <a:rPr kumimoji="1"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の結果を，</a:t>
            </a:r>
            <a:endParaRPr kumimoji="1" lang="en-US" altLang="ja-JP" sz="2400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レジスタ</a:t>
            </a:r>
            <a:r>
              <a:rPr lang="ja-JP" altLang="en-US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sz="2400" dirty="0" err="1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eax</a:t>
            </a:r>
            <a:r>
              <a:rPr lang="en-US" altLang="ja-JP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にセット</a:t>
            </a:r>
            <a:endParaRPr lang="en-US" altLang="ja-JP" sz="2400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③　</a:t>
            </a:r>
            <a:r>
              <a:rPr kumimoji="1" lang="en-US" altLang="ja-JP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 </a:t>
            </a:r>
            <a:r>
              <a:rPr kumimoji="1"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</a:t>
            </a:r>
            <a:r>
              <a:rPr kumimoji="1" lang="ja-JP" altLang="en-US" sz="24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レジスタ</a:t>
            </a:r>
            <a:r>
              <a:rPr kumimoji="1" lang="ja-JP" altLang="en-US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en-US" altLang="ja-JP" sz="2400" dirty="0" err="1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eax</a:t>
            </a:r>
            <a:r>
              <a:rPr kumimoji="1" lang="en-US" altLang="ja-JP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endParaRPr kumimoji="1" lang="en-US" altLang="ja-JP" sz="2400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値をセット</a:t>
            </a:r>
            <a:endParaRPr kumimoji="1" lang="ja-JP" altLang="en-US" sz="2400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086129" y="2831242"/>
            <a:ext cx="3479045" cy="137623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 flipH="1">
            <a:off x="4629150" y="2740210"/>
            <a:ext cx="1056503" cy="276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flipH="1">
            <a:off x="5501985" y="3327057"/>
            <a:ext cx="234640" cy="1923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H="1" flipV="1">
            <a:off x="4629151" y="4003589"/>
            <a:ext cx="872834" cy="2949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84386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8-2 </a:t>
            </a:r>
            <a:r>
              <a:rPr lang="ja-JP" altLang="en-US" dirty="0"/>
              <a:t>算術演算命令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7910D7AC-0D3B-4B4D-8533-D82CCB03F7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96889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算術演算命令とは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数に関する各種の演算を行う命令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加算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減算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乗算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除算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算術シフト　など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239681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プロセッサの中の算術演算ユニット</a:t>
            </a: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3ED3C0C1-B9DB-42EF-8B47-EAC96355EC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78" name="Line 51"/>
          <p:cNvSpPr>
            <a:spLocks noChangeShapeType="1"/>
          </p:cNvSpPr>
          <p:nvPr/>
        </p:nvSpPr>
        <p:spPr bwMode="auto">
          <a:xfrm>
            <a:off x="1558621" y="3501298"/>
            <a:ext cx="173720" cy="3017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79" name="直線矢印コネクタ 78"/>
          <p:cNvCxnSpPr/>
          <p:nvPr/>
        </p:nvCxnSpPr>
        <p:spPr>
          <a:xfrm rot="5400000" flipH="1" flipV="1">
            <a:off x="4731321" y="2463173"/>
            <a:ext cx="964413" cy="2829"/>
          </a:xfrm>
          <a:prstGeom prst="straightConnector1">
            <a:avLst/>
          </a:prstGeom>
          <a:ln w="28575">
            <a:solidFill>
              <a:srgbClr val="FF99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AutoShape 4"/>
          <p:cNvSpPr>
            <a:spLocks noChangeArrowheads="1"/>
          </p:cNvSpPr>
          <p:nvPr/>
        </p:nvSpPr>
        <p:spPr bwMode="auto">
          <a:xfrm flipH="1">
            <a:off x="2601387" y="2727934"/>
            <a:ext cx="155377" cy="503843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1" name="Text Box 5"/>
          <p:cNvSpPr txBox="1">
            <a:spLocks noChangeArrowheads="1"/>
          </p:cNvSpPr>
          <p:nvPr/>
        </p:nvSpPr>
        <p:spPr bwMode="auto">
          <a:xfrm>
            <a:off x="2964871" y="4178979"/>
            <a:ext cx="1660934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/>
            <a:r>
              <a:rPr lang="ja-JP" altLang="en-US" sz="1500" dirty="0">
                <a:solidFill>
                  <a:schemeClr val="accent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レジスタ</a:t>
            </a:r>
            <a:endParaRPr lang="en-US" altLang="ja-JP" sz="1500" dirty="0">
              <a:solidFill>
                <a:schemeClr val="accent2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2" name="Rectangle 6"/>
          <p:cNvSpPr>
            <a:spLocks noChangeArrowheads="1"/>
          </p:cNvSpPr>
          <p:nvPr/>
        </p:nvSpPr>
        <p:spPr bwMode="auto">
          <a:xfrm>
            <a:off x="1389661" y="1765501"/>
            <a:ext cx="4809136" cy="4009631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3" name="Text Box 7"/>
          <p:cNvSpPr txBox="1">
            <a:spLocks noChangeArrowheads="1"/>
          </p:cNvSpPr>
          <p:nvPr/>
        </p:nvSpPr>
        <p:spPr bwMode="auto">
          <a:xfrm>
            <a:off x="1410869" y="1790403"/>
            <a:ext cx="875561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noAutofit/>
          </a:bodyPr>
          <a:lstStyle/>
          <a:p>
            <a:r>
              <a:rPr lang="en-US" altLang="ja-JP" sz="2700" dirty="0">
                <a:latin typeface="Arial" panose="020B0604020202020204" pitchFamily="34" charset="0"/>
                <a:ea typeface="メイリオ" panose="020B0604030504040204" pitchFamily="50" charset="-128"/>
              </a:rPr>
              <a:t>CPU</a:t>
            </a:r>
          </a:p>
        </p:txBody>
      </p:sp>
      <p:sp>
        <p:nvSpPr>
          <p:cNvPr id="84" name="Rectangle 8"/>
          <p:cNvSpPr>
            <a:spLocks noChangeArrowheads="1"/>
          </p:cNvSpPr>
          <p:nvPr/>
        </p:nvSpPr>
        <p:spPr bwMode="auto">
          <a:xfrm>
            <a:off x="6198797" y="2303852"/>
            <a:ext cx="1373576" cy="177696"/>
          </a:xfrm>
          <a:prstGeom prst="rect">
            <a:avLst/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5" name="Rectangle 9"/>
          <p:cNvSpPr>
            <a:spLocks noChangeArrowheads="1"/>
          </p:cNvSpPr>
          <p:nvPr/>
        </p:nvSpPr>
        <p:spPr bwMode="auto">
          <a:xfrm>
            <a:off x="6210664" y="1943505"/>
            <a:ext cx="1361708" cy="199611"/>
          </a:xfrm>
          <a:prstGeom prst="rect">
            <a:avLst/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6" name="AutoShape 10"/>
          <p:cNvSpPr>
            <a:spLocks noChangeArrowheads="1"/>
          </p:cNvSpPr>
          <p:nvPr/>
        </p:nvSpPr>
        <p:spPr bwMode="auto">
          <a:xfrm>
            <a:off x="6677877" y="2143117"/>
            <a:ext cx="317228" cy="834224"/>
          </a:xfrm>
          <a:prstGeom prst="downArrow">
            <a:avLst>
              <a:gd name="adj1" fmla="val 50000"/>
              <a:gd name="adj2" fmla="val 65136"/>
            </a:avLst>
          </a:prstGeom>
          <a:solidFill>
            <a:srgbClr val="FFB9B9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eaVert"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7" name="Text Box 11"/>
          <p:cNvSpPr txBox="1">
            <a:spLocks noChangeArrowheads="1"/>
          </p:cNvSpPr>
          <p:nvPr/>
        </p:nvSpPr>
        <p:spPr bwMode="auto">
          <a:xfrm>
            <a:off x="6223614" y="1660910"/>
            <a:ext cx="11079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noAutofit/>
          </a:bodyPr>
          <a:lstStyle/>
          <a:p>
            <a:r>
              <a:rPr lang="ja-JP" altLang="en-US" sz="1200" dirty="0">
                <a:solidFill>
                  <a:schemeClr val="tx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アドレスバス</a:t>
            </a:r>
            <a:endParaRPr lang="en-US" altLang="ja-JP" sz="1200" dirty="0">
              <a:solidFill>
                <a:schemeClr val="tx2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8" name="Text Box 12"/>
          <p:cNvSpPr txBox="1">
            <a:spLocks noChangeArrowheads="1"/>
          </p:cNvSpPr>
          <p:nvPr/>
        </p:nvSpPr>
        <p:spPr bwMode="auto">
          <a:xfrm>
            <a:off x="7031333" y="2103515"/>
            <a:ext cx="96966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ja-JP" altLang="en-US" sz="1200" dirty="0">
                <a:latin typeface="Arial" panose="020B0604020202020204" pitchFamily="34" charset="0"/>
                <a:ea typeface="メイリオ" panose="020B0604030504040204" pitchFamily="50" charset="-128"/>
              </a:rPr>
              <a:t>データバス</a:t>
            </a:r>
            <a:endParaRPr lang="en-US" altLang="ja-JP" sz="12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9" name="AutoShape 13"/>
          <p:cNvSpPr>
            <a:spLocks noChangeArrowheads="1"/>
          </p:cNvSpPr>
          <p:nvPr/>
        </p:nvSpPr>
        <p:spPr bwMode="auto">
          <a:xfrm>
            <a:off x="7119189" y="2518167"/>
            <a:ext cx="287016" cy="462191"/>
          </a:xfrm>
          <a:prstGeom prst="upDownArrow">
            <a:avLst>
              <a:gd name="adj1" fmla="val 50000"/>
              <a:gd name="adj2" fmla="val 27143"/>
            </a:avLst>
          </a:prstGeom>
          <a:solidFill>
            <a:srgbClr val="C8B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0" name="Rectangle 14"/>
          <p:cNvSpPr>
            <a:spLocks noChangeArrowheads="1"/>
          </p:cNvSpPr>
          <p:nvPr/>
        </p:nvSpPr>
        <p:spPr bwMode="auto">
          <a:xfrm>
            <a:off x="6592633" y="2984380"/>
            <a:ext cx="989267" cy="240859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1" name="Text Box 15"/>
          <p:cNvSpPr txBox="1">
            <a:spLocks noChangeArrowheads="1"/>
          </p:cNvSpPr>
          <p:nvPr/>
        </p:nvSpPr>
        <p:spPr bwMode="auto">
          <a:xfrm>
            <a:off x="6616373" y="3856303"/>
            <a:ext cx="122341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noAutofit/>
          </a:bodyPr>
          <a:lstStyle/>
          <a:p>
            <a:r>
              <a:rPr lang="ja-JP" altLang="en-US" sz="2700">
                <a:latin typeface="Arial" panose="020B0604020202020204" pitchFamily="34" charset="0"/>
                <a:ea typeface="メイリオ" panose="020B0604030504040204" pitchFamily="50" charset="-128"/>
              </a:rPr>
              <a:t>メモリ</a:t>
            </a:r>
          </a:p>
        </p:txBody>
      </p:sp>
      <p:sp>
        <p:nvSpPr>
          <p:cNvPr id="92" name="Text Box 16"/>
          <p:cNvSpPr txBox="1">
            <a:spLocks noChangeArrowheads="1"/>
          </p:cNvSpPr>
          <p:nvPr/>
        </p:nvSpPr>
        <p:spPr bwMode="auto">
          <a:xfrm>
            <a:off x="6098737" y="3897534"/>
            <a:ext cx="595036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noAutofit/>
          </a:bodyPr>
          <a:lstStyle/>
          <a:p>
            <a:pPr algn="ctr"/>
            <a:r>
              <a:rPr lang="en-US" altLang="ja-JP" sz="1500">
                <a:solidFill>
                  <a:srgbClr val="008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R/W</a:t>
            </a:r>
          </a:p>
        </p:txBody>
      </p:sp>
      <p:sp>
        <p:nvSpPr>
          <p:cNvPr id="93" name="Line 17"/>
          <p:cNvSpPr>
            <a:spLocks noChangeShapeType="1"/>
          </p:cNvSpPr>
          <p:nvPr/>
        </p:nvSpPr>
        <p:spPr bwMode="auto">
          <a:xfrm>
            <a:off x="6202034" y="4224379"/>
            <a:ext cx="374416" cy="100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4" name="Line 18"/>
          <p:cNvSpPr>
            <a:spLocks noChangeShapeType="1"/>
          </p:cNvSpPr>
          <p:nvPr/>
        </p:nvSpPr>
        <p:spPr bwMode="auto">
          <a:xfrm>
            <a:off x="6400571" y="3931727"/>
            <a:ext cx="134876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5" name="Line 19"/>
          <p:cNvSpPr>
            <a:spLocks noChangeShapeType="1"/>
          </p:cNvSpPr>
          <p:nvPr/>
        </p:nvSpPr>
        <p:spPr bwMode="auto">
          <a:xfrm flipH="1" flipV="1">
            <a:off x="2594913" y="2575069"/>
            <a:ext cx="3598489" cy="201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6" name="Line 20"/>
          <p:cNvSpPr>
            <a:spLocks noChangeShapeType="1"/>
          </p:cNvSpPr>
          <p:nvPr/>
        </p:nvSpPr>
        <p:spPr bwMode="auto">
          <a:xfrm>
            <a:off x="5868620" y="2582109"/>
            <a:ext cx="0" cy="245284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7" name="Rectangle 21"/>
          <p:cNvSpPr>
            <a:spLocks noChangeArrowheads="1"/>
          </p:cNvSpPr>
          <p:nvPr/>
        </p:nvSpPr>
        <p:spPr bwMode="auto">
          <a:xfrm>
            <a:off x="4891041" y="4695036"/>
            <a:ext cx="463973" cy="652684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8" name="Text Box 22"/>
          <p:cNvSpPr txBox="1">
            <a:spLocks noChangeArrowheads="1"/>
          </p:cNvSpPr>
          <p:nvPr/>
        </p:nvSpPr>
        <p:spPr bwMode="auto">
          <a:xfrm>
            <a:off x="4518423" y="5348719"/>
            <a:ext cx="1316108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/>
            <a:r>
              <a:rPr lang="ja-JP" altLang="en-US" sz="1350" dirty="0">
                <a:solidFill>
                  <a:schemeClr val="accent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命令レジスタ</a:t>
            </a:r>
            <a:endParaRPr lang="en-US" altLang="ja-JP" sz="1500" dirty="0">
              <a:solidFill>
                <a:schemeClr val="accent2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9" name="Oval 23"/>
          <p:cNvSpPr>
            <a:spLocks noChangeAspect="1" noChangeArrowheads="1"/>
          </p:cNvSpPr>
          <p:nvPr/>
        </p:nvSpPr>
        <p:spPr bwMode="auto">
          <a:xfrm flipH="1">
            <a:off x="5786616" y="2507690"/>
            <a:ext cx="155377" cy="13677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0" name="Line 24"/>
          <p:cNvSpPr>
            <a:spLocks noChangeShapeType="1"/>
          </p:cNvSpPr>
          <p:nvPr/>
        </p:nvSpPr>
        <p:spPr bwMode="auto">
          <a:xfrm flipH="1" flipV="1">
            <a:off x="5360408" y="5031936"/>
            <a:ext cx="52439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1" name="Rectangle 25"/>
          <p:cNvSpPr>
            <a:spLocks noChangeArrowheads="1"/>
          </p:cNvSpPr>
          <p:nvPr/>
        </p:nvSpPr>
        <p:spPr bwMode="auto">
          <a:xfrm>
            <a:off x="3888643" y="4696040"/>
            <a:ext cx="463973" cy="652685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2" name="Line 26"/>
          <p:cNvSpPr>
            <a:spLocks noChangeShapeType="1"/>
          </p:cNvSpPr>
          <p:nvPr/>
        </p:nvSpPr>
        <p:spPr bwMode="auto">
          <a:xfrm flipH="1" flipV="1">
            <a:off x="4358010" y="5032943"/>
            <a:ext cx="52439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3" name="Text Box 27"/>
          <p:cNvSpPr txBox="1">
            <a:spLocks noChangeArrowheads="1"/>
          </p:cNvSpPr>
          <p:nvPr/>
        </p:nvSpPr>
        <p:spPr bwMode="auto">
          <a:xfrm>
            <a:off x="3359728" y="5348719"/>
            <a:ext cx="1373009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/>
            <a:r>
              <a:rPr lang="ja-JP" altLang="en-US" sz="1350" dirty="0">
                <a:solidFill>
                  <a:schemeClr val="accent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命令デコーダ</a:t>
            </a:r>
            <a:endParaRPr lang="en-US" altLang="ja-JP" sz="1500" dirty="0">
              <a:solidFill>
                <a:schemeClr val="accent2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4" name="Line 28"/>
          <p:cNvSpPr>
            <a:spLocks noChangeShapeType="1"/>
          </p:cNvSpPr>
          <p:nvPr/>
        </p:nvSpPr>
        <p:spPr bwMode="auto">
          <a:xfrm flipH="1" flipV="1">
            <a:off x="3315688" y="5039982"/>
            <a:ext cx="57187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5" name="Text Box 29"/>
          <p:cNvSpPr txBox="1">
            <a:spLocks noChangeArrowheads="1"/>
          </p:cNvSpPr>
          <p:nvPr/>
        </p:nvSpPr>
        <p:spPr bwMode="auto">
          <a:xfrm>
            <a:off x="2429787" y="4929198"/>
            <a:ext cx="802751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/>
            <a:r>
              <a:rPr lang="ja-JP" altLang="en-US" sz="1350" dirty="0">
                <a:solidFill>
                  <a:schemeClr val="accent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制御系</a:t>
            </a:r>
          </a:p>
        </p:txBody>
      </p:sp>
      <p:sp>
        <p:nvSpPr>
          <p:cNvPr id="106" name="Line 30"/>
          <p:cNvSpPr>
            <a:spLocks noChangeShapeType="1"/>
          </p:cNvSpPr>
          <p:nvPr/>
        </p:nvSpPr>
        <p:spPr bwMode="auto">
          <a:xfrm flipH="1">
            <a:off x="3232538" y="1982381"/>
            <a:ext cx="2946836" cy="0"/>
          </a:xfrm>
          <a:prstGeom prst="line">
            <a:avLst/>
          </a:prstGeom>
          <a:noFill/>
          <a:ln w="57150">
            <a:solidFill>
              <a:srgbClr val="FF9999"/>
            </a:solidFill>
            <a:round/>
            <a:headEnd type="triangle" w="med" len="med"/>
            <a:tailEnd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7" name="Text Box 32"/>
          <p:cNvSpPr txBox="1">
            <a:spLocks noChangeArrowheads="1"/>
          </p:cNvSpPr>
          <p:nvPr/>
        </p:nvSpPr>
        <p:spPr bwMode="auto">
          <a:xfrm>
            <a:off x="4200616" y="3388053"/>
            <a:ext cx="25098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/>
            <a:r>
              <a:rPr lang="ja-JP" altLang="en-US" sz="1200" dirty="0">
                <a:solidFill>
                  <a:schemeClr val="accent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プログラムカウンタ</a:t>
            </a:r>
            <a:endParaRPr lang="en-US" altLang="ja-JP" sz="1200" dirty="0">
              <a:solidFill>
                <a:schemeClr val="accent2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200" dirty="0">
                <a:solidFill>
                  <a:schemeClr val="accent2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（インストラクションポインタ）</a:t>
            </a:r>
            <a:endParaRPr lang="en-US" altLang="ja-JP" sz="1200" dirty="0">
              <a:solidFill>
                <a:schemeClr val="accent2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8" name="Line 35"/>
          <p:cNvSpPr>
            <a:spLocks noChangeShapeType="1"/>
          </p:cNvSpPr>
          <p:nvPr/>
        </p:nvSpPr>
        <p:spPr bwMode="auto">
          <a:xfrm flipH="1">
            <a:off x="5209347" y="2821461"/>
            <a:ext cx="495265" cy="1006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9" name="Rectangle 39"/>
          <p:cNvSpPr>
            <a:spLocks noChangeArrowheads="1"/>
          </p:cNvSpPr>
          <p:nvPr/>
        </p:nvSpPr>
        <p:spPr bwMode="auto">
          <a:xfrm>
            <a:off x="3416036" y="3033658"/>
            <a:ext cx="645246" cy="1012716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0" name="Text Box 40"/>
          <p:cNvSpPr txBox="1">
            <a:spLocks noChangeArrowheads="1"/>
          </p:cNvSpPr>
          <p:nvPr/>
        </p:nvSpPr>
        <p:spPr bwMode="auto">
          <a:xfrm>
            <a:off x="820509" y="4337216"/>
            <a:ext cx="178287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/>
            <a:r>
              <a:rPr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算術演算ユニット</a:t>
            </a:r>
          </a:p>
        </p:txBody>
      </p:sp>
      <p:sp>
        <p:nvSpPr>
          <p:cNvPr id="111" name="Oval 41"/>
          <p:cNvSpPr>
            <a:spLocks noChangeAspect="1" noChangeArrowheads="1"/>
          </p:cNvSpPr>
          <p:nvPr/>
        </p:nvSpPr>
        <p:spPr bwMode="auto">
          <a:xfrm flipH="1">
            <a:off x="4347221" y="2506685"/>
            <a:ext cx="155377" cy="13677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2" name="Line 42"/>
          <p:cNvSpPr>
            <a:spLocks noChangeShapeType="1"/>
          </p:cNvSpPr>
          <p:nvPr/>
        </p:nvSpPr>
        <p:spPr bwMode="auto">
          <a:xfrm flipH="1">
            <a:off x="4428145" y="2583115"/>
            <a:ext cx="0" cy="6365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3" name="Line 43"/>
          <p:cNvSpPr>
            <a:spLocks noChangeShapeType="1"/>
          </p:cNvSpPr>
          <p:nvPr/>
        </p:nvSpPr>
        <p:spPr bwMode="auto">
          <a:xfrm flipH="1">
            <a:off x="4073153" y="3220714"/>
            <a:ext cx="349598" cy="10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4" name="Line 44"/>
          <p:cNvSpPr>
            <a:spLocks noChangeShapeType="1"/>
          </p:cNvSpPr>
          <p:nvPr/>
        </p:nvSpPr>
        <p:spPr bwMode="auto">
          <a:xfrm flipH="1">
            <a:off x="3026515" y="2575070"/>
            <a:ext cx="1079" cy="43344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5" name="Line 45"/>
          <p:cNvSpPr>
            <a:spLocks noChangeShapeType="1"/>
          </p:cNvSpPr>
          <p:nvPr/>
        </p:nvSpPr>
        <p:spPr bwMode="auto">
          <a:xfrm flipH="1" flipV="1">
            <a:off x="2778343" y="2994437"/>
            <a:ext cx="265436" cy="402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6" name="Line 46"/>
          <p:cNvSpPr>
            <a:spLocks noChangeShapeType="1"/>
          </p:cNvSpPr>
          <p:nvPr/>
        </p:nvSpPr>
        <p:spPr bwMode="auto">
          <a:xfrm flipH="1">
            <a:off x="2325161" y="3085953"/>
            <a:ext cx="277304" cy="20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7" name="Line 47"/>
          <p:cNvSpPr>
            <a:spLocks noChangeShapeType="1"/>
          </p:cNvSpPr>
          <p:nvPr/>
        </p:nvSpPr>
        <p:spPr bwMode="auto">
          <a:xfrm flipH="1">
            <a:off x="2766473" y="3159367"/>
            <a:ext cx="440235" cy="20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8" name="Line 48"/>
          <p:cNvSpPr>
            <a:spLocks noChangeShapeType="1"/>
          </p:cNvSpPr>
          <p:nvPr/>
        </p:nvSpPr>
        <p:spPr bwMode="auto">
          <a:xfrm flipH="1">
            <a:off x="3207787" y="3158363"/>
            <a:ext cx="1079" cy="85381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9" name="Line 49"/>
          <p:cNvSpPr>
            <a:spLocks noChangeShapeType="1"/>
          </p:cNvSpPr>
          <p:nvPr/>
        </p:nvSpPr>
        <p:spPr bwMode="auto">
          <a:xfrm flipV="1">
            <a:off x="3203473" y="3159369"/>
            <a:ext cx="210406" cy="301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0" name="Line 50"/>
          <p:cNvSpPr>
            <a:spLocks noChangeShapeType="1"/>
          </p:cNvSpPr>
          <p:nvPr/>
        </p:nvSpPr>
        <p:spPr bwMode="auto">
          <a:xfrm flipH="1">
            <a:off x="2338109" y="3998101"/>
            <a:ext cx="863206" cy="20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1" name="Oval 52"/>
          <p:cNvSpPr>
            <a:spLocks noChangeAspect="1" noChangeArrowheads="1"/>
          </p:cNvSpPr>
          <p:nvPr/>
        </p:nvSpPr>
        <p:spPr bwMode="auto">
          <a:xfrm flipH="1">
            <a:off x="3122547" y="3091989"/>
            <a:ext cx="155377" cy="13677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2" name="Oval 53"/>
          <p:cNvSpPr>
            <a:spLocks noChangeAspect="1" noChangeArrowheads="1"/>
          </p:cNvSpPr>
          <p:nvPr/>
        </p:nvSpPr>
        <p:spPr bwMode="auto">
          <a:xfrm flipH="1">
            <a:off x="2947748" y="2508697"/>
            <a:ext cx="156457" cy="13777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3" name="Line 54"/>
          <p:cNvSpPr>
            <a:spLocks noChangeShapeType="1"/>
          </p:cNvSpPr>
          <p:nvPr/>
        </p:nvSpPr>
        <p:spPr bwMode="auto">
          <a:xfrm flipV="1">
            <a:off x="1475982" y="2403100"/>
            <a:ext cx="4730368" cy="3017"/>
          </a:xfrm>
          <a:prstGeom prst="line">
            <a:avLst/>
          </a:prstGeom>
          <a:noFill/>
          <a:ln w="57150">
            <a:solidFill>
              <a:srgbClr val="CC00FF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4" name="Line 55"/>
          <p:cNvSpPr>
            <a:spLocks noChangeShapeType="1"/>
          </p:cNvSpPr>
          <p:nvPr/>
        </p:nvSpPr>
        <p:spPr bwMode="auto">
          <a:xfrm flipH="1" flipV="1">
            <a:off x="1570525" y="2413155"/>
            <a:ext cx="1079" cy="1082108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5" name="Line 56"/>
          <p:cNvSpPr>
            <a:spLocks noChangeShapeType="1"/>
          </p:cNvSpPr>
          <p:nvPr/>
        </p:nvSpPr>
        <p:spPr bwMode="auto">
          <a:xfrm flipV="1">
            <a:off x="3205630" y="2409134"/>
            <a:ext cx="0" cy="744200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6" name="Oval 59"/>
          <p:cNvSpPr>
            <a:spLocks noChangeAspect="1" noChangeArrowheads="1"/>
          </p:cNvSpPr>
          <p:nvPr/>
        </p:nvSpPr>
        <p:spPr bwMode="auto">
          <a:xfrm flipH="1">
            <a:off x="4466990" y="2326667"/>
            <a:ext cx="156457" cy="13777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7" name="Line 60"/>
          <p:cNvSpPr>
            <a:spLocks noChangeShapeType="1"/>
          </p:cNvSpPr>
          <p:nvPr/>
        </p:nvSpPr>
        <p:spPr bwMode="auto">
          <a:xfrm>
            <a:off x="4547915" y="2406116"/>
            <a:ext cx="1079" cy="1448174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8" name="Line 61"/>
          <p:cNvSpPr>
            <a:spLocks noChangeShapeType="1"/>
          </p:cNvSpPr>
          <p:nvPr/>
        </p:nvSpPr>
        <p:spPr bwMode="auto">
          <a:xfrm flipH="1">
            <a:off x="4076389" y="3847251"/>
            <a:ext cx="474764" cy="3017"/>
          </a:xfrm>
          <a:prstGeom prst="line">
            <a:avLst/>
          </a:prstGeom>
          <a:noFill/>
          <a:ln w="28575">
            <a:solidFill>
              <a:srgbClr val="CC00FF"/>
            </a:solidFill>
            <a:round/>
            <a:headEnd/>
            <a:tailEnd type="triangle" w="med" len="med"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9" name="Line 63"/>
          <p:cNvSpPr>
            <a:spLocks noChangeShapeType="1"/>
          </p:cNvSpPr>
          <p:nvPr/>
        </p:nvSpPr>
        <p:spPr bwMode="auto">
          <a:xfrm flipH="1">
            <a:off x="2772947" y="2830511"/>
            <a:ext cx="2424530" cy="100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0" name="Rectangle 80"/>
          <p:cNvSpPr>
            <a:spLocks noChangeArrowheads="1"/>
          </p:cNvSpPr>
          <p:nvPr/>
        </p:nvSpPr>
        <p:spPr bwMode="auto">
          <a:xfrm>
            <a:off x="2294947" y="4795603"/>
            <a:ext cx="1021820" cy="53099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31" name="直線矢印コネクタ 130"/>
          <p:cNvCxnSpPr/>
          <p:nvPr/>
        </p:nvCxnSpPr>
        <p:spPr>
          <a:xfrm rot="5400000" flipH="1" flipV="1">
            <a:off x="3553413" y="2196099"/>
            <a:ext cx="428628" cy="1191"/>
          </a:xfrm>
          <a:prstGeom prst="straightConnector1">
            <a:avLst/>
          </a:prstGeom>
          <a:ln w="28575">
            <a:solidFill>
              <a:srgbClr val="FF99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Oval 57"/>
          <p:cNvSpPr>
            <a:spLocks noChangeAspect="1" noChangeArrowheads="1"/>
          </p:cNvSpPr>
          <p:nvPr/>
        </p:nvSpPr>
        <p:spPr bwMode="auto">
          <a:xfrm flipH="1">
            <a:off x="3666366" y="2332701"/>
            <a:ext cx="156457" cy="137778"/>
          </a:xfrm>
          <a:prstGeom prst="ellipse">
            <a:avLst/>
          </a:prstGeom>
          <a:solidFill>
            <a:srgbClr val="CC00FF"/>
          </a:solidFill>
          <a:ln w="9525">
            <a:solidFill>
              <a:srgbClr val="CC00FF"/>
            </a:solidFill>
            <a:round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3" name="Oval 62"/>
          <p:cNvSpPr>
            <a:spLocks noChangeAspect="1" noChangeArrowheads="1"/>
          </p:cNvSpPr>
          <p:nvPr/>
        </p:nvSpPr>
        <p:spPr bwMode="auto">
          <a:xfrm flipH="1">
            <a:off x="5128421" y="2756092"/>
            <a:ext cx="156456" cy="137777"/>
          </a:xfrm>
          <a:prstGeom prst="ellipse">
            <a:avLst/>
          </a:prstGeom>
          <a:solidFill>
            <a:srgbClr val="FF9933"/>
          </a:solidFill>
          <a:ln w="9525">
            <a:solidFill>
              <a:srgbClr val="FF9999"/>
            </a:solidFill>
            <a:round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4" name="Rectangle 31"/>
          <p:cNvSpPr>
            <a:spLocks noChangeArrowheads="1"/>
          </p:cNvSpPr>
          <p:nvPr/>
        </p:nvSpPr>
        <p:spPr bwMode="auto">
          <a:xfrm>
            <a:off x="4894277" y="2965273"/>
            <a:ext cx="608560" cy="383162"/>
          </a:xfrm>
          <a:prstGeom prst="rect">
            <a:avLst/>
          </a:pr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5" name="Freeform 38"/>
          <p:cNvSpPr>
            <a:spLocks/>
          </p:cNvSpPr>
          <p:nvPr/>
        </p:nvSpPr>
        <p:spPr bwMode="auto">
          <a:xfrm>
            <a:off x="1732339" y="2726927"/>
            <a:ext cx="600374" cy="1591986"/>
          </a:xfrm>
          <a:custGeom>
            <a:avLst/>
            <a:gdLst>
              <a:gd name="T0" fmla="*/ 1522174157 w 604"/>
              <a:gd name="T1" fmla="*/ 0 h 1583"/>
              <a:gd name="T2" fmla="*/ 0 w 604"/>
              <a:gd name="T3" fmla="*/ 1000503112 h 1583"/>
              <a:gd name="T4" fmla="*/ 0 w 604"/>
              <a:gd name="T5" fmla="*/ 2147483647 h 1583"/>
              <a:gd name="T6" fmla="*/ 1522174157 w 604"/>
              <a:gd name="T7" fmla="*/ 2147483647 h 1583"/>
              <a:gd name="T8" fmla="*/ 1522174157 w 604"/>
              <a:gd name="T9" fmla="*/ 2147483647 h 1583"/>
              <a:gd name="T10" fmla="*/ 904735331 w 604"/>
              <a:gd name="T11" fmla="*/ 1945561206 h 1583"/>
              <a:gd name="T12" fmla="*/ 1522174157 w 604"/>
              <a:gd name="T13" fmla="*/ 1620461482 h 1583"/>
              <a:gd name="T14" fmla="*/ 1522174157 w 604"/>
              <a:gd name="T15" fmla="*/ 0 h 1583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604"/>
              <a:gd name="T25" fmla="*/ 0 h 1583"/>
              <a:gd name="T26" fmla="*/ 604 w 604"/>
              <a:gd name="T27" fmla="*/ 1583 h 1583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604" h="1583">
                <a:moveTo>
                  <a:pt x="604" y="0"/>
                </a:moveTo>
                <a:lnTo>
                  <a:pt x="0" y="397"/>
                </a:lnTo>
                <a:lnTo>
                  <a:pt x="0" y="1186"/>
                </a:lnTo>
                <a:lnTo>
                  <a:pt x="604" y="1583"/>
                </a:lnTo>
                <a:lnTo>
                  <a:pt x="604" y="917"/>
                </a:lnTo>
                <a:lnTo>
                  <a:pt x="359" y="772"/>
                </a:lnTo>
                <a:lnTo>
                  <a:pt x="604" y="643"/>
                </a:lnTo>
                <a:lnTo>
                  <a:pt x="604" y="0"/>
                </a:lnTo>
                <a:close/>
              </a:path>
            </a:pathLst>
          </a:custGeom>
          <a:solidFill>
            <a:srgbClr val="BDBDEF">
              <a:alpha val="50195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>
            <a:noAutofit/>
          </a:bodyPr>
          <a:lstStyle/>
          <a:p>
            <a:endParaRPr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6" name="Text Box 82"/>
          <p:cNvSpPr txBox="1">
            <a:spLocks noChangeArrowheads="1"/>
          </p:cNvSpPr>
          <p:nvPr/>
        </p:nvSpPr>
        <p:spPr bwMode="auto">
          <a:xfrm>
            <a:off x="3188489" y="4621705"/>
            <a:ext cx="191929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pPr algn="ctr"/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プログラム命令の解読</a:t>
            </a:r>
          </a:p>
        </p:txBody>
      </p:sp>
      <p:sp>
        <p:nvSpPr>
          <p:cNvPr id="137" name="Text Box 84"/>
          <p:cNvSpPr txBox="1">
            <a:spLocks noChangeArrowheads="1"/>
          </p:cNvSpPr>
          <p:nvPr/>
        </p:nvSpPr>
        <p:spPr bwMode="auto">
          <a:xfrm>
            <a:off x="1332474" y="3321844"/>
            <a:ext cx="1310700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算術演算，論理</a:t>
            </a:r>
          </a:p>
          <a:p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演算などの実行</a:t>
            </a:r>
          </a:p>
        </p:txBody>
      </p:sp>
      <p:sp>
        <p:nvSpPr>
          <p:cNvPr id="138" name="Text Box 85"/>
          <p:cNvSpPr txBox="1">
            <a:spLocks noChangeArrowheads="1"/>
          </p:cNvSpPr>
          <p:nvPr/>
        </p:nvSpPr>
        <p:spPr bwMode="auto">
          <a:xfrm>
            <a:off x="3125380" y="3107530"/>
            <a:ext cx="1232306" cy="1200329"/>
          </a:xfrm>
          <a:prstGeom prst="rect">
            <a:avLst/>
          </a:prstGeom>
          <a:solidFill>
            <a:srgbClr val="FFFF99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データ等の記憶，</a:t>
            </a:r>
          </a:p>
          <a:p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スタックの管理，</a:t>
            </a:r>
          </a:p>
          <a:p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比較の結果の保存</a:t>
            </a:r>
          </a:p>
        </p:txBody>
      </p:sp>
      <p:sp>
        <p:nvSpPr>
          <p:cNvPr id="139" name="Text Box 86"/>
          <p:cNvSpPr txBox="1">
            <a:spLocks noChangeArrowheads="1"/>
          </p:cNvSpPr>
          <p:nvPr/>
        </p:nvSpPr>
        <p:spPr bwMode="auto">
          <a:xfrm>
            <a:off x="4702616" y="3833545"/>
            <a:ext cx="1403222" cy="830997"/>
          </a:xfrm>
          <a:prstGeom prst="rect">
            <a:avLst/>
          </a:prstGeom>
          <a:solidFill>
            <a:srgbClr val="FFFF99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noAutofit/>
          </a:bodyPr>
          <a:lstStyle/>
          <a:p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次に実行すべき</a:t>
            </a:r>
          </a:p>
          <a:p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プログラム命令の</a:t>
            </a:r>
          </a:p>
          <a:p>
            <a:r>
              <a:rPr lang="ja-JP" altLang="en-US" sz="1200" dirty="0">
                <a:solidFill>
                  <a:srgbClr val="0066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メモリアドレスを記憶</a:t>
            </a:r>
          </a:p>
        </p:txBody>
      </p:sp>
      <p:sp>
        <p:nvSpPr>
          <p:cNvPr id="8" name="円/楕円 7"/>
          <p:cNvSpPr/>
          <p:nvPr/>
        </p:nvSpPr>
        <p:spPr>
          <a:xfrm>
            <a:off x="1150127" y="2781234"/>
            <a:ext cx="1672461" cy="1480793"/>
          </a:xfrm>
          <a:prstGeom prst="ellipse">
            <a:avLst/>
          </a:prstGeom>
          <a:noFill/>
          <a:ln w="50800">
            <a:solidFill>
              <a:srgbClr val="FF0000">
                <a:alpha val="2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36110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Pentium </a:t>
            </a:r>
            <a:r>
              <a:rPr lang="ja-JP" altLang="en-US" dirty="0"/>
              <a:t>系列プロセッサでの算術演算の例</a:t>
            </a:r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3182921"/>
              </p:ext>
            </p:extLst>
          </p:nvPr>
        </p:nvGraphicFramePr>
        <p:xfrm>
          <a:off x="322263" y="846138"/>
          <a:ext cx="7699417" cy="2874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8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0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557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Visual C</a:t>
                      </a: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＋＋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アセンブリ言語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548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2400" baseline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 = a + 100;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add </a:t>
                      </a:r>
                      <a:r>
                        <a:rPr kumimoji="1" lang="en-US" altLang="ja-JP" sz="24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eax,64h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548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 =</a:t>
                      </a:r>
                      <a:r>
                        <a:rPr kumimoji="1" lang="en-US" altLang="ja-JP" sz="2400" baseline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 a – 100;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sub </a:t>
                      </a:r>
                      <a:r>
                        <a:rPr kumimoji="1" lang="en-US" altLang="ja-JP" sz="24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eax,64h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548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2400" baseline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 = a * 100;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imul</a:t>
                      </a:r>
                      <a:r>
                        <a:rPr kumimoji="1" lang="en-US" altLang="ja-JP" sz="2400" baseline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2400" baseline="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eax,dword</a:t>
                      </a:r>
                      <a:r>
                        <a:rPr kumimoji="1" lang="en-US" altLang="ja-JP" sz="2400" baseline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2400" baseline="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ptr</a:t>
                      </a:r>
                      <a:r>
                        <a:rPr kumimoji="1" lang="en-US" altLang="ja-JP" sz="2400" baseline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 ds:[</a:t>
                      </a:r>
                      <a:r>
                        <a:rPr kumimoji="1" lang="en-US" altLang="ja-JP" sz="2400" baseline="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0C08130h</a:t>
                      </a:r>
                      <a:r>
                        <a:rPr kumimoji="1" lang="en-US" altLang="ja-JP" sz="2400" baseline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],</a:t>
                      </a:r>
                      <a:r>
                        <a:rPr kumimoji="1" lang="en-US" altLang="ja-JP" sz="2400" baseline="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64h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2400" baseline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 = a / 100;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mov</a:t>
                      </a:r>
                      <a:r>
                        <a:rPr kumimoji="1" lang="en-US" altLang="ja-JP" sz="2400" baseline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2400" baseline="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ecx,64h</a:t>
                      </a:r>
                      <a:endParaRPr kumimoji="1" lang="en-US" altLang="ja-JP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idiv</a:t>
                      </a:r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24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eax,ecx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20793" y="4926761"/>
            <a:ext cx="382187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a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は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整数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の変数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6450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8-1 </a:t>
            </a:r>
            <a:r>
              <a:rPr lang="ja-JP" altLang="en-US" dirty="0"/>
              <a:t>算術演算の例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8-2 </a:t>
            </a:r>
            <a:r>
              <a:rPr lang="ja-JP" altLang="en-US" dirty="0"/>
              <a:t>算術演算命令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69996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Pentium </a:t>
            </a:r>
            <a:r>
              <a:rPr lang="ja-JP" altLang="en-US" dirty="0"/>
              <a:t>系列プロセッサでの算術演算の例</a:t>
            </a:r>
          </a:p>
        </p:txBody>
      </p:sp>
      <p:graphicFrame>
        <p:nvGraphicFramePr>
          <p:cNvPr id="7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0945107"/>
              </p:ext>
            </p:extLst>
          </p:nvPr>
        </p:nvGraphicFramePr>
        <p:xfrm>
          <a:off x="322263" y="846138"/>
          <a:ext cx="7699417" cy="2874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88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05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557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Visual C</a:t>
                      </a:r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＋＋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アセンブリ言語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548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2400" baseline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 = a </a:t>
                      </a:r>
                      <a:r>
                        <a:rPr kumimoji="1" lang="en-US" altLang="ja-JP" sz="24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+ 100</a:t>
                      </a:r>
                      <a:r>
                        <a:rPr kumimoji="1" lang="en-US" altLang="ja-JP" sz="2400" baseline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;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add </a:t>
                      </a:r>
                      <a:r>
                        <a:rPr kumimoji="1" lang="en-US" altLang="ja-JP" sz="24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eax,</a:t>
                      </a:r>
                      <a:r>
                        <a:rPr kumimoji="1" lang="en-US" altLang="ja-JP" sz="24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64h</a:t>
                      </a:r>
                      <a:endParaRPr kumimoji="1" lang="ja-JP" altLang="en-US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548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 =</a:t>
                      </a:r>
                      <a:r>
                        <a:rPr kumimoji="1" lang="en-US" altLang="ja-JP" sz="2400" baseline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 a </a:t>
                      </a:r>
                      <a:r>
                        <a:rPr kumimoji="1" lang="en-US" altLang="ja-JP" sz="24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– 100</a:t>
                      </a:r>
                      <a:r>
                        <a:rPr kumimoji="1" lang="en-US" altLang="ja-JP" sz="2400" baseline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;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sub</a:t>
                      </a:r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24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eax,</a:t>
                      </a:r>
                      <a:r>
                        <a:rPr kumimoji="1" lang="en-US" altLang="ja-JP" sz="24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64h</a:t>
                      </a:r>
                      <a:endParaRPr kumimoji="1" lang="ja-JP" altLang="en-US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548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2400" baseline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 = a </a:t>
                      </a:r>
                      <a:r>
                        <a:rPr kumimoji="1" lang="en-US" altLang="ja-JP" sz="24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* 100</a:t>
                      </a:r>
                      <a:r>
                        <a:rPr kumimoji="1" lang="en-US" altLang="ja-JP" sz="2400" baseline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;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imul</a:t>
                      </a:r>
                      <a:r>
                        <a:rPr kumimoji="1" lang="en-US" altLang="ja-JP" sz="2400" baseline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2400" baseline="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eax,dword</a:t>
                      </a:r>
                      <a:r>
                        <a:rPr kumimoji="1" lang="en-US" altLang="ja-JP" sz="2400" baseline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2400" baseline="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ptr</a:t>
                      </a:r>
                      <a:r>
                        <a:rPr kumimoji="1" lang="en-US" altLang="ja-JP" sz="2400" baseline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 ds:[</a:t>
                      </a:r>
                      <a:r>
                        <a:rPr kumimoji="1" lang="en-US" altLang="ja-JP" sz="2400" baseline="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0C08130h</a:t>
                      </a:r>
                      <a:r>
                        <a:rPr kumimoji="1" lang="en-US" altLang="ja-JP" sz="2400" baseline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],</a:t>
                      </a:r>
                      <a:r>
                        <a:rPr kumimoji="1" lang="en-US" altLang="ja-JP" sz="2400" baseline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64h</a:t>
                      </a:r>
                      <a:endParaRPr kumimoji="1" lang="ja-JP" altLang="en-US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0100">
                <a:tc>
                  <a:txBody>
                    <a:bodyPr/>
                    <a:lstStyle/>
                    <a:p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en-US" altLang="ja-JP" sz="2400" baseline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 = a </a:t>
                      </a:r>
                      <a:r>
                        <a:rPr kumimoji="1" lang="en-US" altLang="ja-JP" sz="24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/ 100</a:t>
                      </a:r>
                      <a:r>
                        <a:rPr kumimoji="1" lang="en-US" altLang="ja-JP" sz="2400" baseline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;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mov</a:t>
                      </a:r>
                      <a:r>
                        <a:rPr kumimoji="1" lang="en-US" altLang="ja-JP" sz="2400" baseline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2400" baseline="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ecx,</a:t>
                      </a:r>
                      <a:r>
                        <a:rPr kumimoji="1" lang="en-US" altLang="ja-JP" sz="2400" baseline="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64h</a:t>
                      </a:r>
                      <a:endParaRPr kumimoji="1" lang="en-US" altLang="ja-JP" sz="2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idiv</a:t>
                      </a:r>
                      <a:r>
                        <a:rPr kumimoji="1" lang="en-US" altLang="ja-JP" sz="24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en-US" altLang="ja-JP" sz="24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eax,ecx</a:t>
                      </a:r>
                      <a:endParaRPr kumimoji="1" lang="ja-JP" altLang="en-US" sz="24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26361" y="3894179"/>
            <a:ext cx="382187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a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は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整数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の変数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089254" y="1318802"/>
            <a:ext cx="908462" cy="436418"/>
          </a:xfrm>
          <a:prstGeom prst="rect">
            <a:avLst/>
          </a:prstGeom>
          <a:noFill/>
          <a:ln w="50800">
            <a:solidFill>
              <a:srgbClr val="FF0000">
                <a:alpha val="3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089253" y="1888129"/>
            <a:ext cx="908462" cy="436418"/>
          </a:xfrm>
          <a:prstGeom prst="rect">
            <a:avLst/>
          </a:prstGeom>
          <a:noFill/>
          <a:ln w="50800">
            <a:solidFill>
              <a:srgbClr val="FF0000">
                <a:alpha val="3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089253" y="2398841"/>
            <a:ext cx="908462" cy="436418"/>
          </a:xfrm>
          <a:prstGeom prst="rect">
            <a:avLst/>
          </a:prstGeom>
          <a:noFill/>
          <a:ln w="50800">
            <a:solidFill>
              <a:srgbClr val="FF0000">
                <a:alpha val="3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089252" y="2910930"/>
            <a:ext cx="908462" cy="436418"/>
          </a:xfrm>
          <a:prstGeom prst="rect">
            <a:avLst/>
          </a:prstGeom>
          <a:noFill/>
          <a:ln w="50800">
            <a:solidFill>
              <a:srgbClr val="FF0000">
                <a:alpha val="3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425228" y="1318801"/>
            <a:ext cx="623451" cy="436418"/>
          </a:xfrm>
          <a:prstGeom prst="rect">
            <a:avLst/>
          </a:prstGeom>
          <a:noFill/>
          <a:ln w="50800">
            <a:solidFill>
              <a:srgbClr val="FF0000">
                <a:alpha val="3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454088" y="1318800"/>
            <a:ext cx="623451" cy="436418"/>
          </a:xfrm>
          <a:prstGeom prst="rect">
            <a:avLst/>
          </a:prstGeom>
          <a:noFill/>
          <a:ln w="50800">
            <a:solidFill>
              <a:srgbClr val="FF0000">
                <a:alpha val="3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3445182" y="1861409"/>
            <a:ext cx="623451" cy="436418"/>
          </a:xfrm>
          <a:prstGeom prst="rect">
            <a:avLst/>
          </a:prstGeom>
          <a:noFill/>
          <a:ln w="50800">
            <a:solidFill>
              <a:srgbClr val="FF0000">
                <a:alpha val="3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524783" y="2910930"/>
            <a:ext cx="623451" cy="436418"/>
          </a:xfrm>
          <a:prstGeom prst="rect">
            <a:avLst/>
          </a:prstGeom>
          <a:noFill/>
          <a:ln w="50800">
            <a:solidFill>
              <a:srgbClr val="FF0000">
                <a:alpha val="3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713419" y="2388449"/>
            <a:ext cx="623451" cy="436418"/>
          </a:xfrm>
          <a:prstGeom prst="rect">
            <a:avLst/>
          </a:prstGeom>
          <a:noFill/>
          <a:ln w="50800">
            <a:solidFill>
              <a:srgbClr val="FF0000">
                <a:alpha val="3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2425228" y="1858589"/>
            <a:ext cx="623451" cy="436418"/>
          </a:xfrm>
          <a:prstGeom prst="rect">
            <a:avLst/>
          </a:prstGeom>
          <a:noFill/>
          <a:ln w="50800">
            <a:solidFill>
              <a:srgbClr val="FF0000">
                <a:alpha val="3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425228" y="2390624"/>
            <a:ext cx="685800" cy="436418"/>
          </a:xfrm>
          <a:prstGeom prst="rect">
            <a:avLst/>
          </a:prstGeom>
          <a:noFill/>
          <a:ln w="50800">
            <a:solidFill>
              <a:srgbClr val="FF0000">
                <a:alpha val="3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425228" y="3288665"/>
            <a:ext cx="552203" cy="436418"/>
          </a:xfrm>
          <a:prstGeom prst="rect">
            <a:avLst/>
          </a:prstGeom>
          <a:noFill/>
          <a:ln w="50800">
            <a:solidFill>
              <a:srgbClr val="FF0000">
                <a:alpha val="3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803822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10" y="2388604"/>
            <a:ext cx="3599507" cy="254637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5425" y="3012243"/>
            <a:ext cx="5096613" cy="106724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加算</a:t>
            </a:r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A34B5552-F92F-4460-979F-D3BE39DF4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46595" y="1553419"/>
            <a:ext cx="2291012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Visual C++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プログラム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167024" y="3321389"/>
            <a:ext cx="605774" cy="294279"/>
          </a:xfrm>
          <a:prstGeom prst="rect">
            <a:avLst/>
          </a:prstGeom>
          <a:solidFill>
            <a:srgbClr val="FF0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086225" y="3012243"/>
            <a:ext cx="4717964" cy="9125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 flipV="1">
            <a:off x="2527397" y="3573163"/>
            <a:ext cx="1558828" cy="166301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2527397" y="4383685"/>
            <a:ext cx="1261884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同じ意味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07841" y="1750489"/>
            <a:ext cx="233910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アセンブリ言語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776273" y="3624816"/>
            <a:ext cx="1728426" cy="29999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43846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5064" y="2969407"/>
            <a:ext cx="5228936" cy="976358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301" y="2311241"/>
            <a:ext cx="3649913" cy="258203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減算</a:t>
            </a:r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1C056E29-2DD5-4ED7-8ABB-5D108BD08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46595" y="1553419"/>
            <a:ext cx="2291012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Visual C++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プログラム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167024" y="3321389"/>
            <a:ext cx="605774" cy="294279"/>
          </a:xfrm>
          <a:prstGeom prst="rect">
            <a:avLst/>
          </a:prstGeom>
          <a:solidFill>
            <a:srgbClr val="FF0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086225" y="3012243"/>
            <a:ext cx="4717964" cy="9125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 flipV="1">
            <a:off x="2527397" y="3573163"/>
            <a:ext cx="1558828" cy="166301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2527397" y="4383685"/>
            <a:ext cx="1261884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同じ意味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07841" y="1750489"/>
            <a:ext cx="233910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アセンブリ言語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776273" y="3624816"/>
            <a:ext cx="1728426" cy="29999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03368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6225" y="3125146"/>
            <a:ext cx="5000626" cy="68676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52" y="2361333"/>
            <a:ext cx="3997624" cy="2532977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乗算</a:t>
            </a:r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34D11FA6-332A-4A46-AA77-D15239B85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46595" y="1553419"/>
            <a:ext cx="2291012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Visual C++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プログラム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177391" y="3140244"/>
            <a:ext cx="605774" cy="294279"/>
          </a:xfrm>
          <a:prstGeom prst="rect">
            <a:avLst/>
          </a:prstGeom>
          <a:solidFill>
            <a:srgbClr val="FF0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086225" y="3012243"/>
            <a:ext cx="4717964" cy="91257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 flipV="1">
            <a:off x="2527397" y="3573163"/>
            <a:ext cx="1558828" cy="166301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2527397" y="4383685"/>
            <a:ext cx="1261884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同じ意味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07841" y="1750489"/>
            <a:ext cx="233910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アセンブリ言語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776273" y="3624816"/>
            <a:ext cx="1728426" cy="29999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353951" y="4354921"/>
            <a:ext cx="4429102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r>
              <a:rPr lang="en-US" altLang="ja-JP" sz="2000" dirty="0" err="1">
                <a:latin typeface="Arial" panose="020B0604020202020204" pitchFamily="34" charset="0"/>
                <a:ea typeface="メイリオ" panose="020B0604030504040204" pitchFamily="50" charset="-128"/>
              </a:rPr>
              <a:t>IMUL</a:t>
            </a:r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は</a:t>
            </a:r>
            <a:r>
              <a:rPr lang="ja-JP" altLang="en-US" sz="2000" b="1" u="sng" dirty="0">
                <a:latin typeface="Arial" panose="020B0604020202020204" pitchFamily="34" charset="0"/>
                <a:ea typeface="メイリオ" panose="020B0604030504040204" pitchFamily="50" charset="-128"/>
              </a:rPr>
              <a:t>独特</a:t>
            </a:r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．</a:t>
            </a:r>
            <a:endParaRPr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第２オペランドと第３オペランドを乗算して，第１オペランドに格納</a:t>
            </a:r>
            <a:endParaRPr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77851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7391" y="3068981"/>
            <a:ext cx="4733586" cy="1679007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29" y="2474563"/>
            <a:ext cx="3729834" cy="25298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除算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6753462-8A29-4F5A-9B07-961196F2E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46595" y="1553419"/>
            <a:ext cx="2291012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Visual C++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プログラム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404447" y="4016029"/>
            <a:ext cx="605774" cy="294279"/>
          </a:xfrm>
          <a:prstGeom prst="rect">
            <a:avLst/>
          </a:prstGeom>
          <a:solidFill>
            <a:srgbClr val="FF00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086225" y="3012243"/>
            <a:ext cx="4778204" cy="16678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25" name="直線矢印コネクタ 24"/>
          <p:cNvCxnSpPr/>
          <p:nvPr/>
        </p:nvCxnSpPr>
        <p:spPr>
          <a:xfrm flipV="1">
            <a:off x="2386066" y="3573163"/>
            <a:ext cx="1700159" cy="21205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2527397" y="4383685"/>
            <a:ext cx="1261884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同じ意味</a:t>
            </a:r>
            <a:endParaRPr kumimoji="1" lang="ja-JP" altLang="en-US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07841" y="1750489"/>
            <a:ext cx="233910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アセンブリ言語</a:t>
            </a:r>
          </a:p>
        </p:txBody>
      </p:sp>
      <p:sp>
        <p:nvSpPr>
          <p:cNvPr id="28" name="正方形/長方形 27"/>
          <p:cNvSpPr/>
          <p:nvPr/>
        </p:nvSpPr>
        <p:spPr>
          <a:xfrm>
            <a:off x="657640" y="3661912"/>
            <a:ext cx="1728426" cy="29999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707334" y="5027005"/>
            <a:ext cx="466849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Pentium 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系列プロセッサで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の除算は，</a:t>
            </a:r>
            <a:r>
              <a:rPr lang="ja-JP" altLang="en-US" b="1" dirty="0">
                <a:latin typeface="Arial" panose="020B0604020202020204" pitchFamily="34" charset="0"/>
                <a:ea typeface="メイリオ" panose="020B0604030504040204" pitchFamily="50" charset="-128"/>
              </a:rPr>
              <a:t>割った余りを扱う</a:t>
            </a:r>
            <a:endParaRPr lang="en-US" altLang="ja-JP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ための準備が必要で，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プログラムが長くなる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29720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0B8BFCDB-E868-446D-96E0-B20E512B2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ja-JP" altLang="ja-JP" dirty="0"/>
          </a:p>
          <a:p>
            <a:r>
              <a:rPr lang="en-US" altLang="ja-JP" dirty="0"/>
              <a:t>Visual Studio </a:t>
            </a:r>
            <a:r>
              <a:rPr lang="ja-JP" altLang="ja-JP" dirty="0"/>
              <a:t>を起動しなさい</a:t>
            </a:r>
            <a:br>
              <a:rPr lang="en-US" altLang="ja-JP" dirty="0"/>
            </a:br>
            <a:endParaRPr lang="ja-JP" altLang="ja-JP" dirty="0"/>
          </a:p>
          <a:p>
            <a:r>
              <a:rPr lang="en-US" altLang="ja-JP" dirty="0"/>
              <a:t>Visual</a:t>
            </a:r>
            <a:r>
              <a:rPr lang="ja-JP" altLang="ja-JP" dirty="0"/>
              <a:t> </a:t>
            </a:r>
            <a:r>
              <a:rPr lang="en-US" altLang="ja-JP" dirty="0"/>
              <a:t>Studio </a:t>
            </a:r>
            <a:r>
              <a:rPr lang="ja-JP" altLang="ja-JP" dirty="0"/>
              <a:t>で</a:t>
            </a:r>
            <a:r>
              <a:rPr lang="ja-JP" altLang="en-US" dirty="0"/>
              <a:t>，</a:t>
            </a:r>
            <a:r>
              <a:rPr lang="en-US" altLang="ja-JP" dirty="0"/>
              <a:t>Win32 </a:t>
            </a:r>
            <a:r>
              <a:rPr lang="ja-JP" altLang="ja-JP" dirty="0"/>
              <a:t>コンソールアプリケーション用プロジェクトを新規作成しなさい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313332" y="3939150"/>
            <a:ext cx="5914139" cy="54347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プロジェクトの「名前」は何でもよい</a:t>
            </a:r>
            <a:endParaRPr lang="ja-JP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rgbClr val="FF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r>
              <a:rPr lang="ja-JP" altLang="en-US" sz="3200" dirty="0">
                <a:latin typeface="Arial" panose="020B0604020202020204" pitchFamily="34" charset="0"/>
                <a:cs typeface="Calibri" panose="020F0502020204030204" pitchFamily="34" charset="0"/>
              </a:rPr>
              <a:t>演習</a:t>
            </a:r>
          </a:p>
        </p:txBody>
      </p:sp>
    </p:spTree>
    <p:extLst>
      <p:ext uri="{BB962C8B-B14F-4D97-AF65-F5344CB8AC3E}">
        <p14:creationId xmlns:p14="http://schemas.microsoft.com/office/powerpoint/2010/main" val="22160040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668" y="1980831"/>
            <a:ext cx="5623526" cy="3978215"/>
          </a:xfrm>
          <a:prstGeom prst="rect">
            <a:avLst/>
          </a:prstGeom>
        </p:spPr>
      </p:pic>
      <p:sp>
        <p:nvSpPr>
          <p:cNvPr id="5" name="タイトル 4">
            <a:extLst>
              <a:ext uri="{FF2B5EF4-FFF2-40B4-BE49-F238E27FC236}">
                <a16:creationId xmlns:a16="http://schemas.microsoft.com/office/drawing/2014/main" id="{62EBF1D6-D60E-48CF-942A-BD25BC532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0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</a:t>
            </a:r>
            <a:r>
              <a:rPr lang="ja-JP" altLang="en-US" dirty="0"/>
              <a:t>のエディタを使って，ソースファイルを編集しなさい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37232" y="3691972"/>
            <a:ext cx="1569660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４</a:t>
            </a:r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行追加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1750995" y="3035128"/>
            <a:ext cx="4421205" cy="1906724"/>
          </a:xfrm>
          <a:prstGeom prst="rect">
            <a:avLst/>
          </a:prstGeom>
          <a:solidFill>
            <a:srgbClr val="0066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07028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905" y="4338228"/>
            <a:ext cx="5612606" cy="1635539"/>
          </a:xfrm>
          <a:prstGeom prst="rect">
            <a:avLst/>
          </a:prstGeom>
        </p:spPr>
      </p:pic>
      <p:sp>
        <p:nvSpPr>
          <p:cNvPr id="9" name="タイトル 8">
            <a:extLst>
              <a:ext uri="{FF2B5EF4-FFF2-40B4-BE49-F238E27FC236}">
                <a16:creationId xmlns:a16="http://schemas.microsoft.com/office/drawing/2014/main" id="{7E62A783-81B9-4DE6-97D5-3B600A784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ビルドしなさい．ビルドのあと「１　正常終了，０　失敗」の表示を確認しなさい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→　表示されなければ，プログラムのミスを自分で確認し，修正して，ビルドをやり直す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480507" y="5614709"/>
            <a:ext cx="3931190" cy="2670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04" y="2932963"/>
            <a:ext cx="2479227" cy="1164594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645085" y="2932963"/>
            <a:ext cx="623422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16757" y="3173633"/>
            <a:ext cx="1485959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3397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BD9D260A-D7CF-4135-AFE5-9CAD2B85F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8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</a:t>
            </a:r>
            <a:r>
              <a:rPr lang="ja-JP" altLang="ja-JP" dirty="0"/>
              <a:t>で</a:t>
            </a:r>
            <a:r>
              <a:rPr lang="ja-JP" altLang="en-US" dirty="0"/>
              <a:t>「</a:t>
            </a:r>
            <a:r>
              <a:rPr lang="en-US" altLang="ja-JP" dirty="0" err="1"/>
              <a:t>printf</a:t>
            </a:r>
            <a:r>
              <a:rPr lang="ja-JP" altLang="en-US" dirty="0"/>
              <a:t>」の行に，ブレークポイントを設定しなさい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28</a:t>
            </a:fld>
            <a:endParaRPr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741863" y="1792877"/>
            <a:ext cx="8271507" cy="46166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※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設定されていない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ときは，下のように操作して設定する</a:t>
            </a:r>
            <a:endParaRPr lang="en-US" altLang="ja-JP" sz="2400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6876" y="3068241"/>
            <a:ext cx="3067169" cy="1402393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78" y="2810639"/>
            <a:ext cx="2853035" cy="1882293"/>
          </a:xfrm>
          <a:prstGeom prst="rect">
            <a:avLst/>
          </a:prstGeom>
        </p:spPr>
      </p:pic>
      <p:sp>
        <p:nvSpPr>
          <p:cNvPr id="24" name="正方形/長方形 23"/>
          <p:cNvSpPr/>
          <p:nvPr/>
        </p:nvSpPr>
        <p:spPr>
          <a:xfrm>
            <a:off x="5919805" y="3808573"/>
            <a:ext cx="315548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106577" y="4912249"/>
            <a:ext cx="2743407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 </a:t>
            </a:r>
            <a:r>
              <a:rPr lang="ja-JP" altLang="en-US" sz="165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printf</a:t>
            </a:r>
            <a:r>
              <a:rPr lang="ja-JP" altLang="en-US" sz="165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」の行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をマウスでクリック     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2993886" y="4973653"/>
            <a:ext cx="2849123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「デバッグ」→「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ブレークポイントの設定</a:t>
            </a:r>
            <a:r>
              <a:rPr lang="en-US" altLang="ja-JP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/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解除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658179" y="3948773"/>
            <a:ext cx="2122066" cy="2267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849" y="3086000"/>
            <a:ext cx="1727555" cy="1759461"/>
          </a:xfrm>
          <a:prstGeom prst="rect">
            <a:avLst/>
          </a:prstGeom>
        </p:spPr>
      </p:pic>
      <p:sp>
        <p:nvSpPr>
          <p:cNvPr id="31" name="正方形/長方形 30"/>
          <p:cNvSpPr/>
          <p:nvPr/>
        </p:nvSpPr>
        <p:spPr>
          <a:xfrm>
            <a:off x="3508759" y="3149363"/>
            <a:ext cx="513971" cy="1837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508759" y="4302628"/>
            <a:ext cx="1220238" cy="1680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3" name="角丸四角形 32"/>
          <p:cNvSpPr/>
          <p:nvPr/>
        </p:nvSpPr>
        <p:spPr>
          <a:xfrm>
            <a:off x="6235354" y="4822230"/>
            <a:ext cx="2651870" cy="1161929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③ ブレークポイントが設定されるので</a:t>
            </a:r>
            <a:r>
              <a:rPr lang="ja-JP" altLang="en-US" sz="165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確認．</a:t>
            </a:r>
            <a:endParaRPr lang="en-US" altLang="ja-JP" sz="1650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赤丸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がブレークポイントの印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17466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2890CBCD-8687-4CCC-AF01-F494EEFB3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</a:t>
            </a:r>
            <a:r>
              <a:rPr lang="ja-JP" altLang="en-US" dirty="0"/>
              <a:t>で，デバッガーを起動しなさい．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「</a:t>
            </a:r>
            <a:r>
              <a:rPr lang="en-US" altLang="ja-JP" dirty="0" err="1"/>
              <a:t>printf</a:t>
            </a:r>
            <a:r>
              <a:rPr lang="ja-JP" altLang="en-US" dirty="0"/>
              <a:t>」の行で，実行が中断することを確認しなさい</a:t>
            </a:r>
            <a:endParaRPr lang="en-US" altLang="ja-JP" dirty="0"/>
          </a:p>
          <a:p>
            <a:r>
              <a:rPr lang="ja-JP" altLang="en-US" dirty="0"/>
              <a:t>あとで使うので，中断したままにしておくこと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30" name="角丸四角形 29"/>
          <p:cNvSpPr/>
          <p:nvPr/>
        </p:nvSpPr>
        <p:spPr>
          <a:xfrm>
            <a:off x="2735408" y="1761848"/>
            <a:ext cx="2737929" cy="779795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デバッグ開始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165" y="1371327"/>
            <a:ext cx="1806788" cy="1628094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914507" y="1903401"/>
            <a:ext cx="952223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818991" y="1536876"/>
            <a:ext cx="571628" cy="2123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069" y="4577286"/>
            <a:ext cx="2457450" cy="1400175"/>
          </a:xfrm>
          <a:prstGeom prst="rect">
            <a:avLst/>
          </a:prstGeom>
        </p:spPr>
      </p:pic>
      <p:sp>
        <p:nvSpPr>
          <p:cNvPr id="18" name="角丸四角形吹き出し 17"/>
          <p:cNvSpPr/>
          <p:nvPr/>
        </p:nvSpPr>
        <p:spPr>
          <a:xfrm>
            <a:off x="3632211" y="4956309"/>
            <a:ext cx="3238673" cy="1132284"/>
          </a:xfrm>
          <a:prstGeom prst="wedgeRoundRectCallout">
            <a:avLst>
              <a:gd name="adj1" fmla="val -122505"/>
              <a:gd name="adj2" fmla="val -311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802142" y="5213141"/>
            <a:ext cx="3041217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100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printf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」の行で実行が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中断している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785165" y="5354733"/>
            <a:ext cx="315548" cy="27608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8042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8-1 </a:t>
            </a:r>
            <a:r>
              <a:rPr lang="ja-JP" altLang="en-US" dirty="0"/>
              <a:t>算術演算の例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85AADA30-FC69-4637-BE10-D2F6290B25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74632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2F8E21EC-B3A6-4A67-A1E2-7C0ACDB89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4" name="コンテンツ プレースホルダー 2">
            <a:extLst>
              <a:ext uri="{FF2B5EF4-FFF2-40B4-BE49-F238E27FC236}">
                <a16:creationId xmlns:a16="http://schemas.microsoft.com/office/drawing/2014/main" id="{9C2A4F12-75E0-47C8-8BA5-DEBC5456645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Arial" panose="020B0604020202020204" pitchFamily="34" charset="0"/>
              </a:rPr>
              <a:t>「</a:t>
            </a:r>
            <a:r>
              <a:rPr lang="en-US" altLang="ja-JP" dirty="0" err="1">
                <a:latin typeface="Arial" panose="020B0604020202020204" pitchFamily="34" charset="0"/>
              </a:rPr>
              <a:t>printf</a:t>
            </a:r>
            <a:r>
              <a:rPr lang="ja-JP" altLang="en-US" dirty="0">
                <a:latin typeface="Arial" panose="020B0604020202020204" pitchFamily="34" charset="0"/>
              </a:rPr>
              <a:t>」の行で，実行が中断した状態で，変数の値を表示させなさい．手順は次の通り．</a:t>
            </a:r>
            <a:endParaRPr lang="en-US" altLang="ja-JP" dirty="0">
              <a:latin typeface="Arial" panose="020B0604020202020204" pitchFamily="34" charset="0"/>
            </a:endParaRPr>
          </a:p>
          <a:p>
            <a:endParaRPr lang="en-US" altLang="ja-JP" dirty="0">
              <a:latin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19" name="角丸四角形 18"/>
          <p:cNvSpPr/>
          <p:nvPr/>
        </p:nvSpPr>
        <p:spPr>
          <a:xfrm>
            <a:off x="870499" y="5106712"/>
            <a:ext cx="2737177" cy="817076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①「デバッグ」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「ウインドウ」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　「</a:t>
            </a:r>
            <a:r>
              <a:rPr lang="ja-JP" altLang="en-US" sz="165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ローカル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5493972" y="4114049"/>
            <a:ext cx="2737177" cy="618354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kumimoji="1"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変数名と値の対応表が</a:t>
            </a:r>
            <a:endParaRPr kumimoji="1"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表示される</a:t>
            </a:r>
            <a:endParaRPr kumimoji="1" lang="ja-JP" altLang="en-US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右矢印 7"/>
          <p:cNvSpPr/>
          <p:nvPr/>
        </p:nvSpPr>
        <p:spPr>
          <a:xfrm>
            <a:off x="4133633" y="3017217"/>
            <a:ext cx="300255" cy="501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" y="2148841"/>
            <a:ext cx="3433763" cy="2858375"/>
          </a:xfrm>
          <a:prstGeom prst="rect">
            <a:avLst/>
          </a:prstGeom>
        </p:spPr>
      </p:pic>
      <p:sp>
        <p:nvSpPr>
          <p:cNvPr id="20" name="正方形/長方形 19"/>
          <p:cNvSpPr/>
          <p:nvPr/>
        </p:nvSpPr>
        <p:spPr>
          <a:xfrm>
            <a:off x="500062" y="2211938"/>
            <a:ext cx="494348" cy="14982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713829" y="2374073"/>
            <a:ext cx="872084" cy="13767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2239087" y="3414392"/>
            <a:ext cx="967742" cy="2088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7503" y="2511742"/>
            <a:ext cx="4503959" cy="1315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236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" y="2148841"/>
            <a:ext cx="3433763" cy="2858375"/>
          </a:xfrm>
          <a:prstGeom prst="rect">
            <a:avLst/>
          </a:prstGeom>
        </p:spPr>
      </p:pic>
      <p:sp>
        <p:nvSpPr>
          <p:cNvPr id="7" name="タイトル 6">
            <a:extLst>
              <a:ext uri="{FF2B5EF4-FFF2-40B4-BE49-F238E27FC236}">
                <a16:creationId xmlns:a16="http://schemas.microsoft.com/office/drawing/2014/main" id="{2156D174-A040-4D76-9258-9B5C1CF7F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「</a:t>
            </a:r>
            <a:r>
              <a:rPr lang="en-US" altLang="ja-JP" dirty="0" err="1"/>
              <a:t>printf</a:t>
            </a:r>
            <a:r>
              <a:rPr lang="ja-JP" altLang="en-US" dirty="0"/>
              <a:t>」の行で，実行が中断した状態で，逆アセンブルを行いなさい．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22" name="角丸四角形 21"/>
          <p:cNvSpPr/>
          <p:nvPr/>
        </p:nvSpPr>
        <p:spPr>
          <a:xfrm>
            <a:off x="697230" y="5281613"/>
            <a:ext cx="3383280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 「デバッグ」→ 「ウインドウ」→「</a:t>
            </a:r>
            <a:r>
              <a:rPr lang="ja-JP" altLang="en-US" sz="1650" b="1" i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逆アセンブル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402431" y="2223270"/>
            <a:ext cx="677888" cy="17507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657679" y="2398349"/>
            <a:ext cx="985384" cy="14670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165177" y="4697493"/>
            <a:ext cx="1801985" cy="19663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4232274" y="3477418"/>
            <a:ext cx="320992" cy="4714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4814147" y="5283994"/>
            <a:ext cx="3679772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</a:t>
            </a:r>
            <a:r>
              <a:rPr kumimoji="1"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逆アセンブルの結果が表示される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4937" y="1843667"/>
            <a:ext cx="3124480" cy="3368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7635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2ECBAF18-9249-4ABB-8147-C9D71E4DC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逆アセンブルの結果で，「</a:t>
            </a:r>
            <a:r>
              <a:rPr lang="en-US" altLang="ja-JP" dirty="0"/>
              <a:t>a = a + 100</a:t>
            </a:r>
            <a:r>
              <a:rPr lang="ja-JP" altLang="en-US" dirty="0"/>
              <a:t>」のところにある「</a:t>
            </a:r>
            <a:r>
              <a:rPr lang="en-US" altLang="ja-JP" dirty="0"/>
              <a:t>add</a:t>
            </a:r>
            <a:r>
              <a:rPr lang="ja-JP" altLang="en-US" dirty="0"/>
              <a:t>」を確認しなさい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24" y="2475309"/>
            <a:ext cx="8804077" cy="200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1695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3" y="2590008"/>
            <a:ext cx="4289517" cy="3034505"/>
          </a:xfrm>
          <a:prstGeom prst="rect">
            <a:avLst/>
          </a:prstGeom>
        </p:spPr>
      </p:pic>
      <p:sp>
        <p:nvSpPr>
          <p:cNvPr id="6" name="タイトル 5">
            <a:extLst>
              <a:ext uri="{FF2B5EF4-FFF2-40B4-BE49-F238E27FC236}">
                <a16:creationId xmlns:a16="http://schemas.microsoft.com/office/drawing/2014/main" id="{15D3C313-30A7-4D10-83D0-47D3E117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次のように書き替えて，同じ手順を繰り返しなさい</a:t>
            </a:r>
            <a:r>
              <a:rPr lang="en-US" altLang="ja-JP" dirty="0"/>
              <a:t>.</a:t>
            </a:r>
          </a:p>
          <a:p>
            <a:r>
              <a:rPr lang="ja-JP" altLang="en-US" dirty="0"/>
              <a:t>逆アセンブルで「</a:t>
            </a:r>
            <a:r>
              <a:rPr lang="en-US" altLang="ja-JP" dirty="0"/>
              <a:t>a = a - 10</a:t>
            </a:r>
            <a:r>
              <a:rPr lang="ja-JP" altLang="en-US" dirty="0"/>
              <a:t>」のところの </a:t>
            </a:r>
            <a:r>
              <a:rPr lang="en-US" altLang="ja-JP" dirty="0"/>
              <a:t>sub </a:t>
            </a:r>
            <a:r>
              <a:rPr lang="ja-JP" altLang="en-US" dirty="0"/>
              <a:t>を確認しなさい．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714671" y="3786933"/>
            <a:ext cx="2232197" cy="71157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6709" y="3578005"/>
            <a:ext cx="4506316" cy="920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72295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64228"/>
            <a:ext cx="4318748" cy="2736448"/>
          </a:xfrm>
          <a:prstGeom prst="rect">
            <a:avLst/>
          </a:prstGeom>
        </p:spPr>
      </p:pic>
      <p:sp>
        <p:nvSpPr>
          <p:cNvPr id="7" name="タイトル 6">
            <a:extLst>
              <a:ext uri="{FF2B5EF4-FFF2-40B4-BE49-F238E27FC236}">
                <a16:creationId xmlns:a16="http://schemas.microsoft.com/office/drawing/2014/main" id="{20E06C0E-8273-466B-830F-8F13C836E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次のように書き替えて，同じ手順を繰り返しなさい</a:t>
            </a:r>
            <a:r>
              <a:rPr lang="en-US" altLang="ja-JP" dirty="0"/>
              <a:t>.</a:t>
            </a:r>
          </a:p>
          <a:p>
            <a:r>
              <a:rPr lang="ja-JP" altLang="en-US" dirty="0"/>
              <a:t>逆アセンブルで「</a:t>
            </a:r>
            <a:r>
              <a:rPr lang="en-US" altLang="ja-JP" dirty="0"/>
              <a:t>a = a * 40</a:t>
            </a:r>
            <a:r>
              <a:rPr lang="ja-JP" altLang="en-US" dirty="0"/>
              <a:t>」のところの </a:t>
            </a:r>
            <a:r>
              <a:rPr lang="en-US" altLang="ja-JP" dirty="0" err="1"/>
              <a:t>imul</a:t>
            </a:r>
            <a:r>
              <a:rPr lang="en-US" altLang="ja-JP" dirty="0"/>
              <a:t> </a:t>
            </a:r>
            <a:r>
              <a:rPr lang="ja-JP" altLang="en-US" dirty="0"/>
              <a:t>を確認しなさい．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714672" y="3621198"/>
            <a:ext cx="2119969" cy="71157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7698" y="3414028"/>
            <a:ext cx="4665582" cy="815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255046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04" y="2651728"/>
            <a:ext cx="4137195" cy="2806097"/>
          </a:xfrm>
          <a:prstGeom prst="rect">
            <a:avLst/>
          </a:prstGeom>
        </p:spPr>
      </p:pic>
      <p:sp>
        <p:nvSpPr>
          <p:cNvPr id="7" name="タイトル 6">
            <a:extLst>
              <a:ext uri="{FF2B5EF4-FFF2-40B4-BE49-F238E27FC236}">
                <a16:creationId xmlns:a16="http://schemas.microsoft.com/office/drawing/2014/main" id="{4165F277-7945-48DB-ABC7-3592B8156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次のように書き替えて，同じ手順を繰り返しなさい</a:t>
            </a:r>
            <a:r>
              <a:rPr lang="en-US" altLang="ja-JP" dirty="0"/>
              <a:t>.</a:t>
            </a:r>
          </a:p>
          <a:p>
            <a:r>
              <a:rPr lang="ja-JP" altLang="en-US" dirty="0"/>
              <a:t>逆アセンブルで「</a:t>
            </a:r>
            <a:r>
              <a:rPr lang="en-US" altLang="ja-JP" dirty="0"/>
              <a:t>a = a / 5</a:t>
            </a:r>
            <a:r>
              <a:rPr lang="ja-JP" altLang="en-US" dirty="0"/>
              <a:t>」のところの </a:t>
            </a:r>
            <a:r>
              <a:rPr lang="en-US" altLang="ja-JP" dirty="0" err="1"/>
              <a:t>idiv</a:t>
            </a:r>
            <a:r>
              <a:rPr lang="en-US" altLang="ja-JP" dirty="0"/>
              <a:t> </a:t>
            </a:r>
            <a:r>
              <a:rPr lang="ja-JP" altLang="en-US" dirty="0"/>
              <a:t>を確認しなさい．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680381" y="3632628"/>
            <a:ext cx="2232197" cy="71157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6385" y="3153268"/>
            <a:ext cx="4945465" cy="159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5591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28A38A6E-09F3-420C-95E3-A19829498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最後</a:t>
            </a:r>
            <a:r>
              <a:rPr lang="ja-JP" altLang="en-US" dirty="0"/>
              <a:t>に，プログラム実行の再開の操作を行いなさい．これで，デバッガーが終了する．　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1849110" y="4996506"/>
            <a:ext cx="2737177" cy="628007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続行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2234" y="2268526"/>
            <a:ext cx="3308494" cy="252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37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足し算 </a:t>
            </a:r>
            <a:r>
              <a:rPr lang="en-US" altLang="ja-JP" dirty="0"/>
              <a:t>add </a:t>
            </a:r>
            <a:r>
              <a:rPr lang="ja-JP" altLang="en-US" dirty="0"/>
              <a:t>の例</a:t>
            </a:r>
          </a:p>
        </p:txBody>
      </p:sp>
      <p:sp>
        <p:nvSpPr>
          <p:cNvPr id="12" name="コンテンツ プレースホルダー 11">
            <a:extLst>
              <a:ext uri="{FF2B5EF4-FFF2-40B4-BE49-F238E27FC236}">
                <a16:creationId xmlns:a16="http://schemas.microsoft.com/office/drawing/2014/main" id="{DA0855D6-813E-4398-ABD1-C5695CEC5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691" y="1533526"/>
            <a:ext cx="5760692" cy="4364831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2349329" y="3243649"/>
            <a:ext cx="2636623" cy="88041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27056" y="2793838"/>
            <a:ext cx="3685624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アセンブリ言語のプログラム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38833" y="3243649"/>
            <a:ext cx="2856872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 </a:t>
            </a:r>
            <a:r>
              <a:rPr lang="ja-JP" altLang="en-US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 </a:t>
            </a:r>
            <a:r>
              <a:rPr lang="en-US" altLang="ja-JP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100 </a:t>
            </a:r>
            <a:r>
              <a:rPr lang="ja-JP" altLang="en-US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をセット</a:t>
            </a:r>
            <a:endParaRPr lang="en-US" altLang="ja-JP" sz="2400" b="1" dirty="0">
              <a:solidFill>
                <a:srgbClr val="0033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a </a:t>
            </a:r>
            <a:r>
              <a:rPr kumimoji="1" lang="ja-JP" altLang="en-US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 </a:t>
            </a:r>
            <a:r>
              <a:rPr kumimoji="1" lang="en-US" altLang="ja-JP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200 </a:t>
            </a:r>
            <a:r>
              <a:rPr kumimoji="1" lang="ja-JP" altLang="en-US" sz="2400" b="1" dirty="0">
                <a:solidFill>
                  <a:srgbClr val="0033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を足しこむ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3343" y="4957257"/>
            <a:ext cx="2434818" cy="1043494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4387037" y="5373847"/>
            <a:ext cx="1800493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実行結果の例</a:t>
            </a:r>
          </a:p>
        </p:txBody>
      </p:sp>
    </p:spTree>
    <p:extLst>
      <p:ext uri="{BB962C8B-B14F-4D97-AF65-F5344CB8AC3E}">
        <p14:creationId xmlns:p14="http://schemas.microsoft.com/office/powerpoint/2010/main" val="2514946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2F908FF9-B98F-4DE3-85C0-870557810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ja-JP" altLang="ja-JP" dirty="0"/>
          </a:p>
          <a:p>
            <a:r>
              <a:rPr lang="en-US" altLang="ja-JP" dirty="0"/>
              <a:t>Visual Studio </a:t>
            </a:r>
            <a:r>
              <a:rPr lang="ja-JP" altLang="ja-JP" dirty="0"/>
              <a:t>を起動しなさい</a:t>
            </a:r>
            <a:br>
              <a:rPr lang="en-US" altLang="ja-JP" dirty="0"/>
            </a:br>
            <a:endParaRPr lang="ja-JP" altLang="ja-JP" dirty="0"/>
          </a:p>
          <a:p>
            <a:r>
              <a:rPr lang="en-US" altLang="ja-JP" dirty="0"/>
              <a:t>Visual</a:t>
            </a:r>
            <a:r>
              <a:rPr lang="ja-JP" altLang="ja-JP" dirty="0"/>
              <a:t> </a:t>
            </a:r>
            <a:r>
              <a:rPr lang="en-US" altLang="ja-JP" dirty="0"/>
              <a:t>Studio </a:t>
            </a:r>
            <a:r>
              <a:rPr lang="ja-JP" altLang="ja-JP" dirty="0"/>
              <a:t>で</a:t>
            </a:r>
            <a:r>
              <a:rPr lang="ja-JP" altLang="en-US" dirty="0"/>
              <a:t>，</a:t>
            </a:r>
            <a:r>
              <a:rPr lang="en-US" altLang="ja-JP" dirty="0"/>
              <a:t>Win32 </a:t>
            </a:r>
            <a:r>
              <a:rPr lang="ja-JP" altLang="ja-JP" dirty="0"/>
              <a:t>コンソールアプリケーション用プロジェクトを新規作成しなさい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1313332" y="3939150"/>
            <a:ext cx="5914139" cy="54347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プロジェクトの「名前」は何でもよい</a:t>
            </a:r>
            <a:endParaRPr lang="ja-JP" altLang="ja-JP" sz="2400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b="1" kern="1200">
                <a:solidFill>
                  <a:srgbClr val="FF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endParaRPr lang="ja-JP" altLang="en-US" sz="32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780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1503" y="1891259"/>
            <a:ext cx="5295265" cy="4012181"/>
          </a:xfrm>
          <a:prstGeom prst="rect">
            <a:avLst/>
          </a:prstGeom>
        </p:spPr>
      </p:pic>
      <p:sp>
        <p:nvSpPr>
          <p:cNvPr id="5" name="タイトル 4">
            <a:extLst>
              <a:ext uri="{FF2B5EF4-FFF2-40B4-BE49-F238E27FC236}">
                <a16:creationId xmlns:a16="http://schemas.microsoft.com/office/drawing/2014/main" id="{08BE4FD2-A4EA-4D2A-82E6-1B7105A59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0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</a:t>
            </a:r>
            <a:r>
              <a:rPr lang="ja-JP" altLang="en-US" dirty="0"/>
              <a:t>のエディタを使って，ソースファイルを編集しなさい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956963" y="3731003"/>
            <a:ext cx="1569660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６</a:t>
            </a:r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行追加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2802148" y="2737338"/>
            <a:ext cx="3983064" cy="2320022"/>
          </a:xfrm>
          <a:prstGeom prst="rect">
            <a:avLst/>
          </a:prstGeom>
          <a:solidFill>
            <a:srgbClr val="006600">
              <a:alpha val="16000"/>
            </a:srgbClr>
          </a:solidFill>
          <a:ln>
            <a:solidFill>
              <a:schemeClr val="accent1">
                <a:shade val="50000"/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8902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905" y="4338228"/>
            <a:ext cx="5612606" cy="1635539"/>
          </a:xfrm>
          <a:prstGeom prst="rect">
            <a:avLst/>
          </a:prstGeom>
        </p:spPr>
      </p:pic>
      <p:sp>
        <p:nvSpPr>
          <p:cNvPr id="9" name="タイトル 8">
            <a:extLst>
              <a:ext uri="{FF2B5EF4-FFF2-40B4-BE49-F238E27FC236}">
                <a16:creationId xmlns:a16="http://schemas.microsoft.com/office/drawing/2014/main" id="{75B93574-D3CE-4E5C-B164-A6DC09B62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ビルドしなさい．ビルドのあと「１　正常終了，０　失敗」の表示を確認しなさい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→　表示されなければ，プログラムのミスを自分で確認し，修正して，ビルドをやり直す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1480507" y="5614709"/>
            <a:ext cx="3931190" cy="26701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04" y="2932963"/>
            <a:ext cx="2479227" cy="1164594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645085" y="2932963"/>
            <a:ext cx="623422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816757" y="3173633"/>
            <a:ext cx="1485959" cy="26174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695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96695" y="2382735"/>
            <a:ext cx="3286268" cy="1872409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306" y="2132992"/>
            <a:ext cx="2597097" cy="2114165"/>
          </a:xfrm>
          <a:prstGeom prst="rect">
            <a:avLst/>
          </a:prstGeom>
        </p:spPr>
      </p:pic>
      <p:sp>
        <p:nvSpPr>
          <p:cNvPr id="17" name="正方形/長方形 16"/>
          <p:cNvSpPr/>
          <p:nvPr/>
        </p:nvSpPr>
        <p:spPr>
          <a:xfrm>
            <a:off x="5639122" y="3615162"/>
            <a:ext cx="315548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0" y="4337177"/>
            <a:ext cx="2743407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① </a:t>
            </a:r>
            <a:r>
              <a:rPr lang="ja-JP" altLang="en-US" sz="165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en-US" altLang="ja-JP" b="1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printf</a:t>
            </a:r>
            <a:r>
              <a:rPr lang="ja-JP" altLang="en-US" sz="165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」の行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をマウスでクリック     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2887309" y="4398581"/>
            <a:ext cx="2849123" cy="685800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② 「デバッグ」→「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ブレークポイントの設定</a:t>
            </a:r>
            <a:r>
              <a:rPr lang="en-US" altLang="ja-JP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/</a:t>
            </a:r>
            <a:r>
              <a:rPr lang="ja-JP" altLang="en-US" sz="165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解除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741865" y="3584809"/>
            <a:ext cx="2071538" cy="22675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20" name="図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272" y="2510927"/>
            <a:ext cx="1727555" cy="1759461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3402182" y="2574291"/>
            <a:ext cx="513971" cy="1837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402182" y="3727556"/>
            <a:ext cx="1220238" cy="16800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角丸四角形 22"/>
          <p:cNvSpPr/>
          <p:nvPr/>
        </p:nvSpPr>
        <p:spPr>
          <a:xfrm>
            <a:off x="6128776" y="4247158"/>
            <a:ext cx="2651870" cy="1161929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③ ブレークポイントが設定されるので</a:t>
            </a:r>
            <a:r>
              <a:rPr lang="ja-JP" altLang="en-US" sz="165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確認．</a:t>
            </a:r>
            <a:endParaRPr lang="en-US" altLang="ja-JP" sz="1650" u="sng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1650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赤丸</a:t>
            </a:r>
            <a:r>
              <a:rPr lang="ja-JP" altLang="en-US" sz="165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がブレークポイントの印</a:t>
            </a:r>
            <a:endParaRPr lang="en-US" altLang="ja-JP" sz="165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0C02F242-8B7E-48AD-BBCD-B833A8D3D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8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</a:t>
            </a:r>
            <a:r>
              <a:rPr lang="ja-JP" altLang="ja-JP" dirty="0"/>
              <a:t>で</a:t>
            </a:r>
            <a:r>
              <a:rPr lang="ja-JP" altLang="en-US" dirty="0"/>
              <a:t>「</a:t>
            </a:r>
            <a:r>
              <a:rPr lang="en-US" altLang="ja-JP" dirty="0" err="1"/>
              <a:t>printf</a:t>
            </a:r>
            <a:r>
              <a:rPr lang="ja-JP" altLang="en-US" dirty="0"/>
              <a:t>」の行に，ブレークポイントを設定しなさい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78194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051E8334-5509-4540-BA54-8964049D2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Visual Studio</a:t>
            </a:r>
            <a:r>
              <a:rPr lang="ja-JP" altLang="en-US" dirty="0"/>
              <a:t>で，デバッガーを起動しなさい．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「</a:t>
            </a:r>
            <a:r>
              <a:rPr lang="en-US" altLang="ja-JP" dirty="0" err="1"/>
              <a:t>printf</a:t>
            </a:r>
            <a:r>
              <a:rPr lang="ja-JP" altLang="en-US" dirty="0"/>
              <a:t>」の行で，実行が中断することを確認しなさい</a:t>
            </a:r>
            <a:endParaRPr lang="en-US" altLang="ja-JP" dirty="0"/>
          </a:p>
          <a:p>
            <a:r>
              <a:rPr lang="ja-JP" altLang="en-US" dirty="0"/>
              <a:t>あとで使うので，中断したままにしておくこと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30" name="角丸四角形 29"/>
          <p:cNvSpPr/>
          <p:nvPr/>
        </p:nvSpPr>
        <p:spPr>
          <a:xfrm>
            <a:off x="2735408" y="1761848"/>
            <a:ext cx="2737929" cy="779795"/>
          </a:xfrm>
          <a:prstGeom prst="roundRect">
            <a:avLst/>
          </a:prstGeom>
          <a:noFill/>
          <a:ln w="57150">
            <a:solidFill>
              <a:srgbClr val="0000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「デバッグ」</a:t>
            </a:r>
            <a:endParaRPr lang="en-US" altLang="ja-JP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→ 「</a:t>
            </a:r>
            <a:r>
              <a:rPr lang="ja-JP" altLang="en-US" sz="2000" b="1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デバッグ開始</a:t>
            </a:r>
            <a:r>
              <a:rPr lang="ja-JP" altLang="en-US" sz="2000" dirty="0">
                <a:solidFill>
                  <a:srgbClr val="000066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ja-JP" altLang="en-US" sz="2000" dirty="0">
              <a:solidFill>
                <a:srgbClr val="000066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165" y="1371327"/>
            <a:ext cx="1806788" cy="1628094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914507" y="1903401"/>
            <a:ext cx="952223" cy="280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818991" y="1536876"/>
            <a:ext cx="571628" cy="2123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069" y="4577286"/>
            <a:ext cx="2457450" cy="1400175"/>
          </a:xfrm>
          <a:prstGeom prst="rect">
            <a:avLst/>
          </a:prstGeom>
        </p:spPr>
      </p:pic>
      <p:sp>
        <p:nvSpPr>
          <p:cNvPr id="18" name="角丸四角形吹き出し 17"/>
          <p:cNvSpPr/>
          <p:nvPr/>
        </p:nvSpPr>
        <p:spPr>
          <a:xfrm>
            <a:off x="3632211" y="4956309"/>
            <a:ext cx="3238673" cy="1132284"/>
          </a:xfrm>
          <a:prstGeom prst="wedgeRoundRectCallout">
            <a:avLst>
              <a:gd name="adj1" fmla="val -122505"/>
              <a:gd name="adj2" fmla="val -311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802142" y="5213141"/>
            <a:ext cx="3041217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sz="2100" dirty="0" err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printf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」の行で実行が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中断している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785165" y="5354733"/>
            <a:ext cx="315548" cy="27608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5138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1205</Words>
  <Application>Microsoft Office PowerPoint</Application>
  <PresentationFormat>画面に合わせる (4:3)</PresentationFormat>
  <Paragraphs>239</Paragraphs>
  <Slides>36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36</vt:i4>
      </vt:variant>
    </vt:vector>
  </HeadingPairs>
  <TitlesOfParts>
    <vt:vector size="40" baseType="lpstr">
      <vt:lpstr>游ゴシック</vt:lpstr>
      <vt:lpstr>Arial</vt:lpstr>
      <vt:lpstr>Calibri</vt:lpstr>
      <vt:lpstr>Office テーマ</vt:lpstr>
      <vt:lpstr>ca-8. 算術演算命令 </vt:lpstr>
      <vt:lpstr>アウトライン</vt:lpstr>
      <vt:lpstr>8-1 算術演算の例</vt:lpstr>
      <vt:lpstr>足し算 add の例</vt:lpstr>
      <vt:lpstr>演習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8-2 算術演算命令</vt:lpstr>
      <vt:lpstr>算術演算命令とは</vt:lpstr>
      <vt:lpstr>プロセッサの中の算術演算ユニット</vt:lpstr>
      <vt:lpstr>Pentium 系列プロセッサでの算術演算の例</vt:lpstr>
      <vt:lpstr>Pentium 系列プロセッサでの算術演算の例</vt:lpstr>
      <vt:lpstr>加算</vt:lpstr>
      <vt:lpstr>減算</vt:lpstr>
      <vt:lpstr>乗算</vt:lpstr>
      <vt:lpstr>除算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算術演算命令</dc:title>
  <dc:creator>kaneko kunihiko</dc:creator>
  <cp:lastModifiedBy>金子　邦彦</cp:lastModifiedBy>
  <cp:revision>36</cp:revision>
  <dcterms:created xsi:type="dcterms:W3CDTF">2019-11-02T00:06:04Z</dcterms:created>
  <dcterms:modified xsi:type="dcterms:W3CDTF">2021-11-06T07:07:17Z</dcterms:modified>
</cp:coreProperties>
</file>