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1037" r:id="rId2"/>
    <p:sldId id="669" r:id="rId3"/>
    <p:sldId id="668" r:id="rId4"/>
    <p:sldId id="701" r:id="rId5"/>
    <p:sldId id="702" r:id="rId6"/>
    <p:sldId id="704" r:id="rId7"/>
    <p:sldId id="623" r:id="rId8"/>
    <p:sldId id="635" r:id="rId9"/>
    <p:sldId id="682" r:id="rId10"/>
    <p:sldId id="706" r:id="rId11"/>
    <p:sldId id="683" r:id="rId12"/>
    <p:sldId id="705" r:id="rId13"/>
    <p:sldId id="641" r:id="rId14"/>
    <p:sldId id="642" r:id="rId15"/>
    <p:sldId id="670" r:id="rId16"/>
    <p:sldId id="671" r:id="rId17"/>
    <p:sldId id="672" r:id="rId18"/>
    <p:sldId id="647" r:id="rId19"/>
    <p:sldId id="673" r:id="rId20"/>
    <p:sldId id="649" r:id="rId21"/>
    <p:sldId id="650" r:id="rId22"/>
    <p:sldId id="651" r:id="rId23"/>
    <p:sldId id="652" r:id="rId24"/>
    <p:sldId id="674" r:id="rId25"/>
    <p:sldId id="654" r:id="rId26"/>
    <p:sldId id="688" r:id="rId27"/>
    <p:sldId id="689" r:id="rId28"/>
    <p:sldId id="693" r:id="rId29"/>
    <p:sldId id="694" r:id="rId30"/>
    <p:sldId id="695" r:id="rId31"/>
    <p:sldId id="696" r:id="rId32"/>
    <p:sldId id="675" r:id="rId33"/>
    <p:sldId id="676" r:id="rId34"/>
    <p:sldId id="678" r:id="rId35"/>
    <p:sldId id="658" r:id="rId36"/>
    <p:sldId id="659" r:id="rId37"/>
    <p:sldId id="660" r:id="rId38"/>
    <p:sldId id="661" r:id="rId39"/>
    <p:sldId id="662" r:id="rId40"/>
    <p:sldId id="663" r:id="rId41"/>
    <p:sldId id="664" r:id="rId42"/>
    <p:sldId id="679" r:id="rId43"/>
    <p:sldId id="691" r:id="rId44"/>
    <p:sldId id="692" r:id="rId45"/>
    <p:sldId id="707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0" y="-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3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0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4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37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11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9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7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0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5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06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7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61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24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61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ca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ca-7. </a:t>
            </a:r>
            <a:r>
              <a:rPr lang="ja-JP" altLang="en-US" dirty="0"/>
              <a:t>データ転送命令と</a:t>
            </a:r>
            <a:br>
              <a:rPr lang="en-US" altLang="ja-JP" dirty="0"/>
            </a:br>
            <a:r>
              <a:rPr lang="ja-JP" altLang="en-US" dirty="0"/>
              <a:t>アドレッシングモード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46537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（コンピュータ・アーキテクチャ演習）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https://www.kkaneko.jp/cc/ca/index.html</a:t>
            </a:r>
            <a:endParaRPr lang="en-US" altLang="ja-JP" dirty="0"/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アドレッシングモードのバリエーション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09D52BE2-D244-4866-8EE1-2DB56EEE8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/>
              <a:pPr/>
              <a:t>10</a:t>
            </a:fld>
            <a:endParaRPr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5" y="2367665"/>
            <a:ext cx="4266948" cy="16623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7" y="2484621"/>
            <a:ext cx="2621823" cy="1539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981767" y="2484621"/>
            <a:ext cx="1418454" cy="500615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62031" y="2373039"/>
            <a:ext cx="4014394" cy="258380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475235" y="2544052"/>
            <a:ext cx="1516989" cy="217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981767" y="3005595"/>
            <a:ext cx="1418454" cy="50061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1764" y="3525657"/>
            <a:ext cx="2401997" cy="500615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475235" y="3028608"/>
            <a:ext cx="1516989" cy="217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062031" y="3309692"/>
            <a:ext cx="4214437" cy="739323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453568" y="3739115"/>
            <a:ext cx="478227" cy="46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4067240" y="2868783"/>
            <a:ext cx="4009183" cy="255424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67729" y="2331513"/>
            <a:ext cx="1375292" cy="35178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367729" y="2785685"/>
            <a:ext cx="1375292" cy="35178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30502" y="1990207"/>
            <a:ext cx="2143776" cy="3911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 </a:t>
            </a:r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85791" y="2613151"/>
            <a:ext cx="2233553" cy="3911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ja-JP" altLang="en-US" sz="135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ｙ</a:t>
            </a:r>
            <a:r>
              <a:rPr lang="en-US" altLang="ja-JP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 </a:t>
            </a:r>
            <a:r>
              <a:rPr lang="ja-JP" altLang="en-US" sz="13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</a:p>
        </p:txBody>
      </p:sp>
      <p:sp>
        <p:nvSpPr>
          <p:cNvPr id="5" name="円/楕円 4"/>
          <p:cNvSpPr/>
          <p:nvPr/>
        </p:nvSpPr>
        <p:spPr>
          <a:xfrm>
            <a:off x="7741279" y="2236801"/>
            <a:ext cx="383415" cy="486792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742664" y="2723592"/>
            <a:ext cx="383415" cy="486792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25370" y="1120257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84470" y="1053892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942570" y="4446365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を扱う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アドレッシングモード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38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アドレッシングモードのバリエーション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521DE2C5-63DC-4A8B-99EE-E25672F1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/>
              <a:pPr/>
              <a:t>11</a:t>
            </a:fld>
            <a:endParaRPr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5" y="2367666"/>
            <a:ext cx="4266948" cy="16623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7" y="2484622"/>
            <a:ext cx="2621823" cy="1539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981767" y="2484622"/>
            <a:ext cx="1418454" cy="500615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62031" y="2373040"/>
            <a:ext cx="4014394" cy="258380"/>
          </a:xfrm>
          <a:prstGeom prst="rect">
            <a:avLst/>
          </a:prstGeom>
          <a:solidFill>
            <a:srgbClr val="FFC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475235" y="2544053"/>
            <a:ext cx="1516989" cy="217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981767" y="3005596"/>
            <a:ext cx="1418454" cy="500615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81764" y="3525659"/>
            <a:ext cx="2401997" cy="500615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475235" y="3028610"/>
            <a:ext cx="1516989" cy="217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062031" y="3309693"/>
            <a:ext cx="4214437" cy="739323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453568" y="3739117"/>
            <a:ext cx="478227" cy="46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4067240" y="2868784"/>
            <a:ext cx="4009183" cy="255424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374874" y="3794073"/>
            <a:ext cx="1466978" cy="228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966864" y="4461835"/>
            <a:ext cx="228299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結果を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に書き込む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6637020" y="4095550"/>
            <a:ext cx="191610" cy="354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625370" y="1120257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84470" y="1053892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45" name="円/楕円 39"/>
          <p:cNvSpPr/>
          <p:nvPr/>
        </p:nvSpPr>
        <p:spPr>
          <a:xfrm>
            <a:off x="7918653" y="3694377"/>
            <a:ext cx="514721" cy="486792"/>
          </a:xfrm>
          <a:prstGeom prst="ellipse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514350">
              <a:defRPr/>
            </a:pPr>
            <a:endParaRPr lang="ja-JP" altLang="en-US" sz="1013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79420" y="5347537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を扱う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アドレッシングモード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38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669"/>
            <a:ext cx="5019241" cy="38704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59310" y="2734983"/>
            <a:ext cx="4512301" cy="1643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①レジスタ</a:t>
            </a:r>
            <a:r>
              <a:rPr kumimoji="1"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に値１０をセット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②レジスタ</a:t>
            </a:r>
            <a:r>
              <a:rPr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に２０を足しこむ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③レジスタ</a:t>
            </a:r>
            <a:r>
              <a:rPr kumimoji="1" lang="en-US" altLang="ja-JP" sz="2100" dirty="0" err="1"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の値を，</a:t>
            </a:r>
            <a:r>
              <a:rPr kumimoji="1" lang="ja-JP" altLang="en-US" sz="21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en-US" altLang="ja-JP" sz="21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のアドレスに書き込む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085876" y="2975362"/>
            <a:ext cx="497447" cy="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4061863" y="3351616"/>
            <a:ext cx="497447" cy="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3950648" y="3727871"/>
            <a:ext cx="5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939A7355-0F12-4F17-A4B3-AAC01F9E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4874" y="729217"/>
            <a:ext cx="634019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次のプログラムを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Visual Studio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で実行し，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結果を確認しなさい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727548" y="5334390"/>
            <a:ext cx="2504942" cy="1387086"/>
            <a:chOff x="4278333" y="269127"/>
            <a:chExt cx="6166431" cy="3500941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8333" y="269127"/>
              <a:ext cx="6166431" cy="3500941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5752669" y="788893"/>
              <a:ext cx="1485257" cy="5454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699007" y="2654183"/>
              <a:ext cx="3200294" cy="5454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991" y="5287869"/>
            <a:ext cx="2050391" cy="143360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592058" y="5835379"/>
            <a:ext cx="844975" cy="338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739722" y="5311140"/>
            <a:ext cx="3106489" cy="121036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 = 30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が表示されたら成功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89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7-3 </a:t>
            </a:r>
            <a:r>
              <a:rPr lang="ja-JP" altLang="en-US" dirty="0"/>
              <a:t>配列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01062FC1-4D77-4A26-8718-6FFF08E53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086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2" y="1060447"/>
            <a:ext cx="8514951" cy="459359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C/C++</a:t>
            </a:r>
            <a:r>
              <a:rPr lang="ja-JP" altLang="en-US" dirty="0"/>
              <a:t> での配列と繰り返し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69B4397E-AA9F-4E86-9F03-DC0E26A75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31685" y="5471160"/>
            <a:ext cx="449353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の値は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0, 1, 2, 3, 4</a:t>
            </a: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と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変化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し，全部済んだら終わる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79622" y="3357243"/>
            <a:ext cx="3520138" cy="51423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2446" y="3640645"/>
            <a:ext cx="203132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繰り返す処理</a:t>
            </a:r>
          </a:p>
        </p:txBody>
      </p:sp>
    </p:spTree>
    <p:extLst>
      <p:ext uri="{BB962C8B-B14F-4D97-AF65-F5344CB8AC3E}">
        <p14:creationId xmlns:p14="http://schemas.microsoft.com/office/powerpoint/2010/main" val="138357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A29CB3C-C01A-4DF0-9689-59AB3C32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ja-JP" dirty="0"/>
          </a:p>
          <a:p>
            <a:r>
              <a:rPr lang="en-US" altLang="ja-JP" dirty="0"/>
              <a:t>Visual Studio </a:t>
            </a:r>
            <a:r>
              <a:rPr lang="ja-JP" altLang="ja-JP" dirty="0"/>
              <a:t>を起動しなさい</a:t>
            </a:r>
            <a:br>
              <a:rPr lang="en-US" altLang="ja-JP" dirty="0"/>
            </a:br>
            <a:endParaRPr lang="ja-JP" altLang="ja-JP" dirty="0"/>
          </a:p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</a:t>
            </a:r>
            <a:r>
              <a:rPr lang="ja-JP" altLang="ja-JP" dirty="0"/>
              <a:t>で</a:t>
            </a:r>
            <a:r>
              <a:rPr lang="ja-JP" altLang="en-US" dirty="0"/>
              <a:t>，</a:t>
            </a:r>
            <a:r>
              <a:rPr lang="en-US" altLang="ja-JP" dirty="0"/>
              <a:t>Win32 </a:t>
            </a:r>
            <a:r>
              <a:rPr lang="ja-JP" altLang="ja-JP" dirty="0"/>
              <a:t>コンソールアプリケーション用プロジェクトを新規作成しなさい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13332" y="3939150"/>
            <a:ext cx="5914139" cy="5434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プロジェクトの「名前」は何でもよい</a:t>
            </a:r>
            <a:endParaRPr lang="ja-JP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演習</a:t>
            </a:r>
          </a:p>
        </p:txBody>
      </p:sp>
    </p:spTree>
    <p:extLst>
      <p:ext uri="{BB962C8B-B14F-4D97-AF65-F5344CB8AC3E}">
        <p14:creationId xmlns:p14="http://schemas.microsoft.com/office/powerpoint/2010/main" val="335512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78" y="1625765"/>
            <a:ext cx="7670159" cy="513755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57C30E39-45AF-4632-9945-66B5BC70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のエディタを使って，ソースファイルを編集しなさい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65055" y="5712157"/>
            <a:ext cx="87716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追加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29580" y="3354871"/>
            <a:ext cx="6312638" cy="2321783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0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5" y="4338228"/>
            <a:ext cx="5612606" cy="163553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9E654920-755A-4397-B647-8221F310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ビルドしなさい．ビルドのあと「１　正常終了，０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表示されなければ，プログラムのミスを自分で確認し，修正して，ビルドをやり直す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80507" y="5614709"/>
            <a:ext cx="3931190" cy="26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4" y="2932963"/>
            <a:ext cx="2479227" cy="11645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45085" y="2932963"/>
            <a:ext cx="623422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16757" y="3173633"/>
            <a:ext cx="1485959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02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90571" y="4156184"/>
            <a:ext cx="2650053" cy="104098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をマウスでクリック     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252141" y="4156184"/>
            <a:ext cx="2611661" cy="104098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30379" y="2308390"/>
            <a:ext cx="2551861" cy="1847794"/>
            <a:chOff x="1244820" y="2647402"/>
            <a:chExt cx="2007321" cy="134452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4820" y="2647402"/>
              <a:ext cx="2007321" cy="1344527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509055" y="3201668"/>
              <a:ext cx="1553654" cy="1025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12" y="2356122"/>
            <a:ext cx="2963759" cy="1455068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5978711" y="2804501"/>
            <a:ext cx="285124" cy="279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45" y="2293041"/>
            <a:ext cx="1560992" cy="175165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650883" y="2356122"/>
            <a:ext cx="464416" cy="182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650881" y="3504269"/>
            <a:ext cx="1102589" cy="167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455876" y="4044693"/>
            <a:ext cx="2430849" cy="176371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確認．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42970CBF-6433-4BF1-8820-3FA0C0CB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ja-JP" dirty="0"/>
              <a:t>で</a:t>
            </a:r>
            <a:r>
              <a:rPr lang="ja-JP" altLang="en-US" dirty="0"/>
              <a:t>「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i</a:t>
            </a:r>
            <a:r>
              <a:rPr lang="en-US" altLang="ja-JP" dirty="0"/>
              <a:t>;</a:t>
            </a:r>
            <a:r>
              <a:rPr lang="ja-JP" altLang="en-US" dirty="0"/>
              <a:t>」の行に，ブレークポイントを設定しなさい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78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599109F-BF61-4372-90EC-E92FAB04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で，デバッガーを起動しなさい．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i</a:t>
            </a:r>
            <a:r>
              <a:rPr lang="en-US" altLang="ja-JP" dirty="0"/>
              <a:t>;</a:t>
            </a:r>
            <a:r>
              <a:rPr lang="ja-JP" altLang="en-US" dirty="0"/>
              <a:t>」の行で，実行が中断することを確認しなさい</a:t>
            </a:r>
            <a:endParaRPr lang="en-US" altLang="ja-JP" dirty="0"/>
          </a:p>
          <a:p>
            <a:r>
              <a:rPr lang="ja-JP" altLang="en-US" dirty="0"/>
              <a:t>あとで使うので，中断したままにしておくこと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735408" y="1761848"/>
            <a:ext cx="2737929" cy="77979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5" y="1371327"/>
            <a:ext cx="1806788" cy="162809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14507" y="1903401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8991" y="1536876"/>
            <a:ext cx="571628" cy="21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95" y="4685314"/>
            <a:ext cx="2068116" cy="921544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3650409" y="4724628"/>
            <a:ext cx="3085671" cy="849213"/>
          </a:xfrm>
          <a:prstGeom prst="wedgeRoundRectCallout">
            <a:avLst>
              <a:gd name="adj1" fmla="val -108676"/>
              <a:gd name="adj2" fmla="val -31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15124" y="5023448"/>
            <a:ext cx="236661" cy="207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7858" y="4917253"/>
            <a:ext cx="2821606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中断している</a:t>
            </a:r>
          </a:p>
        </p:txBody>
      </p:sp>
    </p:spTree>
    <p:extLst>
      <p:ext uri="{BB962C8B-B14F-4D97-AF65-F5344CB8AC3E}">
        <p14:creationId xmlns:p14="http://schemas.microsoft.com/office/powerpoint/2010/main" val="425058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7-1 </a:t>
            </a:r>
            <a:r>
              <a:rPr lang="ja-JP" altLang="en-US" dirty="0"/>
              <a:t>データ転送命令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7-2 </a:t>
            </a:r>
            <a:r>
              <a:rPr lang="ja-JP" altLang="en-US" dirty="0"/>
              <a:t>アドレッシングモード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7-3 </a:t>
            </a:r>
            <a:r>
              <a:rPr lang="ja-JP" altLang="en-US" dirty="0"/>
              <a:t>配列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7-4 C/C++ </a:t>
            </a:r>
            <a:r>
              <a:rPr lang="ja-JP" altLang="en-US" dirty="0"/>
              <a:t>の配列は，メモリにどのように格納されているか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612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2A1A1803-023B-4481-A10B-DC68A013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00068" y="4455218"/>
            <a:ext cx="316520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次ページに拡大図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795875" y="4687284"/>
            <a:ext cx="2052883" cy="61280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238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1238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238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1238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238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1238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ローカル</a:t>
            </a:r>
            <a:r>
              <a:rPr lang="ja-JP" altLang="en-US" sz="1238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370636" y="3768291"/>
            <a:ext cx="2052883" cy="46376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238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変数名と値の対応表が</a:t>
            </a:r>
            <a:endParaRPr lang="en-US" altLang="ja-JP" sz="1238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1238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表示される</a:t>
            </a:r>
          </a:p>
        </p:txBody>
      </p:sp>
      <p:sp>
        <p:nvSpPr>
          <p:cNvPr id="8" name="右矢印 7"/>
          <p:cNvSpPr/>
          <p:nvPr/>
        </p:nvSpPr>
        <p:spPr>
          <a:xfrm>
            <a:off x="4629703" y="3121018"/>
            <a:ext cx="225191" cy="376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48" y="2468882"/>
            <a:ext cx="2575322" cy="214378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518047" y="2516204"/>
            <a:ext cx="370761" cy="112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78372" y="2637805"/>
            <a:ext cx="654063" cy="103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822315" y="3418045"/>
            <a:ext cx="725807" cy="156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50" y="2829435"/>
            <a:ext cx="2906356" cy="867342"/>
          </a:xfrm>
          <a:prstGeom prst="rect">
            <a:avLst/>
          </a:prstGeom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87383" y="975493"/>
            <a:ext cx="7569354" cy="75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「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int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」の行で，実行が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中断した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状態で，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変数の値を表示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させなさい．手順は次の通り．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2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6BEA27C-0E5B-4350-8CA5-5A47509C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1891EE8-F0DB-4B41-91DB-1E7F0F9D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64375"/>
            <a:ext cx="8823880" cy="26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07A37C08-1BE4-445D-8F24-37FDAB4F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1191799" y="5308578"/>
            <a:ext cx="2537460" cy="9575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「デバッグ」→ 「ウインドウ」→「</a:t>
            </a:r>
            <a:r>
              <a:rPr lang="ja-JP" altLang="en-US" sz="2000" b="1" i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5384386" y="5308578"/>
            <a:ext cx="2759829" cy="95750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逆アセンブルの結果が表示される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94360" y="1813560"/>
            <a:ext cx="8348111" cy="3246120"/>
            <a:chOff x="1444823" y="2468882"/>
            <a:chExt cx="6506962" cy="214378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8048" y="2468882"/>
              <a:ext cx="2575322" cy="2143781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1444823" y="2524704"/>
              <a:ext cx="508416" cy="1313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636259" y="2656013"/>
              <a:ext cx="739038" cy="1100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766884" y="4380371"/>
              <a:ext cx="1351489" cy="1474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6" name="右矢印 5"/>
            <p:cNvSpPr/>
            <p:nvPr/>
          </p:nvSpPr>
          <p:spPr>
            <a:xfrm>
              <a:off x="4317206" y="3465314"/>
              <a:ext cx="240744" cy="3536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655" y="2495253"/>
              <a:ext cx="3259130" cy="2091035"/>
            </a:xfrm>
            <a:prstGeom prst="rect">
              <a:avLst/>
            </a:prstGeom>
          </p:spPr>
        </p:pic>
      </p:grp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82485" y="964446"/>
            <a:ext cx="7569354" cy="75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「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int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」の行で，実行が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中断した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状態で，</a:t>
            </a:r>
            <a:r>
              <a:rPr lang="ja-JP" alt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逆アセンブル</a:t>
            </a:r>
            <a:r>
              <a:rPr lang="ja-JP" altLang="en-US" sz="2400" b="1" u="sng" dirty="0">
                <a:latin typeface="Arial" panose="020B0604020202020204" pitchFamily="34" charset="0"/>
                <a:cs typeface="Calibri" panose="020F0502020204030204" pitchFamily="34" charset="0"/>
              </a:rPr>
              <a:t>を行いなさい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．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7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B34E9768-82B0-40F2-A865-F2724FB0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ステップオーバーの操作を１回ずつ行いながら，変数 </a:t>
            </a:r>
            <a:r>
              <a:rPr lang="en-US" altLang="ja-JP" dirty="0" err="1"/>
              <a:t>i</a:t>
            </a:r>
            <a:r>
              <a:rPr lang="en-US" altLang="ja-JP" dirty="0"/>
              <a:t>, x, y </a:t>
            </a:r>
            <a:r>
              <a:rPr lang="ja-JP" altLang="en-US" dirty="0"/>
              <a:t>の値の変化を確認しなさい．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080017" y="1902346"/>
            <a:ext cx="3020171" cy="3606914"/>
            <a:chOff x="2154437" y="2468881"/>
            <a:chExt cx="1623417" cy="220741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437" y="2468881"/>
              <a:ext cx="1623417" cy="2207419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2288421" y="2496181"/>
              <a:ext cx="508416" cy="2028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323205" y="4355033"/>
              <a:ext cx="885827" cy="1463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944845" y="5666805"/>
            <a:ext cx="3291875" cy="10309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ステップオーバー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945654" y="1902346"/>
            <a:ext cx="3360145" cy="4454005"/>
            <a:chOff x="4960895" y="2217243"/>
            <a:chExt cx="1993106" cy="314931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0895" y="2217243"/>
              <a:ext cx="1993106" cy="487561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0895" y="2764203"/>
              <a:ext cx="1993106" cy="487561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60895" y="3301418"/>
              <a:ext cx="1993106" cy="487561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0895" y="3831072"/>
              <a:ext cx="1993106" cy="487561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0895" y="4355035"/>
              <a:ext cx="1993106" cy="487561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0895" y="4878999"/>
              <a:ext cx="1993106" cy="4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52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A675E6D-84EA-4308-90A1-B4E9EFD1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最後に，プログラム実行の再開の操作を行いなさい．これで，デバッガーが終了する．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849110" y="4996506"/>
            <a:ext cx="2738130" cy="718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4" y="2268526"/>
            <a:ext cx="3308494" cy="2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7-4</a:t>
            </a:r>
            <a:r>
              <a:rPr lang="ja-JP" altLang="en-US" dirty="0"/>
              <a:t> </a:t>
            </a:r>
            <a:r>
              <a:rPr lang="en-US" altLang="ja-JP" dirty="0"/>
              <a:t>C/C++</a:t>
            </a:r>
            <a:r>
              <a:rPr lang="ja-JP" altLang="en-US" dirty="0"/>
              <a:t> の配列は，</a:t>
            </a:r>
            <a:br>
              <a:rPr lang="en-US" altLang="ja-JP" dirty="0"/>
            </a:br>
            <a:r>
              <a:rPr lang="ja-JP" altLang="en-US" dirty="0"/>
              <a:t>メモリにどのように格納されているか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4C409A97-8582-43E9-BFE3-07785FE7B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4789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27317" y="1782753"/>
            <a:ext cx="4861796" cy="3772547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60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→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154587"/>
              </p:ext>
            </p:extLst>
          </p:nvPr>
        </p:nvGraphicFramePr>
        <p:xfrm>
          <a:off x="2430112" y="1850090"/>
          <a:ext cx="1575780" cy="27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66071"/>
              </p:ext>
            </p:extLst>
          </p:nvPr>
        </p:nvGraphicFramePr>
        <p:xfrm>
          <a:off x="2420363" y="2437611"/>
          <a:ext cx="1575780" cy="27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3c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14586"/>
              </p:ext>
            </p:extLst>
          </p:nvPr>
        </p:nvGraphicFramePr>
        <p:xfrm>
          <a:off x="2430112" y="3002859"/>
          <a:ext cx="1575780" cy="27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28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17536"/>
              </p:ext>
            </p:extLst>
          </p:nvPr>
        </p:nvGraphicFramePr>
        <p:xfrm>
          <a:off x="2430112" y="3590380"/>
          <a:ext cx="1575780" cy="27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86740" y="960120"/>
            <a:ext cx="179728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数値</a:t>
            </a:r>
            <a:endParaRPr lang="en-US" altLang="ja-JP" sz="2400" dirty="0">
              <a:solidFill>
                <a:srgbClr val="0066FF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rgbClr val="0066FF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進数）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33623" y="4967533"/>
            <a:ext cx="5867544" cy="1280885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リトルエンディアンで，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４バイトの数値に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コード化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した場合の例</a:t>
            </a:r>
          </a:p>
        </p:txBody>
      </p:sp>
      <p:graphicFrame>
        <p:nvGraphicFramePr>
          <p:cNvPr id="12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743261"/>
              </p:ext>
            </p:extLst>
          </p:nvPr>
        </p:nvGraphicFramePr>
        <p:xfrm>
          <a:off x="2420363" y="4155628"/>
          <a:ext cx="1575780" cy="27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3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1e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920597" y="1268413"/>
            <a:ext cx="1285929" cy="461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16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進数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54" y="2807416"/>
            <a:ext cx="3816646" cy="541140"/>
          </a:xfrm>
          <a:prstGeom prst="rect">
            <a:avLst/>
          </a:prstGeom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5631036" y="3536567"/>
            <a:ext cx="3208164" cy="715637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ダンプリストの例</a:t>
            </a:r>
          </a:p>
        </p:txBody>
      </p:sp>
    </p:spTree>
    <p:extLst>
      <p:ext uri="{BB962C8B-B14F-4D97-AF65-F5344CB8AC3E}">
        <p14:creationId xmlns:p14="http://schemas.microsoft.com/office/powerpoint/2010/main" val="1106909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7-4 </a:t>
            </a:r>
            <a:r>
              <a:rPr lang="ja-JP" altLang="en-US" dirty="0"/>
              <a:t>配列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 </a:t>
            </a:r>
            <a:r>
              <a:rPr lang="ja-JP" altLang="en-US" dirty="0"/>
              <a:t>言語や，</a:t>
            </a:r>
            <a:r>
              <a:rPr lang="en-US" altLang="ja-JP" dirty="0"/>
              <a:t>C++</a:t>
            </a:r>
            <a:r>
              <a:rPr lang="ja-JP" altLang="en-US" dirty="0"/>
              <a:t> 言語の配列は，同じ型の要素の並び．</a:t>
            </a:r>
            <a:endParaRPr lang="en-US" altLang="ja-JP" dirty="0"/>
          </a:p>
          <a:p>
            <a:r>
              <a:rPr lang="ja-JP" altLang="en-US" dirty="0"/>
              <a:t>コード化されて，メモリに格納されるとき，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要素が順にメモリに格納される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各要素のサイズは同じ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820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573D8AA-B103-4C3E-871F-A8808F9A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ja-JP" dirty="0"/>
          </a:p>
          <a:p>
            <a:r>
              <a:rPr lang="en-US" altLang="ja-JP" dirty="0"/>
              <a:t>Visual Studio </a:t>
            </a:r>
            <a:r>
              <a:rPr lang="ja-JP" altLang="ja-JP" dirty="0"/>
              <a:t>を起動しなさい</a:t>
            </a:r>
            <a:br>
              <a:rPr lang="en-US" altLang="ja-JP" dirty="0"/>
            </a:br>
            <a:endParaRPr lang="ja-JP" altLang="ja-JP" dirty="0"/>
          </a:p>
          <a:p>
            <a:r>
              <a:rPr lang="en-US" altLang="ja-JP" dirty="0"/>
              <a:t>Visual</a:t>
            </a:r>
            <a:r>
              <a:rPr lang="ja-JP" altLang="ja-JP" dirty="0"/>
              <a:t> </a:t>
            </a:r>
            <a:r>
              <a:rPr lang="en-US" altLang="ja-JP" dirty="0"/>
              <a:t>Studio </a:t>
            </a:r>
            <a:r>
              <a:rPr lang="ja-JP" altLang="ja-JP" dirty="0"/>
              <a:t>で</a:t>
            </a:r>
            <a:r>
              <a:rPr lang="ja-JP" altLang="en-US" dirty="0"/>
              <a:t>，</a:t>
            </a:r>
            <a:r>
              <a:rPr lang="en-US" altLang="ja-JP" dirty="0"/>
              <a:t>Win32 </a:t>
            </a:r>
            <a:r>
              <a:rPr lang="ja-JP" altLang="ja-JP" dirty="0"/>
              <a:t>コンソールアプリケーション用プロジェクトを新規作成しなさい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13332" y="3939150"/>
            <a:ext cx="5914139" cy="5434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プロジェクトの「名前」は何でもよい</a:t>
            </a:r>
            <a:endParaRPr lang="ja-JP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>
                <a:latin typeface="Arial" panose="020B0604020202020204" pitchFamily="34" charset="0"/>
                <a:cs typeface="Calibri" panose="020F0502020204030204" pitchFamily="34" charset="0"/>
              </a:rPr>
              <a:t>演習</a:t>
            </a:r>
          </a:p>
        </p:txBody>
      </p:sp>
    </p:spTree>
    <p:extLst>
      <p:ext uri="{BB962C8B-B14F-4D97-AF65-F5344CB8AC3E}">
        <p14:creationId xmlns:p14="http://schemas.microsoft.com/office/powerpoint/2010/main" val="3116200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78" y="1625765"/>
            <a:ext cx="7670159" cy="5137558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746BF15D-540D-459E-98E7-DA596261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先ほどのプログラムをそのまま使う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29580" y="3354871"/>
            <a:ext cx="6312638" cy="2321783"/>
          </a:xfrm>
          <a:prstGeom prst="rect">
            <a:avLst/>
          </a:prstGeom>
          <a:solidFill>
            <a:srgbClr val="00660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77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7-1</a:t>
            </a:r>
            <a:r>
              <a:rPr lang="ja-JP" altLang="en-US" dirty="0"/>
              <a:t> データ転送命令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F6020E86-DE10-44CC-A99C-E94F5657A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402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5" y="4338228"/>
            <a:ext cx="5612606" cy="1635539"/>
          </a:xfrm>
          <a:prstGeom prst="rect">
            <a:avLst/>
          </a:prstGeo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476CFB30-F2CF-41E8-A2D2-A6327B70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ビルドしなさい．ビルドのあと「１　正常終了，０　失敗」の表示を確認しなさい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表示されなければ，プログラムのミスを自分で確認し，修正して，ビルドをやり直す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80507" y="5614709"/>
            <a:ext cx="3931190" cy="26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4" y="2932963"/>
            <a:ext cx="2479227" cy="116459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45085" y="2932963"/>
            <a:ext cx="623422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16757" y="3173633"/>
            <a:ext cx="1485959" cy="26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283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464820" y="4042620"/>
            <a:ext cx="2691719" cy="107802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をマウスでクリック     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308482" y="4156186"/>
            <a:ext cx="2673217" cy="107802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「デバッグ」→「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ブレークポイントの設定</a:t>
            </a:r>
            <a:r>
              <a:rPr lang="en-US" altLang="ja-JP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解除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74" y="2153725"/>
            <a:ext cx="2953892" cy="15734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1" y="2044751"/>
            <a:ext cx="2410329" cy="1929889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089173" y="2638567"/>
            <a:ext cx="284175" cy="301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42506" y="2840326"/>
            <a:ext cx="1865580" cy="147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95" y="2091530"/>
            <a:ext cx="1555796" cy="189410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881150" y="2159742"/>
            <a:ext cx="462870" cy="197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881148" y="3401260"/>
            <a:ext cx="1098919" cy="180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341562" y="3935849"/>
            <a:ext cx="2488144" cy="182645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ブレークポイントが設定されるので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確認．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赤丸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がブレークポイントの印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33F5ADF2-FDF3-4B00-91B8-B26E7078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ja-JP" dirty="0"/>
              <a:t>で</a:t>
            </a:r>
            <a:r>
              <a:rPr lang="ja-JP" altLang="en-US" dirty="0"/>
              <a:t>「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i</a:t>
            </a:r>
            <a:r>
              <a:rPr lang="en-US" altLang="ja-JP" dirty="0"/>
              <a:t>;</a:t>
            </a:r>
            <a:r>
              <a:rPr lang="ja-JP" altLang="en-US" dirty="0"/>
              <a:t>」の行に，ブレークポイントを設定していること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38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E2D25C62-8B55-4E9C-9C0C-D2904114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Visual Studio</a:t>
            </a:r>
            <a:r>
              <a:rPr lang="ja-JP" altLang="en-US" dirty="0"/>
              <a:t>で，デバッガーを起動しなさい．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i</a:t>
            </a:r>
            <a:r>
              <a:rPr lang="en-US" altLang="ja-JP" dirty="0"/>
              <a:t>;</a:t>
            </a:r>
            <a:r>
              <a:rPr lang="ja-JP" altLang="en-US" dirty="0"/>
              <a:t>」の行で，実行が中断することを確認しなさい</a:t>
            </a:r>
            <a:endParaRPr lang="en-US" altLang="ja-JP" dirty="0"/>
          </a:p>
          <a:p>
            <a:r>
              <a:rPr lang="ja-JP" altLang="en-US" dirty="0"/>
              <a:t>あとで使うので，中断したままにしておくこと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2735408" y="1761848"/>
            <a:ext cx="2737929" cy="779795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デバッグ開始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5" y="1371327"/>
            <a:ext cx="1806788" cy="162809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14507" y="1903401"/>
            <a:ext cx="952223" cy="28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8991" y="1536876"/>
            <a:ext cx="571628" cy="212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90" y="4841602"/>
            <a:ext cx="2068116" cy="921544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3525904" y="4880916"/>
            <a:ext cx="3008124" cy="849213"/>
          </a:xfrm>
          <a:prstGeom prst="wedgeRoundRectCallout">
            <a:avLst>
              <a:gd name="adj1" fmla="val -112119"/>
              <a:gd name="adj2" fmla="val -4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90619" y="5179736"/>
            <a:ext cx="236661" cy="207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53353" y="5073541"/>
            <a:ext cx="2821606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int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」の行で実行が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中断している</a:t>
            </a:r>
          </a:p>
        </p:txBody>
      </p:sp>
    </p:spTree>
    <p:extLst>
      <p:ext uri="{BB962C8B-B14F-4D97-AF65-F5344CB8AC3E}">
        <p14:creationId xmlns:p14="http://schemas.microsoft.com/office/powerpoint/2010/main" val="2068860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BA7E8BA-15BE-4139-997A-4FBD155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1116" y="5585455"/>
            <a:ext cx="316520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次ページに拡大図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117695" y="5258672"/>
            <a:ext cx="2760885" cy="98199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ローカル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698296" y="4296559"/>
            <a:ext cx="2494633" cy="91899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変数名と値の対応表が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表示される</a:t>
            </a:r>
          </a:p>
        </p:txBody>
      </p:sp>
      <p:sp>
        <p:nvSpPr>
          <p:cNvPr id="8" name="右矢印 7"/>
          <p:cNvSpPr/>
          <p:nvPr/>
        </p:nvSpPr>
        <p:spPr>
          <a:xfrm>
            <a:off x="4426009" y="3186404"/>
            <a:ext cx="225191" cy="376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11641" y="1977700"/>
            <a:ext cx="3360419" cy="2914340"/>
            <a:chOff x="1518047" y="2468882"/>
            <a:chExt cx="2575323" cy="214378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8048" y="2468882"/>
              <a:ext cx="2575322" cy="2143781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1518047" y="2516204"/>
              <a:ext cx="370761" cy="1123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678372" y="2637805"/>
              <a:ext cx="654063" cy="1032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822315" y="3418045"/>
              <a:ext cx="725807" cy="1566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37" y="2711751"/>
            <a:ext cx="4070997" cy="1214905"/>
          </a:xfrm>
          <a:prstGeom prst="rect">
            <a:avLst/>
          </a:prstGeom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87383" y="975493"/>
            <a:ext cx="7569354" cy="75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「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int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」の行で，実行が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中断した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状態で，</a:t>
            </a:r>
            <a:r>
              <a:rPr lang="ja-JP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変数の値を表示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させなさい．手順は次の通り．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8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2F1AD201-E3A2-4092-87FA-3A13959F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1122129" y="5099584"/>
            <a:ext cx="2537460" cy="100322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「デバッグ」→ 「ウインドウ」→「</a:t>
            </a:r>
            <a:r>
              <a:rPr lang="ja-JP" altLang="en-US" sz="2000" b="1" i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逆アセンブル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33400" y="1836420"/>
            <a:ext cx="3649101" cy="2982040"/>
            <a:chOff x="1444823" y="2468882"/>
            <a:chExt cx="2673550" cy="214378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8048" y="2468882"/>
              <a:ext cx="2575322" cy="2143781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1444823" y="2524704"/>
              <a:ext cx="508416" cy="1313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636259" y="2656013"/>
              <a:ext cx="739038" cy="1100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766884" y="4380371"/>
              <a:ext cx="1351489" cy="1474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6" name="右矢印 5"/>
          <p:cNvSpPr/>
          <p:nvPr/>
        </p:nvSpPr>
        <p:spPr>
          <a:xfrm>
            <a:off x="4347684" y="3150632"/>
            <a:ext cx="240744" cy="35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586888" y="5076488"/>
            <a:ext cx="2759829" cy="100322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逆アセンブルの結果が表示される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610" y="1978521"/>
            <a:ext cx="4426387" cy="2839939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59625" y="964446"/>
            <a:ext cx="7569354" cy="75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「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int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」の行で，実行が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中断した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状態で，</a:t>
            </a:r>
            <a:r>
              <a:rPr lang="ja-JP" alt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逆アセンブル</a:t>
            </a:r>
            <a:r>
              <a:rPr lang="ja-JP" altLang="en-US" sz="2400" b="1" u="sng" dirty="0">
                <a:latin typeface="Arial" panose="020B0604020202020204" pitchFamily="34" charset="0"/>
                <a:cs typeface="Calibri" panose="020F0502020204030204" pitchFamily="34" charset="0"/>
              </a:rPr>
              <a:t>を行いなさい</a:t>
            </a:r>
            <a:r>
              <a:rPr lang="ja-JP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．</a:t>
            </a: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53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02E7717E-F2B8-40B2-9EFD-C73190D3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4239" y="936267"/>
            <a:ext cx="7461502" cy="823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ローカルウインドウ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配列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の先頭アドレス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を調べなさい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765473" y="5059127"/>
            <a:ext cx="4818207" cy="1399010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056223" y="5257808"/>
            <a:ext cx="424391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の先頭アドレスは，起動のたびに変化する可能性がある．注意！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1" y="1978984"/>
            <a:ext cx="6851251" cy="1717193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4637053" y="3179339"/>
            <a:ext cx="1178912" cy="281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44592" y="3829791"/>
            <a:ext cx="341754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0x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」が付いているのは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進数</a:t>
            </a:r>
          </a:p>
        </p:txBody>
      </p:sp>
    </p:spTree>
    <p:extLst>
      <p:ext uri="{BB962C8B-B14F-4D97-AF65-F5344CB8AC3E}">
        <p14:creationId xmlns:p14="http://schemas.microsoft.com/office/powerpoint/2010/main" val="1797451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4B09840-20E2-43F0-85A7-AF956AC9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9960" y="915292"/>
            <a:ext cx="708050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プログラムの中で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配列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の先頭アドレス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があることを確認しなさい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50302" y="1897648"/>
            <a:ext cx="7058318" cy="3710672"/>
            <a:chOff x="1349812" y="2240548"/>
            <a:chExt cx="5254697" cy="261577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812" y="2240548"/>
              <a:ext cx="5254697" cy="2615774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4409125" y="4475919"/>
              <a:ext cx="857249" cy="281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4496227" y="5781919"/>
            <a:ext cx="341754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h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」が付いているのは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進数</a:t>
            </a:r>
          </a:p>
        </p:txBody>
      </p:sp>
    </p:spTree>
    <p:extLst>
      <p:ext uri="{BB962C8B-B14F-4D97-AF65-F5344CB8AC3E}">
        <p14:creationId xmlns:p14="http://schemas.microsoft.com/office/powerpoint/2010/main" val="1039492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1788101"/>
            <a:ext cx="4156845" cy="2888781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579334E3-F3E6-485A-BEFF-2F0ECB7D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ダンプリストを表示させなさい．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63407" y="1788100"/>
            <a:ext cx="477698" cy="177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8901" y="1983023"/>
            <a:ext cx="1089879" cy="188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76883" y="4180487"/>
            <a:ext cx="870347" cy="261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02256" y="5010523"/>
            <a:ext cx="3868817" cy="102334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「ウインドウ」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　「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」→「メモリ１」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662464" y="3902426"/>
            <a:ext cx="3255967" cy="7744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メモリの中身がダンプリスト形式で表示される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683098" y="4180487"/>
            <a:ext cx="870347" cy="261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029906" y="2861344"/>
            <a:ext cx="270036" cy="628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200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26" y="2819443"/>
            <a:ext cx="3304045" cy="6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0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6AE61C1A-AA68-4AF4-B6F8-99C2D624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814606" y="4466396"/>
            <a:ext cx="2588677" cy="79140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</a:t>
            </a:r>
            <a:r>
              <a:rPr lang="ja-JP" altLang="en-US" sz="20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配列 </a:t>
            </a:r>
            <a:r>
              <a:rPr lang="en-US" altLang="ja-JP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の先頭アドレス</a:t>
            </a:r>
            <a:endParaRPr lang="en-US" altLang="ja-JP" sz="2000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3983" y="918237"/>
            <a:ext cx="695575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配列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の先頭アドレス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を，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　メモリウインドウ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「アドレス」</a:t>
            </a:r>
            <a:r>
              <a:rPr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のところに</a:t>
            </a:r>
            <a:endParaRPr lang="en-US" altLang="ja-JP" sz="24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　</a:t>
            </a:r>
            <a:r>
              <a:rPr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書き写して，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Enter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キー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を押す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26999" y="2359341"/>
            <a:ext cx="3294492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0x</a:t>
            </a:r>
            <a:r>
              <a:rPr lang="en-US" altLang="ja-JP" sz="2000" dirty="0" err="1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00229150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」のように</a:t>
            </a: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頭に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0x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を付ける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88620" y="2796540"/>
            <a:ext cx="8553851" cy="2285999"/>
            <a:chOff x="1220450" y="2998745"/>
            <a:chExt cx="6327201" cy="154970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0450" y="2998745"/>
              <a:ext cx="2760594" cy="880313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3052667" y="3565204"/>
              <a:ext cx="602076" cy="1949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>
              <a:off x="4065269" y="3316795"/>
              <a:ext cx="225191" cy="3762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9008" y="3316794"/>
              <a:ext cx="2808643" cy="1231659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>
              <a:off x="5405818" y="3565205"/>
              <a:ext cx="916402" cy="2578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440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267B35B4-5282-4E2C-9DFC-7C00E789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3280" y="857598"/>
            <a:ext cx="730910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メモリウインドウに，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配列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の中身が表示されるので確認する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4" y="2096660"/>
            <a:ext cx="8297337" cy="108088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44209" y="3585605"/>
            <a:ext cx="255069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00 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が並んでいる</a:t>
            </a:r>
            <a:endParaRPr lang="en-US" altLang="ja-JP" sz="2400" b="1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36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命令セット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6A189F09-64D9-4CE2-AB00-4EC55C45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76810"/>
              </p:ext>
            </p:extLst>
          </p:nvPr>
        </p:nvGraphicFramePr>
        <p:xfrm>
          <a:off x="217170" y="813434"/>
          <a:ext cx="8820150" cy="582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命令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意味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データ転送と実効アドレス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データ転送　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ロード，ストア，プッシュ，ポップ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LEA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実効アドレスのロード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 rowSpan="5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算術演算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ADD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加算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SUB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減算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IMUL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乗算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IDIV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除算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SAR,</a:t>
                      </a:r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SAL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算術シフト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 rowSpan="3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論理演算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AND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論理和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SHR</a:t>
                      </a:r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SHL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論理シフト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比較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CMP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比較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TEST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AND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による比較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ジャンプ（分岐）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JMP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無条件ジャンプ（無条件分岐）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J</a:t>
                      </a: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??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条件ジャンプ（条件分岐）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サブルーチン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サブルーチン呼び出し（サブルーチンコール）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サブルーチンからの復帰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03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FAD930DA-1D43-4E76-8632-D3F770CE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ステップオーバーの操作を行いながら，メモリの中身の変化を確認しなさい．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6" y="1805940"/>
            <a:ext cx="2936671" cy="385333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42508" y="1842505"/>
            <a:ext cx="776799" cy="32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64834" y="4562566"/>
            <a:ext cx="1353439" cy="237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013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55320" y="5710569"/>
            <a:ext cx="3380402" cy="10147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「ステップオーバー」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（あるいは 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F10 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キー）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37" y="2628266"/>
            <a:ext cx="4273147" cy="5910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539" y="1807207"/>
            <a:ext cx="4219665" cy="5836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537" y="3387886"/>
            <a:ext cx="4273147" cy="5910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537" y="4117205"/>
            <a:ext cx="4273147" cy="5910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537" y="4851661"/>
            <a:ext cx="4273147" cy="5910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173" y="5626864"/>
            <a:ext cx="4273147" cy="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>
            <a:extLst>
              <a:ext uri="{FF2B5EF4-FFF2-40B4-BE49-F238E27FC236}">
                <a16:creationId xmlns:a16="http://schemas.microsoft.com/office/drawing/2014/main" id="{4096F7E1-9524-4A48-B517-9D9218A5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10 </a:t>
            </a:r>
            <a:r>
              <a:rPr lang="ja-JP" altLang="en-US" dirty="0"/>
              <a:t>進数にすると，</a:t>
            </a:r>
            <a:r>
              <a:rPr lang="en-US" altLang="ja-JP" dirty="0"/>
              <a:t>80, 60, 40, 20, 30 </a:t>
            </a:r>
            <a:r>
              <a:rPr lang="ja-JP" altLang="en-US" dirty="0"/>
              <a:t>である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112934" y="2466806"/>
            <a:ext cx="4228686" cy="3347254"/>
            <a:chOff x="838614" y="1529546"/>
            <a:chExt cx="2798504" cy="271879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614" y="2035651"/>
              <a:ext cx="2796779" cy="364331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615" y="1529546"/>
              <a:ext cx="2761775" cy="359772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614" y="2503886"/>
              <a:ext cx="2796779" cy="364331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614" y="2953444"/>
              <a:ext cx="2796779" cy="364331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614" y="3406168"/>
              <a:ext cx="2796779" cy="364331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0339" y="3884008"/>
              <a:ext cx="2796779" cy="364331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703337" y="1753176"/>
            <a:ext cx="1181734" cy="41549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進数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50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3c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28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14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1e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77757" y="1753176"/>
            <a:ext cx="1181734" cy="41549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進数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60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</a:t>
            </a:r>
          </a:p>
          <a:p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30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649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B574192D-EACF-4E59-AC9D-49F99381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最後に，プログラム実行の再開の操作を行いなさい．これで，デバッガーが終了する．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864350" y="5063336"/>
            <a:ext cx="2837190" cy="7261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「デバッグ」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→ 「</a:t>
            </a:r>
            <a:r>
              <a:rPr lang="ja-JP" altLang="en-US" sz="200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続行</a:t>
            </a:r>
            <a:r>
              <a:rPr lang="ja-JP" altLang="en-US" sz="200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00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4" y="2268526"/>
            <a:ext cx="3308494" cy="2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8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709" y="1992408"/>
            <a:ext cx="4403317" cy="3256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4527805" y="4774256"/>
            <a:ext cx="4541031" cy="48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配列の要素に値を格納するプログラム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3232" y="1640171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682414" y="4212094"/>
            <a:ext cx="4266259" cy="585893"/>
          </a:xfrm>
          <a:prstGeom prst="rect">
            <a:avLst/>
          </a:prstGeom>
          <a:solidFill>
            <a:srgbClr val="00B050">
              <a:alpha val="1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078260" y="2677377"/>
            <a:ext cx="962057" cy="171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078260" y="3359561"/>
            <a:ext cx="962057" cy="19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130076" y="4028612"/>
            <a:ext cx="962057" cy="19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078260" y="2006836"/>
            <a:ext cx="962057" cy="15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571781" y="1996392"/>
            <a:ext cx="221266" cy="279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857625" y="2271713"/>
            <a:ext cx="951665" cy="206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3874197" y="3425344"/>
            <a:ext cx="918850" cy="1079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3848449" y="4698642"/>
            <a:ext cx="960841" cy="18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86909" y="1874047"/>
            <a:ext cx="3780635" cy="8033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5735" y="1924798"/>
            <a:ext cx="243904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lang="ja-JP" altLang="en-US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 </a:t>
            </a:r>
            <a:r>
              <a:rPr lang="en-US" altLang="ja-JP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をセットせよ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64268" y="1914908"/>
            <a:ext cx="1005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64268" y="2268080"/>
            <a:ext cx="1005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86909" y="2827703"/>
            <a:ext cx="3780635" cy="11321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5735" y="2878455"/>
            <a:ext cx="2439047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倍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した値を</a:t>
            </a:r>
            <a:r>
              <a:rPr lang="en-US" altLang="ja-JP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ECX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にセットせよ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64268" y="2994909"/>
            <a:ext cx="1005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ECX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64268" y="3348081"/>
            <a:ext cx="1005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6990" y="4037942"/>
            <a:ext cx="3780635" cy="113214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5816" y="4088693"/>
            <a:ext cx="367180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ECX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100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0EC8130h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足したアドレス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を書き込め！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18814" y="5319069"/>
            <a:ext cx="3352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0EC8130h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配列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の先頭アドレス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669700" y="4212093"/>
            <a:ext cx="637618" cy="204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669699" y="4407500"/>
            <a:ext cx="881984" cy="209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551683" y="4577524"/>
            <a:ext cx="1443246" cy="233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05" y="5085824"/>
            <a:ext cx="4081537" cy="215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8" name="角丸四角形 37"/>
          <p:cNvSpPr/>
          <p:nvPr/>
        </p:nvSpPr>
        <p:spPr>
          <a:xfrm>
            <a:off x="4446880" y="4971742"/>
            <a:ext cx="4261487" cy="960564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705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配列の要素に値を格納するプログラム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5502" y="1692310"/>
            <a:ext cx="396775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では：   </a:t>
            </a:r>
            <a:r>
              <a:rPr lang="en-US" altLang="ja-JP" sz="21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a[</a:t>
            </a:r>
            <a:r>
              <a:rPr lang="en-US" altLang="ja-JP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en-US" altLang="ja-JP" sz="21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] = 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593" y="5182628"/>
            <a:ext cx="4081537" cy="215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949755" y="3284792"/>
            <a:ext cx="1005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49755" y="3637964"/>
            <a:ext cx="1005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80189" y="4106871"/>
            <a:ext cx="2737177" cy="6280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EAX 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 </a:t>
            </a:r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をセット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217699" y="4112736"/>
            <a:ext cx="2737177" cy="6280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３倍した値を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ECX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にセット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70592" y="3277868"/>
            <a:ext cx="1005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ECX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70592" y="3631040"/>
            <a:ext cx="1005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１２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221706" y="3776550"/>
            <a:ext cx="1500188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678812" y="3302190"/>
            <a:ext cx="723275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３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倍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5157788" y="3771900"/>
            <a:ext cx="2135981" cy="1328738"/>
          </a:xfrm>
          <a:custGeom>
            <a:avLst/>
            <a:gdLst>
              <a:gd name="connsiteX0" fmla="*/ 0 w 2847975"/>
              <a:gd name="connsiteY0" fmla="*/ 0 h 1771650"/>
              <a:gd name="connsiteX1" fmla="*/ 1724025 w 2847975"/>
              <a:gd name="connsiteY1" fmla="*/ 19050 h 1771650"/>
              <a:gd name="connsiteX2" fmla="*/ 2428875 w 2847975"/>
              <a:gd name="connsiteY2" fmla="*/ 314325 h 1771650"/>
              <a:gd name="connsiteX3" fmla="*/ 2752725 w 2847975"/>
              <a:gd name="connsiteY3" fmla="*/ 723900 h 1771650"/>
              <a:gd name="connsiteX4" fmla="*/ 2847975 w 2847975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975" h="1771650">
                <a:moveTo>
                  <a:pt x="0" y="0"/>
                </a:moveTo>
                <a:lnTo>
                  <a:pt x="1724025" y="19050"/>
                </a:lnTo>
                <a:lnTo>
                  <a:pt x="2428875" y="314325"/>
                </a:lnTo>
                <a:lnTo>
                  <a:pt x="2752725" y="723900"/>
                </a:lnTo>
                <a:lnTo>
                  <a:pt x="2847975" y="1771650"/>
                </a:lnTo>
              </a:path>
            </a:pathLst>
          </a:custGeom>
          <a:noFill/>
          <a:ln w="41275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263318" y="2868379"/>
            <a:ext cx="2737177" cy="86252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ECX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の値と</a:t>
            </a:r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配列 </a:t>
            </a:r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の先頭アドレスを</a:t>
            </a:r>
            <a:r>
              <a:rPr lang="ja-JP" altLang="en-US" sz="1650" b="1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足した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アドレスに </a:t>
            </a:r>
            <a:r>
              <a:rPr lang="en-US" altLang="ja-JP" sz="165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en-US" altLang="ja-JP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1650" dirty="0">
                <a:solidFill>
                  <a:srgbClr val="0000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を書き込む</a:t>
            </a:r>
            <a:endParaRPr lang="en-US" altLang="ja-JP" sz="1650" dirty="0">
              <a:solidFill>
                <a:srgbClr val="0000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6154" y="4892103"/>
            <a:ext cx="249299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１つの要素が</a:t>
            </a:r>
            <a:r>
              <a:rPr lang="ja-JP" altLang="en-US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４バイト</a:t>
            </a:r>
            <a:endParaRPr lang="en-US" altLang="ja-JP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35544" y="4788560"/>
            <a:ext cx="387798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３番目の要素は</a:t>
            </a:r>
            <a:r>
              <a:rPr lang="ja-JP" altLang="en-US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１２バイト先にある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53039" y="3771900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メモリへの書き込み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2177662"/>
            <a:ext cx="5214938" cy="10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5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種々のアドレッシングモード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907037"/>
              </p:ext>
            </p:extLst>
          </p:nvPr>
        </p:nvGraphicFramePr>
        <p:xfrm>
          <a:off x="322263" y="846138"/>
          <a:ext cx="8753475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 = a + </a:t>
                      </a:r>
                      <a:r>
                        <a:rPr lang="en-US" altLang="ja-JP" sz="2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</a:t>
                      </a:r>
                      <a:r>
                        <a:rPr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;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eax,dword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00348130h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</a:p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add </a:t>
                      </a:r>
                      <a:r>
                        <a:rPr kumimoji="1" lang="en-US" altLang="ja-JP" sz="21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eax,</a:t>
                      </a: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0c8h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0c8h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 = a + </a:t>
                      </a:r>
                      <a:r>
                        <a:rPr lang="en-U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r>
                        <a:rPr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;</a:t>
                      </a:r>
                      <a:endParaRPr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eax,dword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00258130h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</a:p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add </a:t>
                      </a:r>
                      <a:r>
                        <a:rPr kumimoji="1" lang="en-US" altLang="ja-JP" sz="21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eax,</a:t>
                      </a: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dword</a:t>
                      </a:r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258138h</a:t>
                      </a:r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変数 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 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のアドレス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 = a + </a:t>
                      </a:r>
                      <a:r>
                        <a:rPr lang="es-E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y[5]</a:t>
                      </a:r>
                      <a:r>
                        <a:rPr lang="es-E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;</a:t>
                      </a:r>
                      <a:endParaRPr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eax,4</a:t>
                      </a:r>
                      <a:endParaRPr kumimoji="1" lang="en-US" altLang="ja-JP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imul</a:t>
                      </a:r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ecx,eax,5</a:t>
                      </a:r>
                      <a:endParaRPr kumimoji="1" lang="en-US" altLang="ja-JP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1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edx,dword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1198130h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</a:p>
                    <a:p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add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edx,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dword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ecx+1198138h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y[5]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があるアドレス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 = a + </a:t>
                      </a:r>
                      <a:r>
                        <a:rPr lang="es-ES" altLang="ja-JP" sz="21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y[i]</a:t>
                      </a:r>
                      <a:r>
                        <a:rPr lang="es-E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;</a:t>
                      </a:r>
                      <a:endParaRPr lang="en-US" altLang="ja-JP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eax,dword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00048160h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</a:p>
                    <a:p>
                      <a:r>
                        <a:rPr kumimoji="1" lang="en-US" altLang="ja-JP" sz="21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mov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ecx,dword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48130h</a:t>
                      </a:r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</a:p>
                    <a:p>
                      <a:r>
                        <a:rPr kumimoji="1" lang="en-US" altLang="ja-JP" sz="21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add </a:t>
                      </a:r>
                      <a:r>
                        <a:rPr kumimoji="1" lang="en-US" altLang="ja-JP" sz="2100" baseline="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ecx,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dword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ptr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ds:[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eax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*</a:t>
                      </a:r>
                      <a:r>
                        <a:rPr kumimoji="1" lang="en-US" altLang="ja-JP" sz="21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4+48138h</a:t>
                      </a:r>
                      <a:r>
                        <a:rPr kumimoji="1" lang="en-US" altLang="ja-JP" sz="21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y[</a:t>
                      </a:r>
                      <a:r>
                        <a:rPr kumimoji="1" lang="en-US" altLang="ja-JP" sz="1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]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があるアドレス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160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プログラムの例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183CE953-E40E-4000-94D5-B3B2ECCE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4" y="870585"/>
            <a:ext cx="6859905" cy="39380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09" y="4923245"/>
            <a:ext cx="6984394" cy="15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C++</a:t>
            </a:r>
            <a:r>
              <a:rPr lang="ja-JP" altLang="en-US" dirty="0"/>
              <a:t> 言語とアセンブリ言語</a:t>
            </a:r>
          </a:p>
        </p:txBody>
      </p:sp>
      <p:sp>
        <p:nvSpPr>
          <p:cNvPr id="16" name="コンテンツ プレースホルダー 15">
            <a:extLst>
              <a:ext uri="{FF2B5EF4-FFF2-40B4-BE49-F238E27FC236}">
                <a16:creationId xmlns:a16="http://schemas.microsoft.com/office/drawing/2014/main" id="{0B311FE3-704F-4ACD-AB56-EE7F137B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左右矢印 6"/>
          <p:cNvSpPr/>
          <p:nvPr/>
        </p:nvSpPr>
        <p:spPr>
          <a:xfrm>
            <a:off x="4639628" y="3455670"/>
            <a:ext cx="400050" cy="1910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260" y="1428477"/>
            <a:ext cx="3169970" cy="46815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26" y="2292964"/>
            <a:ext cx="4257675" cy="18002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3318" y="829925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20694" y="855626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86204" y="6431971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命令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61545" y="6400855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オペランド</a:t>
            </a:r>
          </a:p>
        </p:txBody>
      </p:sp>
      <p:sp>
        <p:nvSpPr>
          <p:cNvPr id="14" name="右中かっこ 13"/>
          <p:cNvSpPr/>
          <p:nvPr/>
        </p:nvSpPr>
        <p:spPr>
          <a:xfrm rot="5400000">
            <a:off x="5678451" y="6006343"/>
            <a:ext cx="169963" cy="554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中かっこ 14"/>
          <p:cNvSpPr/>
          <p:nvPr/>
        </p:nvSpPr>
        <p:spPr>
          <a:xfrm rot="5400000">
            <a:off x="6937128" y="5451713"/>
            <a:ext cx="138256" cy="16316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03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52" y="3269442"/>
            <a:ext cx="6367946" cy="2303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データ転送命令とは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4C29196-A2C8-43A9-96FC-E7AF6C1A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/>
              <a:pPr/>
              <a:t>7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644" y="830036"/>
            <a:ext cx="9110186" cy="23083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データ転送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r>
              <a:rPr kumimoji="1" lang="ja-JP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せよの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命令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・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からデータを読み出して，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に書き込み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・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からデータを読み出して，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に書き込み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・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からデータを読み出して，別の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に書き込み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など</a:t>
            </a:r>
            <a:endParaRPr kumimoji="1"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endParaRPr kumimoji="1" lang="ja-JP" altLang="en-US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61568" y="6065228"/>
            <a:ext cx="3595856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データ転送命令</a:t>
            </a:r>
            <a:endParaRPr kumimoji="1"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kumimoji="1" lang="en-US" altLang="ja-JP" sz="2000" b="1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mov</a:t>
            </a:r>
            <a:r>
              <a:rPr kumimoji="1"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命令</a:t>
            </a:r>
            <a:r>
              <a:rPr kumimoji="1"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が使用されている</a:t>
            </a:r>
            <a:endParaRPr kumimoji="1"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239608" y="4490590"/>
            <a:ext cx="4436910" cy="2820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261569" y="5123094"/>
            <a:ext cx="4392991" cy="2820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00700" y="5433855"/>
            <a:ext cx="3412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685800">
              <a:defRPr/>
            </a:pPr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レジスタ </a:t>
            </a:r>
            <a:r>
              <a:rPr kumimoji="1" lang="en-US" altLang="ja-JP" sz="2000" b="1" dirty="0" err="1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kumimoji="1" lang="en-US" altLang="ja-JP" sz="20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からメモリへ</a:t>
            </a:r>
            <a:endParaRPr kumimoji="1" lang="en-US" altLang="ja-JP" sz="2000" b="1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08744" y="4071827"/>
            <a:ext cx="33969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685800">
              <a:defRPr/>
            </a:pPr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メモリからレジスタ </a:t>
            </a:r>
            <a:r>
              <a:rPr kumimoji="1" lang="en-US" altLang="ja-JP" sz="2000" b="1" dirty="0" err="1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eax</a:t>
            </a:r>
            <a:r>
              <a:rPr kumimoji="1" lang="en-US" altLang="ja-JP" sz="20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へ</a:t>
            </a:r>
            <a:endParaRPr kumimoji="1" lang="en-US" altLang="ja-JP" sz="2000" b="1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9" y="3226826"/>
            <a:ext cx="1961798" cy="289728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0" y="6234113"/>
            <a:ext cx="364066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アセンブリ言語のプログラム</a:t>
            </a:r>
            <a:endParaRPr kumimoji="1"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25188" y="4157794"/>
            <a:ext cx="1290725" cy="46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200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1515913" y="3389429"/>
            <a:ext cx="1129839" cy="768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529519" y="4631421"/>
            <a:ext cx="1129839" cy="921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7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7-2 </a:t>
            </a:r>
            <a:r>
              <a:rPr lang="ja-JP" altLang="en-US" dirty="0"/>
              <a:t>アドレッシングモード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061DF37D-6368-4CEC-8A4A-F488605BD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965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アドレッシングモードのバリエーション</a:t>
            </a:r>
          </a:p>
        </p:txBody>
      </p:sp>
      <p:sp>
        <p:nvSpPr>
          <p:cNvPr id="16" name="コンテンツ プレースホルダー 15">
            <a:extLst>
              <a:ext uri="{FF2B5EF4-FFF2-40B4-BE49-F238E27FC236}">
                <a16:creationId xmlns:a16="http://schemas.microsoft.com/office/drawing/2014/main" id="{7D344ED8-356D-49EB-B96C-6402752C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/>
              <a:pPr/>
              <a:t>9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4470" y="1053892"/>
            <a:ext cx="229101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Visual C++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25370" y="1120257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アセンブリ言語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861406" y="2057286"/>
            <a:ext cx="7432329" cy="2317318"/>
            <a:chOff x="1356311" y="2631786"/>
            <a:chExt cx="6390193" cy="177407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439" y="2890884"/>
              <a:ext cx="3657065" cy="1275432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311" y="2980617"/>
              <a:ext cx="2247081" cy="118145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1434621" y="2980617"/>
              <a:ext cx="1215712" cy="384091"/>
            </a:xfrm>
            <a:prstGeom prst="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4617" y="2895007"/>
              <a:ext cx="3440609" cy="198239"/>
            </a:xfrm>
            <a:prstGeom prst="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2714625" y="3026215"/>
              <a:ext cx="1300163" cy="1670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>
              <a:off x="1434621" y="3380328"/>
              <a:ext cx="1215712" cy="384091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434619" y="3779340"/>
              <a:ext cx="2058675" cy="384091"/>
            </a:xfrm>
            <a:prstGeom prst="rect">
              <a:avLst/>
            </a:prstGeom>
            <a:solidFill>
              <a:srgbClr val="0070C0">
                <a:alpha val="1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2714625" y="3397985"/>
              <a:ext cx="1300163" cy="1670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>
            <a:xfrm>
              <a:off x="4074617" y="3613643"/>
              <a:ext cx="3612059" cy="567237"/>
            </a:xfrm>
            <a:prstGeom prst="rect">
              <a:avLst/>
            </a:prstGeom>
            <a:solidFill>
              <a:srgbClr val="0070C0">
                <a:alpha val="1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V="1">
              <a:off x="3553123" y="3943113"/>
              <a:ext cx="409873" cy="358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>
              <a:off x="4079082" y="3275361"/>
              <a:ext cx="3436143" cy="195971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6453665" y="2863147"/>
              <a:ext cx="775811" cy="26990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 dirty="0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53665" y="3211605"/>
              <a:ext cx="775811" cy="26990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 dirty="0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775133" y="3617907"/>
              <a:ext cx="788670" cy="193976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 dirty="0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775133" y="3809277"/>
              <a:ext cx="788670" cy="193976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 dirty="0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458702" y="3977892"/>
              <a:ext cx="741521" cy="175184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ja-JP" altLang="en-US" sz="1013" dirty="0">
                <a:solidFill>
                  <a:prstClr val="white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891371" y="2631786"/>
              <a:ext cx="1018792" cy="229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ja-JP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</a:t>
              </a:r>
              <a:r>
                <a:rPr lang="ja-JP" altLang="en-US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のアドレス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528709" y="3057940"/>
              <a:ext cx="1084947" cy="229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ja-JP" altLang="en-US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ｙ</a:t>
              </a:r>
              <a:r>
                <a:rPr lang="en-US" altLang="ja-JP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 </a:t>
              </a:r>
              <a:r>
                <a:rPr lang="ja-JP" altLang="en-US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のアドレス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726792" y="3475345"/>
              <a:ext cx="1018792" cy="229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ja-JP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</a:t>
              </a:r>
              <a:r>
                <a:rPr lang="ja-JP" altLang="en-US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のアドレス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92931" y="3742217"/>
              <a:ext cx="1018792" cy="229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ja-JP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y </a:t>
              </a:r>
              <a:r>
                <a:rPr lang="ja-JP" altLang="en-US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のアドレス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630934" y="4176130"/>
              <a:ext cx="1018792" cy="229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ja-JP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z </a:t>
              </a:r>
              <a:r>
                <a:rPr lang="ja-JP" altLang="en-US" sz="1350" dirty="0">
                  <a:solidFill>
                    <a:srgbClr val="FF00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のアドレス</a:t>
              </a: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4544703" y="4737849"/>
            <a:ext cx="3262432" cy="1569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メモリへの書き込み，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メモリからの読み出し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を行う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defTabSz="514350">
              <a:defRPr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アドレッシングモード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31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1744</Words>
  <Application>Microsoft Office PowerPoint</Application>
  <PresentationFormat>画面に合わせる (4:3)</PresentationFormat>
  <Paragraphs>385</Paragraphs>
  <Slides>45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1" baseType="lpstr">
      <vt:lpstr>メイリオ</vt:lpstr>
      <vt:lpstr>游ゴシック</vt:lpstr>
      <vt:lpstr>Arial</vt:lpstr>
      <vt:lpstr>Calibri</vt:lpstr>
      <vt:lpstr>Segoe UI</vt:lpstr>
      <vt:lpstr>Office テーマ</vt:lpstr>
      <vt:lpstr>ca-7. データ転送命令と アドレッシングモード </vt:lpstr>
      <vt:lpstr>アウトライン</vt:lpstr>
      <vt:lpstr>7-1 データ転送命令</vt:lpstr>
      <vt:lpstr>命令セット</vt:lpstr>
      <vt:lpstr>プログラムの例</vt:lpstr>
      <vt:lpstr>C++ 言語とアセンブリ言語</vt:lpstr>
      <vt:lpstr>データ転送命令とは</vt:lpstr>
      <vt:lpstr>7-2 アドレッシングモード</vt:lpstr>
      <vt:lpstr>アドレッシングモードのバリエーション</vt:lpstr>
      <vt:lpstr>アドレッシングモードのバリエーション</vt:lpstr>
      <vt:lpstr>アドレッシングモードのバリエーション</vt:lpstr>
      <vt:lpstr>演習</vt:lpstr>
      <vt:lpstr>7-3 配列</vt:lpstr>
      <vt:lpstr>C/C++ での配列と繰り返し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7-4 C/C++ の配列は， メモリにどのように格納されているか</vt:lpstr>
      <vt:lpstr>配列</vt:lpstr>
      <vt:lpstr>7-4 配列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配列の要素に値を格納するプログラム</vt:lpstr>
      <vt:lpstr>配列の要素に値を格納するプログラム</vt:lpstr>
      <vt:lpstr>種々のアドレッシングモード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データ転送命令とアドレッシングモード</dc:title>
  <dc:creator>kaneko kunihiko</dc:creator>
  <cp:lastModifiedBy>me</cp:lastModifiedBy>
  <cp:revision>36</cp:revision>
  <dcterms:created xsi:type="dcterms:W3CDTF">2019-11-02T00:06:04Z</dcterms:created>
  <dcterms:modified xsi:type="dcterms:W3CDTF">2021-12-23T00:11:01Z</dcterms:modified>
</cp:coreProperties>
</file>