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1037" r:id="rId2"/>
    <p:sldId id="595" r:id="rId3"/>
    <p:sldId id="596" r:id="rId4"/>
    <p:sldId id="549" r:id="rId5"/>
    <p:sldId id="594" r:id="rId6"/>
    <p:sldId id="550" r:id="rId7"/>
    <p:sldId id="551" r:id="rId8"/>
    <p:sldId id="552" r:id="rId9"/>
    <p:sldId id="553" r:id="rId10"/>
    <p:sldId id="554" r:id="rId11"/>
    <p:sldId id="555" r:id="rId12"/>
    <p:sldId id="556" r:id="rId13"/>
    <p:sldId id="557" r:id="rId14"/>
    <p:sldId id="558" r:id="rId15"/>
    <p:sldId id="559" r:id="rId16"/>
    <p:sldId id="560" r:id="rId17"/>
    <p:sldId id="561" r:id="rId18"/>
    <p:sldId id="577" r:id="rId19"/>
    <p:sldId id="564" r:id="rId20"/>
    <p:sldId id="579" r:id="rId21"/>
    <p:sldId id="580" r:id="rId22"/>
    <p:sldId id="581" r:id="rId23"/>
    <p:sldId id="568" r:id="rId24"/>
    <p:sldId id="582" r:id="rId25"/>
    <p:sldId id="570" r:id="rId26"/>
    <p:sldId id="571" r:id="rId27"/>
    <p:sldId id="572" r:id="rId28"/>
    <p:sldId id="573" r:id="rId29"/>
    <p:sldId id="583" r:id="rId30"/>
    <p:sldId id="575" r:id="rId31"/>
    <p:sldId id="576" r:id="rId32"/>
    <p:sldId id="584" r:id="rId33"/>
    <p:sldId id="585" r:id="rId34"/>
    <p:sldId id="586" r:id="rId35"/>
    <p:sldId id="587" r:id="rId36"/>
    <p:sldId id="588" r:id="rId37"/>
    <p:sldId id="589" r:id="rId38"/>
    <p:sldId id="590" r:id="rId39"/>
    <p:sldId id="591" r:id="rId40"/>
    <p:sldId id="592" r:id="rId41"/>
    <p:sldId id="593" r:id="rId42"/>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1" autoAdjust="0"/>
    <p:restoredTop sz="94660"/>
  </p:normalViewPr>
  <p:slideViewPr>
    <p:cSldViewPr snapToGrid="0">
      <p:cViewPr varScale="1">
        <p:scale>
          <a:sx n="52" d="100"/>
          <a:sy n="52" d="100"/>
        </p:scale>
        <p:origin x="388" y="28"/>
      </p:cViewPr>
      <p:guideLst/>
    </p:cSldViewPr>
  </p:slideViewPr>
  <p:notesTextViewPr>
    <p:cViewPr>
      <p:scale>
        <a:sx n="3" d="2"/>
        <a:sy n="3" d="2"/>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D864EF8-74FE-40A1-902E-125A64E3EB0E}" type="datetimeFigureOut">
              <a:rPr kumimoji="1" lang="ja-JP" altLang="en-US" smtClean="0"/>
              <a:t>2021/11/6</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F33223C1-63D0-4CA4-8D67-2118CF2CB847}" type="slidenum">
              <a:rPr kumimoji="1" lang="ja-JP" altLang="en-US" smtClean="0"/>
              <a:t>‹#›</a:t>
            </a:fld>
            <a:endParaRPr kumimoji="1" lang="ja-JP" altLang="en-US"/>
          </a:p>
        </p:txBody>
      </p:sp>
    </p:spTree>
    <p:extLst>
      <p:ext uri="{BB962C8B-B14F-4D97-AF65-F5344CB8AC3E}">
        <p14:creationId xmlns:p14="http://schemas.microsoft.com/office/powerpoint/2010/main" val="337231158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9C5B174-42CB-4E29-BEDB-5B349DA0C657}"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9239270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11</a:t>
            </a:fld>
            <a:endParaRPr kumimoji="1" lang="ja-JP" altLang="en-US"/>
          </a:p>
        </p:txBody>
      </p:sp>
    </p:spTree>
    <p:extLst>
      <p:ext uri="{BB962C8B-B14F-4D97-AF65-F5344CB8AC3E}">
        <p14:creationId xmlns:p14="http://schemas.microsoft.com/office/powerpoint/2010/main" val="200709734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12</a:t>
            </a:fld>
            <a:endParaRPr kumimoji="1" lang="ja-JP" altLang="en-US"/>
          </a:p>
        </p:txBody>
      </p:sp>
    </p:spTree>
    <p:extLst>
      <p:ext uri="{BB962C8B-B14F-4D97-AF65-F5344CB8AC3E}">
        <p14:creationId xmlns:p14="http://schemas.microsoft.com/office/powerpoint/2010/main" val="34201466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13</a:t>
            </a:fld>
            <a:endParaRPr kumimoji="1" lang="ja-JP" altLang="en-US"/>
          </a:p>
        </p:txBody>
      </p:sp>
    </p:spTree>
    <p:extLst>
      <p:ext uri="{BB962C8B-B14F-4D97-AF65-F5344CB8AC3E}">
        <p14:creationId xmlns:p14="http://schemas.microsoft.com/office/powerpoint/2010/main" val="16917696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14</a:t>
            </a:fld>
            <a:endParaRPr kumimoji="1" lang="ja-JP" altLang="en-US"/>
          </a:p>
        </p:txBody>
      </p:sp>
    </p:spTree>
    <p:extLst>
      <p:ext uri="{BB962C8B-B14F-4D97-AF65-F5344CB8AC3E}">
        <p14:creationId xmlns:p14="http://schemas.microsoft.com/office/powerpoint/2010/main" val="3877569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15</a:t>
            </a:fld>
            <a:endParaRPr kumimoji="1" lang="ja-JP" altLang="en-US"/>
          </a:p>
        </p:txBody>
      </p:sp>
    </p:spTree>
    <p:extLst>
      <p:ext uri="{BB962C8B-B14F-4D97-AF65-F5344CB8AC3E}">
        <p14:creationId xmlns:p14="http://schemas.microsoft.com/office/powerpoint/2010/main" val="33666723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16</a:t>
            </a:fld>
            <a:endParaRPr kumimoji="1" lang="ja-JP" altLang="en-US"/>
          </a:p>
        </p:txBody>
      </p:sp>
    </p:spTree>
    <p:extLst>
      <p:ext uri="{BB962C8B-B14F-4D97-AF65-F5344CB8AC3E}">
        <p14:creationId xmlns:p14="http://schemas.microsoft.com/office/powerpoint/2010/main" val="52111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17</a:t>
            </a:fld>
            <a:endParaRPr kumimoji="1" lang="ja-JP" altLang="en-US"/>
          </a:p>
        </p:txBody>
      </p:sp>
    </p:spTree>
    <p:extLst>
      <p:ext uri="{BB962C8B-B14F-4D97-AF65-F5344CB8AC3E}">
        <p14:creationId xmlns:p14="http://schemas.microsoft.com/office/powerpoint/2010/main" val="4127685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lang="ja-JP" altLang="en-US" smtClean="0">
                <a:solidFill>
                  <a:prstClr val="black"/>
                </a:solidFill>
              </a:rPr>
              <a:pPr/>
              <a:t>18</a:t>
            </a:fld>
            <a:endParaRPr lang="ja-JP" altLang="en-US">
              <a:solidFill>
                <a:prstClr val="black"/>
              </a:solidFill>
            </a:endParaRPr>
          </a:p>
        </p:txBody>
      </p:sp>
    </p:spTree>
    <p:extLst>
      <p:ext uri="{BB962C8B-B14F-4D97-AF65-F5344CB8AC3E}">
        <p14:creationId xmlns:p14="http://schemas.microsoft.com/office/powerpoint/2010/main" val="40051371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20</a:t>
            </a:fld>
            <a:endParaRPr kumimoji="1" lang="ja-JP" altLang="en-US"/>
          </a:p>
        </p:txBody>
      </p:sp>
    </p:spTree>
    <p:extLst>
      <p:ext uri="{BB962C8B-B14F-4D97-AF65-F5344CB8AC3E}">
        <p14:creationId xmlns:p14="http://schemas.microsoft.com/office/powerpoint/2010/main" val="25539295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21</a:t>
            </a:fld>
            <a:endParaRPr kumimoji="1" lang="ja-JP" altLang="en-US"/>
          </a:p>
        </p:txBody>
      </p:sp>
    </p:spTree>
    <p:extLst>
      <p:ext uri="{BB962C8B-B14F-4D97-AF65-F5344CB8AC3E}">
        <p14:creationId xmlns:p14="http://schemas.microsoft.com/office/powerpoint/2010/main" val="29452461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26628872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22</a:t>
            </a:fld>
            <a:endParaRPr kumimoji="1" lang="ja-JP" altLang="en-US"/>
          </a:p>
        </p:txBody>
      </p:sp>
    </p:spTree>
    <p:extLst>
      <p:ext uri="{BB962C8B-B14F-4D97-AF65-F5344CB8AC3E}">
        <p14:creationId xmlns:p14="http://schemas.microsoft.com/office/powerpoint/2010/main" val="25609782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23</a:t>
            </a:fld>
            <a:endParaRPr kumimoji="1" lang="ja-JP" altLang="en-US"/>
          </a:p>
        </p:txBody>
      </p:sp>
    </p:spTree>
    <p:extLst>
      <p:ext uri="{BB962C8B-B14F-4D97-AF65-F5344CB8AC3E}">
        <p14:creationId xmlns:p14="http://schemas.microsoft.com/office/powerpoint/2010/main" val="3622153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25</a:t>
            </a:fld>
            <a:endParaRPr kumimoji="1" lang="ja-JP" altLang="en-US"/>
          </a:p>
        </p:txBody>
      </p:sp>
    </p:spTree>
    <p:extLst>
      <p:ext uri="{BB962C8B-B14F-4D97-AF65-F5344CB8AC3E}">
        <p14:creationId xmlns:p14="http://schemas.microsoft.com/office/powerpoint/2010/main" val="33632215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27</a:t>
            </a:fld>
            <a:endParaRPr kumimoji="1" lang="ja-JP" altLang="en-US"/>
          </a:p>
        </p:txBody>
      </p:sp>
    </p:spTree>
    <p:extLst>
      <p:ext uri="{BB962C8B-B14F-4D97-AF65-F5344CB8AC3E}">
        <p14:creationId xmlns:p14="http://schemas.microsoft.com/office/powerpoint/2010/main" val="13460463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30</a:t>
            </a:fld>
            <a:endParaRPr kumimoji="1" lang="ja-JP" altLang="en-US"/>
          </a:p>
        </p:txBody>
      </p:sp>
    </p:spTree>
    <p:extLst>
      <p:ext uri="{BB962C8B-B14F-4D97-AF65-F5344CB8AC3E}">
        <p14:creationId xmlns:p14="http://schemas.microsoft.com/office/powerpoint/2010/main" val="601078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31</a:t>
            </a:fld>
            <a:endParaRPr kumimoji="1" lang="ja-JP" altLang="en-US"/>
          </a:p>
        </p:txBody>
      </p:sp>
    </p:spTree>
    <p:extLst>
      <p:ext uri="{BB962C8B-B14F-4D97-AF65-F5344CB8AC3E}">
        <p14:creationId xmlns:p14="http://schemas.microsoft.com/office/powerpoint/2010/main" val="39275974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lang="ja-JP" altLang="en-US" smtClean="0">
                <a:solidFill>
                  <a:prstClr val="black"/>
                </a:solidFill>
              </a:rPr>
              <a:pPr/>
              <a:t>32</a:t>
            </a:fld>
            <a:endParaRPr lang="ja-JP" altLang="en-US">
              <a:solidFill>
                <a:prstClr val="black"/>
              </a:solidFill>
            </a:endParaRPr>
          </a:p>
        </p:txBody>
      </p:sp>
    </p:spTree>
    <p:extLst>
      <p:ext uri="{BB962C8B-B14F-4D97-AF65-F5344CB8AC3E}">
        <p14:creationId xmlns:p14="http://schemas.microsoft.com/office/powerpoint/2010/main" val="82665334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46150" rtl="0" eaLnBrk="1" fontAlgn="auto" latinLnBrk="0" hangingPunct="1">
              <a:lnSpc>
                <a:spcPct val="100000"/>
              </a:lnSpc>
              <a:spcBef>
                <a:spcPts val="0"/>
              </a:spcBef>
              <a:spcAft>
                <a:spcPts val="0"/>
              </a:spcAft>
              <a:buClrTx/>
              <a:buSzTx/>
              <a:buFontTx/>
              <a:buNone/>
              <a:tabLst/>
              <a:defRPr/>
            </a:pPr>
            <a:fld id="{707951E3-259B-4F40-A2C6-5D2E4078498D}" type="slidenum">
              <a:rPr kumimoji="1" lang="ja-JP" altLang="en-US" sz="1200" b="0" i="0" u="none" strike="noStrike" kern="1200" cap="none" spc="0" normalizeH="0" baseline="0" noProof="0">
                <a:ln>
                  <a:noFill/>
                </a:ln>
                <a:solidFill>
                  <a:prstClr val="black"/>
                </a:solidFill>
                <a:effectLst/>
                <a:uLnTx/>
                <a:uFillTx/>
                <a:latin typeface="Calibri" panose="020F0502020204030204" pitchFamily="34" charset="0"/>
                <a:ea typeface="メイリオ" panose="020B0604030504040204" pitchFamily="50" charset="-128"/>
                <a:cs typeface="+mn-cs"/>
              </a:rPr>
              <a:pPr marL="0" marR="0" lvl="0" indent="0" algn="r" defTabSz="946150" rtl="0" eaLnBrk="1" fontAlgn="auto" latinLnBrk="0" hangingPunct="1">
                <a:lnSpc>
                  <a:spcPct val="100000"/>
                </a:lnSpc>
                <a:spcBef>
                  <a:spcPts val="0"/>
                </a:spcBef>
                <a:spcAft>
                  <a:spcPts val="0"/>
                </a:spcAft>
                <a:buClrTx/>
                <a:buSzTx/>
                <a:buFontTx/>
                <a:buNone/>
                <a:tabLst/>
                <a:defRPr/>
              </a:pPr>
              <a:t>35</a:t>
            </a:fld>
            <a:endParaRPr kumimoji="1" lang="en-US" altLang="ja-JP" sz="1200" b="0" i="0" u="none" strike="noStrike" kern="1200" cap="none" spc="0" normalizeH="0" baseline="0" noProof="0" dirty="0">
              <a:ln>
                <a:noFill/>
              </a:ln>
              <a:solidFill>
                <a:prstClr val="black"/>
              </a:solidFill>
              <a:effectLst/>
              <a:uLnTx/>
              <a:uFillTx/>
              <a:latin typeface="Calibri" panose="020F0502020204030204" pitchFamily="34" charset="0"/>
              <a:ea typeface="メイリオ" panose="020B0604030504040204" pitchFamily="50" charset="-128"/>
              <a:cs typeface="+mn-cs"/>
            </a:endParaRPr>
          </a:p>
        </p:txBody>
      </p:sp>
      <p:sp>
        <p:nvSpPr>
          <p:cNvPr id="79875" name="Rectangle 2"/>
          <p:cNvSpPr>
            <a:spLocks noGrp="1" noRot="1" noChangeAspect="1" noChangeArrowheads="1" noTextEdit="1"/>
          </p:cNvSpPr>
          <p:nvPr>
            <p:ph type="sldImg"/>
          </p:nvPr>
        </p:nvSpPr>
        <p:spPr>
          <a:xfrm>
            <a:off x="995363" y="768350"/>
            <a:ext cx="5114925" cy="3836988"/>
          </a:xfrm>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dirty="0"/>
          </a:p>
        </p:txBody>
      </p:sp>
    </p:spTree>
    <p:extLst>
      <p:ext uri="{BB962C8B-B14F-4D97-AF65-F5344CB8AC3E}">
        <p14:creationId xmlns:p14="http://schemas.microsoft.com/office/powerpoint/2010/main" val="10264698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46150" rtl="0" eaLnBrk="1" fontAlgn="auto" latinLnBrk="0" hangingPunct="1">
              <a:lnSpc>
                <a:spcPct val="100000"/>
              </a:lnSpc>
              <a:spcBef>
                <a:spcPts val="0"/>
              </a:spcBef>
              <a:spcAft>
                <a:spcPts val="0"/>
              </a:spcAft>
              <a:buClrTx/>
              <a:buSzTx/>
              <a:buFontTx/>
              <a:buNone/>
              <a:tabLst/>
              <a:defRPr/>
            </a:pPr>
            <a:fld id="{448A6FA7-DD05-41A8-8957-AAC1A063C6D4}" type="slidenum">
              <a:rPr kumimoji="1" lang="ja-JP" altLang="en-US" sz="1200" b="0" i="0" u="none" strike="noStrike" kern="1200" cap="none" spc="0" normalizeH="0" baseline="0" noProof="0">
                <a:ln>
                  <a:noFill/>
                </a:ln>
                <a:solidFill>
                  <a:prstClr val="black"/>
                </a:solidFill>
                <a:effectLst/>
                <a:uLnTx/>
                <a:uFillTx/>
                <a:latin typeface="Calibri" panose="020F0502020204030204" pitchFamily="34" charset="0"/>
                <a:ea typeface="メイリオ" panose="020B0604030504040204" pitchFamily="50" charset="-128"/>
                <a:cs typeface="+mn-cs"/>
              </a:rPr>
              <a:pPr marL="0" marR="0" lvl="0" indent="0" algn="r" defTabSz="946150" rtl="0" eaLnBrk="1" fontAlgn="auto" latinLnBrk="0" hangingPunct="1">
                <a:lnSpc>
                  <a:spcPct val="100000"/>
                </a:lnSpc>
                <a:spcBef>
                  <a:spcPts val="0"/>
                </a:spcBef>
                <a:spcAft>
                  <a:spcPts val="0"/>
                </a:spcAft>
                <a:buClrTx/>
                <a:buSzTx/>
                <a:buFontTx/>
                <a:buNone/>
                <a:tabLst/>
                <a:defRPr/>
              </a:pPr>
              <a:t>36</a:t>
            </a:fld>
            <a:endParaRPr kumimoji="1" lang="en-US" altLang="ja-JP" sz="1200" b="0" i="0" u="none" strike="noStrike" kern="1200" cap="none" spc="0" normalizeH="0" baseline="0" noProof="0" dirty="0">
              <a:ln>
                <a:noFill/>
              </a:ln>
              <a:solidFill>
                <a:prstClr val="black"/>
              </a:solidFill>
              <a:effectLst/>
              <a:uLnTx/>
              <a:uFillTx/>
              <a:latin typeface="Calibri" panose="020F0502020204030204" pitchFamily="34" charset="0"/>
              <a:ea typeface="メイリオ" panose="020B0604030504040204" pitchFamily="50" charset="-128"/>
              <a:cs typeface="+mn-cs"/>
            </a:endParaRPr>
          </a:p>
        </p:txBody>
      </p:sp>
      <p:sp>
        <p:nvSpPr>
          <p:cNvPr id="80899" name="Rectangle 2"/>
          <p:cNvSpPr>
            <a:spLocks noGrp="1" noRot="1" noChangeAspect="1" noChangeArrowheads="1" noTextEdit="1"/>
          </p:cNvSpPr>
          <p:nvPr>
            <p:ph type="sldImg"/>
          </p:nvPr>
        </p:nvSpPr>
        <p:spPr>
          <a:xfrm>
            <a:off x="995363" y="768350"/>
            <a:ext cx="5114925" cy="3836988"/>
          </a:xfrm>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7032254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46150" rtl="0" eaLnBrk="1" fontAlgn="auto" latinLnBrk="0" hangingPunct="1">
              <a:lnSpc>
                <a:spcPct val="100000"/>
              </a:lnSpc>
              <a:spcBef>
                <a:spcPts val="0"/>
              </a:spcBef>
              <a:spcAft>
                <a:spcPts val="0"/>
              </a:spcAft>
              <a:buClrTx/>
              <a:buSzTx/>
              <a:buFontTx/>
              <a:buNone/>
              <a:tabLst/>
              <a:defRPr/>
            </a:pPr>
            <a:fld id="{8AFBDE0E-6D66-4A7D-9F6F-A64FD0684699}" type="slidenum">
              <a:rPr kumimoji="1" lang="ja-JP" altLang="en-US" sz="1200" b="0" i="0" u="none" strike="noStrike" kern="1200" cap="none" spc="0" normalizeH="0" baseline="0" noProof="0">
                <a:ln>
                  <a:noFill/>
                </a:ln>
                <a:solidFill>
                  <a:prstClr val="black"/>
                </a:solidFill>
                <a:effectLst/>
                <a:uLnTx/>
                <a:uFillTx/>
                <a:latin typeface="Calibri" panose="020F0502020204030204" pitchFamily="34" charset="0"/>
                <a:ea typeface="メイリオ" panose="020B0604030504040204" pitchFamily="50" charset="-128"/>
                <a:cs typeface="+mn-cs"/>
              </a:rPr>
              <a:pPr marL="0" marR="0" lvl="0" indent="0" algn="r" defTabSz="946150" rtl="0" eaLnBrk="1" fontAlgn="auto" latinLnBrk="0" hangingPunct="1">
                <a:lnSpc>
                  <a:spcPct val="100000"/>
                </a:lnSpc>
                <a:spcBef>
                  <a:spcPts val="0"/>
                </a:spcBef>
                <a:spcAft>
                  <a:spcPts val="0"/>
                </a:spcAft>
                <a:buClrTx/>
                <a:buSzTx/>
                <a:buFontTx/>
                <a:buNone/>
                <a:tabLst/>
                <a:defRPr/>
              </a:pPr>
              <a:t>37</a:t>
            </a:fld>
            <a:endParaRPr kumimoji="1" lang="en-US" altLang="ja-JP" sz="1200" b="0" i="0" u="none" strike="noStrike" kern="1200" cap="none" spc="0" normalizeH="0" baseline="0" noProof="0" dirty="0">
              <a:ln>
                <a:noFill/>
              </a:ln>
              <a:solidFill>
                <a:prstClr val="black"/>
              </a:solidFill>
              <a:effectLst/>
              <a:uLnTx/>
              <a:uFillTx/>
              <a:latin typeface="Calibri" panose="020F0502020204030204" pitchFamily="34" charset="0"/>
              <a:ea typeface="メイリオ" panose="020B0604030504040204" pitchFamily="50" charset="-128"/>
              <a:cs typeface="+mn-cs"/>
            </a:endParaRPr>
          </a:p>
        </p:txBody>
      </p:sp>
      <p:sp>
        <p:nvSpPr>
          <p:cNvPr id="81923" name="Rectangle 2"/>
          <p:cNvSpPr>
            <a:spLocks noGrp="1" noRot="1" noChangeAspect="1" noChangeArrowheads="1" noTextEdit="1"/>
          </p:cNvSpPr>
          <p:nvPr>
            <p:ph type="sldImg"/>
          </p:nvPr>
        </p:nvSpPr>
        <p:spPr>
          <a:xfrm>
            <a:off x="995363" y="768350"/>
            <a:ext cx="5114925" cy="3836988"/>
          </a:xfrm>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8157460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4</a:t>
            </a:fld>
            <a:endParaRPr kumimoji="1" lang="ja-JP" altLang="en-US"/>
          </a:p>
        </p:txBody>
      </p:sp>
    </p:spTree>
    <p:extLst>
      <p:ext uri="{BB962C8B-B14F-4D97-AF65-F5344CB8AC3E}">
        <p14:creationId xmlns:p14="http://schemas.microsoft.com/office/powerpoint/2010/main" val="29390948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46150" rtl="0" eaLnBrk="1" fontAlgn="auto" latinLnBrk="0" hangingPunct="1">
              <a:lnSpc>
                <a:spcPct val="100000"/>
              </a:lnSpc>
              <a:spcBef>
                <a:spcPts val="0"/>
              </a:spcBef>
              <a:spcAft>
                <a:spcPts val="0"/>
              </a:spcAft>
              <a:buClrTx/>
              <a:buSzTx/>
              <a:buFontTx/>
              <a:buNone/>
              <a:tabLst/>
              <a:defRPr/>
            </a:pPr>
            <a:fld id="{5E52A49F-C67A-4235-B283-9448B782E13F}" type="slidenum">
              <a:rPr kumimoji="1" lang="ja-JP" altLang="en-US" sz="1200" b="0" i="0" u="none" strike="noStrike" kern="1200" cap="none" spc="0" normalizeH="0" baseline="0" noProof="0">
                <a:ln>
                  <a:noFill/>
                </a:ln>
                <a:solidFill>
                  <a:prstClr val="black"/>
                </a:solidFill>
                <a:effectLst/>
                <a:uLnTx/>
                <a:uFillTx/>
                <a:latin typeface="Calibri" panose="020F0502020204030204" pitchFamily="34" charset="0"/>
                <a:ea typeface="メイリオ" panose="020B0604030504040204" pitchFamily="50" charset="-128"/>
                <a:cs typeface="+mn-cs"/>
              </a:rPr>
              <a:pPr marL="0" marR="0" lvl="0" indent="0" algn="r" defTabSz="946150" rtl="0" eaLnBrk="1" fontAlgn="auto" latinLnBrk="0" hangingPunct="1">
                <a:lnSpc>
                  <a:spcPct val="100000"/>
                </a:lnSpc>
                <a:spcBef>
                  <a:spcPts val="0"/>
                </a:spcBef>
                <a:spcAft>
                  <a:spcPts val="0"/>
                </a:spcAft>
                <a:buClrTx/>
                <a:buSzTx/>
                <a:buFontTx/>
                <a:buNone/>
                <a:tabLst/>
                <a:defRPr/>
              </a:pPr>
              <a:t>38</a:t>
            </a:fld>
            <a:endParaRPr kumimoji="1" lang="en-US" altLang="ja-JP" sz="1200" b="0" i="0" u="none" strike="noStrike" kern="1200" cap="none" spc="0" normalizeH="0" baseline="0" noProof="0" dirty="0">
              <a:ln>
                <a:noFill/>
              </a:ln>
              <a:solidFill>
                <a:prstClr val="black"/>
              </a:solidFill>
              <a:effectLst/>
              <a:uLnTx/>
              <a:uFillTx/>
              <a:latin typeface="Calibri" panose="020F0502020204030204" pitchFamily="34" charset="0"/>
              <a:ea typeface="メイリオ" panose="020B0604030504040204" pitchFamily="50" charset="-128"/>
              <a:cs typeface="+mn-cs"/>
            </a:endParaRPr>
          </a:p>
        </p:txBody>
      </p:sp>
      <p:sp>
        <p:nvSpPr>
          <p:cNvPr id="82947" name="Rectangle 2"/>
          <p:cNvSpPr>
            <a:spLocks noGrp="1" noRot="1" noChangeAspect="1" noChangeArrowheads="1" noTextEdit="1"/>
          </p:cNvSpPr>
          <p:nvPr>
            <p:ph type="sldImg"/>
          </p:nvPr>
        </p:nvSpPr>
        <p:spPr>
          <a:xfrm>
            <a:off x="995363" y="768350"/>
            <a:ext cx="5114925" cy="3836988"/>
          </a:xfrm>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12567388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46150" rtl="0" eaLnBrk="1" fontAlgn="auto" latinLnBrk="0" hangingPunct="1">
              <a:lnSpc>
                <a:spcPct val="100000"/>
              </a:lnSpc>
              <a:spcBef>
                <a:spcPts val="0"/>
              </a:spcBef>
              <a:spcAft>
                <a:spcPts val="0"/>
              </a:spcAft>
              <a:buClrTx/>
              <a:buSzTx/>
              <a:buFontTx/>
              <a:buNone/>
              <a:tabLst/>
              <a:defRPr/>
            </a:pPr>
            <a:fld id="{988B2CA8-53B4-4D91-A6CF-71672B0E5AAC}" type="slidenum">
              <a:rPr kumimoji="1" lang="ja-JP" altLang="en-US" sz="1200" b="0" i="0" u="none" strike="noStrike" kern="1200" cap="none" spc="0" normalizeH="0" baseline="0" noProof="0">
                <a:ln>
                  <a:noFill/>
                </a:ln>
                <a:solidFill>
                  <a:prstClr val="black"/>
                </a:solidFill>
                <a:effectLst/>
                <a:uLnTx/>
                <a:uFillTx/>
                <a:latin typeface="Calibri" panose="020F0502020204030204" pitchFamily="34" charset="0"/>
                <a:ea typeface="メイリオ" panose="020B0604030504040204" pitchFamily="50" charset="-128"/>
                <a:cs typeface="+mn-cs"/>
              </a:rPr>
              <a:pPr marL="0" marR="0" lvl="0" indent="0" algn="r" defTabSz="946150" rtl="0" eaLnBrk="1" fontAlgn="auto" latinLnBrk="0" hangingPunct="1">
                <a:lnSpc>
                  <a:spcPct val="100000"/>
                </a:lnSpc>
                <a:spcBef>
                  <a:spcPts val="0"/>
                </a:spcBef>
                <a:spcAft>
                  <a:spcPts val="0"/>
                </a:spcAft>
                <a:buClrTx/>
                <a:buSzTx/>
                <a:buFontTx/>
                <a:buNone/>
                <a:tabLst/>
                <a:defRPr/>
              </a:pPr>
              <a:t>39</a:t>
            </a:fld>
            <a:endParaRPr kumimoji="1" lang="en-US" altLang="ja-JP" sz="1200" b="0" i="0" u="none" strike="noStrike" kern="1200" cap="none" spc="0" normalizeH="0" baseline="0" noProof="0" dirty="0">
              <a:ln>
                <a:noFill/>
              </a:ln>
              <a:solidFill>
                <a:prstClr val="black"/>
              </a:solidFill>
              <a:effectLst/>
              <a:uLnTx/>
              <a:uFillTx/>
              <a:latin typeface="Calibri" panose="020F0502020204030204" pitchFamily="34" charset="0"/>
              <a:ea typeface="メイリオ" panose="020B0604030504040204" pitchFamily="50" charset="-128"/>
              <a:cs typeface="+mn-cs"/>
            </a:endParaRPr>
          </a:p>
        </p:txBody>
      </p:sp>
      <p:sp>
        <p:nvSpPr>
          <p:cNvPr id="83971" name="Rectangle 2"/>
          <p:cNvSpPr>
            <a:spLocks noGrp="1" noRot="1" noChangeAspect="1" noChangeArrowheads="1" noTextEdit="1"/>
          </p:cNvSpPr>
          <p:nvPr>
            <p:ph type="sldImg"/>
          </p:nvPr>
        </p:nvSpPr>
        <p:spPr>
          <a:xfrm>
            <a:off x="995363" y="768350"/>
            <a:ext cx="5114925" cy="3836988"/>
          </a:xfrm>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286440368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46150" rtl="0" eaLnBrk="1" fontAlgn="auto" latinLnBrk="0" hangingPunct="1">
              <a:lnSpc>
                <a:spcPct val="100000"/>
              </a:lnSpc>
              <a:spcBef>
                <a:spcPts val="0"/>
              </a:spcBef>
              <a:spcAft>
                <a:spcPts val="0"/>
              </a:spcAft>
              <a:buClrTx/>
              <a:buSzTx/>
              <a:buFontTx/>
              <a:buNone/>
              <a:tabLst/>
              <a:defRPr/>
            </a:pPr>
            <a:fld id="{F60183D0-CED5-40EF-9AD8-B1E1EBAEBEB1}" type="slidenum">
              <a:rPr kumimoji="1" lang="ja-JP" altLang="en-US" sz="1200" b="0" i="0" u="none" strike="noStrike" kern="1200" cap="none" spc="0" normalizeH="0" baseline="0" noProof="0">
                <a:ln>
                  <a:noFill/>
                </a:ln>
                <a:solidFill>
                  <a:prstClr val="black"/>
                </a:solidFill>
                <a:effectLst/>
                <a:uLnTx/>
                <a:uFillTx/>
                <a:latin typeface="Calibri" panose="020F0502020204030204" pitchFamily="34" charset="0"/>
                <a:ea typeface="メイリオ" panose="020B0604030504040204" pitchFamily="50" charset="-128"/>
                <a:cs typeface="+mn-cs"/>
              </a:rPr>
              <a:pPr marL="0" marR="0" lvl="0" indent="0" algn="r" defTabSz="946150" rtl="0" eaLnBrk="1" fontAlgn="auto" latinLnBrk="0" hangingPunct="1">
                <a:lnSpc>
                  <a:spcPct val="100000"/>
                </a:lnSpc>
                <a:spcBef>
                  <a:spcPts val="0"/>
                </a:spcBef>
                <a:spcAft>
                  <a:spcPts val="0"/>
                </a:spcAft>
                <a:buClrTx/>
                <a:buSzTx/>
                <a:buFontTx/>
                <a:buNone/>
                <a:tabLst/>
                <a:defRPr/>
              </a:pPr>
              <a:t>40</a:t>
            </a:fld>
            <a:endParaRPr kumimoji="1" lang="en-US" altLang="ja-JP" sz="1200" b="0" i="0" u="none" strike="noStrike" kern="1200" cap="none" spc="0" normalizeH="0" baseline="0" noProof="0" dirty="0">
              <a:ln>
                <a:noFill/>
              </a:ln>
              <a:solidFill>
                <a:prstClr val="black"/>
              </a:solidFill>
              <a:effectLst/>
              <a:uLnTx/>
              <a:uFillTx/>
              <a:latin typeface="Calibri" panose="020F0502020204030204" pitchFamily="34" charset="0"/>
              <a:ea typeface="メイリオ" panose="020B0604030504040204" pitchFamily="50" charset="-128"/>
              <a:cs typeface="+mn-cs"/>
            </a:endParaRPr>
          </a:p>
        </p:txBody>
      </p:sp>
      <p:sp>
        <p:nvSpPr>
          <p:cNvPr id="84995" name="Rectangle 2"/>
          <p:cNvSpPr>
            <a:spLocks noGrp="1" noRot="1" noChangeAspect="1" noChangeArrowheads="1" noTextEdit="1"/>
          </p:cNvSpPr>
          <p:nvPr>
            <p:ph type="sldImg"/>
          </p:nvPr>
        </p:nvSpPr>
        <p:spPr>
          <a:xfrm>
            <a:off x="995363" y="768350"/>
            <a:ext cx="5114925" cy="3836988"/>
          </a:xfrm>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5338832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defTabSz="94615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defTabSz="94615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marL="0" marR="0" lvl="0" indent="0" algn="r" defTabSz="946150" rtl="0" eaLnBrk="1" fontAlgn="auto" latinLnBrk="0" hangingPunct="1">
              <a:lnSpc>
                <a:spcPct val="100000"/>
              </a:lnSpc>
              <a:spcBef>
                <a:spcPts val="0"/>
              </a:spcBef>
              <a:spcAft>
                <a:spcPts val="0"/>
              </a:spcAft>
              <a:buClrTx/>
              <a:buSzTx/>
              <a:buFontTx/>
              <a:buNone/>
              <a:tabLst/>
              <a:defRPr/>
            </a:pPr>
            <a:fld id="{CE3FA048-195C-418E-90B6-095CBCDD2A56}" type="slidenum">
              <a:rPr kumimoji="1" lang="ja-JP" altLang="en-US" sz="1200" b="0" i="0" u="none" strike="noStrike" kern="1200" cap="none" spc="0" normalizeH="0" baseline="0" noProof="0">
                <a:ln>
                  <a:noFill/>
                </a:ln>
                <a:solidFill>
                  <a:prstClr val="black"/>
                </a:solidFill>
                <a:effectLst/>
                <a:uLnTx/>
                <a:uFillTx/>
                <a:latin typeface="Calibri" panose="020F0502020204030204" pitchFamily="34" charset="0"/>
                <a:ea typeface="メイリオ" panose="020B0604030504040204" pitchFamily="50" charset="-128"/>
                <a:cs typeface="+mn-cs"/>
              </a:rPr>
              <a:pPr marL="0" marR="0" lvl="0" indent="0" algn="r" defTabSz="946150" rtl="0" eaLnBrk="1" fontAlgn="auto" latinLnBrk="0" hangingPunct="1">
                <a:lnSpc>
                  <a:spcPct val="100000"/>
                </a:lnSpc>
                <a:spcBef>
                  <a:spcPts val="0"/>
                </a:spcBef>
                <a:spcAft>
                  <a:spcPts val="0"/>
                </a:spcAft>
                <a:buClrTx/>
                <a:buSzTx/>
                <a:buFontTx/>
                <a:buNone/>
                <a:tabLst/>
                <a:defRPr/>
              </a:pPr>
              <a:t>41</a:t>
            </a:fld>
            <a:endParaRPr kumimoji="1" lang="en-US" altLang="ja-JP" sz="1200" b="0" i="0" u="none" strike="noStrike" kern="1200" cap="none" spc="0" normalizeH="0" baseline="0" noProof="0" dirty="0">
              <a:ln>
                <a:noFill/>
              </a:ln>
              <a:solidFill>
                <a:prstClr val="black"/>
              </a:solidFill>
              <a:effectLst/>
              <a:uLnTx/>
              <a:uFillTx/>
              <a:latin typeface="Calibri" panose="020F0502020204030204" pitchFamily="34" charset="0"/>
              <a:ea typeface="メイリオ" panose="020B0604030504040204" pitchFamily="50" charset="-128"/>
              <a:cs typeface="+mn-cs"/>
            </a:endParaRPr>
          </a:p>
        </p:txBody>
      </p:sp>
      <p:sp>
        <p:nvSpPr>
          <p:cNvPr id="86019" name="Rectangle 2"/>
          <p:cNvSpPr>
            <a:spLocks noGrp="1" noRot="1" noChangeAspect="1" noChangeArrowheads="1" noTextEdit="1"/>
          </p:cNvSpPr>
          <p:nvPr>
            <p:ph type="sldImg"/>
          </p:nvPr>
        </p:nvSpPr>
        <p:spPr>
          <a:xfrm>
            <a:off x="995363" y="768350"/>
            <a:ext cx="5114925" cy="3836988"/>
          </a:xfrm>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20420452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5</a:t>
            </a:fld>
            <a:endParaRPr kumimoji="1" lang="ja-JP" altLang="en-US"/>
          </a:p>
        </p:txBody>
      </p:sp>
    </p:spTree>
    <p:extLst>
      <p:ext uri="{BB962C8B-B14F-4D97-AF65-F5344CB8AC3E}">
        <p14:creationId xmlns:p14="http://schemas.microsoft.com/office/powerpoint/2010/main" val="25885461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6</a:t>
            </a:fld>
            <a:endParaRPr kumimoji="1" lang="ja-JP" altLang="en-US"/>
          </a:p>
        </p:txBody>
      </p:sp>
    </p:spTree>
    <p:extLst>
      <p:ext uri="{BB962C8B-B14F-4D97-AF65-F5344CB8AC3E}">
        <p14:creationId xmlns:p14="http://schemas.microsoft.com/office/powerpoint/2010/main" val="4683622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7</a:t>
            </a:fld>
            <a:endParaRPr kumimoji="1" lang="ja-JP" altLang="en-US"/>
          </a:p>
        </p:txBody>
      </p:sp>
    </p:spTree>
    <p:extLst>
      <p:ext uri="{BB962C8B-B14F-4D97-AF65-F5344CB8AC3E}">
        <p14:creationId xmlns:p14="http://schemas.microsoft.com/office/powerpoint/2010/main" val="36130433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8</a:t>
            </a:fld>
            <a:endParaRPr kumimoji="1" lang="ja-JP" altLang="en-US"/>
          </a:p>
        </p:txBody>
      </p:sp>
    </p:spTree>
    <p:extLst>
      <p:ext uri="{BB962C8B-B14F-4D97-AF65-F5344CB8AC3E}">
        <p14:creationId xmlns:p14="http://schemas.microsoft.com/office/powerpoint/2010/main" val="1818808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9</a:t>
            </a:fld>
            <a:endParaRPr kumimoji="1" lang="ja-JP" altLang="en-US"/>
          </a:p>
        </p:txBody>
      </p:sp>
    </p:spTree>
    <p:extLst>
      <p:ext uri="{BB962C8B-B14F-4D97-AF65-F5344CB8AC3E}">
        <p14:creationId xmlns:p14="http://schemas.microsoft.com/office/powerpoint/2010/main" val="20435923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9C5B174-42CB-4E29-BEDB-5B349DA0C657}" type="slidenum">
              <a:rPr kumimoji="1" lang="ja-JP" altLang="en-US" smtClean="0"/>
              <a:t>10</a:t>
            </a:fld>
            <a:endParaRPr kumimoji="1" lang="ja-JP" altLang="en-US"/>
          </a:p>
        </p:txBody>
      </p:sp>
    </p:spTree>
    <p:extLst>
      <p:ext uri="{BB962C8B-B14F-4D97-AF65-F5344CB8AC3E}">
        <p14:creationId xmlns:p14="http://schemas.microsoft.com/office/powerpoint/2010/main" val="140450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44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81FBDB-3FE1-4E23-8A3E-D23037547262}" type="datetime1">
              <a:rPr kumimoji="1" lang="ja-JP" altLang="en-US" smtClean="0"/>
              <a:t>2021/11/6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409079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397503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59376" y="2614172"/>
            <a:ext cx="3086100" cy="1397000"/>
          </a:xfrm>
        </p:spPr>
        <p:txBody>
          <a:bodyPr/>
          <a:lstStyle>
            <a:lvl1pPr algn="r">
              <a:lnSpc>
                <a:spcPct val="100000"/>
              </a:lnSpc>
              <a:defRPr/>
            </a:lvl1pPr>
          </a:lstStyle>
          <a:p>
            <a:r>
              <a:rPr lang="ja-JP" altLang="en-US" dirty="0"/>
              <a:t>マスター タイトルの書式設定</a:t>
            </a:r>
            <a:endParaRPr lang="en-US" dirty="0"/>
          </a:p>
        </p:txBody>
      </p:sp>
      <p:sp>
        <p:nvSpPr>
          <p:cNvPr id="3" name="Content Placeholder 2"/>
          <p:cNvSpPr>
            <a:spLocks noGrp="1"/>
          </p:cNvSpPr>
          <p:nvPr>
            <p:ph idx="1"/>
          </p:nvPr>
        </p:nvSpPr>
        <p:spPr>
          <a:xfrm>
            <a:off x="3622284" y="946596"/>
            <a:ext cx="5311720" cy="5267459"/>
          </a:xfrm>
        </p:spPr>
        <p:txBody>
          <a:bodyPr anchor="ctr"/>
          <a:lstStyle>
            <a:lvl1pPr>
              <a:spcBef>
                <a:spcPts val="0"/>
              </a:spcBef>
              <a:defRPr sz="2600"/>
            </a:lvl1pPr>
            <a:lvl2pPr>
              <a:spcBef>
                <a:spcPts val="0"/>
              </a:spcBef>
              <a:defRPr/>
            </a:lvl2pPr>
            <a:lvl3pPr>
              <a:spcBef>
                <a:spcPts val="0"/>
              </a:spcBef>
              <a:defRPr/>
            </a:lvl3pPr>
            <a:lvl4pPr>
              <a:spcBef>
                <a:spcPts val="0"/>
              </a:spcBef>
              <a:defRPr/>
            </a:lvl4pPr>
            <a:lvl5pPr>
              <a:spcBef>
                <a:spcPts val="0"/>
              </a:spcBef>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21AA3E3D-4D1D-4163-AD90-B772FBC95A7D}" type="datetime1">
              <a:rPr kumimoji="1" lang="ja-JP" altLang="en-US" smtClean="0"/>
              <a:t>2021/11/6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EE24C5F-FDEB-41AC-8EE7-D7A90FDF0D4E}"/>
              </a:ext>
            </a:extLst>
          </p:cNvPr>
          <p:cNvCxnSpPr/>
          <p:nvPr userDrawn="1"/>
        </p:nvCxnSpPr>
        <p:spPr>
          <a:xfrm>
            <a:off x="3408372" y="1771739"/>
            <a:ext cx="0" cy="30818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8172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17190-F4F2-435C-9433-79F7AB9E97BF}" type="datetime1">
              <a:rPr kumimoji="1" lang="ja-JP" altLang="en-US" smtClean="0"/>
              <a:t>2021/11/6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205D82C-95A1-431E-8E38-AA614A14CDCF}" type="slidenum">
              <a:rPr kumimoji="1" lang="ja-JP" altLang="en-US" smtClean="0"/>
              <a:t>‹#›</a:t>
            </a:fld>
            <a:endParaRPr kumimoji="1" lang="ja-JP" altLang="en-US"/>
          </a:p>
        </p:txBody>
      </p:sp>
    </p:spTree>
    <p:extLst>
      <p:ext uri="{BB962C8B-B14F-4D97-AF65-F5344CB8AC3E}">
        <p14:creationId xmlns:p14="http://schemas.microsoft.com/office/powerpoint/2010/main" val="10081626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0034" y="214290"/>
            <a:ext cx="8229600" cy="714380"/>
          </a:xfrm>
        </p:spPr>
        <p:txBody>
          <a:bodyPr>
            <a:normAutofit/>
          </a:bodyPr>
          <a:lstStyle>
            <a:lvl1pPr algn="l">
              <a:defRPr sz="2700">
                <a:solidFill>
                  <a:srgbClr val="003366"/>
                </a:solidFill>
              </a:defRPr>
            </a:lvl1pPr>
          </a:lstStyle>
          <a:p>
            <a:r>
              <a:rPr kumimoji="1" lang="ja-JP" altLang="en-US" dirty="0"/>
              <a:t>マスタ タイトルの書式設定</a:t>
            </a:r>
          </a:p>
        </p:txBody>
      </p:sp>
      <p:cxnSp>
        <p:nvCxnSpPr>
          <p:cNvPr id="8" name="直線コネクタ 7"/>
          <p:cNvCxnSpPr/>
          <p:nvPr userDrawn="1"/>
        </p:nvCxnSpPr>
        <p:spPr>
          <a:xfrm>
            <a:off x="500035" y="928670"/>
            <a:ext cx="8215370" cy="1588"/>
          </a:xfrm>
          <a:prstGeom prst="line">
            <a:avLst/>
          </a:prstGeom>
          <a:ln w="38100">
            <a:solidFill>
              <a:srgbClr val="006699"/>
            </a:soli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 11"/>
          <p:cNvSpPr>
            <a:spLocks noGrp="1"/>
          </p:cNvSpPr>
          <p:nvPr>
            <p:ph type="sldNum" sz="quarter" idx="11"/>
          </p:nvPr>
        </p:nvSpPr>
        <p:spPr>
          <a:xfrm>
            <a:off x="8429653" y="214292"/>
            <a:ext cx="490526" cy="365125"/>
          </a:xfrm>
        </p:spPr>
        <p:txBody>
          <a:bodyPr/>
          <a:lstStyle>
            <a:lvl1pPr>
              <a:defRPr sz="1500"/>
            </a:lvl1pPr>
          </a:lstStyle>
          <a:p>
            <a:fld id="{D2D8002D-B5B0-4BAC-B1F6-782DDCCE6D9C}" type="slidenum">
              <a:rPr lang="ja-JP" altLang="en-US" smtClean="0"/>
              <a:pPr/>
              <a:t>‹#›</a:t>
            </a:fld>
            <a:endParaRPr lang="ja-JP" altLang="en-US"/>
          </a:p>
        </p:txBody>
      </p:sp>
    </p:spTree>
    <p:extLst>
      <p:ext uri="{BB962C8B-B14F-4D97-AF65-F5344CB8AC3E}">
        <p14:creationId xmlns:p14="http://schemas.microsoft.com/office/powerpoint/2010/main" val="96208428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21845" y="175028"/>
            <a:ext cx="8461208" cy="469865"/>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3" name="Text Placeholder 2"/>
          <p:cNvSpPr>
            <a:spLocks noGrp="1"/>
          </p:cNvSpPr>
          <p:nvPr>
            <p:ph type="body" idx="1"/>
          </p:nvPr>
        </p:nvSpPr>
        <p:spPr>
          <a:xfrm>
            <a:off x="321845" y="846253"/>
            <a:ext cx="8461208" cy="5333166"/>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FBE731-6ED8-4A42-8A57-3C41D7584935}" type="datetime1">
              <a:rPr kumimoji="1" lang="ja-JP" altLang="en-US" smtClean="0"/>
              <a:t>2021/11/6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ea typeface="メイリオ" panose="020B0604030504040204" pitchFamily="50" charset="-128"/>
              </a:defRPr>
            </a:lvl1pPr>
          </a:lstStyle>
          <a:p>
            <a:endParaRPr kumimoji="1" lang="ja-JP" altLang="en-US"/>
          </a:p>
        </p:txBody>
      </p:sp>
      <p:sp>
        <p:nvSpPr>
          <p:cNvPr id="6" name="Slide Number Placeholder 5"/>
          <p:cNvSpPr>
            <a:spLocks noGrp="1"/>
          </p:cNvSpPr>
          <p:nvPr>
            <p:ph type="sldNum" sz="quarter" idx="4"/>
          </p:nvPr>
        </p:nvSpPr>
        <p:spPr>
          <a:xfrm>
            <a:off x="6885071" y="6356351"/>
            <a:ext cx="2057400" cy="365125"/>
          </a:xfrm>
          <a:prstGeom prst="rect">
            <a:avLst/>
          </a:prstGeom>
        </p:spPr>
        <p:txBody>
          <a:bodyPr vert="horz" lIns="91440" tIns="45720" rIns="91440" bIns="45720" rtlCol="0" anchor="ctr"/>
          <a:lstStyle>
            <a:lvl1pPr algn="r">
              <a:defRPr sz="2800">
                <a:solidFill>
                  <a:schemeClr val="tx1">
                    <a:tint val="75000"/>
                  </a:schemeClr>
                </a:solidFill>
                <a:latin typeface="Arial" panose="020B0604020202020204" pitchFamily="34" charset="0"/>
                <a:ea typeface="メイリオ" panose="020B0604030504040204" pitchFamily="50" charset="-128"/>
              </a:defRPr>
            </a:lvl1pPr>
          </a:lstStyle>
          <a:p>
            <a:fld id="{E205D82C-95A1-431E-8E38-AA614A14CDCF}" type="slidenum">
              <a:rPr lang="ja-JP" altLang="en-US" smtClean="0"/>
              <a:pPr/>
              <a:t>‹#›</a:t>
            </a:fld>
            <a:endParaRPr lang="ja-JP" altLang="en-US" dirty="0"/>
          </a:p>
        </p:txBody>
      </p:sp>
      <p:pic>
        <p:nvPicPr>
          <p:cNvPr id="7" name="図 6">
            <a:extLst>
              <a:ext uri="{FF2B5EF4-FFF2-40B4-BE49-F238E27FC236}">
                <a16:creationId xmlns:a16="http://schemas.microsoft.com/office/drawing/2014/main" id="{D9445425-3AD1-45CB-BDD6-281EC62A9D61}"/>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08622" y="90311"/>
            <a:ext cx="746942" cy="701311"/>
          </a:xfrm>
          <a:prstGeom prst="rect">
            <a:avLst/>
          </a:prstGeom>
        </p:spPr>
      </p:pic>
    </p:spTree>
    <p:extLst>
      <p:ext uri="{BB962C8B-B14F-4D97-AF65-F5344CB8AC3E}">
        <p14:creationId xmlns:p14="http://schemas.microsoft.com/office/powerpoint/2010/main" val="1498423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2" r:id="rId3"/>
    <p:sldLayoutId id="2147483667" r:id="rId4"/>
    <p:sldLayoutId id="2147483673" r:id="rId5"/>
  </p:sldLayoutIdLst>
  <p:hf hdr="0" ftr="0" dt="0"/>
  <p:txStyles>
    <p:titleStyle>
      <a:lvl1pPr algn="l" defTabSz="914400" rtl="0" eaLnBrk="1" latinLnBrk="0" hangingPunct="1">
        <a:lnSpc>
          <a:spcPct val="90000"/>
        </a:lnSpc>
        <a:spcBef>
          <a:spcPct val="0"/>
        </a:spcBef>
        <a:buNone/>
        <a:defRPr kumimoji="1" sz="3200" kern="1200">
          <a:solidFill>
            <a:srgbClr val="FF0000"/>
          </a:solidFill>
          <a:latin typeface="Arial" panose="020B0604020202020204" pitchFamily="34" charset="0"/>
          <a:ea typeface="メイリオ" panose="020B0604030504040204" pitchFamily="50" charset="-128"/>
          <a:cs typeface="Segoe UI" panose="020B0502040204020203" pitchFamily="34" charset="0"/>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Arial" panose="020B0604020202020204"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s://www.kkaneko.jp/cc/ca/index.html"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lang="en-US" altLang="ja-JP" dirty="0"/>
              <a:t>ca-6. </a:t>
            </a:r>
            <a:r>
              <a:rPr lang="ja-JP" altLang="en-US" dirty="0"/>
              <a:t>プログラムカウンタ</a:t>
            </a:r>
            <a:br>
              <a:rPr lang="en-US" altLang="ja-JP" dirty="0"/>
            </a:br>
            <a:endParaRPr lang="ja-JP" altLang="en-US" dirty="0"/>
          </a:p>
        </p:txBody>
      </p:sp>
      <p:sp>
        <p:nvSpPr>
          <p:cNvPr id="4" name="スライド番号プレースホルダー 3"/>
          <p:cNvSpPr>
            <a:spLocks noGrp="1"/>
          </p:cNvSpPr>
          <p:nvPr>
            <p:ph type="sldNum" sz="quarter" idx="12"/>
          </p:nvPr>
        </p:nvSpPr>
        <p:spPr/>
        <p:txBody>
          <a:bodyPr>
            <a:no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fld id="{55940FB6-D91C-4C45-82A6-6C3F63B50793}" type="slidenum">
              <a:rPr kumimoji="0" lang="ja-JP" altLang="en-US" sz="2800" b="0" i="0" u="none" strike="noStrike" kern="1200" cap="none" spc="0" normalizeH="0" baseline="0" noProof="0" smtClean="0">
                <a:ln>
                  <a:noFill/>
                </a:ln>
                <a:solidFill>
                  <a:prstClr val="black">
                    <a:tint val="75000"/>
                  </a:prstClr>
                </a:solidFill>
                <a:effectLst/>
                <a:uLnTx/>
                <a:uFillTx/>
                <a:latin typeface="Arial" panose="020B0604020202020204" pitchFamily="34" charset="0"/>
                <a:ea typeface="メイリオ" panose="020B0604030504040204" pitchFamily="50" charset="-128"/>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ja-JP" altLang="en-US" sz="2800" b="0" i="0" u="none" strike="noStrike" kern="1200" cap="none" spc="0" normalizeH="0" baseline="0" noProof="0" dirty="0">
              <a:ln>
                <a:noFill/>
              </a:ln>
              <a:solidFill>
                <a:prstClr val="black">
                  <a:tint val="75000"/>
                </a:prstClr>
              </a:solidFill>
              <a:effectLst/>
              <a:uLnTx/>
              <a:uFillTx/>
              <a:latin typeface="Arial" panose="020B0604020202020204" pitchFamily="34" charset="0"/>
              <a:ea typeface="メイリオ" panose="020B0604030504040204" pitchFamily="50" charset="-128"/>
              <a:cs typeface="+mn-cs"/>
            </a:endParaRPr>
          </a:p>
        </p:txBody>
      </p:sp>
      <p:sp>
        <p:nvSpPr>
          <p:cNvPr id="9" name="正方形/長方形 8"/>
          <p:cNvSpPr/>
          <p:nvPr/>
        </p:nvSpPr>
        <p:spPr>
          <a:xfrm>
            <a:off x="3875482" y="4869762"/>
            <a:ext cx="1415772" cy="461665"/>
          </a:xfrm>
          <a:prstGeom prst="rect">
            <a:avLst/>
          </a:prstGeom>
        </p:spPr>
        <p:txBody>
          <a:bodyPr wrap="none">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2400" b="0" i="0" u="none" strike="noStrike" kern="1200" cap="none" spc="0" normalizeH="0" baseline="0" noProof="0" dirty="0">
                <a:ln>
                  <a:noFill/>
                </a:ln>
                <a:solidFill>
                  <a:prstClr val="black"/>
                </a:solidFill>
                <a:effectLst/>
                <a:uLnTx/>
                <a:uFillTx/>
                <a:latin typeface="Arial" panose="020B0604020202020204" pitchFamily="34" charset="0"/>
                <a:ea typeface="メイリオ" panose="020B0604030504040204" pitchFamily="50" charset="-128"/>
                <a:cs typeface="+mn-cs"/>
              </a:rPr>
              <a:t>金子邦彦</a:t>
            </a:r>
          </a:p>
        </p:txBody>
      </p:sp>
      <p:pic>
        <p:nvPicPr>
          <p:cNvPr id="7" name="Picture 2" descr="https://mirrors.creativecommons.org/presskit/buttons/88x31/png/by-nc-sa.eu.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55105" y="5946537"/>
            <a:ext cx="1433790" cy="501649"/>
          </a:xfrm>
          <a:prstGeom prst="rect">
            <a:avLst/>
          </a:prstGeom>
          <a:noFill/>
          <a:extLst>
            <a:ext uri="{909E8E84-426E-40DD-AFC4-6F175D3DCCD1}">
              <a14:hiddenFill xmlns:a14="http://schemas.microsoft.com/office/drawing/2010/main">
                <a:solidFill>
                  <a:srgbClr val="FFFFFF"/>
                </a:solidFill>
              </a14:hiddenFill>
            </a:ext>
          </a:extLst>
        </p:spPr>
      </p:pic>
      <p:pic>
        <p:nvPicPr>
          <p:cNvPr id="5" name="図 4" descr="メガネをかけた男性&#10;&#10;自動的に生成された説明">
            <a:extLst>
              <a:ext uri="{FF2B5EF4-FFF2-40B4-BE49-F238E27FC236}">
                <a16:creationId xmlns:a16="http://schemas.microsoft.com/office/drawing/2014/main" id="{1C3B59FE-4A47-434A-A600-E43D38ADCC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789428" y="4610382"/>
            <a:ext cx="710957" cy="937036"/>
          </a:xfrm>
          <a:prstGeom prst="rect">
            <a:avLst/>
          </a:prstGeom>
        </p:spPr>
      </p:pic>
      <p:sp>
        <p:nvSpPr>
          <p:cNvPr id="8" name="字幕 7">
            <a:extLst>
              <a:ext uri="{FF2B5EF4-FFF2-40B4-BE49-F238E27FC236}">
                <a16:creationId xmlns:a16="http://schemas.microsoft.com/office/drawing/2014/main" id="{E246CD48-9EDC-44F7-8CDD-2B1DAA1CE26F}"/>
              </a:ext>
            </a:extLst>
          </p:cNvPr>
          <p:cNvSpPr>
            <a:spLocks noGrp="1"/>
          </p:cNvSpPr>
          <p:nvPr>
            <p:ph type="subTitle" idx="1"/>
          </p:nvPr>
        </p:nvSpPr>
        <p:spPr>
          <a:xfrm>
            <a:off x="450157" y="3301658"/>
            <a:ext cx="8266421" cy="1506085"/>
          </a:xfrm>
        </p:spPr>
        <p:txBody>
          <a:bodyPr>
            <a:normAutofit/>
          </a:bodyPr>
          <a:lstStyle/>
          <a:p>
            <a:r>
              <a:rPr lang="ja-JP" altLang="en-US" dirty="0"/>
              <a:t>（コンピュータ・アーキテクチャ演習）</a:t>
            </a:r>
          </a:p>
          <a:p>
            <a:r>
              <a:rPr lang="en-US" altLang="ja-JP" dirty="0"/>
              <a:t>URL: </a:t>
            </a:r>
            <a:r>
              <a:rPr lang="en-US" altLang="ja-JP" dirty="0">
                <a:hlinkClick r:id="rId5"/>
              </a:rPr>
              <a:t>https://www.kkaneko.jp/cc/ca/index.html</a:t>
            </a:r>
            <a:endParaRPr lang="en-US" altLang="ja-JP" dirty="0"/>
          </a:p>
          <a:p>
            <a:endParaRPr lang="en-US" altLang="ja-JP" sz="2400" dirty="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6709522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タイトル 18">
            <a:extLst>
              <a:ext uri="{FF2B5EF4-FFF2-40B4-BE49-F238E27FC236}">
                <a16:creationId xmlns:a16="http://schemas.microsoft.com/office/drawing/2014/main" id="{D28E6DEB-C34A-4E30-8C7E-65DEA5C1BA44}"/>
              </a:ext>
            </a:extLst>
          </p:cNvPr>
          <p:cNvSpPr>
            <a:spLocks noGrp="1"/>
          </p:cNvSpPr>
          <p:nvPr>
            <p:ph type="title"/>
          </p:nvPr>
        </p:nvSpPr>
        <p:spPr/>
        <p:txBody>
          <a:bodyPr>
            <a:noAutofit/>
          </a:bodyPr>
          <a:lstStyle/>
          <a:p>
            <a:endParaRPr kumimoji="1" lang="ja-JP" altLang="en-US"/>
          </a:p>
        </p:txBody>
      </p:sp>
      <p:sp>
        <p:nvSpPr>
          <p:cNvPr id="20" name="コンテンツ プレースホルダー 19">
            <a:extLst>
              <a:ext uri="{FF2B5EF4-FFF2-40B4-BE49-F238E27FC236}">
                <a16:creationId xmlns:a16="http://schemas.microsoft.com/office/drawing/2014/main" id="{D18CF4FE-EF86-4406-AFA5-3C068805B527}"/>
              </a:ext>
            </a:extLst>
          </p:cNvPr>
          <p:cNvSpPr>
            <a:spLocks noGrp="1"/>
          </p:cNvSpPr>
          <p:nvPr>
            <p:ph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10</a:t>
            </a:fld>
            <a:endParaRPr lang="ja-JP" altLang="en-US"/>
          </a:p>
        </p:txBody>
      </p:sp>
      <p:sp>
        <p:nvSpPr>
          <p:cNvPr id="5" name="円/楕円 4"/>
          <p:cNvSpPr/>
          <p:nvPr/>
        </p:nvSpPr>
        <p:spPr>
          <a:xfrm>
            <a:off x="1035799" y="1353988"/>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741384" y="1960150"/>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095916" y="1657069"/>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201576" y="1825999"/>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078467" y="3868117"/>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876238" y="3868117"/>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649682" y="3295925"/>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16679" y="2293042"/>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38053" y="1922270"/>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28923" y="2286424"/>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400" b="1" dirty="0">
                <a:solidFill>
                  <a:schemeClr val="tx1"/>
                </a:solidFill>
                <a:latin typeface="Arial" panose="020B0604020202020204" pitchFamily="34" charset="0"/>
                <a:ea typeface="メイリオ" panose="020B0604030504040204" pitchFamily="50" charset="-128"/>
              </a:rPr>
              <a:t>分岐</a:t>
            </a:r>
            <a:endParaRPr kumimoji="1" lang="en-US" altLang="ja-JP" sz="14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446968" y="2491782"/>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793959" y="2074425"/>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801501" y="1989960"/>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860625" y="2310488"/>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289410" y="3531852"/>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793960" y="4201008"/>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554369" y="3864207"/>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251936" y="2957982"/>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21395" y="2663812"/>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932468" y="4945838"/>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38053" y="4944984"/>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342903" y="4944984"/>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047753" y="4944984"/>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752603" y="4944984"/>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457453" y="4944984"/>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162303" y="4944984"/>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867153" y="4944984"/>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572003" y="4944984"/>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276853" y="4944984"/>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285261" y="2019772"/>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1990846" y="2610016"/>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695696" y="3531852"/>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5" idx="0"/>
          </p:cNvCxnSpPr>
          <p:nvPr/>
        </p:nvCxnSpPr>
        <p:spPr>
          <a:xfrm flipH="1">
            <a:off x="3400546" y="2322852"/>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105396" y="2424916"/>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680721" y="4436398"/>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342399" y="4524711"/>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070160" y="3934200"/>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25970" y="2906923"/>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下矢印 53"/>
          <p:cNvSpPr/>
          <p:nvPr/>
        </p:nvSpPr>
        <p:spPr>
          <a:xfrm flipV="1">
            <a:off x="4627418" y="5582389"/>
            <a:ext cx="417614" cy="38217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grpSp>
        <p:nvGrpSpPr>
          <p:cNvPr id="56" name="グループ化 55"/>
          <p:cNvGrpSpPr/>
          <p:nvPr/>
        </p:nvGrpSpPr>
        <p:grpSpPr>
          <a:xfrm>
            <a:off x="263318" y="299919"/>
            <a:ext cx="4058943" cy="578839"/>
            <a:chOff x="2014540" y="4122124"/>
            <a:chExt cx="5411924" cy="771785"/>
          </a:xfrm>
        </p:grpSpPr>
        <p:sp>
          <p:nvSpPr>
            <p:cNvPr id="57" name="角丸四角形 56"/>
            <p:cNvSpPr/>
            <p:nvPr/>
          </p:nvSpPr>
          <p:spPr>
            <a:xfrm>
              <a:off x="2014540" y="4122124"/>
              <a:ext cx="5411924" cy="771785"/>
            </a:xfrm>
            <a:prstGeom prst="roundRect">
              <a:avLst/>
            </a:prstGeom>
            <a:solidFill>
              <a:schemeClr val="bg1"/>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Arial" panose="020B0604020202020204" pitchFamily="34" charset="0"/>
                <a:ea typeface="メイリオ" panose="020B0604030504040204" pitchFamily="50" charset="-128"/>
              </a:endParaRPr>
            </a:p>
          </p:txBody>
        </p:sp>
        <p:sp>
          <p:nvSpPr>
            <p:cNvPr id="58" name="テキスト ボックス 57"/>
            <p:cNvSpPr txBox="1"/>
            <p:nvPr/>
          </p:nvSpPr>
          <p:spPr>
            <a:xfrm>
              <a:off x="2188505" y="4261527"/>
              <a:ext cx="4384107" cy="533480"/>
            </a:xfrm>
            <a:prstGeom prst="rect">
              <a:avLst/>
            </a:prstGeom>
            <a:noFill/>
          </p:spPr>
          <p:txBody>
            <a:bodyPr wrap="none" rtlCol="0">
              <a:spAutoFit/>
            </a:bodyPr>
            <a:lstStyle/>
            <a:p>
              <a:r>
                <a:rPr kumimoji="1" lang="en-US" altLang="ja-JP" sz="2000" dirty="0">
                  <a:latin typeface="Arial" panose="020B0604020202020204" pitchFamily="34" charset="0"/>
                  <a:ea typeface="メイリオ" panose="020B0604030504040204" pitchFamily="50" charset="-128"/>
                </a:rPr>
                <a:t>age </a:t>
              </a:r>
              <a:r>
                <a:rPr kumimoji="1" lang="ja-JP" altLang="en-US" sz="2000" dirty="0">
                  <a:latin typeface="Arial" panose="020B0604020202020204" pitchFamily="34" charset="0"/>
                  <a:ea typeface="メイリオ" panose="020B0604030504040204" pitchFamily="50" charset="-128"/>
                </a:rPr>
                <a:t>の値が</a:t>
              </a:r>
              <a:r>
                <a:rPr kumimoji="1" lang="ja-JP" altLang="en-US" sz="2000" u="sng" dirty="0">
                  <a:solidFill>
                    <a:srgbClr val="FF0000"/>
                  </a:solidFill>
                  <a:latin typeface="Arial" panose="020B0604020202020204" pitchFamily="34" charset="0"/>
                  <a:ea typeface="メイリオ" panose="020B0604030504040204" pitchFamily="50" charset="-128"/>
                </a:rPr>
                <a:t>１２以上のとき</a:t>
              </a:r>
              <a:endParaRPr kumimoji="1" lang="ja-JP" altLang="en-US" sz="2000" dirty="0">
                <a:latin typeface="Arial" panose="020B0604020202020204" pitchFamily="34" charset="0"/>
                <a:ea typeface="メイリオ" panose="020B0604030504040204" pitchFamily="50" charset="-128"/>
              </a:endParaRPr>
            </a:p>
          </p:txBody>
        </p:sp>
      </p:grpSp>
      <p:sp>
        <p:nvSpPr>
          <p:cNvPr id="55" name="下矢印 54"/>
          <p:cNvSpPr/>
          <p:nvPr/>
        </p:nvSpPr>
        <p:spPr>
          <a:xfrm>
            <a:off x="5306288" y="1275884"/>
            <a:ext cx="417614" cy="543949"/>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9" name="テキスト ボックス 58"/>
          <p:cNvSpPr txBox="1"/>
          <p:nvPr/>
        </p:nvSpPr>
        <p:spPr>
          <a:xfrm>
            <a:off x="4840760" y="917248"/>
            <a:ext cx="1467068" cy="400110"/>
          </a:xfrm>
          <a:prstGeom prst="rect">
            <a:avLst/>
          </a:prstGeom>
          <a:noFill/>
        </p:spPr>
        <p:txBody>
          <a:bodyPr wrap="none" rtlCol="0">
            <a:noAutofit/>
          </a:bodyPr>
          <a:lstStyle/>
          <a:p>
            <a:r>
              <a:rPr kumimoji="1" lang="ja-JP" altLang="en-US" sz="2000" dirty="0">
                <a:solidFill>
                  <a:srgbClr val="003366"/>
                </a:solidFill>
                <a:latin typeface="Arial" panose="020B0604020202020204" pitchFamily="34" charset="0"/>
                <a:ea typeface="メイリオ" panose="020B0604030504040204" pitchFamily="50" charset="-128"/>
              </a:rPr>
              <a:t>現在実行中</a:t>
            </a:r>
          </a:p>
        </p:txBody>
      </p:sp>
      <p:sp>
        <p:nvSpPr>
          <p:cNvPr id="60" name="下矢印 59"/>
          <p:cNvSpPr/>
          <p:nvPr/>
        </p:nvSpPr>
        <p:spPr>
          <a:xfrm flipV="1">
            <a:off x="3904647" y="5582389"/>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3170886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タイトル 18">
            <a:extLst>
              <a:ext uri="{FF2B5EF4-FFF2-40B4-BE49-F238E27FC236}">
                <a16:creationId xmlns:a16="http://schemas.microsoft.com/office/drawing/2014/main" id="{CD358A43-67C4-416F-8F73-52D00618115C}"/>
              </a:ext>
            </a:extLst>
          </p:cNvPr>
          <p:cNvSpPr>
            <a:spLocks noGrp="1"/>
          </p:cNvSpPr>
          <p:nvPr>
            <p:ph type="title"/>
          </p:nvPr>
        </p:nvSpPr>
        <p:spPr/>
        <p:txBody>
          <a:bodyPr>
            <a:noAutofit/>
          </a:bodyPr>
          <a:lstStyle/>
          <a:p>
            <a:endParaRPr kumimoji="1" lang="ja-JP" altLang="en-US"/>
          </a:p>
        </p:txBody>
      </p:sp>
      <p:sp>
        <p:nvSpPr>
          <p:cNvPr id="20" name="コンテンツ プレースホルダー 19">
            <a:extLst>
              <a:ext uri="{FF2B5EF4-FFF2-40B4-BE49-F238E27FC236}">
                <a16:creationId xmlns:a16="http://schemas.microsoft.com/office/drawing/2014/main" id="{D204628A-7E95-4FFF-91CF-1A55676D18E9}"/>
              </a:ext>
            </a:extLst>
          </p:cNvPr>
          <p:cNvSpPr>
            <a:spLocks noGrp="1"/>
          </p:cNvSpPr>
          <p:nvPr>
            <p:ph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11</a:t>
            </a:fld>
            <a:endParaRPr lang="ja-JP" altLang="en-US"/>
          </a:p>
        </p:txBody>
      </p:sp>
      <p:sp>
        <p:nvSpPr>
          <p:cNvPr id="5" name="円/楕円 4"/>
          <p:cNvSpPr/>
          <p:nvPr/>
        </p:nvSpPr>
        <p:spPr>
          <a:xfrm>
            <a:off x="1040561" y="1284529"/>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746146" y="1890690"/>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100678" y="1587609"/>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206339" y="1756540"/>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083229" y="3798658"/>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881001" y="3798658"/>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654444" y="3226465"/>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21441" y="2223582"/>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42816" y="1852810"/>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33685" y="2216965"/>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400" b="1" dirty="0">
                <a:solidFill>
                  <a:schemeClr val="tx1"/>
                </a:solidFill>
                <a:latin typeface="Arial" panose="020B0604020202020204" pitchFamily="34" charset="0"/>
                <a:ea typeface="メイリオ" panose="020B0604030504040204" pitchFamily="50" charset="-128"/>
              </a:rPr>
              <a:t>分岐</a:t>
            </a:r>
            <a:endParaRPr kumimoji="1" lang="en-US" altLang="ja-JP" sz="14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451730" y="2422322"/>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798722" y="2004965"/>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806263" y="1920501"/>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865388" y="2241028"/>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294172" y="3462392"/>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798722" y="4131548"/>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559131" y="3794747"/>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256699" y="2888522"/>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26157" y="2594352"/>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937231" y="4876378"/>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42816" y="4875524"/>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347666" y="4875524"/>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052516" y="4875524"/>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757366" y="4875524"/>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462216" y="4875524"/>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167066" y="4875524"/>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871916" y="4875524"/>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576766" y="4875524"/>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281616" y="4875524"/>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290023" y="1950312"/>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1995609" y="2540557"/>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700458" y="3462392"/>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5" idx="0"/>
          </p:cNvCxnSpPr>
          <p:nvPr/>
        </p:nvCxnSpPr>
        <p:spPr>
          <a:xfrm flipH="1">
            <a:off x="3405309" y="2253392"/>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110158" y="2355457"/>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685484" y="4366939"/>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347162" y="4455251"/>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074923" y="3864740"/>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30732" y="2837464"/>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下矢印 53"/>
          <p:cNvSpPr/>
          <p:nvPr/>
        </p:nvSpPr>
        <p:spPr>
          <a:xfrm flipV="1">
            <a:off x="7439768" y="5497398"/>
            <a:ext cx="417614" cy="38217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5" name="テキスト ボックス 54"/>
          <p:cNvSpPr txBox="1"/>
          <p:nvPr/>
        </p:nvSpPr>
        <p:spPr>
          <a:xfrm>
            <a:off x="5540059" y="5484019"/>
            <a:ext cx="1210588" cy="400110"/>
          </a:xfrm>
          <a:prstGeom prst="rect">
            <a:avLst/>
          </a:prstGeom>
          <a:noFill/>
        </p:spPr>
        <p:txBody>
          <a:bodyPr wrap="none" rtlCol="0">
            <a:noAutofit/>
          </a:bodyPr>
          <a:lstStyle/>
          <a:p>
            <a:r>
              <a:rPr kumimoji="1" lang="ja-JP" altLang="en-US" sz="2000" dirty="0">
                <a:latin typeface="Arial" panose="020B0604020202020204" pitchFamily="34" charset="0"/>
                <a:ea typeface="メイリオ" panose="020B0604030504040204" pitchFamily="50" charset="-128"/>
              </a:rPr>
              <a:t>ジャンプ</a:t>
            </a:r>
          </a:p>
        </p:txBody>
      </p:sp>
      <p:sp>
        <p:nvSpPr>
          <p:cNvPr id="56" name="上カーブ矢印 55"/>
          <p:cNvSpPr/>
          <p:nvPr/>
        </p:nvSpPr>
        <p:spPr>
          <a:xfrm>
            <a:off x="4743450" y="5484019"/>
            <a:ext cx="2846251" cy="516731"/>
          </a:xfrm>
          <a:prstGeom prst="curved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solidFill>
                <a:schemeClr val="tx1"/>
              </a:solidFill>
              <a:latin typeface="Arial" panose="020B0604020202020204" pitchFamily="34" charset="0"/>
              <a:ea typeface="メイリオ" panose="020B0604030504040204" pitchFamily="50" charset="-128"/>
            </a:endParaRPr>
          </a:p>
        </p:txBody>
      </p:sp>
      <p:sp>
        <p:nvSpPr>
          <p:cNvPr id="57" name="下矢印 56"/>
          <p:cNvSpPr/>
          <p:nvPr/>
        </p:nvSpPr>
        <p:spPr>
          <a:xfrm>
            <a:off x="6511945" y="1685020"/>
            <a:ext cx="417614" cy="54394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grpSp>
        <p:nvGrpSpPr>
          <p:cNvPr id="58" name="グループ化 57"/>
          <p:cNvGrpSpPr/>
          <p:nvPr/>
        </p:nvGrpSpPr>
        <p:grpSpPr>
          <a:xfrm>
            <a:off x="265839" y="244547"/>
            <a:ext cx="4058943" cy="578839"/>
            <a:chOff x="2014540" y="4122124"/>
            <a:chExt cx="5411924" cy="771785"/>
          </a:xfrm>
        </p:grpSpPr>
        <p:sp>
          <p:nvSpPr>
            <p:cNvPr id="59" name="角丸四角形 58"/>
            <p:cNvSpPr/>
            <p:nvPr/>
          </p:nvSpPr>
          <p:spPr>
            <a:xfrm>
              <a:off x="2014540" y="4122124"/>
              <a:ext cx="5411924" cy="771785"/>
            </a:xfrm>
            <a:prstGeom prst="roundRect">
              <a:avLst/>
            </a:prstGeom>
            <a:solidFill>
              <a:schemeClr val="bg1"/>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Arial" panose="020B0604020202020204" pitchFamily="34" charset="0"/>
                <a:ea typeface="メイリオ" panose="020B0604030504040204" pitchFamily="50" charset="-128"/>
              </a:endParaRPr>
            </a:p>
          </p:txBody>
        </p:sp>
        <p:sp>
          <p:nvSpPr>
            <p:cNvPr id="60" name="テキスト ボックス 59"/>
            <p:cNvSpPr txBox="1"/>
            <p:nvPr/>
          </p:nvSpPr>
          <p:spPr>
            <a:xfrm>
              <a:off x="2188505" y="4261527"/>
              <a:ext cx="4384107" cy="533480"/>
            </a:xfrm>
            <a:prstGeom prst="rect">
              <a:avLst/>
            </a:prstGeom>
            <a:noFill/>
          </p:spPr>
          <p:txBody>
            <a:bodyPr wrap="none" rtlCol="0">
              <a:spAutoFit/>
            </a:bodyPr>
            <a:lstStyle/>
            <a:p>
              <a:r>
                <a:rPr kumimoji="1" lang="en-US" altLang="ja-JP" sz="2000" dirty="0">
                  <a:latin typeface="Arial" panose="020B0604020202020204" pitchFamily="34" charset="0"/>
                  <a:ea typeface="メイリオ" panose="020B0604030504040204" pitchFamily="50" charset="-128"/>
                </a:rPr>
                <a:t>age </a:t>
              </a:r>
              <a:r>
                <a:rPr kumimoji="1" lang="ja-JP" altLang="en-US" sz="2000" dirty="0">
                  <a:latin typeface="Arial" panose="020B0604020202020204" pitchFamily="34" charset="0"/>
                  <a:ea typeface="メイリオ" panose="020B0604030504040204" pitchFamily="50" charset="-128"/>
                </a:rPr>
                <a:t>の値が</a:t>
              </a:r>
              <a:r>
                <a:rPr kumimoji="1" lang="ja-JP" altLang="en-US" sz="2000" u="sng" dirty="0">
                  <a:solidFill>
                    <a:srgbClr val="FF0000"/>
                  </a:solidFill>
                  <a:latin typeface="Arial" panose="020B0604020202020204" pitchFamily="34" charset="0"/>
                  <a:ea typeface="メイリオ" panose="020B0604030504040204" pitchFamily="50" charset="-128"/>
                </a:rPr>
                <a:t>１２以上のとき</a:t>
              </a:r>
              <a:endParaRPr kumimoji="1" lang="ja-JP" altLang="en-US" sz="2000" dirty="0">
                <a:latin typeface="Arial" panose="020B0604020202020204" pitchFamily="34" charset="0"/>
                <a:ea typeface="メイリオ" panose="020B0604030504040204" pitchFamily="50" charset="-128"/>
              </a:endParaRPr>
            </a:p>
          </p:txBody>
        </p:sp>
      </p:grpSp>
      <p:sp>
        <p:nvSpPr>
          <p:cNvPr id="53" name="テキスト ボックス 52"/>
          <p:cNvSpPr txBox="1"/>
          <p:nvPr/>
        </p:nvSpPr>
        <p:spPr>
          <a:xfrm>
            <a:off x="6010803" y="1050095"/>
            <a:ext cx="1467068" cy="707886"/>
          </a:xfrm>
          <a:prstGeom prst="rect">
            <a:avLst/>
          </a:prstGeom>
          <a:noFill/>
        </p:spPr>
        <p:txBody>
          <a:bodyPr wrap="none" rtlCol="0">
            <a:noAutofit/>
          </a:bodyPr>
          <a:lstStyle/>
          <a:p>
            <a:pPr algn="ctr"/>
            <a:r>
              <a:rPr kumimoji="1" lang="ja-JP" altLang="en-US" sz="2000" dirty="0">
                <a:solidFill>
                  <a:srgbClr val="FF0000"/>
                </a:solidFill>
                <a:latin typeface="Arial" panose="020B0604020202020204" pitchFamily="34" charset="0"/>
                <a:ea typeface="メイリオ" panose="020B0604030504040204" pitchFamily="50" charset="-128"/>
              </a:rPr>
              <a:t>プログラム</a:t>
            </a:r>
            <a:endParaRPr kumimoji="1" lang="en-US" altLang="ja-JP" sz="2000" dirty="0">
              <a:solidFill>
                <a:srgbClr val="FF0000"/>
              </a:solidFill>
              <a:latin typeface="Arial" panose="020B0604020202020204" pitchFamily="34" charset="0"/>
              <a:ea typeface="メイリオ" panose="020B0604030504040204" pitchFamily="50" charset="-128"/>
            </a:endParaRPr>
          </a:p>
          <a:p>
            <a:pPr algn="ctr"/>
            <a:r>
              <a:rPr kumimoji="1" lang="ja-JP" altLang="en-US" sz="2000" dirty="0">
                <a:solidFill>
                  <a:srgbClr val="FF0000"/>
                </a:solidFill>
                <a:latin typeface="Arial" panose="020B0604020202020204" pitchFamily="34" charset="0"/>
                <a:ea typeface="メイリオ" panose="020B0604030504040204" pitchFamily="50" charset="-128"/>
              </a:rPr>
              <a:t>カウンタ</a:t>
            </a:r>
            <a:endParaRPr kumimoji="1" lang="en-US" altLang="ja-JP" sz="2000" dirty="0">
              <a:solidFill>
                <a:srgbClr val="FF0000"/>
              </a:solidFill>
              <a:latin typeface="Arial" panose="020B0604020202020204" pitchFamily="34" charset="0"/>
              <a:ea typeface="メイリオ" panose="020B0604030504040204" pitchFamily="50" charset="-128"/>
            </a:endParaRPr>
          </a:p>
        </p:txBody>
      </p:sp>
      <p:sp>
        <p:nvSpPr>
          <p:cNvPr id="63" name="下矢印 62"/>
          <p:cNvSpPr/>
          <p:nvPr/>
        </p:nvSpPr>
        <p:spPr>
          <a:xfrm flipV="1">
            <a:off x="4588687" y="5497398"/>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22498998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タイトル 18">
            <a:extLst>
              <a:ext uri="{FF2B5EF4-FFF2-40B4-BE49-F238E27FC236}">
                <a16:creationId xmlns:a16="http://schemas.microsoft.com/office/drawing/2014/main" id="{49ABBB89-28E3-44FF-82EC-CC034303EC2B}"/>
              </a:ext>
            </a:extLst>
          </p:cNvPr>
          <p:cNvSpPr>
            <a:spLocks noGrp="1"/>
          </p:cNvSpPr>
          <p:nvPr>
            <p:ph type="title"/>
          </p:nvPr>
        </p:nvSpPr>
        <p:spPr/>
        <p:txBody>
          <a:bodyPr>
            <a:noAutofit/>
          </a:bodyPr>
          <a:lstStyle/>
          <a:p>
            <a:endParaRPr kumimoji="1" lang="ja-JP" altLang="en-US"/>
          </a:p>
        </p:txBody>
      </p:sp>
      <p:sp>
        <p:nvSpPr>
          <p:cNvPr id="20" name="コンテンツ プレースホルダー 19">
            <a:extLst>
              <a:ext uri="{FF2B5EF4-FFF2-40B4-BE49-F238E27FC236}">
                <a16:creationId xmlns:a16="http://schemas.microsoft.com/office/drawing/2014/main" id="{B81BFF54-9CAB-4F47-A358-9862EDBAB7A1}"/>
              </a:ext>
            </a:extLst>
          </p:cNvPr>
          <p:cNvSpPr>
            <a:spLocks noGrp="1"/>
          </p:cNvSpPr>
          <p:nvPr>
            <p:ph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12</a:t>
            </a:fld>
            <a:endParaRPr lang="ja-JP" altLang="en-US"/>
          </a:p>
        </p:txBody>
      </p:sp>
      <p:sp>
        <p:nvSpPr>
          <p:cNvPr id="5" name="円/楕円 4"/>
          <p:cNvSpPr/>
          <p:nvPr/>
        </p:nvSpPr>
        <p:spPr>
          <a:xfrm>
            <a:off x="1064374" y="1501626"/>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769959" y="2107787"/>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124491" y="1804706"/>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230151" y="1973637"/>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107042" y="4015755"/>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904813" y="4015755"/>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678257" y="3443563"/>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45254" y="2440679"/>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66628" y="2069908"/>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57498" y="2434062"/>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400" b="1" dirty="0">
                <a:solidFill>
                  <a:schemeClr val="tx1"/>
                </a:solidFill>
                <a:latin typeface="Arial" panose="020B0604020202020204" pitchFamily="34" charset="0"/>
                <a:ea typeface="メイリオ" panose="020B0604030504040204" pitchFamily="50" charset="-128"/>
              </a:rPr>
              <a:t>分岐</a:t>
            </a:r>
            <a:endParaRPr kumimoji="1" lang="en-US" altLang="ja-JP" sz="14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475543" y="2639420"/>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822534" y="2222063"/>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830076" y="2137598"/>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889200" y="2458126"/>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317985" y="3679490"/>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822535" y="4348646"/>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582944" y="4011844"/>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280511" y="3105619"/>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49970" y="2811449"/>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6624003" y="3241447"/>
            <a:ext cx="697627" cy="400110"/>
          </a:xfrm>
          <a:prstGeom prst="rect">
            <a:avLst/>
          </a:prstGeom>
          <a:noFill/>
        </p:spPr>
        <p:txBody>
          <a:bodyPr wrap="none" rtlCol="0">
            <a:noAutofit/>
          </a:bodyPr>
          <a:lstStyle/>
          <a:p>
            <a:r>
              <a:rPr kumimoji="1" lang="ja-JP" altLang="en-US" sz="2000" dirty="0">
                <a:latin typeface="Arial" panose="020B0604020202020204" pitchFamily="34" charset="0"/>
                <a:ea typeface="メイリオ" panose="020B0604030504040204" pitchFamily="50" charset="-128"/>
              </a:rPr>
              <a:t>合流</a:t>
            </a:r>
          </a:p>
        </p:txBody>
      </p:sp>
      <p:sp>
        <p:nvSpPr>
          <p:cNvPr id="2" name="正方形/長方形 1"/>
          <p:cNvSpPr/>
          <p:nvPr/>
        </p:nvSpPr>
        <p:spPr>
          <a:xfrm>
            <a:off x="961043" y="5093476"/>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66628" y="5092621"/>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371478" y="5092621"/>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076328" y="5092621"/>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781178" y="5092621"/>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486028" y="5092621"/>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190878" y="5092621"/>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895728" y="5092621"/>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600578" y="5092621"/>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305428" y="5092621"/>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313836" y="2167409"/>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2019421" y="2757654"/>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724271" y="3679490"/>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5" idx="0"/>
          </p:cNvCxnSpPr>
          <p:nvPr/>
        </p:nvCxnSpPr>
        <p:spPr>
          <a:xfrm flipH="1">
            <a:off x="3429121" y="2470489"/>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133971" y="2572554"/>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709296" y="4584036"/>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370974" y="4672348"/>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098735" y="4081837"/>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54545" y="3054561"/>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下矢印 56"/>
          <p:cNvSpPr/>
          <p:nvPr/>
        </p:nvSpPr>
        <p:spPr>
          <a:xfrm>
            <a:off x="7709413" y="1961430"/>
            <a:ext cx="417614" cy="54394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grpSp>
        <p:nvGrpSpPr>
          <p:cNvPr id="54" name="グループ化 53"/>
          <p:cNvGrpSpPr/>
          <p:nvPr/>
        </p:nvGrpSpPr>
        <p:grpSpPr>
          <a:xfrm>
            <a:off x="149584" y="216221"/>
            <a:ext cx="4058943" cy="578839"/>
            <a:chOff x="2014540" y="4122124"/>
            <a:chExt cx="5411924" cy="771785"/>
          </a:xfrm>
        </p:grpSpPr>
        <p:sp>
          <p:nvSpPr>
            <p:cNvPr id="56" name="角丸四角形 55"/>
            <p:cNvSpPr/>
            <p:nvPr/>
          </p:nvSpPr>
          <p:spPr>
            <a:xfrm>
              <a:off x="2014540" y="4122124"/>
              <a:ext cx="5411924" cy="771785"/>
            </a:xfrm>
            <a:prstGeom prst="roundRect">
              <a:avLst/>
            </a:prstGeom>
            <a:solidFill>
              <a:schemeClr val="bg1"/>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Arial" panose="020B0604020202020204" pitchFamily="34" charset="0"/>
                <a:ea typeface="メイリオ" panose="020B0604030504040204" pitchFamily="50" charset="-128"/>
              </a:endParaRPr>
            </a:p>
          </p:txBody>
        </p:sp>
        <p:sp>
          <p:nvSpPr>
            <p:cNvPr id="58" name="テキスト ボックス 57"/>
            <p:cNvSpPr txBox="1"/>
            <p:nvPr/>
          </p:nvSpPr>
          <p:spPr>
            <a:xfrm>
              <a:off x="2188505" y="4261527"/>
              <a:ext cx="4384107" cy="533480"/>
            </a:xfrm>
            <a:prstGeom prst="rect">
              <a:avLst/>
            </a:prstGeom>
            <a:noFill/>
          </p:spPr>
          <p:txBody>
            <a:bodyPr wrap="none" rtlCol="0">
              <a:spAutoFit/>
            </a:bodyPr>
            <a:lstStyle/>
            <a:p>
              <a:r>
                <a:rPr kumimoji="1" lang="en-US" altLang="ja-JP" sz="2000" dirty="0">
                  <a:latin typeface="Arial" panose="020B0604020202020204" pitchFamily="34" charset="0"/>
                  <a:ea typeface="メイリオ" panose="020B0604030504040204" pitchFamily="50" charset="-128"/>
                </a:rPr>
                <a:t>age </a:t>
              </a:r>
              <a:r>
                <a:rPr kumimoji="1" lang="ja-JP" altLang="en-US" sz="2000" dirty="0">
                  <a:latin typeface="Arial" panose="020B0604020202020204" pitchFamily="34" charset="0"/>
                  <a:ea typeface="メイリオ" panose="020B0604030504040204" pitchFamily="50" charset="-128"/>
                </a:rPr>
                <a:t>の値が</a:t>
              </a:r>
              <a:r>
                <a:rPr kumimoji="1" lang="ja-JP" altLang="en-US" sz="2000" u="sng" dirty="0">
                  <a:solidFill>
                    <a:srgbClr val="FF0000"/>
                  </a:solidFill>
                  <a:latin typeface="Arial" panose="020B0604020202020204" pitchFamily="34" charset="0"/>
                  <a:ea typeface="メイリオ" panose="020B0604030504040204" pitchFamily="50" charset="-128"/>
                </a:rPr>
                <a:t>１２以上のとき</a:t>
              </a:r>
              <a:endParaRPr kumimoji="1" lang="ja-JP" altLang="en-US" sz="2000" dirty="0">
                <a:latin typeface="Arial" panose="020B0604020202020204" pitchFamily="34" charset="0"/>
                <a:ea typeface="メイリオ" panose="020B0604030504040204" pitchFamily="50" charset="-128"/>
              </a:endParaRPr>
            </a:p>
          </p:txBody>
        </p:sp>
      </p:grpSp>
      <p:sp>
        <p:nvSpPr>
          <p:cNvPr id="53" name="テキスト ボックス 52"/>
          <p:cNvSpPr txBox="1"/>
          <p:nvPr/>
        </p:nvSpPr>
        <p:spPr>
          <a:xfrm>
            <a:off x="7180237" y="1315098"/>
            <a:ext cx="1467068" cy="707886"/>
          </a:xfrm>
          <a:prstGeom prst="rect">
            <a:avLst/>
          </a:prstGeom>
          <a:noFill/>
        </p:spPr>
        <p:txBody>
          <a:bodyPr wrap="none" rtlCol="0">
            <a:noAutofit/>
          </a:bodyPr>
          <a:lstStyle/>
          <a:p>
            <a:pPr algn="ctr"/>
            <a:r>
              <a:rPr kumimoji="1" lang="ja-JP" altLang="en-US" sz="2000" dirty="0">
                <a:solidFill>
                  <a:srgbClr val="FF0000"/>
                </a:solidFill>
                <a:latin typeface="Arial" panose="020B0604020202020204" pitchFamily="34" charset="0"/>
                <a:ea typeface="メイリオ" panose="020B0604030504040204" pitchFamily="50" charset="-128"/>
              </a:rPr>
              <a:t>プログラム</a:t>
            </a:r>
            <a:endParaRPr kumimoji="1" lang="en-US" altLang="ja-JP" sz="2000" dirty="0">
              <a:solidFill>
                <a:srgbClr val="FF0000"/>
              </a:solidFill>
              <a:latin typeface="Arial" panose="020B0604020202020204" pitchFamily="34" charset="0"/>
              <a:ea typeface="メイリオ" panose="020B0604030504040204" pitchFamily="50" charset="-128"/>
            </a:endParaRPr>
          </a:p>
          <a:p>
            <a:pPr algn="ctr"/>
            <a:r>
              <a:rPr kumimoji="1" lang="ja-JP" altLang="en-US" sz="2000" dirty="0">
                <a:solidFill>
                  <a:srgbClr val="FF0000"/>
                </a:solidFill>
                <a:latin typeface="Arial" panose="020B0604020202020204" pitchFamily="34" charset="0"/>
                <a:ea typeface="メイリオ" panose="020B0604030504040204" pitchFamily="50" charset="-128"/>
              </a:rPr>
              <a:t>カウンタ</a:t>
            </a:r>
            <a:endParaRPr kumimoji="1" lang="en-US" altLang="ja-JP" sz="2000" dirty="0">
              <a:solidFill>
                <a:srgbClr val="FF0000"/>
              </a:solidFill>
              <a:latin typeface="Arial" panose="020B0604020202020204" pitchFamily="34" charset="0"/>
              <a:ea typeface="メイリオ" panose="020B0604030504040204" pitchFamily="50" charset="-128"/>
            </a:endParaRPr>
          </a:p>
        </p:txBody>
      </p:sp>
      <p:sp>
        <p:nvSpPr>
          <p:cNvPr id="59" name="下矢印 58"/>
          <p:cNvSpPr/>
          <p:nvPr/>
        </p:nvSpPr>
        <p:spPr>
          <a:xfrm>
            <a:off x="6476640" y="1882053"/>
            <a:ext cx="417614" cy="543949"/>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0" name="テキスト ボックス 59"/>
          <p:cNvSpPr txBox="1"/>
          <p:nvPr/>
        </p:nvSpPr>
        <p:spPr>
          <a:xfrm>
            <a:off x="6016033" y="1515490"/>
            <a:ext cx="1467068" cy="400110"/>
          </a:xfrm>
          <a:prstGeom prst="rect">
            <a:avLst/>
          </a:prstGeom>
          <a:noFill/>
        </p:spPr>
        <p:txBody>
          <a:bodyPr wrap="none" rtlCol="0">
            <a:noAutofit/>
          </a:bodyPr>
          <a:lstStyle/>
          <a:p>
            <a:r>
              <a:rPr kumimoji="1" lang="ja-JP" altLang="en-US" sz="2000" dirty="0">
                <a:solidFill>
                  <a:srgbClr val="003366"/>
                </a:solidFill>
                <a:latin typeface="Arial" panose="020B0604020202020204" pitchFamily="34" charset="0"/>
                <a:ea typeface="メイリオ" panose="020B0604030504040204" pitchFamily="50" charset="-128"/>
              </a:rPr>
              <a:t>現在実行中</a:t>
            </a:r>
          </a:p>
        </p:txBody>
      </p:sp>
      <p:sp>
        <p:nvSpPr>
          <p:cNvPr id="61" name="下矢印 60"/>
          <p:cNvSpPr/>
          <p:nvPr/>
        </p:nvSpPr>
        <p:spPr>
          <a:xfrm flipV="1">
            <a:off x="7449781" y="5701116"/>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7566602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タイトル 21">
            <a:extLst>
              <a:ext uri="{FF2B5EF4-FFF2-40B4-BE49-F238E27FC236}">
                <a16:creationId xmlns:a16="http://schemas.microsoft.com/office/drawing/2014/main" id="{18C7D76E-8372-48BC-A5EE-19D5F7210C97}"/>
              </a:ext>
            </a:extLst>
          </p:cNvPr>
          <p:cNvSpPr>
            <a:spLocks noGrp="1"/>
          </p:cNvSpPr>
          <p:nvPr>
            <p:ph type="title"/>
          </p:nvPr>
        </p:nvSpPr>
        <p:spPr/>
        <p:txBody>
          <a:bodyPr>
            <a:noAutofit/>
          </a:bodyPr>
          <a:lstStyle/>
          <a:p>
            <a:endParaRPr kumimoji="1" lang="ja-JP" altLang="en-US"/>
          </a:p>
        </p:txBody>
      </p:sp>
      <p:sp>
        <p:nvSpPr>
          <p:cNvPr id="24" name="コンテンツ プレースホルダー 23">
            <a:extLst>
              <a:ext uri="{FF2B5EF4-FFF2-40B4-BE49-F238E27FC236}">
                <a16:creationId xmlns:a16="http://schemas.microsoft.com/office/drawing/2014/main" id="{F5BB5954-5582-4E2B-AF29-24ED409C0FCA}"/>
              </a:ext>
            </a:extLst>
          </p:cNvPr>
          <p:cNvSpPr>
            <a:spLocks noGrp="1"/>
          </p:cNvSpPr>
          <p:nvPr>
            <p:ph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13</a:t>
            </a:fld>
            <a:endParaRPr lang="ja-JP" altLang="en-US"/>
          </a:p>
        </p:txBody>
      </p:sp>
      <p:sp>
        <p:nvSpPr>
          <p:cNvPr id="5" name="円/楕円 4"/>
          <p:cNvSpPr/>
          <p:nvPr/>
        </p:nvSpPr>
        <p:spPr>
          <a:xfrm>
            <a:off x="1026274" y="1294105"/>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731859" y="1900267"/>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086391" y="1597186"/>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192051" y="1766116"/>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068942" y="3808234"/>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866713" y="3808234"/>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640157" y="3236042"/>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07154" y="2233159"/>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28528" y="1862387"/>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19398" y="2226541"/>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400" b="1" dirty="0">
                <a:solidFill>
                  <a:schemeClr val="tx1"/>
                </a:solidFill>
                <a:latin typeface="Arial" panose="020B0604020202020204" pitchFamily="34" charset="0"/>
                <a:ea typeface="メイリオ" panose="020B0604030504040204" pitchFamily="50" charset="-128"/>
              </a:rPr>
              <a:t>分岐</a:t>
            </a:r>
            <a:endParaRPr kumimoji="1" lang="en-US" altLang="ja-JP" sz="14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437443" y="2431899"/>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784434" y="2014542"/>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791976" y="1930077"/>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851100" y="2250605"/>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279885" y="3471969"/>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784435" y="4141125"/>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544844" y="3804324"/>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242411" y="2898099"/>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11870" y="2603929"/>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6585903" y="3033927"/>
            <a:ext cx="697627" cy="400110"/>
          </a:xfrm>
          <a:prstGeom prst="rect">
            <a:avLst/>
          </a:prstGeom>
          <a:noFill/>
        </p:spPr>
        <p:txBody>
          <a:bodyPr wrap="none" rtlCol="0">
            <a:noAutofit/>
          </a:bodyPr>
          <a:lstStyle/>
          <a:p>
            <a:r>
              <a:rPr kumimoji="1" lang="ja-JP" altLang="en-US" sz="2000" dirty="0">
                <a:latin typeface="Arial" panose="020B0604020202020204" pitchFamily="34" charset="0"/>
                <a:ea typeface="メイリオ" panose="020B0604030504040204" pitchFamily="50" charset="-128"/>
              </a:rPr>
              <a:t>合流</a:t>
            </a:r>
          </a:p>
        </p:txBody>
      </p:sp>
      <p:sp>
        <p:nvSpPr>
          <p:cNvPr id="2" name="正方形/長方形 1"/>
          <p:cNvSpPr/>
          <p:nvPr/>
        </p:nvSpPr>
        <p:spPr>
          <a:xfrm>
            <a:off x="922943" y="4885955"/>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28528" y="4885101"/>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333378" y="4885101"/>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038228" y="4885101"/>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743078" y="4885101"/>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447928" y="4885101"/>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152778" y="4885101"/>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857628" y="4885101"/>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562478" y="4885101"/>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267328" y="4885101"/>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275736" y="1959889"/>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1981321" y="2550133"/>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686171" y="3471969"/>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5" idx="0"/>
          </p:cNvCxnSpPr>
          <p:nvPr/>
        </p:nvCxnSpPr>
        <p:spPr>
          <a:xfrm flipH="1">
            <a:off x="3391021" y="2262969"/>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095871" y="2365033"/>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671196" y="4376515"/>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332874" y="4464828"/>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060635" y="3874317"/>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16445" y="2847040"/>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下矢印 16"/>
          <p:cNvSpPr/>
          <p:nvPr/>
        </p:nvSpPr>
        <p:spPr>
          <a:xfrm>
            <a:off x="3229672" y="3281938"/>
            <a:ext cx="417614" cy="54394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4" name="下矢印 53"/>
          <p:cNvSpPr/>
          <p:nvPr/>
        </p:nvSpPr>
        <p:spPr>
          <a:xfrm flipV="1">
            <a:off x="5296764" y="5498156"/>
            <a:ext cx="417614" cy="38217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grpSp>
        <p:nvGrpSpPr>
          <p:cNvPr id="19" name="グループ化 18"/>
          <p:cNvGrpSpPr/>
          <p:nvPr/>
        </p:nvGrpSpPr>
        <p:grpSpPr>
          <a:xfrm>
            <a:off x="189206" y="234570"/>
            <a:ext cx="4079140" cy="578839"/>
            <a:chOff x="2424662" y="434046"/>
            <a:chExt cx="5438853" cy="771785"/>
          </a:xfrm>
        </p:grpSpPr>
        <p:sp>
          <p:nvSpPr>
            <p:cNvPr id="53" name="角丸四角形 52"/>
            <p:cNvSpPr/>
            <p:nvPr/>
          </p:nvSpPr>
          <p:spPr>
            <a:xfrm>
              <a:off x="2424662" y="434046"/>
              <a:ext cx="5438853" cy="771785"/>
            </a:xfrm>
            <a:prstGeom prst="roundRect">
              <a:avLst/>
            </a:prstGeom>
            <a:solidFill>
              <a:schemeClr val="bg1"/>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Arial" panose="020B0604020202020204" pitchFamily="34" charset="0"/>
                <a:ea typeface="メイリオ" panose="020B0604030504040204" pitchFamily="50" charset="-128"/>
              </a:endParaRPr>
            </a:p>
          </p:txBody>
        </p:sp>
        <p:sp>
          <p:nvSpPr>
            <p:cNvPr id="55" name="テキスト ボックス 54"/>
            <p:cNvSpPr txBox="1"/>
            <p:nvPr/>
          </p:nvSpPr>
          <p:spPr>
            <a:xfrm>
              <a:off x="2598629" y="573449"/>
              <a:ext cx="4384106" cy="533480"/>
            </a:xfrm>
            <a:prstGeom prst="rect">
              <a:avLst/>
            </a:prstGeom>
            <a:noFill/>
          </p:spPr>
          <p:txBody>
            <a:bodyPr wrap="none" rtlCol="0">
              <a:spAutoFit/>
            </a:bodyPr>
            <a:lstStyle/>
            <a:p>
              <a:r>
                <a:rPr kumimoji="1" lang="en-US" altLang="ja-JP" sz="2000" dirty="0">
                  <a:latin typeface="Arial" panose="020B0604020202020204" pitchFamily="34" charset="0"/>
                  <a:ea typeface="メイリオ" panose="020B0604030504040204" pitchFamily="50" charset="-128"/>
                </a:rPr>
                <a:t>age </a:t>
              </a:r>
              <a:r>
                <a:rPr kumimoji="1" lang="ja-JP" altLang="en-US" sz="2000" dirty="0">
                  <a:latin typeface="Arial" panose="020B0604020202020204" pitchFamily="34" charset="0"/>
                  <a:ea typeface="メイリオ" panose="020B0604030504040204" pitchFamily="50" charset="-128"/>
                </a:rPr>
                <a:t>の値が</a:t>
              </a:r>
              <a:r>
                <a:rPr kumimoji="1" lang="ja-JP" altLang="en-US" sz="2000" u="sng" dirty="0">
                  <a:solidFill>
                    <a:srgbClr val="FF0000"/>
                  </a:solidFill>
                  <a:latin typeface="Arial" panose="020B0604020202020204" pitchFamily="34" charset="0"/>
                  <a:ea typeface="メイリオ" panose="020B0604030504040204" pitchFamily="50" charset="-128"/>
                </a:rPr>
                <a:t>１２未満のとき</a:t>
              </a:r>
              <a:endParaRPr kumimoji="1" lang="ja-JP" altLang="en-US" sz="2000" dirty="0">
                <a:latin typeface="Arial" panose="020B0604020202020204" pitchFamily="34" charset="0"/>
                <a:ea typeface="メイリオ" panose="020B0604030504040204" pitchFamily="50" charset="-128"/>
              </a:endParaRPr>
            </a:p>
          </p:txBody>
        </p:sp>
      </p:grpSp>
      <p:sp>
        <p:nvSpPr>
          <p:cNvPr id="56" name="上カーブ矢印 55"/>
          <p:cNvSpPr/>
          <p:nvPr/>
        </p:nvSpPr>
        <p:spPr>
          <a:xfrm>
            <a:off x="3286315" y="5484019"/>
            <a:ext cx="2143811" cy="516731"/>
          </a:xfrm>
          <a:prstGeom prst="curved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solidFill>
                <a:schemeClr val="tx1"/>
              </a:solidFill>
              <a:latin typeface="Arial" panose="020B0604020202020204" pitchFamily="34" charset="0"/>
              <a:ea typeface="メイリオ" panose="020B0604030504040204" pitchFamily="50" charset="-128"/>
            </a:endParaRPr>
          </a:p>
        </p:txBody>
      </p:sp>
      <p:sp>
        <p:nvSpPr>
          <p:cNvPr id="57" name="テキスト ボックス 56"/>
          <p:cNvSpPr txBox="1"/>
          <p:nvPr/>
        </p:nvSpPr>
        <p:spPr>
          <a:xfrm>
            <a:off x="2723276" y="2619357"/>
            <a:ext cx="1467068" cy="707886"/>
          </a:xfrm>
          <a:prstGeom prst="rect">
            <a:avLst/>
          </a:prstGeom>
          <a:solidFill>
            <a:schemeClr val="bg1"/>
          </a:solidFill>
        </p:spPr>
        <p:txBody>
          <a:bodyPr wrap="none" rtlCol="0">
            <a:noAutofit/>
          </a:bodyPr>
          <a:lstStyle/>
          <a:p>
            <a:pPr algn="ctr"/>
            <a:r>
              <a:rPr kumimoji="1" lang="ja-JP" altLang="en-US" sz="2000" dirty="0">
                <a:solidFill>
                  <a:srgbClr val="FF0000"/>
                </a:solidFill>
                <a:latin typeface="Arial" panose="020B0604020202020204" pitchFamily="34" charset="0"/>
                <a:ea typeface="メイリオ" panose="020B0604030504040204" pitchFamily="50" charset="-128"/>
              </a:rPr>
              <a:t>プログラム</a:t>
            </a:r>
            <a:endParaRPr kumimoji="1" lang="en-US" altLang="ja-JP" sz="2000" dirty="0">
              <a:solidFill>
                <a:srgbClr val="FF0000"/>
              </a:solidFill>
              <a:latin typeface="Arial" panose="020B0604020202020204" pitchFamily="34" charset="0"/>
              <a:ea typeface="メイリオ" panose="020B0604030504040204" pitchFamily="50" charset="-128"/>
            </a:endParaRPr>
          </a:p>
          <a:p>
            <a:pPr algn="ctr"/>
            <a:r>
              <a:rPr kumimoji="1" lang="ja-JP" altLang="en-US" sz="2000" dirty="0">
                <a:solidFill>
                  <a:srgbClr val="FF0000"/>
                </a:solidFill>
                <a:latin typeface="Arial" panose="020B0604020202020204" pitchFamily="34" charset="0"/>
                <a:ea typeface="メイリオ" panose="020B0604030504040204" pitchFamily="50" charset="-128"/>
              </a:rPr>
              <a:t>カウンタ</a:t>
            </a:r>
            <a:endParaRPr kumimoji="1" lang="en-US" altLang="ja-JP" sz="2000" dirty="0">
              <a:solidFill>
                <a:srgbClr val="FF0000"/>
              </a:solidFill>
              <a:latin typeface="Arial" panose="020B0604020202020204" pitchFamily="34" charset="0"/>
              <a:ea typeface="メイリオ" panose="020B0604030504040204" pitchFamily="50" charset="-128"/>
            </a:endParaRPr>
          </a:p>
        </p:txBody>
      </p:sp>
      <p:sp>
        <p:nvSpPr>
          <p:cNvPr id="58" name="下矢印 57"/>
          <p:cNvSpPr/>
          <p:nvPr/>
        </p:nvSpPr>
        <p:spPr>
          <a:xfrm>
            <a:off x="3162885" y="1655928"/>
            <a:ext cx="417614" cy="543949"/>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9" name="テキスト ボックス 58"/>
          <p:cNvSpPr txBox="1"/>
          <p:nvPr/>
        </p:nvSpPr>
        <p:spPr>
          <a:xfrm>
            <a:off x="2702278" y="1335309"/>
            <a:ext cx="1467068" cy="400110"/>
          </a:xfrm>
          <a:prstGeom prst="rect">
            <a:avLst/>
          </a:prstGeom>
          <a:noFill/>
        </p:spPr>
        <p:txBody>
          <a:bodyPr wrap="none" rtlCol="0">
            <a:noAutofit/>
          </a:bodyPr>
          <a:lstStyle/>
          <a:p>
            <a:r>
              <a:rPr kumimoji="1" lang="ja-JP" altLang="en-US" sz="2000" dirty="0">
                <a:solidFill>
                  <a:srgbClr val="003366"/>
                </a:solidFill>
                <a:latin typeface="Arial" panose="020B0604020202020204" pitchFamily="34" charset="0"/>
                <a:ea typeface="メイリオ" panose="020B0604030504040204" pitchFamily="50" charset="-128"/>
              </a:rPr>
              <a:t>現在実行中</a:t>
            </a:r>
          </a:p>
        </p:txBody>
      </p:sp>
      <p:sp>
        <p:nvSpPr>
          <p:cNvPr id="60" name="下矢印 59"/>
          <p:cNvSpPr/>
          <p:nvPr/>
        </p:nvSpPr>
        <p:spPr>
          <a:xfrm flipV="1">
            <a:off x="2502211" y="5493596"/>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2157238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タイトル 19">
            <a:extLst>
              <a:ext uri="{FF2B5EF4-FFF2-40B4-BE49-F238E27FC236}">
                <a16:creationId xmlns:a16="http://schemas.microsoft.com/office/drawing/2014/main" id="{6CD9C6A2-448A-4D8C-A9BD-332B436EEC18}"/>
              </a:ext>
            </a:extLst>
          </p:cNvPr>
          <p:cNvSpPr>
            <a:spLocks noGrp="1"/>
          </p:cNvSpPr>
          <p:nvPr>
            <p:ph type="title"/>
          </p:nvPr>
        </p:nvSpPr>
        <p:spPr/>
        <p:txBody>
          <a:bodyPr>
            <a:noAutofit/>
          </a:bodyPr>
          <a:lstStyle/>
          <a:p>
            <a:endParaRPr kumimoji="1" lang="ja-JP" altLang="en-US"/>
          </a:p>
        </p:txBody>
      </p:sp>
      <p:sp>
        <p:nvSpPr>
          <p:cNvPr id="22" name="コンテンツ プレースホルダー 21">
            <a:extLst>
              <a:ext uri="{FF2B5EF4-FFF2-40B4-BE49-F238E27FC236}">
                <a16:creationId xmlns:a16="http://schemas.microsoft.com/office/drawing/2014/main" id="{448E8E31-0ED2-4BBF-8C4E-FA15D2ED7B59}"/>
              </a:ext>
            </a:extLst>
          </p:cNvPr>
          <p:cNvSpPr>
            <a:spLocks noGrp="1"/>
          </p:cNvSpPr>
          <p:nvPr>
            <p:ph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14</a:t>
            </a:fld>
            <a:endParaRPr lang="ja-JP" altLang="en-US"/>
          </a:p>
        </p:txBody>
      </p:sp>
      <p:sp>
        <p:nvSpPr>
          <p:cNvPr id="5" name="円/楕円 4"/>
          <p:cNvSpPr/>
          <p:nvPr/>
        </p:nvSpPr>
        <p:spPr>
          <a:xfrm>
            <a:off x="1078661" y="1363513"/>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784246" y="1969675"/>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138778" y="1666594"/>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244439" y="1835524"/>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121329" y="3877642"/>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919101" y="3877642"/>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692544" y="3305450"/>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59541" y="2302567"/>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80916" y="1931795"/>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71785" y="2295949"/>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400" b="1" dirty="0">
                <a:solidFill>
                  <a:schemeClr val="tx1"/>
                </a:solidFill>
                <a:latin typeface="Arial" panose="020B0604020202020204" pitchFamily="34" charset="0"/>
                <a:ea typeface="メイリオ" panose="020B0604030504040204" pitchFamily="50" charset="-128"/>
              </a:rPr>
              <a:t>分岐</a:t>
            </a:r>
            <a:endParaRPr kumimoji="1" lang="en-US" altLang="ja-JP" sz="14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489830" y="2501307"/>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836822" y="2083950"/>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844363" y="1999485"/>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903488" y="2320013"/>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332272" y="3541377"/>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836822" y="4210533"/>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597231" y="3873732"/>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294799" y="2967507"/>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64257" y="2673337"/>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6638290" y="3103335"/>
            <a:ext cx="697627" cy="400110"/>
          </a:xfrm>
          <a:prstGeom prst="rect">
            <a:avLst/>
          </a:prstGeom>
          <a:noFill/>
        </p:spPr>
        <p:txBody>
          <a:bodyPr wrap="none" rtlCol="0">
            <a:noAutofit/>
          </a:bodyPr>
          <a:lstStyle/>
          <a:p>
            <a:r>
              <a:rPr kumimoji="1" lang="ja-JP" altLang="en-US" sz="2000" dirty="0">
                <a:latin typeface="Arial" panose="020B0604020202020204" pitchFamily="34" charset="0"/>
                <a:ea typeface="メイリオ" panose="020B0604030504040204" pitchFamily="50" charset="-128"/>
              </a:rPr>
              <a:t>合流</a:t>
            </a:r>
          </a:p>
        </p:txBody>
      </p:sp>
      <p:sp>
        <p:nvSpPr>
          <p:cNvPr id="2" name="正方形/長方形 1"/>
          <p:cNvSpPr/>
          <p:nvPr/>
        </p:nvSpPr>
        <p:spPr>
          <a:xfrm>
            <a:off x="975331" y="4955363"/>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80916" y="4954509"/>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385766" y="4954509"/>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090616" y="4954509"/>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795466" y="4954509"/>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500316" y="4954509"/>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205166" y="495450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910016" y="495450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614866" y="495450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319716" y="4954509"/>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328123" y="2029297"/>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2033709" y="2619541"/>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738558" y="3541377"/>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5" idx="0"/>
          </p:cNvCxnSpPr>
          <p:nvPr/>
        </p:nvCxnSpPr>
        <p:spPr>
          <a:xfrm flipH="1">
            <a:off x="3443409" y="2332377"/>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148258" y="2434441"/>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723584" y="4445923"/>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385262" y="4534236"/>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113023" y="3943725"/>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68832" y="2916448"/>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下矢印 16"/>
          <p:cNvSpPr/>
          <p:nvPr/>
        </p:nvSpPr>
        <p:spPr>
          <a:xfrm>
            <a:off x="5045922" y="3321527"/>
            <a:ext cx="417614" cy="54394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4" name="下矢印 53"/>
          <p:cNvSpPr/>
          <p:nvPr/>
        </p:nvSpPr>
        <p:spPr>
          <a:xfrm flipV="1">
            <a:off x="6054001" y="5565385"/>
            <a:ext cx="417614" cy="38217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grpSp>
        <p:nvGrpSpPr>
          <p:cNvPr id="53" name="グループ化 52"/>
          <p:cNvGrpSpPr/>
          <p:nvPr/>
        </p:nvGrpSpPr>
        <p:grpSpPr>
          <a:xfrm>
            <a:off x="223955" y="267123"/>
            <a:ext cx="4079140" cy="578839"/>
            <a:chOff x="2424662" y="434046"/>
            <a:chExt cx="5438853" cy="771785"/>
          </a:xfrm>
        </p:grpSpPr>
        <p:sp>
          <p:nvSpPr>
            <p:cNvPr id="55" name="角丸四角形 54"/>
            <p:cNvSpPr/>
            <p:nvPr/>
          </p:nvSpPr>
          <p:spPr>
            <a:xfrm>
              <a:off x="2424662" y="434046"/>
              <a:ext cx="5438853" cy="771785"/>
            </a:xfrm>
            <a:prstGeom prst="roundRect">
              <a:avLst/>
            </a:prstGeom>
            <a:solidFill>
              <a:schemeClr val="bg1"/>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Arial" panose="020B0604020202020204" pitchFamily="34" charset="0"/>
                <a:ea typeface="メイリオ" panose="020B0604030504040204" pitchFamily="50" charset="-128"/>
              </a:endParaRPr>
            </a:p>
          </p:txBody>
        </p:sp>
        <p:sp>
          <p:nvSpPr>
            <p:cNvPr id="56" name="テキスト ボックス 55"/>
            <p:cNvSpPr txBox="1"/>
            <p:nvPr/>
          </p:nvSpPr>
          <p:spPr>
            <a:xfrm>
              <a:off x="2598629" y="573449"/>
              <a:ext cx="4384106" cy="533480"/>
            </a:xfrm>
            <a:prstGeom prst="rect">
              <a:avLst/>
            </a:prstGeom>
            <a:noFill/>
          </p:spPr>
          <p:txBody>
            <a:bodyPr wrap="none" rtlCol="0">
              <a:spAutoFit/>
            </a:bodyPr>
            <a:lstStyle/>
            <a:p>
              <a:r>
                <a:rPr kumimoji="1" lang="en-US" altLang="ja-JP" sz="2000" dirty="0">
                  <a:latin typeface="Arial" panose="020B0604020202020204" pitchFamily="34" charset="0"/>
                  <a:ea typeface="メイリオ" panose="020B0604030504040204" pitchFamily="50" charset="-128"/>
                </a:rPr>
                <a:t>age </a:t>
              </a:r>
              <a:r>
                <a:rPr kumimoji="1" lang="ja-JP" altLang="en-US" sz="2000" dirty="0">
                  <a:latin typeface="Arial" panose="020B0604020202020204" pitchFamily="34" charset="0"/>
                  <a:ea typeface="メイリオ" panose="020B0604030504040204" pitchFamily="50" charset="-128"/>
                </a:rPr>
                <a:t>の値が</a:t>
              </a:r>
              <a:r>
                <a:rPr kumimoji="1" lang="ja-JP" altLang="en-US" sz="2000" u="sng" dirty="0">
                  <a:solidFill>
                    <a:srgbClr val="FF0000"/>
                  </a:solidFill>
                  <a:latin typeface="Arial" panose="020B0604020202020204" pitchFamily="34" charset="0"/>
                  <a:ea typeface="メイリオ" panose="020B0604030504040204" pitchFamily="50" charset="-128"/>
                </a:rPr>
                <a:t>１２未満のとき</a:t>
              </a:r>
              <a:endParaRPr kumimoji="1" lang="ja-JP" altLang="en-US" sz="2000" dirty="0">
                <a:latin typeface="Arial" panose="020B0604020202020204" pitchFamily="34" charset="0"/>
                <a:ea typeface="メイリオ" panose="020B0604030504040204" pitchFamily="50" charset="-128"/>
              </a:endParaRPr>
            </a:p>
          </p:txBody>
        </p:sp>
      </p:grpSp>
      <p:sp>
        <p:nvSpPr>
          <p:cNvPr id="57" name="テキスト ボックス 56"/>
          <p:cNvSpPr txBox="1"/>
          <p:nvPr/>
        </p:nvSpPr>
        <p:spPr>
          <a:xfrm>
            <a:off x="4507068" y="2686727"/>
            <a:ext cx="1467068" cy="707886"/>
          </a:xfrm>
          <a:prstGeom prst="rect">
            <a:avLst/>
          </a:prstGeom>
          <a:solidFill>
            <a:schemeClr val="bg1"/>
          </a:solidFill>
        </p:spPr>
        <p:txBody>
          <a:bodyPr wrap="none" rtlCol="0">
            <a:noAutofit/>
          </a:bodyPr>
          <a:lstStyle/>
          <a:p>
            <a:pPr algn="ctr"/>
            <a:r>
              <a:rPr kumimoji="1" lang="ja-JP" altLang="en-US" sz="2000" dirty="0">
                <a:solidFill>
                  <a:srgbClr val="FF0000"/>
                </a:solidFill>
                <a:latin typeface="Arial" panose="020B0604020202020204" pitchFamily="34" charset="0"/>
                <a:ea typeface="メイリオ" panose="020B0604030504040204" pitchFamily="50" charset="-128"/>
              </a:rPr>
              <a:t>プログラム</a:t>
            </a:r>
            <a:endParaRPr kumimoji="1" lang="en-US" altLang="ja-JP" sz="2000" dirty="0">
              <a:solidFill>
                <a:srgbClr val="FF0000"/>
              </a:solidFill>
              <a:latin typeface="Arial" panose="020B0604020202020204" pitchFamily="34" charset="0"/>
              <a:ea typeface="メイリオ" panose="020B0604030504040204" pitchFamily="50" charset="-128"/>
            </a:endParaRPr>
          </a:p>
          <a:p>
            <a:pPr algn="ctr"/>
            <a:r>
              <a:rPr kumimoji="1" lang="ja-JP" altLang="en-US" sz="2000" dirty="0">
                <a:solidFill>
                  <a:srgbClr val="FF0000"/>
                </a:solidFill>
                <a:latin typeface="Arial" panose="020B0604020202020204" pitchFamily="34" charset="0"/>
                <a:ea typeface="メイリオ" panose="020B0604030504040204" pitchFamily="50" charset="-128"/>
              </a:rPr>
              <a:t>カウンタ</a:t>
            </a:r>
            <a:endParaRPr kumimoji="1" lang="en-US" altLang="ja-JP" sz="2000" dirty="0">
              <a:solidFill>
                <a:srgbClr val="FF0000"/>
              </a:solidFill>
              <a:latin typeface="Arial" panose="020B0604020202020204" pitchFamily="34" charset="0"/>
              <a:ea typeface="メイリオ" panose="020B0604030504040204" pitchFamily="50" charset="-128"/>
            </a:endParaRPr>
          </a:p>
        </p:txBody>
      </p:sp>
      <p:sp>
        <p:nvSpPr>
          <p:cNvPr id="59" name="下矢印 58"/>
          <p:cNvSpPr/>
          <p:nvPr/>
        </p:nvSpPr>
        <p:spPr>
          <a:xfrm>
            <a:off x="3273411" y="3335793"/>
            <a:ext cx="417614" cy="543949"/>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0" name="テキスト ボックス 59"/>
          <p:cNvSpPr txBox="1"/>
          <p:nvPr/>
        </p:nvSpPr>
        <p:spPr>
          <a:xfrm>
            <a:off x="2836027" y="2973970"/>
            <a:ext cx="1467068" cy="400110"/>
          </a:xfrm>
          <a:prstGeom prst="rect">
            <a:avLst/>
          </a:prstGeom>
          <a:solidFill>
            <a:schemeClr val="bg1"/>
          </a:solidFill>
        </p:spPr>
        <p:txBody>
          <a:bodyPr wrap="none" rtlCol="0">
            <a:noAutofit/>
          </a:bodyPr>
          <a:lstStyle/>
          <a:p>
            <a:r>
              <a:rPr kumimoji="1" lang="ja-JP" altLang="en-US" sz="2000" dirty="0">
                <a:solidFill>
                  <a:srgbClr val="003366"/>
                </a:solidFill>
                <a:latin typeface="Arial" panose="020B0604020202020204" pitchFamily="34" charset="0"/>
                <a:ea typeface="メイリオ" panose="020B0604030504040204" pitchFamily="50" charset="-128"/>
              </a:rPr>
              <a:t>現在実行中</a:t>
            </a:r>
          </a:p>
        </p:txBody>
      </p:sp>
      <p:sp>
        <p:nvSpPr>
          <p:cNvPr id="61" name="下矢印 60"/>
          <p:cNvSpPr/>
          <p:nvPr/>
        </p:nvSpPr>
        <p:spPr>
          <a:xfrm flipV="1">
            <a:off x="5348416" y="5563004"/>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30306043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タイトル 19">
            <a:extLst>
              <a:ext uri="{FF2B5EF4-FFF2-40B4-BE49-F238E27FC236}">
                <a16:creationId xmlns:a16="http://schemas.microsoft.com/office/drawing/2014/main" id="{A403EA38-B39C-42D8-9737-FED3593D109C}"/>
              </a:ext>
            </a:extLst>
          </p:cNvPr>
          <p:cNvSpPr>
            <a:spLocks noGrp="1"/>
          </p:cNvSpPr>
          <p:nvPr>
            <p:ph type="title"/>
          </p:nvPr>
        </p:nvSpPr>
        <p:spPr/>
        <p:txBody>
          <a:bodyPr>
            <a:noAutofit/>
          </a:bodyPr>
          <a:lstStyle/>
          <a:p>
            <a:endParaRPr kumimoji="1" lang="ja-JP" altLang="en-US"/>
          </a:p>
        </p:txBody>
      </p:sp>
      <p:sp>
        <p:nvSpPr>
          <p:cNvPr id="22" name="コンテンツ プレースホルダー 21">
            <a:extLst>
              <a:ext uri="{FF2B5EF4-FFF2-40B4-BE49-F238E27FC236}">
                <a16:creationId xmlns:a16="http://schemas.microsoft.com/office/drawing/2014/main" id="{00B83A78-3564-4CD0-85D7-59504E906699}"/>
              </a:ext>
            </a:extLst>
          </p:cNvPr>
          <p:cNvSpPr>
            <a:spLocks noGrp="1"/>
          </p:cNvSpPr>
          <p:nvPr>
            <p:ph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15</a:t>
            </a:fld>
            <a:endParaRPr lang="ja-JP" altLang="en-US"/>
          </a:p>
        </p:txBody>
      </p:sp>
      <p:sp>
        <p:nvSpPr>
          <p:cNvPr id="5" name="円/楕円 4"/>
          <p:cNvSpPr/>
          <p:nvPr/>
        </p:nvSpPr>
        <p:spPr>
          <a:xfrm>
            <a:off x="1073899" y="1339701"/>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779484" y="1945862"/>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134016" y="1642781"/>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239676" y="1811712"/>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116567" y="3853830"/>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914338" y="3853830"/>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687782" y="3281638"/>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54779" y="2278754"/>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76153" y="1907983"/>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67023" y="2272137"/>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400" b="1" dirty="0">
                <a:solidFill>
                  <a:schemeClr val="tx1"/>
                </a:solidFill>
                <a:latin typeface="Arial" panose="020B0604020202020204" pitchFamily="34" charset="0"/>
                <a:ea typeface="メイリオ" panose="020B0604030504040204" pitchFamily="50" charset="-128"/>
              </a:rPr>
              <a:t>分岐</a:t>
            </a:r>
            <a:endParaRPr kumimoji="1" lang="en-US" altLang="ja-JP" sz="14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485068" y="2477495"/>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832059" y="2060138"/>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839601" y="1975673"/>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898725" y="2296201"/>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327510" y="3517565"/>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832060" y="4186721"/>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592469" y="3849919"/>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290036" y="2943694"/>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59495" y="2649524"/>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6633528" y="3079522"/>
            <a:ext cx="697627" cy="400110"/>
          </a:xfrm>
          <a:prstGeom prst="rect">
            <a:avLst/>
          </a:prstGeom>
          <a:noFill/>
        </p:spPr>
        <p:txBody>
          <a:bodyPr wrap="none" rtlCol="0">
            <a:noAutofit/>
          </a:bodyPr>
          <a:lstStyle/>
          <a:p>
            <a:r>
              <a:rPr kumimoji="1" lang="ja-JP" altLang="en-US" sz="2000" dirty="0">
                <a:latin typeface="Arial" panose="020B0604020202020204" pitchFamily="34" charset="0"/>
                <a:ea typeface="メイリオ" panose="020B0604030504040204" pitchFamily="50" charset="-128"/>
              </a:rPr>
              <a:t>合流</a:t>
            </a:r>
          </a:p>
        </p:txBody>
      </p:sp>
      <p:sp>
        <p:nvSpPr>
          <p:cNvPr id="2" name="正方形/長方形 1"/>
          <p:cNvSpPr/>
          <p:nvPr/>
        </p:nvSpPr>
        <p:spPr>
          <a:xfrm>
            <a:off x="970568" y="4931551"/>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76153" y="4930696"/>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381003" y="4930696"/>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085853" y="4930696"/>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790703" y="4930696"/>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495553" y="4930696"/>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200403" y="4930696"/>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905253" y="4930696"/>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610103" y="4930696"/>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314953" y="4930696"/>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323361" y="2005484"/>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2028946" y="2595729"/>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733796" y="3517565"/>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5" idx="0"/>
          </p:cNvCxnSpPr>
          <p:nvPr/>
        </p:nvCxnSpPr>
        <p:spPr>
          <a:xfrm flipH="1">
            <a:off x="3438646" y="2308564"/>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143496" y="2410629"/>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718821" y="4422111"/>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380499" y="4510423"/>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108260" y="3919912"/>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64070" y="2892636"/>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下矢印 16"/>
          <p:cNvSpPr/>
          <p:nvPr/>
        </p:nvSpPr>
        <p:spPr>
          <a:xfrm>
            <a:off x="5791113" y="2748297"/>
            <a:ext cx="417614" cy="54394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4" name="下矢印 53"/>
          <p:cNvSpPr/>
          <p:nvPr/>
        </p:nvSpPr>
        <p:spPr>
          <a:xfrm flipV="1">
            <a:off x="6754089" y="5563266"/>
            <a:ext cx="417614" cy="38217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grpSp>
        <p:nvGrpSpPr>
          <p:cNvPr id="53" name="グループ化 52"/>
          <p:cNvGrpSpPr/>
          <p:nvPr/>
        </p:nvGrpSpPr>
        <p:grpSpPr>
          <a:xfrm>
            <a:off x="236831" y="253031"/>
            <a:ext cx="4079140" cy="578839"/>
            <a:chOff x="2424662" y="434046"/>
            <a:chExt cx="5438853" cy="771785"/>
          </a:xfrm>
        </p:grpSpPr>
        <p:sp>
          <p:nvSpPr>
            <p:cNvPr id="55" name="角丸四角形 54"/>
            <p:cNvSpPr/>
            <p:nvPr/>
          </p:nvSpPr>
          <p:spPr>
            <a:xfrm>
              <a:off x="2424662" y="434046"/>
              <a:ext cx="5438853" cy="771785"/>
            </a:xfrm>
            <a:prstGeom prst="roundRect">
              <a:avLst/>
            </a:prstGeom>
            <a:solidFill>
              <a:schemeClr val="bg1"/>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Arial" panose="020B0604020202020204" pitchFamily="34" charset="0"/>
                <a:ea typeface="メイリオ" panose="020B0604030504040204" pitchFamily="50" charset="-128"/>
              </a:endParaRPr>
            </a:p>
          </p:txBody>
        </p:sp>
        <p:sp>
          <p:nvSpPr>
            <p:cNvPr id="56" name="テキスト ボックス 55"/>
            <p:cNvSpPr txBox="1"/>
            <p:nvPr/>
          </p:nvSpPr>
          <p:spPr>
            <a:xfrm>
              <a:off x="2598629" y="573449"/>
              <a:ext cx="4384106" cy="533480"/>
            </a:xfrm>
            <a:prstGeom prst="rect">
              <a:avLst/>
            </a:prstGeom>
            <a:noFill/>
          </p:spPr>
          <p:txBody>
            <a:bodyPr wrap="none" rtlCol="0">
              <a:spAutoFit/>
            </a:bodyPr>
            <a:lstStyle/>
            <a:p>
              <a:r>
                <a:rPr kumimoji="1" lang="en-US" altLang="ja-JP" sz="2000" dirty="0">
                  <a:latin typeface="Arial" panose="020B0604020202020204" pitchFamily="34" charset="0"/>
                  <a:ea typeface="メイリオ" panose="020B0604030504040204" pitchFamily="50" charset="-128"/>
                </a:rPr>
                <a:t>age </a:t>
              </a:r>
              <a:r>
                <a:rPr kumimoji="1" lang="ja-JP" altLang="en-US" sz="2000" dirty="0">
                  <a:latin typeface="Arial" panose="020B0604020202020204" pitchFamily="34" charset="0"/>
                  <a:ea typeface="メイリオ" panose="020B0604030504040204" pitchFamily="50" charset="-128"/>
                </a:rPr>
                <a:t>の値が</a:t>
              </a:r>
              <a:r>
                <a:rPr kumimoji="1" lang="ja-JP" altLang="en-US" sz="2000" u="sng" dirty="0">
                  <a:solidFill>
                    <a:srgbClr val="FF0000"/>
                  </a:solidFill>
                  <a:latin typeface="Arial" panose="020B0604020202020204" pitchFamily="34" charset="0"/>
                  <a:ea typeface="メイリオ" panose="020B0604030504040204" pitchFamily="50" charset="-128"/>
                </a:rPr>
                <a:t>１２未満のとき</a:t>
              </a:r>
              <a:endParaRPr kumimoji="1" lang="ja-JP" altLang="en-US" sz="2000" dirty="0">
                <a:latin typeface="Arial" panose="020B0604020202020204" pitchFamily="34" charset="0"/>
                <a:ea typeface="メイリオ" panose="020B0604030504040204" pitchFamily="50" charset="-128"/>
              </a:endParaRPr>
            </a:p>
          </p:txBody>
        </p:sp>
      </p:grpSp>
      <p:sp>
        <p:nvSpPr>
          <p:cNvPr id="57" name="テキスト ボックス 56"/>
          <p:cNvSpPr txBox="1"/>
          <p:nvPr/>
        </p:nvSpPr>
        <p:spPr>
          <a:xfrm>
            <a:off x="5230580" y="2176076"/>
            <a:ext cx="1467068" cy="707886"/>
          </a:xfrm>
          <a:prstGeom prst="rect">
            <a:avLst/>
          </a:prstGeom>
          <a:solidFill>
            <a:schemeClr val="bg1"/>
          </a:solidFill>
        </p:spPr>
        <p:txBody>
          <a:bodyPr wrap="none" rtlCol="0">
            <a:noAutofit/>
          </a:bodyPr>
          <a:lstStyle/>
          <a:p>
            <a:pPr algn="ctr"/>
            <a:r>
              <a:rPr kumimoji="1" lang="ja-JP" altLang="en-US" sz="2000" dirty="0">
                <a:solidFill>
                  <a:srgbClr val="FF0000"/>
                </a:solidFill>
                <a:latin typeface="Arial" panose="020B0604020202020204" pitchFamily="34" charset="0"/>
                <a:ea typeface="メイリオ" panose="020B0604030504040204" pitchFamily="50" charset="-128"/>
              </a:rPr>
              <a:t>プログラム</a:t>
            </a:r>
            <a:endParaRPr kumimoji="1" lang="en-US" altLang="ja-JP" sz="2000" dirty="0">
              <a:solidFill>
                <a:srgbClr val="FF0000"/>
              </a:solidFill>
              <a:latin typeface="Arial" panose="020B0604020202020204" pitchFamily="34" charset="0"/>
              <a:ea typeface="メイリオ" panose="020B0604030504040204" pitchFamily="50" charset="-128"/>
            </a:endParaRPr>
          </a:p>
          <a:p>
            <a:pPr algn="ctr"/>
            <a:r>
              <a:rPr kumimoji="1" lang="ja-JP" altLang="en-US" sz="2000" dirty="0">
                <a:solidFill>
                  <a:srgbClr val="FF0000"/>
                </a:solidFill>
                <a:latin typeface="Arial" panose="020B0604020202020204" pitchFamily="34" charset="0"/>
                <a:ea typeface="メイリオ" panose="020B0604030504040204" pitchFamily="50" charset="-128"/>
              </a:rPr>
              <a:t>カウンタ</a:t>
            </a:r>
            <a:endParaRPr kumimoji="1" lang="en-US" altLang="ja-JP" sz="2000" dirty="0">
              <a:solidFill>
                <a:srgbClr val="FF0000"/>
              </a:solidFill>
              <a:latin typeface="Arial" panose="020B0604020202020204" pitchFamily="34" charset="0"/>
              <a:ea typeface="メイリオ" panose="020B0604030504040204" pitchFamily="50" charset="-128"/>
            </a:endParaRPr>
          </a:p>
        </p:txBody>
      </p:sp>
      <p:sp>
        <p:nvSpPr>
          <p:cNvPr id="59" name="下矢印 58"/>
          <p:cNvSpPr/>
          <p:nvPr/>
        </p:nvSpPr>
        <p:spPr>
          <a:xfrm>
            <a:off x="5025397" y="3305970"/>
            <a:ext cx="417614" cy="543949"/>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0" name="テキスト ボックス 59"/>
          <p:cNvSpPr txBox="1"/>
          <p:nvPr/>
        </p:nvSpPr>
        <p:spPr>
          <a:xfrm>
            <a:off x="4530989" y="2988292"/>
            <a:ext cx="1467068" cy="400110"/>
          </a:xfrm>
          <a:prstGeom prst="rect">
            <a:avLst/>
          </a:prstGeom>
          <a:noFill/>
        </p:spPr>
        <p:txBody>
          <a:bodyPr wrap="none" rtlCol="0">
            <a:noAutofit/>
          </a:bodyPr>
          <a:lstStyle/>
          <a:p>
            <a:r>
              <a:rPr kumimoji="1" lang="ja-JP" altLang="en-US" sz="2000" dirty="0">
                <a:solidFill>
                  <a:srgbClr val="003366"/>
                </a:solidFill>
                <a:latin typeface="Arial" panose="020B0604020202020204" pitchFamily="34" charset="0"/>
                <a:ea typeface="メイリオ" panose="020B0604030504040204" pitchFamily="50" charset="-128"/>
              </a:rPr>
              <a:t>現在実行中</a:t>
            </a:r>
          </a:p>
        </p:txBody>
      </p:sp>
      <p:sp>
        <p:nvSpPr>
          <p:cNvPr id="61" name="下矢印 60"/>
          <p:cNvSpPr/>
          <p:nvPr/>
        </p:nvSpPr>
        <p:spPr>
          <a:xfrm flipV="1">
            <a:off x="6068551" y="5568971"/>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22798819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タイトル 19">
            <a:extLst>
              <a:ext uri="{FF2B5EF4-FFF2-40B4-BE49-F238E27FC236}">
                <a16:creationId xmlns:a16="http://schemas.microsoft.com/office/drawing/2014/main" id="{712DC8D2-DA08-47DF-BBE4-1E76ABA11322}"/>
              </a:ext>
            </a:extLst>
          </p:cNvPr>
          <p:cNvSpPr>
            <a:spLocks noGrp="1"/>
          </p:cNvSpPr>
          <p:nvPr>
            <p:ph type="title"/>
          </p:nvPr>
        </p:nvSpPr>
        <p:spPr/>
        <p:txBody>
          <a:bodyPr>
            <a:noAutofit/>
          </a:bodyPr>
          <a:lstStyle/>
          <a:p>
            <a:endParaRPr kumimoji="1" lang="ja-JP" altLang="en-US"/>
          </a:p>
        </p:txBody>
      </p:sp>
      <p:sp>
        <p:nvSpPr>
          <p:cNvPr id="22" name="コンテンツ プレースホルダー 21">
            <a:extLst>
              <a:ext uri="{FF2B5EF4-FFF2-40B4-BE49-F238E27FC236}">
                <a16:creationId xmlns:a16="http://schemas.microsoft.com/office/drawing/2014/main" id="{D354A634-4359-40EC-B8AE-DD02B99F2D87}"/>
              </a:ext>
            </a:extLst>
          </p:cNvPr>
          <p:cNvSpPr>
            <a:spLocks noGrp="1"/>
          </p:cNvSpPr>
          <p:nvPr>
            <p:ph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16</a:t>
            </a:fld>
            <a:endParaRPr lang="ja-JP" altLang="en-US"/>
          </a:p>
        </p:txBody>
      </p:sp>
      <p:sp>
        <p:nvSpPr>
          <p:cNvPr id="5" name="円/楕円 4"/>
          <p:cNvSpPr/>
          <p:nvPr/>
        </p:nvSpPr>
        <p:spPr>
          <a:xfrm>
            <a:off x="1069136" y="1353988"/>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774721" y="1960150"/>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129253" y="1657069"/>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234914" y="1825999"/>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111804" y="3868117"/>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909576" y="3868117"/>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683019" y="3295925"/>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50016" y="2293042"/>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71391" y="1922270"/>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62260" y="2286424"/>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400" b="1" dirty="0">
                <a:solidFill>
                  <a:schemeClr val="tx1"/>
                </a:solidFill>
                <a:latin typeface="Arial" panose="020B0604020202020204" pitchFamily="34" charset="0"/>
                <a:ea typeface="メイリオ" panose="020B0604030504040204" pitchFamily="50" charset="-128"/>
              </a:rPr>
              <a:t>分岐</a:t>
            </a:r>
            <a:endParaRPr kumimoji="1" lang="en-US" altLang="ja-JP" sz="14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480305" y="2491782"/>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827297" y="2074425"/>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834838" y="1989960"/>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893963" y="2310488"/>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322747" y="3531852"/>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827297" y="4201008"/>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587706" y="3864207"/>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285274" y="2957982"/>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54732" y="2663812"/>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6628765" y="3093810"/>
            <a:ext cx="697627" cy="400110"/>
          </a:xfrm>
          <a:prstGeom prst="rect">
            <a:avLst/>
          </a:prstGeom>
          <a:noFill/>
        </p:spPr>
        <p:txBody>
          <a:bodyPr wrap="none" rtlCol="0">
            <a:noAutofit/>
          </a:bodyPr>
          <a:lstStyle/>
          <a:p>
            <a:r>
              <a:rPr kumimoji="1" lang="ja-JP" altLang="en-US" sz="2000" dirty="0">
                <a:latin typeface="Arial" panose="020B0604020202020204" pitchFamily="34" charset="0"/>
                <a:ea typeface="メイリオ" panose="020B0604030504040204" pitchFamily="50" charset="-128"/>
              </a:rPr>
              <a:t>合流</a:t>
            </a:r>
          </a:p>
        </p:txBody>
      </p:sp>
      <p:sp>
        <p:nvSpPr>
          <p:cNvPr id="2" name="正方形/長方形 1"/>
          <p:cNvSpPr/>
          <p:nvPr/>
        </p:nvSpPr>
        <p:spPr>
          <a:xfrm>
            <a:off x="965806" y="4945838"/>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71391" y="4944984"/>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376241" y="4944984"/>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081091" y="4944984"/>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785941" y="4944984"/>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490791" y="4944984"/>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195641" y="4944984"/>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900491" y="4944984"/>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605341" y="4944984"/>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310191" y="4944984"/>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318598" y="2019772"/>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2024184" y="2610016"/>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729033" y="3531852"/>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5" idx="0"/>
          </p:cNvCxnSpPr>
          <p:nvPr/>
        </p:nvCxnSpPr>
        <p:spPr>
          <a:xfrm flipH="1">
            <a:off x="3433884" y="2322852"/>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138733" y="2424916"/>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714059" y="4436398"/>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375737" y="4524711"/>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103498" y="3934200"/>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59307" y="2906923"/>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下矢印 16"/>
          <p:cNvSpPr/>
          <p:nvPr/>
        </p:nvSpPr>
        <p:spPr>
          <a:xfrm>
            <a:off x="6540520" y="1754480"/>
            <a:ext cx="417614" cy="54394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4" name="下矢印 53"/>
          <p:cNvSpPr/>
          <p:nvPr/>
        </p:nvSpPr>
        <p:spPr>
          <a:xfrm flipV="1">
            <a:off x="7454176" y="5553479"/>
            <a:ext cx="417614" cy="38217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grpSp>
        <p:nvGrpSpPr>
          <p:cNvPr id="53" name="グループ化 52"/>
          <p:cNvGrpSpPr/>
          <p:nvPr/>
        </p:nvGrpSpPr>
        <p:grpSpPr>
          <a:xfrm>
            <a:off x="183716" y="201589"/>
            <a:ext cx="4079140" cy="578839"/>
            <a:chOff x="2424662" y="434046"/>
            <a:chExt cx="5438853" cy="771785"/>
          </a:xfrm>
        </p:grpSpPr>
        <p:sp>
          <p:nvSpPr>
            <p:cNvPr id="55" name="角丸四角形 54"/>
            <p:cNvSpPr/>
            <p:nvPr/>
          </p:nvSpPr>
          <p:spPr>
            <a:xfrm>
              <a:off x="2424662" y="434046"/>
              <a:ext cx="5438853" cy="771785"/>
            </a:xfrm>
            <a:prstGeom prst="roundRect">
              <a:avLst/>
            </a:prstGeom>
            <a:solidFill>
              <a:schemeClr val="bg1"/>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Arial" panose="020B0604020202020204" pitchFamily="34" charset="0"/>
                <a:ea typeface="メイリオ" panose="020B0604030504040204" pitchFamily="50" charset="-128"/>
              </a:endParaRPr>
            </a:p>
          </p:txBody>
        </p:sp>
        <p:sp>
          <p:nvSpPr>
            <p:cNvPr id="56" name="テキスト ボックス 55"/>
            <p:cNvSpPr txBox="1"/>
            <p:nvPr/>
          </p:nvSpPr>
          <p:spPr>
            <a:xfrm>
              <a:off x="2598629" y="573449"/>
              <a:ext cx="4384106" cy="533480"/>
            </a:xfrm>
            <a:prstGeom prst="rect">
              <a:avLst/>
            </a:prstGeom>
            <a:noFill/>
          </p:spPr>
          <p:txBody>
            <a:bodyPr wrap="none" rtlCol="0">
              <a:spAutoFit/>
            </a:bodyPr>
            <a:lstStyle/>
            <a:p>
              <a:r>
                <a:rPr kumimoji="1" lang="en-US" altLang="ja-JP" sz="2000" dirty="0">
                  <a:latin typeface="Arial" panose="020B0604020202020204" pitchFamily="34" charset="0"/>
                  <a:ea typeface="メイリオ" panose="020B0604030504040204" pitchFamily="50" charset="-128"/>
                </a:rPr>
                <a:t>age </a:t>
              </a:r>
              <a:r>
                <a:rPr kumimoji="1" lang="ja-JP" altLang="en-US" sz="2000" dirty="0">
                  <a:latin typeface="Arial" panose="020B0604020202020204" pitchFamily="34" charset="0"/>
                  <a:ea typeface="メイリオ" panose="020B0604030504040204" pitchFamily="50" charset="-128"/>
                </a:rPr>
                <a:t>の値が</a:t>
              </a:r>
              <a:r>
                <a:rPr kumimoji="1" lang="ja-JP" altLang="en-US" sz="2000" u="sng" dirty="0">
                  <a:solidFill>
                    <a:srgbClr val="FF0000"/>
                  </a:solidFill>
                  <a:latin typeface="Arial" panose="020B0604020202020204" pitchFamily="34" charset="0"/>
                  <a:ea typeface="メイリオ" panose="020B0604030504040204" pitchFamily="50" charset="-128"/>
                </a:rPr>
                <a:t>１２未満のとき</a:t>
              </a:r>
              <a:endParaRPr kumimoji="1" lang="ja-JP" altLang="en-US" sz="2000" dirty="0">
                <a:latin typeface="Arial" panose="020B0604020202020204" pitchFamily="34" charset="0"/>
                <a:ea typeface="メイリオ" panose="020B0604030504040204" pitchFamily="50" charset="-128"/>
              </a:endParaRPr>
            </a:p>
          </p:txBody>
        </p:sp>
      </p:grpSp>
      <p:sp>
        <p:nvSpPr>
          <p:cNvPr id="57" name="テキスト ボックス 56"/>
          <p:cNvSpPr txBox="1"/>
          <p:nvPr/>
        </p:nvSpPr>
        <p:spPr>
          <a:xfrm>
            <a:off x="5999792" y="1176752"/>
            <a:ext cx="1467068" cy="707886"/>
          </a:xfrm>
          <a:prstGeom prst="rect">
            <a:avLst/>
          </a:prstGeom>
          <a:solidFill>
            <a:schemeClr val="bg1"/>
          </a:solidFill>
        </p:spPr>
        <p:txBody>
          <a:bodyPr wrap="none" rtlCol="0">
            <a:noAutofit/>
          </a:bodyPr>
          <a:lstStyle/>
          <a:p>
            <a:pPr algn="ctr"/>
            <a:r>
              <a:rPr kumimoji="1" lang="ja-JP" altLang="en-US" sz="2000" dirty="0">
                <a:solidFill>
                  <a:srgbClr val="FF0000"/>
                </a:solidFill>
                <a:latin typeface="Arial" panose="020B0604020202020204" pitchFamily="34" charset="0"/>
                <a:ea typeface="メイリオ" panose="020B0604030504040204" pitchFamily="50" charset="-128"/>
              </a:rPr>
              <a:t>プログラム</a:t>
            </a:r>
            <a:endParaRPr kumimoji="1" lang="en-US" altLang="ja-JP" sz="2000" dirty="0">
              <a:solidFill>
                <a:srgbClr val="FF0000"/>
              </a:solidFill>
              <a:latin typeface="Arial" panose="020B0604020202020204" pitchFamily="34" charset="0"/>
              <a:ea typeface="メイリオ" panose="020B0604030504040204" pitchFamily="50" charset="-128"/>
            </a:endParaRPr>
          </a:p>
          <a:p>
            <a:pPr algn="ctr"/>
            <a:r>
              <a:rPr kumimoji="1" lang="ja-JP" altLang="en-US" sz="2000" dirty="0">
                <a:solidFill>
                  <a:srgbClr val="FF0000"/>
                </a:solidFill>
                <a:latin typeface="Arial" panose="020B0604020202020204" pitchFamily="34" charset="0"/>
                <a:ea typeface="メイリオ" panose="020B0604030504040204" pitchFamily="50" charset="-128"/>
              </a:rPr>
              <a:t>カウンタ</a:t>
            </a:r>
            <a:endParaRPr kumimoji="1" lang="en-US" altLang="ja-JP" sz="2000" dirty="0">
              <a:solidFill>
                <a:srgbClr val="FF0000"/>
              </a:solidFill>
              <a:latin typeface="Arial" panose="020B0604020202020204" pitchFamily="34" charset="0"/>
              <a:ea typeface="メイリオ" panose="020B0604030504040204" pitchFamily="50" charset="-128"/>
            </a:endParaRPr>
          </a:p>
        </p:txBody>
      </p:sp>
      <p:sp>
        <p:nvSpPr>
          <p:cNvPr id="58" name="下矢印 57"/>
          <p:cNvSpPr/>
          <p:nvPr/>
        </p:nvSpPr>
        <p:spPr>
          <a:xfrm>
            <a:off x="5820004" y="2751975"/>
            <a:ext cx="417614" cy="543949"/>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9" name="テキスト ボックス 58"/>
          <p:cNvSpPr txBox="1"/>
          <p:nvPr/>
        </p:nvSpPr>
        <p:spPr>
          <a:xfrm>
            <a:off x="5325680" y="2430643"/>
            <a:ext cx="1467068" cy="400110"/>
          </a:xfrm>
          <a:prstGeom prst="rect">
            <a:avLst/>
          </a:prstGeom>
          <a:solidFill>
            <a:schemeClr val="bg1"/>
          </a:solidFill>
        </p:spPr>
        <p:txBody>
          <a:bodyPr wrap="none" rtlCol="0">
            <a:noAutofit/>
          </a:bodyPr>
          <a:lstStyle/>
          <a:p>
            <a:r>
              <a:rPr kumimoji="1" lang="ja-JP" altLang="en-US" sz="2000" dirty="0">
                <a:solidFill>
                  <a:srgbClr val="003366"/>
                </a:solidFill>
                <a:latin typeface="Arial" panose="020B0604020202020204" pitchFamily="34" charset="0"/>
                <a:ea typeface="メイリオ" panose="020B0604030504040204" pitchFamily="50" charset="-128"/>
              </a:rPr>
              <a:t>現在実行中</a:t>
            </a:r>
          </a:p>
        </p:txBody>
      </p:sp>
      <p:sp>
        <p:nvSpPr>
          <p:cNvPr id="60" name="下矢印 59"/>
          <p:cNvSpPr/>
          <p:nvPr/>
        </p:nvSpPr>
        <p:spPr>
          <a:xfrm flipV="1">
            <a:off x="6758947" y="5573895"/>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2043399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タイトル 18">
            <a:extLst>
              <a:ext uri="{FF2B5EF4-FFF2-40B4-BE49-F238E27FC236}">
                <a16:creationId xmlns:a16="http://schemas.microsoft.com/office/drawing/2014/main" id="{E34C1E47-AE5A-41DE-BB8A-F5F735DF4CA0}"/>
              </a:ext>
            </a:extLst>
          </p:cNvPr>
          <p:cNvSpPr>
            <a:spLocks noGrp="1"/>
          </p:cNvSpPr>
          <p:nvPr>
            <p:ph type="title"/>
          </p:nvPr>
        </p:nvSpPr>
        <p:spPr/>
        <p:txBody>
          <a:bodyPr>
            <a:noAutofit/>
          </a:bodyPr>
          <a:lstStyle/>
          <a:p>
            <a:endParaRPr kumimoji="1" lang="ja-JP" altLang="en-US"/>
          </a:p>
        </p:txBody>
      </p:sp>
      <p:sp>
        <p:nvSpPr>
          <p:cNvPr id="20" name="コンテンツ プレースホルダー 19">
            <a:extLst>
              <a:ext uri="{FF2B5EF4-FFF2-40B4-BE49-F238E27FC236}">
                <a16:creationId xmlns:a16="http://schemas.microsoft.com/office/drawing/2014/main" id="{99A6762D-352C-44A5-8228-E7E0FEA4C14F}"/>
              </a:ext>
            </a:extLst>
          </p:cNvPr>
          <p:cNvSpPr>
            <a:spLocks noGrp="1"/>
          </p:cNvSpPr>
          <p:nvPr>
            <p:ph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17</a:t>
            </a:fld>
            <a:endParaRPr lang="ja-JP" altLang="en-US"/>
          </a:p>
        </p:txBody>
      </p:sp>
      <p:sp>
        <p:nvSpPr>
          <p:cNvPr id="5" name="円/楕円 4"/>
          <p:cNvSpPr/>
          <p:nvPr/>
        </p:nvSpPr>
        <p:spPr>
          <a:xfrm>
            <a:off x="1097711" y="1630213"/>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803296" y="2236375"/>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157828" y="1933294"/>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263489" y="2102224"/>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140379" y="4144342"/>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938151" y="4144342"/>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711594" y="3572150"/>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78591" y="2569267"/>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99966" y="2198495"/>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90835" y="2562649"/>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400" b="1" dirty="0">
                <a:solidFill>
                  <a:schemeClr val="tx1"/>
                </a:solidFill>
                <a:latin typeface="Arial" panose="020B0604020202020204" pitchFamily="34" charset="0"/>
                <a:ea typeface="メイリオ" panose="020B0604030504040204" pitchFamily="50" charset="-128"/>
              </a:rPr>
              <a:t>分岐</a:t>
            </a:r>
            <a:endParaRPr kumimoji="1" lang="en-US" altLang="ja-JP" sz="14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508880" y="2768007"/>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855872" y="2350650"/>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863413" y="2266185"/>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922538" y="2586713"/>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351322" y="3808077"/>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855872" y="4477233"/>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616281" y="4140432"/>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313849" y="3234207"/>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83307" y="2940037"/>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9" name="テキスト ボックス 38"/>
          <p:cNvSpPr txBox="1"/>
          <p:nvPr/>
        </p:nvSpPr>
        <p:spPr>
          <a:xfrm>
            <a:off x="6657340" y="3370035"/>
            <a:ext cx="697627" cy="400110"/>
          </a:xfrm>
          <a:prstGeom prst="rect">
            <a:avLst/>
          </a:prstGeom>
          <a:noFill/>
        </p:spPr>
        <p:txBody>
          <a:bodyPr wrap="none" rtlCol="0">
            <a:noAutofit/>
          </a:bodyPr>
          <a:lstStyle/>
          <a:p>
            <a:r>
              <a:rPr kumimoji="1" lang="ja-JP" altLang="en-US" sz="2000" dirty="0">
                <a:latin typeface="Arial" panose="020B0604020202020204" pitchFamily="34" charset="0"/>
                <a:ea typeface="メイリオ" panose="020B0604030504040204" pitchFamily="50" charset="-128"/>
              </a:rPr>
              <a:t>合流</a:t>
            </a:r>
          </a:p>
        </p:txBody>
      </p:sp>
      <p:sp>
        <p:nvSpPr>
          <p:cNvPr id="2" name="正方形/長方形 1"/>
          <p:cNvSpPr/>
          <p:nvPr/>
        </p:nvSpPr>
        <p:spPr>
          <a:xfrm>
            <a:off x="994381" y="5222063"/>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99966" y="5221209"/>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404816" y="5221209"/>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109666" y="5221209"/>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814516" y="5221209"/>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519366" y="5221209"/>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224216" y="522120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929066" y="522120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633916" y="522120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338766" y="5221209"/>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347173" y="2295997"/>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2052759" y="2886241"/>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757608" y="3808077"/>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5" idx="0"/>
          </p:cNvCxnSpPr>
          <p:nvPr/>
        </p:nvCxnSpPr>
        <p:spPr>
          <a:xfrm flipH="1">
            <a:off x="3462459" y="2599077"/>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167308" y="2701141"/>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742634" y="4712623"/>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404312" y="4800936"/>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132073" y="4210425"/>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87882" y="3183148"/>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7" name="下矢印 56"/>
          <p:cNvSpPr/>
          <p:nvPr/>
        </p:nvSpPr>
        <p:spPr>
          <a:xfrm>
            <a:off x="7742751" y="2090017"/>
            <a:ext cx="417614" cy="54394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grpSp>
        <p:nvGrpSpPr>
          <p:cNvPr id="54" name="グループ化 53"/>
          <p:cNvGrpSpPr/>
          <p:nvPr/>
        </p:nvGrpSpPr>
        <p:grpSpPr>
          <a:xfrm>
            <a:off x="260643" y="217081"/>
            <a:ext cx="4079140" cy="578839"/>
            <a:chOff x="2424662" y="434046"/>
            <a:chExt cx="5438853" cy="771785"/>
          </a:xfrm>
        </p:grpSpPr>
        <p:sp>
          <p:nvSpPr>
            <p:cNvPr id="56" name="角丸四角形 55"/>
            <p:cNvSpPr/>
            <p:nvPr/>
          </p:nvSpPr>
          <p:spPr>
            <a:xfrm>
              <a:off x="2424662" y="434046"/>
              <a:ext cx="5438853" cy="771785"/>
            </a:xfrm>
            <a:prstGeom prst="roundRect">
              <a:avLst/>
            </a:prstGeom>
            <a:solidFill>
              <a:schemeClr val="bg1"/>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Arial" panose="020B0604020202020204" pitchFamily="34" charset="0"/>
                <a:ea typeface="メイリオ" panose="020B0604030504040204" pitchFamily="50" charset="-128"/>
              </a:endParaRPr>
            </a:p>
          </p:txBody>
        </p:sp>
        <p:sp>
          <p:nvSpPr>
            <p:cNvPr id="58" name="テキスト ボックス 57"/>
            <p:cNvSpPr txBox="1"/>
            <p:nvPr/>
          </p:nvSpPr>
          <p:spPr>
            <a:xfrm>
              <a:off x="2598629" y="573449"/>
              <a:ext cx="4384106" cy="533480"/>
            </a:xfrm>
            <a:prstGeom prst="rect">
              <a:avLst/>
            </a:prstGeom>
            <a:noFill/>
          </p:spPr>
          <p:txBody>
            <a:bodyPr wrap="none" rtlCol="0">
              <a:spAutoFit/>
            </a:bodyPr>
            <a:lstStyle/>
            <a:p>
              <a:r>
                <a:rPr kumimoji="1" lang="en-US" altLang="ja-JP" sz="2000" dirty="0">
                  <a:latin typeface="Arial" panose="020B0604020202020204" pitchFamily="34" charset="0"/>
                  <a:ea typeface="メイリオ" panose="020B0604030504040204" pitchFamily="50" charset="-128"/>
                </a:rPr>
                <a:t>age </a:t>
              </a:r>
              <a:r>
                <a:rPr kumimoji="1" lang="ja-JP" altLang="en-US" sz="2000" dirty="0">
                  <a:latin typeface="Arial" panose="020B0604020202020204" pitchFamily="34" charset="0"/>
                  <a:ea typeface="メイリオ" panose="020B0604030504040204" pitchFamily="50" charset="-128"/>
                </a:rPr>
                <a:t>の値が</a:t>
              </a:r>
              <a:r>
                <a:rPr kumimoji="1" lang="ja-JP" altLang="en-US" sz="2000" u="sng" dirty="0">
                  <a:solidFill>
                    <a:srgbClr val="FF0000"/>
                  </a:solidFill>
                  <a:latin typeface="Arial" panose="020B0604020202020204" pitchFamily="34" charset="0"/>
                  <a:ea typeface="メイリオ" panose="020B0604030504040204" pitchFamily="50" charset="-128"/>
                </a:rPr>
                <a:t>１２未満のとき</a:t>
              </a:r>
              <a:endParaRPr kumimoji="1" lang="ja-JP" altLang="en-US" sz="2000" dirty="0">
                <a:latin typeface="Arial" panose="020B0604020202020204" pitchFamily="34" charset="0"/>
                <a:ea typeface="メイリオ" panose="020B0604030504040204" pitchFamily="50" charset="-128"/>
              </a:endParaRPr>
            </a:p>
          </p:txBody>
        </p:sp>
      </p:grpSp>
      <p:sp>
        <p:nvSpPr>
          <p:cNvPr id="53" name="テキスト ボックス 52"/>
          <p:cNvSpPr txBox="1"/>
          <p:nvPr/>
        </p:nvSpPr>
        <p:spPr>
          <a:xfrm>
            <a:off x="7225600" y="1438106"/>
            <a:ext cx="1467068" cy="707886"/>
          </a:xfrm>
          <a:prstGeom prst="rect">
            <a:avLst/>
          </a:prstGeom>
          <a:solidFill>
            <a:schemeClr val="bg1"/>
          </a:solidFill>
        </p:spPr>
        <p:txBody>
          <a:bodyPr wrap="none" rtlCol="0">
            <a:noAutofit/>
          </a:bodyPr>
          <a:lstStyle/>
          <a:p>
            <a:pPr algn="ctr"/>
            <a:r>
              <a:rPr kumimoji="1" lang="ja-JP" altLang="en-US" sz="2000" dirty="0">
                <a:solidFill>
                  <a:srgbClr val="FF0000"/>
                </a:solidFill>
                <a:latin typeface="Arial" panose="020B0604020202020204" pitchFamily="34" charset="0"/>
                <a:ea typeface="メイリオ" panose="020B0604030504040204" pitchFamily="50" charset="-128"/>
              </a:rPr>
              <a:t>プログラム</a:t>
            </a:r>
            <a:endParaRPr kumimoji="1" lang="en-US" altLang="ja-JP" sz="2000" dirty="0">
              <a:solidFill>
                <a:srgbClr val="FF0000"/>
              </a:solidFill>
              <a:latin typeface="Arial" panose="020B0604020202020204" pitchFamily="34" charset="0"/>
              <a:ea typeface="メイリオ" panose="020B0604030504040204" pitchFamily="50" charset="-128"/>
            </a:endParaRPr>
          </a:p>
          <a:p>
            <a:pPr algn="ctr"/>
            <a:r>
              <a:rPr kumimoji="1" lang="ja-JP" altLang="en-US" sz="2000" dirty="0">
                <a:solidFill>
                  <a:srgbClr val="FF0000"/>
                </a:solidFill>
                <a:latin typeface="Arial" panose="020B0604020202020204" pitchFamily="34" charset="0"/>
                <a:ea typeface="メイリオ" panose="020B0604030504040204" pitchFamily="50" charset="-128"/>
              </a:rPr>
              <a:t>カウンタ</a:t>
            </a:r>
            <a:endParaRPr kumimoji="1" lang="en-US" altLang="ja-JP" sz="2000" dirty="0">
              <a:solidFill>
                <a:srgbClr val="FF0000"/>
              </a:solidFill>
              <a:latin typeface="Arial" panose="020B0604020202020204" pitchFamily="34" charset="0"/>
              <a:ea typeface="メイリオ" panose="020B0604030504040204" pitchFamily="50" charset="-128"/>
            </a:endParaRPr>
          </a:p>
        </p:txBody>
      </p:sp>
      <p:sp>
        <p:nvSpPr>
          <p:cNvPr id="55" name="下矢印 54"/>
          <p:cNvSpPr/>
          <p:nvPr/>
        </p:nvSpPr>
        <p:spPr>
          <a:xfrm>
            <a:off x="6523623" y="2018700"/>
            <a:ext cx="417614" cy="543949"/>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9" name="テキスト ボックス 58"/>
          <p:cNvSpPr txBox="1"/>
          <p:nvPr/>
        </p:nvSpPr>
        <p:spPr>
          <a:xfrm>
            <a:off x="6055688" y="1673288"/>
            <a:ext cx="1467068" cy="400110"/>
          </a:xfrm>
          <a:prstGeom prst="rect">
            <a:avLst/>
          </a:prstGeom>
          <a:noFill/>
        </p:spPr>
        <p:txBody>
          <a:bodyPr wrap="none" rtlCol="0">
            <a:noAutofit/>
          </a:bodyPr>
          <a:lstStyle/>
          <a:p>
            <a:r>
              <a:rPr kumimoji="1" lang="ja-JP" altLang="en-US" sz="2000" dirty="0">
                <a:solidFill>
                  <a:srgbClr val="003366"/>
                </a:solidFill>
                <a:latin typeface="Arial" panose="020B0604020202020204" pitchFamily="34" charset="0"/>
                <a:ea typeface="メイリオ" panose="020B0604030504040204" pitchFamily="50" charset="-128"/>
              </a:rPr>
              <a:t>現在実行中</a:t>
            </a:r>
          </a:p>
        </p:txBody>
      </p:sp>
      <p:sp>
        <p:nvSpPr>
          <p:cNvPr id="60" name="下矢印 59"/>
          <p:cNvSpPr/>
          <p:nvPr/>
        </p:nvSpPr>
        <p:spPr>
          <a:xfrm flipV="1">
            <a:off x="4588687" y="5497398"/>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3577567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lang="en-US" altLang="ja-JP" dirty="0"/>
              <a:t>6-2 Visual Studio </a:t>
            </a:r>
            <a:r>
              <a:rPr lang="ja-JP" altLang="en-US" dirty="0"/>
              <a:t>で</a:t>
            </a:r>
            <a:br>
              <a:rPr lang="en-US" altLang="ja-JP" dirty="0"/>
            </a:br>
            <a:r>
              <a:rPr lang="ja-JP" altLang="en-US" dirty="0"/>
              <a:t>プログラムカウンタの表示</a:t>
            </a:r>
          </a:p>
        </p:txBody>
      </p:sp>
      <p:sp>
        <p:nvSpPr>
          <p:cNvPr id="6" name="字幕 5">
            <a:extLst>
              <a:ext uri="{FF2B5EF4-FFF2-40B4-BE49-F238E27FC236}">
                <a16:creationId xmlns:a16="http://schemas.microsoft.com/office/drawing/2014/main" id="{48FC4850-D42D-4A38-94D9-91ECD042A180}"/>
              </a:ext>
            </a:extLst>
          </p:cNvPr>
          <p:cNvSpPr>
            <a:spLocks noGrp="1"/>
          </p:cNvSpPr>
          <p:nvPr>
            <p:ph type="subTitle"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18</a:t>
            </a:fld>
            <a:endParaRPr lang="ja-JP" altLang="en-US"/>
          </a:p>
        </p:txBody>
      </p:sp>
    </p:spTree>
    <p:extLst>
      <p:ext uri="{BB962C8B-B14F-4D97-AF65-F5344CB8AC3E}">
        <p14:creationId xmlns:p14="http://schemas.microsoft.com/office/powerpoint/2010/main" val="1937350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5026722" y="1331049"/>
            <a:ext cx="2981325" cy="2755467"/>
          </a:xfrm>
          <a:prstGeom prst="rect">
            <a:avLst/>
          </a:prstGeom>
        </p:spPr>
      </p:pic>
      <p:pic>
        <p:nvPicPr>
          <p:cNvPr id="17" name="図 16"/>
          <p:cNvPicPr>
            <a:picLocks noChangeAspect="1"/>
          </p:cNvPicPr>
          <p:nvPr/>
        </p:nvPicPr>
        <p:blipFill>
          <a:blip r:embed="rId3"/>
          <a:stretch>
            <a:fillRect/>
          </a:stretch>
        </p:blipFill>
        <p:spPr>
          <a:xfrm>
            <a:off x="201563" y="1469492"/>
            <a:ext cx="2651798" cy="2022767"/>
          </a:xfrm>
          <a:prstGeom prst="rect">
            <a:avLst/>
          </a:prstGeom>
          <a:ln>
            <a:solidFill>
              <a:srgbClr val="000066"/>
            </a:solidFill>
          </a:ln>
        </p:spPr>
      </p:pic>
      <p:sp>
        <p:nvSpPr>
          <p:cNvPr id="5" name="タイトル 4"/>
          <p:cNvSpPr>
            <a:spLocks noGrp="1"/>
          </p:cNvSpPr>
          <p:nvPr>
            <p:ph type="title"/>
          </p:nvPr>
        </p:nvSpPr>
        <p:spPr/>
        <p:txBody>
          <a:bodyPr>
            <a:noAutofit/>
          </a:bodyPr>
          <a:lstStyle/>
          <a:p>
            <a:r>
              <a:rPr lang="ja-JP" altLang="en-US" dirty="0"/>
              <a:t>プログラムカウンタの表示操作</a:t>
            </a:r>
          </a:p>
        </p:txBody>
      </p:sp>
      <p:sp>
        <p:nvSpPr>
          <p:cNvPr id="9" name="コンテンツ プレースホルダー 8">
            <a:extLst>
              <a:ext uri="{FF2B5EF4-FFF2-40B4-BE49-F238E27FC236}">
                <a16:creationId xmlns:a16="http://schemas.microsoft.com/office/drawing/2014/main" id="{8B2F1EB5-8513-4A23-A3BE-B05379448CAA}"/>
              </a:ext>
            </a:extLst>
          </p:cNvPr>
          <p:cNvSpPr>
            <a:spLocks noGrp="1"/>
          </p:cNvSpPr>
          <p:nvPr>
            <p:ph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19</a:t>
            </a:fld>
            <a:endParaRPr lang="ja-JP" altLang="en-US" dirty="0"/>
          </a:p>
        </p:txBody>
      </p:sp>
      <p:sp>
        <p:nvSpPr>
          <p:cNvPr id="22" name="角丸四角形吹き出し 21"/>
          <p:cNvSpPr/>
          <p:nvPr/>
        </p:nvSpPr>
        <p:spPr>
          <a:xfrm>
            <a:off x="354405" y="3776828"/>
            <a:ext cx="3489810" cy="1059185"/>
          </a:xfrm>
          <a:prstGeom prst="wedgeRoundRectCallout">
            <a:avLst>
              <a:gd name="adj1" fmla="val -46413"/>
              <a:gd name="adj2" fmla="val -126198"/>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a:latin typeface="Arial" panose="020B0604020202020204" pitchFamily="34" charset="0"/>
              <a:ea typeface="メイリオ" panose="020B0604030504040204" pitchFamily="50" charset="-128"/>
            </a:endParaRPr>
          </a:p>
        </p:txBody>
      </p:sp>
      <p:sp>
        <p:nvSpPr>
          <p:cNvPr id="23" name="テキスト ボックス 22"/>
          <p:cNvSpPr txBox="1"/>
          <p:nvPr/>
        </p:nvSpPr>
        <p:spPr>
          <a:xfrm>
            <a:off x="414233" y="3817554"/>
            <a:ext cx="3416320" cy="1061829"/>
          </a:xfrm>
          <a:prstGeom prst="rect">
            <a:avLst/>
          </a:prstGeom>
          <a:noFill/>
        </p:spPr>
        <p:txBody>
          <a:bodyPr wrap="none" rtlCol="0">
            <a:noAutofit/>
          </a:bodyPr>
          <a:lstStyle/>
          <a:p>
            <a:r>
              <a:rPr kumimoji="1" lang="ja-JP" altLang="en-US" sz="2100" b="1" dirty="0">
                <a:solidFill>
                  <a:srgbClr val="003366"/>
                </a:solidFill>
                <a:latin typeface="Arial" panose="020B0604020202020204" pitchFamily="34" charset="0"/>
                <a:ea typeface="メイリオ" panose="020B0604030504040204" pitchFamily="50" charset="-128"/>
              </a:rPr>
              <a:t>デバッガー</a:t>
            </a:r>
            <a:r>
              <a:rPr kumimoji="1" lang="ja-JP" altLang="en-US" sz="2100" dirty="0">
                <a:solidFill>
                  <a:srgbClr val="003366"/>
                </a:solidFill>
                <a:latin typeface="Arial" panose="020B0604020202020204" pitchFamily="34" charset="0"/>
                <a:ea typeface="メイリオ" panose="020B0604030504040204" pitchFamily="50" charset="-128"/>
              </a:rPr>
              <a:t>を起動済みで，</a:t>
            </a:r>
            <a:endParaRPr kumimoji="1" lang="en-US" altLang="ja-JP" sz="2100" dirty="0">
              <a:solidFill>
                <a:srgbClr val="003366"/>
              </a:solidFill>
              <a:latin typeface="Arial" panose="020B0604020202020204" pitchFamily="34" charset="0"/>
              <a:ea typeface="メイリオ" panose="020B0604030504040204" pitchFamily="50" charset="-128"/>
            </a:endParaRPr>
          </a:p>
          <a:p>
            <a:r>
              <a:rPr kumimoji="1" lang="ja-JP" altLang="en-US" sz="2100" dirty="0">
                <a:solidFill>
                  <a:srgbClr val="003366"/>
                </a:solidFill>
                <a:latin typeface="Arial" panose="020B0604020202020204" pitchFamily="34" charset="0"/>
                <a:ea typeface="メイリオ" panose="020B0604030504040204" pitchFamily="50" charset="-128"/>
              </a:rPr>
              <a:t>プログラムの実行が中断し</a:t>
            </a:r>
            <a:endParaRPr kumimoji="1" lang="en-US" altLang="ja-JP" sz="2100" dirty="0">
              <a:solidFill>
                <a:srgbClr val="003366"/>
              </a:solidFill>
              <a:latin typeface="Arial" panose="020B0604020202020204" pitchFamily="34" charset="0"/>
              <a:ea typeface="メイリオ" panose="020B0604030504040204" pitchFamily="50" charset="-128"/>
            </a:endParaRPr>
          </a:p>
          <a:p>
            <a:r>
              <a:rPr kumimoji="1" lang="ja-JP" altLang="en-US" sz="2100" dirty="0">
                <a:solidFill>
                  <a:srgbClr val="003366"/>
                </a:solidFill>
                <a:latin typeface="Arial" panose="020B0604020202020204" pitchFamily="34" charset="0"/>
                <a:ea typeface="メイリオ" panose="020B0604030504040204" pitchFamily="50" charset="-128"/>
              </a:rPr>
              <a:t>ているときに・・・</a:t>
            </a:r>
            <a:endParaRPr kumimoji="1" lang="en-US" altLang="ja-JP" sz="2100" dirty="0">
              <a:solidFill>
                <a:srgbClr val="003366"/>
              </a:solidFill>
              <a:latin typeface="Arial" panose="020B0604020202020204" pitchFamily="34" charset="0"/>
              <a:ea typeface="メイリオ" panose="020B0604030504040204" pitchFamily="50" charset="-128"/>
            </a:endParaRPr>
          </a:p>
        </p:txBody>
      </p:sp>
      <p:sp>
        <p:nvSpPr>
          <p:cNvPr id="25" name="角丸四角形 24"/>
          <p:cNvSpPr/>
          <p:nvPr/>
        </p:nvSpPr>
        <p:spPr>
          <a:xfrm>
            <a:off x="5089081" y="4170500"/>
            <a:ext cx="3873944" cy="685800"/>
          </a:xfrm>
          <a:prstGeom prst="roundRect">
            <a:avLst/>
          </a:prstGeom>
          <a:noFill/>
          <a:ln w="57150">
            <a:solidFill>
              <a:srgbClr val="000066">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dirty="0">
                <a:solidFill>
                  <a:srgbClr val="000066"/>
                </a:solidFill>
                <a:latin typeface="Arial" panose="020B0604020202020204" pitchFamily="34" charset="0"/>
                <a:ea typeface="メイリオ" panose="020B0604030504040204" pitchFamily="50" charset="-128"/>
              </a:rPr>
              <a:t>① 「デバッグ」</a:t>
            </a:r>
            <a:endParaRPr lang="en-US" altLang="ja-JP" dirty="0">
              <a:solidFill>
                <a:srgbClr val="000066"/>
              </a:solidFill>
              <a:latin typeface="Arial" panose="020B0604020202020204" pitchFamily="34" charset="0"/>
              <a:ea typeface="メイリオ" panose="020B0604030504040204" pitchFamily="50" charset="-128"/>
            </a:endParaRPr>
          </a:p>
          <a:p>
            <a:pPr algn="ctr"/>
            <a:r>
              <a:rPr lang="ja-JP" altLang="en-US" dirty="0">
                <a:solidFill>
                  <a:srgbClr val="000066"/>
                </a:solidFill>
                <a:latin typeface="Arial" panose="020B0604020202020204" pitchFamily="34" charset="0"/>
                <a:ea typeface="メイリオ" panose="020B0604030504040204" pitchFamily="50" charset="-128"/>
              </a:rPr>
              <a:t>→ 「ウインドウ」→「</a:t>
            </a:r>
            <a:r>
              <a:rPr lang="ja-JP" altLang="en-US" b="1" dirty="0">
                <a:solidFill>
                  <a:srgbClr val="000066"/>
                </a:solidFill>
                <a:latin typeface="Arial" panose="020B0604020202020204" pitchFamily="34" charset="0"/>
                <a:ea typeface="メイリオ" panose="020B0604030504040204" pitchFamily="50" charset="-128"/>
              </a:rPr>
              <a:t>レジスタ</a:t>
            </a:r>
            <a:r>
              <a:rPr lang="ja-JP" altLang="en-US" dirty="0">
                <a:solidFill>
                  <a:srgbClr val="000066"/>
                </a:solidFill>
                <a:latin typeface="Arial" panose="020B0604020202020204" pitchFamily="34" charset="0"/>
                <a:ea typeface="メイリオ" panose="020B0604030504040204" pitchFamily="50" charset="-128"/>
              </a:rPr>
              <a:t>」</a:t>
            </a:r>
            <a:endParaRPr kumimoji="1" lang="ja-JP" altLang="en-US" dirty="0">
              <a:solidFill>
                <a:srgbClr val="000066"/>
              </a:solidFill>
              <a:latin typeface="Arial" panose="020B0604020202020204" pitchFamily="34" charset="0"/>
              <a:ea typeface="メイリオ" panose="020B0604030504040204" pitchFamily="50" charset="-128"/>
            </a:endParaRPr>
          </a:p>
        </p:txBody>
      </p:sp>
      <p:sp>
        <p:nvSpPr>
          <p:cNvPr id="26" name="角丸四角形 25"/>
          <p:cNvSpPr/>
          <p:nvPr/>
        </p:nvSpPr>
        <p:spPr>
          <a:xfrm>
            <a:off x="5435274" y="5153215"/>
            <a:ext cx="3212474" cy="471298"/>
          </a:xfrm>
          <a:prstGeom prst="roundRect">
            <a:avLst/>
          </a:prstGeom>
          <a:noFill/>
          <a:ln w="57150">
            <a:solidFill>
              <a:srgbClr val="000066">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dirty="0">
                <a:solidFill>
                  <a:srgbClr val="000066"/>
                </a:solidFill>
                <a:latin typeface="Arial" panose="020B0604020202020204" pitchFamily="34" charset="0"/>
                <a:ea typeface="メイリオ" panose="020B0604030504040204" pitchFamily="50" charset="-128"/>
              </a:rPr>
              <a:t>② レジスタが表示される</a:t>
            </a:r>
            <a:endParaRPr lang="en-US" altLang="ja-JP" dirty="0">
              <a:solidFill>
                <a:srgbClr val="000066"/>
              </a:solidFill>
              <a:latin typeface="Arial" panose="020B0604020202020204" pitchFamily="34" charset="0"/>
              <a:ea typeface="メイリオ" panose="020B0604030504040204" pitchFamily="50" charset="-128"/>
            </a:endParaRPr>
          </a:p>
        </p:txBody>
      </p:sp>
      <p:sp>
        <p:nvSpPr>
          <p:cNvPr id="27" name="正方形/長方形 26"/>
          <p:cNvSpPr/>
          <p:nvPr/>
        </p:nvSpPr>
        <p:spPr>
          <a:xfrm>
            <a:off x="201563" y="2672388"/>
            <a:ext cx="315548" cy="280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28" name="正方形/長方形 27"/>
          <p:cNvSpPr/>
          <p:nvPr/>
        </p:nvSpPr>
        <p:spPr>
          <a:xfrm>
            <a:off x="5089081" y="1355428"/>
            <a:ext cx="473519" cy="17789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29" name="正方形/長方形 28"/>
          <p:cNvSpPr/>
          <p:nvPr/>
        </p:nvSpPr>
        <p:spPr>
          <a:xfrm>
            <a:off x="5172373" y="1503244"/>
            <a:ext cx="1598362" cy="13699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30" name="正方形/長方形 29"/>
          <p:cNvSpPr/>
          <p:nvPr/>
        </p:nvSpPr>
        <p:spPr>
          <a:xfrm>
            <a:off x="6517384" y="3648416"/>
            <a:ext cx="1148885" cy="16738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pic>
        <p:nvPicPr>
          <p:cNvPr id="31" name="図 3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5148091"/>
            <a:ext cx="5330738" cy="661229"/>
          </a:xfrm>
          <a:prstGeom prst="rect">
            <a:avLst/>
          </a:prstGeom>
          <a:ln>
            <a:solidFill>
              <a:srgbClr val="000066"/>
            </a:solidFill>
          </a:ln>
        </p:spPr>
      </p:pic>
      <p:sp>
        <p:nvSpPr>
          <p:cNvPr id="6" name="円/楕円 5"/>
          <p:cNvSpPr/>
          <p:nvPr/>
        </p:nvSpPr>
        <p:spPr>
          <a:xfrm>
            <a:off x="4259620" y="4856299"/>
            <a:ext cx="1228757" cy="62795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35906082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lang="ja-JP" altLang="en-US" dirty="0"/>
              <a:t>アウトライン</a:t>
            </a:r>
          </a:p>
        </p:txBody>
      </p:sp>
      <p:sp>
        <p:nvSpPr>
          <p:cNvPr id="3" name="コンテンツ プレースホルダー 2"/>
          <p:cNvSpPr>
            <a:spLocks noGrp="1"/>
          </p:cNvSpPr>
          <p:nvPr>
            <p:ph idx="1"/>
          </p:nvPr>
        </p:nvSpPr>
        <p:spPr/>
        <p:txBody>
          <a:bodyPr>
            <a:noAutofit/>
          </a:bodyPr>
          <a:lstStyle/>
          <a:p>
            <a:pPr marL="0" indent="0">
              <a:buNone/>
            </a:pPr>
            <a:r>
              <a:rPr lang="en-US" altLang="ja-JP" dirty="0"/>
              <a:t>6-1 </a:t>
            </a:r>
            <a:r>
              <a:rPr lang="ja-JP" altLang="en-US" dirty="0"/>
              <a:t>プログラムカウンタの振る舞い</a:t>
            </a:r>
            <a:endParaRPr lang="en-US" altLang="ja-JP" dirty="0"/>
          </a:p>
          <a:p>
            <a:pPr marL="0" indent="0">
              <a:buNone/>
            </a:pPr>
            <a:r>
              <a:rPr lang="en-US" altLang="ja-JP" dirty="0"/>
              <a:t>6-2 Visual Studio </a:t>
            </a:r>
            <a:r>
              <a:rPr lang="ja-JP" altLang="en-US" dirty="0"/>
              <a:t>でプログラムカウンタの表示</a:t>
            </a:r>
            <a:endParaRPr lang="en-US" altLang="ja-JP" dirty="0"/>
          </a:p>
          <a:p>
            <a:pPr marL="0" indent="0">
              <a:buNone/>
            </a:pPr>
            <a:r>
              <a:rPr lang="en-US" altLang="ja-JP" dirty="0"/>
              <a:t>6-3 </a:t>
            </a:r>
            <a:r>
              <a:rPr lang="ja-JP" altLang="en-US" dirty="0"/>
              <a:t>命令実行サイクル</a:t>
            </a:r>
          </a:p>
        </p:txBody>
      </p:sp>
      <p:sp>
        <p:nvSpPr>
          <p:cNvPr id="4" name="スライド番号プレースホルダー 3"/>
          <p:cNvSpPr>
            <a:spLocks noGrp="1"/>
          </p:cNvSpPr>
          <p:nvPr>
            <p:ph type="sldNum" sz="quarter" idx="12"/>
          </p:nvPr>
        </p:nvSpPr>
        <p:spPr/>
        <p:txBody>
          <a:bodyPr>
            <a:noAutofit/>
          </a:bodyPr>
          <a:lstStyle/>
          <a:p>
            <a:fld id="{E205D82C-95A1-431E-8E38-AA614A14CDCF}" type="slidenum">
              <a:rPr lang="ja-JP" altLang="en-US" smtClean="0"/>
              <a:pPr/>
              <a:t>2</a:t>
            </a:fld>
            <a:endParaRPr lang="ja-JP" altLang="en-US"/>
          </a:p>
        </p:txBody>
      </p:sp>
    </p:spTree>
    <p:extLst>
      <p:ext uri="{BB962C8B-B14F-4D97-AF65-F5344CB8AC3E}">
        <p14:creationId xmlns:p14="http://schemas.microsoft.com/office/powerpoint/2010/main" val="41247430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a:extLst>
              <a:ext uri="{FF2B5EF4-FFF2-40B4-BE49-F238E27FC236}">
                <a16:creationId xmlns:a16="http://schemas.microsoft.com/office/drawing/2014/main" id="{3634F501-A6C6-42DA-8DD0-5DB3997B9112}"/>
              </a:ext>
            </a:extLst>
          </p:cNvPr>
          <p:cNvSpPr>
            <a:spLocks noGrp="1"/>
          </p:cNvSpPr>
          <p:nvPr>
            <p:ph type="title"/>
          </p:nvPr>
        </p:nvSpPr>
        <p:spPr/>
        <p:txBody>
          <a:bodyPr>
            <a:noAutofit/>
          </a:bodyPr>
          <a:lstStyle/>
          <a:p>
            <a:endParaRPr kumimoji="1" lang="ja-JP" altLang="en-US"/>
          </a:p>
        </p:txBody>
      </p:sp>
      <p:sp>
        <p:nvSpPr>
          <p:cNvPr id="3" name="コンテンツ プレースホルダー 2"/>
          <p:cNvSpPr>
            <a:spLocks noGrp="1"/>
          </p:cNvSpPr>
          <p:nvPr>
            <p:ph idx="1"/>
          </p:nvPr>
        </p:nvSpPr>
        <p:spPr/>
        <p:txBody>
          <a:bodyPr>
            <a:noAutofit/>
          </a:bodyPr>
          <a:lstStyle/>
          <a:p>
            <a:endParaRPr lang="ja-JP" altLang="ja-JP" dirty="0"/>
          </a:p>
          <a:p>
            <a:r>
              <a:rPr lang="en-US" altLang="ja-JP" dirty="0"/>
              <a:t>Visual Studio </a:t>
            </a:r>
            <a:r>
              <a:rPr lang="ja-JP" altLang="ja-JP" dirty="0"/>
              <a:t>を起動しなさい</a:t>
            </a:r>
            <a:br>
              <a:rPr lang="en-US" altLang="ja-JP" dirty="0"/>
            </a:br>
            <a:endParaRPr lang="ja-JP" altLang="ja-JP" dirty="0"/>
          </a:p>
          <a:p>
            <a:r>
              <a:rPr lang="en-US" altLang="ja-JP" dirty="0"/>
              <a:t>Visual</a:t>
            </a:r>
            <a:r>
              <a:rPr lang="ja-JP" altLang="ja-JP" dirty="0"/>
              <a:t> </a:t>
            </a:r>
            <a:r>
              <a:rPr lang="en-US" altLang="ja-JP" dirty="0"/>
              <a:t>Studio </a:t>
            </a:r>
            <a:r>
              <a:rPr lang="ja-JP" altLang="ja-JP" dirty="0"/>
              <a:t>で</a:t>
            </a:r>
            <a:r>
              <a:rPr lang="ja-JP" altLang="en-US" dirty="0"/>
              <a:t>，</a:t>
            </a:r>
            <a:r>
              <a:rPr lang="en-US" altLang="ja-JP" dirty="0"/>
              <a:t>Win32 </a:t>
            </a:r>
            <a:r>
              <a:rPr lang="ja-JP" altLang="ja-JP" dirty="0"/>
              <a:t>コンソールアプリケーション用プロジェクトを新規作成しなさい</a:t>
            </a:r>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20</a:t>
            </a:fld>
            <a:endParaRPr lang="ja-JP" altLang="en-US" dirty="0"/>
          </a:p>
        </p:txBody>
      </p:sp>
      <p:sp>
        <p:nvSpPr>
          <p:cNvPr id="11" name="コンテンツ プレースホルダー 2"/>
          <p:cNvSpPr txBox="1">
            <a:spLocks/>
          </p:cNvSpPr>
          <p:nvPr/>
        </p:nvSpPr>
        <p:spPr>
          <a:xfrm>
            <a:off x="1313332" y="3939150"/>
            <a:ext cx="5914139" cy="543473"/>
          </a:xfrm>
          <a:prstGeom prst="rect">
            <a:avLst/>
          </a:prstGeom>
        </p:spPr>
        <p:txBody>
          <a:bodyPr vert="horz" lIns="68580" tIns="34290" rIns="68580" bIns="3429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rgbClr val="003366"/>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rgbClr val="003366"/>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rgbClr val="003366"/>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rgbClr val="003366"/>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rgbClr val="00336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ja-JP" altLang="en-US" sz="2400" dirty="0">
                <a:solidFill>
                  <a:schemeClr val="tx1"/>
                </a:solidFill>
                <a:latin typeface="Arial" panose="020B0604020202020204" pitchFamily="34" charset="0"/>
                <a:ea typeface="メイリオ" panose="020B0604030504040204" pitchFamily="50" charset="-128"/>
              </a:rPr>
              <a:t>プロジェクトの「名前」は何でもよい</a:t>
            </a:r>
            <a:endParaRPr lang="ja-JP" altLang="ja-JP" sz="2400" dirty="0">
              <a:solidFill>
                <a:schemeClr val="tx1"/>
              </a:solidFill>
              <a:latin typeface="Arial" panose="020B0604020202020204" pitchFamily="34" charset="0"/>
              <a:ea typeface="メイリオ" panose="020B0604030504040204" pitchFamily="50" charset="-128"/>
            </a:endParaRPr>
          </a:p>
        </p:txBody>
      </p:sp>
      <p:sp>
        <p:nvSpPr>
          <p:cNvPr id="8" name="タイトル 1"/>
          <p:cNvSpPr txBox="1">
            <a:spLocks/>
          </p:cNvSpPr>
          <p:nvPr/>
        </p:nvSpPr>
        <p:spPr>
          <a:xfrm>
            <a:off x="321845" y="175028"/>
            <a:ext cx="8461208" cy="46986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2800" b="1" kern="1200">
                <a:solidFill>
                  <a:srgbClr val="FF0000"/>
                </a:solidFill>
                <a:latin typeface="Segoe UI" panose="020B0502040204020203" pitchFamily="34" charset="0"/>
                <a:ea typeface="メイリオ" panose="020B0604030504040204" pitchFamily="50" charset="-128"/>
                <a:cs typeface="Segoe UI" panose="020B0502040204020203" pitchFamily="34" charset="0"/>
              </a:defRPr>
            </a:lvl1pPr>
          </a:lstStyle>
          <a:p>
            <a:r>
              <a:rPr lang="ja-JP" altLang="en-US" dirty="0">
                <a:latin typeface="Arial" panose="020B0604020202020204" pitchFamily="34" charset="0"/>
                <a:cs typeface="Calibri" panose="020F0502020204030204" pitchFamily="34" charset="0"/>
              </a:rPr>
              <a:t>演習</a:t>
            </a:r>
          </a:p>
        </p:txBody>
      </p:sp>
    </p:spTree>
    <p:extLst>
      <p:ext uri="{BB962C8B-B14F-4D97-AF65-F5344CB8AC3E}">
        <p14:creationId xmlns:p14="http://schemas.microsoft.com/office/powerpoint/2010/main" val="2296314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395712" y="1618581"/>
            <a:ext cx="7633591" cy="5239419"/>
          </a:xfrm>
          <a:prstGeom prst="rect">
            <a:avLst/>
          </a:prstGeom>
        </p:spPr>
      </p:pic>
      <p:sp>
        <p:nvSpPr>
          <p:cNvPr id="8" name="タイトル 7">
            <a:extLst>
              <a:ext uri="{FF2B5EF4-FFF2-40B4-BE49-F238E27FC236}">
                <a16:creationId xmlns:a16="http://schemas.microsoft.com/office/drawing/2014/main" id="{5298788C-DFFA-4E80-B1DB-64CFF923CCFC}"/>
              </a:ext>
            </a:extLst>
          </p:cNvPr>
          <p:cNvSpPr>
            <a:spLocks noGrp="1"/>
          </p:cNvSpPr>
          <p:nvPr>
            <p:ph type="title"/>
          </p:nvPr>
        </p:nvSpPr>
        <p:spPr/>
        <p:txBody>
          <a:bodyPr>
            <a:noAutofit/>
          </a:bodyPr>
          <a:lstStyle/>
          <a:p>
            <a:endParaRPr kumimoji="1" lang="ja-JP" altLang="en-US"/>
          </a:p>
        </p:txBody>
      </p:sp>
      <p:sp>
        <p:nvSpPr>
          <p:cNvPr id="3" name="コンテンツ プレースホルダー 2"/>
          <p:cNvSpPr>
            <a:spLocks noGrp="1"/>
          </p:cNvSpPr>
          <p:nvPr>
            <p:ph idx="1"/>
          </p:nvPr>
        </p:nvSpPr>
        <p:spPr/>
        <p:txBody>
          <a:bodyPr>
            <a:noAutofit/>
          </a:bodyPr>
          <a:lstStyle/>
          <a:p>
            <a:r>
              <a:rPr lang="en-US" altLang="ja-JP" dirty="0"/>
              <a:t>Visual Studio</a:t>
            </a:r>
            <a:r>
              <a:rPr lang="ja-JP" altLang="en-US" dirty="0"/>
              <a:t>のエディタを使って，ソースファイルを編集しなさい</a:t>
            </a:r>
            <a:endParaRPr lang="en-US" altLang="ja-JP" dirty="0"/>
          </a:p>
          <a:p>
            <a:endParaRPr lang="en-US" altLang="ja-JP" dirty="0"/>
          </a:p>
          <a:p>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21</a:t>
            </a:fld>
            <a:endParaRPr lang="ja-JP" altLang="en-US" dirty="0"/>
          </a:p>
        </p:txBody>
      </p:sp>
      <p:sp>
        <p:nvSpPr>
          <p:cNvPr id="14" name="テキスト ボックス 13"/>
          <p:cNvSpPr txBox="1"/>
          <p:nvPr/>
        </p:nvSpPr>
        <p:spPr>
          <a:xfrm>
            <a:off x="6565467" y="5991320"/>
            <a:ext cx="877163" cy="507831"/>
          </a:xfrm>
          <a:prstGeom prst="rect">
            <a:avLst/>
          </a:prstGeom>
          <a:noFill/>
        </p:spPr>
        <p:txBody>
          <a:bodyPr wrap="none" rtlCol="0">
            <a:noAutofit/>
          </a:bodyPr>
          <a:lstStyle/>
          <a:p>
            <a:r>
              <a:rPr kumimoji="1" lang="ja-JP" altLang="en-US" sz="2700" dirty="0">
                <a:latin typeface="Arial" panose="020B0604020202020204" pitchFamily="34" charset="0"/>
                <a:ea typeface="メイリオ" panose="020B0604030504040204" pitchFamily="50" charset="-128"/>
              </a:rPr>
              <a:t>追加</a:t>
            </a:r>
          </a:p>
        </p:txBody>
      </p:sp>
      <p:sp>
        <p:nvSpPr>
          <p:cNvPr id="9" name="正方形/長方形 8"/>
          <p:cNvSpPr/>
          <p:nvPr/>
        </p:nvSpPr>
        <p:spPr>
          <a:xfrm>
            <a:off x="1550190" y="2529067"/>
            <a:ext cx="5085742" cy="3035710"/>
          </a:xfrm>
          <a:prstGeom prst="rect">
            <a:avLst/>
          </a:prstGeom>
          <a:solidFill>
            <a:srgbClr val="006600">
              <a:alpha val="16000"/>
            </a:srgbClr>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11977941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3"/>
          <a:stretch>
            <a:fillRect/>
          </a:stretch>
        </p:blipFill>
        <p:spPr>
          <a:xfrm>
            <a:off x="594905" y="4338228"/>
            <a:ext cx="5612606" cy="1635539"/>
          </a:xfrm>
          <a:prstGeom prst="rect">
            <a:avLst/>
          </a:prstGeom>
        </p:spPr>
      </p:pic>
      <p:sp>
        <p:nvSpPr>
          <p:cNvPr id="12" name="タイトル 11">
            <a:extLst>
              <a:ext uri="{FF2B5EF4-FFF2-40B4-BE49-F238E27FC236}">
                <a16:creationId xmlns:a16="http://schemas.microsoft.com/office/drawing/2014/main" id="{1F158ABA-7DB5-4189-BE1F-424435A5CAF2}"/>
              </a:ext>
            </a:extLst>
          </p:cNvPr>
          <p:cNvSpPr>
            <a:spLocks noGrp="1"/>
          </p:cNvSpPr>
          <p:nvPr>
            <p:ph type="title"/>
          </p:nvPr>
        </p:nvSpPr>
        <p:spPr/>
        <p:txBody>
          <a:bodyPr>
            <a:noAutofit/>
          </a:bodyPr>
          <a:lstStyle/>
          <a:p>
            <a:endParaRPr kumimoji="1" lang="ja-JP" altLang="en-US"/>
          </a:p>
        </p:txBody>
      </p:sp>
      <p:sp>
        <p:nvSpPr>
          <p:cNvPr id="3" name="コンテンツ プレースホルダー 2"/>
          <p:cNvSpPr>
            <a:spLocks noGrp="1"/>
          </p:cNvSpPr>
          <p:nvPr>
            <p:ph idx="1"/>
          </p:nvPr>
        </p:nvSpPr>
        <p:spPr/>
        <p:txBody>
          <a:bodyPr>
            <a:noAutofit/>
          </a:bodyPr>
          <a:lstStyle/>
          <a:p>
            <a:r>
              <a:rPr lang="ja-JP" altLang="en-US" dirty="0"/>
              <a:t>ビルドしなさい．ビルドのあと「１　正常終了，０　失敗」の表示を確認しなさい　</a:t>
            </a:r>
            <a:endParaRPr lang="en-US" altLang="ja-JP" dirty="0"/>
          </a:p>
          <a:p>
            <a:pPr marL="0" indent="0">
              <a:buNone/>
            </a:pPr>
            <a:r>
              <a:rPr lang="ja-JP" altLang="en-US" dirty="0"/>
              <a:t>→　表示されなければ，プログラムのミスを自分で確認し，修正して，ビルドをやり直す</a:t>
            </a:r>
            <a:endParaRPr lang="en-US" altLang="ja-JP" dirty="0"/>
          </a:p>
          <a:p>
            <a:endParaRPr lang="en-US" altLang="ja-JP" dirty="0"/>
          </a:p>
          <a:p>
            <a:endParaRPr lang="en-US" altLang="ja-JP" dirty="0"/>
          </a:p>
          <a:p>
            <a:endParaRPr lang="en-US" altLang="ja-JP" dirty="0"/>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22</a:t>
            </a:fld>
            <a:endParaRPr lang="ja-JP" altLang="en-US" dirty="0"/>
          </a:p>
        </p:txBody>
      </p:sp>
      <p:sp>
        <p:nvSpPr>
          <p:cNvPr id="6" name="正方形/長方形 5"/>
          <p:cNvSpPr/>
          <p:nvPr/>
        </p:nvSpPr>
        <p:spPr>
          <a:xfrm>
            <a:off x="1480507" y="5614709"/>
            <a:ext cx="3931190" cy="26701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4904" y="2932963"/>
            <a:ext cx="2479227" cy="1164594"/>
          </a:xfrm>
          <a:prstGeom prst="rect">
            <a:avLst/>
          </a:prstGeom>
        </p:spPr>
      </p:pic>
      <p:sp>
        <p:nvSpPr>
          <p:cNvPr id="10" name="正方形/長方形 9"/>
          <p:cNvSpPr/>
          <p:nvPr/>
        </p:nvSpPr>
        <p:spPr>
          <a:xfrm>
            <a:off x="645085" y="2932963"/>
            <a:ext cx="623422" cy="26174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11" name="正方形/長方形 10"/>
          <p:cNvSpPr/>
          <p:nvPr/>
        </p:nvSpPr>
        <p:spPr>
          <a:xfrm>
            <a:off x="816757" y="3173633"/>
            <a:ext cx="1485959" cy="26174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28938055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3"/>
          <a:stretch>
            <a:fillRect/>
          </a:stretch>
        </p:blipFill>
        <p:spPr>
          <a:xfrm>
            <a:off x="2060099" y="2397213"/>
            <a:ext cx="2443991" cy="1412084"/>
          </a:xfrm>
          <a:prstGeom prst="rect">
            <a:avLst/>
          </a:prstGeom>
        </p:spPr>
      </p:pic>
      <p:sp>
        <p:nvSpPr>
          <p:cNvPr id="29" name="角丸四角形 28"/>
          <p:cNvSpPr/>
          <p:nvPr/>
        </p:nvSpPr>
        <p:spPr>
          <a:xfrm>
            <a:off x="2017237" y="3930792"/>
            <a:ext cx="2651870" cy="685330"/>
          </a:xfrm>
          <a:prstGeom prst="roundRect">
            <a:avLst/>
          </a:prstGeom>
          <a:noFill/>
          <a:ln w="57150">
            <a:solidFill>
              <a:srgbClr val="000066">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50" u="sng" dirty="0">
                <a:solidFill>
                  <a:srgbClr val="FF0000"/>
                </a:solidFill>
                <a:latin typeface="Arial" panose="020B0604020202020204" pitchFamily="34" charset="0"/>
                <a:ea typeface="メイリオ" panose="020B0604030504040204" pitchFamily="50" charset="-128"/>
              </a:rPr>
              <a:t>赤丸</a:t>
            </a:r>
            <a:r>
              <a:rPr lang="ja-JP" altLang="en-US" sz="1650" dirty="0">
                <a:solidFill>
                  <a:srgbClr val="000066"/>
                </a:solidFill>
                <a:latin typeface="Arial" panose="020B0604020202020204" pitchFamily="34" charset="0"/>
                <a:ea typeface="メイリオ" panose="020B0604030504040204" pitchFamily="50" charset="-128"/>
              </a:rPr>
              <a:t>がブレークポイントの印</a:t>
            </a:r>
            <a:endParaRPr lang="en-US" altLang="ja-JP" sz="1650" dirty="0">
              <a:solidFill>
                <a:srgbClr val="000066"/>
              </a:solidFill>
              <a:latin typeface="Arial" panose="020B0604020202020204" pitchFamily="34" charset="0"/>
              <a:ea typeface="メイリオ" panose="020B0604030504040204" pitchFamily="50" charset="-128"/>
            </a:endParaRPr>
          </a:p>
        </p:txBody>
      </p:sp>
      <p:sp>
        <p:nvSpPr>
          <p:cNvPr id="6" name="コンテンツ プレースホルダー 2"/>
          <p:cNvSpPr txBox="1">
            <a:spLocks/>
          </p:cNvSpPr>
          <p:nvPr/>
        </p:nvSpPr>
        <p:spPr>
          <a:xfrm>
            <a:off x="269133" y="873262"/>
            <a:ext cx="6780068" cy="989944"/>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r>
              <a:rPr lang="en-US" altLang="ja-JP" sz="2400" dirty="0">
                <a:latin typeface="Arial" panose="020B0604020202020204" pitchFamily="34" charset="0"/>
                <a:cs typeface="Calibri" panose="020F0502020204030204" pitchFamily="34" charset="0"/>
              </a:rPr>
              <a:t>Visual Studio</a:t>
            </a:r>
            <a:r>
              <a:rPr lang="ja-JP" altLang="ja-JP" sz="2400" dirty="0">
                <a:latin typeface="Arial" panose="020B0604020202020204" pitchFamily="34" charset="0"/>
                <a:cs typeface="Calibri" panose="020F0502020204030204" pitchFamily="34" charset="0"/>
              </a:rPr>
              <a:t>で</a:t>
            </a:r>
            <a:r>
              <a:rPr lang="ja-JP" altLang="en-US" sz="2400" dirty="0">
                <a:latin typeface="Arial" panose="020B0604020202020204" pitchFamily="34" charset="0"/>
                <a:cs typeface="Calibri" panose="020F0502020204030204" pitchFamily="34" charset="0"/>
              </a:rPr>
              <a:t>「</a:t>
            </a:r>
            <a:r>
              <a:rPr lang="en-US" altLang="ja-JP" sz="2400" b="1" dirty="0">
                <a:solidFill>
                  <a:srgbClr val="FF0000"/>
                </a:solidFill>
                <a:latin typeface="Arial" panose="020B0604020202020204" pitchFamily="34" charset="0"/>
                <a:cs typeface="Calibri" panose="020F0502020204030204" pitchFamily="34" charset="0"/>
              </a:rPr>
              <a:t>age = 20;</a:t>
            </a:r>
            <a:r>
              <a:rPr lang="ja-JP" altLang="en-US" sz="2400" dirty="0">
                <a:latin typeface="Arial" panose="020B0604020202020204" pitchFamily="34" charset="0"/>
                <a:cs typeface="Calibri" panose="020F0502020204030204" pitchFamily="34" charset="0"/>
              </a:rPr>
              <a:t>」の行に，</a:t>
            </a:r>
            <a:r>
              <a:rPr lang="ja-JP" altLang="en-US" sz="2400" b="1" dirty="0">
                <a:solidFill>
                  <a:srgbClr val="C00000"/>
                </a:solidFill>
                <a:latin typeface="Arial" panose="020B0604020202020204" pitchFamily="34" charset="0"/>
                <a:cs typeface="Calibri" panose="020F0502020204030204" pitchFamily="34" charset="0"/>
              </a:rPr>
              <a:t>ブレークポイント</a:t>
            </a:r>
            <a:r>
              <a:rPr lang="ja-JP" altLang="en-US" sz="2400" dirty="0">
                <a:latin typeface="Arial" panose="020B0604020202020204" pitchFamily="34" charset="0"/>
                <a:cs typeface="Calibri" panose="020F0502020204030204" pitchFamily="34" charset="0"/>
              </a:rPr>
              <a:t>を設定しなさい</a:t>
            </a:r>
            <a:endParaRPr lang="en-US" altLang="ja-JP" sz="2400" dirty="0">
              <a:latin typeface="Arial" panose="020B0604020202020204" pitchFamily="34" charset="0"/>
              <a:cs typeface="Calibri" panose="020F0502020204030204" pitchFamily="34" charset="0"/>
            </a:endParaRPr>
          </a:p>
          <a:p>
            <a:pPr marL="0" indent="0">
              <a:buFont typeface="Arial" panose="020B0604020202020204" pitchFamily="34" charset="0"/>
              <a:buNone/>
            </a:pPr>
            <a:endParaRPr lang="en-US" altLang="ja-JP" sz="2400" dirty="0">
              <a:latin typeface="Arial" panose="020B0604020202020204" pitchFamily="34" charset="0"/>
              <a:cs typeface="Calibri" panose="020F0502020204030204" pitchFamily="34" charset="0"/>
            </a:endParaRPr>
          </a:p>
        </p:txBody>
      </p:sp>
      <p:sp>
        <p:nvSpPr>
          <p:cNvPr id="4" name="タイトル 3">
            <a:extLst>
              <a:ext uri="{FF2B5EF4-FFF2-40B4-BE49-F238E27FC236}">
                <a16:creationId xmlns:a16="http://schemas.microsoft.com/office/drawing/2014/main" id="{99BE81C8-081E-4E25-8A71-3DE173776525}"/>
              </a:ext>
            </a:extLst>
          </p:cNvPr>
          <p:cNvSpPr>
            <a:spLocks noGrp="1"/>
          </p:cNvSpPr>
          <p:nvPr>
            <p:ph type="title"/>
          </p:nvPr>
        </p:nvSpPr>
        <p:spPr/>
        <p:txBody>
          <a:bodyPr>
            <a:noAutofit/>
          </a:bodyPr>
          <a:lstStyle/>
          <a:p>
            <a:endParaRPr kumimoji="1" lang="ja-JP" altLang="en-US"/>
          </a:p>
        </p:txBody>
      </p:sp>
    </p:spTree>
    <p:extLst>
      <p:ext uri="{BB962C8B-B14F-4D97-AF65-F5344CB8AC3E}">
        <p14:creationId xmlns:p14="http://schemas.microsoft.com/office/powerpoint/2010/main" val="19017796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a:extLst>
              <a:ext uri="{FF2B5EF4-FFF2-40B4-BE49-F238E27FC236}">
                <a16:creationId xmlns:a16="http://schemas.microsoft.com/office/drawing/2014/main" id="{0FDF3CC5-FEAA-4309-A3E5-D10BEF717424}"/>
              </a:ext>
            </a:extLst>
          </p:cNvPr>
          <p:cNvSpPr>
            <a:spLocks noGrp="1"/>
          </p:cNvSpPr>
          <p:nvPr>
            <p:ph type="title"/>
          </p:nvPr>
        </p:nvSpPr>
        <p:spPr/>
        <p:txBody>
          <a:bodyPr>
            <a:noAutofit/>
          </a:bodyPr>
          <a:lstStyle/>
          <a:p>
            <a:endParaRPr kumimoji="1" lang="ja-JP" altLang="en-US"/>
          </a:p>
        </p:txBody>
      </p:sp>
      <p:sp>
        <p:nvSpPr>
          <p:cNvPr id="3" name="コンテンツ プレースホルダー 2"/>
          <p:cNvSpPr>
            <a:spLocks noGrp="1"/>
          </p:cNvSpPr>
          <p:nvPr>
            <p:ph idx="1"/>
          </p:nvPr>
        </p:nvSpPr>
        <p:spPr/>
        <p:txBody>
          <a:bodyPr>
            <a:noAutofit/>
          </a:bodyPr>
          <a:lstStyle/>
          <a:p>
            <a:r>
              <a:rPr lang="en-US" altLang="ja-JP" dirty="0"/>
              <a:t>Visual Studio</a:t>
            </a:r>
            <a:r>
              <a:rPr lang="ja-JP" altLang="en-US" dirty="0"/>
              <a:t>で，デバッガーを起動しなさい．</a:t>
            </a:r>
            <a:endParaRPr lang="en-US" altLang="ja-JP" dirty="0"/>
          </a:p>
          <a:p>
            <a:endParaRPr lang="en-US" altLang="ja-JP" dirty="0"/>
          </a:p>
          <a:p>
            <a:endParaRPr lang="en-US" altLang="ja-JP" dirty="0"/>
          </a:p>
          <a:p>
            <a:endParaRPr lang="en-US" altLang="ja-JP" dirty="0"/>
          </a:p>
          <a:p>
            <a:r>
              <a:rPr lang="ja-JP" altLang="en-US" dirty="0"/>
              <a:t>「</a:t>
            </a:r>
            <a:r>
              <a:rPr lang="en-US" altLang="ja-JP" dirty="0"/>
              <a:t>age = 20;</a:t>
            </a:r>
            <a:r>
              <a:rPr lang="ja-JP" altLang="en-US" dirty="0"/>
              <a:t>」の行で，実行が中断することを確認しなさい</a:t>
            </a:r>
            <a:endParaRPr lang="en-US" altLang="ja-JP" dirty="0"/>
          </a:p>
          <a:p>
            <a:r>
              <a:rPr lang="ja-JP" altLang="en-US" dirty="0"/>
              <a:t>あとで使うので，中断したままにしておくこと</a:t>
            </a:r>
            <a:endParaRPr lang="en-US" altLang="ja-JP" dirty="0"/>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24</a:t>
            </a:fld>
            <a:endParaRPr lang="ja-JP" altLang="en-US" dirty="0"/>
          </a:p>
        </p:txBody>
      </p:sp>
      <p:sp>
        <p:nvSpPr>
          <p:cNvPr id="30" name="角丸四角形 29"/>
          <p:cNvSpPr/>
          <p:nvPr/>
        </p:nvSpPr>
        <p:spPr>
          <a:xfrm>
            <a:off x="2735408" y="1761848"/>
            <a:ext cx="2737929" cy="779795"/>
          </a:xfrm>
          <a:prstGeom prst="roundRect">
            <a:avLst/>
          </a:prstGeom>
          <a:noFill/>
          <a:ln w="57150">
            <a:solidFill>
              <a:srgbClr val="000066">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2000" dirty="0">
                <a:solidFill>
                  <a:srgbClr val="000066"/>
                </a:solidFill>
                <a:latin typeface="Arial" panose="020B0604020202020204" pitchFamily="34" charset="0"/>
                <a:ea typeface="メイリオ" panose="020B0604030504040204" pitchFamily="50" charset="-128"/>
              </a:rPr>
              <a:t>「デバッグ」</a:t>
            </a:r>
            <a:endParaRPr lang="en-US" altLang="ja-JP" sz="2000" dirty="0">
              <a:solidFill>
                <a:srgbClr val="000066"/>
              </a:solidFill>
              <a:latin typeface="Arial" panose="020B0604020202020204" pitchFamily="34" charset="0"/>
              <a:ea typeface="メイリオ" panose="020B0604030504040204" pitchFamily="50" charset="-128"/>
            </a:endParaRPr>
          </a:p>
          <a:p>
            <a:pPr algn="ctr"/>
            <a:r>
              <a:rPr lang="ja-JP" altLang="en-US" sz="2000" dirty="0">
                <a:solidFill>
                  <a:srgbClr val="000066"/>
                </a:solidFill>
                <a:latin typeface="Arial" panose="020B0604020202020204" pitchFamily="34" charset="0"/>
                <a:ea typeface="メイリオ" panose="020B0604030504040204" pitchFamily="50" charset="-128"/>
              </a:rPr>
              <a:t>→ 「</a:t>
            </a:r>
            <a:r>
              <a:rPr lang="ja-JP" altLang="en-US" sz="2000" b="1" dirty="0">
                <a:solidFill>
                  <a:srgbClr val="000066"/>
                </a:solidFill>
                <a:latin typeface="Arial" panose="020B0604020202020204" pitchFamily="34" charset="0"/>
                <a:ea typeface="メイリオ" panose="020B0604030504040204" pitchFamily="50" charset="-128"/>
              </a:rPr>
              <a:t>デバッグ開始</a:t>
            </a:r>
            <a:r>
              <a:rPr lang="ja-JP" altLang="en-US" sz="2000" dirty="0">
                <a:solidFill>
                  <a:srgbClr val="000066"/>
                </a:solidFill>
                <a:latin typeface="Arial" panose="020B0604020202020204" pitchFamily="34" charset="0"/>
                <a:ea typeface="メイリオ" panose="020B0604030504040204" pitchFamily="50" charset="-128"/>
              </a:rPr>
              <a:t>」</a:t>
            </a:r>
            <a:endParaRPr kumimoji="1" lang="ja-JP" altLang="en-US" sz="2000" dirty="0">
              <a:solidFill>
                <a:srgbClr val="000066"/>
              </a:solidFill>
              <a:latin typeface="Arial" panose="020B0604020202020204" pitchFamily="34" charset="0"/>
              <a:ea typeface="メイリオ" panose="020B0604030504040204" pitchFamily="50" charset="-128"/>
            </a:endParaRPr>
          </a:p>
        </p:txBody>
      </p:sp>
      <p:pic>
        <p:nvPicPr>
          <p:cNvPr id="14" name="図 13"/>
          <p:cNvPicPr>
            <a:picLocks noChangeAspect="1"/>
          </p:cNvPicPr>
          <p:nvPr/>
        </p:nvPicPr>
        <p:blipFill>
          <a:blip r:embed="rId2"/>
          <a:stretch>
            <a:fillRect/>
          </a:stretch>
        </p:blipFill>
        <p:spPr>
          <a:xfrm>
            <a:off x="785165" y="1371327"/>
            <a:ext cx="1806788" cy="1628094"/>
          </a:xfrm>
          <a:prstGeom prst="rect">
            <a:avLst/>
          </a:prstGeom>
        </p:spPr>
      </p:pic>
      <p:sp>
        <p:nvSpPr>
          <p:cNvPr id="16" name="正方形/長方形 15"/>
          <p:cNvSpPr/>
          <p:nvPr/>
        </p:nvSpPr>
        <p:spPr>
          <a:xfrm>
            <a:off x="914507" y="1903401"/>
            <a:ext cx="952223" cy="280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17" name="正方形/長方形 16"/>
          <p:cNvSpPr/>
          <p:nvPr/>
        </p:nvSpPr>
        <p:spPr>
          <a:xfrm>
            <a:off x="818991" y="1536876"/>
            <a:ext cx="571628" cy="212318"/>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pic>
        <p:nvPicPr>
          <p:cNvPr id="15" name="図 14"/>
          <p:cNvPicPr>
            <a:picLocks noChangeAspect="1"/>
          </p:cNvPicPr>
          <p:nvPr/>
        </p:nvPicPr>
        <p:blipFill>
          <a:blip r:embed="rId3"/>
          <a:stretch>
            <a:fillRect/>
          </a:stretch>
        </p:blipFill>
        <p:spPr>
          <a:xfrm>
            <a:off x="1150175" y="4547612"/>
            <a:ext cx="3816147" cy="1542485"/>
          </a:xfrm>
          <a:prstGeom prst="rect">
            <a:avLst/>
          </a:prstGeom>
        </p:spPr>
      </p:pic>
      <p:sp>
        <p:nvSpPr>
          <p:cNvPr id="18" name="角丸四角形吹き出し 17"/>
          <p:cNvSpPr/>
          <p:nvPr/>
        </p:nvSpPr>
        <p:spPr>
          <a:xfrm>
            <a:off x="4289684" y="4519442"/>
            <a:ext cx="3894574" cy="1011269"/>
          </a:xfrm>
          <a:prstGeom prst="wedgeRoundRectCallout">
            <a:avLst>
              <a:gd name="adj1" fmla="val -78549"/>
              <a:gd name="adj2" fmla="val 4648"/>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19" name="テキスト ボックス 18"/>
          <p:cNvSpPr txBox="1"/>
          <p:nvPr/>
        </p:nvSpPr>
        <p:spPr>
          <a:xfrm>
            <a:off x="4551137" y="4660112"/>
            <a:ext cx="3661580" cy="738664"/>
          </a:xfrm>
          <a:prstGeom prst="rect">
            <a:avLst/>
          </a:prstGeom>
          <a:noFill/>
        </p:spPr>
        <p:txBody>
          <a:bodyPr wrap="none" rtlCol="0">
            <a:noAutofit/>
          </a:bodyPr>
          <a:lstStyle/>
          <a:p>
            <a:r>
              <a:rPr lang="ja-JP" altLang="en-US" sz="2100" dirty="0">
                <a:latin typeface="Arial" panose="020B0604020202020204" pitchFamily="34" charset="0"/>
                <a:ea typeface="メイリオ" panose="020B0604030504040204" pitchFamily="50" charset="-128"/>
              </a:rPr>
              <a:t>「</a:t>
            </a:r>
            <a:r>
              <a:rPr lang="en-US" altLang="ja-JP" sz="2100" dirty="0">
                <a:latin typeface="Arial" panose="020B0604020202020204" pitchFamily="34" charset="0"/>
                <a:ea typeface="メイリオ" panose="020B0604030504040204" pitchFamily="50" charset="-128"/>
              </a:rPr>
              <a:t>age = 20;</a:t>
            </a:r>
            <a:r>
              <a:rPr lang="ja-JP" altLang="en-US" sz="2100" dirty="0">
                <a:latin typeface="Arial" panose="020B0604020202020204" pitchFamily="34" charset="0"/>
                <a:ea typeface="メイリオ" panose="020B0604030504040204" pitchFamily="50" charset="-128"/>
              </a:rPr>
              <a:t>」の行で実行が</a:t>
            </a:r>
            <a:endParaRPr lang="en-US" altLang="ja-JP" sz="2100" dirty="0">
              <a:latin typeface="Arial" panose="020B0604020202020204" pitchFamily="34" charset="0"/>
              <a:ea typeface="メイリオ" panose="020B0604030504040204" pitchFamily="50" charset="-128"/>
            </a:endParaRPr>
          </a:p>
          <a:p>
            <a:r>
              <a:rPr kumimoji="1" lang="ja-JP" altLang="en-US" sz="2100" b="1" dirty="0">
                <a:latin typeface="Arial" panose="020B0604020202020204" pitchFamily="34" charset="0"/>
                <a:ea typeface="メイリオ" panose="020B0604030504040204" pitchFamily="50" charset="-128"/>
              </a:rPr>
              <a:t>中断</a:t>
            </a:r>
            <a:r>
              <a:rPr kumimoji="1" lang="ja-JP" altLang="en-US" sz="2100" dirty="0">
                <a:latin typeface="Arial" panose="020B0604020202020204" pitchFamily="34" charset="0"/>
                <a:ea typeface="メイリオ" panose="020B0604030504040204" pitchFamily="50" charset="-128"/>
              </a:rPr>
              <a:t>している</a:t>
            </a:r>
          </a:p>
        </p:txBody>
      </p:sp>
      <p:sp>
        <p:nvSpPr>
          <p:cNvPr id="20" name="正方形/長方形 19"/>
          <p:cNvSpPr/>
          <p:nvPr/>
        </p:nvSpPr>
        <p:spPr>
          <a:xfrm>
            <a:off x="1187891" y="4868762"/>
            <a:ext cx="315548" cy="280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21" name="テキスト ボックス 20"/>
          <p:cNvSpPr txBox="1"/>
          <p:nvPr/>
        </p:nvSpPr>
        <p:spPr>
          <a:xfrm>
            <a:off x="534099" y="5076480"/>
            <a:ext cx="704039" cy="507831"/>
          </a:xfrm>
          <a:prstGeom prst="rect">
            <a:avLst/>
          </a:prstGeom>
          <a:noFill/>
        </p:spPr>
        <p:txBody>
          <a:bodyPr wrap="none" rtlCol="0">
            <a:noAutofit/>
          </a:bodyPr>
          <a:lstStyle/>
          <a:p>
            <a:r>
              <a:rPr lang="ja-JP" altLang="en-US" sz="1350" dirty="0">
                <a:latin typeface="Arial" panose="020B0604020202020204" pitchFamily="34" charset="0"/>
                <a:ea typeface="メイリオ" panose="020B0604030504040204" pitchFamily="50" charset="-128"/>
              </a:rPr>
              <a:t>黄色の</a:t>
            </a:r>
            <a:endParaRPr lang="en-US" altLang="ja-JP" sz="1350" dirty="0">
              <a:latin typeface="Arial" panose="020B0604020202020204" pitchFamily="34" charset="0"/>
              <a:ea typeface="メイリオ" panose="020B0604030504040204" pitchFamily="50" charset="-128"/>
            </a:endParaRPr>
          </a:p>
          <a:p>
            <a:r>
              <a:rPr lang="ja-JP" altLang="en-US" sz="1350" dirty="0">
                <a:latin typeface="Arial" panose="020B0604020202020204" pitchFamily="34" charset="0"/>
                <a:ea typeface="メイリオ" panose="020B0604030504040204" pitchFamily="50" charset="-128"/>
              </a:rPr>
              <a:t>矢印</a:t>
            </a:r>
            <a:endParaRPr kumimoji="1" lang="ja-JP" altLang="en-US" sz="1350" dirty="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1970808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p:cNvPicPr>
            <a:picLocks noChangeAspect="1"/>
          </p:cNvPicPr>
          <p:nvPr/>
        </p:nvPicPr>
        <p:blipFill>
          <a:blip r:embed="rId3"/>
          <a:stretch>
            <a:fillRect/>
          </a:stretch>
        </p:blipFill>
        <p:spPr>
          <a:xfrm>
            <a:off x="500062" y="2148841"/>
            <a:ext cx="3433763" cy="2858375"/>
          </a:xfrm>
          <a:prstGeom prst="rect">
            <a:avLst/>
          </a:prstGeom>
        </p:spPr>
      </p:pic>
      <p:sp>
        <p:nvSpPr>
          <p:cNvPr id="8" name="タイトル 7">
            <a:extLst>
              <a:ext uri="{FF2B5EF4-FFF2-40B4-BE49-F238E27FC236}">
                <a16:creationId xmlns:a16="http://schemas.microsoft.com/office/drawing/2014/main" id="{5B52A766-89A6-4305-B891-875052A33CA2}"/>
              </a:ext>
            </a:extLst>
          </p:cNvPr>
          <p:cNvSpPr>
            <a:spLocks noGrp="1"/>
          </p:cNvSpPr>
          <p:nvPr>
            <p:ph type="title"/>
          </p:nvPr>
        </p:nvSpPr>
        <p:spPr/>
        <p:txBody>
          <a:bodyPr>
            <a:noAutofit/>
          </a:bodyPr>
          <a:lstStyle/>
          <a:p>
            <a:endParaRPr kumimoji="1" lang="ja-JP" altLang="en-US"/>
          </a:p>
        </p:txBody>
      </p:sp>
      <p:sp>
        <p:nvSpPr>
          <p:cNvPr id="14" name="コンテンツ プレースホルダー 2"/>
          <p:cNvSpPr>
            <a:spLocks noGrp="1"/>
          </p:cNvSpPr>
          <p:nvPr>
            <p:ph idx="1"/>
          </p:nvPr>
        </p:nvSpPr>
        <p:spPr/>
        <p:txBody>
          <a:bodyPr>
            <a:noAutofit/>
          </a:bodyPr>
          <a:lstStyle/>
          <a:p>
            <a:r>
              <a:rPr lang="ja-JP" altLang="en-US" dirty="0"/>
              <a:t>「</a:t>
            </a:r>
            <a:r>
              <a:rPr lang="en-US" altLang="ja-JP" dirty="0"/>
              <a:t>age = 20;</a:t>
            </a:r>
            <a:r>
              <a:rPr lang="ja-JP" altLang="en-US" dirty="0"/>
              <a:t>」の行で，実行が中断した状態で，逆アセンブルを行いなさい．</a:t>
            </a:r>
            <a:endParaRPr lang="en-US" altLang="ja-JP" dirty="0"/>
          </a:p>
          <a:p>
            <a:endParaRPr lang="en-US" altLang="ja-JP" dirty="0"/>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25</a:t>
            </a:fld>
            <a:endParaRPr lang="ja-JP" altLang="en-US" dirty="0"/>
          </a:p>
        </p:txBody>
      </p:sp>
      <p:sp>
        <p:nvSpPr>
          <p:cNvPr id="22" name="角丸四角形 21"/>
          <p:cNvSpPr/>
          <p:nvPr/>
        </p:nvSpPr>
        <p:spPr>
          <a:xfrm>
            <a:off x="697230" y="5281613"/>
            <a:ext cx="3383280" cy="685800"/>
          </a:xfrm>
          <a:prstGeom prst="roundRect">
            <a:avLst/>
          </a:prstGeom>
          <a:noFill/>
          <a:ln w="57150">
            <a:solidFill>
              <a:srgbClr val="000066">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50" dirty="0">
                <a:solidFill>
                  <a:srgbClr val="000066"/>
                </a:solidFill>
                <a:latin typeface="Arial" panose="020B0604020202020204" pitchFamily="34" charset="0"/>
                <a:ea typeface="メイリオ" panose="020B0604030504040204" pitchFamily="50" charset="-128"/>
              </a:rPr>
              <a:t>① 「デバッグ」→ 「ウインドウ」→「</a:t>
            </a:r>
            <a:r>
              <a:rPr lang="ja-JP" altLang="en-US" sz="1650" b="1" i="1" dirty="0">
                <a:solidFill>
                  <a:srgbClr val="000066"/>
                </a:solidFill>
                <a:latin typeface="Arial" panose="020B0604020202020204" pitchFamily="34" charset="0"/>
                <a:ea typeface="メイリオ" panose="020B0604030504040204" pitchFamily="50" charset="-128"/>
              </a:rPr>
              <a:t>逆アセンブル</a:t>
            </a:r>
            <a:r>
              <a:rPr lang="ja-JP" altLang="en-US" sz="1650" dirty="0">
                <a:solidFill>
                  <a:srgbClr val="000066"/>
                </a:solidFill>
                <a:latin typeface="Arial" panose="020B0604020202020204" pitchFamily="34" charset="0"/>
                <a:ea typeface="メイリオ" panose="020B0604030504040204" pitchFamily="50" charset="-128"/>
              </a:rPr>
              <a:t>」</a:t>
            </a:r>
            <a:endParaRPr kumimoji="1" lang="ja-JP" altLang="en-US" sz="1650" dirty="0">
              <a:solidFill>
                <a:srgbClr val="000066"/>
              </a:solidFill>
              <a:latin typeface="Arial" panose="020B0604020202020204" pitchFamily="34" charset="0"/>
              <a:ea typeface="メイリオ" panose="020B0604030504040204" pitchFamily="50" charset="-128"/>
            </a:endParaRPr>
          </a:p>
        </p:txBody>
      </p:sp>
      <p:sp>
        <p:nvSpPr>
          <p:cNvPr id="23" name="正方形/長方形 22"/>
          <p:cNvSpPr/>
          <p:nvPr/>
        </p:nvSpPr>
        <p:spPr>
          <a:xfrm>
            <a:off x="402431" y="2223270"/>
            <a:ext cx="677888" cy="17507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26" name="正方形/長方形 25"/>
          <p:cNvSpPr/>
          <p:nvPr/>
        </p:nvSpPr>
        <p:spPr>
          <a:xfrm>
            <a:off x="657679" y="2398349"/>
            <a:ext cx="985384" cy="146701"/>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27" name="正方形/長方形 26"/>
          <p:cNvSpPr/>
          <p:nvPr/>
        </p:nvSpPr>
        <p:spPr>
          <a:xfrm>
            <a:off x="2165177" y="4697493"/>
            <a:ext cx="1801985" cy="19663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6" name="右矢印 5"/>
          <p:cNvSpPr/>
          <p:nvPr/>
        </p:nvSpPr>
        <p:spPr>
          <a:xfrm>
            <a:off x="4333875" y="3479482"/>
            <a:ext cx="320992" cy="471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28" name="角丸四角形 27"/>
          <p:cNvSpPr/>
          <p:nvPr/>
        </p:nvSpPr>
        <p:spPr>
          <a:xfrm>
            <a:off x="4697648" y="4938713"/>
            <a:ext cx="3679772" cy="685800"/>
          </a:xfrm>
          <a:prstGeom prst="roundRect">
            <a:avLst/>
          </a:prstGeom>
          <a:noFill/>
          <a:ln w="57150">
            <a:solidFill>
              <a:srgbClr val="000066">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50" dirty="0">
                <a:solidFill>
                  <a:srgbClr val="000066"/>
                </a:solidFill>
                <a:latin typeface="Arial" panose="020B0604020202020204" pitchFamily="34" charset="0"/>
                <a:ea typeface="メイリオ" panose="020B0604030504040204" pitchFamily="50" charset="-128"/>
              </a:rPr>
              <a:t>② </a:t>
            </a:r>
            <a:r>
              <a:rPr kumimoji="1" lang="ja-JP" altLang="en-US" sz="1650" dirty="0">
                <a:solidFill>
                  <a:srgbClr val="000066"/>
                </a:solidFill>
                <a:latin typeface="Arial" panose="020B0604020202020204" pitchFamily="34" charset="0"/>
                <a:ea typeface="メイリオ" panose="020B0604030504040204" pitchFamily="50" charset="-128"/>
              </a:rPr>
              <a:t>逆アセンブルの結果が表示される</a:t>
            </a:r>
          </a:p>
        </p:txBody>
      </p:sp>
      <p:pic>
        <p:nvPicPr>
          <p:cNvPr id="5" name="図 4"/>
          <p:cNvPicPr>
            <a:picLocks noChangeAspect="1"/>
          </p:cNvPicPr>
          <p:nvPr/>
        </p:nvPicPr>
        <p:blipFill>
          <a:blip r:embed="rId4"/>
          <a:stretch>
            <a:fillRect/>
          </a:stretch>
        </p:blipFill>
        <p:spPr>
          <a:xfrm>
            <a:off x="5011972" y="1888531"/>
            <a:ext cx="2849726" cy="2943057"/>
          </a:xfrm>
          <a:prstGeom prst="rect">
            <a:avLst/>
          </a:prstGeom>
        </p:spPr>
      </p:pic>
    </p:spTree>
    <p:extLst>
      <p:ext uri="{BB962C8B-B14F-4D97-AF65-F5344CB8AC3E}">
        <p14:creationId xmlns:p14="http://schemas.microsoft.com/office/powerpoint/2010/main" val="42685936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2"/>
          <a:stretch>
            <a:fillRect/>
          </a:stretch>
        </p:blipFill>
        <p:spPr>
          <a:xfrm>
            <a:off x="3860498" y="2628131"/>
            <a:ext cx="2673735" cy="2808237"/>
          </a:xfrm>
          <a:prstGeom prst="rect">
            <a:avLst/>
          </a:prstGeom>
        </p:spPr>
      </p:pic>
      <p:pic>
        <p:nvPicPr>
          <p:cNvPr id="6" name="図 5"/>
          <p:cNvPicPr>
            <a:picLocks noChangeAspect="1"/>
          </p:cNvPicPr>
          <p:nvPr/>
        </p:nvPicPr>
        <p:blipFill>
          <a:blip r:embed="rId3"/>
          <a:stretch>
            <a:fillRect/>
          </a:stretch>
        </p:blipFill>
        <p:spPr>
          <a:xfrm>
            <a:off x="285370" y="2942958"/>
            <a:ext cx="3000375" cy="1243013"/>
          </a:xfrm>
          <a:prstGeom prst="rect">
            <a:avLst/>
          </a:prstGeom>
        </p:spPr>
      </p:pic>
      <p:sp>
        <p:nvSpPr>
          <p:cNvPr id="10" name="タイトル 9">
            <a:extLst>
              <a:ext uri="{FF2B5EF4-FFF2-40B4-BE49-F238E27FC236}">
                <a16:creationId xmlns:a16="http://schemas.microsoft.com/office/drawing/2014/main" id="{F4FF06DA-01B3-4E74-95E5-67E06ABAC6EB}"/>
              </a:ext>
            </a:extLst>
          </p:cNvPr>
          <p:cNvSpPr>
            <a:spLocks noGrp="1"/>
          </p:cNvSpPr>
          <p:nvPr>
            <p:ph type="title"/>
          </p:nvPr>
        </p:nvSpPr>
        <p:spPr/>
        <p:txBody>
          <a:bodyPr>
            <a:noAutofit/>
          </a:bodyPr>
          <a:lstStyle/>
          <a:p>
            <a:endParaRPr kumimoji="1" lang="ja-JP" altLang="en-US"/>
          </a:p>
        </p:txBody>
      </p:sp>
      <p:sp>
        <p:nvSpPr>
          <p:cNvPr id="3" name="コンテンツ プレースホルダー 2"/>
          <p:cNvSpPr>
            <a:spLocks noGrp="1"/>
          </p:cNvSpPr>
          <p:nvPr>
            <p:ph idx="1"/>
          </p:nvPr>
        </p:nvSpPr>
        <p:spPr/>
        <p:txBody>
          <a:bodyPr>
            <a:noAutofit/>
          </a:bodyPr>
          <a:lstStyle/>
          <a:p>
            <a:r>
              <a:rPr lang="ja-JP" altLang="en-US" dirty="0"/>
              <a:t>「</a:t>
            </a:r>
            <a:r>
              <a:rPr lang="en-US" altLang="ja-JP" dirty="0"/>
              <a:t>age = 20;</a:t>
            </a:r>
            <a:r>
              <a:rPr lang="ja-JP" altLang="en-US" dirty="0"/>
              <a:t>」の行で，実行が中断した状態で，レジスタの中身を表示させなさい．手順は次の通り．</a:t>
            </a:r>
            <a:endParaRPr lang="en-US" altLang="ja-JP" dirty="0"/>
          </a:p>
          <a:p>
            <a:endParaRPr lang="en-US" altLang="ja-JP" dirty="0"/>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26</a:t>
            </a:fld>
            <a:endParaRPr lang="ja-JP" altLang="en-US" dirty="0"/>
          </a:p>
        </p:txBody>
      </p:sp>
      <p:sp>
        <p:nvSpPr>
          <p:cNvPr id="22" name="角丸四角形吹き出し 21"/>
          <p:cNvSpPr/>
          <p:nvPr/>
        </p:nvSpPr>
        <p:spPr>
          <a:xfrm>
            <a:off x="150144" y="4297400"/>
            <a:ext cx="3489810" cy="1059185"/>
          </a:xfrm>
          <a:prstGeom prst="wedgeRoundRectCallout">
            <a:avLst>
              <a:gd name="adj1" fmla="val -47475"/>
              <a:gd name="adj2" fmla="val -152496"/>
              <a:gd name="adj3" fmla="val 1666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a:latin typeface="Arial" panose="020B0604020202020204" pitchFamily="34" charset="0"/>
              <a:ea typeface="メイリオ" panose="020B0604030504040204" pitchFamily="50" charset="-128"/>
            </a:endParaRPr>
          </a:p>
        </p:txBody>
      </p:sp>
      <p:sp>
        <p:nvSpPr>
          <p:cNvPr id="23" name="テキスト ボックス 22"/>
          <p:cNvSpPr txBox="1"/>
          <p:nvPr/>
        </p:nvSpPr>
        <p:spPr>
          <a:xfrm>
            <a:off x="300003" y="4385449"/>
            <a:ext cx="3416320" cy="1061829"/>
          </a:xfrm>
          <a:prstGeom prst="rect">
            <a:avLst/>
          </a:prstGeom>
          <a:noFill/>
        </p:spPr>
        <p:txBody>
          <a:bodyPr wrap="none" rtlCol="0">
            <a:noAutofit/>
          </a:bodyPr>
          <a:lstStyle/>
          <a:p>
            <a:r>
              <a:rPr kumimoji="1" lang="ja-JP" altLang="en-US" sz="2100" dirty="0">
                <a:solidFill>
                  <a:srgbClr val="003366"/>
                </a:solidFill>
                <a:latin typeface="Arial" panose="020B0604020202020204" pitchFamily="34" charset="0"/>
                <a:ea typeface="メイリオ" panose="020B0604030504040204" pitchFamily="50" charset="-128"/>
              </a:rPr>
              <a:t>デバッガーを</a:t>
            </a:r>
            <a:r>
              <a:rPr kumimoji="1" lang="ja-JP" altLang="en-US" sz="2100" b="1" dirty="0">
                <a:solidFill>
                  <a:srgbClr val="003366"/>
                </a:solidFill>
                <a:latin typeface="Arial" panose="020B0604020202020204" pitchFamily="34" charset="0"/>
                <a:ea typeface="メイリオ" panose="020B0604030504040204" pitchFamily="50" charset="-128"/>
              </a:rPr>
              <a:t>起動済み</a:t>
            </a:r>
            <a:r>
              <a:rPr kumimoji="1" lang="ja-JP" altLang="en-US" sz="2100" dirty="0">
                <a:solidFill>
                  <a:srgbClr val="003366"/>
                </a:solidFill>
                <a:latin typeface="Arial" panose="020B0604020202020204" pitchFamily="34" charset="0"/>
                <a:ea typeface="メイリオ" panose="020B0604030504040204" pitchFamily="50" charset="-128"/>
              </a:rPr>
              <a:t>で，</a:t>
            </a:r>
            <a:endParaRPr kumimoji="1" lang="en-US" altLang="ja-JP" sz="2100" dirty="0">
              <a:solidFill>
                <a:srgbClr val="003366"/>
              </a:solidFill>
              <a:latin typeface="Arial" panose="020B0604020202020204" pitchFamily="34" charset="0"/>
              <a:ea typeface="メイリオ" panose="020B0604030504040204" pitchFamily="50" charset="-128"/>
            </a:endParaRPr>
          </a:p>
          <a:p>
            <a:r>
              <a:rPr kumimoji="1" lang="ja-JP" altLang="en-US" sz="2100" dirty="0">
                <a:solidFill>
                  <a:srgbClr val="003366"/>
                </a:solidFill>
                <a:latin typeface="Arial" panose="020B0604020202020204" pitchFamily="34" charset="0"/>
                <a:ea typeface="メイリオ" panose="020B0604030504040204" pitchFamily="50" charset="-128"/>
              </a:rPr>
              <a:t>プログラムの実行が中断し</a:t>
            </a:r>
            <a:endParaRPr kumimoji="1" lang="en-US" altLang="ja-JP" sz="2100" dirty="0">
              <a:solidFill>
                <a:srgbClr val="003366"/>
              </a:solidFill>
              <a:latin typeface="Arial" panose="020B0604020202020204" pitchFamily="34" charset="0"/>
              <a:ea typeface="メイリオ" panose="020B0604030504040204" pitchFamily="50" charset="-128"/>
            </a:endParaRPr>
          </a:p>
          <a:p>
            <a:r>
              <a:rPr kumimoji="1" lang="ja-JP" altLang="en-US" sz="2100" dirty="0">
                <a:solidFill>
                  <a:srgbClr val="003366"/>
                </a:solidFill>
                <a:latin typeface="Arial" panose="020B0604020202020204" pitchFamily="34" charset="0"/>
                <a:ea typeface="メイリオ" panose="020B0604030504040204" pitchFamily="50" charset="-128"/>
              </a:rPr>
              <a:t>ているときに・・・</a:t>
            </a:r>
            <a:endParaRPr kumimoji="1" lang="en-US" altLang="ja-JP" sz="2100" dirty="0">
              <a:solidFill>
                <a:srgbClr val="003366"/>
              </a:solidFill>
              <a:latin typeface="Arial" panose="020B0604020202020204" pitchFamily="34" charset="0"/>
              <a:ea typeface="メイリオ" panose="020B0604030504040204" pitchFamily="50" charset="-128"/>
            </a:endParaRPr>
          </a:p>
        </p:txBody>
      </p:sp>
      <p:sp>
        <p:nvSpPr>
          <p:cNvPr id="25" name="角丸四角形 24"/>
          <p:cNvSpPr/>
          <p:nvPr/>
        </p:nvSpPr>
        <p:spPr>
          <a:xfrm>
            <a:off x="3728434" y="5539558"/>
            <a:ext cx="3530774" cy="685800"/>
          </a:xfrm>
          <a:prstGeom prst="roundRect">
            <a:avLst/>
          </a:prstGeom>
          <a:noFill/>
          <a:ln w="57150">
            <a:solidFill>
              <a:srgbClr val="000066">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50" dirty="0">
                <a:solidFill>
                  <a:srgbClr val="000066"/>
                </a:solidFill>
                <a:latin typeface="Arial" panose="020B0604020202020204" pitchFamily="34" charset="0"/>
                <a:ea typeface="メイリオ" panose="020B0604030504040204" pitchFamily="50" charset="-128"/>
              </a:rPr>
              <a:t>① 「デバッグ」</a:t>
            </a:r>
            <a:endParaRPr lang="en-US" altLang="ja-JP" sz="1650" dirty="0">
              <a:solidFill>
                <a:srgbClr val="000066"/>
              </a:solidFill>
              <a:latin typeface="Arial" panose="020B0604020202020204" pitchFamily="34" charset="0"/>
              <a:ea typeface="メイリオ" panose="020B0604030504040204" pitchFamily="50" charset="-128"/>
            </a:endParaRPr>
          </a:p>
          <a:p>
            <a:pPr algn="ctr"/>
            <a:r>
              <a:rPr lang="ja-JP" altLang="en-US" sz="1650" dirty="0">
                <a:solidFill>
                  <a:srgbClr val="000066"/>
                </a:solidFill>
                <a:latin typeface="Arial" panose="020B0604020202020204" pitchFamily="34" charset="0"/>
                <a:ea typeface="メイリオ" panose="020B0604030504040204" pitchFamily="50" charset="-128"/>
              </a:rPr>
              <a:t>→ 「ウインドウ」→「</a:t>
            </a:r>
            <a:r>
              <a:rPr lang="ja-JP" altLang="en-US" sz="1650" b="1" dirty="0">
                <a:solidFill>
                  <a:srgbClr val="000066"/>
                </a:solidFill>
                <a:latin typeface="Arial" panose="020B0604020202020204" pitchFamily="34" charset="0"/>
                <a:ea typeface="メイリオ" panose="020B0604030504040204" pitchFamily="50" charset="-128"/>
              </a:rPr>
              <a:t>レジスタ</a:t>
            </a:r>
            <a:r>
              <a:rPr lang="ja-JP" altLang="en-US" sz="1650" dirty="0">
                <a:solidFill>
                  <a:srgbClr val="000066"/>
                </a:solidFill>
                <a:latin typeface="Arial" panose="020B0604020202020204" pitchFamily="34" charset="0"/>
                <a:ea typeface="メイリオ" panose="020B0604030504040204" pitchFamily="50" charset="-128"/>
              </a:rPr>
              <a:t>」</a:t>
            </a:r>
            <a:endParaRPr kumimoji="1" lang="ja-JP" altLang="en-US" sz="1650" dirty="0">
              <a:solidFill>
                <a:srgbClr val="000066"/>
              </a:solidFill>
              <a:latin typeface="Arial" panose="020B0604020202020204" pitchFamily="34" charset="0"/>
              <a:ea typeface="メイリオ" panose="020B0604030504040204" pitchFamily="50" charset="-128"/>
            </a:endParaRPr>
          </a:p>
        </p:txBody>
      </p:sp>
      <p:sp>
        <p:nvSpPr>
          <p:cNvPr id="26" name="角丸四角形 25"/>
          <p:cNvSpPr/>
          <p:nvPr/>
        </p:nvSpPr>
        <p:spPr>
          <a:xfrm>
            <a:off x="6780332" y="4246132"/>
            <a:ext cx="2144215" cy="898524"/>
          </a:xfrm>
          <a:prstGeom prst="roundRect">
            <a:avLst/>
          </a:prstGeom>
          <a:noFill/>
          <a:ln w="57150">
            <a:solidFill>
              <a:srgbClr val="000066">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50" dirty="0">
                <a:solidFill>
                  <a:srgbClr val="000066"/>
                </a:solidFill>
                <a:latin typeface="Arial" panose="020B0604020202020204" pitchFamily="34" charset="0"/>
                <a:ea typeface="メイリオ" panose="020B0604030504040204" pitchFamily="50" charset="-128"/>
              </a:rPr>
              <a:t>② レジスタが表示される</a:t>
            </a:r>
            <a:r>
              <a:rPr lang="en-US" altLang="ja-JP" sz="1650" dirty="0">
                <a:solidFill>
                  <a:srgbClr val="000066"/>
                </a:solidFill>
                <a:latin typeface="Arial" panose="020B0604020202020204" pitchFamily="34" charset="0"/>
                <a:ea typeface="メイリオ" panose="020B0604030504040204" pitchFamily="50" charset="-128"/>
              </a:rPr>
              <a:t>.</a:t>
            </a:r>
          </a:p>
          <a:p>
            <a:pPr algn="ctr"/>
            <a:r>
              <a:rPr lang="en-US" altLang="ja-JP" sz="1650" b="1" dirty="0" err="1">
                <a:solidFill>
                  <a:srgbClr val="000066"/>
                </a:solidFill>
                <a:latin typeface="Arial" panose="020B0604020202020204" pitchFamily="34" charset="0"/>
                <a:ea typeface="メイリオ" panose="020B0604030504040204" pitchFamily="50" charset="-128"/>
              </a:rPr>
              <a:t>EIP</a:t>
            </a:r>
            <a:r>
              <a:rPr lang="en-US" altLang="ja-JP" sz="1650" b="1" dirty="0">
                <a:solidFill>
                  <a:srgbClr val="000066"/>
                </a:solidFill>
                <a:latin typeface="Arial" panose="020B0604020202020204" pitchFamily="34" charset="0"/>
                <a:ea typeface="メイリオ" panose="020B0604030504040204" pitchFamily="50" charset="-128"/>
              </a:rPr>
              <a:t> </a:t>
            </a:r>
            <a:r>
              <a:rPr lang="ja-JP" altLang="en-US" sz="1650" b="1" dirty="0">
                <a:solidFill>
                  <a:srgbClr val="000066"/>
                </a:solidFill>
                <a:latin typeface="Arial" panose="020B0604020202020204" pitchFamily="34" charset="0"/>
                <a:ea typeface="メイリオ" panose="020B0604030504040204" pitchFamily="50" charset="-128"/>
              </a:rPr>
              <a:t>に注目</a:t>
            </a:r>
            <a:endParaRPr lang="en-US" altLang="ja-JP" sz="1650" b="1" dirty="0">
              <a:solidFill>
                <a:srgbClr val="000066"/>
              </a:solidFill>
              <a:latin typeface="Arial" panose="020B0604020202020204" pitchFamily="34" charset="0"/>
              <a:ea typeface="メイリオ" panose="020B0604030504040204" pitchFamily="50" charset="-128"/>
            </a:endParaRPr>
          </a:p>
        </p:txBody>
      </p:sp>
      <p:sp>
        <p:nvSpPr>
          <p:cNvPr id="27" name="正方形/長方形 26"/>
          <p:cNvSpPr/>
          <p:nvPr/>
        </p:nvSpPr>
        <p:spPr>
          <a:xfrm>
            <a:off x="344173" y="2884692"/>
            <a:ext cx="315548" cy="2804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28" name="正方形/長方形 27"/>
          <p:cNvSpPr/>
          <p:nvPr/>
        </p:nvSpPr>
        <p:spPr>
          <a:xfrm>
            <a:off x="3909850" y="2746729"/>
            <a:ext cx="675150" cy="1161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29" name="正方形/長方形 28"/>
          <p:cNvSpPr/>
          <p:nvPr/>
        </p:nvSpPr>
        <p:spPr>
          <a:xfrm>
            <a:off x="3909851" y="2839348"/>
            <a:ext cx="1234127" cy="16198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30" name="正方形/長方形 29"/>
          <p:cNvSpPr/>
          <p:nvPr/>
        </p:nvSpPr>
        <p:spPr>
          <a:xfrm>
            <a:off x="5376483" y="4977271"/>
            <a:ext cx="1148885" cy="167385"/>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pic>
        <p:nvPicPr>
          <p:cNvPr id="8" name="図 7"/>
          <p:cNvPicPr>
            <a:picLocks noChangeAspect="1"/>
          </p:cNvPicPr>
          <p:nvPr/>
        </p:nvPicPr>
        <p:blipFill>
          <a:blip r:embed="rId4"/>
          <a:stretch>
            <a:fillRect/>
          </a:stretch>
        </p:blipFill>
        <p:spPr>
          <a:xfrm>
            <a:off x="6724575" y="3875898"/>
            <a:ext cx="2217896" cy="155498"/>
          </a:xfrm>
          <a:prstGeom prst="rect">
            <a:avLst/>
          </a:prstGeom>
        </p:spPr>
      </p:pic>
      <p:sp>
        <p:nvSpPr>
          <p:cNvPr id="15" name="コンテンツ プレースホルダー 2"/>
          <p:cNvSpPr txBox="1">
            <a:spLocks/>
          </p:cNvSpPr>
          <p:nvPr/>
        </p:nvSpPr>
        <p:spPr>
          <a:xfrm>
            <a:off x="941881" y="1921619"/>
            <a:ext cx="7569354" cy="756047"/>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Font typeface="Arial" panose="020B0604020202020204" pitchFamily="34" charset="0"/>
              <a:buChar char="•"/>
              <a:defRPr kumimoji="1" sz="28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1pPr>
            <a:lvl2pPr marL="685800" indent="-228600" algn="l" defTabSz="914400" rtl="0" eaLnBrk="1" latinLnBrk="0" hangingPunct="1">
              <a:lnSpc>
                <a:spcPct val="100000"/>
              </a:lnSpc>
              <a:spcBef>
                <a:spcPts val="500"/>
              </a:spcBef>
              <a:buFont typeface="Arial" panose="020B0604020202020204" pitchFamily="34" charset="0"/>
              <a:buChar char="•"/>
              <a:defRPr kumimoji="1" sz="24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2pPr>
            <a:lvl3pPr marL="1143000" indent="-228600" algn="l" defTabSz="914400" rtl="0" eaLnBrk="1" latinLnBrk="0" hangingPunct="1">
              <a:lnSpc>
                <a:spcPct val="100000"/>
              </a:lnSpc>
              <a:spcBef>
                <a:spcPts val="500"/>
              </a:spcBef>
              <a:buFont typeface="Arial" panose="020B0604020202020204" pitchFamily="34" charset="0"/>
              <a:buChar char="•"/>
              <a:defRPr kumimoji="1" sz="20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kumimoji="1" sz="1800" kern="1200">
                <a:solidFill>
                  <a:schemeClr val="tx1"/>
                </a:solidFill>
                <a:latin typeface="Segoe UI" panose="020B0502040204020203" pitchFamily="34" charset="0"/>
                <a:ea typeface="メイリオ" panose="020B0604030504040204" pitchFamily="50" charset="-128"/>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400" dirty="0" err="1">
                <a:latin typeface="Arial" panose="020B0604020202020204" pitchFamily="34" charset="0"/>
                <a:cs typeface="Calibri" panose="020F0502020204030204" pitchFamily="34" charset="0"/>
              </a:rPr>
              <a:t>EIP</a:t>
            </a:r>
            <a:r>
              <a:rPr lang="en-US" altLang="ja-JP" sz="2400" dirty="0">
                <a:latin typeface="Arial" panose="020B0604020202020204" pitchFamily="34" charset="0"/>
                <a:cs typeface="Calibri" panose="020F0502020204030204" pitchFamily="34" charset="0"/>
              </a:rPr>
              <a:t> </a:t>
            </a:r>
            <a:r>
              <a:rPr lang="ja-JP" altLang="en-US" sz="2400" dirty="0">
                <a:latin typeface="Arial" panose="020B0604020202020204" pitchFamily="34" charset="0"/>
                <a:cs typeface="Calibri" panose="020F0502020204030204" pitchFamily="34" charset="0"/>
              </a:rPr>
              <a:t>は</a:t>
            </a:r>
            <a:r>
              <a:rPr lang="ja-JP" altLang="en-US" sz="2400" b="1" dirty="0">
                <a:solidFill>
                  <a:srgbClr val="C00000"/>
                </a:solidFill>
                <a:latin typeface="Arial" panose="020B0604020202020204" pitchFamily="34" charset="0"/>
                <a:cs typeface="Calibri" panose="020F0502020204030204" pitchFamily="34" charset="0"/>
              </a:rPr>
              <a:t>プログラムカウンタ</a:t>
            </a:r>
            <a:endParaRPr lang="en-US" altLang="ja-JP" sz="2400" b="1" dirty="0">
              <a:solidFill>
                <a:srgbClr val="C00000"/>
              </a:solidFill>
              <a:latin typeface="Arial" panose="020B0604020202020204" pitchFamily="34" charset="0"/>
              <a:cs typeface="Calibri" panose="020F0502020204030204" pitchFamily="34" charset="0"/>
            </a:endParaRPr>
          </a:p>
          <a:p>
            <a:pPr marL="0" indent="0">
              <a:buFont typeface="Arial" panose="020B0604020202020204" pitchFamily="34" charset="0"/>
              <a:buNone/>
            </a:pPr>
            <a:endParaRPr lang="en-US" altLang="ja-JP" sz="2400" dirty="0">
              <a:latin typeface="Arial" panose="020B0604020202020204" pitchFamily="34" charset="0"/>
              <a:cs typeface="Calibri" panose="020F0502020204030204" pitchFamily="34" charset="0"/>
            </a:endParaRPr>
          </a:p>
        </p:txBody>
      </p:sp>
    </p:spTree>
    <p:extLst>
      <p:ext uri="{BB962C8B-B14F-4D97-AF65-F5344CB8AC3E}">
        <p14:creationId xmlns:p14="http://schemas.microsoft.com/office/powerpoint/2010/main" val="122778907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1624167" y="2488073"/>
            <a:ext cx="2507456" cy="3128963"/>
          </a:xfrm>
          <a:prstGeom prst="rect">
            <a:avLst/>
          </a:prstGeom>
        </p:spPr>
      </p:pic>
      <p:sp>
        <p:nvSpPr>
          <p:cNvPr id="8" name="タイトル 7">
            <a:extLst>
              <a:ext uri="{FF2B5EF4-FFF2-40B4-BE49-F238E27FC236}">
                <a16:creationId xmlns:a16="http://schemas.microsoft.com/office/drawing/2014/main" id="{24943F1D-FE97-40AE-B22E-42B59C84147B}"/>
              </a:ext>
            </a:extLst>
          </p:cNvPr>
          <p:cNvSpPr>
            <a:spLocks noGrp="1"/>
          </p:cNvSpPr>
          <p:nvPr>
            <p:ph type="title"/>
          </p:nvPr>
        </p:nvSpPr>
        <p:spPr/>
        <p:txBody>
          <a:bodyPr>
            <a:noAutofit/>
          </a:bodyPr>
          <a:lstStyle/>
          <a:p>
            <a:endParaRPr kumimoji="1" lang="ja-JP" altLang="en-US"/>
          </a:p>
        </p:txBody>
      </p:sp>
      <p:sp>
        <p:nvSpPr>
          <p:cNvPr id="3" name="コンテンツ プレースホルダー 2"/>
          <p:cNvSpPr>
            <a:spLocks noGrp="1"/>
          </p:cNvSpPr>
          <p:nvPr>
            <p:ph idx="1"/>
          </p:nvPr>
        </p:nvSpPr>
        <p:spPr/>
        <p:txBody>
          <a:bodyPr>
            <a:noAutofit/>
          </a:bodyPr>
          <a:lstStyle/>
          <a:p>
            <a:r>
              <a:rPr lang="ja-JP" altLang="en-US" dirty="0"/>
              <a:t>ステップオーバーの操作を１回ずつ行いながら，レジスタウインドウの中の </a:t>
            </a:r>
            <a:r>
              <a:rPr lang="en-US" altLang="ja-JP" dirty="0" err="1"/>
              <a:t>EIP</a:t>
            </a:r>
            <a:r>
              <a:rPr lang="en-US" altLang="ja-JP" dirty="0"/>
              <a:t> </a:t>
            </a:r>
            <a:r>
              <a:rPr lang="ja-JP" altLang="en-US" dirty="0"/>
              <a:t>の変化を確認しなさい．</a:t>
            </a:r>
            <a:endParaRPr lang="en-US" altLang="ja-JP" dirty="0"/>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27</a:t>
            </a:fld>
            <a:endParaRPr lang="ja-JP" altLang="en-US" dirty="0"/>
          </a:p>
        </p:txBody>
      </p:sp>
      <p:sp>
        <p:nvSpPr>
          <p:cNvPr id="16" name="正方形/長方形 15"/>
          <p:cNvSpPr/>
          <p:nvPr/>
        </p:nvSpPr>
        <p:spPr>
          <a:xfrm>
            <a:off x="1566304" y="2583372"/>
            <a:ext cx="677888" cy="270459"/>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17" name="正方形/長方形 16"/>
          <p:cNvSpPr/>
          <p:nvPr/>
        </p:nvSpPr>
        <p:spPr>
          <a:xfrm>
            <a:off x="1779371" y="5070878"/>
            <a:ext cx="1181102" cy="195176"/>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1350" dirty="0">
              <a:latin typeface="Arial" panose="020B0604020202020204" pitchFamily="34" charset="0"/>
              <a:ea typeface="メイリオ" panose="020B0604030504040204" pitchFamily="50" charset="-128"/>
            </a:endParaRPr>
          </a:p>
        </p:txBody>
      </p:sp>
      <p:sp>
        <p:nvSpPr>
          <p:cNvPr id="19" name="角丸四角形 18"/>
          <p:cNvSpPr/>
          <p:nvPr/>
        </p:nvSpPr>
        <p:spPr>
          <a:xfrm>
            <a:off x="1475276" y="5362343"/>
            <a:ext cx="2737177" cy="817076"/>
          </a:xfrm>
          <a:prstGeom prst="roundRect">
            <a:avLst/>
          </a:prstGeom>
          <a:solidFill>
            <a:schemeClr val="bg1"/>
          </a:solidFill>
          <a:ln w="57150">
            <a:solidFill>
              <a:srgbClr val="000066">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50" dirty="0">
                <a:solidFill>
                  <a:srgbClr val="000066"/>
                </a:solidFill>
                <a:latin typeface="Arial" panose="020B0604020202020204" pitchFamily="34" charset="0"/>
                <a:ea typeface="メイリオ" panose="020B0604030504040204" pitchFamily="50" charset="-128"/>
              </a:rPr>
              <a:t>「デバッグ」</a:t>
            </a:r>
            <a:endParaRPr lang="en-US" altLang="ja-JP" sz="1650" dirty="0">
              <a:solidFill>
                <a:srgbClr val="000066"/>
              </a:solidFill>
              <a:latin typeface="Arial" panose="020B0604020202020204" pitchFamily="34" charset="0"/>
              <a:ea typeface="メイリオ" panose="020B0604030504040204" pitchFamily="50" charset="-128"/>
            </a:endParaRPr>
          </a:p>
          <a:p>
            <a:pPr algn="ctr"/>
            <a:r>
              <a:rPr lang="ja-JP" altLang="en-US" sz="1650" dirty="0">
                <a:solidFill>
                  <a:srgbClr val="000066"/>
                </a:solidFill>
                <a:latin typeface="Arial" panose="020B0604020202020204" pitchFamily="34" charset="0"/>
                <a:ea typeface="メイリオ" panose="020B0604030504040204" pitchFamily="50" charset="-128"/>
              </a:rPr>
              <a:t>→ 「ステップオーバー」</a:t>
            </a:r>
            <a:endParaRPr lang="en-US" altLang="ja-JP" sz="1650" dirty="0">
              <a:solidFill>
                <a:srgbClr val="000066"/>
              </a:solidFill>
              <a:latin typeface="Arial" panose="020B0604020202020204" pitchFamily="34" charset="0"/>
              <a:ea typeface="メイリオ" panose="020B0604030504040204" pitchFamily="50" charset="-128"/>
            </a:endParaRPr>
          </a:p>
          <a:p>
            <a:pPr algn="ctr"/>
            <a:r>
              <a:rPr lang="ja-JP" altLang="en-US" sz="1650" dirty="0">
                <a:solidFill>
                  <a:srgbClr val="000066"/>
                </a:solidFill>
                <a:latin typeface="Arial" panose="020B0604020202020204" pitchFamily="34" charset="0"/>
                <a:ea typeface="メイリオ" panose="020B0604030504040204" pitchFamily="50" charset="-128"/>
              </a:rPr>
              <a:t>（あるいは </a:t>
            </a:r>
            <a:r>
              <a:rPr lang="en-US" altLang="ja-JP" sz="1650" dirty="0">
                <a:solidFill>
                  <a:srgbClr val="000066"/>
                </a:solidFill>
                <a:latin typeface="Arial" panose="020B0604020202020204" pitchFamily="34" charset="0"/>
                <a:ea typeface="メイリオ" panose="020B0604030504040204" pitchFamily="50" charset="-128"/>
              </a:rPr>
              <a:t>F10 </a:t>
            </a:r>
            <a:r>
              <a:rPr lang="ja-JP" altLang="en-US" sz="1650" dirty="0">
                <a:solidFill>
                  <a:srgbClr val="000066"/>
                </a:solidFill>
                <a:latin typeface="Arial" panose="020B0604020202020204" pitchFamily="34" charset="0"/>
                <a:ea typeface="メイリオ" panose="020B0604030504040204" pitchFamily="50" charset="-128"/>
              </a:rPr>
              <a:t>キー）</a:t>
            </a:r>
            <a:endParaRPr lang="en-US" altLang="ja-JP" sz="1650" dirty="0">
              <a:solidFill>
                <a:srgbClr val="000066"/>
              </a:solidFill>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34347299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0">
            <a:extLst>
              <a:ext uri="{FF2B5EF4-FFF2-40B4-BE49-F238E27FC236}">
                <a16:creationId xmlns:a16="http://schemas.microsoft.com/office/drawing/2014/main" id="{63813FDB-B7E5-481C-AEC7-87DB8E6019D9}"/>
              </a:ext>
            </a:extLst>
          </p:cNvPr>
          <p:cNvSpPr>
            <a:spLocks noGrp="1"/>
          </p:cNvSpPr>
          <p:nvPr>
            <p:ph type="title"/>
          </p:nvPr>
        </p:nvSpPr>
        <p:spPr/>
        <p:txBody>
          <a:bodyPr>
            <a:noAutofit/>
          </a:bodyPr>
          <a:lstStyle/>
          <a:p>
            <a:endParaRPr kumimoji="1" lang="ja-JP" altLang="en-US"/>
          </a:p>
        </p:txBody>
      </p:sp>
      <p:sp>
        <p:nvSpPr>
          <p:cNvPr id="12" name="コンテンツ プレースホルダー 11">
            <a:extLst>
              <a:ext uri="{FF2B5EF4-FFF2-40B4-BE49-F238E27FC236}">
                <a16:creationId xmlns:a16="http://schemas.microsoft.com/office/drawing/2014/main" id="{D4F7D536-F4BE-4E60-AF8E-86E8868DE835}"/>
              </a:ext>
            </a:extLst>
          </p:cNvPr>
          <p:cNvSpPr>
            <a:spLocks noGrp="1"/>
          </p:cNvSpPr>
          <p:nvPr>
            <p:ph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28</a:t>
            </a:fld>
            <a:endParaRPr lang="ja-JP" altLang="en-US" dirty="0"/>
          </a:p>
        </p:txBody>
      </p:sp>
      <p:sp>
        <p:nvSpPr>
          <p:cNvPr id="5" name="テキスト ボックス 4"/>
          <p:cNvSpPr txBox="1"/>
          <p:nvPr/>
        </p:nvSpPr>
        <p:spPr>
          <a:xfrm>
            <a:off x="3802990" y="4646666"/>
            <a:ext cx="2492990" cy="707886"/>
          </a:xfrm>
          <a:prstGeom prst="rect">
            <a:avLst/>
          </a:prstGeom>
          <a:noFill/>
        </p:spPr>
        <p:txBody>
          <a:bodyPr wrap="none" rtlCol="0">
            <a:noAutofit/>
          </a:bodyPr>
          <a:lstStyle/>
          <a:p>
            <a:r>
              <a:rPr kumimoji="1" lang="en-US" altLang="ja-JP" sz="2000" u="sng" dirty="0" err="1">
                <a:solidFill>
                  <a:srgbClr val="C00000"/>
                </a:solidFill>
                <a:latin typeface="Arial" panose="020B0604020202020204" pitchFamily="34" charset="0"/>
                <a:ea typeface="メイリオ" panose="020B0604030504040204" pitchFamily="50" charset="-128"/>
              </a:rPr>
              <a:t>EIP</a:t>
            </a:r>
            <a:r>
              <a:rPr lang="ja-JP" altLang="en-US" sz="2000" u="sng" dirty="0">
                <a:latin typeface="Arial" panose="020B0604020202020204" pitchFamily="34" charset="0"/>
                <a:ea typeface="メイリオ" panose="020B0604030504040204" pitchFamily="50" charset="-128"/>
              </a:rPr>
              <a:t> は</a:t>
            </a:r>
            <a:endParaRPr lang="en-US" altLang="ja-JP" sz="2000" dirty="0">
              <a:latin typeface="Arial" panose="020B0604020202020204" pitchFamily="34" charset="0"/>
              <a:ea typeface="メイリオ" panose="020B0604030504040204" pitchFamily="50" charset="-128"/>
            </a:endParaRPr>
          </a:p>
          <a:p>
            <a:r>
              <a:rPr kumimoji="1" lang="ja-JP" altLang="en-US" sz="2000" dirty="0">
                <a:solidFill>
                  <a:srgbClr val="C00000"/>
                </a:solidFill>
                <a:latin typeface="Arial" panose="020B0604020202020204" pitchFamily="34" charset="0"/>
                <a:ea typeface="メイリオ" panose="020B0604030504040204" pitchFamily="50" charset="-128"/>
              </a:rPr>
              <a:t>プログラムカウンタ</a:t>
            </a:r>
            <a:endParaRPr kumimoji="1" lang="ja-JP" altLang="en-US" sz="2000" dirty="0">
              <a:latin typeface="Arial" panose="020B0604020202020204" pitchFamily="34" charset="0"/>
              <a:ea typeface="メイリオ" panose="020B0604030504040204" pitchFamily="50" charset="-128"/>
            </a:endParaRPr>
          </a:p>
        </p:txBody>
      </p:sp>
      <p:pic>
        <p:nvPicPr>
          <p:cNvPr id="2" name="図 1"/>
          <p:cNvPicPr>
            <a:picLocks noChangeAspect="1"/>
          </p:cNvPicPr>
          <p:nvPr/>
        </p:nvPicPr>
        <p:blipFill>
          <a:blip r:embed="rId2"/>
          <a:stretch>
            <a:fillRect/>
          </a:stretch>
        </p:blipFill>
        <p:spPr>
          <a:xfrm>
            <a:off x="70247" y="1569414"/>
            <a:ext cx="4184271" cy="1782366"/>
          </a:xfrm>
          <a:prstGeom prst="rect">
            <a:avLst/>
          </a:prstGeom>
        </p:spPr>
      </p:pic>
      <p:sp>
        <p:nvSpPr>
          <p:cNvPr id="7" name="テキスト ボックス 6"/>
          <p:cNvSpPr txBox="1"/>
          <p:nvPr/>
        </p:nvSpPr>
        <p:spPr>
          <a:xfrm>
            <a:off x="4008679" y="1842231"/>
            <a:ext cx="4288353" cy="1323439"/>
          </a:xfrm>
          <a:prstGeom prst="rect">
            <a:avLst/>
          </a:prstGeom>
          <a:noFill/>
        </p:spPr>
        <p:txBody>
          <a:bodyPr wrap="none" rtlCol="0">
            <a:noAutofit/>
          </a:bodyPr>
          <a:lstStyle/>
          <a:p>
            <a:r>
              <a:rPr kumimoji="1" lang="ja-JP" altLang="en-US" sz="2000" dirty="0">
                <a:latin typeface="Arial" panose="020B0604020202020204" pitchFamily="34" charset="0"/>
                <a:ea typeface="メイリオ" panose="020B0604030504040204" pitchFamily="50" charset="-128"/>
              </a:rPr>
              <a:t>アセンブリ言語の中で：</a:t>
            </a:r>
            <a:endParaRPr kumimoji="1" lang="en-US" altLang="ja-JP" sz="2000" dirty="0">
              <a:latin typeface="Arial" panose="020B0604020202020204" pitchFamily="34" charset="0"/>
              <a:ea typeface="メイリオ" panose="020B0604030504040204" pitchFamily="50" charset="-128"/>
            </a:endParaRPr>
          </a:p>
          <a:p>
            <a:r>
              <a:rPr lang="ja-JP" altLang="en-US" sz="2000" dirty="0">
                <a:latin typeface="Arial" panose="020B0604020202020204" pitchFamily="34" charset="0"/>
                <a:ea typeface="メイリオ" panose="020B0604030504040204" pitchFamily="50" charset="-128"/>
              </a:rPr>
              <a:t>　赤丸：　</a:t>
            </a:r>
            <a:r>
              <a:rPr lang="ja-JP" altLang="en-US" sz="2000" b="1" dirty="0">
                <a:solidFill>
                  <a:srgbClr val="C00000"/>
                </a:solidFill>
                <a:latin typeface="Arial" panose="020B0604020202020204" pitchFamily="34" charset="0"/>
                <a:ea typeface="メイリオ" panose="020B0604030504040204" pitchFamily="50" charset="-128"/>
              </a:rPr>
              <a:t>ブレークポイント</a:t>
            </a:r>
            <a:endParaRPr lang="en-US" altLang="ja-JP" sz="2000" b="1" dirty="0">
              <a:solidFill>
                <a:srgbClr val="C00000"/>
              </a:solidFill>
              <a:latin typeface="Arial" panose="020B0604020202020204" pitchFamily="34" charset="0"/>
              <a:ea typeface="メイリオ" panose="020B0604030504040204" pitchFamily="50" charset="-128"/>
            </a:endParaRPr>
          </a:p>
          <a:p>
            <a:r>
              <a:rPr kumimoji="1" lang="ja-JP" altLang="en-US" sz="2000" dirty="0">
                <a:latin typeface="Arial" panose="020B0604020202020204" pitchFamily="34" charset="0"/>
                <a:ea typeface="メイリオ" panose="020B0604030504040204" pitchFamily="50" charset="-128"/>
              </a:rPr>
              <a:t>　</a:t>
            </a:r>
            <a:r>
              <a:rPr lang="ja-JP" altLang="en-US" sz="2000" dirty="0">
                <a:latin typeface="Arial" panose="020B0604020202020204" pitchFamily="34" charset="0"/>
                <a:ea typeface="メイリオ" panose="020B0604030504040204" pitchFamily="50" charset="-128"/>
              </a:rPr>
              <a:t>黄色矢印：　</a:t>
            </a:r>
            <a:r>
              <a:rPr lang="ja-JP" altLang="en-US" sz="2000" b="1" dirty="0">
                <a:solidFill>
                  <a:srgbClr val="C00000"/>
                </a:solidFill>
                <a:latin typeface="Arial" panose="020B0604020202020204" pitchFamily="34" charset="0"/>
                <a:ea typeface="メイリオ" panose="020B0604030504040204" pitchFamily="50" charset="-128"/>
              </a:rPr>
              <a:t>プログラムカウンタ</a:t>
            </a:r>
            <a:endParaRPr lang="en-US" altLang="ja-JP" sz="2000" b="1" dirty="0">
              <a:solidFill>
                <a:srgbClr val="C00000"/>
              </a:solidFill>
              <a:latin typeface="Arial" panose="020B0604020202020204" pitchFamily="34" charset="0"/>
              <a:ea typeface="メイリオ" panose="020B0604030504040204" pitchFamily="50" charset="-128"/>
            </a:endParaRPr>
          </a:p>
          <a:p>
            <a:r>
              <a:rPr kumimoji="1" lang="ja-JP" altLang="en-US" sz="2000" b="1" dirty="0">
                <a:solidFill>
                  <a:srgbClr val="C00000"/>
                </a:solidFill>
                <a:latin typeface="Arial" panose="020B0604020202020204" pitchFamily="34" charset="0"/>
                <a:ea typeface="メイリオ" panose="020B0604030504040204" pitchFamily="50" charset="-128"/>
              </a:rPr>
              <a:t>　　　　　　</a:t>
            </a:r>
          </a:p>
        </p:txBody>
      </p:sp>
      <p:pic>
        <p:nvPicPr>
          <p:cNvPr id="3" name="図 2"/>
          <p:cNvPicPr>
            <a:picLocks noChangeAspect="1"/>
          </p:cNvPicPr>
          <p:nvPr/>
        </p:nvPicPr>
        <p:blipFill>
          <a:blip r:embed="rId3"/>
          <a:stretch>
            <a:fillRect/>
          </a:stretch>
        </p:blipFill>
        <p:spPr>
          <a:xfrm>
            <a:off x="70246" y="3883197"/>
            <a:ext cx="7700963" cy="564356"/>
          </a:xfrm>
          <a:prstGeom prst="rect">
            <a:avLst/>
          </a:prstGeom>
        </p:spPr>
      </p:pic>
      <p:sp>
        <p:nvSpPr>
          <p:cNvPr id="8" name="楕円 7"/>
          <p:cNvSpPr/>
          <p:nvPr/>
        </p:nvSpPr>
        <p:spPr>
          <a:xfrm>
            <a:off x="4672012" y="3943350"/>
            <a:ext cx="852488" cy="37101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5933518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タイトル 7">
            <a:extLst>
              <a:ext uri="{FF2B5EF4-FFF2-40B4-BE49-F238E27FC236}">
                <a16:creationId xmlns:a16="http://schemas.microsoft.com/office/drawing/2014/main" id="{DD917CDA-6678-4FD5-9E29-DD33BF53CA51}"/>
              </a:ext>
            </a:extLst>
          </p:cNvPr>
          <p:cNvSpPr>
            <a:spLocks noGrp="1"/>
          </p:cNvSpPr>
          <p:nvPr>
            <p:ph type="title"/>
          </p:nvPr>
        </p:nvSpPr>
        <p:spPr/>
        <p:txBody>
          <a:bodyPr>
            <a:noAutofit/>
          </a:bodyPr>
          <a:lstStyle/>
          <a:p>
            <a:endParaRPr kumimoji="1" lang="ja-JP" altLang="en-US"/>
          </a:p>
        </p:txBody>
      </p:sp>
      <p:sp>
        <p:nvSpPr>
          <p:cNvPr id="3" name="コンテンツ プレースホルダー 2"/>
          <p:cNvSpPr>
            <a:spLocks noGrp="1"/>
          </p:cNvSpPr>
          <p:nvPr>
            <p:ph idx="1"/>
          </p:nvPr>
        </p:nvSpPr>
        <p:spPr/>
        <p:txBody>
          <a:bodyPr>
            <a:noAutofit/>
          </a:bodyPr>
          <a:lstStyle/>
          <a:p>
            <a:r>
              <a:rPr lang="ja-JP" altLang="en-US" dirty="0"/>
              <a:t>最後に，プログラム実行の再開の操作を行いなさい．これで，デバッガーが終了する．　</a:t>
            </a:r>
            <a:endParaRPr lang="en-US" altLang="ja-JP" dirty="0"/>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29</a:t>
            </a:fld>
            <a:endParaRPr lang="ja-JP" altLang="en-US" dirty="0"/>
          </a:p>
        </p:txBody>
      </p:sp>
      <p:sp>
        <p:nvSpPr>
          <p:cNvPr id="11" name="角丸四角形 10"/>
          <p:cNvSpPr/>
          <p:nvPr/>
        </p:nvSpPr>
        <p:spPr>
          <a:xfrm>
            <a:off x="1849110" y="4996506"/>
            <a:ext cx="2737177" cy="628007"/>
          </a:xfrm>
          <a:prstGeom prst="roundRect">
            <a:avLst/>
          </a:prstGeom>
          <a:solidFill>
            <a:schemeClr val="bg1"/>
          </a:solidFill>
          <a:ln w="57150">
            <a:solidFill>
              <a:srgbClr val="000066">
                <a:alpha val="40000"/>
              </a:srgb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650" dirty="0">
                <a:solidFill>
                  <a:srgbClr val="000066"/>
                </a:solidFill>
                <a:latin typeface="Arial" panose="020B0604020202020204" pitchFamily="34" charset="0"/>
                <a:ea typeface="メイリオ" panose="020B0604030504040204" pitchFamily="50" charset="-128"/>
              </a:rPr>
              <a:t>「デバッグ」</a:t>
            </a:r>
            <a:endParaRPr lang="en-US" altLang="ja-JP" sz="1650" dirty="0">
              <a:solidFill>
                <a:srgbClr val="000066"/>
              </a:solidFill>
              <a:latin typeface="Arial" panose="020B0604020202020204" pitchFamily="34" charset="0"/>
              <a:ea typeface="メイリオ" panose="020B0604030504040204" pitchFamily="50" charset="-128"/>
            </a:endParaRPr>
          </a:p>
          <a:p>
            <a:pPr algn="ctr"/>
            <a:r>
              <a:rPr lang="ja-JP" altLang="en-US" sz="1650" dirty="0">
                <a:solidFill>
                  <a:srgbClr val="000066"/>
                </a:solidFill>
                <a:latin typeface="Arial" panose="020B0604020202020204" pitchFamily="34" charset="0"/>
                <a:ea typeface="メイリオ" panose="020B0604030504040204" pitchFamily="50" charset="-128"/>
              </a:rPr>
              <a:t>→ 「</a:t>
            </a:r>
            <a:r>
              <a:rPr lang="ja-JP" altLang="en-US" sz="1650" b="1" dirty="0">
                <a:solidFill>
                  <a:srgbClr val="000066"/>
                </a:solidFill>
                <a:latin typeface="Arial" panose="020B0604020202020204" pitchFamily="34" charset="0"/>
                <a:ea typeface="メイリオ" panose="020B0604030504040204" pitchFamily="50" charset="-128"/>
              </a:rPr>
              <a:t>続行</a:t>
            </a:r>
            <a:r>
              <a:rPr lang="ja-JP" altLang="en-US" sz="1650" dirty="0">
                <a:solidFill>
                  <a:srgbClr val="000066"/>
                </a:solidFill>
                <a:latin typeface="Arial" panose="020B0604020202020204" pitchFamily="34" charset="0"/>
                <a:ea typeface="メイリオ" panose="020B0604030504040204" pitchFamily="50" charset="-128"/>
              </a:rPr>
              <a:t>」</a:t>
            </a:r>
            <a:endParaRPr lang="en-US" altLang="ja-JP" sz="1650" dirty="0">
              <a:solidFill>
                <a:srgbClr val="000066"/>
              </a:solidFill>
              <a:latin typeface="Arial" panose="020B0604020202020204" pitchFamily="34" charset="0"/>
              <a:ea typeface="メイリオ" panose="020B0604030504040204" pitchFamily="50" charset="-128"/>
            </a:endParaRPr>
          </a:p>
        </p:txBody>
      </p:sp>
      <p:pic>
        <p:nvPicPr>
          <p:cNvPr id="5" name="図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52234" y="2268526"/>
            <a:ext cx="3308494" cy="2524904"/>
          </a:xfrm>
          <a:prstGeom prst="rect">
            <a:avLst/>
          </a:prstGeom>
        </p:spPr>
      </p:pic>
    </p:spTree>
    <p:extLst>
      <p:ext uri="{BB962C8B-B14F-4D97-AF65-F5344CB8AC3E}">
        <p14:creationId xmlns:p14="http://schemas.microsoft.com/office/powerpoint/2010/main" val="36259045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lang="en-US" altLang="ja-JP" dirty="0"/>
              <a:t>6-1 </a:t>
            </a:r>
            <a:r>
              <a:rPr lang="ja-JP" altLang="en-US" dirty="0"/>
              <a:t>プログラムカウンタの振る舞い</a:t>
            </a:r>
          </a:p>
        </p:txBody>
      </p:sp>
      <p:sp>
        <p:nvSpPr>
          <p:cNvPr id="6" name="字幕 5">
            <a:extLst>
              <a:ext uri="{FF2B5EF4-FFF2-40B4-BE49-F238E27FC236}">
                <a16:creationId xmlns:a16="http://schemas.microsoft.com/office/drawing/2014/main" id="{9AE6D75F-5C02-476F-8CE6-BBCDA6D58E60}"/>
              </a:ext>
            </a:extLst>
          </p:cNvPr>
          <p:cNvSpPr>
            <a:spLocks noGrp="1"/>
          </p:cNvSpPr>
          <p:nvPr>
            <p:ph type="subTitle"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3</a:t>
            </a:fld>
            <a:endParaRPr lang="ja-JP" altLang="en-US"/>
          </a:p>
        </p:txBody>
      </p:sp>
    </p:spTree>
    <p:extLst>
      <p:ext uri="{BB962C8B-B14F-4D97-AF65-F5344CB8AC3E}">
        <p14:creationId xmlns:p14="http://schemas.microsoft.com/office/powerpoint/2010/main" val="11915273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title"/>
          </p:nvPr>
        </p:nvSpPr>
        <p:spPr/>
        <p:txBody>
          <a:bodyPr>
            <a:noAutofit/>
          </a:bodyPr>
          <a:lstStyle/>
          <a:p>
            <a:r>
              <a:rPr lang="ja-JP" altLang="en-US" dirty="0"/>
              <a:t>演習 　</a:t>
            </a:r>
          </a:p>
        </p:txBody>
      </p:sp>
      <p:sp>
        <p:nvSpPr>
          <p:cNvPr id="3" name="コンテンツ プレースホルダー 2"/>
          <p:cNvSpPr>
            <a:spLocks noGrp="1"/>
          </p:cNvSpPr>
          <p:nvPr>
            <p:ph idx="1"/>
          </p:nvPr>
        </p:nvSpPr>
        <p:spPr/>
        <p:txBody>
          <a:bodyPr>
            <a:noAutofit/>
          </a:bodyPr>
          <a:lstStyle/>
          <a:p>
            <a:r>
              <a:rPr lang="ja-JP" altLang="en-US" dirty="0"/>
              <a:t>「</a:t>
            </a:r>
            <a:r>
              <a:rPr lang="en-US" altLang="ja-JP" dirty="0"/>
              <a:t>age = 20;</a:t>
            </a:r>
            <a:r>
              <a:rPr lang="ja-JP" altLang="en-US" dirty="0"/>
              <a:t>」の行を「</a:t>
            </a:r>
            <a:r>
              <a:rPr lang="en-US" altLang="ja-JP" dirty="0"/>
              <a:t>age = 10;</a:t>
            </a:r>
            <a:r>
              <a:rPr lang="ja-JP" altLang="en-US" dirty="0"/>
              <a:t>」に変えて，今の手順を繰り返しなさい．</a:t>
            </a:r>
            <a:endParaRPr lang="en-US" altLang="ja-JP" dirty="0"/>
          </a:p>
          <a:p>
            <a:r>
              <a:rPr lang="ja-JP" altLang="en-US" dirty="0"/>
              <a:t>ジャンプの様子が変わるので確認しなさい</a:t>
            </a:r>
            <a:endParaRPr lang="en-US" altLang="ja-JP" dirty="0"/>
          </a:p>
          <a:p>
            <a:endParaRPr lang="ja-JP" altLang="ja-JP" dirty="0"/>
          </a:p>
          <a:p>
            <a:endParaRPr lang="en-US" altLang="ja-JP" dirty="0"/>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30</a:t>
            </a:fld>
            <a:endParaRPr lang="ja-JP" altLang="en-US" dirty="0"/>
          </a:p>
        </p:txBody>
      </p:sp>
    </p:spTree>
    <p:extLst>
      <p:ext uri="{BB962C8B-B14F-4D97-AF65-F5344CB8AC3E}">
        <p14:creationId xmlns:p14="http://schemas.microsoft.com/office/powerpoint/2010/main" val="12278108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a:spLocks noGrp="1"/>
          </p:cNvSpPr>
          <p:nvPr>
            <p:ph type="title"/>
          </p:nvPr>
        </p:nvSpPr>
        <p:spPr/>
        <p:txBody>
          <a:bodyPr>
            <a:noAutofit/>
          </a:bodyPr>
          <a:lstStyle/>
          <a:p>
            <a:r>
              <a:rPr lang="ja-JP" altLang="en-US" dirty="0"/>
              <a:t>演習 　</a:t>
            </a:r>
          </a:p>
        </p:txBody>
      </p:sp>
      <p:sp>
        <p:nvSpPr>
          <p:cNvPr id="3" name="コンテンツ プレースホルダー 2"/>
          <p:cNvSpPr>
            <a:spLocks noGrp="1"/>
          </p:cNvSpPr>
          <p:nvPr>
            <p:ph idx="1"/>
          </p:nvPr>
        </p:nvSpPr>
        <p:spPr/>
        <p:txBody>
          <a:bodyPr>
            <a:noAutofit/>
          </a:bodyPr>
          <a:lstStyle/>
          <a:p>
            <a:r>
              <a:rPr lang="ja-JP" altLang="en-US" dirty="0"/>
              <a:t>次のプログラムでプログラムカウンタの値の変化の様子を確認しなさい．</a:t>
            </a:r>
            <a:endParaRPr lang="ja-JP" altLang="ja-JP" dirty="0"/>
          </a:p>
          <a:p>
            <a:endParaRPr lang="en-US" altLang="ja-JP" dirty="0"/>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31</a:t>
            </a:fld>
            <a:endParaRPr lang="ja-JP" altLang="en-US" dirty="0"/>
          </a:p>
        </p:txBody>
      </p:sp>
      <p:pic>
        <p:nvPicPr>
          <p:cNvPr id="6" name="図 5"/>
          <p:cNvPicPr>
            <a:picLocks noChangeAspect="1"/>
          </p:cNvPicPr>
          <p:nvPr/>
        </p:nvPicPr>
        <p:blipFill>
          <a:blip r:embed="rId3"/>
          <a:stretch>
            <a:fillRect/>
          </a:stretch>
        </p:blipFill>
        <p:spPr>
          <a:xfrm>
            <a:off x="376238" y="1866777"/>
            <a:ext cx="7372350" cy="3940394"/>
          </a:xfrm>
          <a:prstGeom prst="rect">
            <a:avLst/>
          </a:prstGeom>
        </p:spPr>
      </p:pic>
    </p:spTree>
    <p:extLst>
      <p:ext uri="{BB962C8B-B14F-4D97-AF65-F5344CB8AC3E}">
        <p14:creationId xmlns:p14="http://schemas.microsoft.com/office/powerpoint/2010/main" val="19806357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Autofit/>
          </a:bodyPr>
          <a:lstStyle/>
          <a:p>
            <a:r>
              <a:rPr lang="en-US" altLang="ja-JP" dirty="0"/>
              <a:t>5-3</a:t>
            </a:r>
            <a:r>
              <a:rPr lang="ja-JP" altLang="en-US"/>
              <a:t> 命令実行サイクル</a:t>
            </a:r>
            <a:endParaRPr lang="ja-JP" altLang="en-US" dirty="0"/>
          </a:p>
        </p:txBody>
      </p:sp>
      <p:sp>
        <p:nvSpPr>
          <p:cNvPr id="6" name="字幕 5">
            <a:extLst>
              <a:ext uri="{FF2B5EF4-FFF2-40B4-BE49-F238E27FC236}">
                <a16:creationId xmlns:a16="http://schemas.microsoft.com/office/drawing/2014/main" id="{A426BB5F-753F-45A9-A58D-3A330CBFEE16}"/>
              </a:ext>
            </a:extLst>
          </p:cNvPr>
          <p:cNvSpPr>
            <a:spLocks noGrp="1"/>
          </p:cNvSpPr>
          <p:nvPr>
            <p:ph type="subTitle"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32</a:t>
            </a:fld>
            <a:endParaRPr lang="ja-JP" altLang="en-US"/>
          </a:p>
        </p:txBody>
      </p:sp>
    </p:spTree>
    <p:extLst>
      <p:ext uri="{BB962C8B-B14F-4D97-AF65-F5344CB8AC3E}">
        <p14:creationId xmlns:p14="http://schemas.microsoft.com/office/powerpoint/2010/main" val="18344104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 name="図 24"/>
          <p:cNvPicPr>
            <a:picLocks noChangeAspect="1"/>
          </p:cNvPicPr>
          <p:nvPr/>
        </p:nvPicPr>
        <p:blipFill>
          <a:blip r:embed="rId2"/>
          <a:stretch>
            <a:fillRect/>
          </a:stretch>
        </p:blipFill>
        <p:spPr>
          <a:xfrm>
            <a:off x="3928586" y="2711512"/>
            <a:ext cx="4876086" cy="1700576"/>
          </a:xfrm>
          <a:prstGeom prst="rect">
            <a:avLst/>
          </a:prstGeom>
        </p:spPr>
      </p:pic>
      <p:sp>
        <p:nvSpPr>
          <p:cNvPr id="2" name="タイトル 1"/>
          <p:cNvSpPr>
            <a:spLocks noGrp="1"/>
          </p:cNvSpPr>
          <p:nvPr>
            <p:ph type="title"/>
          </p:nvPr>
        </p:nvSpPr>
        <p:spPr/>
        <p:txBody>
          <a:bodyPr>
            <a:noAutofit/>
          </a:bodyPr>
          <a:lstStyle/>
          <a:p>
            <a:r>
              <a:rPr lang="en-US" altLang="ja-JP" dirty="0"/>
              <a:t>Visual C++ </a:t>
            </a:r>
            <a:r>
              <a:rPr lang="ja-JP" altLang="en-US" dirty="0"/>
              <a:t>言語とアセンブリ言語</a:t>
            </a:r>
          </a:p>
        </p:txBody>
      </p:sp>
      <p:sp>
        <p:nvSpPr>
          <p:cNvPr id="12" name="コンテンツ プレースホルダー 11">
            <a:extLst>
              <a:ext uri="{FF2B5EF4-FFF2-40B4-BE49-F238E27FC236}">
                <a16:creationId xmlns:a16="http://schemas.microsoft.com/office/drawing/2014/main" id="{25C53522-C1F3-4215-A33E-35E642BAE2A2}"/>
              </a:ext>
            </a:extLst>
          </p:cNvPr>
          <p:cNvSpPr>
            <a:spLocks noGrp="1"/>
          </p:cNvSpPr>
          <p:nvPr>
            <p:ph idx="1"/>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a:pPr/>
              <a:t>33</a:t>
            </a:fld>
            <a:endParaRPr lang="ja-JP" altLang="en-US"/>
          </a:p>
        </p:txBody>
      </p:sp>
      <p:pic>
        <p:nvPicPr>
          <p:cNvPr id="6" name="図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4414" y="2831154"/>
            <a:ext cx="2996108" cy="1575273"/>
          </a:xfrm>
          <a:prstGeom prst="rect">
            <a:avLst/>
          </a:prstGeom>
          <a:ln>
            <a:solidFill>
              <a:schemeClr val="accent1"/>
            </a:solidFill>
          </a:ln>
        </p:spPr>
      </p:pic>
      <p:sp>
        <p:nvSpPr>
          <p:cNvPr id="7" name="テキスト ボックス 6"/>
          <p:cNvSpPr txBox="1"/>
          <p:nvPr/>
        </p:nvSpPr>
        <p:spPr>
          <a:xfrm>
            <a:off x="763986" y="1808782"/>
            <a:ext cx="2291012" cy="830997"/>
          </a:xfrm>
          <a:prstGeom prst="rect">
            <a:avLst/>
          </a:prstGeom>
          <a:noFill/>
        </p:spPr>
        <p:txBody>
          <a:bodyPr wrap="none" rtlCol="0">
            <a:noAutofit/>
          </a:bodyPr>
          <a:lstStyle/>
          <a:p>
            <a:pPr defTabSz="685800">
              <a:defRPr/>
            </a:pPr>
            <a:r>
              <a:rPr kumimoji="1" lang="en-US" altLang="ja-JP" sz="2400" dirty="0">
                <a:solidFill>
                  <a:prstClr val="black"/>
                </a:solidFill>
                <a:latin typeface="Arial" panose="020B0604020202020204" pitchFamily="34" charset="0"/>
                <a:ea typeface="メイリオ" panose="020B0604030504040204" pitchFamily="50" charset="-128"/>
              </a:rPr>
              <a:t>Visual C++ </a:t>
            </a:r>
            <a:r>
              <a:rPr kumimoji="1" lang="ja-JP" altLang="en-US" sz="2400" dirty="0">
                <a:solidFill>
                  <a:prstClr val="black"/>
                </a:solidFill>
                <a:latin typeface="Arial" panose="020B0604020202020204" pitchFamily="34" charset="0"/>
                <a:ea typeface="メイリオ" panose="020B0604030504040204" pitchFamily="50" charset="-128"/>
              </a:rPr>
              <a:t>の</a:t>
            </a:r>
            <a:endParaRPr kumimoji="1" lang="en-US" altLang="ja-JP" sz="2400" dirty="0">
              <a:solidFill>
                <a:prstClr val="black"/>
              </a:solidFill>
              <a:latin typeface="Arial" panose="020B0604020202020204" pitchFamily="34" charset="0"/>
              <a:ea typeface="メイリオ" panose="020B0604030504040204" pitchFamily="50" charset="-128"/>
            </a:endParaRPr>
          </a:p>
          <a:p>
            <a:pPr defTabSz="685800">
              <a:defRPr/>
            </a:pPr>
            <a:r>
              <a:rPr kumimoji="1" lang="ja-JP" altLang="en-US" sz="2400" dirty="0">
                <a:solidFill>
                  <a:prstClr val="black"/>
                </a:solidFill>
                <a:latin typeface="Arial" panose="020B0604020202020204" pitchFamily="34" charset="0"/>
                <a:ea typeface="メイリオ" panose="020B0604030504040204" pitchFamily="50" charset="-128"/>
              </a:rPr>
              <a:t>プログラム</a:t>
            </a:r>
          </a:p>
        </p:txBody>
      </p:sp>
      <p:sp>
        <p:nvSpPr>
          <p:cNvPr id="8" name="テキスト ボックス 7"/>
          <p:cNvSpPr txBox="1"/>
          <p:nvPr/>
        </p:nvSpPr>
        <p:spPr>
          <a:xfrm>
            <a:off x="4782200" y="1958779"/>
            <a:ext cx="2339102" cy="461665"/>
          </a:xfrm>
          <a:prstGeom prst="rect">
            <a:avLst/>
          </a:prstGeom>
          <a:noFill/>
        </p:spPr>
        <p:txBody>
          <a:bodyPr wrap="none" rtlCol="0">
            <a:noAutofit/>
          </a:bodyPr>
          <a:lstStyle/>
          <a:p>
            <a:pPr defTabSz="685800">
              <a:defRPr/>
            </a:pPr>
            <a:r>
              <a:rPr kumimoji="1" lang="ja-JP" altLang="en-US" sz="2400" dirty="0">
                <a:solidFill>
                  <a:prstClr val="black"/>
                </a:solidFill>
                <a:latin typeface="Arial" panose="020B0604020202020204" pitchFamily="34" charset="0"/>
                <a:ea typeface="メイリオ" panose="020B0604030504040204" pitchFamily="50" charset="-128"/>
              </a:rPr>
              <a:t>アセンブリ言語</a:t>
            </a:r>
          </a:p>
        </p:txBody>
      </p:sp>
      <p:sp>
        <p:nvSpPr>
          <p:cNvPr id="10" name="正方形/長方形 9"/>
          <p:cNvSpPr/>
          <p:nvPr/>
        </p:nvSpPr>
        <p:spPr>
          <a:xfrm>
            <a:off x="388827" y="2831154"/>
            <a:ext cx="1620949" cy="512121"/>
          </a:xfrm>
          <a:prstGeom prst="rect">
            <a:avLst/>
          </a:prstGeom>
          <a:solidFill>
            <a:srgbClr val="FFC000">
              <a:alpha val="16000"/>
            </a:srgbClr>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685800">
              <a:defRPr/>
            </a:pPr>
            <a:endParaRPr kumimoji="1" lang="ja-JP" altLang="en-US" sz="1350">
              <a:solidFill>
                <a:prstClr val="white"/>
              </a:solidFill>
              <a:latin typeface="Arial" panose="020B0604020202020204" pitchFamily="34" charset="0"/>
              <a:ea typeface="メイリオ" panose="020B0604030504040204" pitchFamily="50" charset="-128"/>
            </a:endParaRPr>
          </a:p>
        </p:txBody>
      </p:sp>
      <p:sp>
        <p:nvSpPr>
          <p:cNvPr id="11" name="正方形/長方形 10"/>
          <p:cNvSpPr/>
          <p:nvPr/>
        </p:nvSpPr>
        <p:spPr>
          <a:xfrm>
            <a:off x="3908821" y="2717007"/>
            <a:ext cx="4587479" cy="264319"/>
          </a:xfrm>
          <a:prstGeom prst="rect">
            <a:avLst/>
          </a:prstGeom>
          <a:solidFill>
            <a:srgbClr val="FFC000">
              <a:alpha val="16000"/>
            </a:srgbClr>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685800">
              <a:defRPr/>
            </a:pPr>
            <a:endParaRPr kumimoji="1" lang="ja-JP" altLang="en-US" sz="1350">
              <a:solidFill>
                <a:prstClr val="white"/>
              </a:solidFill>
              <a:latin typeface="Arial" panose="020B0604020202020204" pitchFamily="34" charset="0"/>
              <a:ea typeface="メイリオ" panose="020B0604030504040204" pitchFamily="50" charset="-128"/>
            </a:endParaRPr>
          </a:p>
        </p:txBody>
      </p:sp>
      <p:cxnSp>
        <p:nvCxnSpPr>
          <p:cNvPr id="15" name="直線矢印コネクタ 14"/>
          <p:cNvCxnSpPr/>
          <p:nvPr/>
        </p:nvCxnSpPr>
        <p:spPr>
          <a:xfrm flipV="1">
            <a:off x="2095500" y="2891952"/>
            <a:ext cx="1733550" cy="22272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p:cNvSpPr/>
          <p:nvPr/>
        </p:nvSpPr>
        <p:spPr>
          <a:xfrm>
            <a:off x="388826" y="3364103"/>
            <a:ext cx="1620949" cy="512121"/>
          </a:xfrm>
          <a:prstGeom prst="rect">
            <a:avLst/>
          </a:prstGeom>
          <a:solidFill>
            <a:srgbClr val="FF0000">
              <a:alpha val="16000"/>
            </a:srgbClr>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685800">
              <a:defRPr/>
            </a:pPr>
            <a:endParaRPr kumimoji="1" lang="ja-JP" altLang="en-US" sz="1350">
              <a:solidFill>
                <a:prstClr val="white"/>
              </a:solidFill>
              <a:latin typeface="Arial" panose="020B0604020202020204" pitchFamily="34" charset="0"/>
              <a:ea typeface="メイリオ" panose="020B0604030504040204" pitchFamily="50" charset="-128"/>
            </a:endParaRPr>
          </a:p>
        </p:txBody>
      </p:sp>
      <p:sp>
        <p:nvSpPr>
          <p:cNvPr id="19" name="正方形/長方形 18"/>
          <p:cNvSpPr/>
          <p:nvPr/>
        </p:nvSpPr>
        <p:spPr>
          <a:xfrm>
            <a:off x="388825" y="3896118"/>
            <a:ext cx="2744900" cy="512121"/>
          </a:xfrm>
          <a:prstGeom prst="rect">
            <a:avLst/>
          </a:prstGeom>
          <a:solidFill>
            <a:srgbClr val="0070C0">
              <a:alpha val="16000"/>
            </a:srgbClr>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685800">
              <a:defRPr/>
            </a:pPr>
            <a:endParaRPr kumimoji="1" lang="ja-JP" altLang="en-US" sz="1350">
              <a:solidFill>
                <a:prstClr val="white"/>
              </a:solidFill>
              <a:latin typeface="Arial" panose="020B0604020202020204" pitchFamily="34" charset="0"/>
              <a:ea typeface="メイリオ" panose="020B0604030504040204" pitchFamily="50" charset="-128"/>
            </a:endParaRPr>
          </a:p>
        </p:txBody>
      </p:sp>
      <p:cxnSp>
        <p:nvCxnSpPr>
          <p:cNvPr id="20" name="直線矢印コネクタ 19"/>
          <p:cNvCxnSpPr/>
          <p:nvPr/>
        </p:nvCxnSpPr>
        <p:spPr>
          <a:xfrm flipV="1">
            <a:off x="2095500" y="3387645"/>
            <a:ext cx="1733550" cy="22272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3908821" y="3675190"/>
            <a:ext cx="4816079" cy="756316"/>
          </a:xfrm>
          <a:prstGeom prst="rect">
            <a:avLst/>
          </a:prstGeom>
          <a:solidFill>
            <a:srgbClr val="0070C0">
              <a:alpha val="16000"/>
            </a:srgbClr>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685800">
              <a:defRPr/>
            </a:pPr>
            <a:endParaRPr kumimoji="1" lang="ja-JP" altLang="en-US" sz="1350">
              <a:solidFill>
                <a:prstClr val="white"/>
              </a:solidFill>
              <a:latin typeface="Arial" panose="020B0604020202020204" pitchFamily="34" charset="0"/>
              <a:ea typeface="メイリオ" panose="020B0604030504040204" pitchFamily="50" charset="-128"/>
            </a:endParaRPr>
          </a:p>
        </p:txBody>
      </p:sp>
      <p:cxnSp>
        <p:nvCxnSpPr>
          <p:cNvPr id="23" name="直線矢印コネクタ 22"/>
          <p:cNvCxnSpPr/>
          <p:nvPr/>
        </p:nvCxnSpPr>
        <p:spPr>
          <a:xfrm flipV="1">
            <a:off x="3213496" y="4114484"/>
            <a:ext cx="546497" cy="4774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7" name="正方形/長方形 26"/>
          <p:cNvSpPr/>
          <p:nvPr/>
        </p:nvSpPr>
        <p:spPr>
          <a:xfrm>
            <a:off x="3914776" y="3224146"/>
            <a:ext cx="4581524" cy="261295"/>
          </a:xfrm>
          <a:prstGeom prst="rect">
            <a:avLst/>
          </a:prstGeom>
          <a:solidFill>
            <a:srgbClr val="FF0000">
              <a:alpha val="16000"/>
            </a:srgbClr>
          </a:solidFill>
          <a:ln>
            <a:solidFill>
              <a:schemeClr val="accent1">
                <a:shade val="50000"/>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685800">
              <a:defRPr/>
            </a:pPr>
            <a:endParaRPr kumimoji="1" lang="ja-JP" altLang="en-US" sz="1350">
              <a:solidFill>
                <a:prstClr val="white"/>
              </a:solidFill>
              <a:latin typeface="Arial" panose="020B0604020202020204" pitchFamily="34" charset="0"/>
              <a:ea typeface="メイリオ" panose="020B0604030504040204" pitchFamily="50" charset="-128"/>
            </a:endParaRPr>
          </a:p>
        </p:txBody>
      </p:sp>
      <p:sp>
        <p:nvSpPr>
          <p:cNvPr id="32" name="正方形/長方形 31"/>
          <p:cNvSpPr/>
          <p:nvPr/>
        </p:nvSpPr>
        <p:spPr>
          <a:xfrm>
            <a:off x="3829050" y="3673279"/>
            <a:ext cx="4972050" cy="758227"/>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685800">
              <a:defRPr/>
            </a:pPr>
            <a:endParaRPr kumimoji="1" lang="ja-JP" altLang="en-US" sz="1350" dirty="0">
              <a:solidFill>
                <a:prstClr val="white"/>
              </a:solidFill>
              <a:latin typeface="Arial" panose="020B0604020202020204" pitchFamily="34" charset="0"/>
              <a:ea typeface="メイリオ" panose="020B0604030504040204" pitchFamily="50" charset="-128"/>
            </a:endParaRPr>
          </a:p>
        </p:txBody>
      </p:sp>
      <p:sp>
        <p:nvSpPr>
          <p:cNvPr id="33" name="正方形/長方形 32"/>
          <p:cNvSpPr/>
          <p:nvPr/>
        </p:nvSpPr>
        <p:spPr>
          <a:xfrm>
            <a:off x="276575" y="3897483"/>
            <a:ext cx="2734661" cy="494328"/>
          </a:xfrm>
          <a:prstGeom prst="rect">
            <a:avLst/>
          </a:prstGeom>
          <a:noFill/>
          <a:ln w="412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defTabSz="685800">
              <a:defRPr/>
            </a:pPr>
            <a:endParaRPr kumimoji="1" lang="ja-JP" altLang="en-US" sz="1350" dirty="0">
              <a:solidFill>
                <a:prstClr val="white"/>
              </a:solidFill>
              <a:latin typeface="Arial" panose="020B0604020202020204" pitchFamily="34" charset="0"/>
              <a:ea typeface="メイリオ" panose="020B0604030504040204" pitchFamily="50" charset="-128"/>
            </a:endParaRPr>
          </a:p>
        </p:txBody>
      </p:sp>
      <p:sp>
        <p:nvSpPr>
          <p:cNvPr id="24" name="テキスト ボックス 23"/>
          <p:cNvSpPr txBox="1"/>
          <p:nvPr/>
        </p:nvSpPr>
        <p:spPr>
          <a:xfrm>
            <a:off x="3829050" y="4873208"/>
            <a:ext cx="4801314" cy="461665"/>
          </a:xfrm>
          <a:prstGeom prst="rect">
            <a:avLst/>
          </a:prstGeom>
          <a:noFill/>
        </p:spPr>
        <p:txBody>
          <a:bodyPr wrap="none" rtlCol="0">
            <a:noAutofit/>
          </a:bodyPr>
          <a:lstStyle/>
          <a:p>
            <a:pPr defTabSz="685800">
              <a:defRPr/>
            </a:pPr>
            <a:r>
              <a:rPr kumimoji="1" lang="ja-JP" altLang="en-US" sz="2400" dirty="0">
                <a:solidFill>
                  <a:prstClr val="black"/>
                </a:solidFill>
                <a:latin typeface="Arial" panose="020B0604020202020204" pitchFamily="34" charset="0"/>
                <a:ea typeface="メイリオ" panose="020B0604030504040204" pitchFamily="50" charset="-128"/>
              </a:rPr>
              <a:t>いまから，この３行を図解で説明</a:t>
            </a:r>
          </a:p>
        </p:txBody>
      </p:sp>
    </p:spTree>
    <p:extLst>
      <p:ext uri="{BB962C8B-B14F-4D97-AF65-F5344CB8AC3E}">
        <p14:creationId xmlns:p14="http://schemas.microsoft.com/office/powerpoint/2010/main" val="32970336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Line 51"/>
          <p:cNvSpPr>
            <a:spLocks noChangeShapeType="1"/>
          </p:cNvSpPr>
          <p:nvPr/>
        </p:nvSpPr>
        <p:spPr bwMode="auto">
          <a:xfrm>
            <a:off x="1558621" y="3501298"/>
            <a:ext cx="173720" cy="3017"/>
          </a:xfrm>
          <a:prstGeom prst="line">
            <a:avLst/>
          </a:prstGeom>
          <a:noFill/>
          <a:ln w="28575">
            <a:solidFill>
              <a:srgbClr val="CC00FF"/>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cxnSp>
        <p:nvCxnSpPr>
          <p:cNvPr id="91" name="直線矢印コネクタ 90"/>
          <p:cNvCxnSpPr/>
          <p:nvPr/>
        </p:nvCxnSpPr>
        <p:spPr>
          <a:xfrm rot="5400000" flipH="1" flipV="1">
            <a:off x="4731321" y="2463173"/>
            <a:ext cx="964413" cy="2829"/>
          </a:xfrm>
          <a:prstGeom prst="straightConnector1">
            <a:avLst/>
          </a:prstGeom>
          <a:ln w="28575">
            <a:solidFill>
              <a:srgbClr val="FF9999"/>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p:txBody>
          <a:bodyPr>
            <a:noAutofit/>
          </a:bodyPr>
          <a:lstStyle/>
          <a:p>
            <a:r>
              <a:rPr lang="ja-JP" altLang="en-US" dirty="0"/>
              <a:t>プロセッサの仕組みの概要</a:t>
            </a:r>
          </a:p>
        </p:txBody>
      </p:sp>
      <p:sp>
        <p:nvSpPr>
          <p:cNvPr id="3" name="スライド番号プレースホルダ 2"/>
          <p:cNvSpPr>
            <a:spLocks noGrp="1"/>
          </p:cNvSpPr>
          <p:nvPr>
            <p:ph type="sldNum" sz="quarter" idx="11"/>
          </p:nvPr>
        </p:nvSpPr>
        <p:spPr/>
        <p:txBody>
          <a:bodyPr>
            <a:noAutofit/>
          </a:bodyPr>
          <a:lstStyle/>
          <a:p>
            <a:fld id="{D2D8002D-B5B0-4BAC-B1F6-782DDCCE6D9C}" type="slidenum">
              <a:rPr lang="ja-JP" altLang="en-US"/>
              <a:pPr/>
              <a:t>34</a:t>
            </a:fld>
            <a:endParaRPr lang="ja-JP" altLang="en-US"/>
          </a:p>
        </p:txBody>
      </p:sp>
      <p:sp>
        <p:nvSpPr>
          <p:cNvPr id="6" name="AutoShape 4"/>
          <p:cNvSpPr>
            <a:spLocks noChangeArrowheads="1"/>
          </p:cNvSpPr>
          <p:nvPr/>
        </p:nvSpPr>
        <p:spPr bwMode="auto">
          <a:xfrm flipH="1">
            <a:off x="2601387" y="2727934"/>
            <a:ext cx="155377" cy="503843"/>
          </a:xfrm>
          <a:prstGeom prst="roundRect">
            <a:avLst>
              <a:gd name="adj" fmla="val 16667"/>
            </a:avLst>
          </a:prstGeom>
          <a:noFill/>
          <a:ln w="12700">
            <a:solidFill>
              <a:schemeClr val="tx1"/>
            </a:solidFill>
            <a:round/>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7" name="Text Box 5"/>
          <p:cNvSpPr txBox="1">
            <a:spLocks noChangeArrowheads="1"/>
          </p:cNvSpPr>
          <p:nvPr/>
        </p:nvSpPr>
        <p:spPr bwMode="auto">
          <a:xfrm>
            <a:off x="1357290" y="4384306"/>
            <a:ext cx="1660934" cy="300082"/>
          </a:xfrm>
          <a:prstGeom prst="rect">
            <a:avLst/>
          </a:prstGeom>
          <a:noFill/>
          <a:ln w="9525">
            <a:noFill/>
            <a:miter lim="800000"/>
            <a:headEnd/>
            <a:tailEnd/>
          </a:ln>
        </p:spPr>
        <p:txBody>
          <a:bodyPr wrap="square">
            <a:noAutofit/>
          </a:bodyPr>
          <a:lstStyle/>
          <a:p>
            <a:pPr algn="ctr" defTabSz="685800">
              <a:defRPr/>
            </a:pPr>
            <a:r>
              <a:rPr kumimoji="1" lang="ja-JP" altLang="en-US" sz="1350" dirty="0">
                <a:solidFill>
                  <a:srgbClr val="ED7D31"/>
                </a:solidFill>
                <a:latin typeface="Arial" panose="020B0604020202020204" pitchFamily="34" charset="0"/>
                <a:ea typeface="メイリオ" panose="020B0604030504040204" pitchFamily="50" charset="-128"/>
              </a:rPr>
              <a:t>算術演算ユニット</a:t>
            </a:r>
            <a:endParaRPr kumimoji="1" lang="en-US" altLang="ja-JP" sz="1500" dirty="0">
              <a:solidFill>
                <a:srgbClr val="ED7D31"/>
              </a:solidFill>
              <a:latin typeface="Arial" panose="020B0604020202020204" pitchFamily="34" charset="0"/>
              <a:ea typeface="メイリオ" panose="020B0604030504040204" pitchFamily="50" charset="-128"/>
            </a:endParaRPr>
          </a:p>
        </p:txBody>
      </p:sp>
      <p:sp>
        <p:nvSpPr>
          <p:cNvPr id="8" name="Rectangle 6"/>
          <p:cNvSpPr>
            <a:spLocks noChangeArrowheads="1"/>
          </p:cNvSpPr>
          <p:nvPr/>
        </p:nvSpPr>
        <p:spPr bwMode="auto">
          <a:xfrm>
            <a:off x="1389661" y="1765501"/>
            <a:ext cx="4809136" cy="4009631"/>
          </a:xfrm>
          <a:prstGeom prst="rect">
            <a:avLst/>
          </a:prstGeom>
          <a:noFill/>
          <a:ln w="38100">
            <a:solidFill>
              <a:schemeClr val="tx1"/>
            </a:solidFill>
            <a:miter lim="800000"/>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9" name="Text Box 7"/>
          <p:cNvSpPr txBox="1">
            <a:spLocks noChangeArrowheads="1"/>
          </p:cNvSpPr>
          <p:nvPr/>
        </p:nvSpPr>
        <p:spPr bwMode="auto">
          <a:xfrm>
            <a:off x="1410869" y="1790403"/>
            <a:ext cx="875561" cy="507831"/>
          </a:xfrm>
          <a:prstGeom prst="rect">
            <a:avLst/>
          </a:prstGeom>
          <a:noFill/>
          <a:ln w="9525">
            <a:noFill/>
            <a:miter lim="800000"/>
            <a:headEnd/>
            <a:tailEnd/>
          </a:ln>
        </p:spPr>
        <p:txBody>
          <a:bodyPr wrap="none">
            <a:noAutofit/>
          </a:bodyPr>
          <a:lstStyle/>
          <a:p>
            <a:pPr defTabSz="685800">
              <a:defRPr/>
            </a:pPr>
            <a:r>
              <a:rPr kumimoji="1" lang="en-US" altLang="ja-JP" sz="2700" dirty="0">
                <a:solidFill>
                  <a:prstClr val="black"/>
                </a:solidFill>
                <a:latin typeface="Arial" panose="020B0604020202020204" pitchFamily="34" charset="0"/>
                <a:ea typeface="メイリオ" panose="020B0604030504040204" pitchFamily="50" charset="-128"/>
              </a:rPr>
              <a:t>CPU</a:t>
            </a:r>
          </a:p>
        </p:txBody>
      </p:sp>
      <p:sp>
        <p:nvSpPr>
          <p:cNvPr id="10" name="Rectangle 8"/>
          <p:cNvSpPr>
            <a:spLocks noChangeArrowheads="1"/>
          </p:cNvSpPr>
          <p:nvPr/>
        </p:nvSpPr>
        <p:spPr bwMode="auto">
          <a:xfrm>
            <a:off x="6198797" y="2303852"/>
            <a:ext cx="1373576" cy="177696"/>
          </a:xfrm>
          <a:prstGeom prst="rect">
            <a:avLst/>
          </a:prstGeom>
          <a:solidFill>
            <a:srgbClr val="C8B9FF"/>
          </a:solidFill>
          <a:ln w="9525">
            <a:solidFill>
              <a:schemeClr val="tx1"/>
            </a:solidFill>
            <a:miter lim="800000"/>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11" name="Rectangle 9"/>
          <p:cNvSpPr>
            <a:spLocks noChangeArrowheads="1"/>
          </p:cNvSpPr>
          <p:nvPr/>
        </p:nvSpPr>
        <p:spPr bwMode="auto">
          <a:xfrm>
            <a:off x="6210664" y="1943505"/>
            <a:ext cx="1361708" cy="199611"/>
          </a:xfrm>
          <a:prstGeom prst="rect">
            <a:avLst/>
          </a:prstGeom>
          <a:solidFill>
            <a:srgbClr val="FFB9B9"/>
          </a:solidFill>
          <a:ln w="9525">
            <a:solidFill>
              <a:schemeClr val="tx2"/>
            </a:solidFill>
            <a:miter lim="800000"/>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12" name="AutoShape 10"/>
          <p:cNvSpPr>
            <a:spLocks noChangeArrowheads="1"/>
          </p:cNvSpPr>
          <p:nvPr/>
        </p:nvSpPr>
        <p:spPr bwMode="auto">
          <a:xfrm>
            <a:off x="6677877" y="2143117"/>
            <a:ext cx="317228" cy="834224"/>
          </a:xfrm>
          <a:prstGeom prst="downArrow">
            <a:avLst>
              <a:gd name="adj1" fmla="val 50000"/>
              <a:gd name="adj2" fmla="val 65136"/>
            </a:avLst>
          </a:prstGeom>
          <a:solidFill>
            <a:srgbClr val="FFB9B9"/>
          </a:solidFill>
          <a:ln w="9525">
            <a:solidFill>
              <a:schemeClr val="tx2"/>
            </a:solidFill>
            <a:miter lim="800000"/>
            <a:headEnd/>
            <a:tailEnd/>
          </a:ln>
        </p:spPr>
        <p:txBody>
          <a:bodyPr vert="eaVert"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13" name="Text Box 11"/>
          <p:cNvSpPr txBox="1">
            <a:spLocks noChangeArrowheads="1"/>
          </p:cNvSpPr>
          <p:nvPr/>
        </p:nvSpPr>
        <p:spPr bwMode="auto">
          <a:xfrm>
            <a:off x="6223614" y="1660910"/>
            <a:ext cx="1107996" cy="276999"/>
          </a:xfrm>
          <a:prstGeom prst="rect">
            <a:avLst/>
          </a:prstGeom>
          <a:noFill/>
          <a:ln w="9525">
            <a:noFill/>
            <a:miter lim="800000"/>
            <a:headEnd/>
            <a:tailEnd/>
          </a:ln>
        </p:spPr>
        <p:txBody>
          <a:bodyPr wrap="none">
            <a:noAutofit/>
          </a:bodyPr>
          <a:lstStyle/>
          <a:p>
            <a:pPr defTabSz="685800">
              <a:defRPr/>
            </a:pPr>
            <a:r>
              <a:rPr kumimoji="1" lang="ja-JP" altLang="en-US" sz="1200" dirty="0">
                <a:solidFill>
                  <a:srgbClr val="44546A"/>
                </a:solidFill>
                <a:latin typeface="Arial" panose="020B0604020202020204" pitchFamily="34" charset="0"/>
                <a:ea typeface="メイリオ" panose="020B0604030504040204" pitchFamily="50" charset="-128"/>
              </a:rPr>
              <a:t>アドレスバス</a:t>
            </a:r>
            <a:endParaRPr kumimoji="1" lang="en-US" altLang="ja-JP" sz="1200" dirty="0">
              <a:solidFill>
                <a:srgbClr val="44546A"/>
              </a:solidFill>
              <a:latin typeface="Arial" panose="020B0604020202020204" pitchFamily="34" charset="0"/>
              <a:ea typeface="メイリオ" panose="020B0604030504040204" pitchFamily="50" charset="-128"/>
            </a:endParaRPr>
          </a:p>
        </p:txBody>
      </p:sp>
      <p:sp>
        <p:nvSpPr>
          <p:cNvPr id="14" name="Text Box 12"/>
          <p:cNvSpPr txBox="1">
            <a:spLocks noChangeArrowheads="1"/>
          </p:cNvSpPr>
          <p:nvPr/>
        </p:nvSpPr>
        <p:spPr bwMode="auto">
          <a:xfrm>
            <a:off x="7031333" y="2103515"/>
            <a:ext cx="969668" cy="276999"/>
          </a:xfrm>
          <a:prstGeom prst="rect">
            <a:avLst/>
          </a:prstGeom>
          <a:noFill/>
          <a:ln w="9525">
            <a:noFill/>
            <a:miter lim="800000"/>
            <a:headEnd/>
            <a:tailEnd/>
          </a:ln>
        </p:spPr>
        <p:txBody>
          <a:bodyPr wrap="square">
            <a:noAutofit/>
          </a:bodyPr>
          <a:lstStyle/>
          <a:p>
            <a:pPr defTabSz="685800">
              <a:defRPr/>
            </a:pPr>
            <a:r>
              <a:rPr kumimoji="1" lang="ja-JP" altLang="en-US" sz="1200" dirty="0">
                <a:solidFill>
                  <a:prstClr val="black"/>
                </a:solidFill>
                <a:latin typeface="Arial" panose="020B0604020202020204" pitchFamily="34" charset="0"/>
                <a:ea typeface="メイリオ" panose="020B0604030504040204" pitchFamily="50" charset="-128"/>
              </a:rPr>
              <a:t>データバス</a:t>
            </a:r>
            <a:endParaRPr kumimoji="1" lang="en-US" altLang="ja-JP" sz="1200" dirty="0">
              <a:solidFill>
                <a:prstClr val="black"/>
              </a:solidFill>
              <a:latin typeface="Arial" panose="020B0604020202020204" pitchFamily="34" charset="0"/>
              <a:ea typeface="メイリオ" panose="020B0604030504040204" pitchFamily="50" charset="-128"/>
            </a:endParaRPr>
          </a:p>
        </p:txBody>
      </p:sp>
      <p:sp>
        <p:nvSpPr>
          <p:cNvPr id="15" name="AutoShape 13"/>
          <p:cNvSpPr>
            <a:spLocks noChangeArrowheads="1"/>
          </p:cNvSpPr>
          <p:nvPr/>
        </p:nvSpPr>
        <p:spPr bwMode="auto">
          <a:xfrm>
            <a:off x="7119189" y="2518167"/>
            <a:ext cx="287016" cy="462191"/>
          </a:xfrm>
          <a:prstGeom prst="upDownArrow">
            <a:avLst>
              <a:gd name="adj1" fmla="val 50000"/>
              <a:gd name="adj2" fmla="val 27143"/>
            </a:avLst>
          </a:prstGeom>
          <a:solidFill>
            <a:srgbClr val="C8B9FF"/>
          </a:solidFill>
          <a:ln w="9525">
            <a:solidFill>
              <a:schemeClr val="tx1"/>
            </a:solidFill>
            <a:miter lim="800000"/>
            <a:headEnd/>
            <a:tailEnd/>
          </a:ln>
        </p:spPr>
        <p:txBody>
          <a:bodyPr vert="eaVert"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16" name="Rectangle 14"/>
          <p:cNvSpPr>
            <a:spLocks noChangeArrowheads="1"/>
          </p:cNvSpPr>
          <p:nvPr/>
        </p:nvSpPr>
        <p:spPr bwMode="auto">
          <a:xfrm>
            <a:off x="6592633" y="2984380"/>
            <a:ext cx="989267" cy="2408595"/>
          </a:xfrm>
          <a:prstGeom prst="rect">
            <a:avLst/>
          </a:prstGeom>
          <a:noFill/>
          <a:ln w="38100">
            <a:solidFill>
              <a:schemeClr val="tx1"/>
            </a:solidFill>
            <a:miter lim="800000"/>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17" name="Text Box 15"/>
          <p:cNvSpPr txBox="1">
            <a:spLocks noChangeArrowheads="1"/>
          </p:cNvSpPr>
          <p:nvPr/>
        </p:nvSpPr>
        <p:spPr bwMode="auto">
          <a:xfrm>
            <a:off x="6616373" y="3856303"/>
            <a:ext cx="1223412" cy="507831"/>
          </a:xfrm>
          <a:prstGeom prst="rect">
            <a:avLst/>
          </a:prstGeom>
          <a:noFill/>
          <a:ln w="9525">
            <a:noFill/>
            <a:miter lim="800000"/>
            <a:headEnd/>
            <a:tailEnd/>
          </a:ln>
        </p:spPr>
        <p:txBody>
          <a:bodyPr wrap="none">
            <a:noAutofit/>
          </a:bodyPr>
          <a:lstStyle/>
          <a:p>
            <a:pPr defTabSz="685800">
              <a:defRPr/>
            </a:pPr>
            <a:r>
              <a:rPr kumimoji="1" lang="ja-JP" altLang="en-US" sz="2700">
                <a:solidFill>
                  <a:prstClr val="black"/>
                </a:solidFill>
                <a:latin typeface="Arial" panose="020B0604020202020204" pitchFamily="34" charset="0"/>
                <a:ea typeface="メイリオ" panose="020B0604030504040204" pitchFamily="50" charset="-128"/>
              </a:rPr>
              <a:t>メモリ</a:t>
            </a:r>
          </a:p>
        </p:txBody>
      </p:sp>
      <p:sp>
        <p:nvSpPr>
          <p:cNvPr id="18" name="Text Box 16"/>
          <p:cNvSpPr txBox="1">
            <a:spLocks noChangeArrowheads="1"/>
          </p:cNvSpPr>
          <p:nvPr/>
        </p:nvSpPr>
        <p:spPr bwMode="auto">
          <a:xfrm>
            <a:off x="6098737" y="3897534"/>
            <a:ext cx="595036" cy="323165"/>
          </a:xfrm>
          <a:prstGeom prst="rect">
            <a:avLst/>
          </a:prstGeom>
          <a:noFill/>
          <a:ln w="9525">
            <a:noFill/>
            <a:miter lim="800000"/>
            <a:headEnd/>
            <a:tailEnd/>
          </a:ln>
        </p:spPr>
        <p:txBody>
          <a:bodyPr wrap="none">
            <a:noAutofit/>
          </a:bodyPr>
          <a:lstStyle/>
          <a:p>
            <a:pPr algn="ctr" defTabSz="685800">
              <a:defRPr/>
            </a:pPr>
            <a:r>
              <a:rPr kumimoji="1" lang="en-US" altLang="ja-JP" sz="1500">
                <a:solidFill>
                  <a:srgbClr val="008000"/>
                </a:solidFill>
                <a:latin typeface="Arial" panose="020B0604020202020204" pitchFamily="34" charset="0"/>
                <a:ea typeface="メイリオ" panose="020B0604030504040204" pitchFamily="50" charset="-128"/>
              </a:rPr>
              <a:t>R/W</a:t>
            </a:r>
          </a:p>
        </p:txBody>
      </p:sp>
      <p:sp>
        <p:nvSpPr>
          <p:cNvPr id="19" name="Line 17"/>
          <p:cNvSpPr>
            <a:spLocks noChangeShapeType="1"/>
          </p:cNvSpPr>
          <p:nvPr/>
        </p:nvSpPr>
        <p:spPr bwMode="auto">
          <a:xfrm>
            <a:off x="6202034" y="4224379"/>
            <a:ext cx="374416" cy="1005"/>
          </a:xfrm>
          <a:prstGeom prst="line">
            <a:avLst/>
          </a:prstGeom>
          <a:noFill/>
          <a:ln w="28575">
            <a:solidFill>
              <a:srgbClr val="008000"/>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20" name="Line 18"/>
          <p:cNvSpPr>
            <a:spLocks noChangeShapeType="1"/>
          </p:cNvSpPr>
          <p:nvPr/>
        </p:nvSpPr>
        <p:spPr bwMode="auto">
          <a:xfrm>
            <a:off x="6400571" y="3931727"/>
            <a:ext cx="134876" cy="0"/>
          </a:xfrm>
          <a:prstGeom prst="line">
            <a:avLst/>
          </a:prstGeom>
          <a:noFill/>
          <a:ln w="28575">
            <a:solidFill>
              <a:srgbClr val="008000"/>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21" name="Line 19"/>
          <p:cNvSpPr>
            <a:spLocks noChangeShapeType="1"/>
          </p:cNvSpPr>
          <p:nvPr/>
        </p:nvSpPr>
        <p:spPr bwMode="auto">
          <a:xfrm flipH="1" flipV="1">
            <a:off x="2594913" y="2575069"/>
            <a:ext cx="3598489" cy="2012"/>
          </a:xfrm>
          <a:prstGeom prst="line">
            <a:avLst/>
          </a:prstGeom>
          <a:noFill/>
          <a:ln w="57150">
            <a:solidFill>
              <a:schemeClr val="tx1"/>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22" name="Line 20"/>
          <p:cNvSpPr>
            <a:spLocks noChangeShapeType="1"/>
          </p:cNvSpPr>
          <p:nvPr/>
        </p:nvSpPr>
        <p:spPr bwMode="auto">
          <a:xfrm>
            <a:off x="5868620" y="2582109"/>
            <a:ext cx="0" cy="2452845"/>
          </a:xfrm>
          <a:prstGeom prst="line">
            <a:avLst/>
          </a:prstGeom>
          <a:noFill/>
          <a:ln w="28575">
            <a:solidFill>
              <a:schemeClr val="tx1"/>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23" name="Rectangle 21"/>
          <p:cNvSpPr>
            <a:spLocks noChangeArrowheads="1"/>
          </p:cNvSpPr>
          <p:nvPr/>
        </p:nvSpPr>
        <p:spPr bwMode="auto">
          <a:xfrm>
            <a:off x="4891041" y="4695036"/>
            <a:ext cx="463973" cy="652684"/>
          </a:xfrm>
          <a:prstGeom prst="rect">
            <a:avLst/>
          </a:prstGeom>
          <a:solidFill>
            <a:srgbClr val="BDBDEF">
              <a:alpha val="50195"/>
            </a:srgbClr>
          </a:solidFill>
          <a:ln w="28575">
            <a:solidFill>
              <a:schemeClr val="tx1"/>
            </a:solidFill>
            <a:miter lim="800000"/>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24" name="Text Box 22"/>
          <p:cNvSpPr txBox="1">
            <a:spLocks noChangeArrowheads="1"/>
          </p:cNvSpPr>
          <p:nvPr/>
        </p:nvSpPr>
        <p:spPr bwMode="auto">
          <a:xfrm>
            <a:off x="4518423" y="5348719"/>
            <a:ext cx="1316108" cy="300082"/>
          </a:xfrm>
          <a:prstGeom prst="rect">
            <a:avLst/>
          </a:prstGeom>
          <a:noFill/>
          <a:ln w="9525">
            <a:noFill/>
            <a:miter lim="800000"/>
            <a:headEnd/>
            <a:tailEnd/>
          </a:ln>
        </p:spPr>
        <p:txBody>
          <a:bodyPr wrap="square">
            <a:noAutofit/>
          </a:bodyPr>
          <a:lstStyle/>
          <a:p>
            <a:pPr algn="ctr" defTabSz="685800">
              <a:defRPr/>
            </a:pPr>
            <a:r>
              <a:rPr kumimoji="1" lang="ja-JP" altLang="en-US" sz="1350" dirty="0">
                <a:solidFill>
                  <a:srgbClr val="ED7D31"/>
                </a:solidFill>
                <a:latin typeface="Arial" panose="020B0604020202020204" pitchFamily="34" charset="0"/>
                <a:ea typeface="メイリオ" panose="020B0604030504040204" pitchFamily="50" charset="-128"/>
              </a:rPr>
              <a:t>命令レジスタ</a:t>
            </a:r>
            <a:endParaRPr kumimoji="1" lang="en-US" altLang="ja-JP" sz="1500" dirty="0">
              <a:solidFill>
                <a:srgbClr val="ED7D31"/>
              </a:solidFill>
              <a:latin typeface="Arial" panose="020B0604020202020204" pitchFamily="34" charset="0"/>
              <a:ea typeface="メイリオ" panose="020B0604030504040204" pitchFamily="50" charset="-128"/>
            </a:endParaRPr>
          </a:p>
        </p:txBody>
      </p:sp>
      <p:sp>
        <p:nvSpPr>
          <p:cNvPr id="25" name="Oval 23"/>
          <p:cNvSpPr>
            <a:spLocks noChangeAspect="1" noChangeArrowheads="1"/>
          </p:cNvSpPr>
          <p:nvPr/>
        </p:nvSpPr>
        <p:spPr bwMode="auto">
          <a:xfrm flipH="1">
            <a:off x="5786616" y="2507690"/>
            <a:ext cx="155377" cy="136772"/>
          </a:xfrm>
          <a:prstGeom prst="ellipse">
            <a:avLst/>
          </a:prstGeom>
          <a:solidFill>
            <a:schemeClr val="tx1"/>
          </a:solidFill>
          <a:ln w="9525">
            <a:solidFill>
              <a:schemeClr val="tx1"/>
            </a:solidFill>
            <a:round/>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26" name="Line 24"/>
          <p:cNvSpPr>
            <a:spLocks noChangeShapeType="1"/>
          </p:cNvSpPr>
          <p:nvPr/>
        </p:nvSpPr>
        <p:spPr bwMode="auto">
          <a:xfrm flipH="1" flipV="1">
            <a:off x="5360408" y="5031936"/>
            <a:ext cx="524398" cy="0"/>
          </a:xfrm>
          <a:prstGeom prst="line">
            <a:avLst/>
          </a:prstGeom>
          <a:noFill/>
          <a:ln w="28575">
            <a:solidFill>
              <a:schemeClr val="tx1"/>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27" name="Rectangle 25"/>
          <p:cNvSpPr>
            <a:spLocks noChangeArrowheads="1"/>
          </p:cNvSpPr>
          <p:nvPr/>
        </p:nvSpPr>
        <p:spPr bwMode="auto">
          <a:xfrm>
            <a:off x="3888643" y="4696040"/>
            <a:ext cx="463973" cy="652685"/>
          </a:xfrm>
          <a:prstGeom prst="rect">
            <a:avLst/>
          </a:prstGeom>
          <a:solidFill>
            <a:srgbClr val="BDBDEF">
              <a:alpha val="50195"/>
            </a:srgbClr>
          </a:solidFill>
          <a:ln w="28575">
            <a:solidFill>
              <a:schemeClr val="tx1"/>
            </a:solidFill>
            <a:miter lim="800000"/>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28" name="Line 26"/>
          <p:cNvSpPr>
            <a:spLocks noChangeShapeType="1"/>
          </p:cNvSpPr>
          <p:nvPr/>
        </p:nvSpPr>
        <p:spPr bwMode="auto">
          <a:xfrm flipH="1" flipV="1">
            <a:off x="4358010" y="5032943"/>
            <a:ext cx="524398" cy="0"/>
          </a:xfrm>
          <a:prstGeom prst="line">
            <a:avLst/>
          </a:prstGeom>
          <a:noFill/>
          <a:ln w="28575">
            <a:solidFill>
              <a:schemeClr val="tx1"/>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29" name="Text Box 27"/>
          <p:cNvSpPr txBox="1">
            <a:spLocks noChangeArrowheads="1"/>
          </p:cNvSpPr>
          <p:nvPr/>
        </p:nvSpPr>
        <p:spPr bwMode="auto">
          <a:xfrm>
            <a:off x="3359728" y="5348719"/>
            <a:ext cx="1373009" cy="300082"/>
          </a:xfrm>
          <a:prstGeom prst="rect">
            <a:avLst/>
          </a:prstGeom>
          <a:noFill/>
          <a:ln w="9525">
            <a:noFill/>
            <a:miter lim="800000"/>
            <a:headEnd/>
            <a:tailEnd/>
          </a:ln>
        </p:spPr>
        <p:txBody>
          <a:bodyPr wrap="square">
            <a:noAutofit/>
          </a:bodyPr>
          <a:lstStyle/>
          <a:p>
            <a:pPr algn="ctr" defTabSz="685800">
              <a:defRPr/>
            </a:pPr>
            <a:r>
              <a:rPr kumimoji="1" lang="ja-JP" altLang="en-US" sz="1350" dirty="0">
                <a:solidFill>
                  <a:srgbClr val="ED7D31"/>
                </a:solidFill>
                <a:latin typeface="Arial" panose="020B0604020202020204" pitchFamily="34" charset="0"/>
                <a:ea typeface="メイリオ" panose="020B0604030504040204" pitchFamily="50" charset="-128"/>
              </a:rPr>
              <a:t>命令デコーダ</a:t>
            </a:r>
            <a:endParaRPr kumimoji="1" lang="en-US" altLang="ja-JP" sz="1500" dirty="0">
              <a:solidFill>
                <a:srgbClr val="ED7D31"/>
              </a:solidFill>
              <a:latin typeface="Arial" panose="020B0604020202020204" pitchFamily="34" charset="0"/>
              <a:ea typeface="メイリオ" panose="020B0604030504040204" pitchFamily="50" charset="-128"/>
            </a:endParaRPr>
          </a:p>
        </p:txBody>
      </p:sp>
      <p:sp>
        <p:nvSpPr>
          <p:cNvPr id="30" name="Line 28"/>
          <p:cNvSpPr>
            <a:spLocks noChangeShapeType="1"/>
          </p:cNvSpPr>
          <p:nvPr/>
        </p:nvSpPr>
        <p:spPr bwMode="auto">
          <a:xfrm flipH="1" flipV="1">
            <a:off x="3315688" y="5039982"/>
            <a:ext cx="571874" cy="0"/>
          </a:xfrm>
          <a:prstGeom prst="line">
            <a:avLst/>
          </a:prstGeom>
          <a:noFill/>
          <a:ln w="28575">
            <a:solidFill>
              <a:schemeClr val="tx1"/>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31" name="Text Box 29"/>
          <p:cNvSpPr txBox="1">
            <a:spLocks noChangeArrowheads="1"/>
          </p:cNvSpPr>
          <p:nvPr/>
        </p:nvSpPr>
        <p:spPr bwMode="auto">
          <a:xfrm>
            <a:off x="2429787" y="4929198"/>
            <a:ext cx="802751" cy="300082"/>
          </a:xfrm>
          <a:prstGeom prst="rect">
            <a:avLst/>
          </a:prstGeom>
          <a:noFill/>
          <a:ln w="9525">
            <a:noFill/>
            <a:miter lim="800000"/>
            <a:headEnd/>
            <a:tailEnd/>
          </a:ln>
        </p:spPr>
        <p:txBody>
          <a:bodyPr wrap="square">
            <a:noAutofit/>
          </a:bodyPr>
          <a:lstStyle/>
          <a:p>
            <a:pPr algn="ctr" defTabSz="685800">
              <a:defRPr/>
            </a:pPr>
            <a:r>
              <a:rPr kumimoji="1" lang="ja-JP" altLang="en-US" sz="1350" dirty="0">
                <a:solidFill>
                  <a:srgbClr val="ED7D31"/>
                </a:solidFill>
                <a:latin typeface="Arial" panose="020B0604020202020204" pitchFamily="34" charset="0"/>
                <a:ea typeface="メイリオ" panose="020B0604030504040204" pitchFamily="50" charset="-128"/>
              </a:rPr>
              <a:t>制御系</a:t>
            </a:r>
          </a:p>
        </p:txBody>
      </p:sp>
      <p:sp>
        <p:nvSpPr>
          <p:cNvPr id="32" name="Line 30"/>
          <p:cNvSpPr>
            <a:spLocks noChangeShapeType="1"/>
          </p:cNvSpPr>
          <p:nvPr/>
        </p:nvSpPr>
        <p:spPr bwMode="auto">
          <a:xfrm flipH="1">
            <a:off x="3232538" y="1982381"/>
            <a:ext cx="2946836" cy="0"/>
          </a:xfrm>
          <a:prstGeom prst="line">
            <a:avLst/>
          </a:prstGeom>
          <a:noFill/>
          <a:ln w="57150">
            <a:solidFill>
              <a:srgbClr val="FF9999"/>
            </a:solidFill>
            <a:round/>
            <a:headEnd type="triangle" w="med" len="me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34" name="Text Box 32"/>
          <p:cNvSpPr txBox="1">
            <a:spLocks noChangeArrowheads="1"/>
          </p:cNvSpPr>
          <p:nvPr/>
        </p:nvSpPr>
        <p:spPr bwMode="auto">
          <a:xfrm>
            <a:off x="4284949" y="3386135"/>
            <a:ext cx="2496420" cy="461665"/>
          </a:xfrm>
          <a:prstGeom prst="rect">
            <a:avLst/>
          </a:prstGeom>
          <a:noFill/>
          <a:ln w="9525">
            <a:noFill/>
            <a:miter lim="800000"/>
            <a:headEnd/>
            <a:tailEnd/>
          </a:ln>
        </p:spPr>
        <p:txBody>
          <a:bodyPr wrap="square">
            <a:noAutofit/>
          </a:bodyPr>
          <a:lstStyle/>
          <a:p>
            <a:pPr algn="ctr" defTabSz="685800">
              <a:defRPr/>
            </a:pPr>
            <a:r>
              <a:rPr kumimoji="1" lang="ja-JP" altLang="en-US" sz="1200" dirty="0">
                <a:solidFill>
                  <a:srgbClr val="ED7D31"/>
                </a:solidFill>
                <a:latin typeface="Arial" panose="020B0604020202020204" pitchFamily="34" charset="0"/>
                <a:ea typeface="メイリオ" panose="020B0604030504040204" pitchFamily="50" charset="-128"/>
              </a:rPr>
              <a:t>プログラムカウンタ</a:t>
            </a:r>
            <a:endParaRPr kumimoji="1" lang="en-US" altLang="ja-JP" sz="1200" dirty="0">
              <a:solidFill>
                <a:srgbClr val="ED7D31"/>
              </a:solidFill>
              <a:latin typeface="Arial" panose="020B0604020202020204" pitchFamily="34" charset="0"/>
              <a:ea typeface="メイリオ" panose="020B0604030504040204" pitchFamily="50" charset="-128"/>
            </a:endParaRPr>
          </a:p>
          <a:p>
            <a:pPr algn="ctr" defTabSz="685800">
              <a:defRPr/>
            </a:pPr>
            <a:r>
              <a:rPr kumimoji="1" lang="ja-JP" altLang="en-US" sz="1200" dirty="0">
                <a:solidFill>
                  <a:srgbClr val="ED7D31"/>
                </a:solidFill>
                <a:latin typeface="Arial" panose="020B0604020202020204" pitchFamily="34" charset="0"/>
                <a:ea typeface="メイリオ" panose="020B0604030504040204" pitchFamily="50" charset="-128"/>
              </a:rPr>
              <a:t>（インストラクションポインタ）</a:t>
            </a:r>
          </a:p>
        </p:txBody>
      </p:sp>
      <p:sp>
        <p:nvSpPr>
          <p:cNvPr id="37" name="Line 35"/>
          <p:cNvSpPr>
            <a:spLocks noChangeShapeType="1"/>
          </p:cNvSpPr>
          <p:nvPr/>
        </p:nvSpPr>
        <p:spPr bwMode="auto">
          <a:xfrm flipH="1">
            <a:off x="5209347" y="2821461"/>
            <a:ext cx="495265" cy="1006"/>
          </a:xfrm>
          <a:prstGeom prst="line">
            <a:avLst/>
          </a:prstGeom>
          <a:noFill/>
          <a:ln w="28575">
            <a:solidFill>
              <a:schemeClr val="tx2"/>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41" name="Rectangle 39"/>
          <p:cNvSpPr>
            <a:spLocks noChangeArrowheads="1"/>
          </p:cNvSpPr>
          <p:nvPr/>
        </p:nvSpPr>
        <p:spPr bwMode="auto">
          <a:xfrm>
            <a:off x="3416036" y="3033658"/>
            <a:ext cx="645246" cy="1012716"/>
          </a:xfrm>
          <a:prstGeom prst="rect">
            <a:avLst/>
          </a:prstGeom>
          <a:solidFill>
            <a:srgbClr val="BDBDEF">
              <a:alpha val="50195"/>
            </a:srgbClr>
          </a:solidFill>
          <a:ln w="28575">
            <a:solidFill>
              <a:schemeClr val="tx1"/>
            </a:solidFill>
            <a:miter lim="800000"/>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42" name="Text Box 40"/>
          <p:cNvSpPr txBox="1">
            <a:spLocks noChangeArrowheads="1"/>
          </p:cNvSpPr>
          <p:nvPr/>
        </p:nvSpPr>
        <p:spPr bwMode="auto">
          <a:xfrm>
            <a:off x="3294110" y="4034305"/>
            <a:ext cx="904208" cy="300082"/>
          </a:xfrm>
          <a:prstGeom prst="rect">
            <a:avLst/>
          </a:prstGeom>
          <a:noFill/>
          <a:ln w="9525">
            <a:noFill/>
            <a:miter lim="800000"/>
            <a:headEnd/>
            <a:tailEnd/>
          </a:ln>
        </p:spPr>
        <p:txBody>
          <a:bodyPr>
            <a:noAutofit/>
          </a:bodyPr>
          <a:lstStyle/>
          <a:p>
            <a:pPr algn="ctr" defTabSz="685800">
              <a:defRPr/>
            </a:pPr>
            <a:r>
              <a:rPr kumimoji="1" lang="ja-JP" altLang="en-US" sz="1350" dirty="0">
                <a:solidFill>
                  <a:srgbClr val="ED7D31"/>
                </a:solidFill>
                <a:latin typeface="Arial" panose="020B0604020202020204" pitchFamily="34" charset="0"/>
                <a:ea typeface="メイリオ" panose="020B0604030504040204" pitchFamily="50" charset="-128"/>
              </a:rPr>
              <a:t>レジスタ</a:t>
            </a:r>
          </a:p>
        </p:txBody>
      </p:sp>
      <p:sp>
        <p:nvSpPr>
          <p:cNvPr id="43" name="Oval 41"/>
          <p:cNvSpPr>
            <a:spLocks noChangeAspect="1" noChangeArrowheads="1"/>
          </p:cNvSpPr>
          <p:nvPr/>
        </p:nvSpPr>
        <p:spPr bwMode="auto">
          <a:xfrm flipH="1">
            <a:off x="4347221" y="2506685"/>
            <a:ext cx="155377" cy="136772"/>
          </a:xfrm>
          <a:prstGeom prst="ellipse">
            <a:avLst/>
          </a:prstGeom>
          <a:solidFill>
            <a:schemeClr val="tx1"/>
          </a:solidFill>
          <a:ln w="9525">
            <a:solidFill>
              <a:schemeClr val="tx1"/>
            </a:solidFill>
            <a:round/>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44" name="Line 42"/>
          <p:cNvSpPr>
            <a:spLocks noChangeShapeType="1"/>
          </p:cNvSpPr>
          <p:nvPr/>
        </p:nvSpPr>
        <p:spPr bwMode="auto">
          <a:xfrm flipH="1">
            <a:off x="4428145" y="2583115"/>
            <a:ext cx="0" cy="636593"/>
          </a:xfrm>
          <a:prstGeom prst="line">
            <a:avLst/>
          </a:prstGeom>
          <a:noFill/>
          <a:ln w="28575">
            <a:solidFill>
              <a:schemeClr val="tx1"/>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45" name="Line 43"/>
          <p:cNvSpPr>
            <a:spLocks noChangeShapeType="1"/>
          </p:cNvSpPr>
          <p:nvPr/>
        </p:nvSpPr>
        <p:spPr bwMode="auto">
          <a:xfrm flipH="1">
            <a:off x="4073153" y="3220714"/>
            <a:ext cx="349598" cy="1005"/>
          </a:xfrm>
          <a:prstGeom prst="line">
            <a:avLst/>
          </a:prstGeom>
          <a:noFill/>
          <a:ln w="28575">
            <a:solidFill>
              <a:schemeClr val="tx1"/>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46" name="Line 44"/>
          <p:cNvSpPr>
            <a:spLocks noChangeShapeType="1"/>
          </p:cNvSpPr>
          <p:nvPr/>
        </p:nvSpPr>
        <p:spPr bwMode="auto">
          <a:xfrm flipH="1">
            <a:off x="3026515" y="2575070"/>
            <a:ext cx="1079" cy="433446"/>
          </a:xfrm>
          <a:prstGeom prst="line">
            <a:avLst/>
          </a:prstGeom>
          <a:noFill/>
          <a:ln w="28575">
            <a:solidFill>
              <a:schemeClr val="tx1"/>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47" name="Line 45"/>
          <p:cNvSpPr>
            <a:spLocks noChangeShapeType="1"/>
          </p:cNvSpPr>
          <p:nvPr/>
        </p:nvSpPr>
        <p:spPr bwMode="auto">
          <a:xfrm flipH="1" flipV="1">
            <a:off x="2778343" y="2994437"/>
            <a:ext cx="265436" cy="4023"/>
          </a:xfrm>
          <a:prstGeom prst="line">
            <a:avLst/>
          </a:prstGeom>
          <a:noFill/>
          <a:ln w="28575">
            <a:solidFill>
              <a:schemeClr val="tx1"/>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48" name="Line 46"/>
          <p:cNvSpPr>
            <a:spLocks noChangeShapeType="1"/>
          </p:cNvSpPr>
          <p:nvPr/>
        </p:nvSpPr>
        <p:spPr bwMode="auto">
          <a:xfrm flipH="1">
            <a:off x="2325161" y="3085953"/>
            <a:ext cx="277304" cy="2012"/>
          </a:xfrm>
          <a:prstGeom prst="line">
            <a:avLst/>
          </a:prstGeom>
          <a:noFill/>
          <a:ln w="28575">
            <a:solidFill>
              <a:schemeClr val="tx1"/>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49" name="Line 47"/>
          <p:cNvSpPr>
            <a:spLocks noChangeShapeType="1"/>
          </p:cNvSpPr>
          <p:nvPr/>
        </p:nvSpPr>
        <p:spPr bwMode="auto">
          <a:xfrm flipH="1">
            <a:off x="2766473" y="3159367"/>
            <a:ext cx="440235" cy="2012"/>
          </a:xfrm>
          <a:prstGeom prst="line">
            <a:avLst/>
          </a:prstGeom>
          <a:noFill/>
          <a:ln w="28575">
            <a:solidFill>
              <a:schemeClr val="tx1"/>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50" name="Line 48"/>
          <p:cNvSpPr>
            <a:spLocks noChangeShapeType="1"/>
          </p:cNvSpPr>
          <p:nvPr/>
        </p:nvSpPr>
        <p:spPr bwMode="auto">
          <a:xfrm flipH="1">
            <a:off x="3207787" y="3158363"/>
            <a:ext cx="1079" cy="853819"/>
          </a:xfrm>
          <a:prstGeom prst="line">
            <a:avLst/>
          </a:prstGeom>
          <a:noFill/>
          <a:ln w="28575">
            <a:solidFill>
              <a:schemeClr val="tx1"/>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51" name="Line 49"/>
          <p:cNvSpPr>
            <a:spLocks noChangeShapeType="1"/>
          </p:cNvSpPr>
          <p:nvPr/>
        </p:nvSpPr>
        <p:spPr bwMode="auto">
          <a:xfrm flipV="1">
            <a:off x="3203473" y="3159369"/>
            <a:ext cx="210406" cy="3017"/>
          </a:xfrm>
          <a:prstGeom prst="line">
            <a:avLst/>
          </a:prstGeom>
          <a:noFill/>
          <a:ln w="28575">
            <a:solidFill>
              <a:schemeClr val="tx1"/>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52" name="Line 50"/>
          <p:cNvSpPr>
            <a:spLocks noChangeShapeType="1"/>
          </p:cNvSpPr>
          <p:nvPr/>
        </p:nvSpPr>
        <p:spPr bwMode="auto">
          <a:xfrm flipH="1">
            <a:off x="2338109" y="3998101"/>
            <a:ext cx="863206" cy="2012"/>
          </a:xfrm>
          <a:prstGeom prst="line">
            <a:avLst/>
          </a:prstGeom>
          <a:noFill/>
          <a:ln w="28575">
            <a:solidFill>
              <a:schemeClr val="tx1"/>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54" name="Oval 52"/>
          <p:cNvSpPr>
            <a:spLocks noChangeAspect="1" noChangeArrowheads="1"/>
          </p:cNvSpPr>
          <p:nvPr/>
        </p:nvSpPr>
        <p:spPr bwMode="auto">
          <a:xfrm flipH="1">
            <a:off x="3122547" y="3091989"/>
            <a:ext cx="155377" cy="136772"/>
          </a:xfrm>
          <a:prstGeom prst="ellipse">
            <a:avLst/>
          </a:prstGeom>
          <a:solidFill>
            <a:schemeClr val="tx1"/>
          </a:solidFill>
          <a:ln w="9525">
            <a:solidFill>
              <a:schemeClr val="tx1"/>
            </a:solidFill>
            <a:round/>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55" name="Oval 53"/>
          <p:cNvSpPr>
            <a:spLocks noChangeAspect="1" noChangeArrowheads="1"/>
          </p:cNvSpPr>
          <p:nvPr/>
        </p:nvSpPr>
        <p:spPr bwMode="auto">
          <a:xfrm flipH="1">
            <a:off x="2947748" y="2508697"/>
            <a:ext cx="156457" cy="137777"/>
          </a:xfrm>
          <a:prstGeom prst="ellipse">
            <a:avLst/>
          </a:prstGeom>
          <a:solidFill>
            <a:schemeClr val="tx1"/>
          </a:solidFill>
          <a:ln w="9525">
            <a:solidFill>
              <a:schemeClr val="tx1"/>
            </a:solidFill>
            <a:round/>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56" name="Line 54"/>
          <p:cNvSpPr>
            <a:spLocks noChangeShapeType="1"/>
          </p:cNvSpPr>
          <p:nvPr/>
        </p:nvSpPr>
        <p:spPr bwMode="auto">
          <a:xfrm flipV="1">
            <a:off x="1475982" y="2403100"/>
            <a:ext cx="4730368" cy="3017"/>
          </a:xfrm>
          <a:prstGeom prst="line">
            <a:avLst/>
          </a:prstGeom>
          <a:noFill/>
          <a:ln w="57150">
            <a:solidFill>
              <a:srgbClr val="CC00FF"/>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57" name="Line 55"/>
          <p:cNvSpPr>
            <a:spLocks noChangeShapeType="1"/>
          </p:cNvSpPr>
          <p:nvPr/>
        </p:nvSpPr>
        <p:spPr bwMode="auto">
          <a:xfrm flipH="1" flipV="1">
            <a:off x="1570525" y="2413155"/>
            <a:ext cx="1079" cy="1082108"/>
          </a:xfrm>
          <a:prstGeom prst="line">
            <a:avLst/>
          </a:prstGeom>
          <a:noFill/>
          <a:ln w="28575">
            <a:solidFill>
              <a:srgbClr val="CC00FF"/>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58" name="Line 56"/>
          <p:cNvSpPr>
            <a:spLocks noChangeShapeType="1"/>
          </p:cNvSpPr>
          <p:nvPr/>
        </p:nvSpPr>
        <p:spPr bwMode="auto">
          <a:xfrm flipV="1">
            <a:off x="3205630" y="2409134"/>
            <a:ext cx="0" cy="744200"/>
          </a:xfrm>
          <a:prstGeom prst="line">
            <a:avLst/>
          </a:prstGeom>
          <a:noFill/>
          <a:ln w="28575">
            <a:solidFill>
              <a:srgbClr val="CC00FF"/>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61" name="Oval 59"/>
          <p:cNvSpPr>
            <a:spLocks noChangeAspect="1" noChangeArrowheads="1"/>
          </p:cNvSpPr>
          <p:nvPr/>
        </p:nvSpPr>
        <p:spPr bwMode="auto">
          <a:xfrm flipH="1">
            <a:off x="4466990" y="2326667"/>
            <a:ext cx="156457" cy="137778"/>
          </a:xfrm>
          <a:prstGeom prst="ellipse">
            <a:avLst/>
          </a:prstGeom>
          <a:solidFill>
            <a:srgbClr val="CC00FF"/>
          </a:solidFill>
          <a:ln w="9525">
            <a:solidFill>
              <a:srgbClr val="CC00FF"/>
            </a:solidFill>
            <a:round/>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62" name="Line 60"/>
          <p:cNvSpPr>
            <a:spLocks noChangeShapeType="1"/>
          </p:cNvSpPr>
          <p:nvPr/>
        </p:nvSpPr>
        <p:spPr bwMode="auto">
          <a:xfrm>
            <a:off x="4547915" y="2406116"/>
            <a:ext cx="1079" cy="1448174"/>
          </a:xfrm>
          <a:prstGeom prst="line">
            <a:avLst/>
          </a:prstGeom>
          <a:noFill/>
          <a:ln w="28575">
            <a:solidFill>
              <a:srgbClr val="CC00FF"/>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63" name="Line 61"/>
          <p:cNvSpPr>
            <a:spLocks noChangeShapeType="1"/>
          </p:cNvSpPr>
          <p:nvPr/>
        </p:nvSpPr>
        <p:spPr bwMode="auto">
          <a:xfrm flipH="1">
            <a:off x="4076389" y="3847251"/>
            <a:ext cx="474764" cy="3017"/>
          </a:xfrm>
          <a:prstGeom prst="line">
            <a:avLst/>
          </a:prstGeom>
          <a:noFill/>
          <a:ln w="28575">
            <a:solidFill>
              <a:srgbClr val="CC00FF"/>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65" name="Line 63"/>
          <p:cNvSpPr>
            <a:spLocks noChangeShapeType="1"/>
          </p:cNvSpPr>
          <p:nvPr/>
        </p:nvSpPr>
        <p:spPr bwMode="auto">
          <a:xfrm flipH="1">
            <a:off x="2772947" y="2830511"/>
            <a:ext cx="2424530" cy="1005"/>
          </a:xfrm>
          <a:prstGeom prst="line">
            <a:avLst/>
          </a:prstGeom>
          <a:noFill/>
          <a:ln w="28575">
            <a:solidFill>
              <a:schemeClr val="tx1"/>
            </a:solidFill>
            <a:round/>
            <a:headEnd/>
            <a:tailEnd type="triangle" w="med" len="me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82" name="Rectangle 80"/>
          <p:cNvSpPr>
            <a:spLocks noChangeArrowheads="1"/>
          </p:cNvSpPr>
          <p:nvPr/>
        </p:nvSpPr>
        <p:spPr bwMode="auto">
          <a:xfrm>
            <a:off x="2294947" y="4795603"/>
            <a:ext cx="1021820" cy="530997"/>
          </a:xfrm>
          <a:prstGeom prst="rect">
            <a:avLst/>
          </a:prstGeom>
          <a:noFill/>
          <a:ln w="9525">
            <a:solidFill>
              <a:schemeClr val="tx1"/>
            </a:solidFill>
            <a:prstDash val="dash"/>
            <a:miter lim="800000"/>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cxnSp>
        <p:nvCxnSpPr>
          <p:cNvPr id="88" name="直線矢印コネクタ 87"/>
          <p:cNvCxnSpPr/>
          <p:nvPr/>
        </p:nvCxnSpPr>
        <p:spPr>
          <a:xfrm rot="5400000" flipH="1" flipV="1">
            <a:off x="3553413" y="2196099"/>
            <a:ext cx="428628" cy="1191"/>
          </a:xfrm>
          <a:prstGeom prst="straightConnector1">
            <a:avLst/>
          </a:prstGeom>
          <a:ln w="28575">
            <a:solidFill>
              <a:srgbClr val="FF9999"/>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59" name="Oval 57"/>
          <p:cNvSpPr>
            <a:spLocks noChangeAspect="1" noChangeArrowheads="1"/>
          </p:cNvSpPr>
          <p:nvPr/>
        </p:nvSpPr>
        <p:spPr bwMode="auto">
          <a:xfrm flipH="1">
            <a:off x="3666366" y="2332701"/>
            <a:ext cx="156457" cy="137778"/>
          </a:xfrm>
          <a:prstGeom prst="ellipse">
            <a:avLst/>
          </a:prstGeom>
          <a:solidFill>
            <a:srgbClr val="CC00FF"/>
          </a:solidFill>
          <a:ln w="9525">
            <a:solidFill>
              <a:srgbClr val="CC00FF"/>
            </a:solidFill>
            <a:round/>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64" name="Oval 62"/>
          <p:cNvSpPr>
            <a:spLocks noChangeAspect="1" noChangeArrowheads="1"/>
          </p:cNvSpPr>
          <p:nvPr/>
        </p:nvSpPr>
        <p:spPr bwMode="auto">
          <a:xfrm flipH="1">
            <a:off x="5128421" y="2756092"/>
            <a:ext cx="156456" cy="137777"/>
          </a:xfrm>
          <a:prstGeom prst="ellipse">
            <a:avLst/>
          </a:prstGeom>
          <a:solidFill>
            <a:srgbClr val="FF9933"/>
          </a:solidFill>
          <a:ln w="9525">
            <a:solidFill>
              <a:srgbClr val="FF9999"/>
            </a:solidFill>
            <a:round/>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33" name="Rectangle 31"/>
          <p:cNvSpPr>
            <a:spLocks noChangeArrowheads="1"/>
          </p:cNvSpPr>
          <p:nvPr/>
        </p:nvSpPr>
        <p:spPr bwMode="auto">
          <a:xfrm>
            <a:off x="4894277" y="2965273"/>
            <a:ext cx="608560" cy="383162"/>
          </a:xfrm>
          <a:prstGeom prst="rect">
            <a:avLst/>
          </a:prstGeom>
          <a:solidFill>
            <a:srgbClr val="BDBDEF">
              <a:alpha val="50195"/>
            </a:srgbClr>
          </a:solidFill>
          <a:ln w="28575">
            <a:solidFill>
              <a:schemeClr val="tx1"/>
            </a:solidFill>
            <a:miter lim="800000"/>
            <a:headEnd/>
            <a:tailEnd/>
          </a:ln>
        </p:spPr>
        <p:txBody>
          <a:bodyPr wrap="none" anchor="ct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40" name="Freeform 38"/>
          <p:cNvSpPr>
            <a:spLocks/>
          </p:cNvSpPr>
          <p:nvPr/>
        </p:nvSpPr>
        <p:spPr bwMode="auto">
          <a:xfrm>
            <a:off x="1732339" y="2726927"/>
            <a:ext cx="600374" cy="1591986"/>
          </a:xfrm>
          <a:custGeom>
            <a:avLst/>
            <a:gdLst>
              <a:gd name="T0" fmla="*/ 1522174157 w 604"/>
              <a:gd name="T1" fmla="*/ 0 h 1583"/>
              <a:gd name="T2" fmla="*/ 0 w 604"/>
              <a:gd name="T3" fmla="*/ 1000503112 h 1583"/>
              <a:gd name="T4" fmla="*/ 0 w 604"/>
              <a:gd name="T5" fmla="*/ 2147483647 h 1583"/>
              <a:gd name="T6" fmla="*/ 1522174157 w 604"/>
              <a:gd name="T7" fmla="*/ 2147483647 h 1583"/>
              <a:gd name="T8" fmla="*/ 1522174157 w 604"/>
              <a:gd name="T9" fmla="*/ 2147483647 h 1583"/>
              <a:gd name="T10" fmla="*/ 904735331 w 604"/>
              <a:gd name="T11" fmla="*/ 1945561206 h 1583"/>
              <a:gd name="T12" fmla="*/ 1522174157 w 604"/>
              <a:gd name="T13" fmla="*/ 1620461482 h 1583"/>
              <a:gd name="T14" fmla="*/ 1522174157 w 604"/>
              <a:gd name="T15" fmla="*/ 0 h 1583"/>
              <a:gd name="T16" fmla="*/ 0 60000 65536"/>
              <a:gd name="T17" fmla="*/ 0 60000 65536"/>
              <a:gd name="T18" fmla="*/ 0 60000 65536"/>
              <a:gd name="T19" fmla="*/ 0 60000 65536"/>
              <a:gd name="T20" fmla="*/ 0 60000 65536"/>
              <a:gd name="T21" fmla="*/ 0 60000 65536"/>
              <a:gd name="T22" fmla="*/ 0 60000 65536"/>
              <a:gd name="T23" fmla="*/ 0 60000 65536"/>
              <a:gd name="T24" fmla="*/ 0 w 604"/>
              <a:gd name="T25" fmla="*/ 0 h 1583"/>
              <a:gd name="T26" fmla="*/ 604 w 604"/>
              <a:gd name="T27" fmla="*/ 1583 h 15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4" h="1583">
                <a:moveTo>
                  <a:pt x="604" y="0"/>
                </a:moveTo>
                <a:lnTo>
                  <a:pt x="0" y="397"/>
                </a:lnTo>
                <a:lnTo>
                  <a:pt x="0" y="1186"/>
                </a:lnTo>
                <a:lnTo>
                  <a:pt x="604" y="1583"/>
                </a:lnTo>
                <a:lnTo>
                  <a:pt x="604" y="917"/>
                </a:lnTo>
                <a:lnTo>
                  <a:pt x="359" y="772"/>
                </a:lnTo>
                <a:lnTo>
                  <a:pt x="604" y="643"/>
                </a:lnTo>
                <a:lnTo>
                  <a:pt x="604" y="0"/>
                </a:lnTo>
                <a:close/>
              </a:path>
            </a:pathLst>
          </a:custGeom>
          <a:solidFill>
            <a:srgbClr val="BDBDEF">
              <a:alpha val="50195"/>
            </a:srgbClr>
          </a:solidFill>
          <a:ln w="28575">
            <a:solidFill>
              <a:schemeClr val="tx1"/>
            </a:solidFill>
            <a:round/>
            <a:headEnd/>
            <a:tailEnd/>
          </a:ln>
        </p:spPr>
        <p:txBody>
          <a:bodyPr>
            <a:noAutofit/>
          </a:bodyPr>
          <a:lstStyle/>
          <a:p>
            <a:pPr defTabSz="685800">
              <a:defRPr/>
            </a:pPr>
            <a:endParaRPr kumimoji="1" lang="ja-JP" altLang="en-US" sz="1350">
              <a:solidFill>
                <a:prstClr val="black"/>
              </a:solidFill>
              <a:latin typeface="Arial" panose="020B0604020202020204" pitchFamily="34" charset="0"/>
              <a:ea typeface="メイリオ" panose="020B0604030504040204" pitchFamily="50" charset="-128"/>
            </a:endParaRPr>
          </a:p>
        </p:txBody>
      </p:sp>
      <p:sp>
        <p:nvSpPr>
          <p:cNvPr id="95" name="Text Box 82"/>
          <p:cNvSpPr txBox="1">
            <a:spLocks noChangeArrowheads="1"/>
          </p:cNvSpPr>
          <p:nvPr/>
        </p:nvSpPr>
        <p:spPr bwMode="auto">
          <a:xfrm>
            <a:off x="3188489" y="4621705"/>
            <a:ext cx="1919297" cy="276999"/>
          </a:xfrm>
          <a:prstGeom prst="rect">
            <a:avLst/>
          </a:prstGeom>
          <a:solidFill>
            <a:srgbClr val="FFFF99"/>
          </a:solidFill>
          <a:ln w="9525">
            <a:solidFill>
              <a:srgbClr val="008000"/>
            </a:solidFill>
            <a:miter lim="800000"/>
            <a:headEnd/>
            <a:tailEnd/>
          </a:ln>
        </p:spPr>
        <p:txBody>
          <a:bodyPr wrap="square">
            <a:noAutofit/>
          </a:bodyPr>
          <a:lstStyle/>
          <a:p>
            <a:pPr algn="ctr" defTabSz="685800">
              <a:defRPr/>
            </a:pPr>
            <a:r>
              <a:rPr kumimoji="1" lang="ja-JP" altLang="en-US" sz="1200" dirty="0">
                <a:solidFill>
                  <a:srgbClr val="006600"/>
                </a:solidFill>
                <a:latin typeface="Arial" panose="020B0604020202020204" pitchFamily="34" charset="0"/>
                <a:ea typeface="メイリオ" panose="020B0604030504040204" pitchFamily="50" charset="-128"/>
              </a:rPr>
              <a:t>プログラム命令の解読</a:t>
            </a:r>
          </a:p>
        </p:txBody>
      </p:sp>
      <p:sp>
        <p:nvSpPr>
          <p:cNvPr id="96" name="Text Box 84"/>
          <p:cNvSpPr txBox="1">
            <a:spLocks noChangeArrowheads="1"/>
          </p:cNvSpPr>
          <p:nvPr/>
        </p:nvSpPr>
        <p:spPr bwMode="auto">
          <a:xfrm>
            <a:off x="1332474" y="3321844"/>
            <a:ext cx="1310700" cy="461665"/>
          </a:xfrm>
          <a:prstGeom prst="rect">
            <a:avLst/>
          </a:prstGeom>
          <a:solidFill>
            <a:srgbClr val="FFFF99"/>
          </a:solidFill>
          <a:ln w="9525">
            <a:solidFill>
              <a:srgbClr val="008000"/>
            </a:solidFill>
            <a:miter lim="800000"/>
            <a:headEnd/>
            <a:tailEnd/>
          </a:ln>
        </p:spPr>
        <p:txBody>
          <a:bodyPr wrap="square">
            <a:noAutofit/>
          </a:bodyPr>
          <a:lstStyle/>
          <a:p>
            <a:pPr defTabSz="685800">
              <a:defRPr/>
            </a:pPr>
            <a:r>
              <a:rPr kumimoji="1" lang="ja-JP" altLang="en-US" sz="1200" dirty="0">
                <a:solidFill>
                  <a:srgbClr val="006600"/>
                </a:solidFill>
                <a:latin typeface="Arial" panose="020B0604020202020204" pitchFamily="34" charset="0"/>
                <a:ea typeface="メイリオ" panose="020B0604030504040204" pitchFamily="50" charset="-128"/>
              </a:rPr>
              <a:t>算術演算，論理</a:t>
            </a:r>
          </a:p>
          <a:p>
            <a:pPr defTabSz="685800">
              <a:defRPr/>
            </a:pPr>
            <a:r>
              <a:rPr kumimoji="1" lang="ja-JP" altLang="en-US" sz="1200" dirty="0">
                <a:solidFill>
                  <a:srgbClr val="006600"/>
                </a:solidFill>
                <a:latin typeface="Arial" panose="020B0604020202020204" pitchFamily="34" charset="0"/>
                <a:ea typeface="メイリオ" panose="020B0604030504040204" pitchFamily="50" charset="-128"/>
              </a:rPr>
              <a:t>演算などの実行</a:t>
            </a:r>
          </a:p>
        </p:txBody>
      </p:sp>
      <p:sp>
        <p:nvSpPr>
          <p:cNvPr id="97" name="Text Box 85"/>
          <p:cNvSpPr txBox="1">
            <a:spLocks noChangeArrowheads="1"/>
          </p:cNvSpPr>
          <p:nvPr/>
        </p:nvSpPr>
        <p:spPr bwMode="auto">
          <a:xfrm>
            <a:off x="3125380" y="3107530"/>
            <a:ext cx="1232306" cy="1200329"/>
          </a:xfrm>
          <a:prstGeom prst="rect">
            <a:avLst/>
          </a:prstGeom>
          <a:solidFill>
            <a:srgbClr val="FFFF99"/>
          </a:solidFill>
          <a:ln w="9525">
            <a:solidFill>
              <a:srgbClr val="008000"/>
            </a:solidFill>
            <a:miter lim="800000"/>
            <a:headEnd/>
            <a:tailEnd/>
          </a:ln>
        </p:spPr>
        <p:txBody>
          <a:bodyPr wrap="square">
            <a:noAutofit/>
          </a:bodyPr>
          <a:lstStyle/>
          <a:p>
            <a:pPr defTabSz="685800">
              <a:defRPr/>
            </a:pPr>
            <a:r>
              <a:rPr kumimoji="1" lang="ja-JP" altLang="en-US" sz="1200" dirty="0">
                <a:solidFill>
                  <a:srgbClr val="006600"/>
                </a:solidFill>
                <a:latin typeface="Arial" panose="020B0604020202020204" pitchFamily="34" charset="0"/>
                <a:ea typeface="メイリオ" panose="020B0604030504040204" pitchFamily="50" charset="-128"/>
              </a:rPr>
              <a:t>データ等の記憶，</a:t>
            </a:r>
          </a:p>
          <a:p>
            <a:pPr defTabSz="685800">
              <a:defRPr/>
            </a:pPr>
            <a:r>
              <a:rPr kumimoji="1" lang="ja-JP" altLang="en-US" sz="1200" dirty="0">
                <a:solidFill>
                  <a:srgbClr val="006600"/>
                </a:solidFill>
                <a:latin typeface="Arial" panose="020B0604020202020204" pitchFamily="34" charset="0"/>
                <a:ea typeface="メイリオ" panose="020B0604030504040204" pitchFamily="50" charset="-128"/>
              </a:rPr>
              <a:t>スタックの管理，</a:t>
            </a:r>
          </a:p>
          <a:p>
            <a:pPr defTabSz="685800">
              <a:defRPr/>
            </a:pPr>
            <a:r>
              <a:rPr kumimoji="1" lang="ja-JP" altLang="en-US" sz="1200" dirty="0">
                <a:solidFill>
                  <a:srgbClr val="006600"/>
                </a:solidFill>
                <a:latin typeface="Arial" panose="020B0604020202020204" pitchFamily="34" charset="0"/>
                <a:ea typeface="メイリオ" panose="020B0604030504040204" pitchFamily="50" charset="-128"/>
              </a:rPr>
              <a:t>比較の結果の保存</a:t>
            </a:r>
          </a:p>
        </p:txBody>
      </p:sp>
      <p:sp>
        <p:nvSpPr>
          <p:cNvPr id="98" name="Text Box 86"/>
          <p:cNvSpPr txBox="1">
            <a:spLocks noChangeArrowheads="1"/>
          </p:cNvSpPr>
          <p:nvPr/>
        </p:nvSpPr>
        <p:spPr bwMode="auto">
          <a:xfrm>
            <a:off x="4732735" y="3854290"/>
            <a:ext cx="1802712" cy="646331"/>
          </a:xfrm>
          <a:prstGeom prst="rect">
            <a:avLst/>
          </a:prstGeom>
          <a:solidFill>
            <a:srgbClr val="FFFF99"/>
          </a:solidFill>
          <a:ln w="9525">
            <a:solidFill>
              <a:srgbClr val="008000"/>
            </a:solidFill>
            <a:miter lim="800000"/>
            <a:headEnd/>
            <a:tailEnd/>
          </a:ln>
        </p:spPr>
        <p:txBody>
          <a:bodyPr wrap="square">
            <a:noAutofit/>
          </a:bodyPr>
          <a:lstStyle/>
          <a:p>
            <a:pPr defTabSz="685800">
              <a:defRPr/>
            </a:pPr>
            <a:r>
              <a:rPr kumimoji="1" lang="ja-JP" altLang="en-US" sz="1200" dirty="0">
                <a:solidFill>
                  <a:srgbClr val="006600"/>
                </a:solidFill>
                <a:latin typeface="Arial" panose="020B0604020202020204" pitchFamily="34" charset="0"/>
                <a:ea typeface="メイリオ" panose="020B0604030504040204" pitchFamily="50" charset="-128"/>
              </a:rPr>
              <a:t>次に実行すべき</a:t>
            </a:r>
          </a:p>
          <a:p>
            <a:pPr defTabSz="685800">
              <a:defRPr/>
            </a:pPr>
            <a:r>
              <a:rPr kumimoji="1" lang="ja-JP" altLang="en-US" sz="1200" dirty="0">
                <a:solidFill>
                  <a:srgbClr val="006600"/>
                </a:solidFill>
                <a:latin typeface="Arial" panose="020B0604020202020204" pitchFamily="34" charset="0"/>
                <a:ea typeface="メイリオ" panose="020B0604030504040204" pitchFamily="50" charset="-128"/>
              </a:rPr>
              <a:t>プログラム命令の</a:t>
            </a:r>
          </a:p>
          <a:p>
            <a:pPr defTabSz="685800">
              <a:defRPr/>
            </a:pPr>
            <a:r>
              <a:rPr kumimoji="1" lang="ja-JP" altLang="en-US" sz="1200" dirty="0">
                <a:solidFill>
                  <a:srgbClr val="006600"/>
                </a:solidFill>
                <a:latin typeface="Arial" panose="020B0604020202020204" pitchFamily="34" charset="0"/>
                <a:ea typeface="メイリオ" panose="020B0604030504040204" pitchFamily="50" charset="-128"/>
              </a:rPr>
              <a:t>メモリアドレスを記憶</a:t>
            </a:r>
          </a:p>
        </p:txBody>
      </p:sp>
    </p:spTree>
    <p:extLst>
      <p:ext uri="{BB962C8B-B14F-4D97-AF65-F5344CB8AC3E}">
        <p14:creationId xmlns:p14="http://schemas.microsoft.com/office/powerpoint/2010/main" val="1005631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96"/>
                                        </p:tgtEl>
                                        <p:attrNameLst>
                                          <p:attrName>style.visibility</p:attrName>
                                        </p:attrNameLst>
                                      </p:cBhvr>
                                      <p:to>
                                        <p:strVal val="visible"/>
                                      </p:to>
                                    </p:set>
                                    <p:anim calcmode="lin" valueType="num">
                                      <p:cBhvr>
                                        <p:cTn id="7" dur="500" fill="hold"/>
                                        <p:tgtEl>
                                          <p:spTgt spid="96"/>
                                        </p:tgtEl>
                                        <p:attrNameLst>
                                          <p:attrName>ppt_w</p:attrName>
                                        </p:attrNameLst>
                                      </p:cBhvr>
                                      <p:tavLst>
                                        <p:tav tm="0">
                                          <p:val>
                                            <p:fltVal val="0"/>
                                          </p:val>
                                        </p:tav>
                                        <p:tav tm="100000">
                                          <p:val>
                                            <p:strVal val="#ppt_w"/>
                                          </p:val>
                                        </p:tav>
                                      </p:tavLst>
                                    </p:anim>
                                    <p:anim calcmode="lin" valueType="num">
                                      <p:cBhvr>
                                        <p:cTn id="8" dur="500" fill="hold"/>
                                        <p:tgtEl>
                                          <p:spTgt spid="96"/>
                                        </p:tgtEl>
                                        <p:attrNameLst>
                                          <p:attrName>ppt_h</p:attrName>
                                        </p:attrNameLst>
                                      </p:cBhvr>
                                      <p:tavLst>
                                        <p:tav tm="0">
                                          <p:val>
                                            <p:fltVal val="0"/>
                                          </p:val>
                                        </p:tav>
                                        <p:tav tm="100000">
                                          <p:val>
                                            <p:strVal val="#ppt_h"/>
                                          </p:val>
                                        </p:tav>
                                      </p:tavLst>
                                    </p:anim>
                                    <p:animEffect transition="in" filter="fade">
                                      <p:cBhvr>
                                        <p:cTn id="9" dur="500"/>
                                        <p:tgtEl>
                                          <p:spTgt spid="96"/>
                                        </p:tgtEl>
                                      </p:cBhvr>
                                    </p:animEffect>
                                  </p:childTnLst>
                                </p:cTn>
                              </p:par>
                              <p:par>
                                <p:cTn id="10" presetID="53" presetClass="entr" presetSubtype="0" fill="hold" grpId="0" nodeType="withEffect">
                                  <p:stCondLst>
                                    <p:cond delay="0"/>
                                  </p:stCondLst>
                                  <p:childTnLst>
                                    <p:set>
                                      <p:cBhvr>
                                        <p:cTn id="11" dur="1" fill="hold">
                                          <p:stCondLst>
                                            <p:cond delay="0"/>
                                          </p:stCondLst>
                                        </p:cTn>
                                        <p:tgtEl>
                                          <p:spTgt spid="97"/>
                                        </p:tgtEl>
                                        <p:attrNameLst>
                                          <p:attrName>style.visibility</p:attrName>
                                        </p:attrNameLst>
                                      </p:cBhvr>
                                      <p:to>
                                        <p:strVal val="visible"/>
                                      </p:to>
                                    </p:set>
                                    <p:anim calcmode="lin" valueType="num">
                                      <p:cBhvr>
                                        <p:cTn id="12" dur="500" fill="hold"/>
                                        <p:tgtEl>
                                          <p:spTgt spid="97"/>
                                        </p:tgtEl>
                                        <p:attrNameLst>
                                          <p:attrName>ppt_w</p:attrName>
                                        </p:attrNameLst>
                                      </p:cBhvr>
                                      <p:tavLst>
                                        <p:tav tm="0">
                                          <p:val>
                                            <p:fltVal val="0"/>
                                          </p:val>
                                        </p:tav>
                                        <p:tav tm="100000">
                                          <p:val>
                                            <p:strVal val="#ppt_w"/>
                                          </p:val>
                                        </p:tav>
                                      </p:tavLst>
                                    </p:anim>
                                    <p:anim calcmode="lin" valueType="num">
                                      <p:cBhvr>
                                        <p:cTn id="13" dur="500" fill="hold"/>
                                        <p:tgtEl>
                                          <p:spTgt spid="97"/>
                                        </p:tgtEl>
                                        <p:attrNameLst>
                                          <p:attrName>ppt_h</p:attrName>
                                        </p:attrNameLst>
                                      </p:cBhvr>
                                      <p:tavLst>
                                        <p:tav tm="0">
                                          <p:val>
                                            <p:fltVal val="0"/>
                                          </p:val>
                                        </p:tav>
                                        <p:tav tm="100000">
                                          <p:val>
                                            <p:strVal val="#ppt_h"/>
                                          </p:val>
                                        </p:tav>
                                      </p:tavLst>
                                    </p:anim>
                                    <p:animEffect transition="in" filter="fade">
                                      <p:cBhvr>
                                        <p:cTn id="14" dur="500"/>
                                        <p:tgtEl>
                                          <p:spTgt spid="97"/>
                                        </p:tgtEl>
                                      </p:cBhvr>
                                    </p:animEffect>
                                  </p:childTnLst>
                                </p:cTn>
                              </p:par>
                              <p:par>
                                <p:cTn id="15" presetID="53" presetClass="entr" presetSubtype="0" fill="hold" grpId="0" nodeType="withEffect">
                                  <p:stCondLst>
                                    <p:cond delay="0"/>
                                  </p:stCondLst>
                                  <p:childTnLst>
                                    <p:set>
                                      <p:cBhvr>
                                        <p:cTn id="16" dur="1" fill="hold">
                                          <p:stCondLst>
                                            <p:cond delay="0"/>
                                          </p:stCondLst>
                                        </p:cTn>
                                        <p:tgtEl>
                                          <p:spTgt spid="98"/>
                                        </p:tgtEl>
                                        <p:attrNameLst>
                                          <p:attrName>style.visibility</p:attrName>
                                        </p:attrNameLst>
                                      </p:cBhvr>
                                      <p:to>
                                        <p:strVal val="visible"/>
                                      </p:to>
                                    </p:set>
                                    <p:anim calcmode="lin" valueType="num">
                                      <p:cBhvr>
                                        <p:cTn id="17" dur="500" fill="hold"/>
                                        <p:tgtEl>
                                          <p:spTgt spid="98"/>
                                        </p:tgtEl>
                                        <p:attrNameLst>
                                          <p:attrName>ppt_w</p:attrName>
                                        </p:attrNameLst>
                                      </p:cBhvr>
                                      <p:tavLst>
                                        <p:tav tm="0">
                                          <p:val>
                                            <p:fltVal val="0"/>
                                          </p:val>
                                        </p:tav>
                                        <p:tav tm="100000">
                                          <p:val>
                                            <p:strVal val="#ppt_w"/>
                                          </p:val>
                                        </p:tav>
                                      </p:tavLst>
                                    </p:anim>
                                    <p:anim calcmode="lin" valueType="num">
                                      <p:cBhvr>
                                        <p:cTn id="18" dur="500" fill="hold"/>
                                        <p:tgtEl>
                                          <p:spTgt spid="98"/>
                                        </p:tgtEl>
                                        <p:attrNameLst>
                                          <p:attrName>ppt_h</p:attrName>
                                        </p:attrNameLst>
                                      </p:cBhvr>
                                      <p:tavLst>
                                        <p:tav tm="0">
                                          <p:val>
                                            <p:fltVal val="0"/>
                                          </p:val>
                                        </p:tav>
                                        <p:tav tm="100000">
                                          <p:val>
                                            <p:strVal val="#ppt_h"/>
                                          </p:val>
                                        </p:tav>
                                      </p:tavLst>
                                    </p:anim>
                                    <p:animEffect transition="in" filter="fade">
                                      <p:cBhvr>
                                        <p:cTn id="19" dur="500"/>
                                        <p:tgtEl>
                                          <p:spTgt spid="98"/>
                                        </p:tgtEl>
                                      </p:cBhvr>
                                    </p:animEffect>
                                  </p:childTnLst>
                                </p:cTn>
                              </p:par>
                              <p:par>
                                <p:cTn id="20" presetID="53" presetClass="entr" presetSubtype="0" fill="hold" grpId="0" nodeType="withEffect">
                                  <p:stCondLst>
                                    <p:cond delay="0"/>
                                  </p:stCondLst>
                                  <p:childTnLst>
                                    <p:set>
                                      <p:cBhvr>
                                        <p:cTn id="21" dur="1" fill="hold">
                                          <p:stCondLst>
                                            <p:cond delay="0"/>
                                          </p:stCondLst>
                                        </p:cTn>
                                        <p:tgtEl>
                                          <p:spTgt spid="95"/>
                                        </p:tgtEl>
                                        <p:attrNameLst>
                                          <p:attrName>style.visibility</p:attrName>
                                        </p:attrNameLst>
                                      </p:cBhvr>
                                      <p:to>
                                        <p:strVal val="visible"/>
                                      </p:to>
                                    </p:set>
                                    <p:anim calcmode="lin" valueType="num">
                                      <p:cBhvr>
                                        <p:cTn id="22" dur="500" fill="hold"/>
                                        <p:tgtEl>
                                          <p:spTgt spid="95"/>
                                        </p:tgtEl>
                                        <p:attrNameLst>
                                          <p:attrName>ppt_w</p:attrName>
                                        </p:attrNameLst>
                                      </p:cBhvr>
                                      <p:tavLst>
                                        <p:tav tm="0">
                                          <p:val>
                                            <p:fltVal val="0"/>
                                          </p:val>
                                        </p:tav>
                                        <p:tav tm="100000">
                                          <p:val>
                                            <p:strVal val="#ppt_w"/>
                                          </p:val>
                                        </p:tav>
                                      </p:tavLst>
                                    </p:anim>
                                    <p:anim calcmode="lin" valueType="num">
                                      <p:cBhvr>
                                        <p:cTn id="23" dur="500" fill="hold"/>
                                        <p:tgtEl>
                                          <p:spTgt spid="95"/>
                                        </p:tgtEl>
                                        <p:attrNameLst>
                                          <p:attrName>ppt_h</p:attrName>
                                        </p:attrNameLst>
                                      </p:cBhvr>
                                      <p:tavLst>
                                        <p:tav tm="0">
                                          <p:val>
                                            <p:fltVal val="0"/>
                                          </p:val>
                                        </p:tav>
                                        <p:tav tm="100000">
                                          <p:val>
                                            <p:strVal val="#ppt_h"/>
                                          </p:val>
                                        </p:tav>
                                      </p:tavLst>
                                    </p:anim>
                                    <p:animEffect transition="in" filter="fade">
                                      <p:cBhvr>
                                        <p:cTn id="24" dur="500"/>
                                        <p:tgtEl>
                                          <p:spTgt spid="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 grpId="0" animBg="1"/>
      <p:bldP spid="96" grpId="0" animBg="1"/>
      <p:bldP spid="97" grpId="0" animBg="1"/>
      <p:bldP spid="9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Line 2"/>
          <p:cNvSpPr>
            <a:spLocks noChangeShapeType="1"/>
          </p:cNvSpPr>
          <p:nvPr/>
        </p:nvSpPr>
        <p:spPr bwMode="auto">
          <a:xfrm flipV="1">
            <a:off x="5366148" y="3050381"/>
            <a:ext cx="5953" cy="606029"/>
          </a:xfrm>
          <a:prstGeom prst="line">
            <a:avLst/>
          </a:prstGeom>
          <a:noFill/>
          <a:ln w="28575">
            <a:solidFill>
              <a:srgbClr val="FF9999"/>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19" name="Line 3"/>
          <p:cNvSpPr>
            <a:spLocks noChangeShapeType="1"/>
          </p:cNvSpPr>
          <p:nvPr/>
        </p:nvSpPr>
        <p:spPr bwMode="auto">
          <a:xfrm flipH="1" flipV="1">
            <a:off x="5936456" y="2434830"/>
            <a:ext cx="0" cy="1877615"/>
          </a:xfrm>
          <a:prstGeom prst="line">
            <a:avLst/>
          </a:prstGeom>
          <a:noFill/>
          <a:ln w="28575">
            <a:solidFill>
              <a:srgbClr val="FF9999"/>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20" name="AutoShape 4"/>
          <p:cNvSpPr>
            <a:spLocks noChangeArrowheads="1"/>
          </p:cNvSpPr>
          <p:nvPr/>
        </p:nvSpPr>
        <p:spPr bwMode="auto">
          <a:xfrm flipH="1">
            <a:off x="2515791" y="2322911"/>
            <a:ext cx="171450" cy="596503"/>
          </a:xfrm>
          <a:prstGeom prst="roundRect">
            <a:avLst>
              <a:gd name="adj" fmla="val 16667"/>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21" name="Text Box 5"/>
          <p:cNvSpPr txBox="1">
            <a:spLocks noChangeArrowheads="1"/>
          </p:cNvSpPr>
          <p:nvPr/>
        </p:nvSpPr>
        <p:spPr bwMode="auto">
          <a:xfrm>
            <a:off x="1143000" y="4142185"/>
            <a:ext cx="216217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ja-JP" altLang="en-US" sz="1800" dirty="0">
                <a:solidFill>
                  <a:srgbClr val="ED7D31"/>
                </a:solidFill>
                <a:latin typeface="Arial" panose="020B0604020202020204" pitchFamily="34" charset="0"/>
                <a:ea typeface="メイリオ" panose="020B0604030504040204" pitchFamily="50" charset="-128"/>
              </a:rPr>
              <a:t>算術演算ユニット</a:t>
            </a:r>
          </a:p>
          <a:p>
            <a:pPr algn="ctr" defTabSz="685800" eaLnBrk="1" hangingPunct="1">
              <a:defRPr/>
            </a:pPr>
            <a:r>
              <a:rPr lang="en-US" altLang="ja-JP" sz="1500" dirty="0">
                <a:solidFill>
                  <a:srgbClr val="ED7D31"/>
                </a:solidFill>
                <a:latin typeface="Arial" panose="020B0604020202020204" pitchFamily="34" charset="0"/>
                <a:ea typeface="メイリオ" panose="020B0604030504040204" pitchFamily="50" charset="-128"/>
              </a:rPr>
              <a:t>Arithmetic and Logic Unit</a:t>
            </a:r>
          </a:p>
        </p:txBody>
      </p:sp>
      <p:sp>
        <p:nvSpPr>
          <p:cNvPr id="34822" name="Rectangle 6"/>
          <p:cNvSpPr>
            <a:spLocks noChangeArrowheads="1"/>
          </p:cNvSpPr>
          <p:nvPr/>
        </p:nvSpPr>
        <p:spPr bwMode="auto">
          <a:xfrm>
            <a:off x="1178719" y="1183483"/>
            <a:ext cx="5306616" cy="474702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23" name="Text Box 7"/>
          <p:cNvSpPr txBox="1">
            <a:spLocks noChangeArrowheads="1"/>
          </p:cNvSpPr>
          <p:nvPr/>
        </p:nvSpPr>
        <p:spPr bwMode="auto">
          <a:xfrm>
            <a:off x="3474244" y="1092994"/>
            <a:ext cx="771365"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en-US" altLang="ja-JP" sz="2700" dirty="0">
                <a:solidFill>
                  <a:prstClr val="black"/>
                </a:solidFill>
                <a:latin typeface="Arial" panose="020B0604020202020204" pitchFamily="34" charset="0"/>
                <a:ea typeface="メイリオ" panose="020B0604030504040204" pitchFamily="50" charset="-128"/>
              </a:rPr>
              <a:t>CPU</a:t>
            </a:r>
          </a:p>
        </p:txBody>
      </p:sp>
      <p:sp>
        <p:nvSpPr>
          <p:cNvPr id="34824" name="Rectangle 8"/>
          <p:cNvSpPr>
            <a:spLocks noChangeArrowheads="1"/>
          </p:cNvSpPr>
          <p:nvPr/>
        </p:nvSpPr>
        <p:spPr bwMode="auto">
          <a:xfrm>
            <a:off x="6485336" y="1927624"/>
            <a:ext cx="1515665" cy="250031"/>
          </a:xfrm>
          <a:prstGeom prst="rect">
            <a:avLst/>
          </a:prstGeom>
          <a:solidFill>
            <a:srgbClr val="C8B9FF"/>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25" name="Rectangle 9"/>
          <p:cNvSpPr>
            <a:spLocks noChangeArrowheads="1"/>
          </p:cNvSpPr>
          <p:nvPr/>
        </p:nvSpPr>
        <p:spPr bwMode="auto">
          <a:xfrm>
            <a:off x="6498432" y="1394223"/>
            <a:ext cx="1502569" cy="320278"/>
          </a:xfrm>
          <a:prstGeom prst="rect">
            <a:avLst/>
          </a:prstGeom>
          <a:solidFill>
            <a:srgbClr val="FFB9B9"/>
          </a:solidFill>
          <a:ln w="9525">
            <a:solidFill>
              <a:schemeClr val="tx2"/>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26" name="AutoShape 10"/>
          <p:cNvSpPr>
            <a:spLocks noChangeArrowheads="1"/>
          </p:cNvSpPr>
          <p:nvPr/>
        </p:nvSpPr>
        <p:spPr bwMode="auto">
          <a:xfrm>
            <a:off x="7013973" y="1706167"/>
            <a:ext cx="350044" cy="912019"/>
          </a:xfrm>
          <a:prstGeom prst="downArrow">
            <a:avLst>
              <a:gd name="adj1" fmla="val 50000"/>
              <a:gd name="adj2" fmla="val 65136"/>
            </a:avLst>
          </a:prstGeom>
          <a:solidFill>
            <a:srgbClr val="FFB9B9"/>
          </a:solidFill>
          <a:ln w="9525">
            <a:solidFill>
              <a:schemeClr val="tx2"/>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27" name="Text Box 11"/>
          <p:cNvSpPr txBox="1">
            <a:spLocks noChangeArrowheads="1"/>
          </p:cNvSpPr>
          <p:nvPr/>
        </p:nvSpPr>
        <p:spPr bwMode="auto">
          <a:xfrm>
            <a:off x="6512719" y="1059656"/>
            <a:ext cx="15696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sz="1800" dirty="0">
                <a:solidFill>
                  <a:srgbClr val="44546A"/>
                </a:solidFill>
                <a:latin typeface="Arial" panose="020B0604020202020204" pitchFamily="34" charset="0"/>
                <a:ea typeface="メイリオ" panose="020B0604030504040204" pitchFamily="50" charset="-128"/>
              </a:rPr>
              <a:t>アドレスバス</a:t>
            </a:r>
            <a:endParaRPr lang="en-US" altLang="ja-JP" sz="1800" dirty="0">
              <a:solidFill>
                <a:srgbClr val="44546A"/>
              </a:solidFill>
              <a:latin typeface="Arial" panose="020B0604020202020204" pitchFamily="34" charset="0"/>
              <a:ea typeface="メイリオ" panose="020B0604030504040204" pitchFamily="50" charset="-128"/>
            </a:endParaRPr>
          </a:p>
        </p:txBody>
      </p:sp>
      <p:sp>
        <p:nvSpPr>
          <p:cNvPr id="34828" name="Text Box 12"/>
          <p:cNvSpPr txBox="1">
            <a:spLocks noChangeArrowheads="1"/>
          </p:cNvSpPr>
          <p:nvPr/>
        </p:nvSpPr>
        <p:spPr bwMode="auto">
          <a:xfrm>
            <a:off x="6567488" y="1649016"/>
            <a:ext cx="13388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sz="1800" dirty="0">
                <a:solidFill>
                  <a:prstClr val="black"/>
                </a:solidFill>
                <a:latin typeface="Arial" panose="020B0604020202020204" pitchFamily="34" charset="0"/>
                <a:ea typeface="メイリオ" panose="020B0604030504040204" pitchFamily="50" charset="-128"/>
              </a:rPr>
              <a:t>データバス</a:t>
            </a:r>
            <a:endParaRPr lang="en-US" altLang="ja-JP" sz="1800" dirty="0">
              <a:solidFill>
                <a:prstClr val="black"/>
              </a:solidFill>
              <a:latin typeface="Arial" panose="020B0604020202020204" pitchFamily="34" charset="0"/>
              <a:ea typeface="メイリオ" panose="020B0604030504040204" pitchFamily="50" charset="-128"/>
            </a:endParaRPr>
          </a:p>
        </p:txBody>
      </p:sp>
      <p:sp>
        <p:nvSpPr>
          <p:cNvPr id="34829" name="AutoShape 13"/>
          <p:cNvSpPr>
            <a:spLocks noChangeArrowheads="1"/>
          </p:cNvSpPr>
          <p:nvPr/>
        </p:nvSpPr>
        <p:spPr bwMode="auto">
          <a:xfrm>
            <a:off x="7500939" y="2191942"/>
            <a:ext cx="316706" cy="429815"/>
          </a:xfrm>
          <a:prstGeom prst="upDownArrow">
            <a:avLst>
              <a:gd name="adj1" fmla="val 50000"/>
              <a:gd name="adj2" fmla="val 27143"/>
            </a:avLst>
          </a:prstGeom>
          <a:solidFill>
            <a:srgbClr val="C8B9FF"/>
          </a:solidFill>
          <a:ln w="9525">
            <a:solidFill>
              <a:schemeClr val="tx1"/>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30" name="Rectangle 14"/>
          <p:cNvSpPr>
            <a:spLocks noChangeArrowheads="1"/>
          </p:cNvSpPr>
          <p:nvPr/>
        </p:nvSpPr>
        <p:spPr bwMode="auto">
          <a:xfrm>
            <a:off x="6919914" y="2626520"/>
            <a:ext cx="998935" cy="285154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31" name="Text Box 15"/>
          <p:cNvSpPr txBox="1">
            <a:spLocks noChangeArrowheads="1"/>
          </p:cNvSpPr>
          <p:nvPr/>
        </p:nvSpPr>
        <p:spPr bwMode="auto">
          <a:xfrm>
            <a:off x="6946107" y="5519738"/>
            <a:ext cx="122341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sz="2700" dirty="0">
                <a:solidFill>
                  <a:prstClr val="black"/>
                </a:solidFill>
                <a:latin typeface="Arial" panose="020B0604020202020204" pitchFamily="34" charset="0"/>
                <a:ea typeface="メイリオ" panose="020B0604030504040204" pitchFamily="50" charset="-128"/>
              </a:rPr>
              <a:t>メモリ</a:t>
            </a:r>
          </a:p>
        </p:txBody>
      </p:sp>
      <p:sp>
        <p:nvSpPr>
          <p:cNvPr id="34832" name="Text Box 16"/>
          <p:cNvSpPr txBox="1">
            <a:spLocks noChangeArrowheads="1"/>
          </p:cNvSpPr>
          <p:nvPr/>
        </p:nvSpPr>
        <p:spPr bwMode="auto">
          <a:xfrm>
            <a:off x="6429748" y="3707607"/>
            <a:ext cx="546946"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en-US" altLang="ja-JP" sz="1500" dirty="0">
                <a:solidFill>
                  <a:srgbClr val="008000"/>
                </a:solidFill>
                <a:latin typeface="Arial" panose="020B0604020202020204" pitchFamily="34" charset="0"/>
                <a:ea typeface="メイリオ" panose="020B0604030504040204" pitchFamily="50" charset="-128"/>
              </a:rPr>
              <a:t>R/W</a:t>
            </a:r>
          </a:p>
        </p:txBody>
      </p:sp>
      <p:sp>
        <p:nvSpPr>
          <p:cNvPr id="34833" name="Line 17"/>
          <p:cNvSpPr>
            <a:spLocks noChangeShapeType="1"/>
          </p:cNvSpPr>
          <p:nvPr/>
        </p:nvSpPr>
        <p:spPr bwMode="auto">
          <a:xfrm>
            <a:off x="6488908" y="4094561"/>
            <a:ext cx="413147" cy="1190"/>
          </a:xfrm>
          <a:prstGeom prst="line">
            <a:avLst/>
          </a:prstGeom>
          <a:noFill/>
          <a:ln w="28575">
            <a:solidFill>
              <a:srgbClr val="008000"/>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34" name="Line 18"/>
          <p:cNvSpPr>
            <a:spLocks noChangeShapeType="1"/>
          </p:cNvSpPr>
          <p:nvPr/>
        </p:nvSpPr>
        <p:spPr bwMode="auto">
          <a:xfrm>
            <a:off x="6707981" y="3748088"/>
            <a:ext cx="148829" cy="0"/>
          </a:xfrm>
          <a:prstGeom prst="line">
            <a:avLst/>
          </a:prstGeom>
          <a:noFill/>
          <a:ln w="28575">
            <a:solidFill>
              <a:srgbClr val="008000"/>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35" name="Line 19"/>
          <p:cNvSpPr>
            <a:spLocks noChangeShapeType="1"/>
          </p:cNvSpPr>
          <p:nvPr/>
        </p:nvSpPr>
        <p:spPr bwMode="auto">
          <a:xfrm flipH="1" flipV="1">
            <a:off x="2508647" y="2141936"/>
            <a:ext cx="3970734" cy="2381"/>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36" name="Line 20"/>
          <p:cNvSpPr>
            <a:spLocks noChangeShapeType="1"/>
          </p:cNvSpPr>
          <p:nvPr/>
        </p:nvSpPr>
        <p:spPr bwMode="auto">
          <a:xfrm>
            <a:off x="6121004" y="2150270"/>
            <a:ext cx="0" cy="290393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37" name="Rectangle 21"/>
          <p:cNvSpPr>
            <a:spLocks noChangeArrowheads="1"/>
          </p:cNvSpPr>
          <p:nvPr/>
        </p:nvSpPr>
        <p:spPr bwMode="auto">
          <a:xfrm>
            <a:off x="5042298" y="4651774"/>
            <a:ext cx="511969" cy="772715"/>
          </a:xfrm>
          <a:prstGeom prst="rect">
            <a:avLst/>
          </a:prstGeom>
          <a:solidFill>
            <a:srgbClr val="BDBDEF">
              <a:alpha val="50195"/>
            </a:srgbClr>
          </a:solidFill>
          <a:ln w="2857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38" name="Text Box 22"/>
          <p:cNvSpPr txBox="1">
            <a:spLocks noChangeArrowheads="1"/>
          </p:cNvSpPr>
          <p:nvPr/>
        </p:nvSpPr>
        <p:spPr bwMode="auto">
          <a:xfrm>
            <a:off x="4538663" y="5393531"/>
            <a:ext cx="216217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ja-JP" altLang="en-US" sz="1800" dirty="0">
                <a:solidFill>
                  <a:srgbClr val="ED7D31"/>
                </a:solidFill>
                <a:latin typeface="Arial" panose="020B0604020202020204" pitchFamily="34" charset="0"/>
                <a:ea typeface="メイリオ" panose="020B0604030504040204" pitchFamily="50" charset="-128"/>
              </a:rPr>
              <a:t>命令レジスタ</a:t>
            </a:r>
          </a:p>
          <a:p>
            <a:pPr algn="ctr" defTabSz="685800" eaLnBrk="1" hangingPunct="1">
              <a:defRPr/>
            </a:pPr>
            <a:r>
              <a:rPr lang="en-US" altLang="ja-JP" sz="1500" dirty="0">
                <a:solidFill>
                  <a:srgbClr val="ED7D31"/>
                </a:solidFill>
                <a:latin typeface="Arial" panose="020B0604020202020204" pitchFamily="34" charset="0"/>
                <a:ea typeface="メイリオ" panose="020B0604030504040204" pitchFamily="50" charset="-128"/>
              </a:rPr>
              <a:t>Instruction Register</a:t>
            </a:r>
          </a:p>
        </p:txBody>
      </p:sp>
      <p:sp>
        <p:nvSpPr>
          <p:cNvPr id="34839" name="Oval 23"/>
          <p:cNvSpPr>
            <a:spLocks noChangeAspect="1" noChangeArrowheads="1"/>
          </p:cNvSpPr>
          <p:nvPr/>
        </p:nvSpPr>
        <p:spPr bwMode="auto">
          <a:xfrm flipH="1">
            <a:off x="6030516" y="2062163"/>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40" name="Line 24"/>
          <p:cNvSpPr>
            <a:spLocks noChangeShapeType="1"/>
          </p:cNvSpPr>
          <p:nvPr/>
        </p:nvSpPr>
        <p:spPr bwMode="auto">
          <a:xfrm flipH="1" flipV="1">
            <a:off x="5560220" y="5050631"/>
            <a:ext cx="5786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41" name="Rectangle 25"/>
          <p:cNvSpPr>
            <a:spLocks noChangeArrowheads="1"/>
          </p:cNvSpPr>
          <p:nvPr/>
        </p:nvSpPr>
        <p:spPr bwMode="auto">
          <a:xfrm>
            <a:off x="3936207" y="4652963"/>
            <a:ext cx="511969" cy="772716"/>
          </a:xfrm>
          <a:prstGeom prst="rect">
            <a:avLst/>
          </a:prstGeom>
          <a:solidFill>
            <a:srgbClr val="BDBDEF">
              <a:alpha val="50195"/>
            </a:srgbClr>
          </a:solidFill>
          <a:ln w="2857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42" name="Line 26"/>
          <p:cNvSpPr>
            <a:spLocks noChangeShapeType="1"/>
          </p:cNvSpPr>
          <p:nvPr/>
        </p:nvSpPr>
        <p:spPr bwMode="auto">
          <a:xfrm flipH="1" flipV="1">
            <a:off x="4454130" y="5051822"/>
            <a:ext cx="578644"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43" name="Text Box 27"/>
          <p:cNvSpPr txBox="1">
            <a:spLocks noChangeArrowheads="1"/>
          </p:cNvSpPr>
          <p:nvPr/>
        </p:nvSpPr>
        <p:spPr bwMode="auto">
          <a:xfrm>
            <a:off x="2978944" y="5386388"/>
            <a:ext cx="216217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ja-JP" altLang="en-US" sz="1800" dirty="0">
                <a:solidFill>
                  <a:srgbClr val="ED7D31"/>
                </a:solidFill>
                <a:latin typeface="Arial" panose="020B0604020202020204" pitchFamily="34" charset="0"/>
                <a:ea typeface="メイリオ" panose="020B0604030504040204" pitchFamily="50" charset="-128"/>
              </a:rPr>
              <a:t>命令デコーダ</a:t>
            </a:r>
            <a:endParaRPr lang="en-US" altLang="ja-JP" sz="1800" dirty="0">
              <a:solidFill>
                <a:srgbClr val="ED7D31"/>
              </a:solidFill>
              <a:latin typeface="Arial" panose="020B0604020202020204" pitchFamily="34" charset="0"/>
              <a:ea typeface="メイリオ" panose="020B0604030504040204" pitchFamily="50" charset="-128"/>
            </a:endParaRPr>
          </a:p>
          <a:p>
            <a:pPr algn="ctr" defTabSz="685800" eaLnBrk="1" hangingPunct="1">
              <a:defRPr/>
            </a:pPr>
            <a:r>
              <a:rPr lang="en-US" altLang="ja-JP" sz="1500" dirty="0">
                <a:solidFill>
                  <a:srgbClr val="ED7D31"/>
                </a:solidFill>
                <a:latin typeface="Arial" panose="020B0604020202020204" pitchFamily="34" charset="0"/>
                <a:ea typeface="メイリオ" panose="020B0604030504040204" pitchFamily="50" charset="-128"/>
              </a:rPr>
              <a:t>Instruction Decoder</a:t>
            </a:r>
          </a:p>
        </p:txBody>
      </p:sp>
      <p:sp>
        <p:nvSpPr>
          <p:cNvPr id="34844" name="Line 28"/>
          <p:cNvSpPr>
            <a:spLocks noChangeShapeType="1"/>
          </p:cNvSpPr>
          <p:nvPr/>
        </p:nvSpPr>
        <p:spPr bwMode="auto">
          <a:xfrm flipH="1" flipV="1">
            <a:off x="3303986" y="5060156"/>
            <a:ext cx="631031"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45" name="Text Box 29"/>
          <p:cNvSpPr txBox="1">
            <a:spLocks noChangeArrowheads="1"/>
          </p:cNvSpPr>
          <p:nvPr/>
        </p:nvSpPr>
        <p:spPr bwMode="auto">
          <a:xfrm>
            <a:off x="2149079" y="4789885"/>
            <a:ext cx="1256109"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ja-JP" altLang="en-US" sz="1800" dirty="0">
                <a:solidFill>
                  <a:srgbClr val="ED7D31"/>
                </a:solidFill>
                <a:latin typeface="Arial" panose="020B0604020202020204" pitchFamily="34" charset="0"/>
                <a:ea typeface="メイリオ" panose="020B0604030504040204" pitchFamily="50" charset="-128"/>
              </a:rPr>
              <a:t>制御系</a:t>
            </a:r>
          </a:p>
          <a:p>
            <a:pPr algn="ctr" defTabSz="685800" eaLnBrk="1" hangingPunct="1">
              <a:defRPr/>
            </a:pPr>
            <a:r>
              <a:rPr lang="en-US" altLang="ja-JP" sz="1500" dirty="0">
                <a:solidFill>
                  <a:srgbClr val="ED7D31"/>
                </a:solidFill>
                <a:latin typeface="Arial" panose="020B0604020202020204" pitchFamily="34" charset="0"/>
                <a:ea typeface="メイリオ" panose="020B0604030504040204" pitchFamily="50" charset="-128"/>
              </a:rPr>
              <a:t>Control Unit</a:t>
            </a:r>
          </a:p>
        </p:txBody>
      </p:sp>
      <p:sp>
        <p:nvSpPr>
          <p:cNvPr id="34846" name="Line 30"/>
          <p:cNvSpPr>
            <a:spLocks noChangeShapeType="1"/>
          </p:cNvSpPr>
          <p:nvPr/>
        </p:nvSpPr>
        <p:spPr bwMode="auto">
          <a:xfrm flipH="1">
            <a:off x="2235995" y="1558529"/>
            <a:ext cx="4227910" cy="0"/>
          </a:xfrm>
          <a:prstGeom prst="line">
            <a:avLst/>
          </a:prstGeom>
          <a:noFill/>
          <a:ln w="57150">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47" name="Rectangle 31"/>
          <p:cNvSpPr>
            <a:spLocks noChangeArrowheads="1"/>
          </p:cNvSpPr>
          <p:nvPr/>
        </p:nvSpPr>
        <p:spPr bwMode="auto">
          <a:xfrm>
            <a:off x="5045869" y="2603898"/>
            <a:ext cx="671513" cy="453628"/>
          </a:xfrm>
          <a:prstGeom prst="rect">
            <a:avLst/>
          </a:prstGeom>
          <a:solidFill>
            <a:srgbClr val="BDBDEF">
              <a:alpha val="50195"/>
            </a:srgbClr>
          </a:solidFill>
          <a:ln w="2857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48" name="Text Box 32"/>
          <p:cNvSpPr txBox="1">
            <a:spLocks noChangeArrowheads="1"/>
          </p:cNvSpPr>
          <p:nvPr/>
        </p:nvSpPr>
        <p:spPr bwMode="auto">
          <a:xfrm>
            <a:off x="4605338" y="3090863"/>
            <a:ext cx="1543050" cy="7155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ja-JP" altLang="en-US" sz="1350" dirty="0">
                <a:solidFill>
                  <a:srgbClr val="ED7D31"/>
                </a:solidFill>
                <a:latin typeface="Arial" panose="020B0604020202020204" pitchFamily="34" charset="0"/>
                <a:ea typeface="メイリオ" panose="020B0604030504040204" pitchFamily="50" charset="-128"/>
              </a:rPr>
              <a:t>プログラムカウンタ</a:t>
            </a:r>
          </a:p>
          <a:p>
            <a:pPr algn="ctr" defTabSz="685800" eaLnBrk="1" hangingPunct="1">
              <a:defRPr/>
            </a:pPr>
            <a:r>
              <a:rPr lang="en-US" altLang="ja-JP" sz="1350" dirty="0">
                <a:solidFill>
                  <a:srgbClr val="ED7D31"/>
                </a:solidFill>
                <a:latin typeface="Arial" panose="020B0604020202020204" pitchFamily="34" charset="0"/>
                <a:ea typeface="メイリオ" panose="020B0604030504040204" pitchFamily="50" charset="-128"/>
              </a:rPr>
              <a:t>Program Counter</a:t>
            </a:r>
          </a:p>
        </p:txBody>
      </p:sp>
      <p:sp>
        <p:nvSpPr>
          <p:cNvPr id="34849" name="Line 33"/>
          <p:cNvSpPr>
            <a:spLocks noChangeShapeType="1"/>
          </p:cNvSpPr>
          <p:nvPr/>
        </p:nvSpPr>
        <p:spPr bwMode="auto">
          <a:xfrm flipH="1">
            <a:off x="5386388" y="1546624"/>
            <a:ext cx="0" cy="1058465"/>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50" name="Rectangle 34"/>
          <p:cNvSpPr>
            <a:spLocks noChangeArrowheads="1"/>
          </p:cNvSpPr>
          <p:nvPr/>
        </p:nvSpPr>
        <p:spPr bwMode="auto">
          <a:xfrm>
            <a:off x="4975622" y="3649267"/>
            <a:ext cx="837009" cy="453628"/>
          </a:xfrm>
          <a:prstGeom prst="rect">
            <a:avLst/>
          </a:prstGeom>
          <a:solidFill>
            <a:schemeClr val="bg1"/>
          </a:solidFill>
          <a:ln w="2857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en-US" altLang="ja-JP" sz="1800" dirty="0">
                <a:solidFill>
                  <a:srgbClr val="ED7D31"/>
                </a:solidFill>
                <a:latin typeface="Arial" panose="020B0604020202020204" pitchFamily="34" charset="0"/>
                <a:ea typeface="メイリオ" panose="020B0604030504040204" pitchFamily="50" charset="-128"/>
              </a:rPr>
              <a:t>+</a:t>
            </a:r>
            <a:r>
              <a:rPr lang="ja-JP" altLang="en-US" sz="1500" dirty="0">
                <a:solidFill>
                  <a:srgbClr val="ED7D31"/>
                </a:solidFill>
                <a:latin typeface="Arial" panose="020B0604020202020204" pitchFamily="34" charset="0"/>
                <a:ea typeface="メイリオ" panose="020B0604030504040204" pitchFamily="50" charset="-128"/>
              </a:rPr>
              <a:t>命令長</a:t>
            </a:r>
          </a:p>
        </p:txBody>
      </p:sp>
      <p:sp>
        <p:nvSpPr>
          <p:cNvPr id="34851" name="Line 35"/>
          <p:cNvSpPr>
            <a:spLocks noChangeShapeType="1"/>
          </p:cNvSpPr>
          <p:nvPr/>
        </p:nvSpPr>
        <p:spPr bwMode="auto">
          <a:xfrm flipH="1">
            <a:off x="5393533" y="2433638"/>
            <a:ext cx="546497" cy="1191"/>
          </a:xfrm>
          <a:prstGeom prst="line">
            <a:avLst/>
          </a:prstGeom>
          <a:noFill/>
          <a:ln w="28575">
            <a:solidFill>
              <a:schemeClr val="tx2"/>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52" name="Line 36"/>
          <p:cNvSpPr>
            <a:spLocks noChangeShapeType="1"/>
          </p:cNvSpPr>
          <p:nvPr/>
        </p:nvSpPr>
        <p:spPr bwMode="auto">
          <a:xfrm flipH="1">
            <a:off x="5375673" y="4300538"/>
            <a:ext cx="559594" cy="0"/>
          </a:xfrm>
          <a:prstGeom prst="line">
            <a:avLst/>
          </a:prstGeom>
          <a:noFill/>
          <a:ln w="28575">
            <a:solidFill>
              <a:srgbClr val="FF9999"/>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53" name="Line 37"/>
          <p:cNvSpPr>
            <a:spLocks noChangeShapeType="1"/>
          </p:cNvSpPr>
          <p:nvPr/>
        </p:nvSpPr>
        <p:spPr bwMode="auto">
          <a:xfrm flipV="1">
            <a:off x="5385197" y="4107656"/>
            <a:ext cx="0" cy="186929"/>
          </a:xfrm>
          <a:prstGeom prst="line">
            <a:avLst/>
          </a:prstGeom>
          <a:noFill/>
          <a:ln w="28575">
            <a:solidFill>
              <a:srgbClr val="FF9999"/>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54" name="Freeform 38"/>
          <p:cNvSpPr>
            <a:spLocks/>
          </p:cNvSpPr>
          <p:nvPr/>
        </p:nvSpPr>
        <p:spPr bwMode="auto">
          <a:xfrm>
            <a:off x="1500187" y="2321720"/>
            <a:ext cx="719138" cy="1884760"/>
          </a:xfrm>
          <a:custGeom>
            <a:avLst/>
            <a:gdLst>
              <a:gd name="T0" fmla="*/ 1522174157 w 604"/>
              <a:gd name="T1" fmla="*/ 0 h 1583"/>
              <a:gd name="T2" fmla="*/ 0 w 604"/>
              <a:gd name="T3" fmla="*/ 1000503112 h 1583"/>
              <a:gd name="T4" fmla="*/ 0 w 604"/>
              <a:gd name="T5" fmla="*/ 2147483647 h 1583"/>
              <a:gd name="T6" fmla="*/ 1522174157 w 604"/>
              <a:gd name="T7" fmla="*/ 2147483647 h 1583"/>
              <a:gd name="T8" fmla="*/ 1522174157 w 604"/>
              <a:gd name="T9" fmla="*/ 2147483647 h 1583"/>
              <a:gd name="T10" fmla="*/ 904735331 w 604"/>
              <a:gd name="T11" fmla="*/ 1945561206 h 1583"/>
              <a:gd name="T12" fmla="*/ 1522174157 w 604"/>
              <a:gd name="T13" fmla="*/ 1620461482 h 1583"/>
              <a:gd name="T14" fmla="*/ 1522174157 w 604"/>
              <a:gd name="T15" fmla="*/ 0 h 1583"/>
              <a:gd name="T16" fmla="*/ 0 60000 65536"/>
              <a:gd name="T17" fmla="*/ 0 60000 65536"/>
              <a:gd name="T18" fmla="*/ 0 60000 65536"/>
              <a:gd name="T19" fmla="*/ 0 60000 65536"/>
              <a:gd name="T20" fmla="*/ 0 60000 65536"/>
              <a:gd name="T21" fmla="*/ 0 60000 65536"/>
              <a:gd name="T22" fmla="*/ 0 60000 65536"/>
              <a:gd name="T23" fmla="*/ 0 60000 65536"/>
              <a:gd name="T24" fmla="*/ 0 w 604"/>
              <a:gd name="T25" fmla="*/ 0 h 1583"/>
              <a:gd name="T26" fmla="*/ 604 w 604"/>
              <a:gd name="T27" fmla="*/ 1583 h 15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4" h="1583">
                <a:moveTo>
                  <a:pt x="604" y="0"/>
                </a:moveTo>
                <a:lnTo>
                  <a:pt x="0" y="397"/>
                </a:lnTo>
                <a:lnTo>
                  <a:pt x="0" y="1186"/>
                </a:lnTo>
                <a:lnTo>
                  <a:pt x="604" y="1583"/>
                </a:lnTo>
                <a:lnTo>
                  <a:pt x="604" y="917"/>
                </a:lnTo>
                <a:lnTo>
                  <a:pt x="359" y="772"/>
                </a:lnTo>
                <a:lnTo>
                  <a:pt x="604" y="643"/>
                </a:lnTo>
                <a:lnTo>
                  <a:pt x="604" y="0"/>
                </a:lnTo>
                <a:close/>
              </a:path>
            </a:pathLst>
          </a:custGeom>
          <a:solidFill>
            <a:srgbClr val="BDBDEF">
              <a:alpha val="50195"/>
            </a:srgbClr>
          </a:solidFill>
          <a:ln w="28575">
            <a:solidFill>
              <a:schemeClr val="tx1"/>
            </a:solidFill>
            <a:round/>
            <a:headEnd/>
            <a:tailEnd/>
          </a:ln>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55" name="Rectangle 39"/>
          <p:cNvSpPr>
            <a:spLocks noChangeArrowheads="1"/>
          </p:cNvSpPr>
          <p:nvPr/>
        </p:nvSpPr>
        <p:spPr bwMode="auto">
          <a:xfrm>
            <a:off x="3414714" y="2684860"/>
            <a:ext cx="711994" cy="1198959"/>
          </a:xfrm>
          <a:prstGeom prst="rect">
            <a:avLst/>
          </a:prstGeom>
          <a:solidFill>
            <a:srgbClr val="BDBDEF">
              <a:alpha val="50195"/>
            </a:srgbClr>
          </a:solidFill>
          <a:ln w="2857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56" name="Text Box 40"/>
          <p:cNvSpPr txBox="1">
            <a:spLocks noChangeArrowheads="1"/>
          </p:cNvSpPr>
          <p:nvPr/>
        </p:nvSpPr>
        <p:spPr bwMode="auto">
          <a:xfrm>
            <a:off x="3280173" y="3869532"/>
            <a:ext cx="99774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ja-JP" altLang="en-US" sz="1500" dirty="0">
                <a:solidFill>
                  <a:srgbClr val="ED7D31"/>
                </a:solidFill>
                <a:latin typeface="Arial" panose="020B0604020202020204" pitchFamily="34" charset="0"/>
                <a:ea typeface="メイリオ" panose="020B0604030504040204" pitchFamily="50" charset="-128"/>
              </a:rPr>
              <a:t>レジスタ</a:t>
            </a:r>
          </a:p>
          <a:p>
            <a:pPr algn="ctr" defTabSz="685800" eaLnBrk="1" hangingPunct="1">
              <a:defRPr/>
            </a:pPr>
            <a:r>
              <a:rPr lang="en-US" altLang="ja-JP" sz="1500" dirty="0">
                <a:solidFill>
                  <a:srgbClr val="ED7D31"/>
                </a:solidFill>
                <a:latin typeface="Arial" panose="020B0604020202020204" pitchFamily="34" charset="0"/>
                <a:ea typeface="メイリオ" panose="020B0604030504040204" pitchFamily="50" charset="-128"/>
              </a:rPr>
              <a:t>Registers</a:t>
            </a:r>
          </a:p>
        </p:txBody>
      </p:sp>
      <p:sp>
        <p:nvSpPr>
          <p:cNvPr id="34857" name="Oval 41"/>
          <p:cNvSpPr>
            <a:spLocks noChangeAspect="1" noChangeArrowheads="1"/>
          </p:cNvSpPr>
          <p:nvPr/>
        </p:nvSpPr>
        <p:spPr bwMode="auto">
          <a:xfrm flipH="1">
            <a:off x="4442222" y="2060972"/>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58" name="Line 42"/>
          <p:cNvSpPr>
            <a:spLocks noChangeShapeType="1"/>
          </p:cNvSpPr>
          <p:nvPr/>
        </p:nvSpPr>
        <p:spPr bwMode="auto">
          <a:xfrm flipH="1">
            <a:off x="4531519" y="2151461"/>
            <a:ext cx="0" cy="75366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59" name="Line 43"/>
          <p:cNvSpPr>
            <a:spLocks noChangeShapeType="1"/>
          </p:cNvSpPr>
          <p:nvPr/>
        </p:nvSpPr>
        <p:spPr bwMode="auto">
          <a:xfrm flipH="1">
            <a:off x="4139803" y="2906317"/>
            <a:ext cx="385763" cy="119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60" name="Line 44"/>
          <p:cNvSpPr>
            <a:spLocks noChangeShapeType="1"/>
          </p:cNvSpPr>
          <p:nvPr/>
        </p:nvSpPr>
        <p:spPr bwMode="auto">
          <a:xfrm flipH="1">
            <a:off x="2984899" y="2141935"/>
            <a:ext cx="1190" cy="5131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61" name="Line 45"/>
          <p:cNvSpPr>
            <a:spLocks noChangeShapeType="1"/>
          </p:cNvSpPr>
          <p:nvPr/>
        </p:nvSpPr>
        <p:spPr bwMode="auto">
          <a:xfrm flipH="1" flipV="1">
            <a:off x="2711055" y="2638425"/>
            <a:ext cx="292894" cy="47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62" name="Line 46"/>
          <p:cNvSpPr>
            <a:spLocks noChangeShapeType="1"/>
          </p:cNvSpPr>
          <p:nvPr/>
        </p:nvSpPr>
        <p:spPr bwMode="auto">
          <a:xfrm flipH="1">
            <a:off x="2210992" y="2746774"/>
            <a:ext cx="30599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63" name="Line 47"/>
          <p:cNvSpPr>
            <a:spLocks noChangeShapeType="1"/>
          </p:cNvSpPr>
          <p:nvPr/>
        </p:nvSpPr>
        <p:spPr bwMode="auto">
          <a:xfrm flipH="1">
            <a:off x="2697956" y="2833689"/>
            <a:ext cx="485775"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64" name="Line 48"/>
          <p:cNvSpPr>
            <a:spLocks noChangeShapeType="1"/>
          </p:cNvSpPr>
          <p:nvPr/>
        </p:nvSpPr>
        <p:spPr bwMode="auto">
          <a:xfrm flipH="1">
            <a:off x="3184924" y="2832499"/>
            <a:ext cx="1190" cy="10108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65" name="Line 49"/>
          <p:cNvSpPr>
            <a:spLocks noChangeShapeType="1"/>
          </p:cNvSpPr>
          <p:nvPr/>
        </p:nvSpPr>
        <p:spPr bwMode="auto">
          <a:xfrm flipV="1">
            <a:off x="3180160" y="2833689"/>
            <a:ext cx="232172" cy="35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66" name="Line 50"/>
          <p:cNvSpPr>
            <a:spLocks noChangeShapeType="1"/>
          </p:cNvSpPr>
          <p:nvPr/>
        </p:nvSpPr>
        <p:spPr bwMode="auto">
          <a:xfrm flipH="1">
            <a:off x="2225279" y="3826670"/>
            <a:ext cx="95250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67" name="Line 51"/>
          <p:cNvSpPr>
            <a:spLocks noChangeShapeType="1"/>
          </p:cNvSpPr>
          <p:nvPr/>
        </p:nvSpPr>
        <p:spPr bwMode="auto">
          <a:xfrm>
            <a:off x="1316831" y="3238501"/>
            <a:ext cx="191691"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68" name="Oval 52"/>
          <p:cNvSpPr>
            <a:spLocks noChangeAspect="1" noChangeArrowheads="1"/>
          </p:cNvSpPr>
          <p:nvPr/>
        </p:nvSpPr>
        <p:spPr bwMode="auto">
          <a:xfrm flipH="1">
            <a:off x="3090863" y="2753916"/>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69" name="Oval 53"/>
          <p:cNvSpPr>
            <a:spLocks noChangeAspect="1" noChangeArrowheads="1"/>
          </p:cNvSpPr>
          <p:nvPr/>
        </p:nvSpPr>
        <p:spPr bwMode="auto">
          <a:xfrm flipH="1">
            <a:off x="2897981" y="2063355"/>
            <a:ext cx="172641" cy="16311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70" name="Line 54"/>
          <p:cNvSpPr>
            <a:spLocks noChangeShapeType="1"/>
          </p:cNvSpPr>
          <p:nvPr/>
        </p:nvSpPr>
        <p:spPr bwMode="auto">
          <a:xfrm flipV="1">
            <a:off x="1273969" y="1938339"/>
            <a:ext cx="5219700" cy="3572"/>
          </a:xfrm>
          <a:prstGeom prst="line">
            <a:avLst/>
          </a:prstGeom>
          <a:noFill/>
          <a:ln w="57150">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71" name="Line 55"/>
          <p:cNvSpPr>
            <a:spLocks noChangeShapeType="1"/>
          </p:cNvSpPr>
          <p:nvPr/>
        </p:nvSpPr>
        <p:spPr bwMode="auto">
          <a:xfrm flipH="1" flipV="1">
            <a:off x="1315642" y="1950244"/>
            <a:ext cx="1190" cy="128111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72" name="Line 56"/>
          <p:cNvSpPr>
            <a:spLocks noChangeShapeType="1"/>
          </p:cNvSpPr>
          <p:nvPr/>
        </p:nvSpPr>
        <p:spPr bwMode="auto">
          <a:xfrm flipV="1">
            <a:off x="3182541" y="1945481"/>
            <a:ext cx="0" cy="88106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73" name="Oval 57"/>
          <p:cNvSpPr>
            <a:spLocks noChangeAspect="1" noChangeArrowheads="1"/>
          </p:cNvSpPr>
          <p:nvPr/>
        </p:nvSpPr>
        <p:spPr bwMode="auto">
          <a:xfrm flipH="1">
            <a:off x="3690938" y="1854994"/>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74" name="Line 58"/>
          <p:cNvSpPr>
            <a:spLocks noChangeShapeType="1"/>
          </p:cNvSpPr>
          <p:nvPr/>
        </p:nvSpPr>
        <p:spPr bwMode="auto">
          <a:xfrm flipH="1">
            <a:off x="3776662" y="1559720"/>
            <a:ext cx="5954" cy="359569"/>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75" name="Oval 59"/>
          <p:cNvSpPr>
            <a:spLocks noChangeAspect="1" noChangeArrowheads="1"/>
          </p:cNvSpPr>
          <p:nvPr/>
        </p:nvSpPr>
        <p:spPr bwMode="auto">
          <a:xfrm flipH="1">
            <a:off x="4574381" y="1847850"/>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76" name="Line 60"/>
          <p:cNvSpPr>
            <a:spLocks noChangeShapeType="1"/>
          </p:cNvSpPr>
          <p:nvPr/>
        </p:nvSpPr>
        <p:spPr bwMode="auto">
          <a:xfrm>
            <a:off x="4663680" y="1941910"/>
            <a:ext cx="1190" cy="1714500"/>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77" name="Line 61"/>
          <p:cNvSpPr>
            <a:spLocks noChangeShapeType="1"/>
          </p:cNvSpPr>
          <p:nvPr/>
        </p:nvSpPr>
        <p:spPr bwMode="auto">
          <a:xfrm flipH="1">
            <a:off x="4143375" y="3648076"/>
            <a:ext cx="523875" cy="3572"/>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78" name="Oval 62"/>
          <p:cNvSpPr>
            <a:spLocks noChangeAspect="1" noChangeArrowheads="1"/>
          </p:cNvSpPr>
          <p:nvPr/>
        </p:nvSpPr>
        <p:spPr bwMode="auto">
          <a:xfrm flipH="1">
            <a:off x="5304236" y="2356249"/>
            <a:ext cx="172640" cy="163115"/>
          </a:xfrm>
          <a:prstGeom prst="ellipse">
            <a:avLst/>
          </a:prstGeom>
          <a:solidFill>
            <a:srgbClr val="FF9933"/>
          </a:solidFill>
          <a:ln w="9525">
            <a:solidFill>
              <a:srgbClr val="FF9999"/>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79" name="Line 63"/>
          <p:cNvSpPr>
            <a:spLocks noChangeShapeType="1"/>
          </p:cNvSpPr>
          <p:nvPr/>
        </p:nvSpPr>
        <p:spPr bwMode="auto">
          <a:xfrm flipH="1">
            <a:off x="2705101" y="2444355"/>
            <a:ext cx="2675335" cy="119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4880" name="AutoShape 64"/>
          <p:cNvSpPr>
            <a:spLocks noChangeArrowheads="1"/>
          </p:cNvSpPr>
          <p:nvPr/>
        </p:nvSpPr>
        <p:spPr bwMode="auto">
          <a:xfrm>
            <a:off x="5875736" y="1365647"/>
            <a:ext cx="411956" cy="161925"/>
          </a:xfrm>
          <a:prstGeom prst="rightArrow">
            <a:avLst>
              <a:gd name="adj1" fmla="val 50000"/>
              <a:gd name="adj2" fmla="val 63603"/>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endParaRPr lang="en-US" altLang="ja-JP" sz="1800" dirty="0">
              <a:solidFill>
                <a:prstClr val="black"/>
              </a:solidFill>
              <a:latin typeface="Arial" panose="020B0604020202020204" pitchFamily="34" charset="0"/>
              <a:ea typeface="メイリオ" panose="020B0604030504040204" pitchFamily="50" charset="-128"/>
            </a:endParaRPr>
          </a:p>
        </p:txBody>
      </p:sp>
      <p:sp>
        <p:nvSpPr>
          <p:cNvPr id="34881" name="AutoShape 65"/>
          <p:cNvSpPr>
            <a:spLocks noChangeArrowheads="1"/>
          </p:cNvSpPr>
          <p:nvPr/>
        </p:nvSpPr>
        <p:spPr bwMode="auto">
          <a:xfrm>
            <a:off x="5867401" y="1744266"/>
            <a:ext cx="411956" cy="161925"/>
          </a:xfrm>
          <a:prstGeom prst="rightArrow">
            <a:avLst>
              <a:gd name="adj1" fmla="val 50000"/>
              <a:gd name="adj2" fmla="val 63603"/>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82" name="AutoShape 66"/>
          <p:cNvSpPr>
            <a:spLocks noChangeArrowheads="1"/>
          </p:cNvSpPr>
          <p:nvPr/>
        </p:nvSpPr>
        <p:spPr bwMode="auto">
          <a:xfrm flipH="1">
            <a:off x="5624512" y="2164556"/>
            <a:ext cx="395288" cy="163116"/>
          </a:xfrm>
          <a:prstGeom prst="rightArrow">
            <a:avLst>
              <a:gd name="adj1" fmla="val 50000"/>
              <a:gd name="adj2" fmla="val 60584"/>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83" name="AutoShape 67"/>
          <p:cNvSpPr>
            <a:spLocks noChangeArrowheads="1"/>
          </p:cNvSpPr>
          <p:nvPr/>
        </p:nvSpPr>
        <p:spPr bwMode="auto">
          <a:xfrm rot="-5400000" flipH="1" flipV="1">
            <a:off x="6097191" y="2678906"/>
            <a:ext cx="275034" cy="163116"/>
          </a:xfrm>
          <a:prstGeom prst="rightArrow">
            <a:avLst>
              <a:gd name="adj1" fmla="val 50000"/>
              <a:gd name="adj2" fmla="val 42153"/>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84" name="AutoShape 68"/>
          <p:cNvSpPr>
            <a:spLocks noChangeArrowheads="1"/>
          </p:cNvSpPr>
          <p:nvPr/>
        </p:nvSpPr>
        <p:spPr bwMode="auto">
          <a:xfrm rot="5400000" flipH="1">
            <a:off x="5379245" y="1826420"/>
            <a:ext cx="216694" cy="171450"/>
          </a:xfrm>
          <a:prstGeom prst="rightArrow">
            <a:avLst>
              <a:gd name="adj1" fmla="val 50000"/>
              <a:gd name="adj2" fmla="val 31597"/>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85" name="AutoShape 69"/>
          <p:cNvSpPr>
            <a:spLocks noChangeArrowheads="1"/>
          </p:cNvSpPr>
          <p:nvPr/>
        </p:nvSpPr>
        <p:spPr bwMode="auto">
          <a:xfrm rot="5400000" flipH="1">
            <a:off x="3783807" y="1650207"/>
            <a:ext cx="216694" cy="171450"/>
          </a:xfrm>
          <a:prstGeom prst="rightArrow">
            <a:avLst>
              <a:gd name="adj1" fmla="val 50000"/>
              <a:gd name="adj2" fmla="val 31597"/>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86" name="AutoShape 70"/>
          <p:cNvSpPr>
            <a:spLocks noChangeArrowheads="1"/>
          </p:cNvSpPr>
          <p:nvPr/>
        </p:nvSpPr>
        <p:spPr bwMode="auto">
          <a:xfrm rot="-5400000" flipH="1" flipV="1">
            <a:off x="5710239" y="2922986"/>
            <a:ext cx="275035" cy="163115"/>
          </a:xfrm>
          <a:prstGeom prst="rightArrow">
            <a:avLst>
              <a:gd name="adj1" fmla="val 50000"/>
              <a:gd name="adj2" fmla="val 42153"/>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87" name="AutoShape 71"/>
          <p:cNvSpPr>
            <a:spLocks noChangeArrowheads="1"/>
          </p:cNvSpPr>
          <p:nvPr/>
        </p:nvSpPr>
        <p:spPr bwMode="auto">
          <a:xfrm rot="-5400000" flipH="1" flipV="1">
            <a:off x="4274345" y="2366964"/>
            <a:ext cx="275034" cy="163115"/>
          </a:xfrm>
          <a:prstGeom prst="rightArrow">
            <a:avLst>
              <a:gd name="adj1" fmla="val 50000"/>
              <a:gd name="adj2" fmla="val 42153"/>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88" name="AutoShape 72"/>
          <p:cNvSpPr>
            <a:spLocks noChangeArrowheads="1"/>
          </p:cNvSpPr>
          <p:nvPr/>
        </p:nvSpPr>
        <p:spPr bwMode="auto">
          <a:xfrm rot="-5400000" flipH="1" flipV="1">
            <a:off x="2944416" y="2366963"/>
            <a:ext cx="275034" cy="163116"/>
          </a:xfrm>
          <a:prstGeom prst="rightArrow">
            <a:avLst>
              <a:gd name="adj1" fmla="val 50000"/>
              <a:gd name="adj2" fmla="val 42153"/>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89" name="AutoShape 73"/>
          <p:cNvSpPr>
            <a:spLocks noChangeArrowheads="1"/>
          </p:cNvSpPr>
          <p:nvPr/>
        </p:nvSpPr>
        <p:spPr bwMode="auto">
          <a:xfrm rot="5400000" flipH="1">
            <a:off x="3187304" y="2344341"/>
            <a:ext cx="216694" cy="171450"/>
          </a:xfrm>
          <a:prstGeom prst="rightArrow">
            <a:avLst>
              <a:gd name="adj1" fmla="val 50000"/>
              <a:gd name="adj2" fmla="val 31597"/>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90" name="AutoShape 74"/>
          <p:cNvSpPr>
            <a:spLocks noChangeArrowheads="1"/>
          </p:cNvSpPr>
          <p:nvPr/>
        </p:nvSpPr>
        <p:spPr bwMode="auto">
          <a:xfrm rot="5400000" flipH="1">
            <a:off x="1300164" y="2239566"/>
            <a:ext cx="216694" cy="171450"/>
          </a:xfrm>
          <a:prstGeom prst="rightArrow">
            <a:avLst>
              <a:gd name="adj1" fmla="val 50000"/>
              <a:gd name="adj2" fmla="val 31597"/>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91" name="AutoShape 75"/>
          <p:cNvSpPr>
            <a:spLocks noChangeArrowheads="1"/>
          </p:cNvSpPr>
          <p:nvPr/>
        </p:nvSpPr>
        <p:spPr bwMode="auto">
          <a:xfrm rot="-5400000" flipH="1" flipV="1">
            <a:off x="4644629" y="2381250"/>
            <a:ext cx="275034" cy="163116"/>
          </a:xfrm>
          <a:prstGeom prst="rightArrow">
            <a:avLst>
              <a:gd name="adj1" fmla="val 50000"/>
              <a:gd name="adj2" fmla="val 42153"/>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92" name="AutoShape 76"/>
          <p:cNvSpPr>
            <a:spLocks noChangeArrowheads="1"/>
          </p:cNvSpPr>
          <p:nvPr/>
        </p:nvSpPr>
        <p:spPr bwMode="auto">
          <a:xfrm flipH="1">
            <a:off x="3607594" y="2277667"/>
            <a:ext cx="395288" cy="163115"/>
          </a:xfrm>
          <a:prstGeom prst="rightArrow">
            <a:avLst>
              <a:gd name="adj1" fmla="val 50000"/>
              <a:gd name="adj2" fmla="val 60584"/>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93" name="AutoShape 77"/>
          <p:cNvSpPr>
            <a:spLocks noChangeArrowheads="1"/>
          </p:cNvSpPr>
          <p:nvPr/>
        </p:nvSpPr>
        <p:spPr bwMode="auto">
          <a:xfrm flipH="1">
            <a:off x="2526506" y="3617120"/>
            <a:ext cx="395288" cy="170260"/>
          </a:xfrm>
          <a:prstGeom prst="rightArrow">
            <a:avLst>
              <a:gd name="adj1" fmla="val 50000"/>
              <a:gd name="adj2" fmla="val 58042"/>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endParaRPr lang="en-US" altLang="ja-JP" sz="1800" dirty="0">
              <a:solidFill>
                <a:prstClr val="black"/>
              </a:solidFill>
              <a:latin typeface="Arial" panose="020B0604020202020204" pitchFamily="34" charset="0"/>
              <a:ea typeface="メイリオ" panose="020B0604030504040204" pitchFamily="50" charset="-128"/>
            </a:endParaRPr>
          </a:p>
        </p:txBody>
      </p:sp>
      <p:sp>
        <p:nvSpPr>
          <p:cNvPr id="34894" name="AutoShape 78"/>
          <p:cNvSpPr>
            <a:spLocks noChangeArrowheads="1"/>
          </p:cNvSpPr>
          <p:nvPr/>
        </p:nvSpPr>
        <p:spPr bwMode="auto">
          <a:xfrm flipH="1">
            <a:off x="2761061" y="2867026"/>
            <a:ext cx="250031" cy="145256"/>
          </a:xfrm>
          <a:prstGeom prst="rightArrow">
            <a:avLst>
              <a:gd name="adj1" fmla="val 50000"/>
              <a:gd name="adj2" fmla="val 43033"/>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endParaRPr lang="en-US" altLang="ja-JP" sz="1800" dirty="0">
              <a:solidFill>
                <a:prstClr val="black"/>
              </a:solidFill>
              <a:latin typeface="Arial" panose="020B0604020202020204" pitchFamily="34" charset="0"/>
              <a:ea typeface="メイリオ" panose="020B0604030504040204" pitchFamily="50" charset="-128"/>
            </a:endParaRPr>
          </a:p>
        </p:txBody>
      </p:sp>
      <p:sp>
        <p:nvSpPr>
          <p:cNvPr id="34895" name="AutoShape 79"/>
          <p:cNvSpPr>
            <a:spLocks noChangeArrowheads="1"/>
          </p:cNvSpPr>
          <p:nvPr/>
        </p:nvSpPr>
        <p:spPr bwMode="auto">
          <a:xfrm flipH="1">
            <a:off x="2237186" y="2778920"/>
            <a:ext cx="250031" cy="145256"/>
          </a:xfrm>
          <a:prstGeom prst="rightArrow">
            <a:avLst>
              <a:gd name="adj1" fmla="val 50000"/>
              <a:gd name="adj2" fmla="val 43033"/>
            </a:avLst>
          </a:prstGeom>
          <a:solidFill>
            <a:schemeClr val="bg1"/>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endParaRPr lang="en-US" altLang="ja-JP" sz="1800" dirty="0">
              <a:solidFill>
                <a:prstClr val="black"/>
              </a:solidFill>
              <a:latin typeface="Arial" panose="020B0604020202020204" pitchFamily="34" charset="0"/>
              <a:ea typeface="メイリオ" panose="020B0604030504040204" pitchFamily="50" charset="-128"/>
            </a:endParaRPr>
          </a:p>
        </p:txBody>
      </p:sp>
      <p:sp>
        <p:nvSpPr>
          <p:cNvPr id="34896" name="Rectangle 80"/>
          <p:cNvSpPr>
            <a:spLocks noChangeArrowheads="1"/>
          </p:cNvSpPr>
          <p:nvPr/>
        </p:nvSpPr>
        <p:spPr bwMode="auto">
          <a:xfrm>
            <a:off x="2177653" y="4770835"/>
            <a:ext cx="1127522" cy="628650"/>
          </a:xfrm>
          <a:prstGeom prst="rect">
            <a:avLst/>
          </a:prstGeom>
          <a:noFill/>
          <a:ln w="9525">
            <a:solidFill>
              <a:schemeClr val="tx1"/>
            </a:solidFill>
            <a:prstDash val="dash"/>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97" name="Rectangle 82" descr="25%"/>
          <p:cNvSpPr>
            <a:spLocks noChangeArrowheads="1"/>
          </p:cNvSpPr>
          <p:nvPr/>
        </p:nvSpPr>
        <p:spPr bwMode="auto">
          <a:xfrm>
            <a:off x="7239000" y="3733800"/>
            <a:ext cx="606029" cy="13454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98" name="Rectangle 83"/>
          <p:cNvSpPr>
            <a:spLocks noChangeArrowheads="1"/>
          </p:cNvSpPr>
          <p:nvPr/>
        </p:nvSpPr>
        <p:spPr bwMode="auto">
          <a:xfrm>
            <a:off x="7239000" y="306586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899" name="Rectangle 84"/>
          <p:cNvSpPr>
            <a:spLocks noChangeArrowheads="1"/>
          </p:cNvSpPr>
          <p:nvPr/>
        </p:nvSpPr>
        <p:spPr bwMode="auto">
          <a:xfrm>
            <a:off x="7239000" y="3199211"/>
            <a:ext cx="604838" cy="1345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00" name="Rectangle 85"/>
          <p:cNvSpPr>
            <a:spLocks noChangeArrowheads="1"/>
          </p:cNvSpPr>
          <p:nvPr/>
        </p:nvSpPr>
        <p:spPr bwMode="auto">
          <a:xfrm>
            <a:off x="7239000" y="333375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01" name="Rectangle 86"/>
          <p:cNvSpPr>
            <a:spLocks noChangeArrowheads="1"/>
          </p:cNvSpPr>
          <p:nvPr/>
        </p:nvSpPr>
        <p:spPr bwMode="auto">
          <a:xfrm>
            <a:off x="7239000" y="346710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02" name="Rectangle 87"/>
          <p:cNvSpPr>
            <a:spLocks noChangeArrowheads="1"/>
          </p:cNvSpPr>
          <p:nvPr/>
        </p:nvSpPr>
        <p:spPr bwMode="auto">
          <a:xfrm>
            <a:off x="7240191" y="3062289"/>
            <a:ext cx="600075" cy="173593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03" name="Oval 88"/>
          <p:cNvSpPr>
            <a:spLocks noChangeArrowheads="1"/>
          </p:cNvSpPr>
          <p:nvPr/>
        </p:nvSpPr>
        <p:spPr bwMode="auto">
          <a:xfrm>
            <a:off x="7512845" y="4329114"/>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04" name="Oval 89"/>
          <p:cNvSpPr>
            <a:spLocks noChangeArrowheads="1"/>
          </p:cNvSpPr>
          <p:nvPr/>
        </p:nvSpPr>
        <p:spPr bwMode="auto">
          <a:xfrm>
            <a:off x="7514036" y="4429126"/>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05" name="Oval 90"/>
          <p:cNvSpPr>
            <a:spLocks noChangeArrowheads="1"/>
          </p:cNvSpPr>
          <p:nvPr/>
        </p:nvSpPr>
        <p:spPr bwMode="auto">
          <a:xfrm>
            <a:off x="7514036" y="4530330"/>
            <a:ext cx="30956" cy="40481"/>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06" name="Rectangle 91"/>
          <p:cNvSpPr>
            <a:spLocks noChangeArrowheads="1"/>
          </p:cNvSpPr>
          <p:nvPr/>
        </p:nvSpPr>
        <p:spPr bwMode="auto">
          <a:xfrm>
            <a:off x="7236619" y="3871913"/>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07" name="Rectangle 92"/>
          <p:cNvSpPr>
            <a:spLocks noChangeArrowheads="1"/>
          </p:cNvSpPr>
          <p:nvPr/>
        </p:nvSpPr>
        <p:spPr bwMode="auto">
          <a:xfrm>
            <a:off x="7237810" y="4004072"/>
            <a:ext cx="600075"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08" name="Rectangle 93"/>
          <p:cNvSpPr>
            <a:spLocks noChangeArrowheads="1"/>
          </p:cNvSpPr>
          <p:nvPr/>
        </p:nvSpPr>
        <p:spPr bwMode="auto">
          <a:xfrm>
            <a:off x="7235430" y="4136231"/>
            <a:ext cx="60602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09" name="Rectangle 94" descr="25%"/>
          <p:cNvSpPr>
            <a:spLocks noChangeArrowheads="1"/>
          </p:cNvSpPr>
          <p:nvPr/>
        </p:nvSpPr>
        <p:spPr bwMode="auto">
          <a:xfrm>
            <a:off x="7236619" y="3736181"/>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10" name="Rectangle 95" descr="25%"/>
          <p:cNvSpPr>
            <a:spLocks noChangeArrowheads="1"/>
          </p:cNvSpPr>
          <p:nvPr/>
        </p:nvSpPr>
        <p:spPr bwMode="auto">
          <a:xfrm>
            <a:off x="7236619" y="3600450"/>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11" name="Rectangle 96"/>
          <p:cNvSpPr>
            <a:spLocks noChangeArrowheads="1"/>
          </p:cNvSpPr>
          <p:nvPr/>
        </p:nvSpPr>
        <p:spPr bwMode="auto">
          <a:xfrm>
            <a:off x="6977062" y="3059908"/>
            <a:ext cx="196454" cy="174545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590945" name="Rectangle 97"/>
          <p:cNvSpPr>
            <a:spLocks noChangeArrowheads="1"/>
          </p:cNvSpPr>
          <p:nvPr/>
        </p:nvSpPr>
        <p:spPr bwMode="auto">
          <a:xfrm>
            <a:off x="7240192" y="3324224"/>
            <a:ext cx="600075" cy="151210"/>
          </a:xfrm>
          <a:prstGeom prst="rect">
            <a:avLst/>
          </a:prstGeom>
          <a:solidFill>
            <a:srgbClr val="FF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590946" name="Rectangle 98"/>
          <p:cNvSpPr>
            <a:spLocks noChangeArrowheads="1"/>
          </p:cNvSpPr>
          <p:nvPr/>
        </p:nvSpPr>
        <p:spPr bwMode="auto">
          <a:xfrm>
            <a:off x="7240429" y="3471387"/>
            <a:ext cx="600075" cy="143351"/>
          </a:xfrm>
          <a:prstGeom prst="rect">
            <a:avLst/>
          </a:prstGeom>
          <a:solidFill>
            <a:srgbClr val="FF6699">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590947" name="Rectangle 99"/>
          <p:cNvSpPr>
            <a:spLocks noChangeArrowheads="1"/>
          </p:cNvSpPr>
          <p:nvPr/>
        </p:nvSpPr>
        <p:spPr bwMode="auto">
          <a:xfrm>
            <a:off x="7242572" y="3618311"/>
            <a:ext cx="600075" cy="111918"/>
          </a:xfrm>
          <a:prstGeom prst="rect">
            <a:avLst/>
          </a:prstGeom>
          <a:solidFill>
            <a:srgbClr val="33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4915" name="Line 100"/>
          <p:cNvSpPr>
            <a:spLocks noChangeShapeType="1"/>
          </p:cNvSpPr>
          <p:nvPr/>
        </p:nvSpPr>
        <p:spPr bwMode="auto">
          <a:xfrm>
            <a:off x="6511530" y="3975497"/>
            <a:ext cx="373856"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0949" name="Line 101"/>
          <p:cNvSpPr>
            <a:spLocks noChangeShapeType="1"/>
          </p:cNvSpPr>
          <p:nvPr/>
        </p:nvSpPr>
        <p:spPr bwMode="auto">
          <a:xfrm>
            <a:off x="5869783" y="2950370"/>
            <a:ext cx="1354931" cy="475060"/>
          </a:xfrm>
          <a:prstGeom prst="line">
            <a:avLst/>
          </a:prstGeom>
          <a:noFill/>
          <a:ln w="76200">
            <a:solidFill>
              <a:srgbClr val="FF9933"/>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0950" name="Text Box 102"/>
          <p:cNvSpPr txBox="1">
            <a:spLocks noChangeArrowheads="1"/>
          </p:cNvSpPr>
          <p:nvPr/>
        </p:nvSpPr>
        <p:spPr bwMode="auto">
          <a:xfrm>
            <a:off x="4712494" y="2469482"/>
            <a:ext cx="1141659" cy="784830"/>
          </a:xfrm>
          <a:prstGeom prst="rect">
            <a:avLst/>
          </a:prstGeom>
          <a:solidFill>
            <a:schemeClr val="bg1"/>
          </a:solidFill>
          <a:ln w="9525">
            <a:solidFill>
              <a:schemeClr val="tx1"/>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en-US" altLang="ja-JP" sz="4500" dirty="0">
                <a:solidFill>
                  <a:srgbClr val="FF9933"/>
                </a:solidFill>
                <a:latin typeface="Arial" panose="020B0604020202020204" pitchFamily="34" charset="0"/>
                <a:ea typeface="メイリオ" panose="020B0604030504040204" pitchFamily="50" charset="-128"/>
              </a:rPr>
              <a:t>x </a:t>
            </a:r>
            <a:r>
              <a:rPr lang="ja-JP" altLang="en-US" sz="4500" dirty="0">
                <a:solidFill>
                  <a:srgbClr val="FF9933"/>
                </a:solidFill>
                <a:latin typeface="Arial" panose="020B0604020202020204" pitchFamily="34" charset="0"/>
                <a:ea typeface="メイリオ" panose="020B0604030504040204" pitchFamily="50" charset="-128"/>
              </a:rPr>
              <a:t>と</a:t>
            </a:r>
          </a:p>
        </p:txBody>
      </p:sp>
      <p:sp>
        <p:nvSpPr>
          <p:cNvPr id="590951" name="Line 103"/>
          <p:cNvSpPr>
            <a:spLocks noChangeShapeType="1"/>
          </p:cNvSpPr>
          <p:nvPr/>
        </p:nvSpPr>
        <p:spPr bwMode="auto">
          <a:xfrm flipV="1">
            <a:off x="5828111" y="3589289"/>
            <a:ext cx="1403746" cy="319534"/>
          </a:xfrm>
          <a:prstGeom prst="line">
            <a:avLst/>
          </a:prstGeom>
          <a:noFill/>
          <a:ln w="76200">
            <a:solidFill>
              <a:srgbClr val="FF9999"/>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0952" name="Text Box 104"/>
          <p:cNvSpPr txBox="1">
            <a:spLocks noChangeArrowheads="1"/>
          </p:cNvSpPr>
          <p:nvPr/>
        </p:nvSpPr>
        <p:spPr bwMode="auto">
          <a:xfrm>
            <a:off x="3428785" y="3509219"/>
            <a:ext cx="2651688" cy="715581"/>
          </a:xfrm>
          <a:prstGeom prst="rect">
            <a:avLst/>
          </a:prstGeom>
          <a:solidFill>
            <a:schemeClr val="bg1"/>
          </a:solidFill>
          <a:ln w="9525">
            <a:solidFill>
              <a:schemeClr val="tx1"/>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en-US" altLang="ja-JP" sz="4050" dirty="0">
                <a:solidFill>
                  <a:srgbClr val="FF6699"/>
                </a:solidFill>
                <a:latin typeface="Arial" panose="020B0604020202020204" pitchFamily="34" charset="0"/>
                <a:ea typeface="メイリオ" panose="020B0604030504040204" pitchFamily="50" charset="-128"/>
              </a:rPr>
              <a:t>y </a:t>
            </a:r>
            <a:r>
              <a:rPr lang="ja-JP" altLang="en-US" sz="4050" dirty="0">
                <a:solidFill>
                  <a:srgbClr val="FF6699"/>
                </a:solidFill>
                <a:latin typeface="Arial" panose="020B0604020202020204" pitchFamily="34" charset="0"/>
                <a:ea typeface="メイリオ" panose="020B0604030504040204" pitchFamily="50" charset="-128"/>
              </a:rPr>
              <a:t>を足して</a:t>
            </a:r>
          </a:p>
        </p:txBody>
      </p:sp>
      <p:sp>
        <p:nvSpPr>
          <p:cNvPr id="590953" name="Line 105"/>
          <p:cNvSpPr>
            <a:spLocks noChangeShapeType="1"/>
          </p:cNvSpPr>
          <p:nvPr/>
        </p:nvSpPr>
        <p:spPr bwMode="auto">
          <a:xfrm flipV="1">
            <a:off x="5913834" y="3696888"/>
            <a:ext cx="1333501" cy="1213250"/>
          </a:xfrm>
          <a:prstGeom prst="line">
            <a:avLst/>
          </a:prstGeom>
          <a:noFill/>
          <a:ln w="76200">
            <a:solidFill>
              <a:srgbClr val="008000"/>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0954" name="Text Box 106"/>
          <p:cNvSpPr txBox="1">
            <a:spLocks noChangeArrowheads="1"/>
          </p:cNvSpPr>
          <p:nvPr/>
        </p:nvSpPr>
        <p:spPr bwMode="auto">
          <a:xfrm>
            <a:off x="2995888" y="4550570"/>
            <a:ext cx="3142207" cy="715581"/>
          </a:xfrm>
          <a:prstGeom prst="rect">
            <a:avLst/>
          </a:prstGeom>
          <a:solidFill>
            <a:schemeClr val="bg1"/>
          </a:solidFill>
          <a:ln w="9525">
            <a:solidFill>
              <a:schemeClr val="tx1"/>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en-US" altLang="ja-JP" sz="4050" dirty="0">
                <a:solidFill>
                  <a:srgbClr val="339933"/>
                </a:solidFill>
                <a:latin typeface="Arial" panose="020B0604020202020204" pitchFamily="34" charset="0"/>
                <a:ea typeface="メイリオ" panose="020B0604030504040204" pitchFamily="50" charset="-128"/>
              </a:rPr>
              <a:t>z </a:t>
            </a:r>
            <a:r>
              <a:rPr lang="ja-JP" altLang="en-US" sz="4050" dirty="0">
                <a:solidFill>
                  <a:srgbClr val="339933"/>
                </a:solidFill>
                <a:latin typeface="Arial" panose="020B0604020202020204" pitchFamily="34" charset="0"/>
                <a:ea typeface="メイリオ" panose="020B0604030504040204" pitchFamily="50" charset="-128"/>
              </a:rPr>
              <a:t>に入れたい</a:t>
            </a:r>
          </a:p>
        </p:txBody>
      </p:sp>
      <p:sp>
        <p:nvSpPr>
          <p:cNvPr id="106" name="Text Box 108"/>
          <p:cNvSpPr txBox="1">
            <a:spLocks noChangeArrowheads="1"/>
          </p:cNvSpPr>
          <p:nvPr/>
        </p:nvSpPr>
        <p:spPr bwMode="auto">
          <a:xfrm>
            <a:off x="6782395" y="4906618"/>
            <a:ext cx="2220470" cy="553998"/>
          </a:xfrm>
          <a:prstGeom prst="rect">
            <a:avLst/>
          </a:prstGeom>
          <a:solidFill>
            <a:schemeClr val="bg1"/>
          </a:solidFill>
          <a:ln w="9525">
            <a:solidFill>
              <a:schemeClr val="tx1"/>
            </a:solidFill>
            <a:miter lim="800000"/>
            <a:headEnd/>
            <a:tailEnd/>
          </a:ln>
        </p:spPr>
        <p:txBody>
          <a:bodyPr wrap="squar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en-US" altLang="ja-JP" sz="1500" dirty="0">
                <a:solidFill>
                  <a:prstClr val="black"/>
                </a:solidFill>
                <a:latin typeface="Arial" panose="020B0604020202020204" pitchFamily="34" charset="0"/>
                <a:ea typeface="メイリオ" panose="020B0604030504040204" pitchFamily="50" charset="-128"/>
              </a:rPr>
              <a:t>※</a:t>
            </a:r>
            <a:r>
              <a:rPr lang="ja-JP" altLang="en-US" sz="1500" dirty="0">
                <a:solidFill>
                  <a:prstClr val="black"/>
                </a:solidFill>
                <a:latin typeface="Arial" panose="020B0604020202020204" pitchFamily="34" charset="0"/>
                <a:ea typeface="メイリオ" panose="020B0604030504040204" pitchFamily="50" charset="-128"/>
              </a:rPr>
              <a:t>この図では，メモリの１マスは</a:t>
            </a:r>
            <a:r>
              <a:rPr lang="ja-JP" altLang="en-US" sz="1500" dirty="0">
                <a:solidFill>
                  <a:srgbClr val="FF0000"/>
                </a:solidFill>
                <a:latin typeface="Arial" panose="020B0604020202020204" pitchFamily="34" charset="0"/>
                <a:ea typeface="メイリオ" panose="020B0604030504040204" pitchFamily="50" charset="-128"/>
              </a:rPr>
              <a:t>４</a:t>
            </a:r>
            <a:r>
              <a:rPr lang="ja-JP" altLang="en-US" sz="1500" dirty="0">
                <a:solidFill>
                  <a:prstClr val="black"/>
                </a:solidFill>
                <a:latin typeface="Arial" panose="020B0604020202020204" pitchFamily="34" charset="0"/>
                <a:ea typeface="メイリオ" panose="020B0604030504040204" pitchFamily="50" charset="-128"/>
              </a:rPr>
              <a:t>バイト</a:t>
            </a:r>
          </a:p>
        </p:txBody>
      </p:sp>
    </p:spTree>
    <p:extLst>
      <p:ext uri="{BB962C8B-B14F-4D97-AF65-F5344CB8AC3E}">
        <p14:creationId xmlns:p14="http://schemas.microsoft.com/office/powerpoint/2010/main" val="24431057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90949"/>
                                        </p:tgtEl>
                                        <p:attrNameLst>
                                          <p:attrName>style.visibility</p:attrName>
                                        </p:attrNameLst>
                                      </p:cBhvr>
                                      <p:to>
                                        <p:strVal val="visible"/>
                                      </p:to>
                                    </p:set>
                                    <p:animEffect transition="in" filter="dissolve">
                                      <p:cBhvr>
                                        <p:cTn id="7" dur="500"/>
                                        <p:tgtEl>
                                          <p:spTgt spid="59094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590950"/>
                                        </p:tgtEl>
                                        <p:attrNameLst>
                                          <p:attrName>style.visibility</p:attrName>
                                        </p:attrNameLst>
                                      </p:cBhvr>
                                      <p:to>
                                        <p:strVal val="visible"/>
                                      </p:to>
                                    </p:set>
                                    <p:animEffect transition="in" filter="dissolve">
                                      <p:cBhvr>
                                        <p:cTn id="10" dur="500"/>
                                        <p:tgtEl>
                                          <p:spTgt spid="59095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590945"/>
                                        </p:tgtEl>
                                        <p:attrNameLst>
                                          <p:attrName>style.visibility</p:attrName>
                                        </p:attrNameLst>
                                      </p:cBhvr>
                                      <p:to>
                                        <p:strVal val="visible"/>
                                      </p:to>
                                    </p:set>
                                    <p:animEffect transition="in" filter="dissolve">
                                      <p:cBhvr>
                                        <p:cTn id="13" dur="500"/>
                                        <p:tgtEl>
                                          <p:spTgt spid="590945"/>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590952"/>
                                        </p:tgtEl>
                                        <p:attrNameLst>
                                          <p:attrName>style.visibility</p:attrName>
                                        </p:attrNameLst>
                                      </p:cBhvr>
                                      <p:to>
                                        <p:strVal val="visible"/>
                                      </p:to>
                                    </p:set>
                                    <p:animEffect transition="in" filter="dissolve">
                                      <p:cBhvr>
                                        <p:cTn id="18" dur="500"/>
                                        <p:tgtEl>
                                          <p:spTgt spid="590952"/>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590946"/>
                                        </p:tgtEl>
                                        <p:attrNameLst>
                                          <p:attrName>style.visibility</p:attrName>
                                        </p:attrNameLst>
                                      </p:cBhvr>
                                      <p:to>
                                        <p:strVal val="visible"/>
                                      </p:to>
                                    </p:set>
                                    <p:animEffect transition="in" filter="dissolve">
                                      <p:cBhvr>
                                        <p:cTn id="21" dur="500"/>
                                        <p:tgtEl>
                                          <p:spTgt spid="590946"/>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90951"/>
                                        </p:tgtEl>
                                        <p:attrNameLst>
                                          <p:attrName>style.visibility</p:attrName>
                                        </p:attrNameLst>
                                      </p:cBhvr>
                                      <p:to>
                                        <p:strVal val="visible"/>
                                      </p:to>
                                    </p:set>
                                    <p:animEffect transition="in" filter="dissolve">
                                      <p:cBhvr>
                                        <p:cTn id="24" dur="500"/>
                                        <p:tgtEl>
                                          <p:spTgt spid="590951"/>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590954"/>
                                        </p:tgtEl>
                                        <p:attrNameLst>
                                          <p:attrName>style.visibility</p:attrName>
                                        </p:attrNameLst>
                                      </p:cBhvr>
                                      <p:to>
                                        <p:strVal val="visible"/>
                                      </p:to>
                                    </p:set>
                                    <p:animEffect transition="in" filter="dissolve">
                                      <p:cBhvr>
                                        <p:cTn id="29" dur="500"/>
                                        <p:tgtEl>
                                          <p:spTgt spid="590954"/>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590953"/>
                                        </p:tgtEl>
                                        <p:attrNameLst>
                                          <p:attrName>style.visibility</p:attrName>
                                        </p:attrNameLst>
                                      </p:cBhvr>
                                      <p:to>
                                        <p:strVal val="visible"/>
                                      </p:to>
                                    </p:set>
                                    <p:animEffect transition="in" filter="dissolve">
                                      <p:cBhvr>
                                        <p:cTn id="32" dur="500"/>
                                        <p:tgtEl>
                                          <p:spTgt spid="590953"/>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590947"/>
                                        </p:tgtEl>
                                        <p:attrNameLst>
                                          <p:attrName>style.visibility</p:attrName>
                                        </p:attrNameLst>
                                      </p:cBhvr>
                                      <p:to>
                                        <p:strVal val="visible"/>
                                      </p:to>
                                    </p:set>
                                    <p:animEffect transition="in" filter="dissolve">
                                      <p:cBhvr>
                                        <p:cTn id="35" dur="500"/>
                                        <p:tgtEl>
                                          <p:spTgt spid="590947"/>
                                        </p:tgtEl>
                                      </p:cBhvr>
                                    </p:animEffect>
                                  </p:childTnLst>
                                </p:cTn>
                              </p:par>
                              <p:par>
                                <p:cTn id="36" presetID="8" presetClass="entr" presetSubtype="16" fill="hold" grpId="0" nodeType="withEffect">
                                  <p:stCondLst>
                                    <p:cond delay="0"/>
                                  </p:stCondLst>
                                  <p:childTnLst>
                                    <p:set>
                                      <p:cBhvr>
                                        <p:cTn id="37" dur="1" fill="hold">
                                          <p:stCondLst>
                                            <p:cond delay="0"/>
                                          </p:stCondLst>
                                        </p:cTn>
                                        <p:tgtEl>
                                          <p:spTgt spid="106"/>
                                        </p:tgtEl>
                                        <p:attrNameLst>
                                          <p:attrName>style.visibility</p:attrName>
                                        </p:attrNameLst>
                                      </p:cBhvr>
                                      <p:to>
                                        <p:strVal val="visible"/>
                                      </p:to>
                                    </p:set>
                                    <p:animEffect transition="in" filter="diamond(in)">
                                      <p:cBhvr>
                                        <p:cTn id="38" dur="2000"/>
                                        <p:tgtEl>
                                          <p:spTgt spid="1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0945" grpId="0" animBg="1"/>
      <p:bldP spid="590946" grpId="0" animBg="1"/>
      <p:bldP spid="590947" grpId="0" animBg="1"/>
      <p:bldP spid="590949" grpId="0" animBg="1"/>
      <p:bldP spid="590950" grpId="0" animBg="1"/>
      <p:bldP spid="590951" grpId="0" animBg="1"/>
      <p:bldP spid="590952" grpId="0" animBg="1"/>
      <p:bldP spid="590953" grpId="0" animBg="1"/>
      <p:bldP spid="590954" grpId="0" animBg="1"/>
      <p:bldP spid="10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4"/>
          <p:cNvSpPr>
            <a:spLocks noChangeArrowheads="1"/>
          </p:cNvSpPr>
          <p:nvPr/>
        </p:nvSpPr>
        <p:spPr bwMode="auto">
          <a:xfrm flipH="1">
            <a:off x="2515791" y="2322911"/>
            <a:ext cx="171450" cy="596503"/>
          </a:xfrm>
          <a:prstGeom prst="roundRect">
            <a:avLst>
              <a:gd name="adj" fmla="val 16667"/>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43" name="Text Box 5"/>
          <p:cNvSpPr txBox="1">
            <a:spLocks noChangeArrowheads="1"/>
          </p:cNvSpPr>
          <p:nvPr/>
        </p:nvSpPr>
        <p:spPr bwMode="auto">
          <a:xfrm>
            <a:off x="1143000" y="4142185"/>
            <a:ext cx="2162175" cy="600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ja-JP" altLang="en-US" sz="1800" dirty="0">
                <a:solidFill>
                  <a:srgbClr val="ED7D31"/>
                </a:solidFill>
                <a:latin typeface="Arial" panose="020B0604020202020204" pitchFamily="34" charset="0"/>
                <a:ea typeface="メイリオ" panose="020B0604030504040204" pitchFamily="50" charset="-128"/>
              </a:rPr>
              <a:t>算術演算ユニット</a:t>
            </a:r>
          </a:p>
          <a:p>
            <a:pPr algn="ctr" defTabSz="685800" eaLnBrk="1" hangingPunct="1">
              <a:defRPr/>
            </a:pPr>
            <a:r>
              <a:rPr lang="en-US" altLang="ja-JP" sz="1500" dirty="0">
                <a:solidFill>
                  <a:srgbClr val="ED7D31"/>
                </a:solidFill>
                <a:latin typeface="Arial" panose="020B0604020202020204" pitchFamily="34" charset="0"/>
                <a:ea typeface="メイリオ" panose="020B0604030504040204" pitchFamily="50" charset="-128"/>
              </a:rPr>
              <a:t>Arithmetic and Logic Unit</a:t>
            </a:r>
          </a:p>
        </p:txBody>
      </p:sp>
      <p:sp>
        <p:nvSpPr>
          <p:cNvPr id="35844" name="Rectangle 6"/>
          <p:cNvSpPr>
            <a:spLocks noChangeArrowheads="1"/>
          </p:cNvSpPr>
          <p:nvPr/>
        </p:nvSpPr>
        <p:spPr bwMode="auto">
          <a:xfrm>
            <a:off x="1178719" y="1183483"/>
            <a:ext cx="5306616" cy="474702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45" name="Text Box 7"/>
          <p:cNvSpPr txBox="1">
            <a:spLocks noChangeArrowheads="1"/>
          </p:cNvSpPr>
          <p:nvPr/>
        </p:nvSpPr>
        <p:spPr bwMode="auto">
          <a:xfrm>
            <a:off x="3474244" y="1092994"/>
            <a:ext cx="771365"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en-US" altLang="ja-JP" sz="2700" dirty="0">
                <a:solidFill>
                  <a:prstClr val="black"/>
                </a:solidFill>
                <a:latin typeface="Arial" panose="020B0604020202020204" pitchFamily="34" charset="0"/>
                <a:ea typeface="メイリオ" panose="020B0604030504040204" pitchFamily="50" charset="-128"/>
              </a:rPr>
              <a:t>CPU</a:t>
            </a:r>
          </a:p>
        </p:txBody>
      </p:sp>
      <p:sp>
        <p:nvSpPr>
          <p:cNvPr id="35846" name="Rectangle 8"/>
          <p:cNvSpPr>
            <a:spLocks noChangeArrowheads="1"/>
          </p:cNvSpPr>
          <p:nvPr/>
        </p:nvSpPr>
        <p:spPr bwMode="auto">
          <a:xfrm>
            <a:off x="6485336" y="1927624"/>
            <a:ext cx="1515665" cy="250031"/>
          </a:xfrm>
          <a:prstGeom prst="rect">
            <a:avLst/>
          </a:prstGeom>
          <a:solidFill>
            <a:srgbClr val="C8B9FF"/>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47" name="Rectangle 9"/>
          <p:cNvSpPr>
            <a:spLocks noChangeArrowheads="1"/>
          </p:cNvSpPr>
          <p:nvPr/>
        </p:nvSpPr>
        <p:spPr bwMode="auto">
          <a:xfrm>
            <a:off x="6498432" y="1394223"/>
            <a:ext cx="1502569" cy="320278"/>
          </a:xfrm>
          <a:prstGeom prst="rect">
            <a:avLst/>
          </a:prstGeom>
          <a:solidFill>
            <a:srgbClr val="FFB9B9"/>
          </a:solidFill>
          <a:ln w="9525">
            <a:solidFill>
              <a:schemeClr val="tx2"/>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48" name="AutoShape 10"/>
          <p:cNvSpPr>
            <a:spLocks noChangeArrowheads="1"/>
          </p:cNvSpPr>
          <p:nvPr/>
        </p:nvSpPr>
        <p:spPr bwMode="auto">
          <a:xfrm>
            <a:off x="7013973" y="1706167"/>
            <a:ext cx="350044" cy="912019"/>
          </a:xfrm>
          <a:prstGeom prst="downArrow">
            <a:avLst>
              <a:gd name="adj1" fmla="val 50000"/>
              <a:gd name="adj2" fmla="val 65136"/>
            </a:avLst>
          </a:prstGeom>
          <a:solidFill>
            <a:srgbClr val="FFB9B9"/>
          </a:solidFill>
          <a:ln w="9525">
            <a:solidFill>
              <a:schemeClr val="tx2"/>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49" name="Text Box 11"/>
          <p:cNvSpPr txBox="1">
            <a:spLocks noChangeArrowheads="1"/>
          </p:cNvSpPr>
          <p:nvPr/>
        </p:nvSpPr>
        <p:spPr bwMode="auto">
          <a:xfrm>
            <a:off x="6512719" y="1059656"/>
            <a:ext cx="15696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sz="1800" dirty="0">
                <a:solidFill>
                  <a:srgbClr val="44546A"/>
                </a:solidFill>
                <a:latin typeface="Arial" panose="020B0604020202020204" pitchFamily="34" charset="0"/>
                <a:ea typeface="メイリオ" panose="020B0604030504040204" pitchFamily="50" charset="-128"/>
              </a:rPr>
              <a:t>アドレスバス</a:t>
            </a:r>
            <a:endParaRPr lang="en-US" altLang="ja-JP" sz="1800" dirty="0">
              <a:solidFill>
                <a:srgbClr val="44546A"/>
              </a:solidFill>
              <a:latin typeface="Arial" panose="020B0604020202020204" pitchFamily="34" charset="0"/>
              <a:ea typeface="メイリオ" panose="020B0604030504040204" pitchFamily="50" charset="-128"/>
            </a:endParaRPr>
          </a:p>
        </p:txBody>
      </p:sp>
      <p:sp>
        <p:nvSpPr>
          <p:cNvPr id="35850" name="Text Box 12"/>
          <p:cNvSpPr txBox="1">
            <a:spLocks noChangeArrowheads="1"/>
          </p:cNvSpPr>
          <p:nvPr/>
        </p:nvSpPr>
        <p:spPr bwMode="auto">
          <a:xfrm>
            <a:off x="6567488" y="1649016"/>
            <a:ext cx="13388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sz="1800" dirty="0">
                <a:solidFill>
                  <a:prstClr val="black"/>
                </a:solidFill>
                <a:latin typeface="Arial" panose="020B0604020202020204" pitchFamily="34" charset="0"/>
                <a:ea typeface="メイリオ" panose="020B0604030504040204" pitchFamily="50" charset="-128"/>
              </a:rPr>
              <a:t>データバス</a:t>
            </a:r>
            <a:endParaRPr lang="en-US" altLang="ja-JP" sz="1800" dirty="0">
              <a:solidFill>
                <a:prstClr val="black"/>
              </a:solidFill>
              <a:latin typeface="Arial" panose="020B0604020202020204" pitchFamily="34" charset="0"/>
              <a:ea typeface="メイリオ" panose="020B0604030504040204" pitchFamily="50" charset="-128"/>
            </a:endParaRPr>
          </a:p>
        </p:txBody>
      </p:sp>
      <p:sp>
        <p:nvSpPr>
          <p:cNvPr id="35851" name="AutoShape 13"/>
          <p:cNvSpPr>
            <a:spLocks noChangeArrowheads="1"/>
          </p:cNvSpPr>
          <p:nvPr/>
        </p:nvSpPr>
        <p:spPr bwMode="auto">
          <a:xfrm>
            <a:off x="7500939" y="2191942"/>
            <a:ext cx="316706" cy="429815"/>
          </a:xfrm>
          <a:prstGeom prst="upDownArrow">
            <a:avLst>
              <a:gd name="adj1" fmla="val 50000"/>
              <a:gd name="adj2" fmla="val 27143"/>
            </a:avLst>
          </a:prstGeom>
          <a:solidFill>
            <a:srgbClr val="C8B9FF"/>
          </a:solidFill>
          <a:ln w="9525">
            <a:solidFill>
              <a:schemeClr val="tx1"/>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52" name="Rectangle 14"/>
          <p:cNvSpPr>
            <a:spLocks noChangeArrowheads="1"/>
          </p:cNvSpPr>
          <p:nvPr/>
        </p:nvSpPr>
        <p:spPr bwMode="auto">
          <a:xfrm>
            <a:off x="6919914" y="2626520"/>
            <a:ext cx="998935" cy="285154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53" name="Line 17"/>
          <p:cNvSpPr>
            <a:spLocks noChangeShapeType="1"/>
          </p:cNvSpPr>
          <p:nvPr/>
        </p:nvSpPr>
        <p:spPr bwMode="auto">
          <a:xfrm>
            <a:off x="6488908" y="4094561"/>
            <a:ext cx="413147" cy="1190"/>
          </a:xfrm>
          <a:prstGeom prst="line">
            <a:avLst/>
          </a:prstGeom>
          <a:noFill/>
          <a:ln w="28575">
            <a:solidFill>
              <a:srgbClr val="008000"/>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54" name="Line 19"/>
          <p:cNvSpPr>
            <a:spLocks noChangeShapeType="1"/>
          </p:cNvSpPr>
          <p:nvPr/>
        </p:nvSpPr>
        <p:spPr bwMode="auto">
          <a:xfrm flipH="1" flipV="1">
            <a:off x="2508647" y="2141936"/>
            <a:ext cx="3970734" cy="2381"/>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55" name="Oval 23"/>
          <p:cNvSpPr>
            <a:spLocks noChangeAspect="1" noChangeArrowheads="1"/>
          </p:cNvSpPr>
          <p:nvPr/>
        </p:nvSpPr>
        <p:spPr bwMode="auto">
          <a:xfrm flipH="1">
            <a:off x="6030516" y="2062163"/>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56" name="Line 30"/>
          <p:cNvSpPr>
            <a:spLocks noChangeShapeType="1"/>
          </p:cNvSpPr>
          <p:nvPr/>
        </p:nvSpPr>
        <p:spPr bwMode="auto">
          <a:xfrm flipH="1">
            <a:off x="2235995" y="1558529"/>
            <a:ext cx="4227910" cy="0"/>
          </a:xfrm>
          <a:prstGeom prst="line">
            <a:avLst/>
          </a:prstGeom>
          <a:noFill/>
          <a:ln w="57150">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7030" name="Freeform 38"/>
          <p:cNvSpPr>
            <a:spLocks/>
          </p:cNvSpPr>
          <p:nvPr/>
        </p:nvSpPr>
        <p:spPr bwMode="auto">
          <a:xfrm>
            <a:off x="1500187" y="2321720"/>
            <a:ext cx="719138" cy="1884760"/>
          </a:xfrm>
          <a:custGeom>
            <a:avLst/>
            <a:gdLst>
              <a:gd name="T0" fmla="*/ 1522174157 w 604"/>
              <a:gd name="T1" fmla="*/ 0 h 1583"/>
              <a:gd name="T2" fmla="*/ 0 w 604"/>
              <a:gd name="T3" fmla="*/ 1000503112 h 1583"/>
              <a:gd name="T4" fmla="*/ 0 w 604"/>
              <a:gd name="T5" fmla="*/ 2147483647 h 1583"/>
              <a:gd name="T6" fmla="*/ 1522174157 w 604"/>
              <a:gd name="T7" fmla="*/ 2147483647 h 1583"/>
              <a:gd name="T8" fmla="*/ 1522174157 w 604"/>
              <a:gd name="T9" fmla="*/ 2147483647 h 1583"/>
              <a:gd name="T10" fmla="*/ 904735331 w 604"/>
              <a:gd name="T11" fmla="*/ 1945561206 h 1583"/>
              <a:gd name="T12" fmla="*/ 1522174157 w 604"/>
              <a:gd name="T13" fmla="*/ 1620461482 h 1583"/>
              <a:gd name="T14" fmla="*/ 1522174157 w 604"/>
              <a:gd name="T15" fmla="*/ 0 h 1583"/>
              <a:gd name="T16" fmla="*/ 0 60000 65536"/>
              <a:gd name="T17" fmla="*/ 0 60000 65536"/>
              <a:gd name="T18" fmla="*/ 0 60000 65536"/>
              <a:gd name="T19" fmla="*/ 0 60000 65536"/>
              <a:gd name="T20" fmla="*/ 0 60000 65536"/>
              <a:gd name="T21" fmla="*/ 0 60000 65536"/>
              <a:gd name="T22" fmla="*/ 0 60000 65536"/>
              <a:gd name="T23" fmla="*/ 0 60000 65536"/>
              <a:gd name="T24" fmla="*/ 0 w 604"/>
              <a:gd name="T25" fmla="*/ 0 h 1583"/>
              <a:gd name="T26" fmla="*/ 604 w 604"/>
              <a:gd name="T27" fmla="*/ 1583 h 15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4" h="1583">
                <a:moveTo>
                  <a:pt x="604" y="0"/>
                </a:moveTo>
                <a:lnTo>
                  <a:pt x="0" y="397"/>
                </a:lnTo>
                <a:lnTo>
                  <a:pt x="0" y="1186"/>
                </a:lnTo>
                <a:lnTo>
                  <a:pt x="604" y="1583"/>
                </a:lnTo>
                <a:lnTo>
                  <a:pt x="604" y="917"/>
                </a:lnTo>
                <a:lnTo>
                  <a:pt x="359" y="772"/>
                </a:lnTo>
                <a:lnTo>
                  <a:pt x="604" y="643"/>
                </a:lnTo>
                <a:lnTo>
                  <a:pt x="604" y="0"/>
                </a:lnTo>
                <a:close/>
              </a:path>
            </a:pathLst>
          </a:custGeom>
          <a:solidFill>
            <a:srgbClr val="BDBDEF">
              <a:alpha val="50195"/>
            </a:srgbClr>
          </a:solidFill>
          <a:ln w="28575">
            <a:solidFill>
              <a:schemeClr val="tx1"/>
            </a:solidFill>
            <a:round/>
            <a:headEnd/>
            <a:tailEnd/>
          </a:ln>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597031" name="Rectangle 39"/>
          <p:cNvSpPr>
            <a:spLocks noChangeArrowheads="1"/>
          </p:cNvSpPr>
          <p:nvPr/>
        </p:nvSpPr>
        <p:spPr bwMode="auto">
          <a:xfrm>
            <a:off x="3414714" y="2684860"/>
            <a:ext cx="711994" cy="1198959"/>
          </a:xfrm>
          <a:prstGeom prst="rect">
            <a:avLst/>
          </a:prstGeom>
          <a:solidFill>
            <a:srgbClr val="BDBDEF">
              <a:alpha val="50195"/>
            </a:srgbClr>
          </a:solidFill>
          <a:ln w="2857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59" name="Text Box 40"/>
          <p:cNvSpPr txBox="1">
            <a:spLocks noChangeArrowheads="1"/>
          </p:cNvSpPr>
          <p:nvPr/>
        </p:nvSpPr>
        <p:spPr bwMode="auto">
          <a:xfrm>
            <a:off x="3280173" y="3869532"/>
            <a:ext cx="99774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ja-JP" altLang="en-US" sz="1500" dirty="0">
                <a:solidFill>
                  <a:srgbClr val="ED7D31"/>
                </a:solidFill>
                <a:latin typeface="Arial" panose="020B0604020202020204" pitchFamily="34" charset="0"/>
                <a:ea typeface="メイリオ" panose="020B0604030504040204" pitchFamily="50" charset="-128"/>
              </a:rPr>
              <a:t>レジスタ</a:t>
            </a:r>
          </a:p>
          <a:p>
            <a:pPr algn="ctr" defTabSz="685800" eaLnBrk="1" hangingPunct="1">
              <a:defRPr/>
            </a:pPr>
            <a:r>
              <a:rPr lang="en-US" altLang="ja-JP" sz="1500" dirty="0">
                <a:solidFill>
                  <a:srgbClr val="ED7D31"/>
                </a:solidFill>
                <a:latin typeface="Arial" panose="020B0604020202020204" pitchFamily="34" charset="0"/>
                <a:ea typeface="メイリオ" panose="020B0604030504040204" pitchFamily="50" charset="-128"/>
              </a:rPr>
              <a:t>Registers</a:t>
            </a:r>
          </a:p>
        </p:txBody>
      </p:sp>
      <p:sp>
        <p:nvSpPr>
          <p:cNvPr id="35860" name="Oval 41"/>
          <p:cNvSpPr>
            <a:spLocks noChangeAspect="1" noChangeArrowheads="1"/>
          </p:cNvSpPr>
          <p:nvPr/>
        </p:nvSpPr>
        <p:spPr bwMode="auto">
          <a:xfrm flipH="1">
            <a:off x="4442222" y="2060972"/>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61" name="Line 42"/>
          <p:cNvSpPr>
            <a:spLocks noChangeShapeType="1"/>
          </p:cNvSpPr>
          <p:nvPr/>
        </p:nvSpPr>
        <p:spPr bwMode="auto">
          <a:xfrm flipH="1">
            <a:off x="4531519" y="2151461"/>
            <a:ext cx="0" cy="75366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62" name="Line 43"/>
          <p:cNvSpPr>
            <a:spLocks noChangeShapeType="1"/>
          </p:cNvSpPr>
          <p:nvPr/>
        </p:nvSpPr>
        <p:spPr bwMode="auto">
          <a:xfrm flipH="1">
            <a:off x="4139803" y="2906317"/>
            <a:ext cx="385763" cy="119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63" name="Line 44"/>
          <p:cNvSpPr>
            <a:spLocks noChangeShapeType="1"/>
          </p:cNvSpPr>
          <p:nvPr/>
        </p:nvSpPr>
        <p:spPr bwMode="auto">
          <a:xfrm flipH="1">
            <a:off x="2984899" y="2141935"/>
            <a:ext cx="1190" cy="5131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64" name="Line 45"/>
          <p:cNvSpPr>
            <a:spLocks noChangeShapeType="1"/>
          </p:cNvSpPr>
          <p:nvPr/>
        </p:nvSpPr>
        <p:spPr bwMode="auto">
          <a:xfrm flipH="1" flipV="1">
            <a:off x="2711055" y="2638425"/>
            <a:ext cx="292894" cy="47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65" name="Line 46"/>
          <p:cNvSpPr>
            <a:spLocks noChangeShapeType="1"/>
          </p:cNvSpPr>
          <p:nvPr/>
        </p:nvSpPr>
        <p:spPr bwMode="auto">
          <a:xfrm flipH="1">
            <a:off x="2210992" y="2746774"/>
            <a:ext cx="30599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66" name="Line 47"/>
          <p:cNvSpPr>
            <a:spLocks noChangeShapeType="1"/>
          </p:cNvSpPr>
          <p:nvPr/>
        </p:nvSpPr>
        <p:spPr bwMode="auto">
          <a:xfrm flipH="1">
            <a:off x="2697956" y="2833689"/>
            <a:ext cx="485775"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67" name="Line 48"/>
          <p:cNvSpPr>
            <a:spLocks noChangeShapeType="1"/>
          </p:cNvSpPr>
          <p:nvPr/>
        </p:nvSpPr>
        <p:spPr bwMode="auto">
          <a:xfrm flipH="1">
            <a:off x="3184924" y="2832499"/>
            <a:ext cx="1190" cy="10108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68" name="Line 49"/>
          <p:cNvSpPr>
            <a:spLocks noChangeShapeType="1"/>
          </p:cNvSpPr>
          <p:nvPr/>
        </p:nvSpPr>
        <p:spPr bwMode="auto">
          <a:xfrm flipV="1">
            <a:off x="3180160" y="2833689"/>
            <a:ext cx="232172" cy="35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69" name="Line 50"/>
          <p:cNvSpPr>
            <a:spLocks noChangeShapeType="1"/>
          </p:cNvSpPr>
          <p:nvPr/>
        </p:nvSpPr>
        <p:spPr bwMode="auto">
          <a:xfrm flipH="1">
            <a:off x="2225279" y="3826670"/>
            <a:ext cx="95250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70" name="Line 51"/>
          <p:cNvSpPr>
            <a:spLocks noChangeShapeType="1"/>
          </p:cNvSpPr>
          <p:nvPr/>
        </p:nvSpPr>
        <p:spPr bwMode="auto">
          <a:xfrm>
            <a:off x="1316831" y="3238501"/>
            <a:ext cx="191691"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71" name="Oval 52"/>
          <p:cNvSpPr>
            <a:spLocks noChangeAspect="1" noChangeArrowheads="1"/>
          </p:cNvSpPr>
          <p:nvPr/>
        </p:nvSpPr>
        <p:spPr bwMode="auto">
          <a:xfrm flipH="1">
            <a:off x="3090863" y="2753916"/>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72" name="Oval 53"/>
          <p:cNvSpPr>
            <a:spLocks noChangeAspect="1" noChangeArrowheads="1"/>
          </p:cNvSpPr>
          <p:nvPr/>
        </p:nvSpPr>
        <p:spPr bwMode="auto">
          <a:xfrm flipH="1">
            <a:off x="2897981" y="2063355"/>
            <a:ext cx="172641" cy="16311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73" name="Line 54"/>
          <p:cNvSpPr>
            <a:spLocks noChangeShapeType="1"/>
          </p:cNvSpPr>
          <p:nvPr/>
        </p:nvSpPr>
        <p:spPr bwMode="auto">
          <a:xfrm flipV="1">
            <a:off x="1273969" y="1938339"/>
            <a:ext cx="5219700" cy="3572"/>
          </a:xfrm>
          <a:prstGeom prst="line">
            <a:avLst/>
          </a:prstGeom>
          <a:noFill/>
          <a:ln w="57150">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74" name="Line 55"/>
          <p:cNvSpPr>
            <a:spLocks noChangeShapeType="1"/>
          </p:cNvSpPr>
          <p:nvPr/>
        </p:nvSpPr>
        <p:spPr bwMode="auto">
          <a:xfrm flipH="1" flipV="1">
            <a:off x="1315642" y="1950244"/>
            <a:ext cx="1190" cy="128111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75" name="Line 56"/>
          <p:cNvSpPr>
            <a:spLocks noChangeShapeType="1"/>
          </p:cNvSpPr>
          <p:nvPr/>
        </p:nvSpPr>
        <p:spPr bwMode="auto">
          <a:xfrm flipV="1">
            <a:off x="3182541" y="1945481"/>
            <a:ext cx="0" cy="88106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76" name="Oval 57"/>
          <p:cNvSpPr>
            <a:spLocks noChangeAspect="1" noChangeArrowheads="1"/>
          </p:cNvSpPr>
          <p:nvPr/>
        </p:nvSpPr>
        <p:spPr bwMode="auto">
          <a:xfrm flipH="1">
            <a:off x="3690938" y="1854994"/>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77" name="Line 58"/>
          <p:cNvSpPr>
            <a:spLocks noChangeShapeType="1"/>
          </p:cNvSpPr>
          <p:nvPr/>
        </p:nvSpPr>
        <p:spPr bwMode="auto">
          <a:xfrm flipH="1">
            <a:off x="3776662" y="1559720"/>
            <a:ext cx="5954" cy="359569"/>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78" name="Oval 59"/>
          <p:cNvSpPr>
            <a:spLocks noChangeAspect="1" noChangeArrowheads="1"/>
          </p:cNvSpPr>
          <p:nvPr/>
        </p:nvSpPr>
        <p:spPr bwMode="auto">
          <a:xfrm flipH="1">
            <a:off x="4574381" y="1847850"/>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79" name="Line 60"/>
          <p:cNvSpPr>
            <a:spLocks noChangeShapeType="1"/>
          </p:cNvSpPr>
          <p:nvPr/>
        </p:nvSpPr>
        <p:spPr bwMode="auto">
          <a:xfrm>
            <a:off x="4663680" y="1941910"/>
            <a:ext cx="1190" cy="1714500"/>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80" name="Line 61"/>
          <p:cNvSpPr>
            <a:spLocks noChangeShapeType="1"/>
          </p:cNvSpPr>
          <p:nvPr/>
        </p:nvSpPr>
        <p:spPr bwMode="auto">
          <a:xfrm flipH="1">
            <a:off x="4143375" y="3648076"/>
            <a:ext cx="523875" cy="3572"/>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5881" name="Text Box 81"/>
          <p:cNvSpPr txBox="1">
            <a:spLocks noChangeArrowheads="1"/>
          </p:cNvSpPr>
          <p:nvPr/>
        </p:nvSpPr>
        <p:spPr bwMode="auto">
          <a:xfrm>
            <a:off x="6946107" y="5519738"/>
            <a:ext cx="122341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sz="2700" dirty="0">
                <a:solidFill>
                  <a:prstClr val="black"/>
                </a:solidFill>
                <a:latin typeface="Arial" panose="020B0604020202020204" pitchFamily="34" charset="0"/>
                <a:ea typeface="メイリオ" panose="020B0604030504040204" pitchFamily="50" charset="-128"/>
              </a:rPr>
              <a:t>メモリ</a:t>
            </a:r>
          </a:p>
        </p:txBody>
      </p:sp>
      <p:sp>
        <p:nvSpPr>
          <p:cNvPr id="35883" name="Rectangle 85" descr="25%"/>
          <p:cNvSpPr>
            <a:spLocks noChangeArrowheads="1"/>
          </p:cNvSpPr>
          <p:nvPr/>
        </p:nvSpPr>
        <p:spPr bwMode="auto">
          <a:xfrm>
            <a:off x="7239000" y="3733800"/>
            <a:ext cx="606029" cy="13454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84" name="Rectangle 86"/>
          <p:cNvSpPr>
            <a:spLocks noChangeArrowheads="1"/>
          </p:cNvSpPr>
          <p:nvPr/>
        </p:nvSpPr>
        <p:spPr bwMode="auto">
          <a:xfrm>
            <a:off x="7239000" y="306586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85" name="Rectangle 87"/>
          <p:cNvSpPr>
            <a:spLocks noChangeArrowheads="1"/>
          </p:cNvSpPr>
          <p:nvPr/>
        </p:nvSpPr>
        <p:spPr bwMode="auto">
          <a:xfrm>
            <a:off x="7239000" y="3199211"/>
            <a:ext cx="604838" cy="1345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86" name="Rectangle 88"/>
          <p:cNvSpPr>
            <a:spLocks noChangeArrowheads="1"/>
          </p:cNvSpPr>
          <p:nvPr/>
        </p:nvSpPr>
        <p:spPr bwMode="auto">
          <a:xfrm>
            <a:off x="7239000" y="333375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87" name="Rectangle 89"/>
          <p:cNvSpPr>
            <a:spLocks noChangeArrowheads="1"/>
          </p:cNvSpPr>
          <p:nvPr/>
        </p:nvSpPr>
        <p:spPr bwMode="auto">
          <a:xfrm>
            <a:off x="7239000" y="346710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88" name="Rectangle 90"/>
          <p:cNvSpPr>
            <a:spLocks noChangeArrowheads="1"/>
          </p:cNvSpPr>
          <p:nvPr/>
        </p:nvSpPr>
        <p:spPr bwMode="auto">
          <a:xfrm>
            <a:off x="7240191" y="3062289"/>
            <a:ext cx="600075" cy="173593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89" name="Oval 91"/>
          <p:cNvSpPr>
            <a:spLocks noChangeArrowheads="1"/>
          </p:cNvSpPr>
          <p:nvPr/>
        </p:nvSpPr>
        <p:spPr bwMode="auto">
          <a:xfrm>
            <a:off x="7512845" y="4329114"/>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90" name="Oval 92"/>
          <p:cNvSpPr>
            <a:spLocks noChangeArrowheads="1"/>
          </p:cNvSpPr>
          <p:nvPr/>
        </p:nvSpPr>
        <p:spPr bwMode="auto">
          <a:xfrm>
            <a:off x="7514036" y="4429126"/>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91" name="Oval 93"/>
          <p:cNvSpPr>
            <a:spLocks noChangeArrowheads="1"/>
          </p:cNvSpPr>
          <p:nvPr/>
        </p:nvSpPr>
        <p:spPr bwMode="auto">
          <a:xfrm>
            <a:off x="7514036" y="4530330"/>
            <a:ext cx="30956" cy="40481"/>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92" name="Rectangle 94"/>
          <p:cNvSpPr>
            <a:spLocks noChangeArrowheads="1"/>
          </p:cNvSpPr>
          <p:nvPr/>
        </p:nvSpPr>
        <p:spPr bwMode="auto">
          <a:xfrm>
            <a:off x="7236619" y="3871913"/>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93" name="Rectangle 95"/>
          <p:cNvSpPr>
            <a:spLocks noChangeArrowheads="1"/>
          </p:cNvSpPr>
          <p:nvPr/>
        </p:nvSpPr>
        <p:spPr bwMode="auto">
          <a:xfrm>
            <a:off x="7237810" y="4004072"/>
            <a:ext cx="600075"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94" name="Rectangle 96"/>
          <p:cNvSpPr>
            <a:spLocks noChangeArrowheads="1"/>
          </p:cNvSpPr>
          <p:nvPr/>
        </p:nvSpPr>
        <p:spPr bwMode="auto">
          <a:xfrm>
            <a:off x="7235430" y="4136231"/>
            <a:ext cx="60602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95" name="Rectangle 97" descr="25%"/>
          <p:cNvSpPr>
            <a:spLocks noChangeArrowheads="1"/>
          </p:cNvSpPr>
          <p:nvPr/>
        </p:nvSpPr>
        <p:spPr bwMode="auto">
          <a:xfrm>
            <a:off x="7236619" y="3736181"/>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96" name="Rectangle 98" descr="25%"/>
          <p:cNvSpPr>
            <a:spLocks noChangeArrowheads="1"/>
          </p:cNvSpPr>
          <p:nvPr/>
        </p:nvSpPr>
        <p:spPr bwMode="auto">
          <a:xfrm>
            <a:off x="7236619" y="3600450"/>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5897" name="Rectangle 99"/>
          <p:cNvSpPr>
            <a:spLocks noChangeArrowheads="1"/>
          </p:cNvSpPr>
          <p:nvPr/>
        </p:nvSpPr>
        <p:spPr bwMode="auto">
          <a:xfrm>
            <a:off x="6977062" y="3059908"/>
            <a:ext cx="196454" cy="174545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29507277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mph" presetSubtype="2" fill="hold" nodeType="withEffect">
                                  <p:stCondLst>
                                    <p:cond delay="0"/>
                                  </p:stCondLst>
                                  <p:childTnLst>
                                    <p:animClr clrSpc="rgb" dir="cw">
                                      <p:cBhvr>
                                        <p:cTn id="6" dur="2000" fill="hold"/>
                                        <p:tgtEl>
                                          <p:spTgt spid="597031"/>
                                        </p:tgtEl>
                                        <p:attrNameLst>
                                          <p:attrName>fillcolor</p:attrName>
                                        </p:attrNameLst>
                                      </p:cBhvr>
                                      <p:to>
                                        <a:srgbClr val="FF4B4B"/>
                                      </p:to>
                                    </p:animClr>
                                    <p:set>
                                      <p:cBhvr>
                                        <p:cTn id="7" dur="2000" fill="hold"/>
                                        <p:tgtEl>
                                          <p:spTgt spid="597031"/>
                                        </p:tgtEl>
                                        <p:attrNameLst>
                                          <p:attrName>fill.type</p:attrName>
                                        </p:attrNameLst>
                                      </p:cBhvr>
                                      <p:to>
                                        <p:strVal val="solid"/>
                                      </p:to>
                                    </p:set>
                                    <p:set>
                                      <p:cBhvr>
                                        <p:cTn id="8" dur="2000" fill="hold"/>
                                        <p:tgtEl>
                                          <p:spTgt spid="597031"/>
                                        </p:tgtEl>
                                        <p:attrNameLst>
                                          <p:attrName>fill.on</p:attrName>
                                        </p:attrNameLst>
                                      </p:cBhvr>
                                      <p:to>
                                        <p:strVal val="true"/>
                                      </p:to>
                                    </p:set>
                                  </p:childTnLst>
                                </p:cTn>
                              </p:par>
                              <p:par>
                                <p:cTn id="9" presetID="1" presetClass="emph" presetSubtype="2" fill="hold" nodeType="withEffect">
                                  <p:stCondLst>
                                    <p:cond delay="0"/>
                                  </p:stCondLst>
                                  <p:childTnLst>
                                    <p:animClr clrSpc="rgb" dir="cw">
                                      <p:cBhvr>
                                        <p:cTn id="10" dur="2000" fill="hold"/>
                                        <p:tgtEl>
                                          <p:spTgt spid="597030"/>
                                        </p:tgtEl>
                                        <p:attrNameLst>
                                          <p:attrName>fillcolor</p:attrName>
                                        </p:attrNameLst>
                                      </p:cBhvr>
                                      <p:to>
                                        <a:schemeClr val="tx2"/>
                                      </p:to>
                                    </p:animClr>
                                    <p:set>
                                      <p:cBhvr>
                                        <p:cTn id="11" dur="2000" fill="hold"/>
                                        <p:tgtEl>
                                          <p:spTgt spid="597030"/>
                                        </p:tgtEl>
                                        <p:attrNameLst>
                                          <p:attrName>fill.type</p:attrName>
                                        </p:attrNameLst>
                                      </p:cBhvr>
                                      <p:to>
                                        <p:strVal val="solid"/>
                                      </p:to>
                                    </p:set>
                                    <p:set>
                                      <p:cBhvr>
                                        <p:cTn id="12" dur="2000" fill="hold"/>
                                        <p:tgtEl>
                                          <p:spTgt spid="597030"/>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4"/>
          <p:cNvSpPr>
            <a:spLocks noChangeArrowheads="1"/>
          </p:cNvSpPr>
          <p:nvPr/>
        </p:nvSpPr>
        <p:spPr bwMode="auto">
          <a:xfrm flipH="1">
            <a:off x="2515791" y="2322911"/>
            <a:ext cx="171450" cy="596503"/>
          </a:xfrm>
          <a:prstGeom prst="roundRect">
            <a:avLst>
              <a:gd name="adj" fmla="val 16667"/>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67" name="Rectangle 6"/>
          <p:cNvSpPr>
            <a:spLocks noChangeArrowheads="1"/>
          </p:cNvSpPr>
          <p:nvPr/>
        </p:nvSpPr>
        <p:spPr bwMode="auto">
          <a:xfrm>
            <a:off x="1178719" y="1183483"/>
            <a:ext cx="5306616" cy="474702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68" name="Rectangle 8"/>
          <p:cNvSpPr>
            <a:spLocks noChangeArrowheads="1"/>
          </p:cNvSpPr>
          <p:nvPr/>
        </p:nvSpPr>
        <p:spPr bwMode="auto">
          <a:xfrm>
            <a:off x="6485336" y="1927624"/>
            <a:ext cx="1515665" cy="250031"/>
          </a:xfrm>
          <a:prstGeom prst="rect">
            <a:avLst/>
          </a:prstGeom>
          <a:solidFill>
            <a:srgbClr val="C8B9FF"/>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69" name="Rectangle 9"/>
          <p:cNvSpPr>
            <a:spLocks noChangeArrowheads="1"/>
          </p:cNvSpPr>
          <p:nvPr/>
        </p:nvSpPr>
        <p:spPr bwMode="auto">
          <a:xfrm>
            <a:off x="6498432" y="1394223"/>
            <a:ext cx="1502569" cy="320278"/>
          </a:xfrm>
          <a:prstGeom prst="rect">
            <a:avLst/>
          </a:prstGeom>
          <a:solidFill>
            <a:srgbClr val="FFB9B9"/>
          </a:solidFill>
          <a:ln w="9525">
            <a:solidFill>
              <a:schemeClr val="tx2"/>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70" name="AutoShape 10"/>
          <p:cNvSpPr>
            <a:spLocks noChangeArrowheads="1"/>
          </p:cNvSpPr>
          <p:nvPr/>
        </p:nvSpPr>
        <p:spPr bwMode="auto">
          <a:xfrm>
            <a:off x="7013973" y="1706167"/>
            <a:ext cx="350044" cy="912019"/>
          </a:xfrm>
          <a:prstGeom prst="downArrow">
            <a:avLst>
              <a:gd name="adj1" fmla="val 50000"/>
              <a:gd name="adj2" fmla="val 65136"/>
            </a:avLst>
          </a:prstGeom>
          <a:solidFill>
            <a:srgbClr val="FFB9B9"/>
          </a:solidFill>
          <a:ln w="9525">
            <a:solidFill>
              <a:schemeClr val="tx2"/>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71" name="AutoShape 13"/>
          <p:cNvSpPr>
            <a:spLocks noChangeArrowheads="1"/>
          </p:cNvSpPr>
          <p:nvPr/>
        </p:nvSpPr>
        <p:spPr bwMode="auto">
          <a:xfrm>
            <a:off x="7500939" y="2191942"/>
            <a:ext cx="316706" cy="429815"/>
          </a:xfrm>
          <a:prstGeom prst="upDownArrow">
            <a:avLst>
              <a:gd name="adj1" fmla="val 50000"/>
              <a:gd name="adj2" fmla="val 27143"/>
            </a:avLst>
          </a:prstGeom>
          <a:solidFill>
            <a:srgbClr val="C8B9FF"/>
          </a:solidFill>
          <a:ln w="9525">
            <a:solidFill>
              <a:schemeClr val="tx1"/>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72" name="Rectangle 14"/>
          <p:cNvSpPr>
            <a:spLocks noChangeArrowheads="1"/>
          </p:cNvSpPr>
          <p:nvPr/>
        </p:nvSpPr>
        <p:spPr bwMode="auto">
          <a:xfrm>
            <a:off x="6919914" y="2626520"/>
            <a:ext cx="998935" cy="285154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73" name="Line 17"/>
          <p:cNvSpPr>
            <a:spLocks noChangeShapeType="1"/>
          </p:cNvSpPr>
          <p:nvPr/>
        </p:nvSpPr>
        <p:spPr bwMode="auto">
          <a:xfrm>
            <a:off x="6488908" y="4094561"/>
            <a:ext cx="413147" cy="1190"/>
          </a:xfrm>
          <a:prstGeom prst="line">
            <a:avLst/>
          </a:prstGeom>
          <a:noFill/>
          <a:ln w="28575">
            <a:solidFill>
              <a:srgbClr val="008000"/>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74" name="Line 19"/>
          <p:cNvSpPr>
            <a:spLocks noChangeShapeType="1"/>
          </p:cNvSpPr>
          <p:nvPr/>
        </p:nvSpPr>
        <p:spPr bwMode="auto">
          <a:xfrm flipH="1" flipV="1">
            <a:off x="2508647" y="2141936"/>
            <a:ext cx="3970734" cy="238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75" name="Oval 23"/>
          <p:cNvSpPr>
            <a:spLocks noChangeAspect="1" noChangeArrowheads="1"/>
          </p:cNvSpPr>
          <p:nvPr/>
        </p:nvSpPr>
        <p:spPr bwMode="auto">
          <a:xfrm flipH="1">
            <a:off x="6030516" y="2062163"/>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76" name="Line 30"/>
          <p:cNvSpPr>
            <a:spLocks noChangeShapeType="1"/>
          </p:cNvSpPr>
          <p:nvPr/>
        </p:nvSpPr>
        <p:spPr bwMode="auto">
          <a:xfrm flipH="1">
            <a:off x="2235995" y="1558529"/>
            <a:ext cx="4227910" cy="0"/>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77" name="Freeform 38"/>
          <p:cNvSpPr>
            <a:spLocks/>
          </p:cNvSpPr>
          <p:nvPr/>
        </p:nvSpPr>
        <p:spPr bwMode="auto">
          <a:xfrm>
            <a:off x="1500187" y="2321720"/>
            <a:ext cx="719138" cy="1884760"/>
          </a:xfrm>
          <a:custGeom>
            <a:avLst/>
            <a:gdLst>
              <a:gd name="T0" fmla="*/ 1522174157 w 604"/>
              <a:gd name="T1" fmla="*/ 0 h 1583"/>
              <a:gd name="T2" fmla="*/ 0 w 604"/>
              <a:gd name="T3" fmla="*/ 1000503112 h 1583"/>
              <a:gd name="T4" fmla="*/ 0 w 604"/>
              <a:gd name="T5" fmla="*/ 2147483647 h 1583"/>
              <a:gd name="T6" fmla="*/ 1522174157 w 604"/>
              <a:gd name="T7" fmla="*/ 2147483647 h 1583"/>
              <a:gd name="T8" fmla="*/ 1522174157 w 604"/>
              <a:gd name="T9" fmla="*/ 2147483647 h 1583"/>
              <a:gd name="T10" fmla="*/ 904735331 w 604"/>
              <a:gd name="T11" fmla="*/ 1945561206 h 1583"/>
              <a:gd name="T12" fmla="*/ 1522174157 w 604"/>
              <a:gd name="T13" fmla="*/ 1620461482 h 1583"/>
              <a:gd name="T14" fmla="*/ 1522174157 w 604"/>
              <a:gd name="T15" fmla="*/ 0 h 1583"/>
              <a:gd name="T16" fmla="*/ 0 60000 65536"/>
              <a:gd name="T17" fmla="*/ 0 60000 65536"/>
              <a:gd name="T18" fmla="*/ 0 60000 65536"/>
              <a:gd name="T19" fmla="*/ 0 60000 65536"/>
              <a:gd name="T20" fmla="*/ 0 60000 65536"/>
              <a:gd name="T21" fmla="*/ 0 60000 65536"/>
              <a:gd name="T22" fmla="*/ 0 60000 65536"/>
              <a:gd name="T23" fmla="*/ 0 60000 65536"/>
              <a:gd name="T24" fmla="*/ 0 w 604"/>
              <a:gd name="T25" fmla="*/ 0 h 1583"/>
              <a:gd name="T26" fmla="*/ 604 w 604"/>
              <a:gd name="T27" fmla="*/ 1583 h 15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4" h="1583">
                <a:moveTo>
                  <a:pt x="604" y="0"/>
                </a:moveTo>
                <a:lnTo>
                  <a:pt x="0" y="397"/>
                </a:lnTo>
                <a:lnTo>
                  <a:pt x="0" y="1186"/>
                </a:lnTo>
                <a:lnTo>
                  <a:pt x="604" y="1583"/>
                </a:lnTo>
                <a:lnTo>
                  <a:pt x="604" y="917"/>
                </a:lnTo>
                <a:lnTo>
                  <a:pt x="359" y="772"/>
                </a:lnTo>
                <a:lnTo>
                  <a:pt x="604" y="643"/>
                </a:lnTo>
                <a:lnTo>
                  <a:pt x="604" y="0"/>
                </a:lnTo>
                <a:close/>
              </a:path>
            </a:pathLst>
          </a:custGeom>
          <a:solidFill>
            <a:srgbClr val="BDBDEF">
              <a:alpha val="50195"/>
            </a:srgbClr>
          </a:solidFill>
          <a:ln w="28575">
            <a:solidFill>
              <a:schemeClr val="tx1"/>
            </a:solidFill>
            <a:round/>
            <a:headEnd/>
            <a:tailEnd/>
          </a:ln>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78" name="Rectangle 39"/>
          <p:cNvSpPr>
            <a:spLocks noChangeArrowheads="1"/>
          </p:cNvSpPr>
          <p:nvPr/>
        </p:nvSpPr>
        <p:spPr bwMode="auto">
          <a:xfrm>
            <a:off x="3414714" y="2684860"/>
            <a:ext cx="711994" cy="1198959"/>
          </a:xfrm>
          <a:prstGeom prst="rect">
            <a:avLst/>
          </a:prstGeom>
          <a:solidFill>
            <a:srgbClr val="BDBDEF">
              <a:alpha val="50195"/>
            </a:srgbClr>
          </a:solidFill>
          <a:ln w="2857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79" name="Oval 41"/>
          <p:cNvSpPr>
            <a:spLocks noChangeAspect="1" noChangeArrowheads="1"/>
          </p:cNvSpPr>
          <p:nvPr/>
        </p:nvSpPr>
        <p:spPr bwMode="auto">
          <a:xfrm flipH="1">
            <a:off x="4442222" y="2060972"/>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80" name="Line 42"/>
          <p:cNvSpPr>
            <a:spLocks noChangeShapeType="1"/>
          </p:cNvSpPr>
          <p:nvPr/>
        </p:nvSpPr>
        <p:spPr bwMode="auto">
          <a:xfrm flipH="1">
            <a:off x="4531519" y="2151461"/>
            <a:ext cx="0" cy="75366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81" name="Line 43"/>
          <p:cNvSpPr>
            <a:spLocks noChangeShapeType="1"/>
          </p:cNvSpPr>
          <p:nvPr/>
        </p:nvSpPr>
        <p:spPr bwMode="auto">
          <a:xfrm flipH="1">
            <a:off x="4139803" y="2906317"/>
            <a:ext cx="385763" cy="119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82" name="Line 44"/>
          <p:cNvSpPr>
            <a:spLocks noChangeShapeType="1"/>
          </p:cNvSpPr>
          <p:nvPr/>
        </p:nvSpPr>
        <p:spPr bwMode="auto">
          <a:xfrm flipH="1">
            <a:off x="2984899" y="2141935"/>
            <a:ext cx="1190" cy="5131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83" name="Line 45"/>
          <p:cNvSpPr>
            <a:spLocks noChangeShapeType="1"/>
          </p:cNvSpPr>
          <p:nvPr/>
        </p:nvSpPr>
        <p:spPr bwMode="auto">
          <a:xfrm flipH="1" flipV="1">
            <a:off x="2711055" y="2638425"/>
            <a:ext cx="292894" cy="47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84" name="Line 46"/>
          <p:cNvSpPr>
            <a:spLocks noChangeShapeType="1"/>
          </p:cNvSpPr>
          <p:nvPr/>
        </p:nvSpPr>
        <p:spPr bwMode="auto">
          <a:xfrm flipH="1">
            <a:off x="2210992" y="2746774"/>
            <a:ext cx="30599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85" name="Line 47"/>
          <p:cNvSpPr>
            <a:spLocks noChangeShapeType="1"/>
          </p:cNvSpPr>
          <p:nvPr/>
        </p:nvSpPr>
        <p:spPr bwMode="auto">
          <a:xfrm flipH="1">
            <a:off x="2697956" y="2833689"/>
            <a:ext cx="485775"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86" name="Line 48"/>
          <p:cNvSpPr>
            <a:spLocks noChangeShapeType="1"/>
          </p:cNvSpPr>
          <p:nvPr/>
        </p:nvSpPr>
        <p:spPr bwMode="auto">
          <a:xfrm flipH="1">
            <a:off x="3184924" y="2832499"/>
            <a:ext cx="1190" cy="10108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87" name="Line 49"/>
          <p:cNvSpPr>
            <a:spLocks noChangeShapeType="1"/>
          </p:cNvSpPr>
          <p:nvPr/>
        </p:nvSpPr>
        <p:spPr bwMode="auto">
          <a:xfrm flipV="1">
            <a:off x="3180160" y="2833689"/>
            <a:ext cx="232172" cy="35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88" name="Line 50"/>
          <p:cNvSpPr>
            <a:spLocks noChangeShapeType="1"/>
          </p:cNvSpPr>
          <p:nvPr/>
        </p:nvSpPr>
        <p:spPr bwMode="auto">
          <a:xfrm flipH="1">
            <a:off x="2225279" y="3826670"/>
            <a:ext cx="95250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89" name="Line 51"/>
          <p:cNvSpPr>
            <a:spLocks noChangeShapeType="1"/>
          </p:cNvSpPr>
          <p:nvPr/>
        </p:nvSpPr>
        <p:spPr bwMode="auto">
          <a:xfrm>
            <a:off x="1316831" y="3238501"/>
            <a:ext cx="191691"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90" name="Oval 52"/>
          <p:cNvSpPr>
            <a:spLocks noChangeAspect="1" noChangeArrowheads="1"/>
          </p:cNvSpPr>
          <p:nvPr/>
        </p:nvSpPr>
        <p:spPr bwMode="auto">
          <a:xfrm flipH="1">
            <a:off x="3090863" y="2753916"/>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91" name="Oval 53"/>
          <p:cNvSpPr>
            <a:spLocks noChangeAspect="1" noChangeArrowheads="1"/>
          </p:cNvSpPr>
          <p:nvPr/>
        </p:nvSpPr>
        <p:spPr bwMode="auto">
          <a:xfrm flipH="1">
            <a:off x="2897981" y="2063355"/>
            <a:ext cx="172641" cy="16311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92" name="Line 54"/>
          <p:cNvSpPr>
            <a:spLocks noChangeShapeType="1"/>
          </p:cNvSpPr>
          <p:nvPr/>
        </p:nvSpPr>
        <p:spPr bwMode="auto">
          <a:xfrm flipV="1">
            <a:off x="1273969" y="1938339"/>
            <a:ext cx="5219700"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93" name="Line 55"/>
          <p:cNvSpPr>
            <a:spLocks noChangeShapeType="1"/>
          </p:cNvSpPr>
          <p:nvPr/>
        </p:nvSpPr>
        <p:spPr bwMode="auto">
          <a:xfrm flipH="1" flipV="1">
            <a:off x="1315642" y="1950244"/>
            <a:ext cx="1190" cy="128111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94" name="Line 56"/>
          <p:cNvSpPr>
            <a:spLocks noChangeShapeType="1"/>
          </p:cNvSpPr>
          <p:nvPr/>
        </p:nvSpPr>
        <p:spPr bwMode="auto">
          <a:xfrm flipV="1">
            <a:off x="3182541" y="1945481"/>
            <a:ext cx="0" cy="88106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95" name="Oval 57"/>
          <p:cNvSpPr>
            <a:spLocks noChangeAspect="1" noChangeArrowheads="1"/>
          </p:cNvSpPr>
          <p:nvPr/>
        </p:nvSpPr>
        <p:spPr bwMode="auto">
          <a:xfrm flipH="1">
            <a:off x="3690938" y="1854994"/>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96" name="Line 58"/>
          <p:cNvSpPr>
            <a:spLocks noChangeShapeType="1"/>
          </p:cNvSpPr>
          <p:nvPr/>
        </p:nvSpPr>
        <p:spPr bwMode="auto">
          <a:xfrm flipH="1">
            <a:off x="3776662" y="1559720"/>
            <a:ext cx="5954" cy="359569"/>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97" name="Oval 59"/>
          <p:cNvSpPr>
            <a:spLocks noChangeAspect="1" noChangeArrowheads="1"/>
          </p:cNvSpPr>
          <p:nvPr/>
        </p:nvSpPr>
        <p:spPr bwMode="auto">
          <a:xfrm flipH="1">
            <a:off x="4574381" y="1847850"/>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898" name="Line 60"/>
          <p:cNvSpPr>
            <a:spLocks noChangeShapeType="1"/>
          </p:cNvSpPr>
          <p:nvPr/>
        </p:nvSpPr>
        <p:spPr bwMode="auto">
          <a:xfrm>
            <a:off x="4663680" y="1941910"/>
            <a:ext cx="1190" cy="1714500"/>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899" name="Line 61"/>
          <p:cNvSpPr>
            <a:spLocks noChangeShapeType="1"/>
          </p:cNvSpPr>
          <p:nvPr/>
        </p:nvSpPr>
        <p:spPr bwMode="auto">
          <a:xfrm flipH="1">
            <a:off x="4143375" y="3648076"/>
            <a:ext cx="523875" cy="3572"/>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5025" name="AutoShape 81"/>
          <p:cNvSpPr>
            <a:spLocks noChangeArrowheads="1"/>
          </p:cNvSpPr>
          <p:nvPr/>
        </p:nvSpPr>
        <p:spPr bwMode="auto">
          <a:xfrm rot="5400000" flipV="1">
            <a:off x="5881094" y="1060253"/>
            <a:ext cx="196453" cy="745331"/>
          </a:xfrm>
          <a:prstGeom prst="downArrow">
            <a:avLst>
              <a:gd name="adj1" fmla="val 50000"/>
              <a:gd name="adj2" fmla="val 94849"/>
            </a:avLst>
          </a:prstGeom>
          <a:solidFill>
            <a:schemeClr val="bg1"/>
          </a:solidFill>
          <a:ln w="57150">
            <a:solidFill>
              <a:srgbClr val="FF3300"/>
            </a:solidFill>
            <a:miter lim="800000"/>
            <a:headEnd/>
            <a:tailEnd/>
          </a:ln>
        </p:spPr>
        <p:txBody>
          <a:bodyPr rot="10800000"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endParaRPr lang="ja-JP" altLang="en-US" sz="1800" dirty="0">
              <a:solidFill>
                <a:srgbClr val="FF3300"/>
              </a:solidFill>
              <a:latin typeface="Arial" panose="020B0604020202020204" pitchFamily="34" charset="0"/>
              <a:ea typeface="メイリオ" panose="020B0604030504040204" pitchFamily="50" charset="-128"/>
            </a:endParaRPr>
          </a:p>
        </p:txBody>
      </p:sp>
      <p:sp>
        <p:nvSpPr>
          <p:cNvPr id="595026" name="Line 82"/>
          <p:cNvSpPr>
            <a:spLocks noChangeShapeType="1"/>
          </p:cNvSpPr>
          <p:nvPr/>
        </p:nvSpPr>
        <p:spPr bwMode="auto">
          <a:xfrm flipH="1">
            <a:off x="6480573" y="1549003"/>
            <a:ext cx="711994" cy="4763"/>
          </a:xfrm>
          <a:prstGeom prst="line">
            <a:avLst/>
          </a:prstGeom>
          <a:noFill/>
          <a:ln w="76200">
            <a:solidFill>
              <a:schemeClr val="tx2"/>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5027" name="Line 83"/>
          <p:cNvSpPr>
            <a:spLocks noChangeShapeType="1"/>
          </p:cNvSpPr>
          <p:nvPr/>
        </p:nvSpPr>
        <p:spPr bwMode="auto">
          <a:xfrm flipH="1" flipV="1">
            <a:off x="2288383" y="1549005"/>
            <a:ext cx="4175522" cy="7144"/>
          </a:xfrm>
          <a:prstGeom prst="line">
            <a:avLst/>
          </a:prstGeom>
          <a:noFill/>
          <a:ln w="76200">
            <a:solidFill>
              <a:schemeClr val="tx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5028" name="Line 84"/>
          <p:cNvSpPr>
            <a:spLocks noChangeShapeType="1"/>
          </p:cNvSpPr>
          <p:nvPr/>
        </p:nvSpPr>
        <p:spPr bwMode="auto">
          <a:xfrm flipH="1" flipV="1">
            <a:off x="7184233" y="1527573"/>
            <a:ext cx="3572" cy="1110853"/>
          </a:xfrm>
          <a:prstGeom prst="line">
            <a:avLst/>
          </a:prstGeom>
          <a:noFill/>
          <a:ln w="76200">
            <a:solidFill>
              <a:schemeClr val="tx2"/>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6904" name="Rectangle 86" descr="25%"/>
          <p:cNvSpPr>
            <a:spLocks noChangeArrowheads="1"/>
          </p:cNvSpPr>
          <p:nvPr/>
        </p:nvSpPr>
        <p:spPr bwMode="auto">
          <a:xfrm>
            <a:off x="7239000" y="3733800"/>
            <a:ext cx="606029" cy="13454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05" name="Rectangle 87"/>
          <p:cNvSpPr>
            <a:spLocks noChangeArrowheads="1"/>
          </p:cNvSpPr>
          <p:nvPr/>
        </p:nvSpPr>
        <p:spPr bwMode="auto">
          <a:xfrm>
            <a:off x="7239000" y="306586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06" name="Rectangle 88"/>
          <p:cNvSpPr>
            <a:spLocks noChangeArrowheads="1"/>
          </p:cNvSpPr>
          <p:nvPr/>
        </p:nvSpPr>
        <p:spPr bwMode="auto">
          <a:xfrm>
            <a:off x="7239000" y="3199211"/>
            <a:ext cx="604838" cy="1345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07" name="Rectangle 89"/>
          <p:cNvSpPr>
            <a:spLocks noChangeArrowheads="1"/>
          </p:cNvSpPr>
          <p:nvPr/>
        </p:nvSpPr>
        <p:spPr bwMode="auto">
          <a:xfrm>
            <a:off x="7239000" y="333375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08" name="Rectangle 90"/>
          <p:cNvSpPr>
            <a:spLocks noChangeArrowheads="1"/>
          </p:cNvSpPr>
          <p:nvPr/>
        </p:nvSpPr>
        <p:spPr bwMode="auto">
          <a:xfrm>
            <a:off x="7239000" y="346710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09" name="Rectangle 91"/>
          <p:cNvSpPr>
            <a:spLocks noChangeArrowheads="1"/>
          </p:cNvSpPr>
          <p:nvPr/>
        </p:nvSpPr>
        <p:spPr bwMode="auto">
          <a:xfrm>
            <a:off x="7240191" y="3062289"/>
            <a:ext cx="600075" cy="173593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10" name="Oval 92"/>
          <p:cNvSpPr>
            <a:spLocks noChangeArrowheads="1"/>
          </p:cNvSpPr>
          <p:nvPr/>
        </p:nvSpPr>
        <p:spPr bwMode="auto">
          <a:xfrm>
            <a:off x="7512845" y="4329114"/>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11" name="Oval 93"/>
          <p:cNvSpPr>
            <a:spLocks noChangeArrowheads="1"/>
          </p:cNvSpPr>
          <p:nvPr/>
        </p:nvSpPr>
        <p:spPr bwMode="auto">
          <a:xfrm>
            <a:off x="7514036" y="4429126"/>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12" name="Oval 94"/>
          <p:cNvSpPr>
            <a:spLocks noChangeArrowheads="1"/>
          </p:cNvSpPr>
          <p:nvPr/>
        </p:nvSpPr>
        <p:spPr bwMode="auto">
          <a:xfrm>
            <a:off x="7514036" y="4530330"/>
            <a:ext cx="30956" cy="40481"/>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13" name="Rectangle 95"/>
          <p:cNvSpPr>
            <a:spLocks noChangeArrowheads="1"/>
          </p:cNvSpPr>
          <p:nvPr/>
        </p:nvSpPr>
        <p:spPr bwMode="auto">
          <a:xfrm>
            <a:off x="7236619" y="3871913"/>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14" name="Rectangle 96"/>
          <p:cNvSpPr>
            <a:spLocks noChangeArrowheads="1"/>
          </p:cNvSpPr>
          <p:nvPr/>
        </p:nvSpPr>
        <p:spPr bwMode="auto">
          <a:xfrm>
            <a:off x="7237810" y="4004072"/>
            <a:ext cx="600075"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15" name="Rectangle 97"/>
          <p:cNvSpPr>
            <a:spLocks noChangeArrowheads="1"/>
          </p:cNvSpPr>
          <p:nvPr/>
        </p:nvSpPr>
        <p:spPr bwMode="auto">
          <a:xfrm>
            <a:off x="7235430" y="4136231"/>
            <a:ext cx="60602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16" name="Rectangle 98" descr="25%"/>
          <p:cNvSpPr>
            <a:spLocks noChangeArrowheads="1"/>
          </p:cNvSpPr>
          <p:nvPr/>
        </p:nvSpPr>
        <p:spPr bwMode="auto">
          <a:xfrm>
            <a:off x="7236619" y="3736181"/>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17" name="Rectangle 99" descr="25%"/>
          <p:cNvSpPr>
            <a:spLocks noChangeArrowheads="1"/>
          </p:cNvSpPr>
          <p:nvPr/>
        </p:nvSpPr>
        <p:spPr bwMode="auto">
          <a:xfrm>
            <a:off x="7236619" y="3600450"/>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6918" name="Rectangle 100"/>
          <p:cNvSpPr>
            <a:spLocks noChangeArrowheads="1"/>
          </p:cNvSpPr>
          <p:nvPr/>
        </p:nvSpPr>
        <p:spPr bwMode="auto">
          <a:xfrm>
            <a:off x="6977062" y="3059908"/>
            <a:ext cx="196454" cy="174545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595045" name="Rectangle 101"/>
          <p:cNvSpPr>
            <a:spLocks noChangeArrowheads="1"/>
          </p:cNvSpPr>
          <p:nvPr/>
        </p:nvSpPr>
        <p:spPr bwMode="auto">
          <a:xfrm>
            <a:off x="7239000" y="3328987"/>
            <a:ext cx="600075" cy="138113"/>
          </a:xfrm>
          <a:prstGeom prst="rect">
            <a:avLst/>
          </a:prstGeom>
          <a:solidFill>
            <a:srgbClr val="FF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595049" name="Rectangle 105"/>
          <p:cNvSpPr>
            <a:spLocks noChangeArrowheads="1"/>
          </p:cNvSpPr>
          <p:nvPr/>
        </p:nvSpPr>
        <p:spPr bwMode="auto">
          <a:xfrm>
            <a:off x="6628211" y="1112045"/>
            <a:ext cx="1107996" cy="369332"/>
          </a:xfrm>
          <a:prstGeom prst="rect">
            <a:avLst/>
          </a:prstGeom>
          <a:solidFill>
            <a:schemeClr val="bg1"/>
          </a:solidFill>
          <a:ln w="9525">
            <a:solidFill>
              <a:srgbClr val="FF4B4B"/>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sz="1800" dirty="0">
                <a:solidFill>
                  <a:srgbClr val="44546A"/>
                </a:solidFill>
                <a:latin typeface="Arial" panose="020B0604020202020204" pitchFamily="34" charset="0"/>
                <a:ea typeface="メイリオ" panose="020B0604030504040204" pitchFamily="50" charset="-128"/>
              </a:rPr>
              <a:t>アドレス</a:t>
            </a:r>
            <a:endParaRPr lang="en-US" altLang="ja-JP" sz="1800" dirty="0">
              <a:solidFill>
                <a:srgbClr val="44546A"/>
              </a:solidFill>
              <a:latin typeface="Arial" panose="020B0604020202020204" pitchFamily="34" charset="0"/>
              <a:ea typeface="メイリオ" panose="020B0604030504040204" pitchFamily="50" charset="-128"/>
            </a:endParaRPr>
          </a:p>
        </p:txBody>
      </p:sp>
      <p:sp>
        <p:nvSpPr>
          <p:cNvPr id="595050" name="AutoShape 106"/>
          <p:cNvSpPr>
            <a:spLocks noChangeArrowheads="1"/>
          </p:cNvSpPr>
          <p:nvPr/>
        </p:nvSpPr>
        <p:spPr bwMode="auto">
          <a:xfrm>
            <a:off x="7134226" y="3343276"/>
            <a:ext cx="94060" cy="175022"/>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595052" name="Text Box 108"/>
          <p:cNvSpPr txBox="1">
            <a:spLocks noChangeArrowheads="1"/>
          </p:cNvSpPr>
          <p:nvPr/>
        </p:nvSpPr>
        <p:spPr bwMode="auto">
          <a:xfrm>
            <a:off x="5359004" y="4298157"/>
            <a:ext cx="2339102" cy="461665"/>
          </a:xfrm>
          <a:prstGeom prst="rect">
            <a:avLst/>
          </a:prstGeom>
          <a:solidFill>
            <a:schemeClr val="bg1"/>
          </a:solidFill>
          <a:ln w="9525">
            <a:solidFill>
              <a:srgbClr val="FF4B4B"/>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dirty="0">
                <a:solidFill>
                  <a:srgbClr val="44546A"/>
                </a:solidFill>
                <a:latin typeface="Arial" panose="020B0604020202020204" pitchFamily="34" charset="0"/>
                <a:ea typeface="メイリオ" panose="020B0604030504040204" pitchFamily="50" charset="-128"/>
              </a:rPr>
              <a:t>メモリをオンに</a:t>
            </a:r>
          </a:p>
        </p:txBody>
      </p:sp>
      <p:sp>
        <p:nvSpPr>
          <p:cNvPr id="595053" name="AutoShape 109"/>
          <p:cNvSpPr>
            <a:spLocks noChangeArrowheads="1"/>
          </p:cNvSpPr>
          <p:nvPr/>
        </p:nvSpPr>
        <p:spPr bwMode="auto">
          <a:xfrm>
            <a:off x="7818835" y="3328989"/>
            <a:ext cx="90488" cy="155972"/>
          </a:xfrm>
          <a:prstGeom prst="rightArrow">
            <a:avLst>
              <a:gd name="adj1" fmla="val 50000"/>
              <a:gd name="adj2" fmla="val 25000"/>
            </a:avLst>
          </a:prstGeom>
          <a:solidFill>
            <a:srgbClr val="FF9933"/>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595056" name="Line 112"/>
          <p:cNvSpPr>
            <a:spLocks noChangeShapeType="1"/>
          </p:cNvSpPr>
          <p:nvPr/>
        </p:nvSpPr>
        <p:spPr bwMode="auto">
          <a:xfrm>
            <a:off x="7664054" y="2122885"/>
            <a:ext cx="0" cy="48934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5057" name="Line 113"/>
          <p:cNvSpPr>
            <a:spLocks noChangeShapeType="1"/>
          </p:cNvSpPr>
          <p:nvPr/>
        </p:nvSpPr>
        <p:spPr bwMode="auto">
          <a:xfrm flipH="1">
            <a:off x="2557462" y="2139554"/>
            <a:ext cx="5100638" cy="28575"/>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5059" name="Line 115"/>
          <p:cNvSpPr>
            <a:spLocks noChangeShapeType="1"/>
          </p:cNvSpPr>
          <p:nvPr/>
        </p:nvSpPr>
        <p:spPr bwMode="auto">
          <a:xfrm>
            <a:off x="4541044" y="2145508"/>
            <a:ext cx="1191" cy="773906"/>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5060" name="Line 116"/>
          <p:cNvSpPr>
            <a:spLocks noChangeShapeType="1"/>
          </p:cNvSpPr>
          <p:nvPr/>
        </p:nvSpPr>
        <p:spPr bwMode="auto">
          <a:xfrm flipH="1">
            <a:off x="4125517" y="2899172"/>
            <a:ext cx="450056" cy="3572"/>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595064" name="Rectangle 120"/>
          <p:cNvSpPr>
            <a:spLocks noChangeArrowheads="1"/>
          </p:cNvSpPr>
          <p:nvPr/>
        </p:nvSpPr>
        <p:spPr bwMode="auto">
          <a:xfrm>
            <a:off x="3470672" y="2797969"/>
            <a:ext cx="604838" cy="1714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595066" name="Rectangle 122"/>
          <p:cNvSpPr>
            <a:spLocks noChangeArrowheads="1"/>
          </p:cNvSpPr>
          <p:nvPr/>
        </p:nvSpPr>
        <p:spPr bwMode="auto">
          <a:xfrm>
            <a:off x="3467100" y="2796779"/>
            <a:ext cx="607219" cy="167470"/>
          </a:xfrm>
          <a:prstGeom prst="rect">
            <a:avLst/>
          </a:prstGeom>
          <a:solidFill>
            <a:srgbClr val="FF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595061" name="Text Box 117"/>
          <p:cNvSpPr txBox="1">
            <a:spLocks noChangeArrowheads="1"/>
          </p:cNvSpPr>
          <p:nvPr/>
        </p:nvSpPr>
        <p:spPr bwMode="auto">
          <a:xfrm>
            <a:off x="2975935" y="4043362"/>
            <a:ext cx="1656224" cy="923330"/>
          </a:xfrm>
          <a:prstGeom prst="rect">
            <a:avLst/>
          </a:prstGeom>
          <a:solidFill>
            <a:schemeClr val="bg1"/>
          </a:solidFill>
          <a:ln w="9525">
            <a:solidFill>
              <a:schemeClr val="tx1"/>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ja-JP" altLang="en-US" sz="2700" dirty="0">
                <a:solidFill>
                  <a:prstClr val="black"/>
                </a:solidFill>
                <a:latin typeface="Arial" panose="020B0604020202020204" pitchFamily="34" charset="0"/>
                <a:ea typeface="メイリオ" panose="020B0604030504040204" pitchFamily="50" charset="-128"/>
              </a:rPr>
              <a:t>レジスタ</a:t>
            </a:r>
            <a:r>
              <a:rPr lang="en-US" altLang="ja-JP" sz="2700" dirty="0">
                <a:solidFill>
                  <a:prstClr val="black"/>
                </a:solidFill>
                <a:latin typeface="Arial" panose="020B0604020202020204" pitchFamily="34" charset="0"/>
                <a:ea typeface="メイリオ" panose="020B0604030504040204" pitchFamily="50" charset="-128"/>
              </a:rPr>
              <a:t> </a:t>
            </a:r>
          </a:p>
          <a:p>
            <a:pPr algn="ctr" defTabSz="685800" eaLnBrk="1" hangingPunct="1">
              <a:defRPr/>
            </a:pPr>
            <a:r>
              <a:rPr lang="ja-JP" altLang="en-US" sz="2700" dirty="0">
                <a:solidFill>
                  <a:prstClr val="black"/>
                </a:solidFill>
                <a:latin typeface="Arial" panose="020B0604020202020204" pitchFamily="34" charset="0"/>
                <a:ea typeface="メイリオ" panose="020B0604030504040204" pitchFamily="50" charset="-128"/>
              </a:rPr>
              <a:t>に格納</a:t>
            </a:r>
          </a:p>
        </p:txBody>
      </p:sp>
    </p:spTree>
    <p:extLst>
      <p:ext uri="{BB962C8B-B14F-4D97-AF65-F5344CB8AC3E}">
        <p14:creationId xmlns:p14="http://schemas.microsoft.com/office/powerpoint/2010/main" val="40425098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595064"/>
                                        </p:tgtEl>
                                        <p:attrNameLst>
                                          <p:attrName>style.visibility</p:attrName>
                                        </p:attrNameLst>
                                      </p:cBhvr>
                                      <p:to>
                                        <p:strVal val="visible"/>
                                      </p:to>
                                    </p:set>
                                    <p:animEffect transition="in" filter="dissolve">
                                      <p:cBhvr>
                                        <p:cTn id="7" dur="500"/>
                                        <p:tgtEl>
                                          <p:spTgt spid="59506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95025"/>
                                        </p:tgtEl>
                                        <p:attrNameLst>
                                          <p:attrName>style.visibility</p:attrName>
                                        </p:attrNameLst>
                                      </p:cBhvr>
                                      <p:to>
                                        <p:strVal val="visible"/>
                                      </p:to>
                                    </p:set>
                                    <p:animEffect transition="in" filter="dissolve">
                                      <p:cBhvr>
                                        <p:cTn id="12" dur="1000"/>
                                        <p:tgtEl>
                                          <p:spTgt spid="595025"/>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595027"/>
                                        </p:tgtEl>
                                        <p:attrNameLst>
                                          <p:attrName>style.visibility</p:attrName>
                                        </p:attrNameLst>
                                      </p:cBhvr>
                                      <p:to>
                                        <p:strVal val="visible"/>
                                      </p:to>
                                    </p:set>
                                    <p:animEffect transition="in" filter="dissolve">
                                      <p:cBhvr>
                                        <p:cTn id="15" dur="1000"/>
                                        <p:tgtEl>
                                          <p:spTgt spid="595027"/>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595026"/>
                                        </p:tgtEl>
                                        <p:attrNameLst>
                                          <p:attrName>style.visibility</p:attrName>
                                        </p:attrNameLst>
                                      </p:cBhvr>
                                      <p:to>
                                        <p:strVal val="visible"/>
                                      </p:to>
                                    </p:set>
                                    <p:animEffect transition="in" filter="dissolve">
                                      <p:cBhvr>
                                        <p:cTn id="18" dur="1000"/>
                                        <p:tgtEl>
                                          <p:spTgt spid="595026"/>
                                        </p:tgtEl>
                                      </p:cBhvr>
                                    </p:animEffect>
                                  </p:childTnLst>
                                </p:cTn>
                              </p:par>
                              <p:par>
                                <p:cTn id="19" presetID="8" presetClass="entr" presetSubtype="16" fill="hold" grpId="0" nodeType="withEffect">
                                  <p:stCondLst>
                                    <p:cond delay="0"/>
                                  </p:stCondLst>
                                  <p:childTnLst>
                                    <p:set>
                                      <p:cBhvr>
                                        <p:cTn id="20" dur="1" fill="hold">
                                          <p:stCondLst>
                                            <p:cond delay="0"/>
                                          </p:stCondLst>
                                        </p:cTn>
                                        <p:tgtEl>
                                          <p:spTgt spid="595049"/>
                                        </p:tgtEl>
                                        <p:attrNameLst>
                                          <p:attrName>style.visibility</p:attrName>
                                        </p:attrNameLst>
                                      </p:cBhvr>
                                      <p:to>
                                        <p:strVal val="visible"/>
                                      </p:to>
                                    </p:set>
                                    <p:animEffect transition="in" filter="diamond(in)">
                                      <p:cBhvr>
                                        <p:cTn id="21" dur="2000"/>
                                        <p:tgtEl>
                                          <p:spTgt spid="595049"/>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595028"/>
                                        </p:tgtEl>
                                        <p:attrNameLst>
                                          <p:attrName>style.visibility</p:attrName>
                                        </p:attrNameLst>
                                      </p:cBhvr>
                                      <p:to>
                                        <p:strVal val="visible"/>
                                      </p:to>
                                    </p:set>
                                    <p:animEffect transition="in" filter="dissolve">
                                      <p:cBhvr>
                                        <p:cTn id="24" dur="1000"/>
                                        <p:tgtEl>
                                          <p:spTgt spid="595028"/>
                                        </p:tgtEl>
                                      </p:cBhvr>
                                    </p:animEffect>
                                  </p:childTnLst>
                                </p:cTn>
                              </p:par>
                              <p:par>
                                <p:cTn id="25" presetID="26" presetClass="emph" presetSubtype="0" fill="hold" grpId="1" nodeType="withEffect">
                                  <p:stCondLst>
                                    <p:cond delay="0"/>
                                  </p:stCondLst>
                                  <p:childTnLst>
                                    <p:animEffect transition="out" filter="fade">
                                      <p:cBhvr>
                                        <p:cTn id="26" dur="500" tmFilter="0, 0; .2, .5; .8, .5; 1, 0"/>
                                        <p:tgtEl>
                                          <p:spTgt spid="595027"/>
                                        </p:tgtEl>
                                      </p:cBhvr>
                                    </p:animEffect>
                                    <p:animScale>
                                      <p:cBhvr>
                                        <p:cTn id="27" dur="250" autoRev="1" fill="hold"/>
                                        <p:tgtEl>
                                          <p:spTgt spid="595027"/>
                                        </p:tgtEl>
                                      </p:cBhvr>
                                      <p:by x="105000" y="105000"/>
                                    </p:animScale>
                                  </p:childTnLst>
                                </p:cTn>
                              </p:par>
                            </p:childTnLst>
                          </p:cTn>
                        </p:par>
                        <p:par>
                          <p:cTn id="28" fill="hold" nodeType="afterGroup">
                            <p:stCondLst>
                              <p:cond delay="2000"/>
                            </p:stCondLst>
                            <p:childTnLst>
                              <p:par>
                                <p:cTn id="29" presetID="9" presetClass="entr" presetSubtype="0" fill="hold" grpId="0" nodeType="afterEffect">
                                  <p:stCondLst>
                                    <p:cond delay="0"/>
                                  </p:stCondLst>
                                  <p:childTnLst>
                                    <p:set>
                                      <p:cBhvr>
                                        <p:cTn id="30" dur="1" fill="hold">
                                          <p:stCondLst>
                                            <p:cond delay="0"/>
                                          </p:stCondLst>
                                        </p:cTn>
                                        <p:tgtEl>
                                          <p:spTgt spid="595050"/>
                                        </p:tgtEl>
                                        <p:attrNameLst>
                                          <p:attrName>style.visibility</p:attrName>
                                        </p:attrNameLst>
                                      </p:cBhvr>
                                      <p:to>
                                        <p:strVal val="visible"/>
                                      </p:to>
                                    </p:set>
                                    <p:animEffect transition="in" filter="dissolve">
                                      <p:cBhvr>
                                        <p:cTn id="31" dur="1000"/>
                                        <p:tgtEl>
                                          <p:spTgt spid="595050"/>
                                        </p:tgtEl>
                                      </p:cBhvr>
                                    </p:animEffect>
                                  </p:childTnLst>
                                </p:cTn>
                              </p:par>
                              <p:par>
                                <p:cTn id="32" presetID="8" presetClass="entr" presetSubtype="16" fill="hold" grpId="0" nodeType="withEffect">
                                  <p:stCondLst>
                                    <p:cond delay="0"/>
                                  </p:stCondLst>
                                  <p:childTnLst>
                                    <p:set>
                                      <p:cBhvr>
                                        <p:cTn id="33" dur="1" fill="hold">
                                          <p:stCondLst>
                                            <p:cond delay="0"/>
                                          </p:stCondLst>
                                        </p:cTn>
                                        <p:tgtEl>
                                          <p:spTgt spid="595052"/>
                                        </p:tgtEl>
                                        <p:attrNameLst>
                                          <p:attrName>style.visibility</p:attrName>
                                        </p:attrNameLst>
                                      </p:cBhvr>
                                      <p:to>
                                        <p:strVal val="visible"/>
                                      </p:to>
                                    </p:set>
                                    <p:animEffect transition="in" filter="diamond(in)">
                                      <p:cBhvr>
                                        <p:cTn id="34" dur="2000"/>
                                        <p:tgtEl>
                                          <p:spTgt spid="595052"/>
                                        </p:tgtEl>
                                      </p:cBhvr>
                                    </p:animEffect>
                                  </p:childTnLst>
                                </p:cTn>
                              </p:par>
                            </p:childTnLst>
                          </p:cTn>
                        </p:par>
                        <p:par>
                          <p:cTn id="35" fill="hold" nodeType="afterGroup">
                            <p:stCondLst>
                              <p:cond delay="4000"/>
                            </p:stCondLst>
                            <p:childTnLst>
                              <p:par>
                                <p:cTn id="36" presetID="26" presetClass="emph" presetSubtype="0" fill="hold" grpId="0" nodeType="afterEffect">
                                  <p:stCondLst>
                                    <p:cond delay="0"/>
                                  </p:stCondLst>
                                  <p:childTnLst>
                                    <p:animEffect transition="out" filter="fade">
                                      <p:cBhvr>
                                        <p:cTn id="37" dur="500" tmFilter="0, 0; .2, .5; .8, .5; 1, 0"/>
                                        <p:tgtEl>
                                          <p:spTgt spid="595045"/>
                                        </p:tgtEl>
                                      </p:cBhvr>
                                    </p:animEffect>
                                    <p:animScale>
                                      <p:cBhvr>
                                        <p:cTn id="38" dur="250" autoRev="1" fill="hold"/>
                                        <p:tgtEl>
                                          <p:spTgt spid="595045"/>
                                        </p:tgtEl>
                                      </p:cBhvr>
                                      <p:by x="105000" y="105000"/>
                                    </p:animScale>
                                  </p:childTnLst>
                                </p:cTn>
                              </p:par>
                            </p:childTnLst>
                          </p:cTn>
                        </p:par>
                        <p:par>
                          <p:cTn id="39" fill="hold" nodeType="afterGroup">
                            <p:stCondLst>
                              <p:cond delay="4500"/>
                            </p:stCondLst>
                            <p:childTnLst>
                              <p:par>
                                <p:cTn id="40" presetID="26" presetClass="emph" presetSubtype="0" fill="hold" grpId="1" nodeType="afterEffect">
                                  <p:stCondLst>
                                    <p:cond delay="0"/>
                                  </p:stCondLst>
                                  <p:childTnLst>
                                    <p:animEffect transition="out" filter="fade">
                                      <p:cBhvr>
                                        <p:cTn id="41" dur="500" tmFilter="0, 0; .2, .5; .8, .5; 1, 0"/>
                                        <p:tgtEl>
                                          <p:spTgt spid="595045"/>
                                        </p:tgtEl>
                                      </p:cBhvr>
                                    </p:animEffect>
                                    <p:animScale>
                                      <p:cBhvr>
                                        <p:cTn id="42" dur="250" autoRev="1" fill="hold"/>
                                        <p:tgtEl>
                                          <p:spTgt spid="595045"/>
                                        </p:tgtEl>
                                      </p:cBhvr>
                                      <p:by x="105000" y="105000"/>
                                    </p:animScale>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595053"/>
                                        </p:tgtEl>
                                        <p:attrNameLst>
                                          <p:attrName>style.visibility</p:attrName>
                                        </p:attrNameLst>
                                      </p:cBhvr>
                                      <p:to>
                                        <p:strVal val="visible"/>
                                      </p:to>
                                    </p:set>
                                    <p:animEffect transition="in" filter="dissolve">
                                      <p:cBhvr>
                                        <p:cTn id="47" dur="500"/>
                                        <p:tgtEl>
                                          <p:spTgt spid="595053"/>
                                        </p:tgtEl>
                                      </p:cBhvr>
                                    </p:animEffect>
                                  </p:childTnLst>
                                </p:cTn>
                              </p:par>
                            </p:childTnLst>
                          </p:cTn>
                        </p:par>
                        <p:par>
                          <p:cTn id="48" fill="hold" nodeType="afterGroup">
                            <p:stCondLst>
                              <p:cond delay="500"/>
                            </p:stCondLst>
                            <p:childTnLst>
                              <p:par>
                                <p:cTn id="49" presetID="9" presetClass="entr" presetSubtype="0" fill="hold" grpId="0" nodeType="afterEffect">
                                  <p:stCondLst>
                                    <p:cond delay="0"/>
                                  </p:stCondLst>
                                  <p:childTnLst>
                                    <p:set>
                                      <p:cBhvr>
                                        <p:cTn id="50" dur="1" fill="hold">
                                          <p:stCondLst>
                                            <p:cond delay="0"/>
                                          </p:stCondLst>
                                        </p:cTn>
                                        <p:tgtEl>
                                          <p:spTgt spid="595056"/>
                                        </p:tgtEl>
                                        <p:attrNameLst>
                                          <p:attrName>style.visibility</p:attrName>
                                        </p:attrNameLst>
                                      </p:cBhvr>
                                      <p:to>
                                        <p:strVal val="visible"/>
                                      </p:to>
                                    </p:set>
                                    <p:animEffect transition="in" filter="dissolve">
                                      <p:cBhvr>
                                        <p:cTn id="51" dur="1000"/>
                                        <p:tgtEl>
                                          <p:spTgt spid="595056"/>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595057"/>
                                        </p:tgtEl>
                                        <p:attrNameLst>
                                          <p:attrName>style.visibility</p:attrName>
                                        </p:attrNameLst>
                                      </p:cBhvr>
                                      <p:to>
                                        <p:strVal val="visible"/>
                                      </p:to>
                                    </p:set>
                                    <p:animEffect transition="in" filter="dissolve">
                                      <p:cBhvr>
                                        <p:cTn id="54" dur="1000"/>
                                        <p:tgtEl>
                                          <p:spTgt spid="595057"/>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595059"/>
                                        </p:tgtEl>
                                        <p:attrNameLst>
                                          <p:attrName>style.visibility</p:attrName>
                                        </p:attrNameLst>
                                      </p:cBhvr>
                                      <p:to>
                                        <p:strVal val="visible"/>
                                      </p:to>
                                    </p:set>
                                    <p:animEffect transition="in" filter="dissolve">
                                      <p:cBhvr>
                                        <p:cTn id="57" dur="1000"/>
                                        <p:tgtEl>
                                          <p:spTgt spid="595059"/>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595060"/>
                                        </p:tgtEl>
                                        <p:attrNameLst>
                                          <p:attrName>style.visibility</p:attrName>
                                        </p:attrNameLst>
                                      </p:cBhvr>
                                      <p:to>
                                        <p:strVal val="visible"/>
                                      </p:to>
                                    </p:set>
                                    <p:animEffect transition="in" filter="dissolve">
                                      <p:cBhvr>
                                        <p:cTn id="60" dur="1000"/>
                                        <p:tgtEl>
                                          <p:spTgt spid="595060"/>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595066"/>
                                        </p:tgtEl>
                                        <p:attrNameLst>
                                          <p:attrName>style.visibility</p:attrName>
                                        </p:attrNameLst>
                                      </p:cBhvr>
                                      <p:to>
                                        <p:strVal val="visible"/>
                                      </p:to>
                                    </p:set>
                                    <p:animEffect transition="in" filter="dissolve">
                                      <p:cBhvr>
                                        <p:cTn id="63" dur="500"/>
                                        <p:tgtEl>
                                          <p:spTgt spid="595066"/>
                                        </p:tgtEl>
                                      </p:cBhvr>
                                    </p:animEffect>
                                  </p:childTnLst>
                                </p:cTn>
                              </p:par>
                            </p:childTnLst>
                          </p:cTn>
                        </p:par>
                        <p:par>
                          <p:cTn id="64" fill="hold" nodeType="afterGroup">
                            <p:stCondLst>
                              <p:cond delay="1500"/>
                            </p:stCondLst>
                            <p:childTnLst>
                              <p:par>
                                <p:cTn id="65" presetID="8" presetClass="entr" presetSubtype="16" fill="hold" grpId="0" nodeType="afterEffect">
                                  <p:stCondLst>
                                    <p:cond delay="0"/>
                                  </p:stCondLst>
                                  <p:childTnLst>
                                    <p:set>
                                      <p:cBhvr>
                                        <p:cTn id="66" dur="1" fill="hold">
                                          <p:stCondLst>
                                            <p:cond delay="0"/>
                                          </p:stCondLst>
                                        </p:cTn>
                                        <p:tgtEl>
                                          <p:spTgt spid="595061"/>
                                        </p:tgtEl>
                                        <p:attrNameLst>
                                          <p:attrName>style.visibility</p:attrName>
                                        </p:attrNameLst>
                                      </p:cBhvr>
                                      <p:to>
                                        <p:strVal val="visible"/>
                                      </p:to>
                                    </p:set>
                                    <p:animEffect transition="in" filter="diamond(in)">
                                      <p:cBhvr>
                                        <p:cTn id="67" dur="2000"/>
                                        <p:tgtEl>
                                          <p:spTgt spid="5950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025" grpId="0" animBg="1"/>
      <p:bldP spid="595026" grpId="0" animBg="1"/>
      <p:bldP spid="595027" grpId="0" animBg="1"/>
      <p:bldP spid="595027" grpId="1" animBg="1"/>
      <p:bldP spid="595028" grpId="0" animBg="1"/>
      <p:bldP spid="595045" grpId="0" animBg="1"/>
      <p:bldP spid="595045" grpId="1" animBg="1"/>
      <p:bldP spid="595049" grpId="0" animBg="1"/>
      <p:bldP spid="595050" grpId="0" animBg="1"/>
      <p:bldP spid="595052" grpId="0" animBg="1"/>
      <p:bldP spid="595053" grpId="0" animBg="1"/>
      <p:bldP spid="595056" grpId="0" animBg="1"/>
      <p:bldP spid="595057" grpId="0" animBg="1"/>
      <p:bldP spid="595059" grpId="0" animBg="1"/>
      <p:bldP spid="595060" grpId="0" animBg="1"/>
      <p:bldP spid="595064" grpId="0" animBg="1"/>
      <p:bldP spid="595066" grpId="0" animBg="1"/>
      <p:bldP spid="59506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ChangeArrowheads="1"/>
          </p:cNvSpPr>
          <p:nvPr/>
        </p:nvSpPr>
        <p:spPr bwMode="auto">
          <a:xfrm flipH="1">
            <a:off x="2515791" y="2322911"/>
            <a:ext cx="171450" cy="596503"/>
          </a:xfrm>
          <a:prstGeom prst="roundRect">
            <a:avLst>
              <a:gd name="adj" fmla="val 16667"/>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891" name="Rectangle 3"/>
          <p:cNvSpPr>
            <a:spLocks noChangeArrowheads="1"/>
          </p:cNvSpPr>
          <p:nvPr/>
        </p:nvSpPr>
        <p:spPr bwMode="auto">
          <a:xfrm>
            <a:off x="1178719" y="1183483"/>
            <a:ext cx="5306616" cy="474702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892" name="Rectangle 4"/>
          <p:cNvSpPr>
            <a:spLocks noChangeArrowheads="1"/>
          </p:cNvSpPr>
          <p:nvPr/>
        </p:nvSpPr>
        <p:spPr bwMode="auto">
          <a:xfrm>
            <a:off x="6485336" y="1927624"/>
            <a:ext cx="1515665" cy="250031"/>
          </a:xfrm>
          <a:prstGeom prst="rect">
            <a:avLst/>
          </a:prstGeom>
          <a:solidFill>
            <a:srgbClr val="C8B9FF"/>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893" name="Rectangle 5"/>
          <p:cNvSpPr>
            <a:spLocks noChangeArrowheads="1"/>
          </p:cNvSpPr>
          <p:nvPr/>
        </p:nvSpPr>
        <p:spPr bwMode="auto">
          <a:xfrm>
            <a:off x="6498432" y="1394223"/>
            <a:ext cx="1502569" cy="320278"/>
          </a:xfrm>
          <a:prstGeom prst="rect">
            <a:avLst/>
          </a:prstGeom>
          <a:solidFill>
            <a:srgbClr val="FFB9B9"/>
          </a:solidFill>
          <a:ln w="9525">
            <a:solidFill>
              <a:schemeClr val="tx2"/>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894" name="AutoShape 6"/>
          <p:cNvSpPr>
            <a:spLocks noChangeArrowheads="1"/>
          </p:cNvSpPr>
          <p:nvPr/>
        </p:nvSpPr>
        <p:spPr bwMode="auto">
          <a:xfrm>
            <a:off x="7013973" y="1706167"/>
            <a:ext cx="350044" cy="912019"/>
          </a:xfrm>
          <a:prstGeom prst="downArrow">
            <a:avLst>
              <a:gd name="adj1" fmla="val 50000"/>
              <a:gd name="adj2" fmla="val 65136"/>
            </a:avLst>
          </a:prstGeom>
          <a:solidFill>
            <a:srgbClr val="FFB9B9"/>
          </a:solidFill>
          <a:ln w="9525">
            <a:solidFill>
              <a:schemeClr val="tx2"/>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895" name="AutoShape 7"/>
          <p:cNvSpPr>
            <a:spLocks noChangeArrowheads="1"/>
          </p:cNvSpPr>
          <p:nvPr/>
        </p:nvSpPr>
        <p:spPr bwMode="auto">
          <a:xfrm>
            <a:off x="7500939" y="2191942"/>
            <a:ext cx="316706" cy="429815"/>
          </a:xfrm>
          <a:prstGeom prst="upDownArrow">
            <a:avLst>
              <a:gd name="adj1" fmla="val 50000"/>
              <a:gd name="adj2" fmla="val 27143"/>
            </a:avLst>
          </a:prstGeom>
          <a:solidFill>
            <a:srgbClr val="C8B9FF"/>
          </a:solidFill>
          <a:ln w="9525">
            <a:solidFill>
              <a:schemeClr val="tx1"/>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896" name="Rectangle 8"/>
          <p:cNvSpPr>
            <a:spLocks noChangeArrowheads="1"/>
          </p:cNvSpPr>
          <p:nvPr/>
        </p:nvSpPr>
        <p:spPr bwMode="auto">
          <a:xfrm>
            <a:off x="6919914" y="2626520"/>
            <a:ext cx="998935" cy="285154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897" name="Line 9"/>
          <p:cNvSpPr>
            <a:spLocks noChangeShapeType="1"/>
          </p:cNvSpPr>
          <p:nvPr/>
        </p:nvSpPr>
        <p:spPr bwMode="auto">
          <a:xfrm>
            <a:off x="6488908" y="4094561"/>
            <a:ext cx="413147" cy="1190"/>
          </a:xfrm>
          <a:prstGeom prst="line">
            <a:avLst/>
          </a:prstGeom>
          <a:noFill/>
          <a:ln w="28575">
            <a:solidFill>
              <a:srgbClr val="008000"/>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898" name="Line 10"/>
          <p:cNvSpPr>
            <a:spLocks noChangeShapeType="1"/>
          </p:cNvSpPr>
          <p:nvPr/>
        </p:nvSpPr>
        <p:spPr bwMode="auto">
          <a:xfrm flipH="1" flipV="1">
            <a:off x="2508647" y="2141936"/>
            <a:ext cx="3970734" cy="238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899" name="Oval 11"/>
          <p:cNvSpPr>
            <a:spLocks noChangeAspect="1" noChangeArrowheads="1"/>
          </p:cNvSpPr>
          <p:nvPr/>
        </p:nvSpPr>
        <p:spPr bwMode="auto">
          <a:xfrm flipH="1">
            <a:off x="6030516" y="2062163"/>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00" name="Line 12"/>
          <p:cNvSpPr>
            <a:spLocks noChangeShapeType="1"/>
          </p:cNvSpPr>
          <p:nvPr/>
        </p:nvSpPr>
        <p:spPr bwMode="auto">
          <a:xfrm flipH="1">
            <a:off x="2235995" y="1558529"/>
            <a:ext cx="4227910" cy="0"/>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01" name="Freeform 13"/>
          <p:cNvSpPr>
            <a:spLocks/>
          </p:cNvSpPr>
          <p:nvPr/>
        </p:nvSpPr>
        <p:spPr bwMode="auto">
          <a:xfrm>
            <a:off x="1500187" y="2321720"/>
            <a:ext cx="719138" cy="1884760"/>
          </a:xfrm>
          <a:custGeom>
            <a:avLst/>
            <a:gdLst>
              <a:gd name="T0" fmla="*/ 1522174157 w 604"/>
              <a:gd name="T1" fmla="*/ 0 h 1583"/>
              <a:gd name="T2" fmla="*/ 0 w 604"/>
              <a:gd name="T3" fmla="*/ 1000503112 h 1583"/>
              <a:gd name="T4" fmla="*/ 0 w 604"/>
              <a:gd name="T5" fmla="*/ 2147483647 h 1583"/>
              <a:gd name="T6" fmla="*/ 1522174157 w 604"/>
              <a:gd name="T7" fmla="*/ 2147483647 h 1583"/>
              <a:gd name="T8" fmla="*/ 1522174157 w 604"/>
              <a:gd name="T9" fmla="*/ 2147483647 h 1583"/>
              <a:gd name="T10" fmla="*/ 904735331 w 604"/>
              <a:gd name="T11" fmla="*/ 1945561206 h 1583"/>
              <a:gd name="T12" fmla="*/ 1522174157 w 604"/>
              <a:gd name="T13" fmla="*/ 1620461482 h 1583"/>
              <a:gd name="T14" fmla="*/ 1522174157 w 604"/>
              <a:gd name="T15" fmla="*/ 0 h 1583"/>
              <a:gd name="T16" fmla="*/ 0 60000 65536"/>
              <a:gd name="T17" fmla="*/ 0 60000 65536"/>
              <a:gd name="T18" fmla="*/ 0 60000 65536"/>
              <a:gd name="T19" fmla="*/ 0 60000 65536"/>
              <a:gd name="T20" fmla="*/ 0 60000 65536"/>
              <a:gd name="T21" fmla="*/ 0 60000 65536"/>
              <a:gd name="T22" fmla="*/ 0 60000 65536"/>
              <a:gd name="T23" fmla="*/ 0 60000 65536"/>
              <a:gd name="T24" fmla="*/ 0 w 604"/>
              <a:gd name="T25" fmla="*/ 0 h 1583"/>
              <a:gd name="T26" fmla="*/ 604 w 604"/>
              <a:gd name="T27" fmla="*/ 1583 h 15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4" h="1583">
                <a:moveTo>
                  <a:pt x="604" y="0"/>
                </a:moveTo>
                <a:lnTo>
                  <a:pt x="0" y="397"/>
                </a:lnTo>
                <a:lnTo>
                  <a:pt x="0" y="1186"/>
                </a:lnTo>
                <a:lnTo>
                  <a:pt x="604" y="1583"/>
                </a:lnTo>
                <a:lnTo>
                  <a:pt x="604" y="917"/>
                </a:lnTo>
                <a:lnTo>
                  <a:pt x="359" y="772"/>
                </a:lnTo>
                <a:lnTo>
                  <a:pt x="604" y="643"/>
                </a:lnTo>
                <a:lnTo>
                  <a:pt x="604" y="0"/>
                </a:lnTo>
                <a:close/>
              </a:path>
            </a:pathLst>
          </a:custGeom>
          <a:solidFill>
            <a:srgbClr val="BDBDEF">
              <a:alpha val="50195"/>
            </a:srgbClr>
          </a:solidFill>
          <a:ln w="28575">
            <a:solidFill>
              <a:schemeClr val="tx1"/>
            </a:solidFill>
            <a:round/>
            <a:headEnd/>
            <a:tailEnd/>
          </a:ln>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02" name="Rectangle 14"/>
          <p:cNvSpPr>
            <a:spLocks noChangeArrowheads="1"/>
          </p:cNvSpPr>
          <p:nvPr/>
        </p:nvSpPr>
        <p:spPr bwMode="auto">
          <a:xfrm>
            <a:off x="3414714" y="2684860"/>
            <a:ext cx="711994" cy="1198959"/>
          </a:xfrm>
          <a:prstGeom prst="rect">
            <a:avLst/>
          </a:prstGeom>
          <a:solidFill>
            <a:srgbClr val="BDBDEF">
              <a:alpha val="50195"/>
            </a:srgbClr>
          </a:solidFill>
          <a:ln w="2857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03" name="Oval 15"/>
          <p:cNvSpPr>
            <a:spLocks noChangeAspect="1" noChangeArrowheads="1"/>
          </p:cNvSpPr>
          <p:nvPr/>
        </p:nvSpPr>
        <p:spPr bwMode="auto">
          <a:xfrm flipH="1">
            <a:off x="4442222" y="2060972"/>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04" name="Line 16"/>
          <p:cNvSpPr>
            <a:spLocks noChangeShapeType="1"/>
          </p:cNvSpPr>
          <p:nvPr/>
        </p:nvSpPr>
        <p:spPr bwMode="auto">
          <a:xfrm flipH="1">
            <a:off x="4531519" y="2151461"/>
            <a:ext cx="0" cy="75366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05" name="Line 17"/>
          <p:cNvSpPr>
            <a:spLocks noChangeShapeType="1"/>
          </p:cNvSpPr>
          <p:nvPr/>
        </p:nvSpPr>
        <p:spPr bwMode="auto">
          <a:xfrm flipH="1">
            <a:off x="4139803" y="2906317"/>
            <a:ext cx="385763" cy="119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06" name="Line 18"/>
          <p:cNvSpPr>
            <a:spLocks noChangeShapeType="1"/>
          </p:cNvSpPr>
          <p:nvPr/>
        </p:nvSpPr>
        <p:spPr bwMode="auto">
          <a:xfrm flipH="1">
            <a:off x="2984899" y="2141935"/>
            <a:ext cx="1190" cy="5131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07" name="Line 19"/>
          <p:cNvSpPr>
            <a:spLocks noChangeShapeType="1"/>
          </p:cNvSpPr>
          <p:nvPr/>
        </p:nvSpPr>
        <p:spPr bwMode="auto">
          <a:xfrm flipH="1" flipV="1">
            <a:off x="2711055" y="2638425"/>
            <a:ext cx="292894" cy="47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08" name="Line 20"/>
          <p:cNvSpPr>
            <a:spLocks noChangeShapeType="1"/>
          </p:cNvSpPr>
          <p:nvPr/>
        </p:nvSpPr>
        <p:spPr bwMode="auto">
          <a:xfrm flipH="1">
            <a:off x="2210992" y="2746774"/>
            <a:ext cx="30599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09" name="Line 21"/>
          <p:cNvSpPr>
            <a:spLocks noChangeShapeType="1"/>
          </p:cNvSpPr>
          <p:nvPr/>
        </p:nvSpPr>
        <p:spPr bwMode="auto">
          <a:xfrm flipH="1">
            <a:off x="2697956" y="2833689"/>
            <a:ext cx="485775"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10" name="Line 22"/>
          <p:cNvSpPr>
            <a:spLocks noChangeShapeType="1"/>
          </p:cNvSpPr>
          <p:nvPr/>
        </p:nvSpPr>
        <p:spPr bwMode="auto">
          <a:xfrm flipH="1">
            <a:off x="3184924" y="2832499"/>
            <a:ext cx="1190" cy="10108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11" name="Line 23"/>
          <p:cNvSpPr>
            <a:spLocks noChangeShapeType="1"/>
          </p:cNvSpPr>
          <p:nvPr/>
        </p:nvSpPr>
        <p:spPr bwMode="auto">
          <a:xfrm flipV="1">
            <a:off x="3180160" y="2833689"/>
            <a:ext cx="232172" cy="35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12" name="Line 24"/>
          <p:cNvSpPr>
            <a:spLocks noChangeShapeType="1"/>
          </p:cNvSpPr>
          <p:nvPr/>
        </p:nvSpPr>
        <p:spPr bwMode="auto">
          <a:xfrm flipH="1">
            <a:off x="2225279" y="3826670"/>
            <a:ext cx="95250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13" name="Line 25"/>
          <p:cNvSpPr>
            <a:spLocks noChangeShapeType="1"/>
          </p:cNvSpPr>
          <p:nvPr/>
        </p:nvSpPr>
        <p:spPr bwMode="auto">
          <a:xfrm>
            <a:off x="1316831" y="3238501"/>
            <a:ext cx="191691"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14" name="Oval 26"/>
          <p:cNvSpPr>
            <a:spLocks noChangeAspect="1" noChangeArrowheads="1"/>
          </p:cNvSpPr>
          <p:nvPr/>
        </p:nvSpPr>
        <p:spPr bwMode="auto">
          <a:xfrm flipH="1">
            <a:off x="3090863" y="2753916"/>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15" name="Oval 27"/>
          <p:cNvSpPr>
            <a:spLocks noChangeAspect="1" noChangeArrowheads="1"/>
          </p:cNvSpPr>
          <p:nvPr/>
        </p:nvSpPr>
        <p:spPr bwMode="auto">
          <a:xfrm flipH="1">
            <a:off x="2897981" y="2063355"/>
            <a:ext cx="172641" cy="16311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16" name="Line 28"/>
          <p:cNvSpPr>
            <a:spLocks noChangeShapeType="1"/>
          </p:cNvSpPr>
          <p:nvPr/>
        </p:nvSpPr>
        <p:spPr bwMode="auto">
          <a:xfrm flipV="1">
            <a:off x="1273969" y="1938339"/>
            <a:ext cx="5219700"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17" name="Line 29"/>
          <p:cNvSpPr>
            <a:spLocks noChangeShapeType="1"/>
          </p:cNvSpPr>
          <p:nvPr/>
        </p:nvSpPr>
        <p:spPr bwMode="auto">
          <a:xfrm flipH="1" flipV="1">
            <a:off x="1315642" y="1950244"/>
            <a:ext cx="1190" cy="128111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18" name="Line 30"/>
          <p:cNvSpPr>
            <a:spLocks noChangeShapeType="1"/>
          </p:cNvSpPr>
          <p:nvPr/>
        </p:nvSpPr>
        <p:spPr bwMode="auto">
          <a:xfrm flipV="1">
            <a:off x="3182541" y="1945481"/>
            <a:ext cx="0" cy="88106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19" name="Oval 31"/>
          <p:cNvSpPr>
            <a:spLocks noChangeAspect="1" noChangeArrowheads="1"/>
          </p:cNvSpPr>
          <p:nvPr/>
        </p:nvSpPr>
        <p:spPr bwMode="auto">
          <a:xfrm flipH="1">
            <a:off x="3690938" y="1854994"/>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20" name="Line 32"/>
          <p:cNvSpPr>
            <a:spLocks noChangeShapeType="1"/>
          </p:cNvSpPr>
          <p:nvPr/>
        </p:nvSpPr>
        <p:spPr bwMode="auto">
          <a:xfrm flipH="1">
            <a:off x="3776662" y="1559720"/>
            <a:ext cx="5954" cy="359569"/>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21" name="Oval 33"/>
          <p:cNvSpPr>
            <a:spLocks noChangeAspect="1" noChangeArrowheads="1"/>
          </p:cNvSpPr>
          <p:nvPr/>
        </p:nvSpPr>
        <p:spPr bwMode="auto">
          <a:xfrm flipH="1">
            <a:off x="4574381" y="1847850"/>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22" name="Line 34"/>
          <p:cNvSpPr>
            <a:spLocks noChangeShapeType="1"/>
          </p:cNvSpPr>
          <p:nvPr/>
        </p:nvSpPr>
        <p:spPr bwMode="auto">
          <a:xfrm>
            <a:off x="4663680" y="1941910"/>
            <a:ext cx="1190" cy="1714500"/>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23" name="Line 35"/>
          <p:cNvSpPr>
            <a:spLocks noChangeShapeType="1"/>
          </p:cNvSpPr>
          <p:nvPr/>
        </p:nvSpPr>
        <p:spPr bwMode="auto">
          <a:xfrm flipH="1">
            <a:off x="4143375" y="3648076"/>
            <a:ext cx="523875" cy="3572"/>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24" name="AutoShape 36"/>
          <p:cNvSpPr>
            <a:spLocks noChangeArrowheads="1"/>
          </p:cNvSpPr>
          <p:nvPr/>
        </p:nvSpPr>
        <p:spPr bwMode="auto">
          <a:xfrm rot="5400000" flipV="1">
            <a:off x="5881094" y="1060253"/>
            <a:ext cx="196453" cy="745331"/>
          </a:xfrm>
          <a:prstGeom prst="downArrow">
            <a:avLst>
              <a:gd name="adj1" fmla="val 50000"/>
              <a:gd name="adj2" fmla="val 94849"/>
            </a:avLst>
          </a:prstGeom>
          <a:solidFill>
            <a:schemeClr val="bg1"/>
          </a:solidFill>
          <a:ln w="57150">
            <a:solidFill>
              <a:srgbClr val="FF3300"/>
            </a:solidFill>
            <a:miter lim="800000"/>
            <a:headEnd/>
            <a:tailEnd/>
          </a:ln>
        </p:spPr>
        <p:txBody>
          <a:bodyPr rot="10800000"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endParaRPr lang="ja-JP" altLang="en-US" sz="1800" dirty="0">
              <a:solidFill>
                <a:srgbClr val="FF3300"/>
              </a:solidFill>
              <a:latin typeface="Arial" panose="020B0604020202020204" pitchFamily="34" charset="0"/>
              <a:ea typeface="メイリオ" panose="020B0604030504040204" pitchFamily="50" charset="-128"/>
            </a:endParaRPr>
          </a:p>
        </p:txBody>
      </p:sp>
      <p:sp>
        <p:nvSpPr>
          <p:cNvPr id="37925" name="Line 37"/>
          <p:cNvSpPr>
            <a:spLocks noChangeShapeType="1"/>
          </p:cNvSpPr>
          <p:nvPr/>
        </p:nvSpPr>
        <p:spPr bwMode="auto">
          <a:xfrm flipH="1">
            <a:off x="6480573" y="1549003"/>
            <a:ext cx="711994" cy="4763"/>
          </a:xfrm>
          <a:prstGeom prst="line">
            <a:avLst/>
          </a:prstGeom>
          <a:noFill/>
          <a:ln w="76200">
            <a:solidFill>
              <a:schemeClr val="tx2"/>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26" name="Line 38"/>
          <p:cNvSpPr>
            <a:spLocks noChangeShapeType="1"/>
          </p:cNvSpPr>
          <p:nvPr/>
        </p:nvSpPr>
        <p:spPr bwMode="auto">
          <a:xfrm flipH="1" flipV="1">
            <a:off x="2295526" y="1544242"/>
            <a:ext cx="4175522" cy="7144"/>
          </a:xfrm>
          <a:prstGeom prst="line">
            <a:avLst/>
          </a:prstGeom>
          <a:noFill/>
          <a:ln w="76200">
            <a:solidFill>
              <a:schemeClr val="tx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27" name="Line 39"/>
          <p:cNvSpPr>
            <a:spLocks noChangeShapeType="1"/>
          </p:cNvSpPr>
          <p:nvPr/>
        </p:nvSpPr>
        <p:spPr bwMode="auto">
          <a:xfrm flipH="1" flipV="1">
            <a:off x="7184233" y="1527573"/>
            <a:ext cx="3572" cy="1110853"/>
          </a:xfrm>
          <a:prstGeom prst="line">
            <a:avLst/>
          </a:prstGeom>
          <a:noFill/>
          <a:ln w="76200">
            <a:solidFill>
              <a:schemeClr val="tx2"/>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28" name="Rectangle 40" descr="25%"/>
          <p:cNvSpPr>
            <a:spLocks noChangeArrowheads="1"/>
          </p:cNvSpPr>
          <p:nvPr/>
        </p:nvSpPr>
        <p:spPr bwMode="auto">
          <a:xfrm>
            <a:off x="7239000" y="3733800"/>
            <a:ext cx="606029" cy="13454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29" name="Rectangle 41"/>
          <p:cNvSpPr>
            <a:spLocks noChangeArrowheads="1"/>
          </p:cNvSpPr>
          <p:nvPr/>
        </p:nvSpPr>
        <p:spPr bwMode="auto">
          <a:xfrm>
            <a:off x="7239000" y="306586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30" name="Rectangle 42"/>
          <p:cNvSpPr>
            <a:spLocks noChangeArrowheads="1"/>
          </p:cNvSpPr>
          <p:nvPr/>
        </p:nvSpPr>
        <p:spPr bwMode="auto">
          <a:xfrm>
            <a:off x="7239000" y="3199211"/>
            <a:ext cx="604838" cy="1345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31" name="Rectangle 43"/>
          <p:cNvSpPr>
            <a:spLocks noChangeArrowheads="1"/>
          </p:cNvSpPr>
          <p:nvPr/>
        </p:nvSpPr>
        <p:spPr bwMode="auto">
          <a:xfrm>
            <a:off x="7239000" y="333375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32" name="Rectangle 44"/>
          <p:cNvSpPr>
            <a:spLocks noChangeArrowheads="1"/>
          </p:cNvSpPr>
          <p:nvPr/>
        </p:nvSpPr>
        <p:spPr bwMode="auto">
          <a:xfrm>
            <a:off x="7239000" y="346710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33" name="Rectangle 45"/>
          <p:cNvSpPr>
            <a:spLocks noChangeArrowheads="1"/>
          </p:cNvSpPr>
          <p:nvPr/>
        </p:nvSpPr>
        <p:spPr bwMode="auto">
          <a:xfrm>
            <a:off x="7240191" y="3062289"/>
            <a:ext cx="600075" cy="173593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34" name="Oval 46"/>
          <p:cNvSpPr>
            <a:spLocks noChangeArrowheads="1"/>
          </p:cNvSpPr>
          <p:nvPr/>
        </p:nvSpPr>
        <p:spPr bwMode="auto">
          <a:xfrm>
            <a:off x="7512845" y="4329114"/>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35" name="Oval 47"/>
          <p:cNvSpPr>
            <a:spLocks noChangeArrowheads="1"/>
          </p:cNvSpPr>
          <p:nvPr/>
        </p:nvSpPr>
        <p:spPr bwMode="auto">
          <a:xfrm>
            <a:off x="7514036" y="4429126"/>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36" name="Oval 48"/>
          <p:cNvSpPr>
            <a:spLocks noChangeArrowheads="1"/>
          </p:cNvSpPr>
          <p:nvPr/>
        </p:nvSpPr>
        <p:spPr bwMode="auto">
          <a:xfrm>
            <a:off x="7514036" y="4530330"/>
            <a:ext cx="30956" cy="40481"/>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37" name="Rectangle 49"/>
          <p:cNvSpPr>
            <a:spLocks noChangeArrowheads="1"/>
          </p:cNvSpPr>
          <p:nvPr/>
        </p:nvSpPr>
        <p:spPr bwMode="auto">
          <a:xfrm>
            <a:off x="7236619" y="3871913"/>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38" name="Rectangle 50"/>
          <p:cNvSpPr>
            <a:spLocks noChangeArrowheads="1"/>
          </p:cNvSpPr>
          <p:nvPr/>
        </p:nvSpPr>
        <p:spPr bwMode="auto">
          <a:xfrm>
            <a:off x="7237810" y="4004072"/>
            <a:ext cx="600075"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39" name="Rectangle 51"/>
          <p:cNvSpPr>
            <a:spLocks noChangeArrowheads="1"/>
          </p:cNvSpPr>
          <p:nvPr/>
        </p:nvSpPr>
        <p:spPr bwMode="auto">
          <a:xfrm>
            <a:off x="7235430" y="4136231"/>
            <a:ext cx="60602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40" name="Rectangle 52" descr="25%"/>
          <p:cNvSpPr>
            <a:spLocks noChangeArrowheads="1"/>
          </p:cNvSpPr>
          <p:nvPr/>
        </p:nvSpPr>
        <p:spPr bwMode="auto">
          <a:xfrm>
            <a:off x="7236619" y="3736181"/>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41" name="Rectangle 53" descr="25%"/>
          <p:cNvSpPr>
            <a:spLocks noChangeArrowheads="1"/>
          </p:cNvSpPr>
          <p:nvPr/>
        </p:nvSpPr>
        <p:spPr bwMode="auto">
          <a:xfrm>
            <a:off x="7236619" y="3600450"/>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42" name="Rectangle 54"/>
          <p:cNvSpPr>
            <a:spLocks noChangeArrowheads="1"/>
          </p:cNvSpPr>
          <p:nvPr/>
        </p:nvSpPr>
        <p:spPr bwMode="auto">
          <a:xfrm>
            <a:off x="6977062" y="3059908"/>
            <a:ext cx="196454" cy="174545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43" name="Rectangle 55"/>
          <p:cNvSpPr>
            <a:spLocks noChangeArrowheads="1"/>
          </p:cNvSpPr>
          <p:nvPr/>
        </p:nvSpPr>
        <p:spPr bwMode="auto">
          <a:xfrm>
            <a:off x="7239000" y="3328988"/>
            <a:ext cx="600075" cy="145256"/>
          </a:xfrm>
          <a:prstGeom prst="rect">
            <a:avLst/>
          </a:prstGeom>
          <a:solidFill>
            <a:srgbClr val="FF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45" name="Rectangle 57"/>
          <p:cNvSpPr>
            <a:spLocks noChangeArrowheads="1"/>
          </p:cNvSpPr>
          <p:nvPr/>
        </p:nvSpPr>
        <p:spPr bwMode="auto">
          <a:xfrm>
            <a:off x="6628211" y="1112045"/>
            <a:ext cx="1107996" cy="369332"/>
          </a:xfrm>
          <a:prstGeom prst="rect">
            <a:avLst/>
          </a:prstGeom>
          <a:solidFill>
            <a:schemeClr val="bg1"/>
          </a:solidFill>
          <a:ln w="9525">
            <a:solidFill>
              <a:srgbClr val="FF4B4B"/>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sz="1800" dirty="0">
                <a:solidFill>
                  <a:srgbClr val="44546A"/>
                </a:solidFill>
                <a:latin typeface="Arial" panose="020B0604020202020204" pitchFamily="34" charset="0"/>
                <a:ea typeface="メイリオ" panose="020B0604030504040204" pitchFamily="50" charset="-128"/>
              </a:rPr>
              <a:t>アドレス</a:t>
            </a:r>
            <a:endParaRPr lang="en-US" altLang="ja-JP" sz="1800" dirty="0">
              <a:solidFill>
                <a:srgbClr val="44546A"/>
              </a:solidFill>
              <a:latin typeface="Arial" panose="020B0604020202020204" pitchFamily="34" charset="0"/>
              <a:ea typeface="メイリオ" panose="020B0604030504040204" pitchFamily="50" charset="-128"/>
            </a:endParaRPr>
          </a:p>
        </p:txBody>
      </p:sp>
      <p:sp>
        <p:nvSpPr>
          <p:cNvPr id="37946" name="AutoShape 58"/>
          <p:cNvSpPr>
            <a:spLocks noChangeArrowheads="1"/>
          </p:cNvSpPr>
          <p:nvPr/>
        </p:nvSpPr>
        <p:spPr bwMode="auto">
          <a:xfrm>
            <a:off x="7134226" y="3343276"/>
            <a:ext cx="94060" cy="175022"/>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48" name="Text Box 60"/>
          <p:cNvSpPr txBox="1">
            <a:spLocks noChangeArrowheads="1"/>
          </p:cNvSpPr>
          <p:nvPr/>
        </p:nvSpPr>
        <p:spPr bwMode="auto">
          <a:xfrm>
            <a:off x="5359004" y="4298157"/>
            <a:ext cx="2339102" cy="461665"/>
          </a:xfrm>
          <a:prstGeom prst="rect">
            <a:avLst/>
          </a:prstGeom>
          <a:solidFill>
            <a:schemeClr val="bg1"/>
          </a:solidFill>
          <a:ln w="9525">
            <a:solidFill>
              <a:srgbClr val="FF4B4B"/>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dirty="0">
                <a:solidFill>
                  <a:srgbClr val="44546A"/>
                </a:solidFill>
                <a:latin typeface="Arial" panose="020B0604020202020204" pitchFamily="34" charset="0"/>
                <a:ea typeface="メイリオ" panose="020B0604030504040204" pitchFamily="50" charset="-128"/>
              </a:rPr>
              <a:t>メモリをオンに</a:t>
            </a:r>
          </a:p>
        </p:txBody>
      </p:sp>
      <p:sp>
        <p:nvSpPr>
          <p:cNvPr id="37949" name="AutoShape 61"/>
          <p:cNvSpPr>
            <a:spLocks noChangeArrowheads="1"/>
          </p:cNvSpPr>
          <p:nvPr/>
        </p:nvSpPr>
        <p:spPr bwMode="auto">
          <a:xfrm>
            <a:off x="7818835" y="3328989"/>
            <a:ext cx="90488" cy="155972"/>
          </a:xfrm>
          <a:prstGeom prst="rightArrow">
            <a:avLst>
              <a:gd name="adj1" fmla="val 50000"/>
              <a:gd name="adj2" fmla="val 25000"/>
            </a:avLst>
          </a:prstGeom>
          <a:solidFill>
            <a:srgbClr val="FF9933"/>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51" name="Line 63"/>
          <p:cNvSpPr>
            <a:spLocks noChangeShapeType="1"/>
          </p:cNvSpPr>
          <p:nvPr/>
        </p:nvSpPr>
        <p:spPr bwMode="auto">
          <a:xfrm>
            <a:off x="7664054" y="2122885"/>
            <a:ext cx="0" cy="48934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52" name="Line 64"/>
          <p:cNvSpPr>
            <a:spLocks noChangeShapeType="1"/>
          </p:cNvSpPr>
          <p:nvPr/>
        </p:nvSpPr>
        <p:spPr bwMode="auto">
          <a:xfrm flipH="1">
            <a:off x="2581275" y="2139554"/>
            <a:ext cx="5100638" cy="28575"/>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53" name="Line 65"/>
          <p:cNvSpPr>
            <a:spLocks noChangeShapeType="1"/>
          </p:cNvSpPr>
          <p:nvPr/>
        </p:nvSpPr>
        <p:spPr bwMode="auto">
          <a:xfrm>
            <a:off x="4532711" y="2145508"/>
            <a:ext cx="2381" cy="773906"/>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54" name="Line 66"/>
          <p:cNvSpPr>
            <a:spLocks noChangeShapeType="1"/>
          </p:cNvSpPr>
          <p:nvPr/>
        </p:nvSpPr>
        <p:spPr bwMode="auto">
          <a:xfrm flipH="1">
            <a:off x="4125517" y="2899172"/>
            <a:ext cx="450056" cy="3572"/>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7955" name="Text Box 67"/>
          <p:cNvSpPr txBox="1">
            <a:spLocks noChangeArrowheads="1"/>
          </p:cNvSpPr>
          <p:nvPr/>
        </p:nvSpPr>
        <p:spPr bwMode="auto">
          <a:xfrm>
            <a:off x="2975935" y="4043362"/>
            <a:ext cx="1656224" cy="923330"/>
          </a:xfrm>
          <a:prstGeom prst="rect">
            <a:avLst/>
          </a:prstGeom>
          <a:solidFill>
            <a:schemeClr val="bg1"/>
          </a:solidFill>
          <a:ln w="9525">
            <a:solidFill>
              <a:schemeClr val="tx1"/>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ja-JP" altLang="en-US" sz="2700" dirty="0">
                <a:solidFill>
                  <a:prstClr val="black"/>
                </a:solidFill>
                <a:latin typeface="Arial" panose="020B0604020202020204" pitchFamily="34" charset="0"/>
                <a:ea typeface="メイリオ" panose="020B0604030504040204" pitchFamily="50" charset="-128"/>
              </a:rPr>
              <a:t>レジスタ</a:t>
            </a:r>
            <a:r>
              <a:rPr lang="en-US" altLang="ja-JP" sz="2700" dirty="0">
                <a:solidFill>
                  <a:prstClr val="black"/>
                </a:solidFill>
                <a:latin typeface="Arial" panose="020B0604020202020204" pitchFamily="34" charset="0"/>
                <a:ea typeface="メイリオ" panose="020B0604030504040204" pitchFamily="50" charset="-128"/>
              </a:rPr>
              <a:t> </a:t>
            </a:r>
          </a:p>
          <a:p>
            <a:pPr algn="ctr" defTabSz="685800" eaLnBrk="1" hangingPunct="1">
              <a:defRPr/>
            </a:pPr>
            <a:r>
              <a:rPr lang="ja-JP" altLang="en-US" sz="2700" dirty="0">
                <a:solidFill>
                  <a:prstClr val="black"/>
                </a:solidFill>
                <a:latin typeface="Arial" panose="020B0604020202020204" pitchFamily="34" charset="0"/>
                <a:ea typeface="メイリオ" panose="020B0604030504040204" pitchFamily="50" charset="-128"/>
              </a:rPr>
              <a:t>に格納</a:t>
            </a:r>
            <a:endParaRPr lang="ja-JP" altLang="en-US" sz="2100" dirty="0">
              <a:solidFill>
                <a:prstClr val="black"/>
              </a:solidFill>
              <a:latin typeface="Arial" panose="020B0604020202020204" pitchFamily="34" charset="0"/>
              <a:ea typeface="メイリオ" panose="020B0604030504040204" pitchFamily="50" charset="-128"/>
            </a:endParaRPr>
          </a:p>
        </p:txBody>
      </p:sp>
      <p:sp>
        <p:nvSpPr>
          <p:cNvPr id="599110" name="AutoShape 70"/>
          <p:cNvSpPr>
            <a:spLocks noChangeArrowheads="1"/>
          </p:cNvSpPr>
          <p:nvPr/>
        </p:nvSpPr>
        <p:spPr bwMode="auto">
          <a:xfrm rot="448110">
            <a:off x="3967162" y="2999185"/>
            <a:ext cx="3128963" cy="284559"/>
          </a:xfrm>
          <a:prstGeom prst="leftArrow">
            <a:avLst>
              <a:gd name="adj1" fmla="val 50000"/>
              <a:gd name="adj2" fmla="val 274896"/>
            </a:avLst>
          </a:prstGeom>
          <a:solidFill>
            <a:schemeClr val="accent1"/>
          </a:solidFill>
          <a:ln w="9525">
            <a:solidFill>
              <a:srgbClr val="008000"/>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599111" name="Text Box 71"/>
          <p:cNvSpPr txBox="1">
            <a:spLocks noChangeArrowheads="1"/>
          </p:cNvSpPr>
          <p:nvPr/>
        </p:nvSpPr>
        <p:spPr bwMode="auto">
          <a:xfrm>
            <a:off x="3993617" y="3561160"/>
            <a:ext cx="3647152" cy="553998"/>
          </a:xfrm>
          <a:prstGeom prst="rect">
            <a:avLst/>
          </a:prstGeom>
          <a:solidFill>
            <a:schemeClr val="bg1"/>
          </a:solidFill>
          <a:ln w="9525">
            <a:solidFill>
              <a:srgbClr val="008000"/>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sz="3000" dirty="0">
                <a:solidFill>
                  <a:srgbClr val="008000"/>
                </a:solidFill>
                <a:latin typeface="Arial" panose="020B0604020202020204" pitchFamily="34" charset="0"/>
                <a:ea typeface="メイリオ" panose="020B0604030504040204" pitchFamily="50" charset="-128"/>
              </a:rPr>
              <a:t>データが転送された</a:t>
            </a:r>
          </a:p>
        </p:txBody>
      </p:sp>
      <p:sp>
        <p:nvSpPr>
          <p:cNvPr id="37958" name="Rectangle 72"/>
          <p:cNvSpPr>
            <a:spLocks noChangeArrowheads="1"/>
          </p:cNvSpPr>
          <p:nvPr/>
        </p:nvSpPr>
        <p:spPr bwMode="auto">
          <a:xfrm>
            <a:off x="3470672" y="2797969"/>
            <a:ext cx="604838" cy="1714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7959" name="Rectangle 73"/>
          <p:cNvSpPr>
            <a:spLocks noChangeArrowheads="1"/>
          </p:cNvSpPr>
          <p:nvPr/>
        </p:nvSpPr>
        <p:spPr bwMode="auto">
          <a:xfrm>
            <a:off x="3454004" y="2796778"/>
            <a:ext cx="620315" cy="172640"/>
          </a:xfrm>
          <a:prstGeom prst="rect">
            <a:avLst/>
          </a:prstGeom>
          <a:solidFill>
            <a:srgbClr val="FF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42813244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599110"/>
                                        </p:tgtEl>
                                        <p:attrNameLst>
                                          <p:attrName>style.visibility</p:attrName>
                                        </p:attrNameLst>
                                      </p:cBhvr>
                                      <p:to>
                                        <p:strVal val="visible"/>
                                      </p:to>
                                    </p:set>
                                    <p:animEffect transition="in" filter="dissolve">
                                      <p:cBhvr>
                                        <p:cTn id="7" dur="500"/>
                                        <p:tgtEl>
                                          <p:spTgt spid="599110"/>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99111"/>
                                        </p:tgtEl>
                                        <p:attrNameLst>
                                          <p:attrName>style.visibility</p:attrName>
                                        </p:attrNameLst>
                                      </p:cBhvr>
                                      <p:to>
                                        <p:strVal val="visible"/>
                                      </p:to>
                                    </p:set>
                                    <p:animEffect transition="in" filter="dissolve">
                                      <p:cBhvr>
                                        <p:cTn id="11" dur="500"/>
                                        <p:tgtEl>
                                          <p:spTgt spid="599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110" grpId="0" animBg="1"/>
      <p:bldP spid="599111"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ChangeArrowheads="1"/>
          </p:cNvSpPr>
          <p:nvPr/>
        </p:nvSpPr>
        <p:spPr bwMode="auto">
          <a:xfrm flipH="1">
            <a:off x="2515791" y="2322911"/>
            <a:ext cx="171450" cy="596503"/>
          </a:xfrm>
          <a:prstGeom prst="roundRect">
            <a:avLst>
              <a:gd name="adj" fmla="val 16667"/>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15" name="Rectangle 3"/>
          <p:cNvSpPr>
            <a:spLocks noChangeArrowheads="1"/>
          </p:cNvSpPr>
          <p:nvPr/>
        </p:nvSpPr>
        <p:spPr bwMode="auto">
          <a:xfrm>
            <a:off x="1178719" y="1183483"/>
            <a:ext cx="5306616" cy="474702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16" name="Rectangle 4"/>
          <p:cNvSpPr>
            <a:spLocks noChangeArrowheads="1"/>
          </p:cNvSpPr>
          <p:nvPr/>
        </p:nvSpPr>
        <p:spPr bwMode="auto">
          <a:xfrm>
            <a:off x="6485336" y="1927624"/>
            <a:ext cx="1515665" cy="250031"/>
          </a:xfrm>
          <a:prstGeom prst="rect">
            <a:avLst/>
          </a:prstGeom>
          <a:solidFill>
            <a:srgbClr val="C8B9FF"/>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17" name="Rectangle 5"/>
          <p:cNvSpPr>
            <a:spLocks noChangeArrowheads="1"/>
          </p:cNvSpPr>
          <p:nvPr/>
        </p:nvSpPr>
        <p:spPr bwMode="auto">
          <a:xfrm>
            <a:off x="6498432" y="1394223"/>
            <a:ext cx="1502569" cy="320278"/>
          </a:xfrm>
          <a:prstGeom prst="rect">
            <a:avLst/>
          </a:prstGeom>
          <a:solidFill>
            <a:srgbClr val="FFB9B9"/>
          </a:solidFill>
          <a:ln w="9525">
            <a:solidFill>
              <a:schemeClr val="tx2"/>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18" name="AutoShape 6"/>
          <p:cNvSpPr>
            <a:spLocks noChangeArrowheads="1"/>
          </p:cNvSpPr>
          <p:nvPr/>
        </p:nvSpPr>
        <p:spPr bwMode="auto">
          <a:xfrm>
            <a:off x="7013973" y="1706167"/>
            <a:ext cx="350044" cy="912019"/>
          </a:xfrm>
          <a:prstGeom prst="downArrow">
            <a:avLst>
              <a:gd name="adj1" fmla="val 50000"/>
              <a:gd name="adj2" fmla="val 65136"/>
            </a:avLst>
          </a:prstGeom>
          <a:solidFill>
            <a:srgbClr val="FFB9B9"/>
          </a:solidFill>
          <a:ln w="9525">
            <a:solidFill>
              <a:schemeClr val="tx2"/>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19" name="AutoShape 7"/>
          <p:cNvSpPr>
            <a:spLocks noChangeArrowheads="1"/>
          </p:cNvSpPr>
          <p:nvPr/>
        </p:nvSpPr>
        <p:spPr bwMode="auto">
          <a:xfrm>
            <a:off x="7500939" y="2191942"/>
            <a:ext cx="316706" cy="429815"/>
          </a:xfrm>
          <a:prstGeom prst="upDownArrow">
            <a:avLst>
              <a:gd name="adj1" fmla="val 50000"/>
              <a:gd name="adj2" fmla="val 27143"/>
            </a:avLst>
          </a:prstGeom>
          <a:solidFill>
            <a:srgbClr val="C8B9FF"/>
          </a:solidFill>
          <a:ln w="9525">
            <a:solidFill>
              <a:schemeClr val="tx1"/>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20" name="Rectangle 8"/>
          <p:cNvSpPr>
            <a:spLocks noChangeArrowheads="1"/>
          </p:cNvSpPr>
          <p:nvPr/>
        </p:nvSpPr>
        <p:spPr bwMode="auto">
          <a:xfrm>
            <a:off x="6919914" y="2626520"/>
            <a:ext cx="998935" cy="285154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21" name="Line 9"/>
          <p:cNvSpPr>
            <a:spLocks noChangeShapeType="1"/>
          </p:cNvSpPr>
          <p:nvPr/>
        </p:nvSpPr>
        <p:spPr bwMode="auto">
          <a:xfrm>
            <a:off x="6488908" y="4094561"/>
            <a:ext cx="413147" cy="1190"/>
          </a:xfrm>
          <a:prstGeom prst="line">
            <a:avLst/>
          </a:prstGeom>
          <a:noFill/>
          <a:ln w="28575">
            <a:solidFill>
              <a:srgbClr val="008000"/>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22" name="Line 10"/>
          <p:cNvSpPr>
            <a:spLocks noChangeShapeType="1"/>
          </p:cNvSpPr>
          <p:nvPr/>
        </p:nvSpPr>
        <p:spPr bwMode="auto">
          <a:xfrm flipH="1" flipV="1">
            <a:off x="2508647" y="2141936"/>
            <a:ext cx="3970734" cy="238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23" name="Oval 11"/>
          <p:cNvSpPr>
            <a:spLocks noChangeAspect="1" noChangeArrowheads="1"/>
          </p:cNvSpPr>
          <p:nvPr/>
        </p:nvSpPr>
        <p:spPr bwMode="auto">
          <a:xfrm flipH="1">
            <a:off x="6030516" y="2062163"/>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24" name="Line 12"/>
          <p:cNvSpPr>
            <a:spLocks noChangeShapeType="1"/>
          </p:cNvSpPr>
          <p:nvPr/>
        </p:nvSpPr>
        <p:spPr bwMode="auto">
          <a:xfrm flipH="1">
            <a:off x="2235995" y="1558529"/>
            <a:ext cx="4227910" cy="0"/>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1101" name="Freeform 13"/>
          <p:cNvSpPr>
            <a:spLocks/>
          </p:cNvSpPr>
          <p:nvPr/>
        </p:nvSpPr>
        <p:spPr bwMode="auto">
          <a:xfrm>
            <a:off x="1500187" y="2321720"/>
            <a:ext cx="719138" cy="1884760"/>
          </a:xfrm>
          <a:custGeom>
            <a:avLst/>
            <a:gdLst>
              <a:gd name="T0" fmla="*/ 1522174157 w 604"/>
              <a:gd name="T1" fmla="*/ 0 h 1583"/>
              <a:gd name="T2" fmla="*/ 0 w 604"/>
              <a:gd name="T3" fmla="*/ 1000503112 h 1583"/>
              <a:gd name="T4" fmla="*/ 0 w 604"/>
              <a:gd name="T5" fmla="*/ 2147483647 h 1583"/>
              <a:gd name="T6" fmla="*/ 1522174157 w 604"/>
              <a:gd name="T7" fmla="*/ 2147483647 h 1583"/>
              <a:gd name="T8" fmla="*/ 1522174157 w 604"/>
              <a:gd name="T9" fmla="*/ 2147483647 h 1583"/>
              <a:gd name="T10" fmla="*/ 904735331 w 604"/>
              <a:gd name="T11" fmla="*/ 1945561206 h 1583"/>
              <a:gd name="T12" fmla="*/ 1522174157 w 604"/>
              <a:gd name="T13" fmla="*/ 1620461482 h 1583"/>
              <a:gd name="T14" fmla="*/ 1522174157 w 604"/>
              <a:gd name="T15" fmla="*/ 0 h 1583"/>
              <a:gd name="T16" fmla="*/ 0 60000 65536"/>
              <a:gd name="T17" fmla="*/ 0 60000 65536"/>
              <a:gd name="T18" fmla="*/ 0 60000 65536"/>
              <a:gd name="T19" fmla="*/ 0 60000 65536"/>
              <a:gd name="T20" fmla="*/ 0 60000 65536"/>
              <a:gd name="T21" fmla="*/ 0 60000 65536"/>
              <a:gd name="T22" fmla="*/ 0 60000 65536"/>
              <a:gd name="T23" fmla="*/ 0 60000 65536"/>
              <a:gd name="T24" fmla="*/ 0 w 604"/>
              <a:gd name="T25" fmla="*/ 0 h 1583"/>
              <a:gd name="T26" fmla="*/ 604 w 604"/>
              <a:gd name="T27" fmla="*/ 1583 h 15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4" h="1583">
                <a:moveTo>
                  <a:pt x="604" y="0"/>
                </a:moveTo>
                <a:lnTo>
                  <a:pt x="0" y="397"/>
                </a:lnTo>
                <a:lnTo>
                  <a:pt x="0" y="1186"/>
                </a:lnTo>
                <a:lnTo>
                  <a:pt x="604" y="1583"/>
                </a:lnTo>
                <a:lnTo>
                  <a:pt x="604" y="917"/>
                </a:lnTo>
                <a:lnTo>
                  <a:pt x="359" y="772"/>
                </a:lnTo>
                <a:lnTo>
                  <a:pt x="604" y="643"/>
                </a:lnTo>
                <a:lnTo>
                  <a:pt x="604" y="0"/>
                </a:lnTo>
                <a:close/>
              </a:path>
            </a:pathLst>
          </a:custGeom>
          <a:solidFill>
            <a:srgbClr val="BDBDEF">
              <a:alpha val="50195"/>
            </a:srgbClr>
          </a:solidFill>
          <a:ln w="28575">
            <a:solidFill>
              <a:schemeClr val="tx1"/>
            </a:solidFill>
            <a:round/>
            <a:headEnd/>
            <a:tailEnd/>
          </a:ln>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26" name="Rectangle 14"/>
          <p:cNvSpPr>
            <a:spLocks noChangeArrowheads="1"/>
          </p:cNvSpPr>
          <p:nvPr/>
        </p:nvSpPr>
        <p:spPr bwMode="auto">
          <a:xfrm>
            <a:off x="3414714" y="2684860"/>
            <a:ext cx="711994" cy="1198959"/>
          </a:xfrm>
          <a:prstGeom prst="rect">
            <a:avLst/>
          </a:prstGeom>
          <a:solidFill>
            <a:srgbClr val="BDBDEF">
              <a:alpha val="50195"/>
            </a:srgbClr>
          </a:solidFill>
          <a:ln w="2857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27" name="Oval 15"/>
          <p:cNvSpPr>
            <a:spLocks noChangeAspect="1" noChangeArrowheads="1"/>
          </p:cNvSpPr>
          <p:nvPr/>
        </p:nvSpPr>
        <p:spPr bwMode="auto">
          <a:xfrm flipH="1">
            <a:off x="4442222" y="2060972"/>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28" name="Line 16"/>
          <p:cNvSpPr>
            <a:spLocks noChangeShapeType="1"/>
          </p:cNvSpPr>
          <p:nvPr/>
        </p:nvSpPr>
        <p:spPr bwMode="auto">
          <a:xfrm flipH="1">
            <a:off x="4531519" y="2151461"/>
            <a:ext cx="0" cy="75366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29" name="Line 17"/>
          <p:cNvSpPr>
            <a:spLocks noChangeShapeType="1"/>
          </p:cNvSpPr>
          <p:nvPr/>
        </p:nvSpPr>
        <p:spPr bwMode="auto">
          <a:xfrm flipH="1">
            <a:off x="4139803" y="2906317"/>
            <a:ext cx="385763" cy="119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30" name="Line 18"/>
          <p:cNvSpPr>
            <a:spLocks noChangeShapeType="1"/>
          </p:cNvSpPr>
          <p:nvPr/>
        </p:nvSpPr>
        <p:spPr bwMode="auto">
          <a:xfrm flipH="1">
            <a:off x="2984899" y="2141935"/>
            <a:ext cx="1190" cy="5131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31" name="Line 19"/>
          <p:cNvSpPr>
            <a:spLocks noChangeShapeType="1"/>
          </p:cNvSpPr>
          <p:nvPr/>
        </p:nvSpPr>
        <p:spPr bwMode="auto">
          <a:xfrm flipH="1" flipV="1">
            <a:off x="2711055" y="2638425"/>
            <a:ext cx="292894" cy="47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32" name="Line 20"/>
          <p:cNvSpPr>
            <a:spLocks noChangeShapeType="1"/>
          </p:cNvSpPr>
          <p:nvPr/>
        </p:nvSpPr>
        <p:spPr bwMode="auto">
          <a:xfrm flipH="1">
            <a:off x="2210992" y="2746774"/>
            <a:ext cx="30599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33" name="Line 21"/>
          <p:cNvSpPr>
            <a:spLocks noChangeShapeType="1"/>
          </p:cNvSpPr>
          <p:nvPr/>
        </p:nvSpPr>
        <p:spPr bwMode="auto">
          <a:xfrm flipH="1">
            <a:off x="2697956" y="2833689"/>
            <a:ext cx="485775"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34" name="Line 22"/>
          <p:cNvSpPr>
            <a:spLocks noChangeShapeType="1"/>
          </p:cNvSpPr>
          <p:nvPr/>
        </p:nvSpPr>
        <p:spPr bwMode="auto">
          <a:xfrm flipH="1">
            <a:off x="3184924" y="2832499"/>
            <a:ext cx="1190" cy="10108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35" name="Line 23"/>
          <p:cNvSpPr>
            <a:spLocks noChangeShapeType="1"/>
          </p:cNvSpPr>
          <p:nvPr/>
        </p:nvSpPr>
        <p:spPr bwMode="auto">
          <a:xfrm flipV="1">
            <a:off x="3180160" y="2833689"/>
            <a:ext cx="232172" cy="35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36" name="Line 24"/>
          <p:cNvSpPr>
            <a:spLocks noChangeShapeType="1"/>
          </p:cNvSpPr>
          <p:nvPr/>
        </p:nvSpPr>
        <p:spPr bwMode="auto">
          <a:xfrm flipH="1">
            <a:off x="2225279" y="3826670"/>
            <a:ext cx="95250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37" name="Line 25"/>
          <p:cNvSpPr>
            <a:spLocks noChangeShapeType="1"/>
          </p:cNvSpPr>
          <p:nvPr/>
        </p:nvSpPr>
        <p:spPr bwMode="auto">
          <a:xfrm>
            <a:off x="1316831" y="3238501"/>
            <a:ext cx="191691"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38" name="Oval 26"/>
          <p:cNvSpPr>
            <a:spLocks noChangeAspect="1" noChangeArrowheads="1"/>
          </p:cNvSpPr>
          <p:nvPr/>
        </p:nvSpPr>
        <p:spPr bwMode="auto">
          <a:xfrm flipH="1">
            <a:off x="3090863" y="2753916"/>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39" name="Oval 27"/>
          <p:cNvSpPr>
            <a:spLocks noChangeAspect="1" noChangeArrowheads="1"/>
          </p:cNvSpPr>
          <p:nvPr/>
        </p:nvSpPr>
        <p:spPr bwMode="auto">
          <a:xfrm flipH="1">
            <a:off x="2897981" y="2063355"/>
            <a:ext cx="172641" cy="16311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40" name="Line 28"/>
          <p:cNvSpPr>
            <a:spLocks noChangeShapeType="1"/>
          </p:cNvSpPr>
          <p:nvPr/>
        </p:nvSpPr>
        <p:spPr bwMode="auto">
          <a:xfrm flipV="1">
            <a:off x="1273969" y="1938339"/>
            <a:ext cx="5219700"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41" name="Line 29"/>
          <p:cNvSpPr>
            <a:spLocks noChangeShapeType="1"/>
          </p:cNvSpPr>
          <p:nvPr/>
        </p:nvSpPr>
        <p:spPr bwMode="auto">
          <a:xfrm flipH="1" flipV="1">
            <a:off x="1315642" y="1950244"/>
            <a:ext cx="1190" cy="128111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42" name="Line 30"/>
          <p:cNvSpPr>
            <a:spLocks noChangeShapeType="1"/>
          </p:cNvSpPr>
          <p:nvPr/>
        </p:nvSpPr>
        <p:spPr bwMode="auto">
          <a:xfrm flipV="1">
            <a:off x="3182541" y="1945481"/>
            <a:ext cx="0" cy="88106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43" name="Oval 31"/>
          <p:cNvSpPr>
            <a:spLocks noChangeAspect="1" noChangeArrowheads="1"/>
          </p:cNvSpPr>
          <p:nvPr/>
        </p:nvSpPr>
        <p:spPr bwMode="auto">
          <a:xfrm flipH="1">
            <a:off x="3690938" y="1854994"/>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44" name="Line 32"/>
          <p:cNvSpPr>
            <a:spLocks noChangeShapeType="1"/>
          </p:cNvSpPr>
          <p:nvPr/>
        </p:nvSpPr>
        <p:spPr bwMode="auto">
          <a:xfrm flipH="1">
            <a:off x="3776662" y="1559720"/>
            <a:ext cx="5954" cy="359569"/>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45" name="Oval 33"/>
          <p:cNvSpPr>
            <a:spLocks noChangeAspect="1" noChangeArrowheads="1"/>
          </p:cNvSpPr>
          <p:nvPr/>
        </p:nvSpPr>
        <p:spPr bwMode="auto">
          <a:xfrm flipH="1">
            <a:off x="4574381" y="1847850"/>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46" name="Line 34"/>
          <p:cNvSpPr>
            <a:spLocks noChangeShapeType="1"/>
          </p:cNvSpPr>
          <p:nvPr/>
        </p:nvSpPr>
        <p:spPr bwMode="auto">
          <a:xfrm>
            <a:off x="4663680" y="1941910"/>
            <a:ext cx="1190" cy="1714500"/>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47" name="Line 35"/>
          <p:cNvSpPr>
            <a:spLocks noChangeShapeType="1"/>
          </p:cNvSpPr>
          <p:nvPr/>
        </p:nvSpPr>
        <p:spPr bwMode="auto">
          <a:xfrm flipH="1">
            <a:off x="4143375" y="3648076"/>
            <a:ext cx="523875" cy="3572"/>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1124" name="AutoShape 36"/>
          <p:cNvSpPr>
            <a:spLocks noChangeArrowheads="1"/>
          </p:cNvSpPr>
          <p:nvPr/>
        </p:nvSpPr>
        <p:spPr bwMode="auto">
          <a:xfrm rot="5400000" flipV="1">
            <a:off x="5881094" y="1060253"/>
            <a:ext cx="196453" cy="745331"/>
          </a:xfrm>
          <a:prstGeom prst="downArrow">
            <a:avLst>
              <a:gd name="adj1" fmla="val 50000"/>
              <a:gd name="adj2" fmla="val 94849"/>
            </a:avLst>
          </a:prstGeom>
          <a:solidFill>
            <a:schemeClr val="bg1"/>
          </a:solidFill>
          <a:ln w="57150">
            <a:solidFill>
              <a:srgbClr val="FF3300"/>
            </a:solidFill>
            <a:miter lim="800000"/>
            <a:headEnd/>
            <a:tailEnd/>
          </a:ln>
        </p:spPr>
        <p:txBody>
          <a:bodyPr rot="10800000"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endParaRPr lang="ja-JP" altLang="en-US" sz="1800" dirty="0">
              <a:solidFill>
                <a:srgbClr val="FF3300"/>
              </a:solidFill>
              <a:latin typeface="Arial" panose="020B0604020202020204" pitchFamily="34" charset="0"/>
              <a:ea typeface="メイリオ" panose="020B0604030504040204" pitchFamily="50" charset="-128"/>
            </a:endParaRPr>
          </a:p>
        </p:txBody>
      </p:sp>
      <p:sp>
        <p:nvSpPr>
          <p:cNvPr id="601125" name="Line 37"/>
          <p:cNvSpPr>
            <a:spLocks noChangeShapeType="1"/>
          </p:cNvSpPr>
          <p:nvPr/>
        </p:nvSpPr>
        <p:spPr bwMode="auto">
          <a:xfrm flipH="1">
            <a:off x="6480573" y="1549003"/>
            <a:ext cx="711994" cy="4763"/>
          </a:xfrm>
          <a:prstGeom prst="line">
            <a:avLst/>
          </a:prstGeom>
          <a:noFill/>
          <a:ln w="76200">
            <a:solidFill>
              <a:schemeClr val="tx2"/>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1126" name="Line 38"/>
          <p:cNvSpPr>
            <a:spLocks noChangeShapeType="1"/>
          </p:cNvSpPr>
          <p:nvPr/>
        </p:nvSpPr>
        <p:spPr bwMode="auto">
          <a:xfrm flipH="1" flipV="1">
            <a:off x="2297908" y="1543051"/>
            <a:ext cx="4175522" cy="7144"/>
          </a:xfrm>
          <a:prstGeom prst="line">
            <a:avLst/>
          </a:prstGeom>
          <a:noFill/>
          <a:ln w="76200">
            <a:solidFill>
              <a:schemeClr val="tx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1127" name="Line 39"/>
          <p:cNvSpPr>
            <a:spLocks noChangeShapeType="1"/>
          </p:cNvSpPr>
          <p:nvPr/>
        </p:nvSpPr>
        <p:spPr bwMode="auto">
          <a:xfrm flipH="1" flipV="1">
            <a:off x="7184233" y="1527573"/>
            <a:ext cx="3572" cy="1110853"/>
          </a:xfrm>
          <a:prstGeom prst="line">
            <a:avLst/>
          </a:prstGeom>
          <a:noFill/>
          <a:ln w="76200">
            <a:solidFill>
              <a:schemeClr val="tx2"/>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52" name="Rectangle 40" descr="25%"/>
          <p:cNvSpPr>
            <a:spLocks noChangeArrowheads="1"/>
          </p:cNvSpPr>
          <p:nvPr/>
        </p:nvSpPr>
        <p:spPr bwMode="auto">
          <a:xfrm>
            <a:off x="7239000" y="3733800"/>
            <a:ext cx="606029" cy="13454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53" name="Rectangle 41"/>
          <p:cNvSpPr>
            <a:spLocks noChangeArrowheads="1"/>
          </p:cNvSpPr>
          <p:nvPr/>
        </p:nvSpPr>
        <p:spPr bwMode="auto">
          <a:xfrm>
            <a:off x="7239000" y="306586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54" name="Rectangle 42"/>
          <p:cNvSpPr>
            <a:spLocks noChangeArrowheads="1"/>
          </p:cNvSpPr>
          <p:nvPr/>
        </p:nvSpPr>
        <p:spPr bwMode="auto">
          <a:xfrm>
            <a:off x="7239000" y="3199211"/>
            <a:ext cx="604838" cy="1345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55" name="Rectangle 43"/>
          <p:cNvSpPr>
            <a:spLocks noChangeArrowheads="1"/>
          </p:cNvSpPr>
          <p:nvPr/>
        </p:nvSpPr>
        <p:spPr bwMode="auto">
          <a:xfrm>
            <a:off x="7239000" y="333375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56" name="Rectangle 44"/>
          <p:cNvSpPr>
            <a:spLocks noChangeArrowheads="1"/>
          </p:cNvSpPr>
          <p:nvPr/>
        </p:nvSpPr>
        <p:spPr bwMode="auto">
          <a:xfrm>
            <a:off x="7239000" y="346710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57" name="Rectangle 45"/>
          <p:cNvSpPr>
            <a:spLocks noChangeArrowheads="1"/>
          </p:cNvSpPr>
          <p:nvPr/>
        </p:nvSpPr>
        <p:spPr bwMode="auto">
          <a:xfrm>
            <a:off x="7240191" y="3062289"/>
            <a:ext cx="600075" cy="173593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58" name="Oval 46"/>
          <p:cNvSpPr>
            <a:spLocks noChangeArrowheads="1"/>
          </p:cNvSpPr>
          <p:nvPr/>
        </p:nvSpPr>
        <p:spPr bwMode="auto">
          <a:xfrm>
            <a:off x="7512845" y="4329114"/>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59" name="Oval 47"/>
          <p:cNvSpPr>
            <a:spLocks noChangeArrowheads="1"/>
          </p:cNvSpPr>
          <p:nvPr/>
        </p:nvSpPr>
        <p:spPr bwMode="auto">
          <a:xfrm>
            <a:off x="7514036" y="4429126"/>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60" name="Oval 48"/>
          <p:cNvSpPr>
            <a:spLocks noChangeArrowheads="1"/>
          </p:cNvSpPr>
          <p:nvPr/>
        </p:nvSpPr>
        <p:spPr bwMode="auto">
          <a:xfrm>
            <a:off x="7514036" y="4530330"/>
            <a:ext cx="30956" cy="40481"/>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61" name="Rectangle 49"/>
          <p:cNvSpPr>
            <a:spLocks noChangeArrowheads="1"/>
          </p:cNvSpPr>
          <p:nvPr/>
        </p:nvSpPr>
        <p:spPr bwMode="auto">
          <a:xfrm>
            <a:off x="7236619" y="3871913"/>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62" name="Rectangle 50"/>
          <p:cNvSpPr>
            <a:spLocks noChangeArrowheads="1"/>
          </p:cNvSpPr>
          <p:nvPr/>
        </p:nvSpPr>
        <p:spPr bwMode="auto">
          <a:xfrm>
            <a:off x="7237810" y="4004072"/>
            <a:ext cx="600075"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63" name="Rectangle 51"/>
          <p:cNvSpPr>
            <a:spLocks noChangeArrowheads="1"/>
          </p:cNvSpPr>
          <p:nvPr/>
        </p:nvSpPr>
        <p:spPr bwMode="auto">
          <a:xfrm>
            <a:off x="7235430" y="4136231"/>
            <a:ext cx="60602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64" name="Rectangle 52" descr="25%"/>
          <p:cNvSpPr>
            <a:spLocks noChangeArrowheads="1"/>
          </p:cNvSpPr>
          <p:nvPr/>
        </p:nvSpPr>
        <p:spPr bwMode="auto">
          <a:xfrm>
            <a:off x="7236619" y="3736181"/>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65" name="Rectangle 53" descr="25%"/>
          <p:cNvSpPr>
            <a:spLocks noChangeArrowheads="1"/>
          </p:cNvSpPr>
          <p:nvPr/>
        </p:nvSpPr>
        <p:spPr bwMode="auto">
          <a:xfrm>
            <a:off x="7236619" y="3600450"/>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66" name="Rectangle 54"/>
          <p:cNvSpPr>
            <a:spLocks noChangeArrowheads="1"/>
          </p:cNvSpPr>
          <p:nvPr/>
        </p:nvSpPr>
        <p:spPr bwMode="auto">
          <a:xfrm>
            <a:off x="6977062" y="3059908"/>
            <a:ext cx="196454" cy="174545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67" name="Rectangle 55"/>
          <p:cNvSpPr>
            <a:spLocks noChangeArrowheads="1"/>
          </p:cNvSpPr>
          <p:nvPr/>
        </p:nvSpPr>
        <p:spPr bwMode="auto">
          <a:xfrm>
            <a:off x="7239000" y="3328988"/>
            <a:ext cx="600075" cy="136922"/>
          </a:xfrm>
          <a:prstGeom prst="rect">
            <a:avLst/>
          </a:prstGeom>
          <a:solidFill>
            <a:srgbClr val="FF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601144" name="Rectangle 56"/>
          <p:cNvSpPr>
            <a:spLocks noChangeArrowheads="1"/>
          </p:cNvSpPr>
          <p:nvPr/>
        </p:nvSpPr>
        <p:spPr bwMode="auto">
          <a:xfrm>
            <a:off x="7228881" y="3467696"/>
            <a:ext cx="600075" cy="132755"/>
          </a:xfrm>
          <a:prstGeom prst="rect">
            <a:avLst/>
          </a:prstGeom>
          <a:solidFill>
            <a:srgbClr val="FF6699">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601145" name="Rectangle 57"/>
          <p:cNvSpPr>
            <a:spLocks noChangeArrowheads="1"/>
          </p:cNvSpPr>
          <p:nvPr/>
        </p:nvSpPr>
        <p:spPr bwMode="auto">
          <a:xfrm>
            <a:off x="6628211" y="1112045"/>
            <a:ext cx="1107996" cy="369332"/>
          </a:xfrm>
          <a:prstGeom prst="rect">
            <a:avLst/>
          </a:prstGeom>
          <a:solidFill>
            <a:schemeClr val="bg1"/>
          </a:solidFill>
          <a:ln w="9525">
            <a:solidFill>
              <a:srgbClr val="FF4B4B"/>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sz="1800" dirty="0">
                <a:solidFill>
                  <a:srgbClr val="44546A"/>
                </a:solidFill>
                <a:latin typeface="Arial" panose="020B0604020202020204" pitchFamily="34" charset="0"/>
                <a:ea typeface="メイリオ" panose="020B0604030504040204" pitchFamily="50" charset="-128"/>
              </a:rPr>
              <a:t>アドレス</a:t>
            </a:r>
          </a:p>
        </p:txBody>
      </p:sp>
      <p:sp>
        <p:nvSpPr>
          <p:cNvPr id="601146" name="AutoShape 58"/>
          <p:cNvSpPr>
            <a:spLocks noChangeArrowheads="1"/>
          </p:cNvSpPr>
          <p:nvPr/>
        </p:nvSpPr>
        <p:spPr bwMode="auto">
          <a:xfrm>
            <a:off x="7134226" y="3463528"/>
            <a:ext cx="94060" cy="175022"/>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601148" name="Text Box 60"/>
          <p:cNvSpPr txBox="1">
            <a:spLocks noChangeArrowheads="1"/>
          </p:cNvSpPr>
          <p:nvPr/>
        </p:nvSpPr>
        <p:spPr bwMode="auto">
          <a:xfrm>
            <a:off x="5359004" y="4298157"/>
            <a:ext cx="2339102" cy="461665"/>
          </a:xfrm>
          <a:prstGeom prst="rect">
            <a:avLst/>
          </a:prstGeom>
          <a:solidFill>
            <a:schemeClr val="bg1"/>
          </a:solidFill>
          <a:ln w="9525">
            <a:solidFill>
              <a:srgbClr val="FF4B4B"/>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dirty="0">
                <a:solidFill>
                  <a:srgbClr val="44546A"/>
                </a:solidFill>
                <a:latin typeface="Arial" panose="020B0604020202020204" pitchFamily="34" charset="0"/>
                <a:ea typeface="メイリオ" panose="020B0604030504040204" pitchFamily="50" charset="-128"/>
              </a:rPr>
              <a:t>メモリをオンに</a:t>
            </a:r>
          </a:p>
        </p:txBody>
      </p:sp>
      <p:sp>
        <p:nvSpPr>
          <p:cNvPr id="601149" name="AutoShape 61"/>
          <p:cNvSpPr>
            <a:spLocks noChangeArrowheads="1"/>
          </p:cNvSpPr>
          <p:nvPr/>
        </p:nvSpPr>
        <p:spPr bwMode="auto">
          <a:xfrm>
            <a:off x="7818835" y="3474245"/>
            <a:ext cx="90488" cy="155972"/>
          </a:xfrm>
          <a:prstGeom prst="rightArrow">
            <a:avLst>
              <a:gd name="adj1" fmla="val 50000"/>
              <a:gd name="adj2" fmla="val 25000"/>
            </a:avLst>
          </a:prstGeom>
          <a:solidFill>
            <a:srgbClr val="FF9933"/>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601151" name="Line 63"/>
          <p:cNvSpPr>
            <a:spLocks noChangeShapeType="1"/>
          </p:cNvSpPr>
          <p:nvPr/>
        </p:nvSpPr>
        <p:spPr bwMode="auto">
          <a:xfrm>
            <a:off x="7664054" y="2122885"/>
            <a:ext cx="0" cy="489347"/>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1152" name="Line 64"/>
          <p:cNvSpPr>
            <a:spLocks noChangeShapeType="1"/>
          </p:cNvSpPr>
          <p:nvPr/>
        </p:nvSpPr>
        <p:spPr bwMode="auto">
          <a:xfrm flipH="1">
            <a:off x="2508647" y="2106217"/>
            <a:ext cx="5166122" cy="35719"/>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1153" name="Line 65"/>
          <p:cNvSpPr>
            <a:spLocks noChangeShapeType="1"/>
          </p:cNvSpPr>
          <p:nvPr/>
        </p:nvSpPr>
        <p:spPr bwMode="auto">
          <a:xfrm flipH="1">
            <a:off x="2986089" y="2170511"/>
            <a:ext cx="8335" cy="472678"/>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1154" name="Line 66"/>
          <p:cNvSpPr>
            <a:spLocks noChangeShapeType="1"/>
          </p:cNvSpPr>
          <p:nvPr/>
        </p:nvSpPr>
        <p:spPr bwMode="auto">
          <a:xfrm flipH="1">
            <a:off x="2695576" y="2639616"/>
            <a:ext cx="298847" cy="3572"/>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8979" name="Rectangle 67"/>
          <p:cNvSpPr>
            <a:spLocks noChangeArrowheads="1"/>
          </p:cNvSpPr>
          <p:nvPr/>
        </p:nvSpPr>
        <p:spPr bwMode="auto">
          <a:xfrm>
            <a:off x="3470672" y="2797969"/>
            <a:ext cx="604838" cy="1714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8980" name="Rectangle 68"/>
          <p:cNvSpPr>
            <a:spLocks noChangeArrowheads="1"/>
          </p:cNvSpPr>
          <p:nvPr/>
        </p:nvSpPr>
        <p:spPr bwMode="auto">
          <a:xfrm>
            <a:off x="3468290" y="2796778"/>
            <a:ext cx="606029" cy="172640"/>
          </a:xfrm>
          <a:prstGeom prst="rect">
            <a:avLst/>
          </a:prstGeom>
          <a:solidFill>
            <a:srgbClr val="FF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601159" name="Line 71"/>
          <p:cNvSpPr>
            <a:spLocks noChangeShapeType="1"/>
          </p:cNvSpPr>
          <p:nvPr/>
        </p:nvSpPr>
        <p:spPr bwMode="auto">
          <a:xfrm flipH="1">
            <a:off x="2210991" y="2750345"/>
            <a:ext cx="298847" cy="3572"/>
          </a:xfrm>
          <a:prstGeom prst="line">
            <a:avLst/>
          </a:prstGeom>
          <a:noFill/>
          <a:ln w="762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1160" name="Line 72"/>
          <p:cNvSpPr>
            <a:spLocks noChangeShapeType="1"/>
          </p:cNvSpPr>
          <p:nvPr/>
        </p:nvSpPr>
        <p:spPr bwMode="auto">
          <a:xfrm flipH="1">
            <a:off x="3189685" y="2876551"/>
            <a:ext cx="0" cy="983456"/>
          </a:xfrm>
          <a:prstGeom prst="line">
            <a:avLst/>
          </a:prstGeom>
          <a:noFill/>
          <a:ln w="76200">
            <a:solidFill>
              <a:srgbClr val="FF9933"/>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1162" name="Line 74"/>
          <p:cNvSpPr>
            <a:spLocks noChangeShapeType="1"/>
          </p:cNvSpPr>
          <p:nvPr/>
        </p:nvSpPr>
        <p:spPr bwMode="auto">
          <a:xfrm flipV="1">
            <a:off x="2206229" y="3821908"/>
            <a:ext cx="970359" cy="11906"/>
          </a:xfrm>
          <a:prstGeom prst="line">
            <a:avLst/>
          </a:prstGeom>
          <a:noFill/>
          <a:ln w="76200">
            <a:solidFill>
              <a:srgbClr val="FF9933"/>
            </a:solidFill>
            <a:round/>
            <a:headEnd type="triangle" w="med" len="me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1163" name="Line 75"/>
          <p:cNvSpPr>
            <a:spLocks noChangeShapeType="1"/>
          </p:cNvSpPr>
          <p:nvPr/>
        </p:nvSpPr>
        <p:spPr bwMode="auto">
          <a:xfrm>
            <a:off x="3170636" y="2875360"/>
            <a:ext cx="267890" cy="4763"/>
          </a:xfrm>
          <a:prstGeom prst="line">
            <a:avLst/>
          </a:prstGeom>
          <a:noFill/>
          <a:ln w="76200">
            <a:solidFill>
              <a:srgbClr val="FF9933"/>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1164" name="Text Box 76"/>
          <p:cNvSpPr txBox="1">
            <a:spLocks noChangeArrowheads="1"/>
          </p:cNvSpPr>
          <p:nvPr/>
        </p:nvSpPr>
        <p:spPr bwMode="auto">
          <a:xfrm>
            <a:off x="1217876" y="4292204"/>
            <a:ext cx="3647152" cy="1477328"/>
          </a:xfrm>
          <a:prstGeom prst="rect">
            <a:avLst/>
          </a:prstGeom>
          <a:solidFill>
            <a:schemeClr val="bg1"/>
          </a:solidFill>
          <a:ln w="9525">
            <a:solidFill>
              <a:schemeClr val="tx1"/>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en-US" altLang="ja-JP" sz="3000" dirty="0">
                <a:solidFill>
                  <a:prstClr val="black"/>
                </a:solidFill>
                <a:latin typeface="Arial" panose="020B0604020202020204" pitchFamily="34" charset="0"/>
                <a:ea typeface="メイリオ" panose="020B0604030504040204" pitchFamily="50" charset="-128"/>
              </a:rPr>
              <a:t>2</a:t>
            </a:r>
            <a:r>
              <a:rPr lang="ja-JP" altLang="en-US" sz="3000" dirty="0" err="1">
                <a:solidFill>
                  <a:prstClr val="black"/>
                </a:solidFill>
                <a:latin typeface="Arial" panose="020B0604020202020204" pitchFamily="34" charset="0"/>
                <a:ea typeface="メイリオ" panose="020B0604030504040204" pitchFamily="50" charset="-128"/>
              </a:rPr>
              <a:t>つの</a:t>
            </a:r>
            <a:r>
              <a:rPr lang="ja-JP" altLang="en-US" sz="3000" dirty="0">
                <a:solidFill>
                  <a:prstClr val="black"/>
                </a:solidFill>
                <a:latin typeface="Arial" panose="020B0604020202020204" pitchFamily="34" charset="0"/>
                <a:ea typeface="メイリオ" panose="020B0604030504040204" pitchFamily="50" charset="-128"/>
              </a:rPr>
              <a:t>データが</a:t>
            </a:r>
          </a:p>
          <a:p>
            <a:pPr algn="ctr" defTabSz="685800" eaLnBrk="1" hangingPunct="1">
              <a:defRPr/>
            </a:pPr>
            <a:r>
              <a:rPr lang="ja-JP" altLang="en-US" sz="3000" dirty="0">
                <a:solidFill>
                  <a:prstClr val="black"/>
                </a:solidFill>
                <a:latin typeface="Arial" panose="020B0604020202020204" pitchFamily="34" charset="0"/>
                <a:ea typeface="メイリオ" panose="020B0604030504040204" pitchFamily="50" charset="-128"/>
              </a:rPr>
              <a:t>算術演算ユニットに</a:t>
            </a:r>
          </a:p>
          <a:p>
            <a:pPr algn="ctr" defTabSz="685800" eaLnBrk="1" hangingPunct="1">
              <a:defRPr/>
            </a:pPr>
            <a:r>
              <a:rPr lang="ja-JP" altLang="en-US" sz="3000" dirty="0">
                <a:solidFill>
                  <a:prstClr val="black"/>
                </a:solidFill>
                <a:latin typeface="Arial" panose="020B0604020202020204" pitchFamily="34" charset="0"/>
                <a:ea typeface="メイリオ" panose="020B0604030504040204" pitchFamily="50" charset="-128"/>
              </a:rPr>
              <a:t>与えられる</a:t>
            </a:r>
          </a:p>
        </p:txBody>
      </p:sp>
    </p:spTree>
    <p:extLst>
      <p:ext uri="{BB962C8B-B14F-4D97-AF65-F5344CB8AC3E}">
        <p14:creationId xmlns:p14="http://schemas.microsoft.com/office/powerpoint/2010/main" val="7865824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601124"/>
                                        </p:tgtEl>
                                        <p:attrNameLst>
                                          <p:attrName>style.visibility</p:attrName>
                                        </p:attrNameLst>
                                      </p:cBhvr>
                                      <p:to>
                                        <p:strVal val="visible"/>
                                      </p:to>
                                    </p:set>
                                    <p:animEffect transition="in" filter="dissolve">
                                      <p:cBhvr>
                                        <p:cTn id="7" dur="1000"/>
                                        <p:tgtEl>
                                          <p:spTgt spid="601124"/>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01126"/>
                                        </p:tgtEl>
                                        <p:attrNameLst>
                                          <p:attrName>style.visibility</p:attrName>
                                        </p:attrNameLst>
                                      </p:cBhvr>
                                      <p:to>
                                        <p:strVal val="visible"/>
                                      </p:to>
                                    </p:set>
                                    <p:animEffect transition="in" filter="dissolve">
                                      <p:cBhvr>
                                        <p:cTn id="10" dur="1000"/>
                                        <p:tgtEl>
                                          <p:spTgt spid="601126"/>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01125"/>
                                        </p:tgtEl>
                                        <p:attrNameLst>
                                          <p:attrName>style.visibility</p:attrName>
                                        </p:attrNameLst>
                                      </p:cBhvr>
                                      <p:to>
                                        <p:strVal val="visible"/>
                                      </p:to>
                                    </p:set>
                                    <p:animEffect transition="in" filter="dissolve">
                                      <p:cBhvr>
                                        <p:cTn id="13" dur="1000"/>
                                        <p:tgtEl>
                                          <p:spTgt spid="601125"/>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601145"/>
                                        </p:tgtEl>
                                        <p:attrNameLst>
                                          <p:attrName>style.visibility</p:attrName>
                                        </p:attrNameLst>
                                      </p:cBhvr>
                                      <p:to>
                                        <p:strVal val="visible"/>
                                      </p:to>
                                    </p:set>
                                    <p:animEffect transition="in" filter="diamond(in)">
                                      <p:cBhvr>
                                        <p:cTn id="16" dur="2000"/>
                                        <p:tgtEl>
                                          <p:spTgt spid="601145"/>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601127"/>
                                        </p:tgtEl>
                                        <p:attrNameLst>
                                          <p:attrName>style.visibility</p:attrName>
                                        </p:attrNameLst>
                                      </p:cBhvr>
                                      <p:to>
                                        <p:strVal val="visible"/>
                                      </p:to>
                                    </p:set>
                                    <p:animEffect transition="in" filter="dissolve">
                                      <p:cBhvr>
                                        <p:cTn id="19" dur="1000"/>
                                        <p:tgtEl>
                                          <p:spTgt spid="601127"/>
                                        </p:tgtEl>
                                      </p:cBhvr>
                                    </p:animEffect>
                                  </p:childTnLst>
                                </p:cTn>
                              </p:par>
                              <p:par>
                                <p:cTn id="20" presetID="26" presetClass="emph" presetSubtype="0" fill="hold" grpId="1" nodeType="withEffect">
                                  <p:stCondLst>
                                    <p:cond delay="0"/>
                                  </p:stCondLst>
                                  <p:childTnLst>
                                    <p:animEffect transition="out" filter="fade">
                                      <p:cBhvr>
                                        <p:cTn id="21" dur="500" tmFilter="0, 0; .2, .5; .8, .5; 1, 0"/>
                                        <p:tgtEl>
                                          <p:spTgt spid="601126"/>
                                        </p:tgtEl>
                                      </p:cBhvr>
                                    </p:animEffect>
                                    <p:animScale>
                                      <p:cBhvr>
                                        <p:cTn id="22" dur="250" autoRev="1" fill="hold"/>
                                        <p:tgtEl>
                                          <p:spTgt spid="601126"/>
                                        </p:tgtEl>
                                      </p:cBhvr>
                                      <p:by x="105000" y="105000"/>
                                    </p:animScale>
                                  </p:childTnLst>
                                </p:cTn>
                              </p:par>
                            </p:childTnLst>
                          </p:cTn>
                        </p:par>
                        <p:par>
                          <p:cTn id="23" fill="hold" nodeType="afterGroup">
                            <p:stCondLst>
                              <p:cond delay="2000"/>
                            </p:stCondLst>
                            <p:childTnLst>
                              <p:par>
                                <p:cTn id="24" presetID="9" presetClass="entr" presetSubtype="0" fill="hold" grpId="0" nodeType="afterEffect">
                                  <p:stCondLst>
                                    <p:cond delay="0"/>
                                  </p:stCondLst>
                                  <p:childTnLst>
                                    <p:set>
                                      <p:cBhvr>
                                        <p:cTn id="25" dur="1" fill="hold">
                                          <p:stCondLst>
                                            <p:cond delay="0"/>
                                          </p:stCondLst>
                                        </p:cTn>
                                        <p:tgtEl>
                                          <p:spTgt spid="601146"/>
                                        </p:tgtEl>
                                        <p:attrNameLst>
                                          <p:attrName>style.visibility</p:attrName>
                                        </p:attrNameLst>
                                      </p:cBhvr>
                                      <p:to>
                                        <p:strVal val="visible"/>
                                      </p:to>
                                    </p:set>
                                    <p:animEffect transition="in" filter="dissolve">
                                      <p:cBhvr>
                                        <p:cTn id="26" dur="1000"/>
                                        <p:tgtEl>
                                          <p:spTgt spid="601146"/>
                                        </p:tgtEl>
                                      </p:cBhvr>
                                    </p:animEffect>
                                  </p:childTnLst>
                                </p:cTn>
                              </p:par>
                              <p:par>
                                <p:cTn id="27" presetID="8" presetClass="entr" presetSubtype="16" fill="hold" grpId="0" nodeType="withEffect">
                                  <p:stCondLst>
                                    <p:cond delay="0"/>
                                  </p:stCondLst>
                                  <p:childTnLst>
                                    <p:set>
                                      <p:cBhvr>
                                        <p:cTn id="28" dur="1" fill="hold">
                                          <p:stCondLst>
                                            <p:cond delay="0"/>
                                          </p:stCondLst>
                                        </p:cTn>
                                        <p:tgtEl>
                                          <p:spTgt spid="601148"/>
                                        </p:tgtEl>
                                        <p:attrNameLst>
                                          <p:attrName>style.visibility</p:attrName>
                                        </p:attrNameLst>
                                      </p:cBhvr>
                                      <p:to>
                                        <p:strVal val="visible"/>
                                      </p:to>
                                    </p:set>
                                    <p:animEffect transition="in" filter="diamond(in)">
                                      <p:cBhvr>
                                        <p:cTn id="29" dur="2000"/>
                                        <p:tgtEl>
                                          <p:spTgt spid="601148"/>
                                        </p:tgtEl>
                                      </p:cBhvr>
                                    </p:animEffect>
                                  </p:childTnLst>
                                </p:cTn>
                              </p:par>
                            </p:childTnLst>
                          </p:cTn>
                        </p:par>
                        <p:par>
                          <p:cTn id="30" fill="hold" nodeType="afterGroup">
                            <p:stCondLst>
                              <p:cond delay="4000"/>
                            </p:stCondLst>
                            <p:childTnLst>
                              <p:par>
                                <p:cTn id="31" presetID="26" presetClass="emph" presetSubtype="0" fill="hold" grpId="0" nodeType="afterEffect">
                                  <p:stCondLst>
                                    <p:cond delay="0"/>
                                  </p:stCondLst>
                                  <p:childTnLst>
                                    <p:animEffect transition="out" filter="fade">
                                      <p:cBhvr>
                                        <p:cTn id="32" dur="500" tmFilter="0, 0; .2, .5; .8, .5; 1, 0"/>
                                        <p:tgtEl>
                                          <p:spTgt spid="601144"/>
                                        </p:tgtEl>
                                      </p:cBhvr>
                                    </p:animEffect>
                                    <p:animScale>
                                      <p:cBhvr>
                                        <p:cTn id="33" dur="250" autoRev="1" fill="hold"/>
                                        <p:tgtEl>
                                          <p:spTgt spid="601144"/>
                                        </p:tgtEl>
                                      </p:cBhvr>
                                      <p:by x="105000" y="105000"/>
                                    </p:animScale>
                                  </p:childTnLst>
                                </p:cTn>
                              </p:par>
                            </p:childTnLst>
                          </p:cTn>
                        </p:par>
                        <p:par>
                          <p:cTn id="34" fill="hold" nodeType="afterGroup">
                            <p:stCondLst>
                              <p:cond delay="4500"/>
                            </p:stCondLst>
                            <p:childTnLst>
                              <p:par>
                                <p:cTn id="35" presetID="26" presetClass="emph" presetSubtype="0" fill="hold" grpId="1" nodeType="afterEffect">
                                  <p:stCondLst>
                                    <p:cond delay="0"/>
                                  </p:stCondLst>
                                  <p:childTnLst>
                                    <p:animEffect transition="out" filter="fade">
                                      <p:cBhvr>
                                        <p:cTn id="36" dur="500" tmFilter="0, 0; .2, .5; .8, .5; 1, 0"/>
                                        <p:tgtEl>
                                          <p:spTgt spid="601144"/>
                                        </p:tgtEl>
                                      </p:cBhvr>
                                    </p:animEffect>
                                    <p:animScale>
                                      <p:cBhvr>
                                        <p:cTn id="37" dur="250" autoRev="1" fill="hold"/>
                                        <p:tgtEl>
                                          <p:spTgt spid="601144"/>
                                        </p:tgtEl>
                                      </p:cBhvr>
                                      <p:by x="105000" y="105000"/>
                                    </p:animScale>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01149"/>
                                        </p:tgtEl>
                                        <p:attrNameLst>
                                          <p:attrName>style.visibility</p:attrName>
                                        </p:attrNameLst>
                                      </p:cBhvr>
                                      <p:to>
                                        <p:strVal val="visible"/>
                                      </p:to>
                                    </p:set>
                                    <p:animEffect transition="in" filter="dissolve">
                                      <p:cBhvr>
                                        <p:cTn id="42" dur="500"/>
                                        <p:tgtEl>
                                          <p:spTgt spid="601149"/>
                                        </p:tgtEl>
                                      </p:cBhvr>
                                    </p:animEffect>
                                  </p:childTnLst>
                                </p:cTn>
                              </p:par>
                            </p:childTnLst>
                          </p:cTn>
                        </p:par>
                        <p:par>
                          <p:cTn id="43" fill="hold" nodeType="afterGroup">
                            <p:stCondLst>
                              <p:cond delay="500"/>
                            </p:stCondLst>
                            <p:childTnLst>
                              <p:par>
                                <p:cTn id="44" presetID="9" presetClass="entr" presetSubtype="0" fill="hold" grpId="0" nodeType="afterEffect">
                                  <p:stCondLst>
                                    <p:cond delay="0"/>
                                  </p:stCondLst>
                                  <p:childTnLst>
                                    <p:set>
                                      <p:cBhvr>
                                        <p:cTn id="45" dur="1" fill="hold">
                                          <p:stCondLst>
                                            <p:cond delay="0"/>
                                          </p:stCondLst>
                                        </p:cTn>
                                        <p:tgtEl>
                                          <p:spTgt spid="601151"/>
                                        </p:tgtEl>
                                        <p:attrNameLst>
                                          <p:attrName>style.visibility</p:attrName>
                                        </p:attrNameLst>
                                      </p:cBhvr>
                                      <p:to>
                                        <p:strVal val="visible"/>
                                      </p:to>
                                    </p:set>
                                    <p:animEffect transition="in" filter="dissolve">
                                      <p:cBhvr>
                                        <p:cTn id="46" dur="1000"/>
                                        <p:tgtEl>
                                          <p:spTgt spid="601151"/>
                                        </p:tgtEl>
                                      </p:cBhvr>
                                    </p:animEffect>
                                  </p:childTnLst>
                                </p:cTn>
                              </p:par>
                              <p:par>
                                <p:cTn id="47" presetID="9" presetClass="entr" presetSubtype="0" fill="hold" grpId="0" nodeType="withEffect">
                                  <p:stCondLst>
                                    <p:cond delay="0"/>
                                  </p:stCondLst>
                                  <p:childTnLst>
                                    <p:set>
                                      <p:cBhvr>
                                        <p:cTn id="48" dur="1" fill="hold">
                                          <p:stCondLst>
                                            <p:cond delay="0"/>
                                          </p:stCondLst>
                                        </p:cTn>
                                        <p:tgtEl>
                                          <p:spTgt spid="601152"/>
                                        </p:tgtEl>
                                        <p:attrNameLst>
                                          <p:attrName>style.visibility</p:attrName>
                                        </p:attrNameLst>
                                      </p:cBhvr>
                                      <p:to>
                                        <p:strVal val="visible"/>
                                      </p:to>
                                    </p:set>
                                    <p:animEffect transition="in" filter="dissolve">
                                      <p:cBhvr>
                                        <p:cTn id="49" dur="1000"/>
                                        <p:tgtEl>
                                          <p:spTgt spid="601152"/>
                                        </p:tgtEl>
                                      </p:cBhvr>
                                    </p:animEffect>
                                  </p:childTnLst>
                                </p:cTn>
                              </p:par>
                              <p:par>
                                <p:cTn id="50" presetID="9" presetClass="entr" presetSubtype="0" fill="hold" grpId="0" nodeType="withEffect">
                                  <p:stCondLst>
                                    <p:cond delay="0"/>
                                  </p:stCondLst>
                                  <p:childTnLst>
                                    <p:set>
                                      <p:cBhvr>
                                        <p:cTn id="51" dur="1" fill="hold">
                                          <p:stCondLst>
                                            <p:cond delay="0"/>
                                          </p:stCondLst>
                                        </p:cTn>
                                        <p:tgtEl>
                                          <p:spTgt spid="601153"/>
                                        </p:tgtEl>
                                        <p:attrNameLst>
                                          <p:attrName>style.visibility</p:attrName>
                                        </p:attrNameLst>
                                      </p:cBhvr>
                                      <p:to>
                                        <p:strVal val="visible"/>
                                      </p:to>
                                    </p:set>
                                    <p:animEffect transition="in" filter="dissolve">
                                      <p:cBhvr>
                                        <p:cTn id="52" dur="1000"/>
                                        <p:tgtEl>
                                          <p:spTgt spid="601153"/>
                                        </p:tgtEl>
                                      </p:cBhvr>
                                    </p:animEffect>
                                  </p:childTnLst>
                                </p:cTn>
                              </p:par>
                              <p:par>
                                <p:cTn id="53" presetID="9" presetClass="entr" presetSubtype="0" fill="hold" grpId="0" nodeType="withEffect">
                                  <p:stCondLst>
                                    <p:cond delay="0"/>
                                  </p:stCondLst>
                                  <p:childTnLst>
                                    <p:set>
                                      <p:cBhvr>
                                        <p:cTn id="54" dur="1" fill="hold">
                                          <p:stCondLst>
                                            <p:cond delay="0"/>
                                          </p:stCondLst>
                                        </p:cTn>
                                        <p:tgtEl>
                                          <p:spTgt spid="601154"/>
                                        </p:tgtEl>
                                        <p:attrNameLst>
                                          <p:attrName>style.visibility</p:attrName>
                                        </p:attrNameLst>
                                      </p:cBhvr>
                                      <p:to>
                                        <p:strVal val="visible"/>
                                      </p:to>
                                    </p:set>
                                    <p:animEffect transition="in" filter="dissolve">
                                      <p:cBhvr>
                                        <p:cTn id="55" dur="1000"/>
                                        <p:tgtEl>
                                          <p:spTgt spid="601154"/>
                                        </p:tgtEl>
                                      </p:cBhvr>
                                    </p:animEffect>
                                  </p:childTnLst>
                                </p:cTn>
                              </p:par>
                              <p:par>
                                <p:cTn id="56" presetID="9" presetClass="entr" presetSubtype="0" fill="hold" grpId="0" nodeType="withEffect">
                                  <p:stCondLst>
                                    <p:cond delay="0"/>
                                  </p:stCondLst>
                                  <p:childTnLst>
                                    <p:set>
                                      <p:cBhvr>
                                        <p:cTn id="57" dur="1" fill="hold">
                                          <p:stCondLst>
                                            <p:cond delay="0"/>
                                          </p:stCondLst>
                                        </p:cTn>
                                        <p:tgtEl>
                                          <p:spTgt spid="601159"/>
                                        </p:tgtEl>
                                        <p:attrNameLst>
                                          <p:attrName>style.visibility</p:attrName>
                                        </p:attrNameLst>
                                      </p:cBhvr>
                                      <p:to>
                                        <p:strVal val="visible"/>
                                      </p:to>
                                    </p:set>
                                    <p:animEffect transition="in" filter="dissolve">
                                      <p:cBhvr>
                                        <p:cTn id="58" dur="1000"/>
                                        <p:tgtEl>
                                          <p:spTgt spid="601159"/>
                                        </p:tgtEl>
                                      </p:cBhvr>
                                    </p:animEffect>
                                  </p:childTnLst>
                                </p:cTn>
                              </p:par>
                              <p:par>
                                <p:cTn id="59" presetID="9" presetClass="entr" presetSubtype="0" fill="hold" grpId="0" nodeType="withEffect">
                                  <p:stCondLst>
                                    <p:cond delay="0"/>
                                  </p:stCondLst>
                                  <p:childTnLst>
                                    <p:set>
                                      <p:cBhvr>
                                        <p:cTn id="60" dur="1" fill="hold">
                                          <p:stCondLst>
                                            <p:cond delay="0"/>
                                          </p:stCondLst>
                                        </p:cTn>
                                        <p:tgtEl>
                                          <p:spTgt spid="601160"/>
                                        </p:tgtEl>
                                        <p:attrNameLst>
                                          <p:attrName>style.visibility</p:attrName>
                                        </p:attrNameLst>
                                      </p:cBhvr>
                                      <p:to>
                                        <p:strVal val="visible"/>
                                      </p:to>
                                    </p:set>
                                    <p:animEffect transition="in" filter="dissolve">
                                      <p:cBhvr>
                                        <p:cTn id="61" dur="1000"/>
                                        <p:tgtEl>
                                          <p:spTgt spid="601160"/>
                                        </p:tgtEl>
                                      </p:cBhvr>
                                    </p:animEffect>
                                  </p:childTnLst>
                                </p:cTn>
                              </p:par>
                              <p:par>
                                <p:cTn id="62" presetID="9" presetClass="entr" presetSubtype="0" fill="hold" grpId="0" nodeType="withEffect">
                                  <p:stCondLst>
                                    <p:cond delay="0"/>
                                  </p:stCondLst>
                                  <p:childTnLst>
                                    <p:set>
                                      <p:cBhvr>
                                        <p:cTn id="63" dur="1" fill="hold">
                                          <p:stCondLst>
                                            <p:cond delay="0"/>
                                          </p:stCondLst>
                                        </p:cTn>
                                        <p:tgtEl>
                                          <p:spTgt spid="601162"/>
                                        </p:tgtEl>
                                        <p:attrNameLst>
                                          <p:attrName>style.visibility</p:attrName>
                                        </p:attrNameLst>
                                      </p:cBhvr>
                                      <p:to>
                                        <p:strVal val="visible"/>
                                      </p:to>
                                    </p:set>
                                    <p:animEffect transition="in" filter="dissolve">
                                      <p:cBhvr>
                                        <p:cTn id="64" dur="1000"/>
                                        <p:tgtEl>
                                          <p:spTgt spid="601162"/>
                                        </p:tgtEl>
                                      </p:cBhvr>
                                    </p:animEffect>
                                  </p:childTnLst>
                                </p:cTn>
                              </p:par>
                              <p:par>
                                <p:cTn id="65" presetID="9" presetClass="entr" presetSubtype="0" fill="hold" grpId="0" nodeType="withEffect">
                                  <p:stCondLst>
                                    <p:cond delay="0"/>
                                  </p:stCondLst>
                                  <p:childTnLst>
                                    <p:set>
                                      <p:cBhvr>
                                        <p:cTn id="66" dur="1" fill="hold">
                                          <p:stCondLst>
                                            <p:cond delay="0"/>
                                          </p:stCondLst>
                                        </p:cTn>
                                        <p:tgtEl>
                                          <p:spTgt spid="601163"/>
                                        </p:tgtEl>
                                        <p:attrNameLst>
                                          <p:attrName>style.visibility</p:attrName>
                                        </p:attrNameLst>
                                      </p:cBhvr>
                                      <p:to>
                                        <p:strVal val="visible"/>
                                      </p:to>
                                    </p:set>
                                    <p:animEffect transition="in" filter="dissolve">
                                      <p:cBhvr>
                                        <p:cTn id="67" dur="1000"/>
                                        <p:tgtEl>
                                          <p:spTgt spid="601163"/>
                                        </p:tgtEl>
                                      </p:cBhvr>
                                    </p:animEffect>
                                  </p:childTnLst>
                                </p:cTn>
                              </p:par>
                            </p:childTnLst>
                          </p:cTn>
                        </p:par>
                        <p:par>
                          <p:cTn id="68" fill="hold" nodeType="afterGroup">
                            <p:stCondLst>
                              <p:cond delay="1500"/>
                            </p:stCondLst>
                            <p:childTnLst>
                              <p:par>
                                <p:cTn id="69" presetID="8" presetClass="entr" presetSubtype="16" fill="hold" grpId="0" nodeType="afterEffect">
                                  <p:stCondLst>
                                    <p:cond delay="0"/>
                                  </p:stCondLst>
                                  <p:childTnLst>
                                    <p:set>
                                      <p:cBhvr>
                                        <p:cTn id="70" dur="1" fill="hold">
                                          <p:stCondLst>
                                            <p:cond delay="0"/>
                                          </p:stCondLst>
                                        </p:cTn>
                                        <p:tgtEl>
                                          <p:spTgt spid="601164"/>
                                        </p:tgtEl>
                                        <p:attrNameLst>
                                          <p:attrName>style.visibility</p:attrName>
                                        </p:attrNameLst>
                                      </p:cBhvr>
                                      <p:to>
                                        <p:strVal val="visible"/>
                                      </p:to>
                                    </p:set>
                                    <p:animEffect transition="in" filter="diamond(in)">
                                      <p:cBhvr>
                                        <p:cTn id="71" dur="2000"/>
                                        <p:tgtEl>
                                          <p:spTgt spid="601164"/>
                                        </p:tgtEl>
                                      </p:cBhvr>
                                    </p:animEffect>
                                  </p:childTnLst>
                                </p:cTn>
                              </p:par>
                              <p:par>
                                <p:cTn id="72" presetID="1" presetClass="emph" presetSubtype="2" fill="hold" nodeType="withEffect">
                                  <p:stCondLst>
                                    <p:cond delay="0"/>
                                  </p:stCondLst>
                                  <p:childTnLst>
                                    <p:animClr clrSpc="rgb" dir="cw">
                                      <p:cBhvr>
                                        <p:cTn id="73" dur="2000" fill="hold"/>
                                        <p:tgtEl>
                                          <p:spTgt spid="601101"/>
                                        </p:tgtEl>
                                        <p:attrNameLst>
                                          <p:attrName>fillcolor</p:attrName>
                                        </p:attrNameLst>
                                      </p:cBhvr>
                                      <p:to>
                                        <a:schemeClr val="tx2"/>
                                      </p:to>
                                    </p:animClr>
                                    <p:set>
                                      <p:cBhvr>
                                        <p:cTn id="74" dur="2000" fill="hold"/>
                                        <p:tgtEl>
                                          <p:spTgt spid="601101"/>
                                        </p:tgtEl>
                                        <p:attrNameLst>
                                          <p:attrName>fill.type</p:attrName>
                                        </p:attrNameLst>
                                      </p:cBhvr>
                                      <p:to>
                                        <p:strVal val="solid"/>
                                      </p:to>
                                    </p:set>
                                    <p:set>
                                      <p:cBhvr>
                                        <p:cTn id="75" dur="2000" fill="hold"/>
                                        <p:tgtEl>
                                          <p:spTgt spid="601101"/>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1124" grpId="0" animBg="1"/>
      <p:bldP spid="601125" grpId="0" animBg="1"/>
      <p:bldP spid="601126" grpId="0" animBg="1"/>
      <p:bldP spid="601126" grpId="1" animBg="1"/>
      <p:bldP spid="601127" grpId="0" animBg="1"/>
      <p:bldP spid="601144" grpId="0" animBg="1"/>
      <p:bldP spid="601144" grpId="1" animBg="1"/>
      <p:bldP spid="601145" grpId="0" animBg="1"/>
      <p:bldP spid="601146" grpId="0" animBg="1"/>
      <p:bldP spid="601148" grpId="0" animBg="1"/>
      <p:bldP spid="601149" grpId="0" animBg="1"/>
      <p:bldP spid="601151" grpId="0" animBg="1"/>
      <p:bldP spid="601152" grpId="0" animBg="1"/>
      <p:bldP spid="601153" grpId="0" animBg="1"/>
      <p:bldP spid="601154" grpId="0" animBg="1"/>
      <p:bldP spid="601159" grpId="0" animBg="1"/>
      <p:bldP spid="601160" grpId="0" animBg="1"/>
      <p:bldP spid="601162" grpId="0" animBg="1"/>
      <p:bldP spid="601163" grpId="0" animBg="1"/>
      <p:bldP spid="60116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タイトル 1"/>
          <p:cNvSpPr>
            <a:spLocks noGrp="1"/>
          </p:cNvSpPr>
          <p:nvPr>
            <p:ph type="title"/>
          </p:nvPr>
        </p:nvSpPr>
        <p:spPr/>
        <p:txBody>
          <a:bodyPr>
            <a:noAutofit/>
          </a:bodyPr>
          <a:lstStyle/>
          <a:p>
            <a:r>
              <a:rPr lang="en-US" altLang="ja-JP" dirty="0"/>
              <a:t>6-1 </a:t>
            </a:r>
            <a:r>
              <a:rPr lang="ja-JP" altLang="en-US" dirty="0"/>
              <a:t>プログラムカウンタとは</a:t>
            </a:r>
          </a:p>
        </p:txBody>
      </p:sp>
      <p:sp>
        <p:nvSpPr>
          <p:cNvPr id="8" name="コンテンツ プレースホルダー 2"/>
          <p:cNvSpPr>
            <a:spLocks noGrp="1"/>
          </p:cNvSpPr>
          <p:nvPr>
            <p:ph idx="1"/>
          </p:nvPr>
        </p:nvSpPr>
        <p:spPr/>
        <p:txBody>
          <a:bodyPr>
            <a:noAutofit/>
          </a:bodyPr>
          <a:lstStyle/>
          <a:p>
            <a:r>
              <a:rPr lang="ja-JP" altLang="en-US" dirty="0"/>
              <a:t>プログラムカウンタには，次に実行すべき命令のアドレスが入っている</a:t>
            </a:r>
            <a:endParaRPr lang="en-US" altLang="ja-JP" dirty="0"/>
          </a:p>
          <a:p>
            <a:endParaRPr lang="en-US" altLang="ja-JP" dirty="0"/>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4</a:t>
            </a:fld>
            <a:endParaRPr lang="ja-JP" altLang="en-US"/>
          </a:p>
        </p:txBody>
      </p:sp>
    </p:spTree>
    <p:extLst>
      <p:ext uri="{BB962C8B-B14F-4D97-AF65-F5344CB8AC3E}">
        <p14:creationId xmlns:p14="http://schemas.microsoft.com/office/powerpoint/2010/main" val="30128538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ChangeArrowheads="1"/>
          </p:cNvSpPr>
          <p:nvPr/>
        </p:nvSpPr>
        <p:spPr bwMode="auto">
          <a:xfrm flipH="1">
            <a:off x="2515791" y="2322911"/>
            <a:ext cx="171450" cy="596503"/>
          </a:xfrm>
          <a:prstGeom prst="roundRect">
            <a:avLst>
              <a:gd name="adj" fmla="val 16667"/>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39" name="Rectangle 3"/>
          <p:cNvSpPr>
            <a:spLocks noChangeArrowheads="1"/>
          </p:cNvSpPr>
          <p:nvPr/>
        </p:nvSpPr>
        <p:spPr bwMode="auto">
          <a:xfrm>
            <a:off x="1178719" y="1183483"/>
            <a:ext cx="5306616" cy="474702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40" name="Rectangle 4"/>
          <p:cNvSpPr>
            <a:spLocks noChangeArrowheads="1"/>
          </p:cNvSpPr>
          <p:nvPr/>
        </p:nvSpPr>
        <p:spPr bwMode="auto">
          <a:xfrm>
            <a:off x="6485336" y="1927624"/>
            <a:ext cx="1515665" cy="250031"/>
          </a:xfrm>
          <a:prstGeom prst="rect">
            <a:avLst/>
          </a:prstGeom>
          <a:solidFill>
            <a:srgbClr val="C8B9FF"/>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41" name="Rectangle 5"/>
          <p:cNvSpPr>
            <a:spLocks noChangeArrowheads="1"/>
          </p:cNvSpPr>
          <p:nvPr/>
        </p:nvSpPr>
        <p:spPr bwMode="auto">
          <a:xfrm>
            <a:off x="6498432" y="1394223"/>
            <a:ext cx="1502569" cy="320278"/>
          </a:xfrm>
          <a:prstGeom prst="rect">
            <a:avLst/>
          </a:prstGeom>
          <a:solidFill>
            <a:srgbClr val="FFB9B9"/>
          </a:solidFill>
          <a:ln w="9525">
            <a:solidFill>
              <a:schemeClr val="tx2"/>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42" name="AutoShape 6"/>
          <p:cNvSpPr>
            <a:spLocks noChangeArrowheads="1"/>
          </p:cNvSpPr>
          <p:nvPr/>
        </p:nvSpPr>
        <p:spPr bwMode="auto">
          <a:xfrm>
            <a:off x="7013973" y="1706167"/>
            <a:ext cx="350044" cy="912019"/>
          </a:xfrm>
          <a:prstGeom prst="downArrow">
            <a:avLst>
              <a:gd name="adj1" fmla="val 50000"/>
              <a:gd name="adj2" fmla="val 65136"/>
            </a:avLst>
          </a:prstGeom>
          <a:solidFill>
            <a:srgbClr val="FFB9B9"/>
          </a:solidFill>
          <a:ln w="9525">
            <a:solidFill>
              <a:schemeClr val="tx2"/>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43" name="AutoShape 7"/>
          <p:cNvSpPr>
            <a:spLocks noChangeArrowheads="1"/>
          </p:cNvSpPr>
          <p:nvPr/>
        </p:nvSpPr>
        <p:spPr bwMode="auto">
          <a:xfrm>
            <a:off x="7500939" y="2191942"/>
            <a:ext cx="316706" cy="429815"/>
          </a:xfrm>
          <a:prstGeom prst="upDownArrow">
            <a:avLst>
              <a:gd name="adj1" fmla="val 50000"/>
              <a:gd name="adj2" fmla="val 27143"/>
            </a:avLst>
          </a:prstGeom>
          <a:solidFill>
            <a:srgbClr val="C8B9FF"/>
          </a:solidFill>
          <a:ln w="9525">
            <a:solidFill>
              <a:schemeClr val="tx1"/>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44" name="Rectangle 8"/>
          <p:cNvSpPr>
            <a:spLocks noChangeArrowheads="1"/>
          </p:cNvSpPr>
          <p:nvPr/>
        </p:nvSpPr>
        <p:spPr bwMode="auto">
          <a:xfrm>
            <a:off x="6919914" y="2626520"/>
            <a:ext cx="998935" cy="285154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45" name="Line 9"/>
          <p:cNvSpPr>
            <a:spLocks noChangeShapeType="1"/>
          </p:cNvSpPr>
          <p:nvPr/>
        </p:nvSpPr>
        <p:spPr bwMode="auto">
          <a:xfrm>
            <a:off x="6488908" y="4094561"/>
            <a:ext cx="413147" cy="1190"/>
          </a:xfrm>
          <a:prstGeom prst="line">
            <a:avLst/>
          </a:prstGeom>
          <a:noFill/>
          <a:ln w="28575">
            <a:solidFill>
              <a:srgbClr val="008000"/>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46" name="Line 10"/>
          <p:cNvSpPr>
            <a:spLocks noChangeShapeType="1"/>
          </p:cNvSpPr>
          <p:nvPr/>
        </p:nvSpPr>
        <p:spPr bwMode="auto">
          <a:xfrm flipH="1" flipV="1">
            <a:off x="2508647" y="2141936"/>
            <a:ext cx="3970734" cy="238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47" name="Oval 11"/>
          <p:cNvSpPr>
            <a:spLocks noChangeAspect="1" noChangeArrowheads="1"/>
          </p:cNvSpPr>
          <p:nvPr/>
        </p:nvSpPr>
        <p:spPr bwMode="auto">
          <a:xfrm flipH="1">
            <a:off x="6030516" y="2062163"/>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48" name="Line 12"/>
          <p:cNvSpPr>
            <a:spLocks noChangeShapeType="1"/>
          </p:cNvSpPr>
          <p:nvPr/>
        </p:nvSpPr>
        <p:spPr bwMode="auto">
          <a:xfrm flipH="1">
            <a:off x="2235995" y="1558529"/>
            <a:ext cx="4227910" cy="0"/>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49" name="Freeform 13"/>
          <p:cNvSpPr>
            <a:spLocks/>
          </p:cNvSpPr>
          <p:nvPr/>
        </p:nvSpPr>
        <p:spPr bwMode="auto">
          <a:xfrm>
            <a:off x="1500187" y="2321720"/>
            <a:ext cx="719138" cy="1884760"/>
          </a:xfrm>
          <a:custGeom>
            <a:avLst/>
            <a:gdLst>
              <a:gd name="T0" fmla="*/ 1522174157 w 604"/>
              <a:gd name="T1" fmla="*/ 0 h 1583"/>
              <a:gd name="T2" fmla="*/ 0 w 604"/>
              <a:gd name="T3" fmla="*/ 1000503112 h 1583"/>
              <a:gd name="T4" fmla="*/ 0 w 604"/>
              <a:gd name="T5" fmla="*/ 2147483647 h 1583"/>
              <a:gd name="T6" fmla="*/ 1522174157 w 604"/>
              <a:gd name="T7" fmla="*/ 2147483647 h 1583"/>
              <a:gd name="T8" fmla="*/ 1522174157 w 604"/>
              <a:gd name="T9" fmla="*/ 2147483647 h 1583"/>
              <a:gd name="T10" fmla="*/ 904735331 w 604"/>
              <a:gd name="T11" fmla="*/ 1945561206 h 1583"/>
              <a:gd name="T12" fmla="*/ 1522174157 w 604"/>
              <a:gd name="T13" fmla="*/ 1620461482 h 1583"/>
              <a:gd name="T14" fmla="*/ 1522174157 w 604"/>
              <a:gd name="T15" fmla="*/ 0 h 1583"/>
              <a:gd name="T16" fmla="*/ 0 60000 65536"/>
              <a:gd name="T17" fmla="*/ 0 60000 65536"/>
              <a:gd name="T18" fmla="*/ 0 60000 65536"/>
              <a:gd name="T19" fmla="*/ 0 60000 65536"/>
              <a:gd name="T20" fmla="*/ 0 60000 65536"/>
              <a:gd name="T21" fmla="*/ 0 60000 65536"/>
              <a:gd name="T22" fmla="*/ 0 60000 65536"/>
              <a:gd name="T23" fmla="*/ 0 60000 65536"/>
              <a:gd name="T24" fmla="*/ 0 w 604"/>
              <a:gd name="T25" fmla="*/ 0 h 1583"/>
              <a:gd name="T26" fmla="*/ 604 w 604"/>
              <a:gd name="T27" fmla="*/ 1583 h 15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4" h="1583">
                <a:moveTo>
                  <a:pt x="604" y="0"/>
                </a:moveTo>
                <a:lnTo>
                  <a:pt x="0" y="397"/>
                </a:lnTo>
                <a:lnTo>
                  <a:pt x="0" y="1186"/>
                </a:lnTo>
                <a:lnTo>
                  <a:pt x="604" y="1583"/>
                </a:lnTo>
                <a:lnTo>
                  <a:pt x="604" y="917"/>
                </a:lnTo>
                <a:lnTo>
                  <a:pt x="359" y="772"/>
                </a:lnTo>
                <a:lnTo>
                  <a:pt x="604" y="643"/>
                </a:lnTo>
                <a:lnTo>
                  <a:pt x="604" y="0"/>
                </a:lnTo>
                <a:close/>
              </a:path>
            </a:pathLst>
          </a:custGeom>
          <a:solidFill>
            <a:schemeClr val="tx2">
              <a:alpha val="50195"/>
            </a:schemeClr>
          </a:solidFill>
          <a:ln w="28575">
            <a:solidFill>
              <a:schemeClr val="tx1"/>
            </a:solidFill>
            <a:round/>
            <a:headEnd/>
            <a:tailEnd/>
          </a:ln>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50" name="Rectangle 14"/>
          <p:cNvSpPr>
            <a:spLocks noChangeArrowheads="1"/>
          </p:cNvSpPr>
          <p:nvPr/>
        </p:nvSpPr>
        <p:spPr bwMode="auto">
          <a:xfrm>
            <a:off x="3414714" y="2684860"/>
            <a:ext cx="711994" cy="1198959"/>
          </a:xfrm>
          <a:prstGeom prst="rect">
            <a:avLst/>
          </a:prstGeom>
          <a:solidFill>
            <a:srgbClr val="BDBDEF">
              <a:alpha val="50195"/>
            </a:srgbClr>
          </a:solidFill>
          <a:ln w="2857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51" name="Oval 15"/>
          <p:cNvSpPr>
            <a:spLocks noChangeAspect="1" noChangeArrowheads="1"/>
          </p:cNvSpPr>
          <p:nvPr/>
        </p:nvSpPr>
        <p:spPr bwMode="auto">
          <a:xfrm flipH="1">
            <a:off x="4442222" y="2060972"/>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52" name="Line 16"/>
          <p:cNvSpPr>
            <a:spLocks noChangeShapeType="1"/>
          </p:cNvSpPr>
          <p:nvPr/>
        </p:nvSpPr>
        <p:spPr bwMode="auto">
          <a:xfrm flipH="1">
            <a:off x="4531519" y="2151461"/>
            <a:ext cx="0" cy="75366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53" name="Line 17"/>
          <p:cNvSpPr>
            <a:spLocks noChangeShapeType="1"/>
          </p:cNvSpPr>
          <p:nvPr/>
        </p:nvSpPr>
        <p:spPr bwMode="auto">
          <a:xfrm flipH="1">
            <a:off x="4139803" y="2906317"/>
            <a:ext cx="385763" cy="119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54" name="Line 18"/>
          <p:cNvSpPr>
            <a:spLocks noChangeShapeType="1"/>
          </p:cNvSpPr>
          <p:nvPr/>
        </p:nvSpPr>
        <p:spPr bwMode="auto">
          <a:xfrm flipH="1">
            <a:off x="2984899" y="2141935"/>
            <a:ext cx="1190" cy="5131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55" name="Line 19"/>
          <p:cNvSpPr>
            <a:spLocks noChangeShapeType="1"/>
          </p:cNvSpPr>
          <p:nvPr/>
        </p:nvSpPr>
        <p:spPr bwMode="auto">
          <a:xfrm flipH="1" flipV="1">
            <a:off x="2711055" y="2638425"/>
            <a:ext cx="292894" cy="47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56" name="Line 20"/>
          <p:cNvSpPr>
            <a:spLocks noChangeShapeType="1"/>
          </p:cNvSpPr>
          <p:nvPr/>
        </p:nvSpPr>
        <p:spPr bwMode="auto">
          <a:xfrm flipH="1">
            <a:off x="2210992" y="2746774"/>
            <a:ext cx="30599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57" name="Line 21"/>
          <p:cNvSpPr>
            <a:spLocks noChangeShapeType="1"/>
          </p:cNvSpPr>
          <p:nvPr/>
        </p:nvSpPr>
        <p:spPr bwMode="auto">
          <a:xfrm flipH="1">
            <a:off x="2697956" y="2833689"/>
            <a:ext cx="485775"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58" name="Line 22"/>
          <p:cNvSpPr>
            <a:spLocks noChangeShapeType="1"/>
          </p:cNvSpPr>
          <p:nvPr/>
        </p:nvSpPr>
        <p:spPr bwMode="auto">
          <a:xfrm flipH="1">
            <a:off x="3184924" y="2832499"/>
            <a:ext cx="1190" cy="10108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59" name="Line 23"/>
          <p:cNvSpPr>
            <a:spLocks noChangeShapeType="1"/>
          </p:cNvSpPr>
          <p:nvPr/>
        </p:nvSpPr>
        <p:spPr bwMode="auto">
          <a:xfrm flipV="1">
            <a:off x="3180160" y="2833689"/>
            <a:ext cx="232172" cy="35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60" name="Line 24"/>
          <p:cNvSpPr>
            <a:spLocks noChangeShapeType="1"/>
          </p:cNvSpPr>
          <p:nvPr/>
        </p:nvSpPr>
        <p:spPr bwMode="auto">
          <a:xfrm flipH="1">
            <a:off x="2225279" y="3826670"/>
            <a:ext cx="95250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61" name="Line 25"/>
          <p:cNvSpPr>
            <a:spLocks noChangeShapeType="1"/>
          </p:cNvSpPr>
          <p:nvPr/>
        </p:nvSpPr>
        <p:spPr bwMode="auto">
          <a:xfrm>
            <a:off x="1316831" y="3238501"/>
            <a:ext cx="191691"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62" name="Oval 26"/>
          <p:cNvSpPr>
            <a:spLocks noChangeAspect="1" noChangeArrowheads="1"/>
          </p:cNvSpPr>
          <p:nvPr/>
        </p:nvSpPr>
        <p:spPr bwMode="auto">
          <a:xfrm flipH="1">
            <a:off x="3090863" y="2753916"/>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63" name="Oval 27"/>
          <p:cNvSpPr>
            <a:spLocks noChangeAspect="1" noChangeArrowheads="1"/>
          </p:cNvSpPr>
          <p:nvPr/>
        </p:nvSpPr>
        <p:spPr bwMode="auto">
          <a:xfrm flipH="1">
            <a:off x="2897981" y="2063355"/>
            <a:ext cx="172641" cy="16311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64" name="Line 28"/>
          <p:cNvSpPr>
            <a:spLocks noChangeShapeType="1"/>
          </p:cNvSpPr>
          <p:nvPr/>
        </p:nvSpPr>
        <p:spPr bwMode="auto">
          <a:xfrm flipV="1">
            <a:off x="1273969" y="1938339"/>
            <a:ext cx="5219700"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65" name="Line 29"/>
          <p:cNvSpPr>
            <a:spLocks noChangeShapeType="1"/>
          </p:cNvSpPr>
          <p:nvPr/>
        </p:nvSpPr>
        <p:spPr bwMode="auto">
          <a:xfrm flipH="1" flipV="1">
            <a:off x="1315642" y="1950244"/>
            <a:ext cx="1190" cy="128111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66" name="Line 30"/>
          <p:cNvSpPr>
            <a:spLocks noChangeShapeType="1"/>
          </p:cNvSpPr>
          <p:nvPr/>
        </p:nvSpPr>
        <p:spPr bwMode="auto">
          <a:xfrm flipV="1">
            <a:off x="3182541" y="1945481"/>
            <a:ext cx="0" cy="88106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67" name="Oval 31"/>
          <p:cNvSpPr>
            <a:spLocks noChangeAspect="1" noChangeArrowheads="1"/>
          </p:cNvSpPr>
          <p:nvPr/>
        </p:nvSpPr>
        <p:spPr bwMode="auto">
          <a:xfrm flipH="1">
            <a:off x="3690938" y="1854994"/>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68" name="Line 32"/>
          <p:cNvSpPr>
            <a:spLocks noChangeShapeType="1"/>
          </p:cNvSpPr>
          <p:nvPr/>
        </p:nvSpPr>
        <p:spPr bwMode="auto">
          <a:xfrm flipH="1">
            <a:off x="3776662" y="1559720"/>
            <a:ext cx="5954" cy="359569"/>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69" name="Oval 33"/>
          <p:cNvSpPr>
            <a:spLocks noChangeAspect="1" noChangeArrowheads="1"/>
          </p:cNvSpPr>
          <p:nvPr/>
        </p:nvSpPr>
        <p:spPr bwMode="auto">
          <a:xfrm flipH="1">
            <a:off x="4574381" y="1847850"/>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70" name="Line 34"/>
          <p:cNvSpPr>
            <a:spLocks noChangeShapeType="1"/>
          </p:cNvSpPr>
          <p:nvPr/>
        </p:nvSpPr>
        <p:spPr bwMode="auto">
          <a:xfrm>
            <a:off x="4663680" y="1952625"/>
            <a:ext cx="1190" cy="1714500"/>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71" name="Line 35"/>
          <p:cNvSpPr>
            <a:spLocks noChangeShapeType="1"/>
          </p:cNvSpPr>
          <p:nvPr/>
        </p:nvSpPr>
        <p:spPr bwMode="auto">
          <a:xfrm flipH="1">
            <a:off x="4143375" y="3648076"/>
            <a:ext cx="523875" cy="3572"/>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39972" name="Rectangle 40" descr="25%"/>
          <p:cNvSpPr>
            <a:spLocks noChangeArrowheads="1"/>
          </p:cNvSpPr>
          <p:nvPr/>
        </p:nvSpPr>
        <p:spPr bwMode="auto">
          <a:xfrm>
            <a:off x="7239000" y="3733800"/>
            <a:ext cx="606029" cy="13454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73" name="Rectangle 41"/>
          <p:cNvSpPr>
            <a:spLocks noChangeArrowheads="1"/>
          </p:cNvSpPr>
          <p:nvPr/>
        </p:nvSpPr>
        <p:spPr bwMode="auto">
          <a:xfrm>
            <a:off x="7239000" y="306586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74" name="Rectangle 42"/>
          <p:cNvSpPr>
            <a:spLocks noChangeArrowheads="1"/>
          </p:cNvSpPr>
          <p:nvPr/>
        </p:nvSpPr>
        <p:spPr bwMode="auto">
          <a:xfrm>
            <a:off x="7239000" y="3199211"/>
            <a:ext cx="604838" cy="1345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75" name="Rectangle 43"/>
          <p:cNvSpPr>
            <a:spLocks noChangeArrowheads="1"/>
          </p:cNvSpPr>
          <p:nvPr/>
        </p:nvSpPr>
        <p:spPr bwMode="auto">
          <a:xfrm>
            <a:off x="7239000" y="333375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76" name="Rectangle 44"/>
          <p:cNvSpPr>
            <a:spLocks noChangeArrowheads="1"/>
          </p:cNvSpPr>
          <p:nvPr/>
        </p:nvSpPr>
        <p:spPr bwMode="auto">
          <a:xfrm>
            <a:off x="7239000" y="346710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77" name="Rectangle 45"/>
          <p:cNvSpPr>
            <a:spLocks noChangeArrowheads="1"/>
          </p:cNvSpPr>
          <p:nvPr/>
        </p:nvSpPr>
        <p:spPr bwMode="auto">
          <a:xfrm>
            <a:off x="7240191" y="3062289"/>
            <a:ext cx="600075" cy="173593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78" name="Oval 46"/>
          <p:cNvSpPr>
            <a:spLocks noChangeArrowheads="1"/>
          </p:cNvSpPr>
          <p:nvPr/>
        </p:nvSpPr>
        <p:spPr bwMode="auto">
          <a:xfrm>
            <a:off x="7512845" y="4329114"/>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79" name="Oval 47"/>
          <p:cNvSpPr>
            <a:spLocks noChangeArrowheads="1"/>
          </p:cNvSpPr>
          <p:nvPr/>
        </p:nvSpPr>
        <p:spPr bwMode="auto">
          <a:xfrm>
            <a:off x="7514036" y="4429126"/>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80" name="Oval 48"/>
          <p:cNvSpPr>
            <a:spLocks noChangeArrowheads="1"/>
          </p:cNvSpPr>
          <p:nvPr/>
        </p:nvSpPr>
        <p:spPr bwMode="auto">
          <a:xfrm>
            <a:off x="7514036" y="4530330"/>
            <a:ext cx="30956" cy="40481"/>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81" name="Rectangle 49"/>
          <p:cNvSpPr>
            <a:spLocks noChangeArrowheads="1"/>
          </p:cNvSpPr>
          <p:nvPr/>
        </p:nvSpPr>
        <p:spPr bwMode="auto">
          <a:xfrm>
            <a:off x="7236619" y="3871913"/>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82" name="Rectangle 50"/>
          <p:cNvSpPr>
            <a:spLocks noChangeArrowheads="1"/>
          </p:cNvSpPr>
          <p:nvPr/>
        </p:nvSpPr>
        <p:spPr bwMode="auto">
          <a:xfrm>
            <a:off x="7237810" y="4004072"/>
            <a:ext cx="600075"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83" name="Rectangle 51"/>
          <p:cNvSpPr>
            <a:spLocks noChangeArrowheads="1"/>
          </p:cNvSpPr>
          <p:nvPr/>
        </p:nvSpPr>
        <p:spPr bwMode="auto">
          <a:xfrm>
            <a:off x="7235430" y="4136231"/>
            <a:ext cx="60602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84" name="Rectangle 52" descr="25%"/>
          <p:cNvSpPr>
            <a:spLocks noChangeArrowheads="1"/>
          </p:cNvSpPr>
          <p:nvPr/>
        </p:nvSpPr>
        <p:spPr bwMode="auto">
          <a:xfrm>
            <a:off x="7236619" y="3736181"/>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85" name="Rectangle 53" descr="25%"/>
          <p:cNvSpPr>
            <a:spLocks noChangeArrowheads="1"/>
          </p:cNvSpPr>
          <p:nvPr/>
        </p:nvSpPr>
        <p:spPr bwMode="auto">
          <a:xfrm>
            <a:off x="7236619" y="3600450"/>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86" name="Rectangle 54"/>
          <p:cNvSpPr>
            <a:spLocks noChangeArrowheads="1"/>
          </p:cNvSpPr>
          <p:nvPr/>
        </p:nvSpPr>
        <p:spPr bwMode="auto">
          <a:xfrm>
            <a:off x="6977062" y="3059908"/>
            <a:ext cx="196454" cy="174545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87" name="Rectangle 55"/>
          <p:cNvSpPr>
            <a:spLocks noChangeArrowheads="1"/>
          </p:cNvSpPr>
          <p:nvPr/>
        </p:nvSpPr>
        <p:spPr bwMode="auto">
          <a:xfrm>
            <a:off x="7239000" y="3328988"/>
            <a:ext cx="600075" cy="133351"/>
          </a:xfrm>
          <a:prstGeom prst="rect">
            <a:avLst/>
          </a:prstGeom>
          <a:solidFill>
            <a:srgbClr val="FF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88" name="Rectangle 67"/>
          <p:cNvSpPr>
            <a:spLocks noChangeArrowheads="1"/>
          </p:cNvSpPr>
          <p:nvPr/>
        </p:nvSpPr>
        <p:spPr bwMode="auto">
          <a:xfrm>
            <a:off x="3470672" y="2797969"/>
            <a:ext cx="604838" cy="1714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89" name="Rectangle 68"/>
          <p:cNvSpPr>
            <a:spLocks noChangeArrowheads="1"/>
          </p:cNvSpPr>
          <p:nvPr/>
        </p:nvSpPr>
        <p:spPr bwMode="auto">
          <a:xfrm>
            <a:off x="3462338" y="2796778"/>
            <a:ext cx="611981" cy="172640"/>
          </a:xfrm>
          <a:prstGeom prst="rect">
            <a:avLst/>
          </a:prstGeom>
          <a:solidFill>
            <a:srgbClr val="FF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611401" name="Text Box 73"/>
          <p:cNvSpPr txBox="1">
            <a:spLocks noChangeArrowheads="1"/>
          </p:cNvSpPr>
          <p:nvPr/>
        </p:nvSpPr>
        <p:spPr bwMode="auto">
          <a:xfrm>
            <a:off x="2073268" y="4165997"/>
            <a:ext cx="4031873" cy="553998"/>
          </a:xfrm>
          <a:prstGeom prst="rect">
            <a:avLst/>
          </a:prstGeom>
          <a:solidFill>
            <a:schemeClr val="bg1"/>
          </a:solidFill>
          <a:ln w="9525">
            <a:solidFill>
              <a:schemeClr val="tx1"/>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r>
              <a:rPr lang="ja-JP" altLang="en-US" sz="3000" dirty="0">
                <a:solidFill>
                  <a:prstClr val="black"/>
                </a:solidFill>
                <a:latin typeface="Arial" panose="020B0604020202020204" pitchFamily="34" charset="0"/>
                <a:ea typeface="メイリオ" panose="020B0604030504040204" pitchFamily="50" charset="-128"/>
              </a:rPr>
              <a:t>結果がレジスタに入る</a:t>
            </a:r>
          </a:p>
        </p:txBody>
      </p:sp>
      <p:sp>
        <p:nvSpPr>
          <p:cNvPr id="611402" name="Line 74"/>
          <p:cNvSpPr>
            <a:spLocks noChangeShapeType="1"/>
          </p:cNvSpPr>
          <p:nvPr/>
        </p:nvSpPr>
        <p:spPr bwMode="auto">
          <a:xfrm flipH="1">
            <a:off x="1279923" y="3215880"/>
            <a:ext cx="225028" cy="11906"/>
          </a:xfrm>
          <a:prstGeom prst="line">
            <a:avLst/>
          </a:prstGeom>
          <a:noFill/>
          <a:ln w="76200">
            <a:solidFill>
              <a:srgbClr val="D60093"/>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11403" name="Line 75"/>
          <p:cNvSpPr>
            <a:spLocks noChangeShapeType="1"/>
          </p:cNvSpPr>
          <p:nvPr/>
        </p:nvSpPr>
        <p:spPr bwMode="auto">
          <a:xfrm>
            <a:off x="1319213" y="1932385"/>
            <a:ext cx="1191" cy="1309688"/>
          </a:xfrm>
          <a:prstGeom prst="line">
            <a:avLst/>
          </a:prstGeom>
          <a:noFill/>
          <a:ln w="76200">
            <a:solidFill>
              <a:srgbClr val="D60093"/>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11404" name="Line 76"/>
          <p:cNvSpPr>
            <a:spLocks noChangeShapeType="1"/>
          </p:cNvSpPr>
          <p:nvPr/>
        </p:nvSpPr>
        <p:spPr bwMode="auto">
          <a:xfrm flipH="1">
            <a:off x="1243013" y="1925242"/>
            <a:ext cx="3457575" cy="20240"/>
          </a:xfrm>
          <a:prstGeom prst="line">
            <a:avLst/>
          </a:prstGeom>
          <a:noFill/>
          <a:ln w="76200">
            <a:solidFill>
              <a:srgbClr val="D60093"/>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11405" name="Rectangle 77"/>
          <p:cNvSpPr>
            <a:spLocks noChangeArrowheads="1"/>
          </p:cNvSpPr>
          <p:nvPr/>
        </p:nvSpPr>
        <p:spPr bwMode="auto">
          <a:xfrm>
            <a:off x="3464720" y="2794397"/>
            <a:ext cx="607218" cy="180975"/>
          </a:xfrm>
          <a:prstGeom prst="rect">
            <a:avLst/>
          </a:prstGeom>
          <a:solidFill>
            <a:srgbClr val="00CC66">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39995" name="Rectangle 78"/>
          <p:cNvSpPr>
            <a:spLocks noChangeArrowheads="1"/>
          </p:cNvSpPr>
          <p:nvPr/>
        </p:nvSpPr>
        <p:spPr bwMode="auto">
          <a:xfrm>
            <a:off x="7235429" y="3477815"/>
            <a:ext cx="600075" cy="114300"/>
          </a:xfrm>
          <a:prstGeom prst="rect">
            <a:avLst/>
          </a:prstGeom>
          <a:solidFill>
            <a:srgbClr val="FF6699">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611407" name="Line 79"/>
          <p:cNvSpPr>
            <a:spLocks noChangeShapeType="1"/>
          </p:cNvSpPr>
          <p:nvPr/>
        </p:nvSpPr>
        <p:spPr bwMode="auto">
          <a:xfrm>
            <a:off x="4668442" y="1970486"/>
            <a:ext cx="1190" cy="1677590"/>
          </a:xfrm>
          <a:prstGeom prst="line">
            <a:avLst/>
          </a:prstGeom>
          <a:noFill/>
          <a:ln w="76200">
            <a:solidFill>
              <a:srgbClr val="D60093"/>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11408" name="Line 80"/>
          <p:cNvSpPr>
            <a:spLocks noChangeShapeType="1"/>
          </p:cNvSpPr>
          <p:nvPr/>
        </p:nvSpPr>
        <p:spPr bwMode="auto">
          <a:xfrm flipH="1">
            <a:off x="4115991" y="3651647"/>
            <a:ext cx="551259" cy="9525"/>
          </a:xfrm>
          <a:prstGeom prst="line">
            <a:avLst/>
          </a:prstGeom>
          <a:noFill/>
          <a:ln w="76200">
            <a:solidFill>
              <a:srgbClr val="D60093"/>
            </a:solidFill>
            <a:round/>
            <a:headEnd/>
            <a:tailEnd type="triangle" w="med" len="me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1582721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11402"/>
                                        </p:tgtEl>
                                        <p:attrNameLst>
                                          <p:attrName>style.visibility</p:attrName>
                                        </p:attrNameLst>
                                      </p:cBhvr>
                                      <p:to>
                                        <p:strVal val="visible"/>
                                      </p:to>
                                    </p:set>
                                    <p:animEffect transition="in" filter="dissolve">
                                      <p:cBhvr>
                                        <p:cTn id="7" dur="1000"/>
                                        <p:tgtEl>
                                          <p:spTgt spid="61140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11403"/>
                                        </p:tgtEl>
                                        <p:attrNameLst>
                                          <p:attrName>style.visibility</p:attrName>
                                        </p:attrNameLst>
                                      </p:cBhvr>
                                      <p:to>
                                        <p:strVal val="visible"/>
                                      </p:to>
                                    </p:set>
                                    <p:animEffect transition="in" filter="dissolve">
                                      <p:cBhvr>
                                        <p:cTn id="10" dur="1000"/>
                                        <p:tgtEl>
                                          <p:spTgt spid="611403"/>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11404"/>
                                        </p:tgtEl>
                                        <p:attrNameLst>
                                          <p:attrName>style.visibility</p:attrName>
                                        </p:attrNameLst>
                                      </p:cBhvr>
                                      <p:to>
                                        <p:strVal val="visible"/>
                                      </p:to>
                                    </p:set>
                                    <p:animEffect transition="in" filter="dissolve">
                                      <p:cBhvr>
                                        <p:cTn id="13" dur="1000"/>
                                        <p:tgtEl>
                                          <p:spTgt spid="611404"/>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611407"/>
                                        </p:tgtEl>
                                        <p:attrNameLst>
                                          <p:attrName>style.visibility</p:attrName>
                                        </p:attrNameLst>
                                      </p:cBhvr>
                                      <p:to>
                                        <p:strVal val="visible"/>
                                      </p:to>
                                    </p:set>
                                    <p:animEffect transition="in" filter="dissolve">
                                      <p:cBhvr>
                                        <p:cTn id="16" dur="1000"/>
                                        <p:tgtEl>
                                          <p:spTgt spid="611407"/>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611408"/>
                                        </p:tgtEl>
                                        <p:attrNameLst>
                                          <p:attrName>style.visibility</p:attrName>
                                        </p:attrNameLst>
                                      </p:cBhvr>
                                      <p:to>
                                        <p:strVal val="visible"/>
                                      </p:to>
                                    </p:set>
                                    <p:animEffect transition="in" filter="dissolve">
                                      <p:cBhvr>
                                        <p:cTn id="19" dur="1000"/>
                                        <p:tgtEl>
                                          <p:spTgt spid="611408"/>
                                        </p:tgtEl>
                                      </p:cBhvr>
                                    </p:animEffect>
                                  </p:childTnLst>
                                </p:cTn>
                              </p:par>
                            </p:childTnLst>
                          </p:cTn>
                        </p:par>
                        <p:par>
                          <p:cTn id="20" fill="hold" nodeType="afterGroup">
                            <p:stCondLst>
                              <p:cond delay="1000"/>
                            </p:stCondLst>
                            <p:childTnLst>
                              <p:par>
                                <p:cTn id="21" presetID="9" presetClass="entr" presetSubtype="0" fill="hold" grpId="0" nodeType="afterEffect">
                                  <p:stCondLst>
                                    <p:cond delay="0"/>
                                  </p:stCondLst>
                                  <p:childTnLst>
                                    <p:set>
                                      <p:cBhvr>
                                        <p:cTn id="22" dur="1" fill="hold">
                                          <p:stCondLst>
                                            <p:cond delay="0"/>
                                          </p:stCondLst>
                                        </p:cTn>
                                        <p:tgtEl>
                                          <p:spTgt spid="611405"/>
                                        </p:tgtEl>
                                        <p:attrNameLst>
                                          <p:attrName>style.visibility</p:attrName>
                                        </p:attrNameLst>
                                      </p:cBhvr>
                                      <p:to>
                                        <p:strVal val="visible"/>
                                      </p:to>
                                    </p:set>
                                    <p:animEffect transition="in" filter="dissolve">
                                      <p:cBhvr>
                                        <p:cTn id="23" dur="500"/>
                                        <p:tgtEl>
                                          <p:spTgt spid="611405"/>
                                        </p:tgtEl>
                                      </p:cBhvr>
                                    </p:animEffect>
                                  </p:childTnLst>
                                </p:cTn>
                              </p:par>
                            </p:childTnLst>
                          </p:cTn>
                        </p:par>
                        <p:par>
                          <p:cTn id="24" fill="hold" nodeType="afterGroup">
                            <p:stCondLst>
                              <p:cond delay="1500"/>
                            </p:stCondLst>
                            <p:childTnLst>
                              <p:par>
                                <p:cTn id="25" presetID="8" presetClass="entr" presetSubtype="16" fill="hold" grpId="0" nodeType="afterEffect">
                                  <p:stCondLst>
                                    <p:cond delay="0"/>
                                  </p:stCondLst>
                                  <p:childTnLst>
                                    <p:set>
                                      <p:cBhvr>
                                        <p:cTn id="26" dur="1" fill="hold">
                                          <p:stCondLst>
                                            <p:cond delay="0"/>
                                          </p:stCondLst>
                                        </p:cTn>
                                        <p:tgtEl>
                                          <p:spTgt spid="611401"/>
                                        </p:tgtEl>
                                        <p:attrNameLst>
                                          <p:attrName>style.visibility</p:attrName>
                                        </p:attrNameLst>
                                      </p:cBhvr>
                                      <p:to>
                                        <p:strVal val="visible"/>
                                      </p:to>
                                    </p:set>
                                    <p:animEffect transition="in" filter="diamond(in)">
                                      <p:cBhvr>
                                        <p:cTn id="27" dur="2000"/>
                                        <p:tgtEl>
                                          <p:spTgt spid="6114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1401" grpId="0" animBg="1"/>
      <p:bldP spid="611402" grpId="0" animBg="1"/>
      <p:bldP spid="611403" grpId="0" animBg="1"/>
      <p:bldP spid="611404" grpId="0" animBg="1"/>
      <p:bldP spid="611405" grpId="0" animBg="1"/>
      <p:bldP spid="611407" grpId="0" animBg="1"/>
      <p:bldP spid="611408"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ChangeArrowheads="1"/>
          </p:cNvSpPr>
          <p:nvPr/>
        </p:nvSpPr>
        <p:spPr bwMode="auto">
          <a:xfrm flipH="1">
            <a:off x="2515791" y="2322911"/>
            <a:ext cx="171450" cy="596503"/>
          </a:xfrm>
          <a:prstGeom prst="roundRect">
            <a:avLst>
              <a:gd name="adj" fmla="val 16667"/>
            </a:avLst>
          </a:prstGeom>
          <a:noFill/>
          <a:ln w="127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63" name="Rectangle 3"/>
          <p:cNvSpPr>
            <a:spLocks noChangeArrowheads="1"/>
          </p:cNvSpPr>
          <p:nvPr/>
        </p:nvSpPr>
        <p:spPr bwMode="auto">
          <a:xfrm>
            <a:off x="1178719" y="1183483"/>
            <a:ext cx="5306616" cy="474702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64" name="Rectangle 4"/>
          <p:cNvSpPr>
            <a:spLocks noChangeArrowheads="1"/>
          </p:cNvSpPr>
          <p:nvPr/>
        </p:nvSpPr>
        <p:spPr bwMode="auto">
          <a:xfrm>
            <a:off x="6485336" y="1927624"/>
            <a:ext cx="1515665" cy="250031"/>
          </a:xfrm>
          <a:prstGeom prst="rect">
            <a:avLst/>
          </a:prstGeom>
          <a:solidFill>
            <a:srgbClr val="C8B9FF"/>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65" name="Rectangle 5"/>
          <p:cNvSpPr>
            <a:spLocks noChangeArrowheads="1"/>
          </p:cNvSpPr>
          <p:nvPr/>
        </p:nvSpPr>
        <p:spPr bwMode="auto">
          <a:xfrm>
            <a:off x="6498432" y="1394223"/>
            <a:ext cx="1502569" cy="320278"/>
          </a:xfrm>
          <a:prstGeom prst="rect">
            <a:avLst/>
          </a:prstGeom>
          <a:solidFill>
            <a:srgbClr val="FFB9B9"/>
          </a:solidFill>
          <a:ln w="9525">
            <a:solidFill>
              <a:schemeClr val="tx2"/>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66" name="AutoShape 6"/>
          <p:cNvSpPr>
            <a:spLocks noChangeArrowheads="1"/>
          </p:cNvSpPr>
          <p:nvPr/>
        </p:nvSpPr>
        <p:spPr bwMode="auto">
          <a:xfrm>
            <a:off x="7013973" y="1706167"/>
            <a:ext cx="350044" cy="912019"/>
          </a:xfrm>
          <a:prstGeom prst="downArrow">
            <a:avLst>
              <a:gd name="adj1" fmla="val 50000"/>
              <a:gd name="adj2" fmla="val 65136"/>
            </a:avLst>
          </a:prstGeom>
          <a:solidFill>
            <a:srgbClr val="FFB9B9"/>
          </a:solidFill>
          <a:ln w="9525">
            <a:solidFill>
              <a:schemeClr val="tx2"/>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67" name="AutoShape 7"/>
          <p:cNvSpPr>
            <a:spLocks noChangeArrowheads="1"/>
          </p:cNvSpPr>
          <p:nvPr/>
        </p:nvSpPr>
        <p:spPr bwMode="auto">
          <a:xfrm>
            <a:off x="7500939" y="2191942"/>
            <a:ext cx="316706" cy="429815"/>
          </a:xfrm>
          <a:prstGeom prst="upDownArrow">
            <a:avLst>
              <a:gd name="adj1" fmla="val 50000"/>
              <a:gd name="adj2" fmla="val 27143"/>
            </a:avLst>
          </a:prstGeom>
          <a:solidFill>
            <a:srgbClr val="C8B9FF"/>
          </a:solidFill>
          <a:ln w="9525">
            <a:solidFill>
              <a:schemeClr val="tx1"/>
            </a:solidFill>
            <a:miter lim="800000"/>
            <a:headEnd/>
            <a:tailEnd/>
          </a:ln>
        </p:spPr>
        <p:txBody>
          <a:bodyPr vert="eaVert"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68" name="Rectangle 8"/>
          <p:cNvSpPr>
            <a:spLocks noChangeArrowheads="1"/>
          </p:cNvSpPr>
          <p:nvPr/>
        </p:nvSpPr>
        <p:spPr bwMode="auto">
          <a:xfrm>
            <a:off x="6919914" y="2626520"/>
            <a:ext cx="998935" cy="285154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69" name="Line 9"/>
          <p:cNvSpPr>
            <a:spLocks noChangeShapeType="1"/>
          </p:cNvSpPr>
          <p:nvPr/>
        </p:nvSpPr>
        <p:spPr bwMode="auto">
          <a:xfrm>
            <a:off x="6488908" y="4094561"/>
            <a:ext cx="413147" cy="1190"/>
          </a:xfrm>
          <a:prstGeom prst="line">
            <a:avLst/>
          </a:prstGeom>
          <a:noFill/>
          <a:ln w="28575">
            <a:solidFill>
              <a:srgbClr val="008000"/>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70" name="Line 10"/>
          <p:cNvSpPr>
            <a:spLocks noChangeShapeType="1"/>
          </p:cNvSpPr>
          <p:nvPr/>
        </p:nvSpPr>
        <p:spPr bwMode="auto">
          <a:xfrm flipH="1" flipV="1">
            <a:off x="2508647" y="2141936"/>
            <a:ext cx="3970734" cy="238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71" name="Oval 11"/>
          <p:cNvSpPr>
            <a:spLocks noChangeAspect="1" noChangeArrowheads="1"/>
          </p:cNvSpPr>
          <p:nvPr/>
        </p:nvSpPr>
        <p:spPr bwMode="auto">
          <a:xfrm flipH="1">
            <a:off x="6030516" y="2062163"/>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72" name="Line 12"/>
          <p:cNvSpPr>
            <a:spLocks noChangeShapeType="1"/>
          </p:cNvSpPr>
          <p:nvPr/>
        </p:nvSpPr>
        <p:spPr bwMode="auto">
          <a:xfrm flipH="1">
            <a:off x="2235995" y="1558529"/>
            <a:ext cx="4227910" cy="0"/>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73" name="Rectangle 14"/>
          <p:cNvSpPr>
            <a:spLocks noChangeArrowheads="1"/>
          </p:cNvSpPr>
          <p:nvPr/>
        </p:nvSpPr>
        <p:spPr bwMode="auto">
          <a:xfrm>
            <a:off x="3414714" y="2684860"/>
            <a:ext cx="711994" cy="1198959"/>
          </a:xfrm>
          <a:prstGeom prst="rect">
            <a:avLst/>
          </a:prstGeom>
          <a:solidFill>
            <a:srgbClr val="BDBDEF">
              <a:alpha val="50195"/>
            </a:srgbClr>
          </a:solidFill>
          <a:ln w="2857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74" name="Oval 15"/>
          <p:cNvSpPr>
            <a:spLocks noChangeAspect="1" noChangeArrowheads="1"/>
          </p:cNvSpPr>
          <p:nvPr/>
        </p:nvSpPr>
        <p:spPr bwMode="auto">
          <a:xfrm flipH="1">
            <a:off x="4442222" y="2060972"/>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75" name="Line 16"/>
          <p:cNvSpPr>
            <a:spLocks noChangeShapeType="1"/>
          </p:cNvSpPr>
          <p:nvPr/>
        </p:nvSpPr>
        <p:spPr bwMode="auto">
          <a:xfrm flipH="1">
            <a:off x="4531519" y="2151461"/>
            <a:ext cx="0" cy="75366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76" name="Line 17"/>
          <p:cNvSpPr>
            <a:spLocks noChangeShapeType="1"/>
          </p:cNvSpPr>
          <p:nvPr/>
        </p:nvSpPr>
        <p:spPr bwMode="auto">
          <a:xfrm flipH="1">
            <a:off x="4139803" y="2906317"/>
            <a:ext cx="385763" cy="119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77" name="Line 18"/>
          <p:cNvSpPr>
            <a:spLocks noChangeShapeType="1"/>
          </p:cNvSpPr>
          <p:nvPr/>
        </p:nvSpPr>
        <p:spPr bwMode="auto">
          <a:xfrm flipH="1">
            <a:off x="2984899" y="2141935"/>
            <a:ext cx="1190" cy="513159"/>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78" name="Line 19"/>
          <p:cNvSpPr>
            <a:spLocks noChangeShapeType="1"/>
          </p:cNvSpPr>
          <p:nvPr/>
        </p:nvSpPr>
        <p:spPr bwMode="auto">
          <a:xfrm flipH="1" flipV="1">
            <a:off x="2711055" y="2638425"/>
            <a:ext cx="292894" cy="4763"/>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79" name="Line 20"/>
          <p:cNvSpPr>
            <a:spLocks noChangeShapeType="1"/>
          </p:cNvSpPr>
          <p:nvPr/>
        </p:nvSpPr>
        <p:spPr bwMode="auto">
          <a:xfrm flipH="1">
            <a:off x="2210992" y="2746774"/>
            <a:ext cx="30599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80" name="Line 21"/>
          <p:cNvSpPr>
            <a:spLocks noChangeShapeType="1"/>
          </p:cNvSpPr>
          <p:nvPr/>
        </p:nvSpPr>
        <p:spPr bwMode="auto">
          <a:xfrm flipH="1">
            <a:off x="2697956" y="2833689"/>
            <a:ext cx="485775"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81" name="Line 22"/>
          <p:cNvSpPr>
            <a:spLocks noChangeShapeType="1"/>
          </p:cNvSpPr>
          <p:nvPr/>
        </p:nvSpPr>
        <p:spPr bwMode="auto">
          <a:xfrm flipH="1">
            <a:off x="3184924" y="2832499"/>
            <a:ext cx="1190" cy="10108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82" name="Line 23"/>
          <p:cNvSpPr>
            <a:spLocks noChangeShapeType="1"/>
          </p:cNvSpPr>
          <p:nvPr/>
        </p:nvSpPr>
        <p:spPr bwMode="auto">
          <a:xfrm flipV="1">
            <a:off x="3180160" y="2833689"/>
            <a:ext cx="232172" cy="357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83" name="Line 24"/>
          <p:cNvSpPr>
            <a:spLocks noChangeShapeType="1"/>
          </p:cNvSpPr>
          <p:nvPr/>
        </p:nvSpPr>
        <p:spPr bwMode="auto">
          <a:xfrm flipH="1">
            <a:off x="2225279" y="3826670"/>
            <a:ext cx="952500" cy="2381"/>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84" name="Line 25"/>
          <p:cNvSpPr>
            <a:spLocks noChangeShapeType="1"/>
          </p:cNvSpPr>
          <p:nvPr/>
        </p:nvSpPr>
        <p:spPr bwMode="auto">
          <a:xfrm>
            <a:off x="1316831" y="3238501"/>
            <a:ext cx="191691"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85" name="Oval 26"/>
          <p:cNvSpPr>
            <a:spLocks noChangeAspect="1" noChangeArrowheads="1"/>
          </p:cNvSpPr>
          <p:nvPr/>
        </p:nvSpPr>
        <p:spPr bwMode="auto">
          <a:xfrm flipH="1">
            <a:off x="3090863" y="2753916"/>
            <a:ext cx="171450" cy="16192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86" name="Oval 27"/>
          <p:cNvSpPr>
            <a:spLocks noChangeAspect="1" noChangeArrowheads="1"/>
          </p:cNvSpPr>
          <p:nvPr/>
        </p:nvSpPr>
        <p:spPr bwMode="auto">
          <a:xfrm flipH="1">
            <a:off x="2897981" y="2063355"/>
            <a:ext cx="172641" cy="163115"/>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87" name="Line 28"/>
          <p:cNvSpPr>
            <a:spLocks noChangeShapeType="1"/>
          </p:cNvSpPr>
          <p:nvPr/>
        </p:nvSpPr>
        <p:spPr bwMode="auto">
          <a:xfrm flipV="1">
            <a:off x="1273969" y="1938339"/>
            <a:ext cx="5219700" cy="3572"/>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88" name="Line 29"/>
          <p:cNvSpPr>
            <a:spLocks noChangeShapeType="1"/>
          </p:cNvSpPr>
          <p:nvPr/>
        </p:nvSpPr>
        <p:spPr bwMode="auto">
          <a:xfrm flipH="1" flipV="1">
            <a:off x="1315642" y="1950244"/>
            <a:ext cx="1190" cy="128111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89" name="Line 30"/>
          <p:cNvSpPr>
            <a:spLocks noChangeShapeType="1"/>
          </p:cNvSpPr>
          <p:nvPr/>
        </p:nvSpPr>
        <p:spPr bwMode="auto">
          <a:xfrm flipV="1">
            <a:off x="3182541" y="1945481"/>
            <a:ext cx="0" cy="881063"/>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90" name="Oval 31"/>
          <p:cNvSpPr>
            <a:spLocks noChangeAspect="1" noChangeArrowheads="1"/>
          </p:cNvSpPr>
          <p:nvPr/>
        </p:nvSpPr>
        <p:spPr bwMode="auto">
          <a:xfrm flipH="1">
            <a:off x="3690938" y="1854994"/>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91" name="Line 32"/>
          <p:cNvSpPr>
            <a:spLocks noChangeShapeType="1"/>
          </p:cNvSpPr>
          <p:nvPr/>
        </p:nvSpPr>
        <p:spPr bwMode="auto">
          <a:xfrm flipH="1">
            <a:off x="3776662" y="1559720"/>
            <a:ext cx="5954" cy="359569"/>
          </a:xfrm>
          <a:prstGeom prst="line">
            <a:avLst/>
          </a:prstGeom>
          <a:noFill/>
          <a:ln w="28575">
            <a:solidFill>
              <a:srgbClr val="FF9999"/>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92" name="Oval 33"/>
          <p:cNvSpPr>
            <a:spLocks noChangeAspect="1" noChangeArrowheads="1"/>
          </p:cNvSpPr>
          <p:nvPr/>
        </p:nvSpPr>
        <p:spPr bwMode="auto">
          <a:xfrm flipH="1">
            <a:off x="4574381" y="1847850"/>
            <a:ext cx="172641" cy="163116"/>
          </a:xfrm>
          <a:prstGeom prst="ellipse">
            <a:avLst/>
          </a:prstGeom>
          <a:solidFill>
            <a:srgbClr val="CC00FF"/>
          </a:solidFill>
          <a:ln w="9525">
            <a:solidFill>
              <a:srgbClr val="CC00FF"/>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0993" name="Line 34"/>
          <p:cNvSpPr>
            <a:spLocks noChangeShapeType="1"/>
          </p:cNvSpPr>
          <p:nvPr/>
        </p:nvSpPr>
        <p:spPr bwMode="auto">
          <a:xfrm>
            <a:off x="4663680" y="1941910"/>
            <a:ext cx="1190" cy="1714500"/>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94" name="Line 35"/>
          <p:cNvSpPr>
            <a:spLocks noChangeShapeType="1"/>
          </p:cNvSpPr>
          <p:nvPr/>
        </p:nvSpPr>
        <p:spPr bwMode="auto">
          <a:xfrm flipH="1">
            <a:off x="4143375" y="3648076"/>
            <a:ext cx="523875" cy="3572"/>
          </a:xfrm>
          <a:prstGeom prst="line">
            <a:avLst/>
          </a:prstGeom>
          <a:noFill/>
          <a:ln w="28575">
            <a:solidFill>
              <a:srgbClr val="CC00FF"/>
            </a:solidFill>
            <a:round/>
            <a:headEnd/>
            <a:tailEnd type="triangle" w="med" len="me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5220" name="AutoShape 36"/>
          <p:cNvSpPr>
            <a:spLocks noChangeArrowheads="1"/>
          </p:cNvSpPr>
          <p:nvPr/>
        </p:nvSpPr>
        <p:spPr bwMode="auto">
          <a:xfrm rot="5400000" flipV="1">
            <a:off x="5881094" y="1060253"/>
            <a:ext cx="196453" cy="745331"/>
          </a:xfrm>
          <a:prstGeom prst="downArrow">
            <a:avLst>
              <a:gd name="adj1" fmla="val 50000"/>
              <a:gd name="adj2" fmla="val 94849"/>
            </a:avLst>
          </a:prstGeom>
          <a:solidFill>
            <a:schemeClr val="bg1"/>
          </a:solidFill>
          <a:ln w="57150">
            <a:solidFill>
              <a:srgbClr val="FF3300"/>
            </a:solidFill>
            <a:miter lim="800000"/>
            <a:headEnd/>
            <a:tailEnd/>
          </a:ln>
        </p:spPr>
        <p:txBody>
          <a:bodyPr rot="10800000"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endParaRPr lang="ja-JP" altLang="en-US" sz="1800" dirty="0">
              <a:solidFill>
                <a:srgbClr val="FF3300"/>
              </a:solidFill>
              <a:latin typeface="Arial" panose="020B0604020202020204" pitchFamily="34" charset="0"/>
              <a:ea typeface="メイリオ" panose="020B0604030504040204" pitchFamily="50" charset="-128"/>
            </a:endParaRPr>
          </a:p>
        </p:txBody>
      </p:sp>
      <p:sp>
        <p:nvSpPr>
          <p:cNvPr id="605221" name="Line 37"/>
          <p:cNvSpPr>
            <a:spLocks noChangeShapeType="1"/>
          </p:cNvSpPr>
          <p:nvPr/>
        </p:nvSpPr>
        <p:spPr bwMode="auto">
          <a:xfrm flipH="1">
            <a:off x="6480573" y="1549003"/>
            <a:ext cx="711994" cy="4763"/>
          </a:xfrm>
          <a:prstGeom prst="line">
            <a:avLst/>
          </a:prstGeom>
          <a:noFill/>
          <a:ln w="76200">
            <a:solidFill>
              <a:schemeClr val="tx2"/>
            </a:solidFill>
            <a:round/>
            <a:headEn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5222" name="Line 38"/>
          <p:cNvSpPr>
            <a:spLocks noChangeShapeType="1"/>
          </p:cNvSpPr>
          <p:nvPr/>
        </p:nvSpPr>
        <p:spPr bwMode="auto">
          <a:xfrm flipH="1" flipV="1">
            <a:off x="2303860" y="1549005"/>
            <a:ext cx="4175522" cy="7144"/>
          </a:xfrm>
          <a:prstGeom prst="line">
            <a:avLst/>
          </a:prstGeom>
          <a:noFill/>
          <a:ln w="76200">
            <a:solidFill>
              <a:schemeClr val="tx2"/>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5223" name="Line 39"/>
          <p:cNvSpPr>
            <a:spLocks noChangeShapeType="1"/>
          </p:cNvSpPr>
          <p:nvPr/>
        </p:nvSpPr>
        <p:spPr bwMode="auto">
          <a:xfrm flipH="1" flipV="1">
            <a:off x="7184233" y="1527573"/>
            <a:ext cx="3572" cy="1110853"/>
          </a:xfrm>
          <a:prstGeom prst="line">
            <a:avLst/>
          </a:prstGeom>
          <a:noFill/>
          <a:ln w="76200">
            <a:solidFill>
              <a:schemeClr val="tx2"/>
            </a:solidFill>
            <a:round/>
            <a:headEnd type="triangle" w="med" len="med"/>
            <a:tailEnd/>
          </a:ln>
          <a:extLst>
            <a:ext uri="{909E8E84-426E-40DD-AFC4-6F175D3DCCD1}">
              <a14:hiddenFill xmlns:a14="http://schemas.microsoft.com/office/drawing/2010/main">
                <a:noFill/>
              </a14:hiddenFill>
            </a:ext>
          </a:extLst>
        </p:spPr>
        <p:txBody>
          <a:bodyP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0999" name="Rectangle 40" descr="25%"/>
          <p:cNvSpPr>
            <a:spLocks noChangeArrowheads="1"/>
          </p:cNvSpPr>
          <p:nvPr/>
        </p:nvSpPr>
        <p:spPr bwMode="auto">
          <a:xfrm>
            <a:off x="7239000" y="3733800"/>
            <a:ext cx="606029" cy="134541"/>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00" name="Rectangle 41"/>
          <p:cNvSpPr>
            <a:spLocks noChangeArrowheads="1"/>
          </p:cNvSpPr>
          <p:nvPr/>
        </p:nvSpPr>
        <p:spPr bwMode="auto">
          <a:xfrm>
            <a:off x="7239000" y="306586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01" name="Rectangle 42"/>
          <p:cNvSpPr>
            <a:spLocks noChangeArrowheads="1"/>
          </p:cNvSpPr>
          <p:nvPr/>
        </p:nvSpPr>
        <p:spPr bwMode="auto">
          <a:xfrm>
            <a:off x="7239000" y="3199211"/>
            <a:ext cx="604838" cy="13454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02" name="Rectangle 43"/>
          <p:cNvSpPr>
            <a:spLocks noChangeArrowheads="1"/>
          </p:cNvSpPr>
          <p:nvPr/>
        </p:nvSpPr>
        <p:spPr bwMode="auto">
          <a:xfrm>
            <a:off x="7239000" y="333375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03" name="Rectangle 44"/>
          <p:cNvSpPr>
            <a:spLocks noChangeArrowheads="1"/>
          </p:cNvSpPr>
          <p:nvPr/>
        </p:nvSpPr>
        <p:spPr bwMode="auto">
          <a:xfrm>
            <a:off x="7239000" y="3467100"/>
            <a:ext cx="60483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04" name="Rectangle 45"/>
          <p:cNvSpPr>
            <a:spLocks noChangeArrowheads="1"/>
          </p:cNvSpPr>
          <p:nvPr/>
        </p:nvSpPr>
        <p:spPr bwMode="auto">
          <a:xfrm>
            <a:off x="7240191" y="3062289"/>
            <a:ext cx="600075" cy="1735931"/>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05" name="Oval 46"/>
          <p:cNvSpPr>
            <a:spLocks noChangeArrowheads="1"/>
          </p:cNvSpPr>
          <p:nvPr/>
        </p:nvSpPr>
        <p:spPr bwMode="auto">
          <a:xfrm>
            <a:off x="7512845" y="4329114"/>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06" name="Oval 47"/>
          <p:cNvSpPr>
            <a:spLocks noChangeArrowheads="1"/>
          </p:cNvSpPr>
          <p:nvPr/>
        </p:nvSpPr>
        <p:spPr bwMode="auto">
          <a:xfrm>
            <a:off x="7514036" y="4429126"/>
            <a:ext cx="30956" cy="41672"/>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07" name="Oval 48"/>
          <p:cNvSpPr>
            <a:spLocks noChangeArrowheads="1"/>
          </p:cNvSpPr>
          <p:nvPr/>
        </p:nvSpPr>
        <p:spPr bwMode="auto">
          <a:xfrm>
            <a:off x="7514036" y="4530330"/>
            <a:ext cx="30956" cy="40481"/>
          </a:xfrm>
          <a:prstGeom prst="ellipse">
            <a:avLst/>
          </a:prstGeom>
          <a:solidFill>
            <a:schemeClr val="tx1"/>
          </a:solidFill>
          <a:ln w="9525">
            <a:solidFill>
              <a:schemeClr val="tx1"/>
            </a:solidFill>
            <a:round/>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08" name="Rectangle 49"/>
          <p:cNvSpPr>
            <a:spLocks noChangeArrowheads="1"/>
          </p:cNvSpPr>
          <p:nvPr/>
        </p:nvSpPr>
        <p:spPr bwMode="auto">
          <a:xfrm>
            <a:off x="7236619" y="3871913"/>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09" name="Rectangle 50"/>
          <p:cNvSpPr>
            <a:spLocks noChangeArrowheads="1"/>
          </p:cNvSpPr>
          <p:nvPr/>
        </p:nvSpPr>
        <p:spPr bwMode="auto">
          <a:xfrm>
            <a:off x="7237810" y="4004072"/>
            <a:ext cx="600075"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10" name="Rectangle 51"/>
          <p:cNvSpPr>
            <a:spLocks noChangeArrowheads="1"/>
          </p:cNvSpPr>
          <p:nvPr/>
        </p:nvSpPr>
        <p:spPr bwMode="auto">
          <a:xfrm>
            <a:off x="7235430" y="4136231"/>
            <a:ext cx="606028"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11" name="Rectangle 52" descr="25%"/>
          <p:cNvSpPr>
            <a:spLocks noChangeArrowheads="1"/>
          </p:cNvSpPr>
          <p:nvPr/>
        </p:nvSpPr>
        <p:spPr bwMode="auto">
          <a:xfrm>
            <a:off x="7236619" y="3736181"/>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12" name="Rectangle 53" descr="25%"/>
          <p:cNvSpPr>
            <a:spLocks noChangeArrowheads="1"/>
          </p:cNvSpPr>
          <p:nvPr/>
        </p:nvSpPr>
        <p:spPr bwMode="auto">
          <a:xfrm>
            <a:off x="7236619" y="3600450"/>
            <a:ext cx="606029" cy="13335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13" name="Rectangle 54"/>
          <p:cNvSpPr>
            <a:spLocks noChangeArrowheads="1"/>
          </p:cNvSpPr>
          <p:nvPr/>
        </p:nvSpPr>
        <p:spPr bwMode="auto">
          <a:xfrm>
            <a:off x="6977062" y="3059908"/>
            <a:ext cx="196454" cy="1745456"/>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14" name="Rectangle 55"/>
          <p:cNvSpPr>
            <a:spLocks noChangeArrowheads="1"/>
          </p:cNvSpPr>
          <p:nvPr/>
        </p:nvSpPr>
        <p:spPr bwMode="auto">
          <a:xfrm>
            <a:off x="7239000" y="3328988"/>
            <a:ext cx="600075" cy="135731"/>
          </a:xfrm>
          <a:prstGeom prst="rect">
            <a:avLst/>
          </a:prstGeom>
          <a:solidFill>
            <a:srgbClr val="FF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15" name="Rectangle 56"/>
          <p:cNvSpPr>
            <a:spLocks noChangeArrowheads="1"/>
          </p:cNvSpPr>
          <p:nvPr/>
        </p:nvSpPr>
        <p:spPr bwMode="auto">
          <a:xfrm>
            <a:off x="7237810" y="3467100"/>
            <a:ext cx="600075" cy="140494"/>
          </a:xfrm>
          <a:prstGeom prst="rect">
            <a:avLst/>
          </a:prstGeom>
          <a:solidFill>
            <a:srgbClr val="FF6699">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605241" name="Rectangle 57"/>
          <p:cNvSpPr>
            <a:spLocks noChangeArrowheads="1"/>
          </p:cNvSpPr>
          <p:nvPr/>
        </p:nvSpPr>
        <p:spPr bwMode="auto">
          <a:xfrm>
            <a:off x="6628211" y="1112045"/>
            <a:ext cx="1107996" cy="369332"/>
          </a:xfrm>
          <a:prstGeom prst="rect">
            <a:avLst/>
          </a:prstGeom>
          <a:solidFill>
            <a:schemeClr val="bg1"/>
          </a:solidFill>
          <a:ln w="9525">
            <a:solidFill>
              <a:srgbClr val="FF4B4B"/>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sz="1800" dirty="0">
                <a:solidFill>
                  <a:srgbClr val="44546A"/>
                </a:solidFill>
                <a:latin typeface="Arial" panose="020B0604020202020204" pitchFamily="34" charset="0"/>
                <a:ea typeface="メイリオ" panose="020B0604030504040204" pitchFamily="50" charset="-128"/>
              </a:rPr>
              <a:t>アドレス</a:t>
            </a:r>
          </a:p>
        </p:txBody>
      </p:sp>
      <p:sp>
        <p:nvSpPr>
          <p:cNvPr id="605242" name="AutoShape 58"/>
          <p:cNvSpPr>
            <a:spLocks noChangeArrowheads="1"/>
          </p:cNvSpPr>
          <p:nvPr/>
        </p:nvSpPr>
        <p:spPr bwMode="auto">
          <a:xfrm>
            <a:off x="7113984" y="3606405"/>
            <a:ext cx="94060" cy="175022"/>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605244" name="Text Box 60"/>
          <p:cNvSpPr txBox="1">
            <a:spLocks noChangeArrowheads="1"/>
          </p:cNvSpPr>
          <p:nvPr/>
        </p:nvSpPr>
        <p:spPr bwMode="auto">
          <a:xfrm>
            <a:off x="5317331" y="4750595"/>
            <a:ext cx="2646878" cy="830997"/>
          </a:xfrm>
          <a:prstGeom prst="rect">
            <a:avLst/>
          </a:prstGeom>
          <a:solidFill>
            <a:schemeClr val="bg1"/>
          </a:solidFill>
          <a:ln w="9525">
            <a:solidFill>
              <a:srgbClr val="FF4B4B"/>
            </a:solidFill>
            <a:miter lim="800000"/>
            <a:headEnd/>
            <a:tailEnd/>
          </a:ln>
        </p:spPr>
        <p:txBody>
          <a:bodyPr wrap="none">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r>
              <a:rPr lang="ja-JP" altLang="en-US" dirty="0">
                <a:solidFill>
                  <a:srgbClr val="44546A"/>
                </a:solidFill>
                <a:latin typeface="Arial" panose="020B0604020202020204" pitchFamily="34" charset="0"/>
                <a:ea typeface="メイリオ" panose="020B0604030504040204" pitchFamily="50" charset="-128"/>
              </a:rPr>
              <a:t>メモリをオンに．</a:t>
            </a:r>
            <a:endParaRPr lang="en-US" altLang="ja-JP" dirty="0">
              <a:solidFill>
                <a:srgbClr val="44546A"/>
              </a:solidFill>
              <a:latin typeface="Arial" panose="020B0604020202020204" pitchFamily="34" charset="0"/>
              <a:ea typeface="メイリオ" panose="020B0604030504040204" pitchFamily="50" charset="-128"/>
            </a:endParaRPr>
          </a:p>
          <a:p>
            <a:pPr defTabSz="685800" eaLnBrk="1" hangingPunct="1">
              <a:defRPr/>
            </a:pPr>
            <a:r>
              <a:rPr lang="ja-JP" altLang="en-US" dirty="0">
                <a:solidFill>
                  <a:srgbClr val="44546A"/>
                </a:solidFill>
                <a:latin typeface="Arial" panose="020B0604020202020204" pitchFamily="34" charset="0"/>
                <a:ea typeface="メイリオ" panose="020B0604030504040204" pitchFamily="50" charset="-128"/>
              </a:rPr>
              <a:t>データを書き込む</a:t>
            </a:r>
          </a:p>
        </p:txBody>
      </p:sp>
      <p:sp>
        <p:nvSpPr>
          <p:cNvPr id="605245" name="AutoShape 61"/>
          <p:cNvSpPr>
            <a:spLocks noChangeArrowheads="1"/>
          </p:cNvSpPr>
          <p:nvPr/>
        </p:nvSpPr>
        <p:spPr bwMode="auto">
          <a:xfrm flipH="1">
            <a:off x="7861697" y="3606406"/>
            <a:ext cx="90488" cy="155972"/>
          </a:xfrm>
          <a:prstGeom prst="rightArrow">
            <a:avLst>
              <a:gd name="adj1" fmla="val 50000"/>
              <a:gd name="adj2" fmla="val 25000"/>
            </a:avLst>
          </a:prstGeom>
          <a:solidFill>
            <a:srgbClr val="FF9933"/>
          </a:solidFill>
          <a:ln w="9525">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605247" name="Line 63"/>
          <p:cNvSpPr>
            <a:spLocks noChangeShapeType="1"/>
          </p:cNvSpPr>
          <p:nvPr/>
        </p:nvSpPr>
        <p:spPr bwMode="auto">
          <a:xfrm flipH="1">
            <a:off x="7664054" y="1905001"/>
            <a:ext cx="8334" cy="707231"/>
          </a:xfrm>
          <a:prstGeom prst="line">
            <a:avLst/>
          </a:prstGeom>
          <a:noFill/>
          <a:ln w="76200">
            <a:solidFill>
              <a:srgbClr val="D60093"/>
            </a:solidFill>
            <a:round/>
            <a:headEnd/>
            <a:tailEnd type="triangle" w="med" len="me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5248" name="Line 64"/>
          <p:cNvSpPr>
            <a:spLocks noChangeShapeType="1"/>
          </p:cNvSpPr>
          <p:nvPr/>
        </p:nvSpPr>
        <p:spPr bwMode="auto">
          <a:xfrm flipH="1">
            <a:off x="3203972" y="1925242"/>
            <a:ext cx="4452938" cy="1190"/>
          </a:xfrm>
          <a:prstGeom prst="line">
            <a:avLst/>
          </a:prstGeom>
          <a:noFill/>
          <a:ln w="76200">
            <a:solidFill>
              <a:srgbClr val="D60093"/>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41024" name="Rectangle 67"/>
          <p:cNvSpPr>
            <a:spLocks noChangeArrowheads="1"/>
          </p:cNvSpPr>
          <p:nvPr/>
        </p:nvSpPr>
        <p:spPr bwMode="auto">
          <a:xfrm>
            <a:off x="3470672" y="2797969"/>
            <a:ext cx="604838" cy="17145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25" name="Rectangle 68"/>
          <p:cNvSpPr>
            <a:spLocks noChangeArrowheads="1"/>
          </p:cNvSpPr>
          <p:nvPr/>
        </p:nvSpPr>
        <p:spPr bwMode="auto">
          <a:xfrm>
            <a:off x="3467102" y="2796779"/>
            <a:ext cx="607217" cy="171450"/>
          </a:xfrm>
          <a:prstGeom prst="rect">
            <a:avLst/>
          </a:prstGeom>
          <a:solidFill>
            <a:srgbClr val="FF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605255" name="Line 71"/>
          <p:cNvSpPr>
            <a:spLocks noChangeShapeType="1"/>
          </p:cNvSpPr>
          <p:nvPr/>
        </p:nvSpPr>
        <p:spPr bwMode="auto">
          <a:xfrm>
            <a:off x="3183731" y="1903810"/>
            <a:ext cx="10716" cy="932259"/>
          </a:xfrm>
          <a:prstGeom prst="line">
            <a:avLst/>
          </a:prstGeom>
          <a:noFill/>
          <a:ln w="76200">
            <a:solidFill>
              <a:srgbClr val="D60093"/>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5256" name="Line 72"/>
          <p:cNvSpPr>
            <a:spLocks noChangeShapeType="1"/>
          </p:cNvSpPr>
          <p:nvPr/>
        </p:nvSpPr>
        <p:spPr bwMode="auto">
          <a:xfrm flipH="1">
            <a:off x="3174206" y="2828926"/>
            <a:ext cx="225029" cy="11906"/>
          </a:xfrm>
          <a:prstGeom prst="line">
            <a:avLst/>
          </a:prstGeom>
          <a:noFill/>
          <a:ln w="76200">
            <a:solidFill>
              <a:srgbClr val="D60093"/>
            </a:solidFill>
            <a:round/>
            <a:headEnd/>
            <a:tailEnd/>
          </a:ln>
          <a:extLst>
            <a:ext uri="{909E8E84-426E-40DD-AFC4-6F175D3DCCD1}">
              <a14:hiddenFill xmlns:a14="http://schemas.microsoft.com/office/drawing/2010/main">
                <a:noFill/>
              </a14:hiddenFill>
            </a:ext>
          </a:extLst>
        </p:spPr>
        <p:txBody>
          <a:bodyPr wrap="none" anchor="ctr">
            <a:noAutofit/>
          </a:bodyPr>
          <a:lstStyle/>
          <a:p>
            <a:pPr defTabSz="685800">
              <a:defRPr/>
            </a:pPr>
            <a:endParaRPr kumimoji="1" lang="ja-JP" altLang="en-US" sz="1350" dirty="0">
              <a:solidFill>
                <a:prstClr val="black"/>
              </a:solidFill>
              <a:latin typeface="Arial" panose="020B0604020202020204" pitchFamily="34" charset="0"/>
              <a:ea typeface="メイリオ" panose="020B0604030504040204" pitchFamily="50" charset="-128"/>
            </a:endParaRPr>
          </a:p>
        </p:txBody>
      </p:sp>
      <p:sp>
        <p:nvSpPr>
          <p:cNvPr id="605257" name="AutoShape 73"/>
          <p:cNvSpPr>
            <a:spLocks noChangeArrowheads="1"/>
          </p:cNvSpPr>
          <p:nvPr/>
        </p:nvSpPr>
        <p:spPr bwMode="auto">
          <a:xfrm rot="5400000" flipV="1">
            <a:off x="5733455" y="1406725"/>
            <a:ext cx="196454" cy="745331"/>
          </a:xfrm>
          <a:prstGeom prst="downArrow">
            <a:avLst>
              <a:gd name="adj1" fmla="val 50000"/>
              <a:gd name="adj2" fmla="val 94848"/>
            </a:avLst>
          </a:prstGeom>
          <a:solidFill>
            <a:schemeClr val="bg1"/>
          </a:solidFill>
          <a:ln w="57150">
            <a:solidFill>
              <a:srgbClr val="D60093"/>
            </a:solidFill>
            <a:miter lim="800000"/>
            <a:headEnd/>
            <a:tailEnd/>
          </a:ln>
        </p:spPr>
        <p:txBody>
          <a:bodyPr rot="10800000"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algn="ctr" defTabSz="685800" eaLnBrk="1" hangingPunct="1">
              <a:defRPr/>
            </a:pPr>
            <a:endParaRPr lang="ja-JP" altLang="en-US" sz="1800" dirty="0">
              <a:solidFill>
                <a:srgbClr val="FF3300"/>
              </a:solidFill>
              <a:latin typeface="Arial" panose="020B0604020202020204" pitchFamily="34" charset="0"/>
              <a:ea typeface="メイリオ" panose="020B0604030504040204" pitchFamily="50" charset="-128"/>
            </a:endParaRPr>
          </a:p>
        </p:txBody>
      </p:sp>
      <p:sp>
        <p:nvSpPr>
          <p:cNvPr id="605258" name="Rectangle 74"/>
          <p:cNvSpPr>
            <a:spLocks noChangeArrowheads="1"/>
          </p:cNvSpPr>
          <p:nvPr/>
        </p:nvSpPr>
        <p:spPr bwMode="auto">
          <a:xfrm>
            <a:off x="7237810" y="3604619"/>
            <a:ext cx="600075" cy="130373"/>
          </a:xfrm>
          <a:prstGeom prst="rect">
            <a:avLst/>
          </a:prstGeom>
          <a:solidFill>
            <a:srgbClr val="339933">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30" name="Freeform 75"/>
          <p:cNvSpPr>
            <a:spLocks/>
          </p:cNvSpPr>
          <p:nvPr/>
        </p:nvSpPr>
        <p:spPr bwMode="auto">
          <a:xfrm>
            <a:off x="1500187" y="2321720"/>
            <a:ext cx="719138" cy="1884760"/>
          </a:xfrm>
          <a:custGeom>
            <a:avLst/>
            <a:gdLst>
              <a:gd name="T0" fmla="*/ 1522174157 w 604"/>
              <a:gd name="T1" fmla="*/ 0 h 1583"/>
              <a:gd name="T2" fmla="*/ 0 w 604"/>
              <a:gd name="T3" fmla="*/ 1000503112 h 1583"/>
              <a:gd name="T4" fmla="*/ 0 w 604"/>
              <a:gd name="T5" fmla="*/ 2147483647 h 1583"/>
              <a:gd name="T6" fmla="*/ 1522174157 w 604"/>
              <a:gd name="T7" fmla="*/ 2147483647 h 1583"/>
              <a:gd name="T8" fmla="*/ 1522174157 w 604"/>
              <a:gd name="T9" fmla="*/ 2147483647 h 1583"/>
              <a:gd name="T10" fmla="*/ 904735331 w 604"/>
              <a:gd name="T11" fmla="*/ 1945561206 h 1583"/>
              <a:gd name="T12" fmla="*/ 1522174157 w 604"/>
              <a:gd name="T13" fmla="*/ 1620461482 h 1583"/>
              <a:gd name="T14" fmla="*/ 1522174157 w 604"/>
              <a:gd name="T15" fmla="*/ 0 h 1583"/>
              <a:gd name="T16" fmla="*/ 0 60000 65536"/>
              <a:gd name="T17" fmla="*/ 0 60000 65536"/>
              <a:gd name="T18" fmla="*/ 0 60000 65536"/>
              <a:gd name="T19" fmla="*/ 0 60000 65536"/>
              <a:gd name="T20" fmla="*/ 0 60000 65536"/>
              <a:gd name="T21" fmla="*/ 0 60000 65536"/>
              <a:gd name="T22" fmla="*/ 0 60000 65536"/>
              <a:gd name="T23" fmla="*/ 0 60000 65536"/>
              <a:gd name="T24" fmla="*/ 0 w 604"/>
              <a:gd name="T25" fmla="*/ 0 h 1583"/>
              <a:gd name="T26" fmla="*/ 604 w 604"/>
              <a:gd name="T27" fmla="*/ 1583 h 158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04" h="1583">
                <a:moveTo>
                  <a:pt x="604" y="0"/>
                </a:moveTo>
                <a:lnTo>
                  <a:pt x="0" y="397"/>
                </a:lnTo>
                <a:lnTo>
                  <a:pt x="0" y="1186"/>
                </a:lnTo>
                <a:lnTo>
                  <a:pt x="604" y="1583"/>
                </a:lnTo>
                <a:lnTo>
                  <a:pt x="604" y="917"/>
                </a:lnTo>
                <a:lnTo>
                  <a:pt x="359" y="772"/>
                </a:lnTo>
                <a:lnTo>
                  <a:pt x="604" y="643"/>
                </a:lnTo>
                <a:lnTo>
                  <a:pt x="604" y="0"/>
                </a:lnTo>
                <a:close/>
              </a:path>
            </a:pathLst>
          </a:custGeom>
          <a:solidFill>
            <a:srgbClr val="BDBDEF">
              <a:alpha val="50195"/>
            </a:srgbClr>
          </a:solidFill>
          <a:ln w="28575">
            <a:solidFill>
              <a:schemeClr val="tx1"/>
            </a:solidFill>
            <a:round/>
            <a:headEnd/>
            <a:tailEnd/>
          </a:ln>
        </p:spPr>
        <p:txBody>
          <a:bodyP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
        <p:nvSpPr>
          <p:cNvPr id="41031" name="Rectangle 77"/>
          <p:cNvSpPr>
            <a:spLocks noChangeArrowheads="1"/>
          </p:cNvSpPr>
          <p:nvPr/>
        </p:nvSpPr>
        <p:spPr bwMode="auto">
          <a:xfrm>
            <a:off x="3467101" y="2801541"/>
            <a:ext cx="611980" cy="166688"/>
          </a:xfrm>
          <a:prstGeom prst="rect">
            <a:avLst/>
          </a:prstGeom>
          <a:solidFill>
            <a:srgbClr val="00CC66">
              <a:alpha val="36078"/>
            </a:srgbClr>
          </a:solidFill>
          <a:ln w="38100">
            <a:solidFill>
              <a:schemeClr val="tx1"/>
            </a:solidFill>
            <a:miter lim="800000"/>
            <a:headEnd/>
            <a:tailEnd/>
          </a:ln>
        </p:spPr>
        <p:txBody>
          <a:bodyPr wrap="none" anchor="ctr">
            <a:noAutofit/>
          </a:bodyPr>
          <a:lstStyle>
            <a:lvl1pPr eaLnBrk="0" hangingPunct="0">
              <a:defRPr kumimoji="1" sz="2400">
                <a:solidFill>
                  <a:schemeClr val="tx1"/>
                </a:solidFill>
                <a:latin typeface="Times New Roman" panose="02020603050405020304" pitchFamily="18" charset="0"/>
                <a:ea typeface="ＭＳ Ｐゴシック" panose="020B0600070205080204" pitchFamily="50" charset="-128"/>
              </a:defRPr>
            </a:lvl1pPr>
            <a:lvl2pPr marL="742950" indent="-285750" eaLnBrk="0" hangingPunct="0">
              <a:defRPr kumimoji="1" sz="2400">
                <a:solidFill>
                  <a:schemeClr val="tx1"/>
                </a:solidFill>
                <a:latin typeface="Times New Roman" panose="02020603050405020304" pitchFamily="18" charset="0"/>
                <a:ea typeface="ＭＳ Ｐゴシック" panose="020B0600070205080204" pitchFamily="50" charset="-128"/>
              </a:defRPr>
            </a:lvl2pPr>
            <a:lvl3pPr marL="11430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4pPr>
            <a:lvl5pPr marL="2057400" indent="-228600" eaLnBrk="0" hangingPunct="0">
              <a:defRPr kumimoji="1" sz="24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50" charset="-128"/>
              </a:defRPr>
            </a:lvl9pPr>
          </a:lstStyle>
          <a:p>
            <a:pPr defTabSz="685800" eaLnBrk="1" hangingPunct="1">
              <a:defRPr/>
            </a:pPr>
            <a:endParaRPr lang="ja-JP" altLang="en-US" sz="1800" dirty="0">
              <a:solidFill>
                <a:prstClr val="black"/>
              </a:solidFill>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5124099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605220"/>
                                        </p:tgtEl>
                                        <p:attrNameLst>
                                          <p:attrName>style.visibility</p:attrName>
                                        </p:attrNameLst>
                                      </p:cBhvr>
                                      <p:to>
                                        <p:strVal val="visible"/>
                                      </p:to>
                                    </p:set>
                                    <p:animEffect transition="in" filter="dissolve">
                                      <p:cBhvr>
                                        <p:cTn id="7" dur="1000"/>
                                        <p:tgtEl>
                                          <p:spTgt spid="605220"/>
                                        </p:tgtEl>
                                      </p:cBhvr>
                                    </p:animEffect>
                                  </p:childTnLst>
                                </p:cTn>
                              </p:par>
                              <p:par>
                                <p:cTn id="8" presetID="9" presetClass="entr" presetSubtype="0" fill="hold" grpId="0" nodeType="withEffect">
                                  <p:stCondLst>
                                    <p:cond delay="0"/>
                                  </p:stCondLst>
                                  <p:childTnLst>
                                    <p:set>
                                      <p:cBhvr>
                                        <p:cTn id="9" dur="1" fill="hold">
                                          <p:stCondLst>
                                            <p:cond delay="0"/>
                                          </p:stCondLst>
                                        </p:cTn>
                                        <p:tgtEl>
                                          <p:spTgt spid="605222"/>
                                        </p:tgtEl>
                                        <p:attrNameLst>
                                          <p:attrName>style.visibility</p:attrName>
                                        </p:attrNameLst>
                                      </p:cBhvr>
                                      <p:to>
                                        <p:strVal val="visible"/>
                                      </p:to>
                                    </p:set>
                                    <p:animEffect transition="in" filter="dissolve">
                                      <p:cBhvr>
                                        <p:cTn id="10" dur="1000"/>
                                        <p:tgtEl>
                                          <p:spTgt spid="605222"/>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605221"/>
                                        </p:tgtEl>
                                        <p:attrNameLst>
                                          <p:attrName>style.visibility</p:attrName>
                                        </p:attrNameLst>
                                      </p:cBhvr>
                                      <p:to>
                                        <p:strVal val="visible"/>
                                      </p:to>
                                    </p:set>
                                    <p:animEffect transition="in" filter="dissolve">
                                      <p:cBhvr>
                                        <p:cTn id="13" dur="1000"/>
                                        <p:tgtEl>
                                          <p:spTgt spid="605221"/>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605241"/>
                                        </p:tgtEl>
                                        <p:attrNameLst>
                                          <p:attrName>style.visibility</p:attrName>
                                        </p:attrNameLst>
                                      </p:cBhvr>
                                      <p:to>
                                        <p:strVal val="visible"/>
                                      </p:to>
                                    </p:set>
                                    <p:animEffect transition="in" filter="diamond(in)">
                                      <p:cBhvr>
                                        <p:cTn id="16" dur="2000"/>
                                        <p:tgtEl>
                                          <p:spTgt spid="605241"/>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605223"/>
                                        </p:tgtEl>
                                        <p:attrNameLst>
                                          <p:attrName>style.visibility</p:attrName>
                                        </p:attrNameLst>
                                      </p:cBhvr>
                                      <p:to>
                                        <p:strVal val="visible"/>
                                      </p:to>
                                    </p:set>
                                    <p:animEffect transition="in" filter="dissolve">
                                      <p:cBhvr>
                                        <p:cTn id="19" dur="1000"/>
                                        <p:tgtEl>
                                          <p:spTgt spid="605223"/>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605247"/>
                                        </p:tgtEl>
                                        <p:attrNameLst>
                                          <p:attrName>style.visibility</p:attrName>
                                        </p:attrNameLst>
                                      </p:cBhvr>
                                      <p:to>
                                        <p:strVal val="visible"/>
                                      </p:to>
                                    </p:set>
                                    <p:animEffect transition="in" filter="dissolve">
                                      <p:cBhvr>
                                        <p:cTn id="22" dur="1000"/>
                                        <p:tgtEl>
                                          <p:spTgt spid="605247"/>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605248"/>
                                        </p:tgtEl>
                                        <p:attrNameLst>
                                          <p:attrName>style.visibility</p:attrName>
                                        </p:attrNameLst>
                                      </p:cBhvr>
                                      <p:to>
                                        <p:strVal val="visible"/>
                                      </p:to>
                                    </p:set>
                                    <p:animEffect transition="in" filter="dissolve">
                                      <p:cBhvr>
                                        <p:cTn id="25" dur="1000"/>
                                        <p:tgtEl>
                                          <p:spTgt spid="605248"/>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605255"/>
                                        </p:tgtEl>
                                        <p:attrNameLst>
                                          <p:attrName>style.visibility</p:attrName>
                                        </p:attrNameLst>
                                      </p:cBhvr>
                                      <p:to>
                                        <p:strVal val="visible"/>
                                      </p:to>
                                    </p:set>
                                    <p:animEffect transition="in" filter="dissolve">
                                      <p:cBhvr>
                                        <p:cTn id="28" dur="1000"/>
                                        <p:tgtEl>
                                          <p:spTgt spid="605255"/>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605256"/>
                                        </p:tgtEl>
                                        <p:attrNameLst>
                                          <p:attrName>style.visibility</p:attrName>
                                        </p:attrNameLst>
                                      </p:cBhvr>
                                      <p:to>
                                        <p:strVal val="visible"/>
                                      </p:to>
                                    </p:set>
                                    <p:animEffect transition="in" filter="dissolve">
                                      <p:cBhvr>
                                        <p:cTn id="31" dur="1000"/>
                                        <p:tgtEl>
                                          <p:spTgt spid="605256"/>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605257"/>
                                        </p:tgtEl>
                                        <p:attrNameLst>
                                          <p:attrName>style.visibility</p:attrName>
                                        </p:attrNameLst>
                                      </p:cBhvr>
                                      <p:to>
                                        <p:strVal val="visible"/>
                                      </p:to>
                                    </p:set>
                                    <p:animEffect transition="in" filter="dissolve">
                                      <p:cBhvr>
                                        <p:cTn id="34" dur="1000"/>
                                        <p:tgtEl>
                                          <p:spTgt spid="605257"/>
                                        </p:tgtEl>
                                      </p:cBhvr>
                                    </p:animEffect>
                                  </p:childTnLst>
                                </p:cTn>
                              </p:par>
                            </p:childTnLst>
                          </p:cTn>
                        </p:par>
                        <p:par>
                          <p:cTn id="35" fill="hold" nodeType="afterGroup">
                            <p:stCondLst>
                              <p:cond delay="2000"/>
                            </p:stCondLst>
                            <p:childTnLst>
                              <p:par>
                                <p:cTn id="36" presetID="9" presetClass="entr" presetSubtype="0" fill="hold" grpId="0" nodeType="afterEffect">
                                  <p:stCondLst>
                                    <p:cond delay="0"/>
                                  </p:stCondLst>
                                  <p:childTnLst>
                                    <p:set>
                                      <p:cBhvr>
                                        <p:cTn id="37" dur="1" fill="hold">
                                          <p:stCondLst>
                                            <p:cond delay="0"/>
                                          </p:stCondLst>
                                        </p:cTn>
                                        <p:tgtEl>
                                          <p:spTgt spid="605242"/>
                                        </p:tgtEl>
                                        <p:attrNameLst>
                                          <p:attrName>style.visibility</p:attrName>
                                        </p:attrNameLst>
                                      </p:cBhvr>
                                      <p:to>
                                        <p:strVal val="visible"/>
                                      </p:to>
                                    </p:set>
                                    <p:animEffect transition="in" filter="dissolve">
                                      <p:cBhvr>
                                        <p:cTn id="38" dur="1000"/>
                                        <p:tgtEl>
                                          <p:spTgt spid="605242"/>
                                        </p:tgtEl>
                                      </p:cBhvr>
                                    </p:animEffect>
                                  </p:childTnLst>
                                </p:cTn>
                              </p:par>
                              <p:par>
                                <p:cTn id="39" presetID="8" presetClass="entr" presetSubtype="16" fill="hold" grpId="0" nodeType="withEffect">
                                  <p:stCondLst>
                                    <p:cond delay="0"/>
                                  </p:stCondLst>
                                  <p:childTnLst>
                                    <p:set>
                                      <p:cBhvr>
                                        <p:cTn id="40" dur="1" fill="hold">
                                          <p:stCondLst>
                                            <p:cond delay="0"/>
                                          </p:stCondLst>
                                        </p:cTn>
                                        <p:tgtEl>
                                          <p:spTgt spid="605244"/>
                                        </p:tgtEl>
                                        <p:attrNameLst>
                                          <p:attrName>style.visibility</p:attrName>
                                        </p:attrNameLst>
                                      </p:cBhvr>
                                      <p:to>
                                        <p:strVal val="visible"/>
                                      </p:to>
                                    </p:set>
                                    <p:animEffect transition="in" filter="diamond(in)">
                                      <p:cBhvr>
                                        <p:cTn id="41" dur="2000"/>
                                        <p:tgtEl>
                                          <p:spTgt spid="605244"/>
                                        </p:tgtEl>
                                      </p:cBhvr>
                                    </p:animEffect>
                                  </p:childTnLst>
                                </p:cTn>
                              </p:par>
                              <p:par>
                                <p:cTn id="42" presetID="9" presetClass="entr" presetSubtype="0" fill="hold" grpId="0" nodeType="withEffect">
                                  <p:stCondLst>
                                    <p:cond delay="0"/>
                                  </p:stCondLst>
                                  <p:childTnLst>
                                    <p:set>
                                      <p:cBhvr>
                                        <p:cTn id="43" dur="1" fill="hold">
                                          <p:stCondLst>
                                            <p:cond delay="0"/>
                                          </p:stCondLst>
                                        </p:cTn>
                                        <p:tgtEl>
                                          <p:spTgt spid="605245"/>
                                        </p:tgtEl>
                                        <p:attrNameLst>
                                          <p:attrName>style.visibility</p:attrName>
                                        </p:attrNameLst>
                                      </p:cBhvr>
                                      <p:to>
                                        <p:strVal val="visible"/>
                                      </p:to>
                                    </p:set>
                                    <p:animEffect transition="in" filter="dissolve">
                                      <p:cBhvr>
                                        <p:cTn id="44" dur="500"/>
                                        <p:tgtEl>
                                          <p:spTgt spid="605245"/>
                                        </p:tgtEl>
                                      </p:cBhvr>
                                    </p:animEffect>
                                  </p:childTnLst>
                                </p:cTn>
                              </p:par>
                              <p:par>
                                <p:cTn id="45" presetID="9" presetClass="entr" presetSubtype="0" fill="hold" grpId="0" nodeType="withEffect">
                                  <p:stCondLst>
                                    <p:cond delay="0"/>
                                  </p:stCondLst>
                                  <p:childTnLst>
                                    <p:set>
                                      <p:cBhvr>
                                        <p:cTn id="46" dur="1" fill="hold">
                                          <p:stCondLst>
                                            <p:cond delay="0"/>
                                          </p:stCondLst>
                                        </p:cTn>
                                        <p:tgtEl>
                                          <p:spTgt spid="605258"/>
                                        </p:tgtEl>
                                        <p:attrNameLst>
                                          <p:attrName>style.visibility</p:attrName>
                                        </p:attrNameLst>
                                      </p:cBhvr>
                                      <p:to>
                                        <p:strVal val="visible"/>
                                      </p:to>
                                    </p:set>
                                    <p:animEffect transition="in" filter="dissolve">
                                      <p:cBhvr>
                                        <p:cTn id="47" dur="500"/>
                                        <p:tgtEl>
                                          <p:spTgt spid="605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5220" grpId="0" animBg="1"/>
      <p:bldP spid="605221" grpId="0" animBg="1"/>
      <p:bldP spid="605222" grpId="0" animBg="1"/>
      <p:bldP spid="605223" grpId="0" animBg="1"/>
      <p:bldP spid="605241" grpId="0" animBg="1"/>
      <p:bldP spid="605242" grpId="0" animBg="1"/>
      <p:bldP spid="605244" grpId="0" animBg="1"/>
      <p:bldP spid="605245" grpId="0" animBg="1"/>
      <p:bldP spid="605247" grpId="0" animBg="1"/>
      <p:bldP spid="605248" grpId="0" animBg="1"/>
      <p:bldP spid="605255" grpId="0" animBg="1"/>
      <p:bldP spid="605256" grpId="0" animBg="1"/>
      <p:bldP spid="605257" grpId="0" animBg="1"/>
      <p:bldP spid="60525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タイトル 16">
            <a:extLst>
              <a:ext uri="{FF2B5EF4-FFF2-40B4-BE49-F238E27FC236}">
                <a16:creationId xmlns:a16="http://schemas.microsoft.com/office/drawing/2014/main" id="{A78E39DD-46E1-4665-BAC5-9DF99EABE81B}"/>
              </a:ext>
            </a:extLst>
          </p:cNvPr>
          <p:cNvSpPr>
            <a:spLocks noGrp="1"/>
          </p:cNvSpPr>
          <p:nvPr>
            <p:ph type="title"/>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5</a:t>
            </a:fld>
            <a:endParaRPr lang="ja-JP" altLang="en-US"/>
          </a:p>
        </p:txBody>
      </p:sp>
      <p:sp>
        <p:nvSpPr>
          <p:cNvPr id="5" name="円/楕円 4"/>
          <p:cNvSpPr/>
          <p:nvPr/>
        </p:nvSpPr>
        <p:spPr>
          <a:xfrm>
            <a:off x="1174204" y="1738944"/>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879789" y="2345106"/>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234321" y="2042025"/>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339982" y="2210955"/>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216872" y="4253073"/>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5014644" y="4253073"/>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788087" y="3680881"/>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455084" y="2677998"/>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776459" y="2307226"/>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767328" y="2671380"/>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2000" b="1" dirty="0">
                <a:solidFill>
                  <a:schemeClr val="tx1"/>
                </a:solidFill>
                <a:latin typeface="Arial" panose="020B0604020202020204" pitchFamily="34" charset="0"/>
                <a:ea typeface="メイリオ" panose="020B0604030504040204" pitchFamily="50" charset="-128"/>
              </a:rPr>
              <a:t>分岐</a:t>
            </a:r>
            <a:endParaRPr kumimoji="1" lang="en-US" altLang="ja-JP" sz="2000" b="1" dirty="0">
              <a:solidFill>
                <a:schemeClr val="tx1"/>
              </a:solidFill>
              <a:latin typeface="Arial" panose="020B0604020202020204" pitchFamily="34" charset="0"/>
              <a:ea typeface="メイリオ" panose="020B0604030504040204" pitchFamily="50" charset="-128"/>
            </a:endParaRPr>
          </a:p>
        </p:txBody>
      </p:sp>
      <p:cxnSp>
        <p:nvCxnSpPr>
          <p:cNvPr id="18" name="直線矢印コネクタ 17"/>
          <p:cNvCxnSpPr/>
          <p:nvPr/>
        </p:nvCxnSpPr>
        <p:spPr>
          <a:xfrm>
            <a:off x="2585373" y="2876738"/>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932365" y="2459381"/>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939906" y="2374916"/>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999031" y="2695444"/>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427815" y="3916808"/>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932365" y="4585964"/>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692774" y="4249163"/>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390342" y="3342938"/>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159800" y="3048768"/>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3" name="フリーフォーム 2"/>
          <p:cNvSpPr/>
          <p:nvPr/>
        </p:nvSpPr>
        <p:spPr>
          <a:xfrm>
            <a:off x="3256182" y="1768050"/>
            <a:ext cx="3516924" cy="604911"/>
          </a:xfrm>
          <a:custGeom>
            <a:avLst/>
            <a:gdLst>
              <a:gd name="connsiteX0" fmla="*/ 0 w 3516924"/>
              <a:gd name="connsiteY0" fmla="*/ 520505 h 604911"/>
              <a:gd name="connsiteX1" fmla="*/ 35170 w 3516924"/>
              <a:gd name="connsiteY1" fmla="*/ 499403 h 604911"/>
              <a:gd name="connsiteX2" fmla="*/ 56271 w 3516924"/>
              <a:gd name="connsiteY2" fmla="*/ 492369 h 604911"/>
              <a:gd name="connsiteX3" fmla="*/ 70339 w 3516924"/>
              <a:gd name="connsiteY3" fmla="*/ 471268 h 604911"/>
              <a:gd name="connsiteX4" fmla="*/ 91440 w 3516924"/>
              <a:gd name="connsiteY4" fmla="*/ 464234 h 604911"/>
              <a:gd name="connsiteX5" fmla="*/ 112542 w 3516924"/>
              <a:gd name="connsiteY5" fmla="*/ 450166 h 604911"/>
              <a:gd name="connsiteX6" fmla="*/ 154745 w 3516924"/>
              <a:gd name="connsiteY6" fmla="*/ 436098 h 604911"/>
              <a:gd name="connsiteX7" fmla="*/ 203982 w 3516924"/>
              <a:gd name="connsiteY7" fmla="*/ 407963 h 604911"/>
              <a:gd name="connsiteX8" fmla="*/ 260253 w 3516924"/>
              <a:gd name="connsiteY8" fmla="*/ 379828 h 604911"/>
              <a:gd name="connsiteX9" fmla="*/ 309490 w 3516924"/>
              <a:gd name="connsiteY9" fmla="*/ 358726 h 604911"/>
              <a:gd name="connsiteX10" fmla="*/ 407964 w 3516924"/>
              <a:gd name="connsiteY10" fmla="*/ 295421 h 604911"/>
              <a:gd name="connsiteX11" fmla="*/ 450167 w 3516924"/>
              <a:gd name="connsiteY11" fmla="*/ 274320 h 604911"/>
              <a:gd name="connsiteX12" fmla="*/ 485336 w 3516924"/>
              <a:gd name="connsiteY12" fmla="*/ 253218 h 604911"/>
              <a:gd name="connsiteX13" fmla="*/ 506437 w 3516924"/>
              <a:gd name="connsiteY13" fmla="*/ 246185 h 604911"/>
              <a:gd name="connsiteX14" fmla="*/ 541607 w 3516924"/>
              <a:gd name="connsiteY14" fmla="*/ 225083 h 604911"/>
              <a:gd name="connsiteX15" fmla="*/ 604911 w 3516924"/>
              <a:gd name="connsiteY15" fmla="*/ 196948 h 604911"/>
              <a:gd name="connsiteX16" fmla="*/ 661182 w 3516924"/>
              <a:gd name="connsiteY16" fmla="*/ 175846 h 604911"/>
              <a:gd name="connsiteX17" fmla="*/ 710419 w 3516924"/>
              <a:gd name="connsiteY17" fmla="*/ 154745 h 604911"/>
              <a:gd name="connsiteX18" fmla="*/ 745588 w 3516924"/>
              <a:gd name="connsiteY18" fmla="*/ 140677 h 604911"/>
              <a:gd name="connsiteX19" fmla="*/ 773724 w 3516924"/>
              <a:gd name="connsiteY19" fmla="*/ 133643 h 604911"/>
              <a:gd name="connsiteX20" fmla="*/ 858130 w 3516924"/>
              <a:gd name="connsiteY20" fmla="*/ 105508 h 604911"/>
              <a:gd name="connsiteX21" fmla="*/ 949570 w 3516924"/>
              <a:gd name="connsiteY21" fmla="*/ 56271 h 604911"/>
              <a:gd name="connsiteX22" fmla="*/ 991773 w 3516924"/>
              <a:gd name="connsiteY22" fmla="*/ 42203 h 604911"/>
              <a:gd name="connsiteX23" fmla="*/ 1069145 w 3516924"/>
              <a:gd name="connsiteY23" fmla="*/ 21101 h 604911"/>
              <a:gd name="connsiteX24" fmla="*/ 1160585 w 3516924"/>
              <a:gd name="connsiteY24" fmla="*/ 7034 h 604911"/>
              <a:gd name="connsiteX25" fmla="*/ 1273127 w 3516924"/>
              <a:gd name="connsiteY25" fmla="*/ 0 h 604911"/>
              <a:gd name="connsiteX26" fmla="*/ 1554480 w 3516924"/>
              <a:gd name="connsiteY26" fmla="*/ 7034 h 604911"/>
              <a:gd name="connsiteX27" fmla="*/ 1751428 w 3516924"/>
              <a:gd name="connsiteY27" fmla="*/ 21101 h 604911"/>
              <a:gd name="connsiteX28" fmla="*/ 1842868 w 3516924"/>
              <a:gd name="connsiteY28" fmla="*/ 35169 h 604911"/>
              <a:gd name="connsiteX29" fmla="*/ 1863970 w 3516924"/>
              <a:gd name="connsiteY29" fmla="*/ 42203 h 604911"/>
              <a:gd name="connsiteX30" fmla="*/ 1948376 w 3516924"/>
              <a:gd name="connsiteY30" fmla="*/ 63305 h 604911"/>
              <a:gd name="connsiteX31" fmla="*/ 1997613 w 3516924"/>
              <a:gd name="connsiteY31" fmla="*/ 77372 h 604911"/>
              <a:gd name="connsiteX32" fmla="*/ 2074985 w 3516924"/>
              <a:gd name="connsiteY32" fmla="*/ 91440 h 604911"/>
              <a:gd name="connsiteX33" fmla="*/ 2145324 w 3516924"/>
              <a:gd name="connsiteY33" fmla="*/ 119575 h 604911"/>
              <a:gd name="connsiteX34" fmla="*/ 2194560 w 3516924"/>
              <a:gd name="connsiteY34" fmla="*/ 133643 h 604911"/>
              <a:gd name="connsiteX35" fmla="*/ 2307102 w 3516924"/>
              <a:gd name="connsiteY35" fmla="*/ 161778 h 604911"/>
              <a:gd name="connsiteX36" fmla="*/ 2349305 w 3516924"/>
              <a:gd name="connsiteY36" fmla="*/ 175846 h 604911"/>
              <a:gd name="connsiteX37" fmla="*/ 2398542 w 3516924"/>
              <a:gd name="connsiteY37" fmla="*/ 189914 h 604911"/>
              <a:gd name="connsiteX38" fmla="*/ 2454813 w 3516924"/>
              <a:gd name="connsiteY38" fmla="*/ 211015 h 604911"/>
              <a:gd name="connsiteX39" fmla="*/ 2518117 w 3516924"/>
              <a:gd name="connsiteY39" fmla="*/ 225083 h 604911"/>
              <a:gd name="connsiteX40" fmla="*/ 2602524 w 3516924"/>
              <a:gd name="connsiteY40" fmla="*/ 246185 h 604911"/>
              <a:gd name="connsiteX41" fmla="*/ 2623625 w 3516924"/>
              <a:gd name="connsiteY41" fmla="*/ 260252 h 604911"/>
              <a:gd name="connsiteX42" fmla="*/ 2644727 w 3516924"/>
              <a:gd name="connsiteY42" fmla="*/ 267286 h 604911"/>
              <a:gd name="connsiteX43" fmla="*/ 2708031 w 3516924"/>
              <a:gd name="connsiteY43" fmla="*/ 288388 h 604911"/>
              <a:gd name="connsiteX44" fmla="*/ 2757268 w 3516924"/>
              <a:gd name="connsiteY44" fmla="*/ 309489 h 604911"/>
              <a:gd name="connsiteX45" fmla="*/ 2785404 w 3516924"/>
              <a:gd name="connsiteY45" fmla="*/ 323557 h 604911"/>
              <a:gd name="connsiteX46" fmla="*/ 2820573 w 3516924"/>
              <a:gd name="connsiteY46" fmla="*/ 337625 h 604911"/>
              <a:gd name="connsiteX47" fmla="*/ 2862776 w 3516924"/>
              <a:gd name="connsiteY47" fmla="*/ 351692 h 604911"/>
              <a:gd name="connsiteX48" fmla="*/ 2904979 w 3516924"/>
              <a:gd name="connsiteY48" fmla="*/ 372794 h 604911"/>
              <a:gd name="connsiteX49" fmla="*/ 2933114 w 3516924"/>
              <a:gd name="connsiteY49" fmla="*/ 379828 h 604911"/>
              <a:gd name="connsiteX50" fmla="*/ 2954216 w 3516924"/>
              <a:gd name="connsiteY50" fmla="*/ 386861 h 604911"/>
              <a:gd name="connsiteX51" fmla="*/ 3003453 w 3516924"/>
              <a:gd name="connsiteY51" fmla="*/ 407963 h 604911"/>
              <a:gd name="connsiteX52" fmla="*/ 3031588 w 3516924"/>
              <a:gd name="connsiteY52" fmla="*/ 429065 h 604911"/>
              <a:gd name="connsiteX53" fmla="*/ 3066757 w 3516924"/>
              <a:gd name="connsiteY53" fmla="*/ 443132 h 604911"/>
              <a:gd name="connsiteX54" fmla="*/ 3094893 w 3516924"/>
              <a:gd name="connsiteY54" fmla="*/ 464234 h 604911"/>
              <a:gd name="connsiteX55" fmla="*/ 3151164 w 3516924"/>
              <a:gd name="connsiteY55" fmla="*/ 478301 h 604911"/>
              <a:gd name="connsiteX56" fmla="*/ 3193367 w 3516924"/>
              <a:gd name="connsiteY56" fmla="*/ 499403 h 604911"/>
              <a:gd name="connsiteX57" fmla="*/ 3221502 w 3516924"/>
              <a:gd name="connsiteY57" fmla="*/ 506437 h 604911"/>
              <a:gd name="connsiteX58" fmla="*/ 3270739 w 3516924"/>
              <a:gd name="connsiteY58" fmla="*/ 527538 h 604911"/>
              <a:gd name="connsiteX59" fmla="*/ 3298874 w 3516924"/>
              <a:gd name="connsiteY59" fmla="*/ 541606 h 604911"/>
              <a:gd name="connsiteX60" fmla="*/ 3327010 w 3516924"/>
              <a:gd name="connsiteY60" fmla="*/ 548640 h 604911"/>
              <a:gd name="connsiteX61" fmla="*/ 3369213 w 3516924"/>
              <a:gd name="connsiteY61" fmla="*/ 562708 h 604911"/>
              <a:gd name="connsiteX62" fmla="*/ 3411416 w 3516924"/>
              <a:gd name="connsiteY62" fmla="*/ 576775 h 604911"/>
              <a:gd name="connsiteX63" fmla="*/ 3474720 w 3516924"/>
              <a:gd name="connsiteY63" fmla="*/ 590843 h 604911"/>
              <a:gd name="connsiteX64" fmla="*/ 3516924 w 3516924"/>
              <a:gd name="connsiteY64" fmla="*/ 604911 h 6049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Lst>
            <a:rect l="l" t="t" r="r" b="b"/>
            <a:pathLst>
              <a:path w="3516924" h="604911">
                <a:moveTo>
                  <a:pt x="0" y="520505"/>
                </a:moveTo>
                <a:cubicBezTo>
                  <a:pt x="11723" y="513471"/>
                  <a:pt x="22942" y="505517"/>
                  <a:pt x="35170" y="499403"/>
                </a:cubicBezTo>
                <a:cubicBezTo>
                  <a:pt x="41801" y="496087"/>
                  <a:pt x="50481" y="497001"/>
                  <a:pt x="56271" y="492369"/>
                </a:cubicBezTo>
                <a:cubicBezTo>
                  <a:pt x="62872" y="487088"/>
                  <a:pt x="63738" y="476549"/>
                  <a:pt x="70339" y="471268"/>
                </a:cubicBezTo>
                <a:cubicBezTo>
                  <a:pt x="76129" y="466636"/>
                  <a:pt x="84809" y="467550"/>
                  <a:pt x="91440" y="464234"/>
                </a:cubicBezTo>
                <a:cubicBezTo>
                  <a:pt x="99001" y="460453"/>
                  <a:pt x="104817" y="453599"/>
                  <a:pt x="112542" y="450166"/>
                </a:cubicBezTo>
                <a:cubicBezTo>
                  <a:pt x="126093" y="444143"/>
                  <a:pt x="141281" y="442312"/>
                  <a:pt x="154745" y="436098"/>
                </a:cubicBezTo>
                <a:cubicBezTo>
                  <a:pt x="171908" y="428177"/>
                  <a:pt x="187303" y="416858"/>
                  <a:pt x="203982" y="407963"/>
                </a:cubicBezTo>
                <a:cubicBezTo>
                  <a:pt x="222486" y="398094"/>
                  <a:pt x="241250" y="388696"/>
                  <a:pt x="260253" y="379828"/>
                </a:cubicBezTo>
                <a:cubicBezTo>
                  <a:pt x="276434" y="372277"/>
                  <a:pt x="293987" y="367585"/>
                  <a:pt x="309490" y="358726"/>
                </a:cubicBezTo>
                <a:cubicBezTo>
                  <a:pt x="343371" y="339365"/>
                  <a:pt x="373061" y="312872"/>
                  <a:pt x="407964" y="295421"/>
                </a:cubicBezTo>
                <a:cubicBezTo>
                  <a:pt x="422032" y="288387"/>
                  <a:pt x="436359" y="281851"/>
                  <a:pt x="450167" y="274320"/>
                </a:cubicBezTo>
                <a:cubicBezTo>
                  <a:pt x="462169" y="267773"/>
                  <a:pt x="473108" y="259332"/>
                  <a:pt x="485336" y="253218"/>
                </a:cubicBezTo>
                <a:cubicBezTo>
                  <a:pt x="491967" y="249902"/>
                  <a:pt x="499806" y="249501"/>
                  <a:pt x="506437" y="246185"/>
                </a:cubicBezTo>
                <a:cubicBezTo>
                  <a:pt x="518665" y="240071"/>
                  <a:pt x="529656" y="231723"/>
                  <a:pt x="541607" y="225083"/>
                </a:cubicBezTo>
                <a:cubicBezTo>
                  <a:pt x="576244" y="205840"/>
                  <a:pt x="565775" y="214341"/>
                  <a:pt x="604911" y="196948"/>
                </a:cubicBezTo>
                <a:cubicBezTo>
                  <a:pt x="652205" y="175929"/>
                  <a:pt x="613183" y="187846"/>
                  <a:pt x="661182" y="175846"/>
                </a:cubicBezTo>
                <a:cubicBezTo>
                  <a:pt x="698273" y="151118"/>
                  <a:pt x="664996" y="169886"/>
                  <a:pt x="710419" y="154745"/>
                </a:cubicBezTo>
                <a:cubicBezTo>
                  <a:pt x="722397" y="150752"/>
                  <a:pt x="733610" y="144670"/>
                  <a:pt x="745588" y="140677"/>
                </a:cubicBezTo>
                <a:cubicBezTo>
                  <a:pt x="754759" y="137620"/>
                  <a:pt x="764497" y="136526"/>
                  <a:pt x="773724" y="133643"/>
                </a:cubicBezTo>
                <a:cubicBezTo>
                  <a:pt x="802031" y="124797"/>
                  <a:pt x="832699" y="120767"/>
                  <a:pt x="858130" y="105508"/>
                </a:cubicBezTo>
                <a:cubicBezTo>
                  <a:pt x="883375" y="90361"/>
                  <a:pt x="923877" y="64836"/>
                  <a:pt x="949570" y="56271"/>
                </a:cubicBezTo>
                <a:lnTo>
                  <a:pt x="991773" y="42203"/>
                </a:lnTo>
                <a:cubicBezTo>
                  <a:pt x="1019048" y="33111"/>
                  <a:pt x="1037413" y="26389"/>
                  <a:pt x="1069145" y="21101"/>
                </a:cubicBezTo>
                <a:cubicBezTo>
                  <a:pt x="1089470" y="17714"/>
                  <a:pt x="1141674" y="8678"/>
                  <a:pt x="1160585" y="7034"/>
                </a:cubicBezTo>
                <a:cubicBezTo>
                  <a:pt x="1198031" y="3778"/>
                  <a:pt x="1235613" y="2345"/>
                  <a:pt x="1273127" y="0"/>
                </a:cubicBezTo>
                <a:lnTo>
                  <a:pt x="1554480" y="7034"/>
                </a:lnTo>
                <a:cubicBezTo>
                  <a:pt x="1642983" y="10034"/>
                  <a:pt x="1675362" y="11593"/>
                  <a:pt x="1751428" y="21101"/>
                </a:cubicBezTo>
                <a:cubicBezTo>
                  <a:pt x="1764249" y="22704"/>
                  <a:pt x="1827783" y="31817"/>
                  <a:pt x="1842868" y="35169"/>
                </a:cubicBezTo>
                <a:cubicBezTo>
                  <a:pt x="1850106" y="36777"/>
                  <a:pt x="1856806" y="40293"/>
                  <a:pt x="1863970" y="42203"/>
                </a:cubicBezTo>
                <a:cubicBezTo>
                  <a:pt x="1891992" y="49676"/>
                  <a:pt x="1920490" y="55338"/>
                  <a:pt x="1948376" y="63305"/>
                </a:cubicBezTo>
                <a:cubicBezTo>
                  <a:pt x="1964788" y="67994"/>
                  <a:pt x="1980981" y="73534"/>
                  <a:pt x="1997613" y="77372"/>
                </a:cubicBezTo>
                <a:cubicBezTo>
                  <a:pt x="2032455" y="85412"/>
                  <a:pt x="2041887" y="82413"/>
                  <a:pt x="2074985" y="91440"/>
                </a:cubicBezTo>
                <a:cubicBezTo>
                  <a:pt x="2180174" y="120129"/>
                  <a:pt x="2066420" y="90883"/>
                  <a:pt x="2145324" y="119575"/>
                </a:cubicBezTo>
                <a:cubicBezTo>
                  <a:pt x="2161365" y="125408"/>
                  <a:pt x="2178044" y="129334"/>
                  <a:pt x="2194560" y="133643"/>
                </a:cubicBezTo>
                <a:cubicBezTo>
                  <a:pt x="2231976" y="143404"/>
                  <a:pt x="2270418" y="149550"/>
                  <a:pt x="2307102" y="161778"/>
                </a:cubicBezTo>
                <a:cubicBezTo>
                  <a:pt x="2321170" y="166467"/>
                  <a:pt x="2335132" y="171485"/>
                  <a:pt x="2349305" y="175846"/>
                </a:cubicBezTo>
                <a:cubicBezTo>
                  <a:pt x="2365619" y="180866"/>
                  <a:pt x="2382349" y="184516"/>
                  <a:pt x="2398542" y="189914"/>
                </a:cubicBezTo>
                <a:cubicBezTo>
                  <a:pt x="2417546" y="196249"/>
                  <a:pt x="2435595" y="205363"/>
                  <a:pt x="2454813" y="211015"/>
                </a:cubicBezTo>
                <a:cubicBezTo>
                  <a:pt x="2475551" y="217114"/>
                  <a:pt x="2497146" y="219840"/>
                  <a:pt x="2518117" y="225083"/>
                </a:cubicBezTo>
                <a:cubicBezTo>
                  <a:pt x="2622223" y="251110"/>
                  <a:pt x="2520237" y="229728"/>
                  <a:pt x="2602524" y="246185"/>
                </a:cubicBezTo>
                <a:cubicBezTo>
                  <a:pt x="2609558" y="250874"/>
                  <a:pt x="2616064" y="256472"/>
                  <a:pt x="2623625" y="260252"/>
                </a:cubicBezTo>
                <a:cubicBezTo>
                  <a:pt x="2630257" y="263568"/>
                  <a:pt x="2637785" y="264683"/>
                  <a:pt x="2644727" y="267286"/>
                </a:cubicBezTo>
                <a:cubicBezTo>
                  <a:pt x="2697702" y="287152"/>
                  <a:pt x="2660886" y="276601"/>
                  <a:pt x="2708031" y="288388"/>
                </a:cubicBezTo>
                <a:cubicBezTo>
                  <a:pt x="2750797" y="316897"/>
                  <a:pt x="2705357" y="290022"/>
                  <a:pt x="2757268" y="309489"/>
                </a:cubicBezTo>
                <a:cubicBezTo>
                  <a:pt x="2767086" y="313171"/>
                  <a:pt x="2775822" y="319298"/>
                  <a:pt x="2785404" y="323557"/>
                </a:cubicBezTo>
                <a:cubicBezTo>
                  <a:pt x="2796942" y="328685"/>
                  <a:pt x="2808707" y="333310"/>
                  <a:pt x="2820573" y="337625"/>
                </a:cubicBezTo>
                <a:cubicBezTo>
                  <a:pt x="2834509" y="342693"/>
                  <a:pt x="2849513" y="345060"/>
                  <a:pt x="2862776" y="351692"/>
                </a:cubicBezTo>
                <a:cubicBezTo>
                  <a:pt x="2876844" y="358726"/>
                  <a:pt x="2890376" y="366953"/>
                  <a:pt x="2904979" y="372794"/>
                </a:cubicBezTo>
                <a:cubicBezTo>
                  <a:pt x="2913955" y="376384"/>
                  <a:pt x="2923819" y="377172"/>
                  <a:pt x="2933114" y="379828"/>
                </a:cubicBezTo>
                <a:cubicBezTo>
                  <a:pt x="2940243" y="381865"/>
                  <a:pt x="2947182" y="384517"/>
                  <a:pt x="2954216" y="386861"/>
                </a:cubicBezTo>
                <a:cubicBezTo>
                  <a:pt x="3031018" y="438065"/>
                  <a:pt x="2912616" y="362544"/>
                  <a:pt x="3003453" y="407963"/>
                </a:cubicBezTo>
                <a:cubicBezTo>
                  <a:pt x="3013938" y="413206"/>
                  <a:pt x="3021340" y="423372"/>
                  <a:pt x="3031588" y="429065"/>
                </a:cubicBezTo>
                <a:cubicBezTo>
                  <a:pt x="3042625" y="435197"/>
                  <a:pt x="3055720" y="437000"/>
                  <a:pt x="3066757" y="443132"/>
                </a:cubicBezTo>
                <a:cubicBezTo>
                  <a:pt x="3077005" y="448825"/>
                  <a:pt x="3084071" y="459725"/>
                  <a:pt x="3094893" y="464234"/>
                </a:cubicBezTo>
                <a:cubicBezTo>
                  <a:pt x="3112740" y="471670"/>
                  <a:pt x="3132822" y="472187"/>
                  <a:pt x="3151164" y="478301"/>
                </a:cubicBezTo>
                <a:cubicBezTo>
                  <a:pt x="3240080" y="507941"/>
                  <a:pt x="3097916" y="458495"/>
                  <a:pt x="3193367" y="499403"/>
                </a:cubicBezTo>
                <a:cubicBezTo>
                  <a:pt x="3202252" y="503211"/>
                  <a:pt x="3212124" y="504092"/>
                  <a:pt x="3221502" y="506437"/>
                </a:cubicBezTo>
                <a:cubicBezTo>
                  <a:pt x="3264268" y="534948"/>
                  <a:pt x="3218827" y="508071"/>
                  <a:pt x="3270739" y="527538"/>
                </a:cubicBezTo>
                <a:cubicBezTo>
                  <a:pt x="3280557" y="531220"/>
                  <a:pt x="3289056" y="537924"/>
                  <a:pt x="3298874" y="541606"/>
                </a:cubicBezTo>
                <a:cubicBezTo>
                  <a:pt x="3307926" y="545000"/>
                  <a:pt x="3317750" y="545862"/>
                  <a:pt x="3327010" y="548640"/>
                </a:cubicBezTo>
                <a:cubicBezTo>
                  <a:pt x="3341213" y="552901"/>
                  <a:pt x="3355145" y="558019"/>
                  <a:pt x="3369213" y="562708"/>
                </a:cubicBezTo>
                <a:lnTo>
                  <a:pt x="3411416" y="576775"/>
                </a:lnTo>
                <a:cubicBezTo>
                  <a:pt x="3471790" y="596900"/>
                  <a:pt x="3375685" y="566084"/>
                  <a:pt x="3474720" y="590843"/>
                </a:cubicBezTo>
                <a:cubicBezTo>
                  <a:pt x="3489106" y="594440"/>
                  <a:pt x="3516924" y="604911"/>
                  <a:pt x="3516924" y="604911"/>
                </a:cubicBezTo>
              </a:path>
            </a:pathLst>
          </a:custGeom>
          <a:noFill/>
          <a:ln w="76200">
            <a:headEnd type="none"/>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dirty="0">
              <a:latin typeface="Arial" panose="020B0604020202020204" pitchFamily="34" charset="0"/>
              <a:ea typeface="メイリオ" panose="020B0604030504040204" pitchFamily="50" charset="-128"/>
            </a:endParaRPr>
          </a:p>
        </p:txBody>
      </p:sp>
      <p:sp>
        <p:nvSpPr>
          <p:cNvPr id="19" name="テキスト ボックス 18"/>
          <p:cNvSpPr txBox="1"/>
          <p:nvPr/>
        </p:nvSpPr>
        <p:spPr>
          <a:xfrm>
            <a:off x="3071336" y="780720"/>
            <a:ext cx="3988592" cy="830997"/>
          </a:xfrm>
          <a:prstGeom prst="rect">
            <a:avLst/>
          </a:prstGeom>
          <a:noFill/>
        </p:spPr>
        <p:txBody>
          <a:bodyPr wrap="none" rtlCol="0">
            <a:noAutofit/>
          </a:bodyPr>
          <a:lstStyle/>
          <a:p>
            <a:r>
              <a:rPr kumimoji="1" lang="ja-JP" altLang="en-US" sz="2400" dirty="0">
                <a:latin typeface="Arial" panose="020B0604020202020204" pitchFamily="34" charset="0"/>
                <a:ea typeface="メイリオ" panose="020B0604030504040204" pitchFamily="50" charset="-128"/>
              </a:rPr>
              <a:t>変数 </a:t>
            </a:r>
            <a:r>
              <a:rPr kumimoji="1" lang="en-US" altLang="ja-JP" sz="2400" dirty="0">
                <a:latin typeface="Arial" panose="020B0604020202020204" pitchFamily="34" charset="0"/>
                <a:ea typeface="メイリオ" panose="020B0604030504040204" pitchFamily="50" charset="-128"/>
              </a:rPr>
              <a:t>age </a:t>
            </a:r>
            <a:r>
              <a:rPr kumimoji="1" lang="ja-JP" altLang="en-US" sz="2400" dirty="0">
                <a:latin typeface="Arial" panose="020B0604020202020204" pitchFamily="34" charset="0"/>
                <a:ea typeface="メイリオ" panose="020B0604030504040204" pitchFamily="50" charset="-128"/>
              </a:rPr>
              <a:t>の値が </a:t>
            </a:r>
            <a:r>
              <a:rPr kumimoji="1" lang="en-US" altLang="ja-JP" sz="2400" dirty="0">
                <a:latin typeface="Arial" panose="020B0604020202020204" pitchFamily="34" charset="0"/>
                <a:ea typeface="メイリオ" panose="020B0604030504040204" pitchFamily="50" charset="-128"/>
              </a:rPr>
              <a:t>12 </a:t>
            </a:r>
            <a:r>
              <a:rPr kumimoji="1" lang="ja-JP" altLang="en-US" sz="2400" dirty="0">
                <a:latin typeface="Arial" panose="020B0604020202020204" pitchFamily="34" charset="0"/>
                <a:ea typeface="メイリオ" panose="020B0604030504040204" pitchFamily="50" charset="-128"/>
              </a:rPr>
              <a:t>以上の</a:t>
            </a:r>
            <a:endParaRPr kumimoji="1" lang="en-US" altLang="ja-JP" sz="2400" dirty="0">
              <a:latin typeface="Arial" panose="020B0604020202020204" pitchFamily="34" charset="0"/>
              <a:ea typeface="メイリオ" panose="020B0604030504040204" pitchFamily="50" charset="-128"/>
            </a:endParaRPr>
          </a:p>
          <a:p>
            <a:r>
              <a:rPr kumimoji="1" lang="ja-JP" altLang="en-US" sz="2400" dirty="0">
                <a:latin typeface="Arial" panose="020B0604020202020204" pitchFamily="34" charset="0"/>
                <a:ea typeface="メイリオ" panose="020B0604030504040204" pitchFamily="50" charset="-128"/>
              </a:rPr>
              <a:t>ときの経路</a:t>
            </a:r>
            <a:endParaRPr kumimoji="1" lang="en-US" altLang="ja-JP" sz="2400" dirty="0">
              <a:latin typeface="Arial" panose="020B0604020202020204" pitchFamily="34" charset="0"/>
              <a:ea typeface="メイリオ" panose="020B0604030504040204" pitchFamily="50" charset="-128"/>
            </a:endParaRPr>
          </a:p>
        </p:txBody>
      </p:sp>
      <p:sp>
        <p:nvSpPr>
          <p:cNvPr id="58" name="テキスト ボックス 57"/>
          <p:cNvSpPr txBox="1"/>
          <p:nvPr/>
        </p:nvSpPr>
        <p:spPr>
          <a:xfrm>
            <a:off x="2896479" y="5720378"/>
            <a:ext cx="3988592" cy="830997"/>
          </a:xfrm>
          <a:prstGeom prst="rect">
            <a:avLst/>
          </a:prstGeom>
          <a:noFill/>
        </p:spPr>
        <p:txBody>
          <a:bodyPr wrap="none" rtlCol="0">
            <a:noAutofit/>
          </a:bodyPr>
          <a:lstStyle/>
          <a:p>
            <a:r>
              <a:rPr kumimoji="1" lang="ja-JP" altLang="en-US" sz="2400" dirty="0">
                <a:latin typeface="Arial" panose="020B0604020202020204" pitchFamily="34" charset="0"/>
                <a:ea typeface="メイリオ" panose="020B0604030504040204" pitchFamily="50" charset="-128"/>
              </a:rPr>
              <a:t>変数 </a:t>
            </a:r>
            <a:r>
              <a:rPr kumimoji="1" lang="en-US" altLang="ja-JP" sz="2400" dirty="0">
                <a:latin typeface="Arial" panose="020B0604020202020204" pitchFamily="34" charset="0"/>
                <a:ea typeface="メイリオ" panose="020B0604030504040204" pitchFamily="50" charset="-128"/>
              </a:rPr>
              <a:t>age </a:t>
            </a:r>
            <a:r>
              <a:rPr kumimoji="1" lang="ja-JP" altLang="en-US" sz="2400" dirty="0">
                <a:latin typeface="Arial" panose="020B0604020202020204" pitchFamily="34" charset="0"/>
                <a:ea typeface="メイリオ" panose="020B0604030504040204" pitchFamily="50" charset="-128"/>
              </a:rPr>
              <a:t>の値が </a:t>
            </a:r>
            <a:r>
              <a:rPr kumimoji="1" lang="en-US" altLang="ja-JP" sz="2400" dirty="0">
                <a:latin typeface="Arial" panose="020B0604020202020204" pitchFamily="34" charset="0"/>
                <a:ea typeface="メイリオ" panose="020B0604030504040204" pitchFamily="50" charset="-128"/>
              </a:rPr>
              <a:t>12 </a:t>
            </a:r>
            <a:r>
              <a:rPr kumimoji="1" lang="ja-JP" altLang="en-US" sz="2400" dirty="0">
                <a:latin typeface="Arial" panose="020B0604020202020204" pitchFamily="34" charset="0"/>
                <a:ea typeface="メイリオ" panose="020B0604030504040204" pitchFamily="50" charset="-128"/>
              </a:rPr>
              <a:t>未満の</a:t>
            </a:r>
            <a:endParaRPr kumimoji="1" lang="en-US" altLang="ja-JP" sz="2400" dirty="0">
              <a:latin typeface="Arial" panose="020B0604020202020204" pitchFamily="34" charset="0"/>
              <a:ea typeface="メイリオ" panose="020B0604030504040204" pitchFamily="50" charset="-128"/>
            </a:endParaRPr>
          </a:p>
          <a:p>
            <a:r>
              <a:rPr kumimoji="1" lang="ja-JP" altLang="en-US" sz="2400" dirty="0">
                <a:latin typeface="Arial" panose="020B0604020202020204" pitchFamily="34" charset="0"/>
                <a:ea typeface="メイリオ" panose="020B0604030504040204" pitchFamily="50" charset="-128"/>
              </a:rPr>
              <a:t>ときの経路</a:t>
            </a:r>
            <a:endParaRPr kumimoji="1" lang="en-US" altLang="ja-JP" sz="2400" dirty="0">
              <a:latin typeface="Arial" panose="020B0604020202020204" pitchFamily="34" charset="0"/>
              <a:ea typeface="メイリオ" panose="020B0604030504040204" pitchFamily="50" charset="-128"/>
            </a:endParaRPr>
          </a:p>
        </p:txBody>
      </p:sp>
      <p:sp>
        <p:nvSpPr>
          <p:cNvPr id="22" name="フリーフォーム 21"/>
          <p:cNvSpPr/>
          <p:nvPr/>
        </p:nvSpPr>
        <p:spPr>
          <a:xfrm>
            <a:off x="2767328" y="3557671"/>
            <a:ext cx="4292600" cy="1879600"/>
          </a:xfrm>
          <a:custGeom>
            <a:avLst/>
            <a:gdLst>
              <a:gd name="connsiteX0" fmla="*/ 0 w 4292600"/>
              <a:gd name="connsiteY0" fmla="*/ 812800 h 1879600"/>
              <a:gd name="connsiteX1" fmla="*/ 25400 w 4292600"/>
              <a:gd name="connsiteY1" fmla="*/ 931333 h 1879600"/>
              <a:gd name="connsiteX2" fmla="*/ 67734 w 4292600"/>
              <a:gd name="connsiteY2" fmla="*/ 1032933 h 1879600"/>
              <a:gd name="connsiteX3" fmla="*/ 84667 w 4292600"/>
              <a:gd name="connsiteY3" fmla="*/ 1066800 h 1879600"/>
              <a:gd name="connsiteX4" fmla="*/ 101600 w 4292600"/>
              <a:gd name="connsiteY4" fmla="*/ 1117600 h 1879600"/>
              <a:gd name="connsiteX5" fmla="*/ 118534 w 4292600"/>
              <a:gd name="connsiteY5" fmla="*/ 1168400 h 1879600"/>
              <a:gd name="connsiteX6" fmla="*/ 127000 w 4292600"/>
              <a:gd name="connsiteY6" fmla="*/ 1202266 h 1879600"/>
              <a:gd name="connsiteX7" fmla="*/ 143934 w 4292600"/>
              <a:gd name="connsiteY7" fmla="*/ 1236133 h 1879600"/>
              <a:gd name="connsiteX8" fmla="*/ 169334 w 4292600"/>
              <a:gd name="connsiteY8" fmla="*/ 1278466 h 1879600"/>
              <a:gd name="connsiteX9" fmla="*/ 194734 w 4292600"/>
              <a:gd name="connsiteY9" fmla="*/ 1320800 h 1879600"/>
              <a:gd name="connsiteX10" fmla="*/ 228600 w 4292600"/>
              <a:gd name="connsiteY10" fmla="*/ 1371600 h 1879600"/>
              <a:gd name="connsiteX11" fmla="*/ 245534 w 4292600"/>
              <a:gd name="connsiteY11" fmla="*/ 1388533 h 1879600"/>
              <a:gd name="connsiteX12" fmla="*/ 296334 w 4292600"/>
              <a:gd name="connsiteY12" fmla="*/ 1456266 h 1879600"/>
              <a:gd name="connsiteX13" fmla="*/ 321734 w 4292600"/>
              <a:gd name="connsiteY13" fmla="*/ 1464733 h 1879600"/>
              <a:gd name="connsiteX14" fmla="*/ 364067 w 4292600"/>
              <a:gd name="connsiteY14" fmla="*/ 1507066 h 1879600"/>
              <a:gd name="connsiteX15" fmla="*/ 397934 w 4292600"/>
              <a:gd name="connsiteY15" fmla="*/ 1540933 h 1879600"/>
              <a:gd name="connsiteX16" fmla="*/ 423334 w 4292600"/>
              <a:gd name="connsiteY16" fmla="*/ 1557866 h 1879600"/>
              <a:gd name="connsiteX17" fmla="*/ 457200 w 4292600"/>
              <a:gd name="connsiteY17" fmla="*/ 1583266 h 1879600"/>
              <a:gd name="connsiteX18" fmla="*/ 499534 w 4292600"/>
              <a:gd name="connsiteY18" fmla="*/ 1600200 h 1879600"/>
              <a:gd name="connsiteX19" fmla="*/ 584200 w 4292600"/>
              <a:gd name="connsiteY19" fmla="*/ 1634066 h 1879600"/>
              <a:gd name="connsiteX20" fmla="*/ 626534 w 4292600"/>
              <a:gd name="connsiteY20" fmla="*/ 1659466 h 1879600"/>
              <a:gd name="connsiteX21" fmla="*/ 668867 w 4292600"/>
              <a:gd name="connsiteY21" fmla="*/ 1693333 h 1879600"/>
              <a:gd name="connsiteX22" fmla="*/ 711200 w 4292600"/>
              <a:gd name="connsiteY22" fmla="*/ 1701800 h 1879600"/>
              <a:gd name="connsiteX23" fmla="*/ 762000 w 4292600"/>
              <a:gd name="connsiteY23" fmla="*/ 1735666 h 1879600"/>
              <a:gd name="connsiteX24" fmla="*/ 787400 w 4292600"/>
              <a:gd name="connsiteY24" fmla="*/ 1752600 h 1879600"/>
              <a:gd name="connsiteX25" fmla="*/ 821267 w 4292600"/>
              <a:gd name="connsiteY25" fmla="*/ 1761066 h 1879600"/>
              <a:gd name="connsiteX26" fmla="*/ 880534 w 4292600"/>
              <a:gd name="connsiteY26" fmla="*/ 1786466 h 1879600"/>
              <a:gd name="connsiteX27" fmla="*/ 939800 w 4292600"/>
              <a:gd name="connsiteY27" fmla="*/ 1794933 h 1879600"/>
              <a:gd name="connsiteX28" fmla="*/ 982134 w 4292600"/>
              <a:gd name="connsiteY28" fmla="*/ 1803400 h 1879600"/>
              <a:gd name="connsiteX29" fmla="*/ 1007534 w 4292600"/>
              <a:gd name="connsiteY29" fmla="*/ 1811866 h 1879600"/>
              <a:gd name="connsiteX30" fmla="*/ 1075267 w 4292600"/>
              <a:gd name="connsiteY30" fmla="*/ 1828800 h 1879600"/>
              <a:gd name="connsiteX31" fmla="*/ 1109134 w 4292600"/>
              <a:gd name="connsiteY31" fmla="*/ 1837266 h 1879600"/>
              <a:gd name="connsiteX32" fmla="*/ 1159934 w 4292600"/>
              <a:gd name="connsiteY32" fmla="*/ 1845733 h 1879600"/>
              <a:gd name="connsiteX33" fmla="*/ 1219200 w 4292600"/>
              <a:gd name="connsiteY33" fmla="*/ 1854200 h 1879600"/>
              <a:gd name="connsiteX34" fmla="*/ 1549400 w 4292600"/>
              <a:gd name="connsiteY34" fmla="*/ 1871133 h 1879600"/>
              <a:gd name="connsiteX35" fmla="*/ 1794934 w 4292600"/>
              <a:gd name="connsiteY35" fmla="*/ 1879600 h 1879600"/>
              <a:gd name="connsiteX36" fmla="*/ 2235200 w 4292600"/>
              <a:gd name="connsiteY36" fmla="*/ 1871133 h 1879600"/>
              <a:gd name="connsiteX37" fmla="*/ 2277534 w 4292600"/>
              <a:gd name="connsiteY37" fmla="*/ 1862666 h 1879600"/>
              <a:gd name="connsiteX38" fmla="*/ 2362200 w 4292600"/>
              <a:gd name="connsiteY38" fmla="*/ 1837266 h 1879600"/>
              <a:gd name="connsiteX39" fmla="*/ 2429934 w 4292600"/>
              <a:gd name="connsiteY39" fmla="*/ 1803400 h 1879600"/>
              <a:gd name="connsiteX40" fmla="*/ 2497667 w 4292600"/>
              <a:gd name="connsiteY40" fmla="*/ 1769533 h 1879600"/>
              <a:gd name="connsiteX41" fmla="*/ 2540000 w 4292600"/>
              <a:gd name="connsiteY41" fmla="*/ 1752600 h 1879600"/>
              <a:gd name="connsiteX42" fmla="*/ 2616200 w 4292600"/>
              <a:gd name="connsiteY42" fmla="*/ 1718733 h 1879600"/>
              <a:gd name="connsiteX43" fmla="*/ 2675467 w 4292600"/>
              <a:gd name="connsiteY43" fmla="*/ 1684866 h 1879600"/>
              <a:gd name="connsiteX44" fmla="*/ 2726267 w 4292600"/>
              <a:gd name="connsiteY44" fmla="*/ 1651000 h 1879600"/>
              <a:gd name="connsiteX45" fmla="*/ 2794000 w 4292600"/>
              <a:gd name="connsiteY45" fmla="*/ 1625600 h 1879600"/>
              <a:gd name="connsiteX46" fmla="*/ 2904067 w 4292600"/>
              <a:gd name="connsiteY46" fmla="*/ 1583266 h 1879600"/>
              <a:gd name="connsiteX47" fmla="*/ 2929467 w 4292600"/>
              <a:gd name="connsiteY47" fmla="*/ 1566333 h 1879600"/>
              <a:gd name="connsiteX48" fmla="*/ 2971800 w 4292600"/>
              <a:gd name="connsiteY48" fmla="*/ 1515533 h 1879600"/>
              <a:gd name="connsiteX49" fmla="*/ 3158067 w 4292600"/>
              <a:gd name="connsiteY49" fmla="*/ 1422400 h 1879600"/>
              <a:gd name="connsiteX50" fmla="*/ 3225800 w 4292600"/>
              <a:gd name="connsiteY50" fmla="*/ 1354666 h 1879600"/>
              <a:gd name="connsiteX51" fmla="*/ 3242734 w 4292600"/>
              <a:gd name="connsiteY51" fmla="*/ 1337733 h 1879600"/>
              <a:gd name="connsiteX52" fmla="*/ 3327400 w 4292600"/>
              <a:gd name="connsiteY52" fmla="*/ 1261533 h 1879600"/>
              <a:gd name="connsiteX53" fmla="*/ 3395134 w 4292600"/>
              <a:gd name="connsiteY53" fmla="*/ 1185333 h 1879600"/>
              <a:gd name="connsiteX54" fmla="*/ 3420534 w 4292600"/>
              <a:gd name="connsiteY54" fmla="*/ 1168400 h 1879600"/>
              <a:gd name="connsiteX55" fmla="*/ 3505200 w 4292600"/>
              <a:gd name="connsiteY55" fmla="*/ 1100666 h 1879600"/>
              <a:gd name="connsiteX56" fmla="*/ 3547534 w 4292600"/>
              <a:gd name="connsiteY56" fmla="*/ 1066800 h 1879600"/>
              <a:gd name="connsiteX57" fmla="*/ 3598334 w 4292600"/>
              <a:gd name="connsiteY57" fmla="*/ 999066 h 1879600"/>
              <a:gd name="connsiteX58" fmla="*/ 3666067 w 4292600"/>
              <a:gd name="connsiteY58" fmla="*/ 931333 h 1879600"/>
              <a:gd name="connsiteX59" fmla="*/ 3691467 w 4292600"/>
              <a:gd name="connsiteY59" fmla="*/ 905933 h 1879600"/>
              <a:gd name="connsiteX60" fmla="*/ 3725334 w 4292600"/>
              <a:gd name="connsiteY60" fmla="*/ 880533 h 1879600"/>
              <a:gd name="connsiteX61" fmla="*/ 3742267 w 4292600"/>
              <a:gd name="connsiteY61" fmla="*/ 855133 h 1879600"/>
              <a:gd name="connsiteX62" fmla="*/ 3784600 w 4292600"/>
              <a:gd name="connsiteY62" fmla="*/ 821266 h 1879600"/>
              <a:gd name="connsiteX63" fmla="*/ 3810000 w 4292600"/>
              <a:gd name="connsiteY63" fmla="*/ 795866 h 1879600"/>
              <a:gd name="connsiteX64" fmla="*/ 3835400 w 4292600"/>
              <a:gd name="connsiteY64" fmla="*/ 736600 h 1879600"/>
              <a:gd name="connsiteX65" fmla="*/ 3877734 w 4292600"/>
              <a:gd name="connsiteY65" fmla="*/ 668866 h 1879600"/>
              <a:gd name="connsiteX66" fmla="*/ 3945467 w 4292600"/>
              <a:gd name="connsiteY66" fmla="*/ 618066 h 1879600"/>
              <a:gd name="connsiteX67" fmla="*/ 3962400 w 4292600"/>
              <a:gd name="connsiteY67" fmla="*/ 567266 h 1879600"/>
              <a:gd name="connsiteX68" fmla="*/ 3970867 w 4292600"/>
              <a:gd name="connsiteY68" fmla="*/ 541866 h 1879600"/>
              <a:gd name="connsiteX69" fmla="*/ 3996267 w 4292600"/>
              <a:gd name="connsiteY69" fmla="*/ 516466 h 1879600"/>
              <a:gd name="connsiteX70" fmla="*/ 4064000 w 4292600"/>
              <a:gd name="connsiteY70" fmla="*/ 431800 h 1879600"/>
              <a:gd name="connsiteX71" fmla="*/ 4089400 w 4292600"/>
              <a:gd name="connsiteY71" fmla="*/ 381000 h 1879600"/>
              <a:gd name="connsiteX72" fmla="*/ 4123267 w 4292600"/>
              <a:gd name="connsiteY72" fmla="*/ 304800 h 1879600"/>
              <a:gd name="connsiteX73" fmla="*/ 4174067 w 4292600"/>
              <a:gd name="connsiteY73" fmla="*/ 237066 h 1879600"/>
              <a:gd name="connsiteX74" fmla="*/ 4191000 w 4292600"/>
              <a:gd name="connsiteY74" fmla="*/ 203200 h 1879600"/>
              <a:gd name="connsiteX75" fmla="*/ 4199467 w 4292600"/>
              <a:gd name="connsiteY75" fmla="*/ 177800 h 1879600"/>
              <a:gd name="connsiteX76" fmla="*/ 4216400 w 4292600"/>
              <a:gd name="connsiteY76" fmla="*/ 152400 h 1879600"/>
              <a:gd name="connsiteX77" fmla="*/ 4224867 w 4292600"/>
              <a:gd name="connsiteY77" fmla="*/ 127000 h 1879600"/>
              <a:gd name="connsiteX78" fmla="*/ 4275667 w 4292600"/>
              <a:gd name="connsiteY78" fmla="*/ 33866 h 1879600"/>
              <a:gd name="connsiteX79" fmla="*/ 4292600 w 4292600"/>
              <a:gd name="connsiteY79" fmla="*/ 0 h 1879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Lst>
            <a:rect l="l" t="t" r="r" b="b"/>
            <a:pathLst>
              <a:path w="4292600" h="1879600">
                <a:moveTo>
                  <a:pt x="0" y="812800"/>
                </a:moveTo>
                <a:cubicBezTo>
                  <a:pt x="5376" y="845054"/>
                  <a:pt x="13681" y="903207"/>
                  <a:pt x="25400" y="931333"/>
                </a:cubicBezTo>
                <a:cubicBezTo>
                  <a:pt x="39511" y="965200"/>
                  <a:pt x="51327" y="1000117"/>
                  <a:pt x="67734" y="1032933"/>
                </a:cubicBezTo>
                <a:cubicBezTo>
                  <a:pt x="73378" y="1044222"/>
                  <a:pt x="79980" y="1055081"/>
                  <a:pt x="84667" y="1066800"/>
                </a:cubicBezTo>
                <a:cubicBezTo>
                  <a:pt x="91296" y="1083373"/>
                  <a:pt x="95956" y="1100667"/>
                  <a:pt x="101600" y="1117600"/>
                </a:cubicBezTo>
                <a:cubicBezTo>
                  <a:pt x="107245" y="1134533"/>
                  <a:pt x="114205" y="1151084"/>
                  <a:pt x="118534" y="1168400"/>
                </a:cubicBezTo>
                <a:cubicBezTo>
                  <a:pt x="121356" y="1179689"/>
                  <a:pt x="122914" y="1191371"/>
                  <a:pt x="127000" y="1202266"/>
                </a:cubicBezTo>
                <a:cubicBezTo>
                  <a:pt x="131432" y="1214084"/>
                  <a:pt x="138962" y="1224532"/>
                  <a:pt x="143934" y="1236133"/>
                </a:cubicBezTo>
                <a:cubicBezTo>
                  <a:pt x="160421" y="1274602"/>
                  <a:pt x="141173" y="1250306"/>
                  <a:pt x="169334" y="1278466"/>
                </a:cubicBezTo>
                <a:cubicBezTo>
                  <a:pt x="185521" y="1327031"/>
                  <a:pt x="166841" y="1283609"/>
                  <a:pt x="194734" y="1320800"/>
                </a:cubicBezTo>
                <a:cubicBezTo>
                  <a:pt x="206945" y="1337081"/>
                  <a:pt x="214209" y="1357210"/>
                  <a:pt x="228600" y="1371600"/>
                </a:cubicBezTo>
                <a:cubicBezTo>
                  <a:pt x="234245" y="1377244"/>
                  <a:pt x="240744" y="1382147"/>
                  <a:pt x="245534" y="1388533"/>
                </a:cubicBezTo>
                <a:cubicBezTo>
                  <a:pt x="248977" y="1393124"/>
                  <a:pt x="278679" y="1445673"/>
                  <a:pt x="296334" y="1456266"/>
                </a:cubicBezTo>
                <a:cubicBezTo>
                  <a:pt x="303987" y="1460858"/>
                  <a:pt x="313267" y="1461911"/>
                  <a:pt x="321734" y="1464733"/>
                </a:cubicBezTo>
                <a:cubicBezTo>
                  <a:pt x="354346" y="1513652"/>
                  <a:pt x="320166" y="1469437"/>
                  <a:pt x="364067" y="1507066"/>
                </a:cubicBezTo>
                <a:cubicBezTo>
                  <a:pt x="376189" y="1517456"/>
                  <a:pt x="384650" y="1532077"/>
                  <a:pt x="397934" y="1540933"/>
                </a:cubicBezTo>
                <a:cubicBezTo>
                  <a:pt x="406401" y="1546577"/>
                  <a:pt x="415054" y="1551952"/>
                  <a:pt x="423334" y="1557866"/>
                </a:cubicBezTo>
                <a:cubicBezTo>
                  <a:pt x="434817" y="1566068"/>
                  <a:pt x="444865" y="1576413"/>
                  <a:pt x="457200" y="1583266"/>
                </a:cubicBezTo>
                <a:cubicBezTo>
                  <a:pt x="470486" y="1590647"/>
                  <a:pt x="485698" y="1593911"/>
                  <a:pt x="499534" y="1600200"/>
                </a:cubicBezTo>
                <a:cubicBezTo>
                  <a:pt x="574341" y="1634203"/>
                  <a:pt x="523609" y="1618919"/>
                  <a:pt x="584200" y="1634066"/>
                </a:cubicBezTo>
                <a:cubicBezTo>
                  <a:pt x="627109" y="1676975"/>
                  <a:pt x="571576" y="1626491"/>
                  <a:pt x="626534" y="1659466"/>
                </a:cubicBezTo>
                <a:cubicBezTo>
                  <a:pt x="660980" y="1680134"/>
                  <a:pt x="623673" y="1676385"/>
                  <a:pt x="668867" y="1693333"/>
                </a:cubicBezTo>
                <a:cubicBezTo>
                  <a:pt x="682341" y="1698386"/>
                  <a:pt x="697089" y="1698978"/>
                  <a:pt x="711200" y="1701800"/>
                </a:cubicBezTo>
                <a:lnTo>
                  <a:pt x="762000" y="1735666"/>
                </a:lnTo>
                <a:cubicBezTo>
                  <a:pt x="770467" y="1741311"/>
                  <a:pt x="777528" y="1750132"/>
                  <a:pt x="787400" y="1752600"/>
                </a:cubicBezTo>
                <a:cubicBezTo>
                  <a:pt x="798689" y="1755422"/>
                  <a:pt x="810331" y="1757089"/>
                  <a:pt x="821267" y="1761066"/>
                </a:cubicBezTo>
                <a:cubicBezTo>
                  <a:pt x="841467" y="1768411"/>
                  <a:pt x="859867" y="1780561"/>
                  <a:pt x="880534" y="1786466"/>
                </a:cubicBezTo>
                <a:cubicBezTo>
                  <a:pt x="899722" y="1791948"/>
                  <a:pt x="920116" y="1791652"/>
                  <a:pt x="939800" y="1794933"/>
                </a:cubicBezTo>
                <a:cubicBezTo>
                  <a:pt x="953995" y="1797299"/>
                  <a:pt x="968173" y="1799910"/>
                  <a:pt x="982134" y="1803400"/>
                </a:cubicBezTo>
                <a:cubicBezTo>
                  <a:pt x="990792" y="1805564"/>
                  <a:pt x="998924" y="1809518"/>
                  <a:pt x="1007534" y="1811866"/>
                </a:cubicBezTo>
                <a:cubicBezTo>
                  <a:pt x="1029987" y="1817989"/>
                  <a:pt x="1052689" y="1823156"/>
                  <a:pt x="1075267" y="1828800"/>
                </a:cubicBezTo>
                <a:cubicBezTo>
                  <a:pt x="1086556" y="1831622"/>
                  <a:pt x="1097656" y="1835353"/>
                  <a:pt x="1109134" y="1837266"/>
                </a:cubicBezTo>
                <a:lnTo>
                  <a:pt x="1159934" y="1845733"/>
                </a:lnTo>
                <a:cubicBezTo>
                  <a:pt x="1179658" y="1848768"/>
                  <a:pt x="1199326" y="1852393"/>
                  <a:pt x="1219200" y="1854200"/>
                </a:cubicBezTo>
                <a:cubicBezTo>
                  <a:pt x="1313720" y="1862793"/>
                  <a:pt x="1463789" y="1867902"/>
                  <a:pt x="1549400" y="1871133"/>
                </a:cubicBezTo>
                <a:lnTo>
                  <a:pt x="1794934" y="1879600"/>
                </a:lnTo>
                <a:lnTo>
                  <a:pt x="2235200" y="1871133"/>
                </a:lnTo>
                <a:cubicBezTo>
                  <a:pt x="2249582" y="1870628"/>
                  <a:pt x="2263486" y="1865788"/>
                  <a:pt x="2277534" y="1862666"/>
                </a:cubicBezTo>
                <a:cubicBezTo>
                  <a:pt x="2299415" y="1857804"/>
                  <a:pt x="2345308" y="1845712"/>
                  <a:pt x="2362200" y="1837266"/>
                </a:cubicBezTo>
                <a:lnTo>
                  <a:pt x="2429934" y="1803400"/>
                </a:lnTo>
                <a:cubicBezTo>
                  <a:pt x="2429953" y="1803390"/>
                  <a:pt x="2497647" y="1769541"/>
                  <a:pt x="2497667" y="1769533"/>
                </a:cubicBezTo>
                <a:cubicBezTo>
                  <a:pt x="2511778" y="1763889"/>
                  <a:pt x="2526112" y="1758773"/>
                  <a:pt x="2540000" y="1752600"/>
                </a:cubicBezTo>
                <a:cubicBezTo>
                  <a:pt x="2646785" y="1705140"/>
                  <a:pt x="2490714" y="1768927"/>
                  <a:pt x="2616200" y="1718733"/>
                </a:cubicBezTo>
                <a:cubicBezTo>
                  <a:pt x="2652242" y="1682693"/>
                  <a:pt x="2609804" y="1720682"/>
                  <a:pt x="2675467" y="1684866"/>
                </a:cubicBezTo>
                <a:cubicBezTo>
                  <a:pt x="2693333" y="1675121"/>
                  <a:pt x="2708064" y="1660101"/>
                  <a:pt x="2726267" y="1651000"/>
                </a:cubicBezTo>
                <a:cubicBezTo>
                  <a:pt x="2747834" y="1640216"/>
                  <a:pt x="2771703" y="1634781"/>
                  <a:pt x="2794000" y="1625600"/>
                </a:cubicBezTo>
                <a:cubicBezTo>
                  <a:pt x="2898377" y="1582621"/>
                  <a:pt x="2835890" y="1600311"/>
                  <a:pt x="2904067" y="1583266"/>
                </a:cubicBezTo>
                <a:cubicBezTo>
                  <a:pt x="2912534" y="1577622"/>
                  <a:pt x="2923110" y="1574279"/>
                  <a:pt x="2929467" y="1566333"/>
                </a:cubicBezTo>
                <a:cubicBezTo>
                  <a:pt x="2963919" y="1523269"/>
                  <a:pt x="2896765" y="1553050"/>
                  <a:pt x="2971800" y="1515533"/>
                </a:cubicBezTo>
                <a:cubicBezTo>
                  <a:pt x="3046385" y="1478240"/>
                  <a:pt x="3086081" y="1494386"/>
                  <a:pt x="3158067" y="1422400"/>
                </a:cubicBezTo>
                <a:lnTo>
                  <a:pt x="3225800" y="1354666"/>
                </a:lnTo>
                <a:cubicBezTo>
                  <a:pt x="3231445" y="1349021"/>
                  <a:pt x="3236092" y="1342161"/>
                  <a:pt x="3242734" y="1337733"/>
                </a:cubicBezTo>
                <a:cubicBezTo>
                  <a:pt x="3276858" y="1314984"/>
                  <a:pt x="3300812" y="1301414"/>
                  <a:pt x="3327400" y="1261533"/>
                </a:cubicBezTo>
                <a:cubicBezTo>
                  <a:pt x="3347760" y="1230995"/>
                  <a:pt x="3360339" y="1208529"/>
                  <a:pt x="3395134" y="1185333"/>
                </a:cubicBezTo>
                <a:cubicBezTo>
                  <a:pt x="3403601" y="1179689"/>
                  <a:pt x="3412469" y="1174604"/>
                  <a:pt x="3420534" y="1168400"/>
                </a:cubicBezTo>
                <a:cubicBezTo>
                  <a:pt x="3449181" y="1146364"/>
                  <a:pt x="3479643" y="1126222"/>
                  <a:pt x="3505200" y="1100666"/>
                </a:cubicBezTo>
                <a:cubicBezTo>
                  <a:pt x="3529329" y="1076538"/>
                  <a:pt x="3515492" y="1088161"/>
                  <a:pt x="3547534" y="1066800"/>
                </a:cubicBezTo>
                <a:cubicBezTo>
                  <a:pt x="3564467" y="1044222"/>
                  <a:pt x="3578378" y="1019022"/>
                  <a:pt x="3598334" y="999066"/>
                </a:cubicBezTo>
                <a:lnTo>
                  <a:pt x="3666067" y="931333"/>
                </a:lnTo>
                <a:cubicBezTo>
                  <a:pt x="3674534" y="922866"/>
                  <a:pt x="3681888" y="913117"/>
                  <a:pt x="3691467" y="905933"/>
                </a:cubicBezTo>
                <a:lnTo>
                  <a:pt x="3725334" y="880533"/>
                </a:lnTo>
                <a:cubicBezTo>
                  <a:pt x="3730978" y="872066"/>
                  <a:pt x="3735072" y="862328"/>
                  <a:pt x="3742267" y="855133"/>
                </a:cubicBezTo>
                <a:cubicBezTo>
                  <a:pt x="3755045" y="842355"/>
                  <a:pt x="3771000" y="833166"/>
                  <a:pt x="3784600" y="821266"/>
                </a:cubicBezTo>
                <a:cubicBezTo>
                  <a:pt x="3793611" y="813381"/>
                  <a:pt x="3801533" y="804333"/>
                  <a:pt x="3810000" y="795866"/>
                </a:cubicBezTo>
                <a:cubicBezTo>
                  <a:pt x="3829857" y="736298"/>
                  <a:pt x="3804013" y="809835"/>
                  <a:pt x="3835400" y="736600"/>
                </a:cubicBezTo>
                <a:cubicBezTo>
                  <a:pt x="3851671" y="698634"/>
                  <a:pt x="3834061" y="708900"/>
                  <a:pt x="3877734" y="668866"/>
                </a:cubicBezTo>
                <a:cubicBezTo>
                  <a:pt x="3898538" y="649796"/>
                  <a:pt x="3945467" y="618066"/>
                  <a:pt x="3945467" y="618066"/>
                </a:cubicBezTo>
                <a:lnTo>
                  <a:pt x="3962400" y="567266"/>
                </a:lnTo>
                <a:cubicBezTo>
                  <a:pt x="3965222" y="558799"/>
                  <a:pt x="3964556" y="548177"/>
                  <a:pt x="3970867" y="541866"/>
                </a:cubicBezTo>
                <a:cubicBezTo>
                  <a:pt x="3979334" y="533399"/>
                  <a:pt x="3988533" y="525607"/>
                  <a:pt x="3996267" y="516466"/>
                </a:cubicBezTo>
                <a:cubicBezTo>
                  <a:pt x="4019613" y="488876"/>
                  <a:pt x="4064000" y="431800"/>
                  <a:pt x="4064000" y="431800"/>
                </a:cubicBezTo>
                <a:cubicBezTo>
                  <a:pt x="4085282" y="367956"/>
                  <a:pt x="4056574" y="446652"/>
                  <a:pt x="4089400" y="381000"/>
                </a:cubicBezTo>
                <a:cubicBezTo>
                  <a:pt x="4104065" y="351670"/>
                  <a:pt x="4105314" y="331730"/>
                  <a:pt x="4123267" y="304800"/>
                </a:cubicBezTo>
                <a:cubicBezTo>
                  <a:pt x="4138922" y="281318"/>
                  <a:pt x="4161446" y="262309"/>
                  <a:pt x="4174067" y="237066"/>
                </a:cubicBezTo>
                <a:cubicBezTo>
                  <a:pt x="4179711" y="225777"/>
                  <a:pt x="4186028" y="214801"/>
                  <a:pt x="4191000" y="203200"/>
                </a:cubicBezTo>
                <a:cubicBezTo>
                  <a:pt x="4194516" y="194997"/>
                  <a:pt x="4195476" y="185782"/>
                  <a:pt x="4199467" y="177800"/>
                </a:cubicBezTo>
                <a:cubicBezTo>
                  <a:pt x="4204018" y="168699"/>
                  <a:pt x="4211849" y="161501"/>
                  <a:pt x="4216400" y="152400"/>
                </a:cubicBezTo>
                <a:cubicBezTo>
                  <a:pt x="4220391" y="144418"/>
                  <a:pt x="4220876" y="134982"/>
                  <a:pt x="4224867" y="127000"/>
                </a:cubicBezTo>
                <a:cubicBezTo>
                  <a:pt x="4255784" y="65166"/>
                  <a:pt x="4237294" y="148981"/>
                  <a:pt x="4275667" y="33866"/>
                </a:cubicBezTo>
                <a:cubicBezTo>
                  <a:pt x="4285396" y="4680"/>
                  <a:pt x="4277823" y="14777"/>
                  <a:pt x="4292600" y="0"/>
                </a:cubicBezTo>
              </a:path>
            </a:pathLst>
          </a:custGeom>
          <a:noFill/>
          <a:ln w="76200">
            <a:solidFill>
              <a:schemeClr val="accent4">
                <a:lumMod val="75000"/>
              </a:schemeClr>
            </a:solidFill>
            <a:tailEnd type="stealth"/>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dirty="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684785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タイトル 21">
            <a:extLst>
              <a:ext uri="{FF2B5EF4-FFF2-40B4-BE49-F238E27FC236}">
                <a16:creationId xmlns:a16="http://schemas.microsoft.com/office/drawing/2014/main" id="{CC4AF784-E5C7-4279-9AF5-6FFD2A59D80F}"/>
              </a:ext>
            </a:extLst>
          </p:cNvPr>
          <p:cNvSpPr>
            <a:spLocks noGrp="1"/>
          </p:cNvSpPr>
          <p:nvPr>
            <p:ph type="title"/>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6</a:t>
            </a:fld>
            <a:endParaRPr lang="ja-JP" altLang="en-US"/>
          </a:p>
        </p:txBody>
      </p:sp>
      <p:sp>
        <p:nvSpPr>
          <p:cNvPr id="5" name="円/楕円 4"/>
          <p:cNvSpPr/>
          <p:nvPr/>
        </p:nvSpPr>
        <p:spPr>
          <a:xfrm>
            <a:off x="1040561" y="1077763"/>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746146" y="1683925"/>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100678" y="1380844"/>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206339" y="1549774"/>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083229" y="3591892"/>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881001" y="3591892"/>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654444" y="3019700"/>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21441" y="2016817"/>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42816" y="1646045"/>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33685" y="2010199"/>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2000" b="1" dirty="0">
                <a:solidFill>
                  <a:schemeClr val="tx1"/>
                </a:solidFill>
                <a:latin typeface="Arial" panose="020B0604020202020204" pitchFamily="34" charset="0"/>
                <a:ea typeface="メイリオ" panose="020B0604030504040204" pitchFamily="50" charset="-128"/>
              </a:rPr>
              <a:t>分岐</a:t>
            </a:r>
            <a:endParaRPr kumimoji="1" lang="en-US" altLang="ja-JP" sz="20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451730" y="2215557"/>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798722" y="1798200"/>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806263" y="1713735"/>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865388" y="2034263"/>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294172" y="3255627"/>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798722" y="3924783"/>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559131" y="3587982"/>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256699" y="2681757"/>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26157" y="2387587"/>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937231" y="4669613"/>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42816" y="4668759"/>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347666" y="4668759"/>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052516" y="4668759"/>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757366" y="4668759"/>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462216" y="4668759"/>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167066" y="466875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871916" y="466875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576766" y="466875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281616" y="4668759"/>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290023" y="1743547"/>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1995609" y="2333791"/>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700458" y="3255627"/>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5" idx="0"/>
          </p:cNvCxnSpPr>
          <p:nvPr/>
        </p:nvCxnSpPr>
        <p:spPr>
          <a:xfrm flipH="1">
            <a:off x="3405309" y="2046627"/>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110158" y="2148691"/>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685484" y="4160173"/>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347162" y="4248486"/>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074923" y="3657975"/>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30732" y="2630698"/>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760110" y="214690"/>
            <a:ext cx="1467068" cy="400110"/>
          </a:xfrm>
          <a:prstGeom prst="rect">
            <a:avLst/>
          </a:prstGeom>
          <a:noFill/>
        </p:spPr>
        <p:txBody>
          <a:bodyPr wrap="none" rtlCol="0">
            <a:noAutofit/>
          </a:bodyPr>
          <a:lstStyle/>
          <a:p>
            <a:r>
              <a:rPr kumimoji="1" lang="ja-JP" altLang="en-US" sz="2000" dirty="0">
                <a:solidFill>
                  <a:srgbClr val="003366"/>
                </a:solidFill>
                <a:latin typeface="Arial" panose="020B0604020202020204" pitchFamily="34" charset="0"/>
                <a:ea typeface="メイリオ" panose="020B0604030504040204" pitchFamily="50" charset="-128"/>
              </a:rPr>
              <a:t>現在実行中</a:t>
            </a:r>
          </a:p>
        </p:txBody>
      </p:sp>
      <p:sp>
        <p:nvSpPr>
          <p:cNvPr id="17" name="下矢印 16"/>
          <p:cNvSpPr/>
          <p:nvPr/>
        </p:nvSpPr>
        <p:spPr>
          <a:xfrm>
            <a:off x="1896551" y="1138680"/>
            <a:ext cx="417614" cy="54394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3" name="テキスト ボックス 52"/>
          <p:cNvSpPr txBox="1"/>
          <p:nvPr/>
        </p:nvSpPr>
        <p:spPr>
          <a:xfrm>
            <a:off x="1552159" y="544998"/>
            <a:ext cx="1467068" cy="707886"/>
          </a:xfrm>
          <a:prstGeom prst="rect">
            <a:avLst/>
          </a:prstGeom>
          <a:noFill/>
        </p:spPr>
        <p:txBody>
          <a:bodyPr wrap="none" rtlCol="0">
            <a:noAutofit/>
          </a:bodyPr>
          <a:lstStyle/>
          <a:p>
            <a:pPr algn="ctr"/>
            <a:r>
              <a:rPr kumimoji="1" lang="ja-JP" altLang="en-US" sz="2000" dirty="0">
                <a:solidFill>
                  <a:srgbClr val="FF0000"/>
                </a:solidFill>
                <a:latin typeface="Arial" panose="020B0604020202020204" pitchFamily="34" charset="0"/>
                <a:ea typeface="メイリオ" panose="020B0604030504040204" pitchFamily="50" charset="-128"/>
              </a:rPr>
              <a:t>プログラム</a:t>
            </a:r>
            <a:endParaRPr kumimoji="1" lang="en-US" altLang="ja-JP" sz="2000" dirty="0">
              <a:solidFill>
                <a:srgbClr val="FF0000"/>
              </a:solidFill>
              <a:latin typeface="Arial" panose="020B0604020202020204" pitchFamily="34" charset="0"/>
              <a:ea typeface="メイリオ" panose="020B0604030504040204" pitchFamily="50" charset="-128"/>
            </a:endParaRPr>
          </a:p>
          <a:p>
            <a:pPr algn="ctr"/>
            <a:r>
              <a:rPr kumimoji="1" lang="ja-JP" altLang="en-US" sz="2000" dirty="0">
                <a:solidFill>
                  <a:srgbClr val="FF0000"/>
                </a:solidFill>
                <a:latin typeface="Arial" panose="020B0604020202020204" pitchFamily="34" charset="0"/>
                <a:ea typeface="メイリオ" panose="020B0604030504040204" pitchFamily="50" charset="-128"/>
              </a:rPr>
              <a:t>カウンタ</a:t>
            </a:r>
            <a:endParaRPr kumimoji="1" lang="en-US" altLang="ja-JP" sz="2000" dirty="0">
              <a:solidFill>
                <a:srgbClr val="FF0000"/>
              </a:solidFill>
              <a:latin typeface="Arial" panose="020B0604020202020204" pitchFamily="34" charset="0"/>
              <a:ea typeface="メイリオ" panose="020B0604030504040204" pitchFamily="50" charset="-128"/>
            </a:endParaRPr>
          </a:p>
        </p:txBody>
      </p:sp>
      <p:sp>
        <p:nvSpPr>
          <p:cNvPr id="54" name="下矢印 53"/>
          <p:cNvSpPr/>
          <p:nvPr/>
        </p:nvSpPr>
        <p:spPr>
          <a:xfrm flipV="1">
            <a:off x="1822984" y="5304251"/>
            <a:ext cx="417614" cy="38217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5" name="下矢印 54"/>
          <p:cNvSpPr/>
          <p:nvPr/>
        </p:nvSpPr>
        <p:spPr>
          <a:xfrm>
            <a:off x="1193145" y="569724"/>
            <a:ext cx="417614" cy="543949"/>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6" name="下矢印 55"/>
          <p:cNvSpPr/>
          <p:nvPr/>
        </p:nvSpPr>
        <p:spPr>
          <a:xfrm flipV="1">
            <a:off x="1029370" y="5314459"/>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3969686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タイトル 19">
            <a:extLst>
              <a:ext uri="{FF2B5EF4-FFF2-40B4-BE49-F238E27FC236}">
                <a16:creationId xmlns:a16="http://schemas.microsoft.com/office/drawing/2014/main" id="{D3115CEA-3C39-43A2-8C3F-1A57A4C56C10}"/>
              </a:ext>
            </a:extLst>
          </p:cNvPr>
          <p:cNvSpPr>
            <a:spLocks noGrp="1"/>
          </p:cNvSpPr>
          <p:nvPr>
            <p:ph type="title"/>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7</a:t>
            </a:fld>
            <a:endParaRPr lang="ja-JP" altLang="en-US"/>
          </a:p>
        </p:txBody>
      </p:sp>
      <p:sp>
        <p:nvSpPr>
          <p:cNvPr id="5" name="円/楕円 4"/>
          <p:cNvSpPr/>
          <p:nvPr/>
        </p:nvSpPr>
        <p:spPr>
          <a:xfrm>
            <a:off x="1040561" y="1077763"/>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746146" y="1683925"/>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100678" y="1380844"/>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206339" y="1549774"/>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083229" y="3591892"/>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881001" y="3591892"/>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654444" y="3019700"/>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21441" y="2016817"/>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42816" y="1646045"/>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33685" y="2010199"/>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400" b="1" dirty="0">
                <a:solidFill>
                  <a:schemeClr val="tx1"/>
                </a:solidFill>
                <a:latin typeface="Arial" panose="020B0604020202020204" pitchFamily="34" charset="0"/>
                <a:ea typeface="メイリオ" panose="020B0604030504040204" pitchFamily="50" charset="-128"/>
              </a:rPr>
              <a:t>分岐</a:t>
            </a:r>
            <a:endParaRPr kumimoji="1" lang="en-US" altLang="ja-JP" sz="14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451730" y="2215557"/>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798722" y="1798200"/>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806263" y="1713735"/>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865388" y="2034263"/>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294172" y="3255627"/>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798722" y="3924783"/>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559131" y="3587982"/>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256699" y="2681757"/>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26157" y="2387587"/>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937231" y="4669613"/>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42816" y="4668759"/>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347666" y="4668759"/>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052516" y="4668759"/>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757366" y="4668759"/>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462216" y="4668759"/>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167066" y="466875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871916" y="466875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576766" y="466875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281616" y="4668759"/>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290023" y="1743547"/>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1995609" y="2333791"/>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700458" y="3255627"/>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p:nvPr/>
        </p:nvCxnSpPr>
        <p:spPr>
          <a:xfrm flipH="1">
            <a:off x="3405309" y="2046627"/>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110158" y="2148691"/>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685484" y="4160173"/>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347162" y="4248486"/>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074923" y="3657975"/>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30732" y="2630698"/>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下矢印 16"/>
          <p:cNvSpPr/>
          <p:nvPr/>
        </p:nvSpPr>
        <p:spPr>
          <a:xfrm>
            <a:off x="3120634" y="1466250"/>
            <a:ext cx="417614" cy="54394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4" name="下矢印 53"/>
          <p:cNvSpPr/>
          <p:nvPr/>
        </p:nvSpPr>
        <p:spPr>
          <a:xfrm flipV="1">
            <a:off x="2477815" y="5277254"/>
            <a:ext cx="417614" cy="38217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3" name="下矢印 52"/>
          <p:cNvSpPr/>
          <p:nvPr/>
        </p:nvSpPr>
        <p:spPr>
          <a:xfrm>
            <a:off x="1898780" y="1139122"/>
            <a:ext cx="417614" cy="543949"/>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5" name="テキスト ボックス 54"/>
          <p:cNvSpPr txBox="1"/>
          <p:nvPr/>
        </p:nvSpPr>
        <p:spPr>
          <a:xfrm>
            <a:off x="1438173" y="731911"/>
            <a:ext cx="1467068" cy="400110"/>
          </a:xfrm>
          <a:prstGeom prst="rect">
            <a:avLst/>
          </a:prstGeom>
          <a:noFill/>
        </p:spPr>
        <p:txBody>
          <a:bodyPr wrap="none" rtlCol="0">
            <a:noAutofit/>
          </a:bodyPr>
          <a:lstStyle/>
          <a:p>
            <a:r>
              <a:rPr kumimoji="1" lang="ja-JP" altLang="en-US" sz="2000" dirty="0">
                <a:solidFill>
                  <a:srgbClr val="003366"/>
                </a:solidFill>
                <a:latin typeface="Arial" panose="020B0604020202020204" pitchFamily="34" charset="0"/>
                <a:ea typeface="メイリオ" panose="020B0604030504040204" pitchFamily="50" charset="-128"/>
              </a:rPr>
              <a:t>現在実行中</a:t>
            </a:r>
          </a:p>
        </p:txBody>
      </p:sp>
      <p:sp>
        <p:nvSpPr>
          <p:cNvPr id="56" name="テキスト ボックス 55"/>
          <p:cNvSpPr txBox="1"/>
          <p:nvPr/>
        </p:nvSpPr>
        <p:spPr>
          <a:xfrm>
            <a:off x="2671774" y="867913"/>
            <a:ext cx="1467068" cy="707886"/>
          </a:xfrm>
          <a:prstGeom prst="rect">
            <a:avLst/>
          </a:prstGeom>
          <a:noFill/>
        </p:spPr>
        <p:txBody>
          <a:bodyPr wrap="none" rtlCol="0">
            <a:noAutofit/>
          </a:bodyPr>
          <a:lstStyle/>
          <a:p>
            <a:pPr algn="ctr"/>
            <a:r>
              <a:rPr kumimoji="1" lang="ja-JP" altLang="en-US" sz="2000" dirty="0">
                <a:solidFill>
                  <a:srgbClr val="FF0000"/>
                </a:solidFill>
                <a:latin typeface="Arial" panose="020B0604020202020204" pitchFamily="34" charset="0"/>
                <a:ea typeface="メイリオ" panose="020B0604030504040204" pitchFamily="50" charset="-128"/>
              </a:rPr>
              <a:t>プログラム</a:t>
            </a:r>
            <a:endParaRPr kumimoji="1" lang="en-US" altLang="ja-JP" sz="2000" dirty="0">
              <a:solidFill>
                <a:srgbClr val="FF0000"/>
              </a:solidFill>
              <a:latin typeface="Arial" panose="020B0604020202020204" pitchFamily="34" charset="0"/>
              <a:ea typeface="メイリオ" panose="020B0604030504040204" pitchFamily="50" charset="-128"/>
            </a:endParaRPr>
          </a:p>
          <a:p>
            <a:pPr algn="ctr"/>
            <a:r>
              <a:rPr kumimoji="1" lang="ja-JP" altLang="en-US" sz="2000" dirty="0">
                <a:solidFill>
                  <a:srgbClr val="FF0000"/>
                </a:solidFill>
                <a:latin typeface="Arial" panose="020B0604020202020204" pitchFamily="34" charset="0"/>
                <a:ea typeface="メイリオ" panose="020B0604030504040204" pitchFamily="50" charset="-128"/>
              </a:rPr>
              <a:t>カウンタ</a:t>
            </a:r>
            <a:endParaRPr kumimoji="1" lang="en-US" altLang="ja-JP" sz="2000" dirty="0">
              <a:solidFill>
                <a:srgbClr val="FF0000"/>
              </a:solidFill>
              <a:latin typeface="Arial" panose="020B0604020202020204" pitchFamily="34" charset="0"/>
              <a:ea typeface="メイリオ" panose="020B0604030504040204" pitchFamily="50" charset="-128"/>
            </a:endParaRPr>
          </a:p>
        </p:txBody>
      </p:sp>
      <p:sp>
        <p:nvSpPr>
          <p:cNvPr id="57" name="下矢印 56"/>
          <p:cNvSpPr/>
          <p:nvPr/>
        </p:nvSpPr>
        <p:spPr>
          <a:xfrm flipV="1">
            <a:off x="1778611" y="5277254"/>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3377973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タイトル 19">
            <a:extLst>
              <a:ext uri="{FF2B5EF4-FFF2-40B4-BE49-F238E27FC236}">
                <a16:creationId xmlns:a16="http://schemas.microsoft.com/office/drawing/2014/main" id="{1FB2B4C8-10A5-4C67-8073-86DC24AFC6EF}"/>
              </a:ext>
            </a:extLst>
          </p:cNvPr>
          <p:cNvSpPr>
            <a:spLocks noGrp="1"/>
          </p:cNvSpPr>
          <p:nvPr>
            <p:ph type="title"/>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8</a:t>
            </a:fld>
            <a:endParaRPr lang="ja-JP" altLang="en-US"/>
          </a:p>
        </p:txBody>
      </p:sp>
      <p:sp>
        <p:nvSpPr>
          <p:cNvPr id="5" name="円/楕円 4"/>
          <p:cNvSpPr/>
          <p:nvPr/>
        </p:nvSpPr>
        <p:spPr>
          <a:xfrm>
            <a:off x="1036989" y="1341360"/>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742574" y="1947521"/>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097106" y="1644440"/>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202767" y="1813371"/>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079657" y="3855489"/>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877429" y="3855489"/>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650872" y="3283297"/>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17869" y="2280413"/>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39244" y="1909642"/>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30113" y="2273796"/>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400" b="1" dirty="0">
                <a:solidFill>
                  <a:schemeClr val="tx1"/>
                </a:solidFill>
                <a:latin typeface="Arial" panose="020B0604020202020204" pitchFamily="34" charset="0"/>
                <a:ea typeface="メイリオ" panose="020B0604030504040204" pitchFamily="50" charset="-128"/>
              </a:rPr>
              <a:t>分岐</a:t>
            </a:r>
            <a:endParaRPr kumimoji="1" lang="en-US" altLang="ja-JP" sz="14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448158" y="2479154"/>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795150" y="2061797"/>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802691" y="1977332"/>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861815" y="2297860"/>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290600" y="3519224"/>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795150" y="4188380"/>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555559" y="3851578"/>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253126" y="2945353"/>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22585" y="2651183"/>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933659" y="4933210"/>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39244" y="4932355"/>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344094" y="4932355"/>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048944" y="4932355"/>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753794" y="4932355"/>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458644" y="4932355"/>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163494" y="4932355"/>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868344" y="4932355"/>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573194" y="4932355"/>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278044" y="4932355"/>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286451" y="2007143"/>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1992037" y="2597388"/>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696886" y="3519224"/>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5" idx="0"/>
          </p:cNvCxnSpPr>
          <p:nvPr/>
        </p:nvCxnSpPr>
        <p:spPr>
          <a:xfrm flipH="1">
            <a:off x="3401737" y="2310223"/>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106586" y="2412288"/>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681912" y="4423770"/>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343589" y="4512082"/>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071350" y="3921571"/>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27160" y="2894295"/>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下矢印 16"/>
          <p:cNvSpPr/>
          <p:nvPr/>
        </p:nvSpPr>
        <p:spPr>
          <a:xfrm>
            <a:off x="4210963" y="1121352"/>
            <a:ext cx="417614" cy="54394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4" name="下矢印 53"/>
          <p:cNvSpPr/>
          <p:nvPr/>
        </p:nvSpPr>
        <p:spPr>
          <a:xfrm flipV="1">
            <a:off x="3192929" y="5569761"/>
            <a:ext cx="417614" cy="38217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3" name="テキスト ボックス 52"/>
          <p:cNvSpPr txBox="1"/>
          <p:nvPr/>
        </p:nvSpPr>
        <p:spPr>
          <a:xfrm>
            <a:off x="3676406" y="506811"/>
            <a:ext cx="1467068" cy="707886"/>
          </a:xfrm>
          <a:prstGeom prst="rect">
            <a:avLst/>
          </a:prstGeom>
          <a:noFill/>
        </p:spPr>
        <p:txBody>
          <a:bodyPr wrap="none" rtlCol="0">
            <a:noAutofit/>
          </a:bodyPr>
          <a:lstStyle/>
          <a:p>
            <a:pPr algn="ctr"/>
            <a:r>
              <a:rPr kumimoji="1" lang="ja-JP" altLang="en-US" sz="2000" dirty="0">
                <a:solidFill>
                  <a:srgbClr val="FF0000"/>
                </a:solidFill>
                <a:latin typeface="Arial" panose="020B0604020202020204" pitchFamily="34" charset="0"/>
                <a:ea typeface="メイリオ" panose="020B0604030504040204" pitchFamily="50" charset="-128"/>
              </a:rPr>
              <a:t>プログラム</a:t>
            </a:r>
            <a:endParaRPr kumimoji="1" lang="en-US" altLang="ja-JP" sz="2000" dirty="0">
              <a:solidFill>
                <a:srgbClr val="FF0000"/>
              </a:solidFill>
              <a:latin typeface="Arial" panose="020B0604020202020204" pitchFamily="34" charset="0"/>
              <a:ea typeface="メイリオ" panose="020B0604030504040204" pitchFamily="50" charset="-128"/>
            </a:endParaRPr>
          </a:p>
          <a:p>
            <a:pPr algn="ctr"/>
            <a:r>
              <a:rPr kumimoji="1" lang="ja-JP" altLang="en-US" sz="2000" dirty="0">
                <a:solidFill>
                  <a:srgbClr val="FF0000"/>
                </a:solidFill>
                <a:latin typeface="Arial" panose="020B0604020202020204" pitchFamily="34" charset="0"/>
                <a:ea typeface="メイリオ" panose="020B0604030504040204" pitchFamily="50" charset="-128"/>
              </a:rPr>
              <a:t>カウンタ</a:t>
            </a:r>
            <a:endParaRPr kumimoji="1" lang="en-US" altLang="ja-JP" sz="2000" dirty="0">
              <a:solidFill>
                <a:srgbClr val="FF0000"/>
              </a:solidFill>
              <a:latin typeface="Arial" panose="020B0604020202020204" pitchFamily="34" charset="0"/>
              <a:ea typeface="メイリオ" panose="020B0604030504040204" pitchFamily="50" charset="-128"/>
            </a:endParaRPr>
          </a:p>
        </p:txBody>
      </p:sp>
      <p:sp>
        <p:nvSpPr>
          <p:cNvPr id="55" name="下矢印 54"/>
          <p:cNvSpPr/>
          <p:nvPr/>
        </p:nvSpPr>
        <p:spPr>
          <a:xfrm>
            <a:off x="3117893" y="1700936"/>
            <a:ext cx="417614" cy="543949"/>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6" name="テキスト ボックス 55"/>
          <p:cNvSpPr txBox="1"/>
          <p:nvPr/>
        </p:nvSpPr>
        <p:spPr>
          <a:xfrm>
            <a:off x="2649318" y="1352091"/>
            <a:ext cx="1467068" cy="400110"/>
          </a:xfrm>
          <a:prstGeom prst="rect">
            <a:avLst/>
          </a:prstGeom>
          <a:noFill/>
        </p:spPr>
        <p:txBody>
          <a:bodyPr wrap="none" rtlCol="0">
            <a:noAutofit/>
          </a:bodyPr>
          <a:lstStyle/>
          <a:p>
            <a:r>
              <a:rPr kumimoji="1" lang="ja-JP" altLang="en-US" sz="2000" dirty="0">
                <a:solidFill>
                  <a:srgbClr val="003366"/>
                </a:solidFill>
                <a:latin typeface="Arial" panose="020B0604020202020204" pitchFamily="34" charset="0"/>
                <a:ea typeface="メイリオ" panose="020B0604030504040204" pitchFamily="50" charset="-128"/>
              </a:rPr>
              <a:t>現在実行中</a:t>
            </a:r>
          </a:p>
        </p:txBody>
      </p:sp>
      <p:sp>
        <p:nvSpPr>
          <p:cNvPr id="57" name="下矢印 56"/>
          <p:cNvSpPr/>
          <p:nvPr/>
        </p:nvSpPr>
        <p:spPr>
          <a:xfrm flipV="1">
            <a:off x="2483157" y="5569761"/>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14507441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タイトル 21">
            <a:extLst>
              <a:ext uri="{FF2B5EF4-FFF2-40B4-BE49-F238E27FC236}">
                <a16:creationId xmlns:a16="http://schemas.microsoft.com/office/drawing/2014/main" id="{34053566-0A51-433D-A659-609D47D4DD2B}"/>
              </a:ext>
            </a:extLst>
          </p:cNvPr>
          <p:cNvSpPr>
            <a:spLocks noGrp="1"/>
          </p:cNvSpPr>
          <p:nvPr>
            <p:ph type="title"/>
          </p:nvPr>
        </p:nvSpPr>
        <p:spPr/>
        <p:txBody>
          <a:bodyPr>
            <a:noAutofit/>
          </a:bodyPr>
          <a:lstStyle/>
          <a:p>
            <a:endParaRPr kumimoji="1" lang="ja-JP" altLang="en-US"/>
          </a:p>
        </p:txBody>
      </p:sp>
      <p:sp>
        <p:nvSpPr>
          <p:cNvPr id="4" name="スライド番号プレースホルダー 3"/>
          <p:cNvSpPr>
            <a:spLocks noGrp="1"/>
          </p:cNvSpPr>
          <p:nvPr>
            <p:ph type="sldNum" sz="quarter" idx="12"/>
          </p:nvPr>
        </p:nvSpPr>
        <p:spPr/>
        <p:txBody>
          <a:bodyPr>
            <a:noAutofit/>
          </a:bodyPr>
          <a:lstStyle/>
          <a:p>
            <a:fld id="{55940FB6-D91C-4C45-82A6-6C3F63B50793}" type="slidenum">
              <a:rPr lang="ja-JP" altLang="en-US" smtClean="0"/>
              <a:pPr/>
              <a:t>9</a:t>
            </a:fld>
            <a:endParaRPr lang="ja-JP" altLang="en-US"/>
          </a:p>
        </p:txBody>
      </p:sp>
      <p:sp>
        <p:nvSpPr>
          <p:cNvPr id="5" name="円/楕円 4"/>
          <p:cNvSpPr/>
          <p:nvPr/>
        </p:nvSpPr>
        <p:spPr>
          <a:xfrm>
            <a:off x="1051277" y="1381373"/>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6" name="円/楕円 5"/>
          <p:cNvSpPr/>
          <p:nvPr/>
        </p:nvSpPr>
        <p:spPr>
          <a:xfrm>
            <a:off x="1756862" y="1987534"/>
            <a:ext cx="705585" cy="665783"/>
          </a:xfrm>
          <a:prstGeom prst="ellipse">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7" name="円/楕円 6"/>
          <p:cNvSpPr/>
          <p:nvPr/>
        </p:nvSpPr>
        <p:spPr>
          <a:xfrm>
            <a:off x="4111394" y="1684453"/>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8" name="円/楕円 7"/>
          <p:cNvSpPr/>
          <p:nvPr/>
        </p:nvSpPr>
        <p:spPr>
          <a:xfrm>
            <a:off x="5217055" y="1853384"/>
            <a:ext cx="705585" cy="665783"/>
          </a:xfrm>
          <a:prstGeom prst="ellips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9" name="円/楕円 8"/>
          <p:cNvSpPr/>
          <p:nvPr/>
        </p:nvSpPr>
        <p:spPr>
          <a:xfrm>
            <a:off x="3093945" y="3895502"/>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0" name="円/楕円 9"/>
          <p:cNvSpPr/>
          <p:nvPr/>
        </p:nvSpPr>
        <p:spPr>
          <a:xfrm>
            <a:off x="4891717" y="3895502"/>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1" name="円/楕円 10"/>
          <p:cNvSpPr/>
          <p:nvPr/>
        </p:nvSpPr>
        <p:spPr>
          <a:xfrm>
            <a:off x="5665160" y="3323310"/>
            <a:ext cx="705585" cy="665783"/>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12" name="円/楕円 11"/>
          <p:cNvSpPr/>
          <p:nvPr/>
        </p:nvSpPr>
        <p:spPr>
          <a:xfrm>
            <a:off x="6332157" y="2320426"/>
            <a:ext cx="705585" cy="665783"/>
          </a:xfrm>
          <a:prstGeom prst="ellipse">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4" name="直線矢印コネクタ 13"/>
          <p:cNvCxnSpPr>
            <a:stCxn id="5" idx="5"/>
            <a:endCxn id="6" idx="1"/>
          </p:cNvCxnSpPr>
          <p:nvPr/>
        </p:nvCxnSpPr>
        <p:spPr>
          <a:xfrm>
            <a:off x="1653532" y="1949655"/>
            <a:ext cx="206661" cy="13538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15" name="角丸四角形 14"/>
          <p:cNvSpPr/>
          <p:nvPr/>
        </p:nvSpPr>
        <p:spPr>
          <a:xfrm>
            <a:off x="2644401" y="2313809"/>
            <a:ext cx="1648948" cy="124542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kumimoji="1" lang="ja-JP" altLang="en-US" sz="1400" b="1" dirty="0">
                <a:solidFill>
                  <a:schemeClr val="tx1"/>
                </a:solidFill>
                <a:latin typeface="Arial" panose="020B0604020202020204" pitchFamily="34" charset="0"/>
                <a:ea typeface="メイリオ" panose="020B0604030504040204" pitchFamily="50" charset="-128"/>
              </a:rPr>
              <a:t>分岐</a:t>
            </a:r>
            <a:endParaRPr kumimoji="1" lang="en-US" altLang="ja-JP" sz="1400" b="1" dirty="0">
              <a:solidFill>
                <a:schemeClr val="tx1"/>
              </a:solidFill>
              <a:latin typeface="Arial" panose="020B0604020202020204" pitchFamily="34" charset="0"/>
              <a:ea typeface="メイリオ" panose="020B0604030504040204" pitchFamily="50" charset="-128"/>
            </a:endParaRPr>
          </a:p>
          <a:p>
            <a:pPr algn="ctr"/>
            <a:r>
              <a:rPr lang="ja-JP" altLang="en-US" sz="1400" dirty="0">
                <a:solidFill>
                  <a:schemeClr val="tx1"/>
                </a:solidFill>
                <a:latin typeface="Arial" panose="020B0604020202020204" pitchFamily="34" charset="0"/>
                <a:ea typeface="メイリオ" panose="020B0604030504040204" pitchFamily="50" charset="-128"/>
              </a:rPr>
              <a:t>◇変数 </a:t>
            </a:r>
            <a:r>
              <a:rPr lang="en-US" altLang="ja-JP" sz="1400" dirty="0">
                <a:solidFill>
                  <a:schemeClr val="tx1"/>
                </a:solidFill>
                <a:latin typeface="Arial" panose="020B0604020202020204" pitchFamily="34" charset="0"/>
                <a:ea typeface="メイリオ" panose="020B0604030504040204" pitchFamily="50" charset="-128"/>
              </a:rPr>
              <a:t>age </a:t>
            </a:r>
            <a:r>
              <a:rPr lang="ja-JP" altLang="en-US" sz="1400" dirty="0">
                <a:solidFill>
                  <a:schemeClr val="tx1"/>
                </a:solidFill>
                <a:latin typeface="Arial" panose="020B0604020202020204" pitchFamily="34" charset="0"/>
                <a:ea typeface="メイリオ" panose="020B0604030504040204" pitchFamily="50" charset="-128"/>
              </a:rPr>
              <a:t>の値が１２以上なら　薄青の経路</a:t>
            </a:r>
            <a:endParaRPr lang="en-US" altLang="ja-JP" sz="1400" dirty="0">
              <a:solidFill>
                <a:schemeClr val="tx1"/>
              </a:solidFill>
              <a:latin typeface="Arial" panose="020B0604020202020204" pitchFamily="34" charset="0"/>
              <a:ea typeface="メイリオ" panose="020B0604030504040204" pitchFamily="50" charset="-128"/>
            </a:endParaRPr>
          </a:p>
          <a:p>
            <a:pPr algn="ctr"/>
            <a:r>
              <a:rPr kumimoji="1" lang="ja-JP" altLang="en-US" sz="1400" dirty="0">
                <a:solidFill>
                  <a:schemeClr val="tx1"/>
                </a:solidFill>
                <a:latin typeface="Arial" panose="020B0604020202020204" pitchFamily="34" charset="0"/>
                <a:ea typeface="メイリオ" panose="020B0604030504040204" pitchFamily="50" charset="-128"/>
              </a:rPr>
              <a:t>◇１２未満なら　薄赤の経路</a:t>
            </a:r>
          </a:p>
        </p:txBody>
      </p:sp>
      <p:cxnSp>
        <p:nvCxnSpPr>
          <p:cNvPr id="18" name="直線矢印コネクタ 17"/>
          <p:cNvCxnSpPr/>
          <p:nvPr/>
        </p:nvCxnSpPr>
        <p:spPr>
          <a:xfrm>
            <a:off x="2462446" y="2519167"/>
            <a:ext cx="181955" cy="172029"/>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1" name="直線矢印コネクタ 20"/>
          <p:cNvCxnSpPr/>
          <p:nvPr/>
        </p:nvCxnSpPr>
        <p:spPr>
          <a:xfrm flipV="1">
            <a:off x="3809438" y="2101810"/>
            <a:ext cx="385993" cy="248427"/>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3" name="直線矢印コネクタ 22"/>
          <p:cNvCxnSpPr>
            <a:stCxn id="7" idx="6"/>
            <a:endCxn id="8" idx="2"/>
          </p:cNvCxnSpPr>
          <p:nvPr/>
        </p:nvCxnSpPr>
        <p:spPr>
          <a:xfrm>
            <a:off x="4816979" y="2017345"/>
            <a:ext cx="400076" cy="168931"/>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a:off x="5876104" y="2337873"/>
            <a:ext cx="494642" cy="181295"/>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a:endCxn id="9" idx="0"/>
          </p:cNvCxnSpPr>
          <p:nvPr/>
        </p:nvCxnSpPr>
        <p:spPr>
          <a:xfrm>
            <a:off x="3304888" y="3559237"/>
            <a:ext cx="141850" cy="33626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endCxn id="10" idx="2"/>
          </p:cNvCxnSpPr>
          <p:nvPr/>
        </p:nvCxnSpPr>
        <p:spPr>
          <a:xfrm>
            <a:off x="3809438" y="4228393"/>
            <a:ext cx="1082279" cy="0"/>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矢印コネクタ 31"/>
          <p:cNvCxnSpPr>
            <a:endCxn id="11" idx="3"/>
          </p:cNvCxnSpPr>
          <p:nvPr/>
        </p:nvCxnSpPr>
        <p:spPr>
          <a:xfrm flipV="1">
            <a:off x="5569847" y="3891592"/>
            <a:ext cx="198644" cy="20884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4" name="直線矢印コネクタ 33"/>
          <p:cNvCxnSpPr/>
          <p:nvPr/>
        </p:nvCxnSpPr>
        <p:spPr>
          <a:xfrm flipV="1">
            <a:off x="6267415" y="2985367"/>
            <a:ext cx="198644" cy="402914"/>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flipV="1">
            <a:off x="7036873" y="2691196"/>
            <a:ext cx="622418" cy="25526"/>
          </a:xfrm>
          <a:prstGeom prst="straightConnector1">
            <a:avLst/>
          </a:prstGeom>
          <a:ln w="508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sp>
        <p:nvSpPr>
          <p:cNvPr id="2" name="正方形/長方形 1"/>
          <p:cNvSpPr/>
          <p:nvPr/>
        </p:nvSpPr>
        <p:spPr>
          <a:xfrm>
            <a:off x="947947" y="4973223"/>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29" name="正方形/長方形 28"/>
          <p:cNvSpPr/>
          <p:nvPr/>
        </p:nvSpPr>
        <p:spPr>
          <a:xfrm>
            <a:off x="1653532" y="4972369"/>
            <a:ext cx="705585" cy="608495"/>
          </a:xfrm>
          <a:prstGeom prst="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3" name="正方形/長方形 32"/>
          <p:cNvSpPr/>
          <p:nvPr/>
        </p:nvSpPr>
        <p:spPr>
          <a:xfrm>
            <a:off x="2358382" y="4972369"/>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5" name="正方形/長方形 34"/>
          <p:cNvSpPr/>
          <p:nvPr/>
        </p:nvSpPr>
        <p:spPr>
          <a:xfrm>
            <a:off x="3063232" y="4972369"/>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38" name="正方形/長方形 37"/>
          <p:cNvSpPr/>
          <p:nvPr/>
        </p:nvSpPr>
        <p:spPr>
          <a:xfrm>
            <a:off x="3768082" y="4972369"/>
            <a:ext cx="705585" cy="60849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0" name="正方形/長方形 39"/>
          <p:cNvSpPr/>
          <p:nvPr/>
        </p:nvSpPr>
        <p:spPr>
          <a:xfrm>
            <a:off x="4472932" y="4972369"/>
            <a:ext cx="705585" cy="60849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1" name="正方形/長方形 40"/>
          <p:cNvSpPr/>
          <p:nvPr/>
        </p:nvSpPr>
        <p:spPr>
          <a:xfrm>
            <a:off x="5177782" y="497236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2" name="正方形/長方形 41"/>
          <p:cNvSpPr/>
          <p:nvPr/>
        </p:nvSpPr>
        <p:spPr>
          <a:xfrm>
            <a:off x="5882632" y="497236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3" name="正方形/長方形 42"/>
          <p:cNvSpPr/>
          <p:nvPr/>
        </p:nvSpPr>
        <p:spPr>
          <a:xfrm>
            <a:off x="6587482" y="4972369"/>
            <a:ext cx="705585" cy="608495"/>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45" name="正方形/長方形 44"/>
          <p:cNvSpPr/>
          <p:nvPr/>
        </p:nvSpPr>
        <p:spPr>
          <a:xfrm>
            <a:off x="7292332" y="4972369"/>
            <a:ext cx="705585" cy="608495"/>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cxnSp>
        <p:nvCxnSpPr>
          <p:cNvPr id="13" name="直線矢印コネクタ 12"/>
          <p:cNvCxnSpPr>
            <a:stCxn id="5" idx="4"/>
            <a:endCxn id="2" idx="0"/>
          </p:cNvCxnSpPr>
          <p:nvPr/>
        </p:nvCxnSpPr>
        <p:spPr>
          <a:xfrm flipH="1">
            <a:off x="1300739" y="2047156"/>
            <a:ext cx="103331" cy="292606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a:endCxn id="29" idx="0"/>
          </p:cNvCxnSpPr>
          <p:nvPr/>
        </p:nvCxnSpPr>
        <p:spPr>
          <a:xfrm flipH="1">
            <a:off x="2006325" y="2637401"/>
            <a:ext cx="72365" cy="23349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a:endCxn id="33" idx="0"/>
          </p:cNvCxnSpPr>
          <p:nvPr/>
        </p:nvCxnSpPr>
        <p:spPr>
          <a:xfrm flipH="1">
            <a:off x="2711174" y="3559237"/>
            <a:ext cx="254649" cy="141313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7" name="直線矢印コネクタ 46"/>
          <p:cNvCxnSpPr>
            <a:endCxn id="35" idx="0"/>
          </p:cNvCxnSpPr>
          <p:nvPr/>
        </p:nvCxnSpPr>
        <p:spPr>
          <a:xfrm flipH="1">
            <a:off x="3416025" y="2350236"/>
            <a:ext cx="1008203" cy="2622133"/>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8" name="直線矢印コネクタ 47"/>
          <p:cNvCxnSpPr>
            <a:endCxn id="38" idx="0"/>
          </p:cNvCxnSpPr>
          <p:nvPr/>
        </p:nvCxnSpPr>
        <p:spPr>
          <a:xfrm flipH="1">
            <a:off x="4120874" y="2452301"/>
            <a:ext cx="1227138" cy="252006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p:cNvCxnSpPr>
            <a:stCxn id="9" idx="5"/>
            <a:endCxn id="41" idx="0"/>
          </p:cNvCxnSpPr>
          <p:nvPr/>
        </p:nvCxnSpPr>
        <p:spPr>
          <a:xfrm>
            <a:off x="3696200" y="4463783"/>
            <a:ext cx="1834375" cy="50858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直線矢印コネクタ 49"/>
          <p:cNvCxnSpPr>
            <a:endCxn id="42" idx="0"/>
          </p:cNvCxnSpPr>
          <p:nvPr/>
        </p:nvCxnSpPr>
        <p:spPr>
          <a:xfrm>
            <a:off x="5357878" y="4552095"/>
            <a:ext cx="877547" cy="42027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1" name="直線矢印コネクタ 50"/>
          <p:cNvCxnSpPr/>
          <p:nvPr/>
        </p:nvCxnSpPr>
        <p:spPr>
          <a:xfrm>
            <a:off x="6085639" y="3961584"/>
            <a:ext cx="755810" cy="101078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p:cNvCxnSpPr>
            <a:endCxn id="45" idx="0"/>
          </p:cNvCxnSpPr>
          <p:nvPr/>
        </p:nvCxnSpPr>
        <p:spPr>
          <a:xfrm>
            <a:off x="6841448" y="2934308"/>
            <a:ext cx="803676" cy="203806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7" name="下矢印 16"/>
          <p:cNvSpPr/>
          <p:nvPr/>
        </p:nvSpPr>
        <p:spPr>
          <a:xfrm>
            <a:off x="5379037" y="1309434"/>
            <a:ext cx="417614" cy="543949"/>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4" name="下矢印 53"/>
          <p:cNvSpPr/>
          <p:nvPr/>
        </p:nvSpPr>
        <p:spPr>
          <a:xfrm flipV="1">
            <a:off x="3901321" y="5587593"/>
            <a:ext cx="417614" cy="382174"/>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grpSp>
        <p:nvGrpSpPr>
          <p:cNvPr id="19" name="グループ化 18"/>
          <p:cNvGrpSpPr/>
          <p:nvPr/>
        </p:nvGrpSpPr>
        <p:grpSpPr>
          <a:xfrm>
            <a:off x="218587" y="229159"/>
            <a:ext cx="4058943" cy="578839"/>
            <a:chOff x="2014540" y="4122124"/>
            <a:chExt cx="5411924" cy="771785"/>
          </a:xfrm>
        </p:grpSpPr>
        <p:sp>
          <p:nvSpPr>
            <p:cNvPr id="53" name="角丸四角形 52"/>
            <p:cNvSpPr/>
            <p:nvPr/>
          </p:nvSpPr>
          <p:spPr>
            <a:xfrm>
              <a:off x="2014540" y="4122124"/>
              <a:ext cx="5411924" cy="771785"/>
            </a:xfrm>
            <a:prstGeom prst="roundRect">
              <a:avLst/>
            </a:prstGeom>
            <a:solidFill>
              <a:schemeClr val="bg1"/>
            </a:solidFill>
            <a:ln w="3810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a:latin typeface="Arial" panose="020B0604020202020204" pitchFamily="34" charset="0"/>
                <a:ea typeface="メイリオ" panose="020B0604030504040204" pitchFamily="50" charset="-128"/>
              </a:endParaRPr>
            </a:p>
          </p:txBody>
        </p:sp>
        <p:sp>
          <p:nvSpPr>
            <p:cNvPr id="55" name="テキスト ボックス 54"/>
            <p:cNvSpPr txBox="1"/>
            <p:nvPr/>
          </p:nvSpPr>
          <p:spPr>
            <a:xfrm>
              <a:off x="2188505" y="4261527"/>
              <a:ext cx="4384107" cy="533480"/>
            </a:xfrm>
            <a:prstGeom prst="rect">
              <a:avLst/>
            </a:prstGeom>
            <a:noFill/>
          </p:spPr>
          <p:txBody>
            <a:bodyPr wrap="none" rtlCol="0">
              <a:spAutoFit/>
            </a:bodyPr>
            <a:lstStyle/>
            <a:p>
              <a:r>
                <a:rPr kumimoji="1" lang="en-US" altLang="ja-JP" sz="2000" dirty="0">
                  <a:latin typeface="Arial" panose="020B0604020202020204" pitchFamily="34" charset="0"/>
                  <a:ea typeface="メイリオ" panose="020B0604030504040204" pitchFamily="50" charset="-128"/>
                </a:rPr>
                <a:t>age </a:t>
              </a:r>
              <a:r>
                <a:rPr kumimoji="1" lang="ja-JP" altLang="en-US" sz="2000" dirty="0">
                  <a:latin typeface="Arial" panose="020B0604020202020204" pitchFamily="34" charset="0"/>
                  <a:ea typeface="メイリオ" panose="020B0604030504040204" pitchFamily="50" charset="-128"/>
                </a:rPr>
                <a:t>の値が</a:t>
              </a:r>
              <a:r>
                <a:rPr kumimoji="1" lang="ja-JP" altLang="en-US" sz="2000" u="sng" dirty="0">
                  <a:solidFill>
                    <a:srgbClr val="FF0000"/>
                  </a:solidFill>
                  <a:latin typeface="Arial" panose="020B0604020202020204" pitchFamily="34" charset="0"/>
                  <a:ea typeface="メイリオ" panose="020B0604030504040204" pitchFamily="50" charset="-128"/>
                </a:rPr>
                <a:t>１２以上のとき</a:t>
              </a:r>
              <a:endParaRPr kumimoji="1" lang="ja-JP" altLang="en-US" sz="2000" dirty="0">
                <a:latin typeface="Arial" panose="020B0604020202020204" pitchFamily="34" charset="0"/>
                <a:ea typeface="メイリオ" panose="020B0604030504040204" pitchFamily="50" charset="-128"/>
              </a:endParaRPr>
            </a:p>
          </p:txBody>
        </p:sp>
      </p:grpSp>
      <p:sp>
        <p:nvSpPr>
          <p:cNvPr id="56" name="テキスト ボックス 55"/>
          <p:cNvSpPr txBox="1"/>
          <p:nvPr/>
        </p:nvSpPr>
        <p:spPr>
          <a:xfrm>
            <a:off x="4929222" y="675145"/>
            <a:ext cx="1467068" cy="707886"/>
          </a:xfrm>
          <a:prstGeom prst="rect">
            <a:avLst/>
          </a:prstGeom>
          <a:noFill/>
        </p:spPr>
        <p:txBody>
          <a:bodyPr wrap="none" rtlCol="0">
            <a:noAutofit/>
          </a:bodyPr>
          <a:lstStyle/>
          <a:p>
            <a:pPr algn="ctr"/>
            <a:r>
              <a:rPr kumimoji="1" lang="ja-JP" altLang="en-US" sz="2000" dirty="0">
                <a:solidFill>
                  <a:srgbClr val="FF0000"/>
                </a:solidFill>
                <a:latin typeface="Arial" panose="020B0604020202020204" pitchFamily="34" charset="0"/>
                <a:ea typeface="メイリオ" panose="020B0604030504040204" pitchFamily="50" charset="-128"/>
              </a:rPr>
              <a:t>プログラム</a:t>
            </a:r>
            <a:endParaRPr kumimoji="1" lang="en-US" altLang="ja-JP" sz="2000" dirty="0">
              <a:solidFill>
                <a:srgbClr val="FF0000"/>
              </a:solidFill>
              <a:latin typeface="Arial" panose="020B0604020202020204" pitchFamily="34" charset="0"/>
              <a:ea typeface="メイリオ" panose="020B0604030504040204" pitchFamily="50" charset="-128"/>
            </a:endParaRPr>
          </a:p>
          <a:p>
            <a:pPr algn="ctr"/>
            <a:r>
              <a:rPr kumimoji="1" lang="ja-JP" altLang="en-US" sz="2000" dirty="0">
                <a:solidFill>
                  <a:srgbClr val="FF0000"/>
                </a:solidFill>
                <a:latin typeface="Arial" panose="020B0604020202020204" pitchFamily="34" charset="0"/>
                <a:ea typeface="メイリオ" panose="020B0604030504040204" pitchFamily="50" charset="-128"/>
              </a:rPr>
              <a:t>カウンタ</a:t>
            </a:r>
            <a:endParaRPr kumimoji="1" lang="en-US" altLang="ja-JP" sz="2000" dirty="0">
              <a:solidFill>
                <a:srgbClr val="FF0000"/>
              </a:solidFill>
              <a:latin typeface="Arial" panose="020B0604020202020204" pitchFamily="34" charset="0"/>
              <a:ea typeface="メイリオ" panose="020B0604030504040204" pitchFamily="50" charset="-128"/>
            </a:endParaRPr>
          </a:p>
        </p:txBody>
      </p:sp>
      <p:sp>
        <p:nvSpPr>
          <p:cNvPr id="57" name="下矢印 56"/>
          <p:cNvSpPr/>
          <p:nvPr/>
        </p:nvSpPr>
        <p:spPr>
          <a:xfrm>
            <a:off x="4273403" y="1133775"/>
            <a:ext cx="417614" cy="543949"/>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
        <p:nvSpPr>
          <p:cNvPr id="58" name="テキスト ボックス 57"/>
          <p:cNvSpPr txBox="1"/>
          <p:nvPr/>
        </p:nvSpPr>
        <p:spPr>
          <a:xfrm>
            <a:off x="3637141" y="829033"/>
            <a:ext cx="1467068" cy="400110"/>
          </a:xfrm>
          <a:prstGeom prst="rect">
            <a:avLst/>
          </a:prstGeom>
          <a:noFill/>
        </p:spPr>
        <p:txBody>
          <a:bodyPr wrap="none" rtlCol="0">
            <a:noAutofit/>
          </a:bodyPr>
          <a:lstStyle/>
          <a:p>
            <a:r>
              <a:rPr kumimoji="1" lang="ja-JP" altLang="en-US" sz="2000" dirty="0">
                <a:solidFill>
                  <a:srgbClr val="003366"/>
                </a:solidFill>
                <a:latin typeface="Arial" panose="020B0604020202020204" pitchFamily="34" charset="0"/>
                <a:ea typeface="メイリオ" panose="020B0604030504040204" pitchFamily="50" charset="-128"/>
              </a:rPr>
              <a:t>現在実行中</a:t>
            </a:r>
          </a:p>
        </p:txBody>
      </p:sp>
      <p:sp>
        <p:nvSpPr>
          <p:cNvPr id="59" name="下矢印 58"/>
          <p:cNvSpPr/>
          <p:nvPr/>
        </p:nvSpPr>
        <p:spPr>
          <a:xfrm flipV="1">
            <a:off x="3207217" y="5597801"/>
            <a:ext cx="417614" cy="361758"/>
          </a:xfrm>
          <a:prstGeom prst="down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kumimoji="1" lang="ja-JP" altLang="en-US" sz="2000">
              <a:latin typeface="Arial" panose="020B0604020202020204" pitchFamily="34" charset="0"/>
              <a:ea typeface="メイリオ" panose="020B0604030504040204" pitchFamily="50" charset="-128"/>
            </a:endParaRPr>
          </a:p>
        </p:txBody>
      </p:sp>
    </p:spTree>
    <p:extLst>
      <p:ext uri="{BB962C8B-B14F-4D97-AF65-F5344CB8AC3E}">
        <p14:creationId xmlns:p14="http://schemas.microsoft.com/office/powerpoint/2010/main" val="395660343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TotalTime>
  <Words>1176</Words>
  <Application>Microsoft Office PowerPoint</Application>
  <PresentationFormat>画面に合わせる (4:3)</PresentationFormat>
  <Paragraphs>307</Paragraphs>
  <Slides>41</Slides>
  <Notes>33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41</vt:i4>
      </vt:variant>
    </vt:vector>
  </HeadingPairs>
  <TitlesOfParts>
    <vt:vector size="45" baseType="lpstr">
      <vt:lpstr>游ゴシック</vt:lpstr>
      <vt:lpstr>Arial</vt:lpstr>
      <vt:lpstr>Calibri</vt:lpstr>
      <vt:lpstr>Office テーマ</vt:lpstr>
      <vt:lpstr>ca-6. プログラムカウンタ </vt:lpstr>
      <vt:lpstr>アウトライン</vt:lpstr>
      <vt:lpstr>6-1 プログラムカウンタの振る舞い</vt:lpstr>
      <vt:lpstr>6-1 プログラムカウンタとは</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6-2 Visual Studio で プログラムカウンタの表示</vt:lpstr>
      <vt:lpstr>プログラムカウンタの表示操作</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演習 　</vt:lpstr>
      <vt:lpstr>演習 　</vt:lpstr>
      <vt:lpstr>5-3 命令実行サイクル</vt:lpstr>
      <vt:lpstr>Visual C++ 言語とアセンブリ言語</vt:lpstr>
      <vt:lpstr>プロセッサの仕組みの概要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プログラムカウンタ</dc:title>
  <dc:creator>kaneko kunihiko</dc:creator>
  <cp:lastModifiedBy>金子　邦彦</cp:lastModifiedBy>
  <cp:revision>36</cp:revision>
  <dcterms:created xsi:type="dcterms:W3CDTF">2019-11-02T00:06:04Z</dcterms:created>
  <dcterms:modified xsi:type="dcterms:W3CDTF">2021-11-06T07:03:25Z</dcterms:modified>
</cp:coreProperties>
</file>