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1037" r:id="rId2"/>
    <p:sldId id="606" r:id="rId3"/>
    <p:sldId id="604" r:id="rId4"/>
    <p:sldId id="617" r:id="rId5"/>
    <p:sldId id="605" r:id="rId6"/>
    <p:sldId id="545" r:id="rId7"/>
    <p:sldId id="546" r:id="rId8"/>
    <p:sldId id="563" r:id="rId9"/>
    <p:sldId id="565" r:id="rId10"/>
    <p:sldId id="567" r:id="rId11"/>
    <p:sldId id="568" r:id="rId12"/>
    <p:sldId id="593" r:id="rId13"/>
    <p:sldId id="614" r:id="rId14"/>
    <p:sldId id="594" r:id="rId15"/>
    <p:sldId id="597" r:id="rId16"/>
    <p:sldId id="598" r:id="rId17"/>
    <p:sldId id="599" r:id="rId18"/>
    <p:sldId id="600" r:id="rId19"/>
    <p:sldId id="616" r:id="rId20"/>
    <p:sldId id="570" r:id="rId21"/>
    <p:sldId id="571" r:id="rId22"/>
    <p:sldId id="572" r:id="rId23"/>
    <p:sldId id="573" r:id="rId24"/>
    <p:sldId id="615" r:id="rId25"/>
    <p:sldId id="607" r:id="rId26"/>
    <p:sldId id="608" r:id="rId27"/>
    <p:sldId id="609" r:id="rId28"/>
    <p:sldId id="610" r:id="rId29"/>
    <p:sldId id="611" r:id="rId30"/>
    <p:sldId id="612" r:id="rId31"/>
    <p:sldId id="576" r:id="rId32"/>
    <p:sldId id="577" r:id="rId33"/>
    <p:sldId id="578" r:id="rId34"/>
    <p:sldId id="613" r:id="rId3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8" y="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717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634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6690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359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036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481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868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338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574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958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83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685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151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210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7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ca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ca-5. </a:t>
            </a:r>
            <a:r>
              <a:rPr lang="ja-JP" altLang="en-US" dirty="0"/>
              <a:t>レジスタ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46537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（コンピュータ・アーキテクチャ演習）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https://www.kkaneko.jp/cc/ca/index.html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Pentium</a:t>
            </a:r>
            <a:r>
              <a:rPr lang="ja-JP" altLang="en-US" dirty="0"/>
              <a:t>系列プロセッサのレジスタ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代表的なものは</a:t>
            </a:r>
            <a:endParaRPr lang="en-US" altLang="ja-JP" dirty="0"/>
          </a:p>
          <a:p>
            <a:r>
              <a:rPr lang="en-US" altLang="ja-JP" dirty="0"/>
              <a:t>EAX, EBX, ECX, EDX, </a:t>
            </a:r>
          </a:p>
          <a:p>
            <a:r>
              <a:rPr lang="en-US" altLang="ja-JP" dirty="0"/>
              <a:t>ESI,</a:t>
            </a:r>
            <a:r>
              <a:rPr lang="ja-JP" altLang="en-US" dirty="0"/>
              <a:t> </a:t>
            </a:r>
            <a:r>
              <a:rPr lang="en-US" altLang="ja-JP" dirty="0"/>
              <a:t>EDI,</a:t>
            </a:r>
            <a:r>
              <a:rPr lang="ja-JP" altLang="en-US" dirty="0"/>
              <a:t> </a:t>
            </a:r>
            <a:endParaRPr lang="en-US" altLang="ja-JP" dirty="0"/>
          </a:p>
          <a:p>
            <a:r>
              <a:rPr lang="en-US" altLang="ja-JP" dirty="0"/>
              <a:t>EBP,</a:t>
            </a:r>
            <a:r>
              <a:rPr lang="ja-JP" altLang="en-US" dirty="0"/>
              <a:t> </a:t>
            </a:r>
            <a:endParaRPr lang="en-US" altLang="ja-JP" dirty="0"/>
          </a:p>
          <a:p>
            <a:r>
              <a:rPr lang="en-US" altLang="ja-JP" dirty="0"/>
              <a:t>ESP, </a:t>
            </a:r>
          </a:p>
          <a:p>
            <a:r>
              <a:rPr lang="en-US" altLang="ja-JP" dirty="0"/>
              <a:t>EFLAGS, </a:t>
            </a:r>
          </a:p>
          <a:p>
            <a:r>
              <a:rPr lang="en-US" altLang="ja-JP" dirty="0"/>
              <a:t>CS, DS, ES, SS, FS, </a:t>
            </a:r>
            <a:r>
              <a:rPr lang="en-US" altLang="ja-JP" dirty="0" err="1"/>
              <a:t>GS</a:t>
            </a:r>
            <a:r>
              <a:rPr lang="en-US" altLang="ja-JP" dirty="0"/>
              <a:t>,</a:t>
            </a:r>
          </a:p>
          <a:p>
            <a:r>
              <a:rPr lang="en-US" altLang="ja-JP" dirty="0" err="1"/>
              <a:t>EIP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86815" y="5908108"/>
            <a:ext cx="541686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名前がいろいろ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あるので，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種類分け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する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09554" y="1741882"/>
            <a:ext cx="203132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汎用レジスタ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09555" y="2645892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ベースポインタ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09555" y="3220580"/>
            <a:ext cx="264687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スタックポインタ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09479" y="3714207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フラグレジスタ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75109" y="4278654"/>
            <a:ext cx="295465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セグメントレジスタ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93290" y="1529635"/>
            <a:ext cx="3774850" cy="863045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93290" y="2645892"/>
            <a:ext cx="3774850" cy="33707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93367" y="3187963"/>
            <a:ext cx="3774850" cy="33707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93290" y="3697124"/>
            <a:ext cx="3774850" cy="33707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93289" y="4272710"/>
            <a:ext cx="4333351" cy="33707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93290" y="4837339"/>
            <a:ext cx="3774850" cy="33707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666941" y="5370581"/>
            <a:ext cx="902811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名前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127624" y="5369807"/>
            <a:ext cx="902811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種類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409479" y="4843514"/>
            <a:ext cx="295465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プログラムカウンタ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24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Pentium</a:t>
            </a:r>
            <a:r>
              <a:rPr lang="ja-JP" altLang="en-US" dirty="0"/>
              <a:t>系列プロセッサのレジスタの大きさ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0702" y="2295454"/>
            <a:ext cx="8461208" cy="4243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代表的なものは</a:t>
            </a:r>
            <a:endParaRPr lang="en-US" altLang="ja-JP" dirty="0"/>
          </a:p>
          <a:p>
            <a:r>
              <a:rPr lang="en-US" altLang="ja-JP" dirty="0"/>
              <a:t>EAX, EBX, ECX, EDX, </a:t>
            </a:r>
          </a:p>
          <a:p>
            <a:r>
              <a:rPr lang="en-US" altLang="ja-JP" dirty="0"/>
              <a:t>ESI,</a:t>
            </a:r>
            <a:r>
              <a:rPr lang="ja-JP" altLang="en-US" dirty="0"/>
              <a:t> </a:t>
            </a:r>
            <a:r>
              <a:rPr lang="en-US" altLang="ja-JP" dirty="0"/>
              <a:t>EDI,</a:t>
            </a:r>
            <a:r>
              <a:rPr lang="ja-JP" altLang="en-US" dirty="0"/>
              <a:t> </a:t>
            </a:r>
            <a:endParaRPr lang="en-US" altLang="ja-JP" dirty="0"/>
          </a:p>
          <a:p>
            <a:r>
              <a:rPr lang="en-US" altLang="ja-JP" dirty="0"/>
              <a:t>EBP,</a:t>
            </a:r>
            <a:r>
              <a:rPr lang="ja-JP" altLang="en-US" dirty="0"/>
              <a:t> </a:t>
            </a:r>
            <a:endParaRPr lang="en-US" altLang="ja-JP" dirty="0"/>
          </a:p>
          <a:p>
            <a:r>
              <a:rPr lang="en-US" altLang="ja-JP" dirty="0"/>
              <a:t>ESP, </a:t>
            </a:r>
          </a:p>
          <a:p>
            <a:r>
              <a:rPr lang="en-US" altLang="ja-JP" dirty="0"/>
              <a:t>EFLAGS, </a:t>
            </a:r>
          </a:p>
          <a:p>
            <a:r>
              <a:rPr lang="en-US" altLang="ja-JP" dirty="0"/>
              <a:t>CS, DS, ES, SS, FS, GS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70092" y="1119272"/>
            <a:ext cx="8359800" cy="82153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altLang="ja-JP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Pentium</a:t>
            </a:r>
            <a:r>
              <a:rPr lang="ja-JP" altLang="en-US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 系列プロセッサ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では，</a:t>
            </a:r>
            <a:endParaRPr lang="en-US" altLang="ja-JP" sz="27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レジスタ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の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サイズは</a:t>
            </a:r>
            <a:r>
              <a:rPr lang="en-US" altLang="ja-JP" sz="27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32</a:t>
            </a:r>
            <a:r>
              <a:rPr lang="ja-JP" altLang="en-US" sz="27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ビット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または</a:t>
            </a:r>
            <a:r>
              <a:rPr lang="en-US" altLang="ja-JP" sz="27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16</a:t>
            </a:r>
            <a:r>
              <a:rPr lang="ja-JP" altLang="en-US" sz="27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ビット</a:t>
            </a:r>
            <a:endParaRPr lang="en-US" altLang="ja-JP" sz="2700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89117" y="1055002"/>
            <a:ext cx="7962900" cy="1125049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右中かっこ 17"/>
          <p:cNvSpPr/>
          <p:nvPr/>
        </p:nvSpPr>
        <p:spPr>
          <a:xfrm>
            <a:off x="4029935" y="2885871"/>
            <a:ext cx="171450" cy="19164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右中かっこ 18"/>
          <p:cNvSpPr/>
          <p:nvPr/>
        </p:nvSpPr>
        <p:spPr>
          <a:xfrm>
            <a:off x="4391306" y="5298117"/>
            <a:ext cx="168543" cy="5974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01385" y="3469790"/>
            <a:ext cx="4875053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それぞれ</a:t>
            </a:r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３２ビット長</a:t>
            </a:r>
            <a:endParaRPr lang="en-US" altLang="ja-JP" sz="240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（例） </a:t>
            </a:r>
            <a:r>
              <a:rPr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04001234H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 16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進</a:t>
            </a:r>
            <a:r>
              <a:rPr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桁</a:t>
            </a:r>
            <a:endParaRPr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74611" y="5402449"/>
            <a:ext cx="390844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それぞれ</a:t>
            </a:r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１６ビット長</a:t>
            </a:r>
            <a:endParaRPr lang="en-US" altLang="ja-JP" sz="240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（例） </a:t>
            </a:r>
            <a:r>
              <a:rPr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3000H ※ 16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進</a:t>
            </a:r>
            <a:r>
              <a:rPr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桁</a:t>
            </a:r>
            <a:endParaRPr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8910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44" y="1920840"/>
            <a:ext cx="7877210" cy="1139039"/>
          </a:xfrm>
          <a:prstGeom prst="rect">
            <a:avLst/>
          </a:prstGeom>
        </p:spPr>
      </p:pic>
      <p:sp>
        <p:nvSpPr>
          <p:cNvPr id="16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フラグレジスタ </a:t>
            </a:r>
            <a:r>
              <a:rPr lang="en-US" altLang="ja-JP" dirty="0" err="1"/>
              <a:t>eflags</a:t>
            </a:r>
            <a:r>
              <a:rPr lang="en-US" altLang="ja-JP" dirty="0"/>
              <a:t> (</a:t>
            </a:r>
            <a:r>
              <a:rPr lang="ja-JP" altLang="en-US" dirty="0"/>
              <a:t>縮めて </a:t>
            </a:r>
            <a:r>
              <a:rPr lang="en-US" altLang="ja-JP" dirty="0" err="1"/>
              <a:t>EFL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19" name="コンテンツ プレースホルダー 18">
            <a:extLst>
              <a:ext uri="{FF2B5EF4-FFF2-40B4-BE49-F238E27FC236}">
                <a16:creationId xmlns:a16="http://schemas.microsoft.com/office/drawing/2014/main" id="{FBD254AF-FED0-46BC-B30B-9C7D5ED09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708146"/>
              </p:ext>
            </p:extLst>
          </p:nvPr>
        </p:nvGraphicFramePr>
        <p:xfrm>
          <a:off x="1369838" y="4777778"/>
          <a:ext cx="6096000" cy="281940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1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751919"/>
              </p:ext>
            </p:extLst>
          </p:nvPr>
        </p:nvGraphicFramePr>
        <p:xfrm>
          <a:off x="1374410" y="4281716"/>
          <a:ext cx="6096000" cy="445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</a:tblGrid>
              <a:tr h="44577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VIP</a:t>
                      </a:r>
                      <a:endParaRPr kumimoji="1" lang="ja-JP" altLang="en-US" sz="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VIF</a:t>
                      </a:r>
                      <a:endParaRPr kumimoji="1" lang="ja-JP" altLang="en-US" sz="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AC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VM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RF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NT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IOPL</a:t>
                      </a:r>
                      <a:endParaRPr kumimoji="1" lang="ja-JP" altLang="en-US" sz="9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TF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ZF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CF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6819676" y="2390789"/>
            <a:ext cx="925830" cy="226314"/>
          </a:xfrm>
          <a:prstGeom prst="rect">
            <a:avLst/>
          </a:prstGeom>
          <a:noFill/>
          <a:ln w="508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6792091" y="2658095"/>
            <a:ext cx="364436" cy="5261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5391424" y="3278572"/>
            <a:ext cx="3028403" cy="5025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０００００２１２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1334787" y="4308227"/>
            <a:ext cx="1963759" cy="40695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フラグの名前</a:t>
            </a: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666468" y="4715178"/>
            <a:ext cx="1963759" cy="40695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</a:t>
            </a: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3298546" y="5693558"/>
            <a:ext cx="3028403" cy="5025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32 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ビット長</a:t>
            </a:r>
          </a:p>
        </p:txBody>
      </p:sp>
    </p:spTree>
    <p:extLst>
      <p:ext uri="{BB962C8B-B14F-4D97-AF65-F5344CB8AC3E}">
        <p14:creationId xmlns:p14="http://schemas.microsoft.com/office/powerpoint/2010/main" val="2302517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5-4</a:t>
            </a:r>
            <a:r>
              <a:rPr lang="ja-JP" altLang="en-US" dirty="0"/>
              <a:t> レジスタを使うプログラムの例</a:t>
            </a:r>
          </a:p>
        </p:txBody>
      </p:sp>
      <p:sp>
        <p:nvSpPr>
          <p:cNvPr id="10" name="字幕 9">
            <a:extLst>
              <a:ext uri="{FF2B5EF4-FFF2-40B4-BE49-F238E27FC236}">
                <a16:creationId xmlns:a16="http://schemas.microsoft.com/office/drawing/2014/main" id="{FF4E8C42-3AE1-4B1E-B62B-FCF7998561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5797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67" y="2126247"/>
            <a:ext cx="3586386" cy="203351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レジスタを使う例</a:t>
            </a:r>
          </a:p>
        </p:txBody>
      </p:sp>
      <p:sp>
        <p:nvSpPr>
          <p:cNvPr id="15" name="コンテンツ プレースホルダー 14">
            <a:extLst>
              <a:ext uri="{FF2B5EF4-FFF2-40B4-BE49-F238E27FC236}">
                <a16:creationId xmlns:a16="http://schemas.microsoft.com/office/drawing/2014/main" id="{FC164CD4-20FA-4874-81DE-833FEF78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14</a:t>
            </a:fld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9550" y="4463415"/>
            <a:ext cx="3297762" cy="115416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en-US" altLang="ja-JP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Visual Studio 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 </a:t>
            </a:r>
            <a:r>
              <a:rPr kumimoji="1" lang="en-US" altLang="ja-JP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C++ 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endParaRPr kumimoji="1"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3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 = a + 20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13018" y="4159764"/>
            <a:ext cx="3798604" cy="175432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アセンブリ言語のプログラム</a:t>
            </a:r>
            <a:endParaRPr kumimoji="1"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endParaRPr kumimoji="1"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en-US" altLang="ja-JP" sz="2400" b="1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mov</a:t>
            </a:r>
            <a:r>
              <a:rPr kumimoji="1" lang="en-US" altLang="ja-JP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    </a:t>
            </a:r>
            <a:r>
              <a:rPr kumimoji="1" lang="en-US" altLang="ja-JP" sz="24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kumimoji="1" lang="en-US" altLang="ja-JP" sz="2400" b="1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,dword</a:t>
            </a:r>
            <a:r>
              <a:rPr kumimoji="1" lang="en-US" altLang="ja-JP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400" b="1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ptr</a:t>
            </a:r>
            <a:r>
              <a:rPr kumimoji="1" lang="en-US" altLang="ja-JP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[a]  </a:t>
            </a:r>
          </a:p>
          <a:p>
            <a:pPr defTabSz="685800">
              <a:defRPr/>
            </a:pPr>
            <a:r>
              <a:rPr kumimoji="1" lang="en-US" altLang="ja-JP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add          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kumimoji="1" lang="en-US" altLang="ja-JP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,14h  </a:t>
            </a:r>
          </a:p>
          <a:p>
            <a:pPr defTabSz="685800">
              <a:defRPr/>
            </a:pPr>
            <a:r>
              <a:rPr kumimoji="1" lang="en-US" altLang="ja-JP" sz="2400" b="1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mov</a:t>
            </a:r>
            <a:r>
              <a:rPr kumimoji="1" lang="en-US" altLang="ja-JP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    </a:t>
            </a:r>
            <a:r>
              <a:rPr kumimoji="1" lang="en-US" altLang="ja-JP" sz="2400" b="1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dword</a:t>
            </a:r>
            <a:r>
              <a:rPr kumimoji="1" lang="en-US" altLang="ja-JP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400" b="1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ptr</a:t>
            </a:r>
            <a:r>
              <a:rPr kumimoji="1" lang="en-US" altLang="ja-JP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[b],</a:t>
            </a:r>
            <a:r>
              <a:rPr kumimoji="1" lang="en-US" altLang="ja-JP" sz="24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endParaRPr kumimoji="1" lang="en-US" altLang="ja-JP" sz="3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483184" y="2924623"/>
            <a:ext cx="1142252" cy="622388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endParaRPr lang="ja-JP" altLang="en-US" sz="18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1625436" y="2179709"/>
            <a:ext cx="2178611" cy="7449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625436" y="3547011"/>
            <a:ext cx="2178611" cy="5103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047" y="2169643"/>
            <a:ext cx="5293178" cy="1910956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4329114" y="3939778"/>
            <a:ext cx="3821906" cy="182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444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レジスタの値の変化　</a:t>
            </a: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F05476D6-116B-4E3D-A20F-B6EABB685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1901" y="1331332"/>
            <a:ext cx="7653338" cy="6093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次のプログラムで，</a:t>
            </a:r>
            <a:r>
              <a:rPr kumimoji="1" lang="ja-JP" altLang="en-US" sz="28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レジスタの値が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変化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する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91207" y="2474595"/>
            <a:ext cx="3259097" cy="18158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int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i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;</a:t>
            </a:r>
          </a:p>
          <a:p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for (</a:t>
            </a:r>
            <a:r>
              <a:rPr kumimoji="1"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i</a:t>
            </a:r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= 0; </a:t>
            </a:r>
            <a:r>
              <a:rPr kumimoji="1"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i</a:t>
            </a:r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&lt; 5; </a:t>
            </a:r>
            <a:r>
              <a:rPr kumimoji="1"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i</a:t>
            </a:r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++) {</a:t>
            </a:r>
          </a:p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 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printf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("%d\n", 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i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);</a:t>
            </a:r>
          </a:p>
          <a:p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}</a:t>
            </a:r>
            <a:endParaRPr kumimoji="1" lang="ja-JP" altLang="en-US" sz="2800" b="1" dirty="0"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060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レジスタの値の変化を見る</a:t>
            </a:r>
          </a:p>
        </p:txBody>
      </p:sp>
      <p:sp>
        <p:nvSpPr>
          <p:cNvPr id="16" name="コンテンツ プレースホルダー 15">
            <a:extLst>
              <a:ext uri="{FF2B5EF4-FFF2-40B4-BE49-F238E27FC236}">
                <a16:creationId xmlns:a16="http://schemas.microsoft.com/office/drawing/2014/main" id="{580C8760-202F-4D58-994E-2E1F81183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487" y="3233909"/>
            <a:ext cx="1860293" cy="1636587"/>
          </a:xfrm>
          <a:prstGeom prst="rect">
            <a:avLst/>
          </a:prstGeom>
        </p:spPr>
      </p:pic>
      <p:grpSp>
        <p:nvGrpSpPr>
          <p:cNvPr id="9" name="グループ化 8"/>
          <p:cNvGrpSpPr/>
          <p:nvPr/>
        </p:nvGrpSpPr>
        <p:grpSpPr>
          <a:xfrm>
            <a:off x="5429383" y="1596130"/>
            <a:ext cx="2504942" cy="1387086"/>
            <a:chOff x="4278333" y="269127"/>
            <a:chExt cx="6166431" cy="3500941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78333" y="269127"/>
              <a:ext cx="6166431" cy="3500941"/>
            </a:xfrm>
            <a:prstGeom prst="rect">
              <a:avLst/>
            </a:prstGeom>
          </p:spPr>
        </p:pic>
        <p:sp>
          <p:nvSpPr>
            <p:cNvPr id="11" name="正方形/長方形 10"/>
            <p:cNvSpPr/>
            <p:nvPr/>
          </p:nvSpPr>
          <p:spPr>
            <a:xfrm>
              <a:off x="5752669" y="788893"/>
              <a:ext cx="1485257" cy="545492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5699007" y="2654183"/>
              <a:ext cx="3200294" cy="545492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5572344" y="4824192"/>
            <a:ext cx="3370127" cy="1210366"/>
          </a:xfrm>
          <a:prstGeom prst="rect">
            <a:avLst/>
          </a:prstGeom>
          <a:solidFill>
            <a:schemeClr val="bg1"/>
          </a:solidFill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40000"/>
              </a:lnSpc>
              <a:buNone/>
            </a:pP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 </a:t>
            </a:r>
            <a:r>
              <a:rPr lang="en-US" altLang="ja-JP" sz="24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の値の変化が右側に表示される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" y="1596130"/>
            <a:ext cx="5532984" cy="402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758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127" y="848963"/>
            <a:ext cx="4323378" cy="3803478"/>
          </a:xfrm>
          <a:prstGeom prst="rect">
            <a:avLst/>
          </a:prstGeom>
        </p:spPr>
      </p:pic>
      <p:sp>
        <p:nvSpPr>
          <p:cNvPr id="11" name="タイトル 10">
            <a:extLst>
              <a:ext uri="{FF2B5EF4-FFF2-40B4-BE49-F238E27FC236}">
                <a16:creationId xmlns:a16="http://schemas.microsoft.com/office/drawing/2014/main" id="{D26F626B-4B0D-476C-9B5B-EAF5B9B2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3460CEAD-F1B4-40CC-8915-75979B56D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757977" y="1627083"/>
            <a:ext cx="3415864" cy="2293492"/>
          </a:xfrm>
          <a:prstGeom prst="rect">
            <a:avLst/>
          </a:prstGeom>
          <a:noFill/>
          <a:ln w="666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69837" y="4934423"/>
            <a:ext cx="5567363" cy="14219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結果の例．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レジスタ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は，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最初は初期化されていない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（以前の値が残っている）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216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4224"/>
            <a:ext cx="3570978" cy="2411570"/>
          </a:xfrm>
          <a:prstGeom prst="rect">
            <a:avLst/>
          </a:prstGeom>
        </p:spPr>
      </p:pic>
      <p:sp>
        <p:nvSpPr>
          <p:cNvPr id="11" name="タイトル 10">
            <a:extLst>
              <a:ext uri="{FF2B5EF4-FFF2-40B4-BE49-F238E27FC236}">
                <a16:creationId xmlns:a16="http://schemas.microsoft.com/office/drawing/2014/main" id="{3078C482-92E4-48D9-8269-06EFB5EB0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7DA534B0-7B47-4E42-BDC6-7B8C98D9E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03027" y="1661517"/>
            <a:ext cx="5567363" cy="31947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してみると，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&lt; 5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lang="ja-JP" altLang="en-US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か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どうかを調べる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のに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レジスタ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を使っている．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最初の表示の時点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では，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まだ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&lt; 5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かどうかを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調べていない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ので，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</a:t>
            </a:r>
            <a:r>
              <a:rPr lang="en-US" altLang="ja-JP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b="1" u="sng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lang="en-US" altLang="ja-JP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初期化されていない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08408" y="2426863"/>
            <a:ext cx="2601274" cy="360509"/>
          </a:xfrm>
          <a:prstGeom prst="rect">
            <a:avLst/>
          </a:prstGeom>
          <a:noFill/>
          <a:ln w="666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9232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5-5</a:t>
            </a:r>
            <a:r>
              <a:rPr lang="ja-JP" altLang="en-US" dirty="0"/>
              <a:t> </a:t>
            </a:r>
            <a:r>
              <a:rPr lang="en-US" altLang="ja-JP" dirty="0"/>
              <a:t>Visual Studio </a:t>
            </a:r>
            <a:r>
              <a:rPr lang="ja-JP" altLang="en-US" dirty="0"/>
              <a:t>でレジスタ表示</a:t>
            </a:r>
          </a:p>
        </p:txBody>
      </p:sp>
      <p:sp>
        <p:nvSpPr>
          <p:cNvPr id="10" name="字幕 9">
            <a:extLst>
              <a:ext uri="{FF2B5EF4-FFF2-40B4-BE49-F238E27FC236}">
                <a16:creationId xmlns:a16="http://schemas.microsoft.com/office/drawing/2014/main" id="{73B52F22-E5A0-4856-9959-93EAAE3289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604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5-1 </a:t>
            </a:r>
            <a:r>
              <a:rPr lang="ja-JP" altLang="en-US" dirty="0"/>
              <a:t>プロセッサの仕組み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5-2 </a:t>
            </a:r>
            <a:r>
              <a:rPr lang="ja-JP" altLang="en-US" dirty="0"/>
              <a:t>レジスタ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5-3 Pentium</a:t>
            </a:r>
            <a:r>
              <a:rPr lang="ja-JP" altLang="en-US" dirty="0"/>
              <a:t>系列プロセッサのレジスタ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5-4 </a:t>
            </a:r>
            <a:r>
              <a:rPr lang="ja-JP" altLang="en-US" dirty="0"/>
              <a:t>レジスタを使うプログラムの例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5-5 Visual</a:t>
            </a:r>
            <a:r>
              <a:rPr lang="ja-JP" altLang="en-US" dirty="0"/>
              <a:t> </a:t>
            </a:r>
            <a:r>
              <a:rPr lang="en-US" altLang="ja-JP" dirty="0"/>
              <a:t>Studio</a:t>
            </a:r>
            <a:r>
              <a:rPr lang="ja-JP" altLang="en-US" dirty="0"/>
              <a:t> でレジスタ表示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442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59787"/>
            <a:ext cx="6722269" cy="238532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レジスタを使っているのは？</a:t>
            </a: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16836B6C-0FA5-4210-BD52-98498EC89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18" name="角丸四角形吹き出し 17"/>
          <p:cNvSpPr/>
          <p:nvPr/>
        </p:nvSpPr>
        <p:spPr>
          <a:xfrm>
            <a:off x="3937701" y="1998494"/>
            <a:ext cx="5153912" cy="695865"/>
          </a:xfrm>
          <a:prstGeom prst="wedgeRoundRectCallout">
            <a:avLst>
              <a:gd name="adj1" fmla="val -48308"/>
              <a:gd name="adj2" fmla="val 164229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ここで， レジスタを使用！</a:t>
            </a:r>
            <a:endParaRPr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09550" y="3557588"/>
            <a:ext cx="4248150" cy="7875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6713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z = x + y;</a:t>
            </a:r>
            <a:r>
              <a:rPr lang="ja-JP" altLang="en-US" dirty="0"/>
              <a:t>」部分で行われていること</a:t>
            </a:r>
          </a:p>
        </p:txBody>
      </p:sp>
      <p:sp>
        <p:nvSpPr>
          <p:cNvPr id="20" name="コンテンツ プレースホルダー 19">
            <a:extLst>
              <a:ext uri="{FF2B5EF4-FFF2-40B4-BE49-F238E27FC236}">
                <a16:creationId xmlns:a16="http://schemas.microsoft.com/office/drawing/2014/main" id="{F3CF1CF9-47A2-45B7-B20A-85F6D61C4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56427" y="1955989"/>
            <a:ext cx="268669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レジスタ 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EAX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を使用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672012" y="3343275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672012" y="3900487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72012" y="4457700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75983" y="2883485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56307" y="3508072"/>
            <a:ext cx="126348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変数 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x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用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56307" y="4065285"/>
            <a:ext cx="126989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変数 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y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用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64722" y="4622497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変数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z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用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8270" y="3343275"/>
            <a:ext cx="180504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レジスタ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EAX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80479" y="3786679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>
            <a:stCxn id="5" idx="1"/>
          </p:cNvCxnSpPr>
          <p:nvPr/>
        </p:nvCxnSpPr>
        <p:spPr>
          <a:xfrm flipH="1">
            <a:off x="2614092" y="3621882"/>
            <a:ext cx="2057921" cy="479576"/>
          </a:xfrm>
          <a:prstGeom prst="straightConnector1">
            <a:avLst/>
          </a:prstGeom>
          <a:ln w="66675">
            <a:solidFill>
              <a:schemeClr val="accent1">
                <a:alpha val="50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099745" y="3286371"/>
            <a:ext cx="106631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① 転送</a:t>
            </a:r>
            <a:endParaRPr kumimoji="1" lang="ja-JP" altLang="en-US" sz="21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8270" y="4567238"/>
            <a:ext cx="1802096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変数</a:t>
            </a:r>
            <a:r>
              <a:rPr lang="en-US" altLang="ja-JP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x </a:t>
            </a:r>
            <a:r>
              <a:rPr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の値で</a:t>
            </a:r>
            <a:endParaRPr lang="en-US" altLang="ja-JP" sz="21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  <a:p>
            <a:r>
              <a:rPr kumimoji="1"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上書きされる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77417" y="3482578"/>
            <a:ext cx="45397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３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66516" y="3905250"/>
            <a:ext cx="45397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３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177417" y="4009080"/>
            <a:ext cx="45397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４</a:t>
            </a:r>
            <a:endParaRPr kumimoji="1" lang="ja-JP" altLang="en-US" sz="21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259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z = x + y;</a:t>
            </a:r>
            <a:r>
              <a:rPr lang="ja-JP" altLang="en-US" dirty="0"/>
              <a:t>」部分で行われていること</a:t>
            </a:r>
          </a:p>
        </p:txBody>
      </p:sp>
      <p:sp>
        <p:nvSpPr>
          <p:cNvPr id="26" name="コンテンツ プレースホルダー 25">
            <a:extLst>
              <a:ext uri="{FF2B5EF4-FFF2-40B4-BE49-F238E27FC236}">
                <a16:creationId xmlns:a16="http://schemas.microsoft.com/office/drawing/2014/main" id="{A104493B-969B-489F-8F74-DA66676CF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56427" y="1955989"/>
            <a:ext cx="268669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レジスタ 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EAX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を使用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672012" y="3343275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672012" y="3900487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72012" y="4457700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75983" y="2883485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56307" y="3508072"/>
            <a:ext cx="126348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変数 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x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用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56307" y="4065285"/>
            <a:ext cx="126989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変数 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y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用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64722" y="4622497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変数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z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用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8270" y="3343275"/>
            <a:ext cx="180504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レジスタ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EAX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80479" y="3786679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>
            <a:stCxn id="9" idx="1"/>
          </p:cNvCxnSpPr>
          <p:nvPr/>
        </p:nvCxnSpPr>
        <p:spPr>
          <a:xfrm flipH="1" flipV="1">
            <a:off x="2614092" y="4101458"/>
            <a:ext cx="2057921" cy="77636"/>
          </a:xfrm>
          <a:prstGeom prst="straightConnector1">
            <a:avLst/>
          </a:prstGeom>
          <a:ln w="66675">
            <a:solidFill>
              <a:schemeClr val="accent1">
                <a:alpha val="50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133177" y="3608557"/>
            <a:ext cx="160492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② 足しこみ</a:t>
            </a:r>
            <a:endParaRPr kumimoji="1" lang="ja-JP" altLang="en-US" sz="21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8270" y="4567238"/>
            <a:ext cx="1808508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変数</a:t>
            </a:r>
            <a:r>
              <a:rPr lang="en-US" altLang="ja-JP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y </a:t>
            </a:r>
            <a:r>
              <a:rPr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の値が</a:t>
            </a:r>
            <a:endParaRPr lang="en-US" altLang="ja-JP" sz="21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  <a:p>
            <a:r>
              <a:rPr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足しこまれる</a:t>
            </a:r>
            <a:endParaRPr lang="en-US" altLang="ja-JP" sz="21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77417" y="3482578"/>
            <a:ext cx="45397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３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77417" y="4009080"/>
            <a:ext cx="45397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４</a:t>
            </a:r>
            <a:endParaRPr kumimoji="1" lang="ja-JP" altLang="en-US" sz="21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66516" y="3905250"/>
            <a:ext cx="45397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７</a:t>
            </a:r>
            <a:endParaRPr kumimoji="1" lang="ja-JP" altLang="en-US" sz="21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044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z = x + y;</a:t>
            </a:r>
            <a:r>
              <a:rPr lang="ja-JP" altLang="en-US" dirty="0"/>
              <a:t>」部分で行われていること</a:t>
            </a:r>
          </a:p>
        </p:txBody>
      </p:sp>
      <p:sp>
        <p:nvSpPr>
          <p:cNvPr id="27" name="コンテンツ プレースホルダー 26">
            <a:extLst>
              <a:ext uri="{FF2B5EF4-FFF2-40B4-BE49-F238E27FC236}">
                <a16:creationId xmlns:a16="http://schemas.microsoft.com/office/drawing/2014/main" id="{72DCFFA4-C7CD-42A5-9550-E49776EE2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56427" y="1955989"/>
            <a:ext cx="268669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レジスタ 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EAX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を使用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672012" y="3343275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672012" y="3900487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72012" y="4457700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75983" y="2883485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56307" y="3508072"/>
            <a:ext cx="126348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変数 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x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用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56307" y="4065285"/>
            <a:ext cx="126989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変数 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y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用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64722" y="4622497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変数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z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用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8270" y="3343275"/>
            <a:ext cx="180504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レジスタ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EAX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80479" y="3786679"/>
            <a:ext cx="2233613" cy="557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>
            <a:endCxn id="10" idx="1"/>
          </p:cNvCxnSpPr>
          <p:nvPr/>
        </p:nvCxnSpPr>
        <p:spPr>
          <a:xfrm>
            <a:off x="2614092" y="4065286"/>
            <a:ext cx="2057921" cy="671021"/>
          </a:xfrm>
          <a:prstGeom prst="straightConnector1">
            <a:avLst/>
          </a:prstGeom>
          <a:ln w="66675">
            <a:solidFill>
              <a:schemeClr val="accent1">
                <a:alpha val="50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149324" y="3900487"/>
            <a:ext cx="106631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③ 転送</a:t>
            </a:r>
            <a:endParaRPr kumimoji="1" lang="ja-JP" altLang="en-US" sz="21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11054" y="5094781"/>
            <a:ext cx="2686698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レジスタ </a:t>
            </a:r>
            <a:r>
              <a:rPr lang="en-US" altLang="ja-JP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EAX </a:t>
            </a:r>
            <a:r>
              <a:rPr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の値で</a:t>
            </a:r>
            <a:endParaRPr lang="en-US" altLang="ja-JP" sz="21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  <a:p>
            <a:r>
              <a:rPr kumimoji="1"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上書きされる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77417" y="3482578"/>
            <a:ext cx="45397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３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77417" y="4009080"/>
            <a:ext cx="45397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４</a:t>
            </a:r>
            <a:endParaRPr kumimoji="1" lang="ja-JP" altLang="en-US" sz="21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66516" y="3905250"/>
            <a:ext cx="45397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７</a:t>
            </a:r>
            <a:endParaRPr kumimoji="1" lang="ja-JP" altLang="en-US" sz="21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83378" y="4552347"/>
            <a:ext cx="45397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７</a:t>
            </a:r>
            <a:endParaRPr kumimoji="1" lang="ja-JP" altLang="en-US" sz="21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657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5852" y="2894238"/>
            <a:ext cx="4876086" cy="170057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レジスタを使っているのは？</a:t>
            </a:r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F410108E-8559-49B5-8270-1C548EB64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1" y="3052022"/>
            <a:ext cx="2996108" cy="157527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テキスト ボックス 13"/>
          <p:cNvSpPr txBox="1"/>
          <p:nvPr/>
        </p:nvSpPr>
        <p:spPr>
          <a:xfrm>
            <a:off x="640162" y="2274326"/>
            <a:ext cx="229101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Visual C++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981229" y="2400206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アセンブリ言語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13963" y="3052022"/>
            <a:ext cx="1620949" cy="512121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833958" y="2937875"/>
            <a:ext cx="4587479" cy="264319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33959" y="3202193"/>
            <a:ext cx="415529" cy="2667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33958" y="3706309"/>
            <a:ext cx="615553" cy="23222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2020637" y="3112820"/>
            <a:ext cx="1733550" cy="2227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534637" y="2937875"/>
            <a:ext cx="954107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1500" dirty="0">
                <a:latin typeface="Arial" panose="020B0604020202020204" pitchFamily="34" charset="0"/>
                <a:ea typeface="メイリオ" panose="020B0604030504040204" pitchFamily="50" charset="-128"/>
              </a:rPr>
              <a:t>同じ意味</a:t>
            </a:r>
            <a:endParaRPr kumimoji="1" lang="ja-JP" altLang="en-US" sz="15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13962" y="3584972"/>
            <a:ext cx="1620949" cy="512121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13962" y="4116986"/>
            <a:ext cx="2744900" cy="512121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2020637" y="3608513"/>
            <a:ext cx="1733550" cy="2227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534637" y="3382019"/>
            <a:ext cx="954107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1500" dirty="0">
                <a:latin typeface="Arial" panose="020B0604020202020204" pitchFamily="34" charset="0"/>
                <a:ea typeface="メイリオ" panose="020B0604030504040204" pitchFamily="50" charset="-128"/>
              </a:rPr>
              <a:t>同じ意味</a:t>
            </a:r>
            <a:endParaRPr kumimoji="1" lang="ja-JP" altLang="en-US" sz="15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833958" y="3896058"/>
            <a:ext cx="4816079" cy="756316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3138633" y="4335352"/>
            <a:ext cx="546497" cy="477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957911" y="3983637"/>
            <a:ext cx="954107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1500" dirty="0">
                <a:latin typeface="Arial" panose="020B0604020202020204" pitchFamily="34" charset="0"/>
                <a:ea typeface="メイリオ" panose="020B0604030504040204" pitchFamily="50" charset="-128"/>
              </a:rPr>
              <a:t>同じ意味</a:t>
            </a:r>
            <a:endParaRPr kumimoji="1" lang="ja-JP" altLang="en-US" sz="15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右中かっこ 29"/>
          <p:cNvSpPr/>
          <p:nvPr/>
        </p:nvSpPr>
        <p:spPr>
          <a:xfrm rot="5400000">
            <a:off x="3975999" y="4430604"/>
            <a:ext cx="331470" cy="11391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839913" y="3445014"/>
            <a:ext cx="4581524" cy="261295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93845" y="5286894"/>
            <a:ext cx="243459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  <a:endParaRPr lang="en-US" altLang="ja-JP" sz="21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右中かっこ 32"/>
          <p:cNvSpPr/>
          <p:nvPr/>
        </p:nvSpPr>
        <p:spPr>
          <a:xfrm rot="5400000">
            <a:off x="6841393" y="3349093"/>
            <a:ext cx="331470" cy="32858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088232" y="5266722"/>
            <a:ext cx="3710633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が対象とする相手である</a:t>
            </a:r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オペランド</a:t>
            </a:r>
            <a:endParaRPr lang="en-US" altLang="ja-JP" sz="21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210832" y="3928714"/>
            <a:ext cx="500063" cy="2209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227161" y="4162757"/>
            <a:ext cx="500063" cy="2209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雲形吹き出し 35"/>
          <p:cNvSpPr/>
          <p:nvPr/>
        </p:nvSpPr>
        <p:spPr>
          <a:xfrm>
            <a:off x="2929926" y="1106808"/>
            <a:ext cx="2194387" cy="1242946"/>
          </a:xfrm>
          <a:prstGeom prst="cloudCallout">
            <a:avLst>
              <a:gd name="adj1" fmla="val 55533"/>
              <a:gd name="adj2" fmla="val 163263"/>
            </a:avLst>
          </a:prstGeom>
          <a:noFill/>
          <a:ln w="381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138633" y="1305200"/>
            <a:ext cx="1723549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レジスタ名</a:t>
            </a:r>
            <a:endParaRPr kumimoji="1" lang="ja-JP" altLang="en-US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8224388" y="4386195"/>
            <a:ext cx="500063" cy="2209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3067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>
            <a:extLst>
              <a:ext uri="{FF2B5EF4-FFF2-40B4-BE49-F238E27FC236}">
                <a16:creationId xmlns:a16="http://schemas.microsoft.com/office/drawing/2014/main" id="{F4B5779D-235C-4A58-9481-C0ED778C3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</a:t>
            </a:r>
            <a:r>
              <a:rPr lang="ja-JP" altLang="ja-JP" dirty="0"/>
              <a:t>で</a:t>
            </a:r>
            <a:r>
              <a:rPr lang="ja-JP" altLang="en-US" dirty="0"/>
              <a:t>，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39391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dirty="0">
                <a:latin typeface="Arial" panose="020B0604020202020204" pitchFamily="34" charset="0"/>
                <a:cs typeface="Calibri" panose="020F0502020204030204" pitchFamily="34" charset="0"/>
              </a:rPr>
              <a:t>演習</a:t>
            </a:r>
          </a:p>
        </p:txBody>
      </p:sp>
    </p:spTree>
    <p:extLst>
      <p:ext uri="{BB962C8B-B14F-4D97-AF65-F5344CB8AC3E}">
        <p14:creationId xmlns:p14="http://schemas.microsoft.com/office/powerpoint/2010/main" val="2450545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24463"/>
            <a:ext cx="8853080" cy="4972279"/>
          </a:xfrm>
          <a:prstGeom prst="rect">
            <a:avLst/>
          </a:prstGeom>
        </p:spPr>
      </p:pic>
      <p:sp>
        <p:nvSpPr>
          <p:cNvPr id="12" name="タイトル 11">
            <a:extLst>
              <a:ext uri="{FF2B5EF4-FFF2-40B4-BE49-F238E27FC236}">
                <a16:creationId xmlns:a16="http://schemas.microsoft.com/office/drawing/2014/main" id="{7B3F57CE-40B4-4FDC-9D6A-B6B7E11FE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en-US" dirty="0"/>
              <a:t>のエディタを使って，ソースファイルを編集しなさい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26872" y="5277432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４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行追加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421047" y="2811919"/>
            <a:ext cx="5808553" cy="2321783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10771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05" y="4338228"/>
            <a:ext cx="5612606" cy="1635539"/>
          </a:xfrm>
          <a:prstGeom prst="rect">
            <a:avLst/>
          </a:prstGeom>
        </p:spPr>
      </p:pic>
      <p:sp>
        <p:nvSpPr>
          <p:cNvPr id="15" name="タイトル 14">
            <a:extLst>
              <a:ext uri="{FF2B5EF4-FFF2-40B4-BE49-F238E27FC236}">
                <a16:creationId xmlns:a16="http://schemas.microsoft.com/office/drawing/2014/main" id="{2F5FFD42-6001-4076-A2EA-A6C9F4183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正常終了，０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表示されなければ，プログラムのミスを自分で確認し，修正して，ビルドをやり直す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80507" y="5614709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4" y="2932963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45085" y="2932963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16757" y="3173633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9176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6095" y="2705362"/>
            <a:ext cx="3006526" cy="136560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72" y="2895852"/>
            <a:ext cx="2571661" cy="1490121"/>
          </a:xfrm>
          <a:prstGeom prst="rect">
            <a:avLst/>
          </a:prstGeom>
        </p:spPr>
      </p:pic>
      <p:sp>
        <p:nvSpPr>
          <p:cNvPr id="12" name="タイトル 11">
            <a:extLst>
              <a:ext uri="{FF2B5EF4-FFF2-40B4-BE49-F238E27FC236}">
                <a16:creationId xmlns:a16="http://schemas.microsoft.com/office/drawing/2014/main" id="{61180B30-BC49-4FA4-936B-96B822F4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/>
              <a:t>x=3;</a:t>
            </a:r>
            <a:r>
              <a:rPr lang="ja-JP" altLang="en-US" dirty="0"/>
              <a:t>」の行に，ブレークポイントを設定しなさい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850486" y="3125890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0" y="4337177"/>
            <a:ext cx="2743407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x=3;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をマウスでクリック     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887309" y="4398581"/>
            <a:ext cx="2849123" cy="108843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35935" y="3435523"/>
            <a:ext cx="2071538" cy="1367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272" y="2510927"/>
            <a:ext cx="1727555" cy="175946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402182" y="2574291"/>
            <a:ext cx="513971" cy="183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02182" y="3727556"/>
            <a:ext cx="1220238" cy="168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128776" y="4247158"/>
            <a:ext cx="2651870" cy="1683379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200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52431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991" y="4635090"/>
            <a:ext cx="2513655" cy="1141733"/>
          </a:xfrm>
          <a:prstGeom prst="rect">
            <a:avLst/>
          </a:prstGeom>
        </p:spPr>
      </p:pic>
      <p:sp>
        <p:nvSpPr>
          <p:cNvPr id="12" name="タイトル 11">
            <a:extLst>
              <a:ext uri="{FF2B5EF4-FFF2-40B4-BE49-F238E27FC236}">
                <a16:creationId xmlns:a16="http://schemas.microsoft.com/office/drawing/2014/main" id="{E4ED46B6-1923-48C1-BC33-12AA5737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en-US" dirty="0"/>
              <a:t>で，デバッガーを起動しなさい．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/>
              <a:t>x=3;</a:t>
            </a:r>
            <a:r>
              <a:rPr lang="ja-JP" altLang="en-US" dirty="0"/>
              <a:t>」の行で，実行が中断することを確認しなさい</a:t>
            </a:r>
            <a:endParaRPr lang="en-US" altLang="ja-JP" dirty="0"/>
          </a:p>
          <a:p>
            <a:r>
              <a:rPr lang="ja-JP" altLang="en-US" dirty="0"/>
              <a:t>あとで使うので，中断したままにしておくこと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735408" y="1761848"/>
            <a:ext cx="2737929" cy="779795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3486675" y="4652120"/>
            <a:ext cx="3671771" cy="1132284"/>
          </a:xfrm>
          <a:prstGeom prst="wedgeRoundRectCallout">
            <a:avLst>
              <a:gd name="adj1" fmla="val -112560"/>
              <a:gd name="adj2" fmla="val -869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28025" y="4823882"/>
            <a:ext cx="3389069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x=3;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中断している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903788" y="5015971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165" y="1371327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914507" y="1903401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18991" y="1536876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662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5-1</a:t>
            </a:r>
            <a:r>
              <a:rPr lang="ja-JP" altLang="en-US" dirty="0"/>
              <a:t> プロセッサの仕組み</a:t>
            </a:r>
          </a:p>
        </p:txBody>
      </p:sp>
      <p:sp>
        <p:nvSpPr>
          <p:cNvPr id="10" name="字幕 9">
            <a:extLst>
              <a:ext uri="{FF2B5EF4-FFF2-40B4-BE49-F238E27FC236}">
                <a16:creationId xmlns:a16="http://schemas.microsoft.com/office/drawing/2014/main" id="{6C08BB0F-C5DE-4B51-BCE4-F1D3CFD3D8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27851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12" name="タイトル 11">
            <a:extLst>
              <a:ext uri="{FF2B5EF4-FFF2-40B4-BE49-F238E27FC236}">
                <a16:creationId xmlns:a16="http://schemas.microsoft.com/office/drawing/2014/main" id="{6AA728EB-A354-4C4D-A6DF-A28EE7721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x=3;</a:t>
            </a:r>
            <a:r>
              <a:rPr lang="ja-JP" altLang="en-US" dirty="0"/>
              <a:t>」の行で，実行が中断した状態で，逆アセンブルを行いなさい．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697229" y="5281612"/>
            <a:ext cx="3541667" cy="844867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「デバッグ」→ 「ウインドウ」→「</a:t>
            </a:r>
            <a:r>
              <a:rPr lang="ja-JP" altLang="en-US" sz="2000" b="1" i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2431" y="2223270"/>
            <a:ext cx="677888" cy="175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57679" y="2398349"/>
            <a:ext cx="985384" cy="1467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165177" y="4697493"/>
            <a:ext cx="1801985" cy="1966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333875" y="3479482"/>
            <a:ext cx="320992" cy="471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814147" y="5283993"/>
            <a:ext cx="3679772" cy="842485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</a:t>
            </a: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逆アセンブルの結果が表示される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3214" y="2006961"/>
            <a:ext cx="3484304" cy="310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046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4" y="2086918"/>
            <a:ext cx="7303073" cy="3003835"/>
          </a:xfrm>
          <a:prstGeom prst="rect">
            <a:avLst/>
          </a:prstGeom>
        </p:spPr>
      </p:pic>
      <p:sp>
        <p:nvSpPr>
          <p:cNvPr id="12" name="タイトル 11">
            <a:extLst>
              <a:ext uri="{FF2B5EF4-FFF2-40B4-BE49-F238E27FC236}">
                <a16:creationId xmlns:a16="http://schemas.microsoft.com/office/drawing/2014/main" id="{A3D5DE90-DC0A-4A20-9F69-59A90105D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752475" y="2261716"/>
            <a:ext cx="2619375" cy="55245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7876" y="901517"/>
            <a:ext cx="7431220" cy="8377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逆アセンブルの結果で，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レジスタ名 </a:t>
            </a:r>
            <a:r>
              <a:rPr kumimoji="1"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を確認しなさい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752475" y="3106675"/>
            <a:ext cx="2619375" cy="25565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752475" y="3614754"/>
            <a:ext cx="2619375" cy="25565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4757" y="5261370"/>
            <a:ext cx="286649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元の </a:t>
            </a:r>
            <a:r>
              <a:rPr kumimoji="1" lang="en-US" altLang="ja-JP" sz="2100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C++ </a:t>
            </a:r>
            <a:r>
              <a:rPr kumimoji="1" lang="ja-JP" altLang="en-US" sz="2100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1504950" y="2844649"/>
            <a:ext cx="4966474" cy="276225"/>
          </a:xfrm>
          <a:prstGeom prst="roundRect">
            <a:avLst/>
          </a:prstGeom>
          <a:solidFill>
            <a:schemeClr val="accent6">
              <a:lumMod val="75000"/>
              <a:alpha val="9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504949" y="3374927"/>
            <a:ext cx="4966474" cy="276225"/>
          </a:xfrm>
          <a:prstGeom prst="roundRect">
            <a:avLst/>
          </a:prstGeom>
          <a:solidFill>
            <a:schemeClr val="accent6">
              <a:lumMod val="75000"/>
              <a:alpha val="9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467844" y="3887734"/>
            <a:ext cx="5400677" cy="680580"/>
          </a:xfrm>
          <a:prstGeom prst="roundRect">
            <a:avLst/>
          </a:prstGeom>
          <a:solidFill>
            <a:schemeClr val="accent6">
              <a:lumMod val="75000"/>
              <a:alpha val="9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013363" y="3890979"/>
            <a:ext cx="644237" cy="21925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090447" y="4787302"/>
            <a:ext cx="4128053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レジスタ名 </a:t>
            </a:r>
            <a:r>
              <a:rPr lang="en-US" altLang="ja-JP" sz="27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lang="en-US" altLang="ja-JP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の確認！</a:t>
            </a:r>
            <a:endParaRPr kumimoji="1" lang="ja-JP" altLang="en-US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013363" y="4157450"/>
            <a:ext cx="644237" cy="21925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397843" y="4391819"/>
            <a:ext cx="644237" cy="21925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6833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353" y="2062767"/>
            <a:ext cx="2864644" cy="157876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4677" y="2103198"/>
            <a:ext cx="2673735" cy="2808237"/>
          </a:xfrm>
          <a:prstGeom prst="rect">
            <a:avLst/>
          </a:prstGeom>
        </p:spPr>
      </p:pic>
      <p:sp>
        <p:nvSpPr>
          <p:cNvPr id="13" name="タイトル 12">
            <a:extLst>
              <a:ext uri="{FF2B5EF4-FFF2-40B4-BE49-F238E27FC236}">
                <a16:creationId xmlns:a16="http://schemas.microsoft.com/office/drawing/2014/main" id="{8BBDF369-8CA3-4F5B-BC5D-B95284BB9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x = 3;</a:t>
            </a:r>
            <a:r>
              <a:rPr lang="ja-JP" altLang="en-US" dirty="0"/>
              <a:t>」の行で，実行が中断した状態で，レジスタの中身を表示させなさい．手順は次の通り．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22" name="角丸四角形吹き出し 21"/>
          <p:cNvSpPr/>
          <p:nvPr/>
        </p:nvSpPr>
        <p:spPr>
          <a:xfrm>
            <a:off x="74323" y="3772467"/>
            <a:ext cx="3489810" cy="1059185"/>
          </a:xfrm>
          <a:prstGeom prst="wedgeRoundRectCallout">
            <a:avLst>
              <a:gd name="adj1" fmla="val -39123"/>
              <a:gd name="adj2" fmla="val -15681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4182" y="3860516"/>
            <a:ext cx="3416320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デバッガーを</a:t>
            </a:r>
            <a:r>
              <a:rPr kumimoji="1" lang="ja-JP" altLang="en-US" sz="21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起動済み</a:t>
            </a:r>
            <a:r>
              <a:rPr kumimoji="1"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で，</a:t>
            </a:r>
            <a:endParaRPr kumimoji="1" lang="en-US" altLang="ja-JP" sz="21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プログラムの実行が中断し</a:t>
            </a:r>
            <a:endParaRPr kumimoji="1" lang="en-US" altLang="ja-JP" sz="21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ているときに・・・</a:t>
            </a:r>
            <a:endParaRPr kumimoji="1" lang="en-US" altLang="ja-JP" sz="21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652613" y="5014625"/>
            <a:ext cx="3530774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「ウインドウ」→「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704511" y="3721199"/>
            <a:ext cx="2144215" cy="89852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レジスタが表示される</a:t>
            </a:r>
            <a:r>
              <a:rPr lang="en-US" altLang="ja-JP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.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68352" y="2359759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834030" y="2217034"/>
            <a:ext cx="415241" cy="973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905873" y="2314415"/>
            <a:ext cx="1234127" cy="1031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300662" y="4452338"/>
            <a:ext cx="1148885" cy="1673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3672" y="3326297"/>
            <a:ext cx="2314271" cy="14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455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539" y="2139885"/>
            <a:ext cx="2164556" cy="2943225"/>
          </a:xfrm>
          <a:prstGeom prst="rect">
            <a:avLst/>
          </a:prstGeom>
        </p:spPr>
      </p:pic>
      <p:sp>
        <p:nvSpPr>
          <p:cNvPr id="14" name="タイトル 13">
            <a:extLst>
              <a:ext uri="{FF2B5EF4-FFF2-40B4-BE49-F238E27FC236}">
                <a16:creationId xmlns:a16="http://schemas.microsoft.com/office/drawing/2014/main" id="{E1906694-D916-454E-AC8F-8DD43F35A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ステップオーバーの操作を１回ずつ行いながら，レジスタ </a:t>
            </a:r>
            <a:r>
              <a:rPr lang="en-US" altLang="ja-JP" dirty="0" err="1"/>
              <a:t>eax</a:t>
            </a:r>
            <a:r>
              <a:rPr lang="en-US" altLang="ja-JP" dirty="0"/>
              <a:t> </a:t>
            </a:r>
            <a:r>
              <a:rPr lang="ja-JP" altLang="en-US" dirty="0"/>
              <a:t>の値の変化を確認しなさい．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495185" y="2176284"/>
            <a:ext cx="677888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541564" y="4654756"/>
            <a:ext cx="1181102" cy="195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186273" y="5016009"/>
            <a:ext cx="2737177" cy="81707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ステップオーバー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（あるいは </a:t>
            </a:r>
            <a:r>
              <a:rPr lang="en-US" altLang="ja-JP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F10 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キー）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5661" y="2139885"/>
            <a:ext cx="2806862" cy="89045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5661" y="3204532"/>
            <a:ext cx="2806862" cy="89045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5661" y="4269180"/>
            <a:ext cx="2849219" cy="90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5301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>
            <a:extLst>
              <a:ext uri="{FF2B5EF4-FFF2-40B4-BE49-F238E27FC236}">
                <a16:creationId xmlns:a16="http://schemas.microsoft.com/office/drawing/2014/main" id="{87559EAA-EA68-4DA4-BAC9-3EF688AE7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最後</a:t>
            </a:r>
            <a:r>
              <a:rPr lang="ja-JP" altLang="en-US" dirty="0"/>
              <a:t>に，プログラム実行の再開の操作を行いなさい．これで，デバッガーが終了する．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49110" y="4996506"/>
            <a:ext cx="2737177" cy="62800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34" y="2268526"/>
            <a:ext cx="3308494" cy="252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108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23354C-50A4-4740-B66D-B2E821E5C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プロセッサ（</a:t>
            </a:r>
            <a:r>
              <a:rPr lang="en-US" altLang="ja-JP" dirty="0"/>
              <a:t>CPU</a:t>
            </a:r>
            <a:r>
              <a:rPr lang="ja-JP" altLang="en-US" dirty="0"/>
              <a:t>）の仕組み</a:t>
            </a:r>
          </a:p>
        </p:txBody>
      </p:sp>
      <p:sp>
        <p:nvSpPr>
          <p:cNvPr id="72" name="コンテンツ プレースホルダー 71">
            <a:extLst>
              <a:ext uri="{FF2B5EF4-FFF2-40B4-BE49-F238E27FC236}">
                <a16:creationId xmlns:a16="http://schemas.microsoft.com/office/drawing/2014/main" id="{F7017E73-8056-46D3-BEEA-01319698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FABC04-37E8-4140-A554-17ED1EB77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5" name="Line 51">
            <a:extLst>
              <a:ext uri="{FF2B5EF4-FFF2-40B4-BE49-F238E27FC236}">
                <a16:creationId xmlns:a16="http://schemas.microsoft.com/office/drawing/2014/main" id="{A81A231A-ED22-40C3-8554-7D91BF9F3E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8621" y="3501298"/>
            <a:ext cx="173720" cy="3017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46B7A757-B0EE-44BE-8041-541654F1ED9C}"/>
              </a:ext>
            </a:extLst>
          </p:cNvPr>
          <p:cNvCxnSpPr/>
          <p:nvPr/>
        </p:nvCxnSpPr>
        <p:spPr>
          <a:xfrm rot="5400000" flipH="1" flipV="1">
            <a:off x="4731321" y="2463173"/>
            <a:ext cx="964413" cy="2829"/>
          </a:xfrm>
          <a:prstGeom prst="straightConnector1">
            <a:avLst/>
          </a:prstGeom>
          <a:ln w="28575">
            <a:solidFill>
              <a:srgbClr val="FF99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4">
            <a:extLst>
              <a:ext uri="{FF2B5EF4-FFF2-40B4-BE49-F238E27FC236}">
                <a16:creationId xmlns:a16="http://schemas.microsoft.com/office/drawing/2014/main" id="{B4B16346-294F-47D5-A5A2-0BE02FDF9B4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601387" y="2727934"/>
            <a:ext cx="155377" cy="503843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D7B98632-516E-4ADD-AE16-E9A278110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290" y="4384306"/>
            <a:ext cx="1660934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35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算術演算ユニット</a:t>
            </a:r>
            <a:endParaRPr lang="en-US" altLang="ja-JP" sz="1500" dirty="0">
              <a:solidFill>
                <a:schemeClr val="accent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6849A35-3CB6-49BC-BA82-3E97A794C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661" y="1765501"/>
            <a:ext cx="4809136" cy="40096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20FAA10A-4CF7-4437-8597-ECAA9A7A1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0869" y="1790403"/>
            <a:ext cx="1915909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プロセッサ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3F02ADE7-527E-4B79-8D70-55C7D9A09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8797" y="2303852"/>
            <a:ext cx="1373576" cy="177696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A9FD63F9-3703-4A4F-BF12-D9E0F1B6D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0664" y="1943505"/>
            <a:ext cx="1361708" cy="199611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AutoShape 10">
            <a:extLst>
              <a:ext uri="{FF2B5EF4-FFF2-40B4-BE49-F238E27FC236}">
                <a16:creationId xmlns:a16="http://schemas.microsoft.com/office/drawing/2014/main" id="{6812A0C6-AC7D-4A07-9E65-28D044180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7877" y="2143117"/>
            <a:ext cx="317228" cy="834224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CE7ABAA3-70EC-404A-806D-306FB2B8E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614" y="1660910"/>
            <a:ext cx="11079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r>
              <a:rPr lang="ja-JP" altLang="en-US" sz="12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アドレスバス</a:t>
            </a:r>
            <a:endParaRPr lang="en-US" altLang="ja-JP" sz="1200" dirty="0">
              <a:solidFill>
                <a:schemeClr val="tx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0B9D779B-461D-4BDD-9DCA-6EA7D0737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1333" y="2103515"/>
            <a:ext cx="9696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ja-JP" altLang="en-US" sz="1200" dirty="0">
                <a:latin typeface="Arial" panose="020B0604020202020204" pitchFamily="34" charset="0"/>
                <a:ea typeface="メイリオ" panose="020B0604030504040204" pitchFamily="50" charset="-128"/>
              </a:rPr>
              <a:t>データバス</a:t>
            </a:r>
            <a:endParaRPr lang="en-US" altLang="ja-JP" sz="12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AutoShape 13">
            <a:extLst>
              <a:ext uri="{FF2B5EF4-FFF2-40B4-BE49-F238E27FC236}">
                <a16:creationId xmlns:a16="http://schemas.microsoft.com/office/drawing/2014/main" id="{8699AFB0-48F4-4CD9-BFA4-B56C1A11F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189" y="2518167"/>
            <a:ext cx="287016" cy="462191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01457D6F-F6DF-48A4-AEB9-3F9527D3C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2633" y="2984380"/>
            <a:ext cx="989267" cy="240859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B5065DA6-E49B-4907-A4E6-6AE61A76A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6373" y="3856303"/>
            <a:ext cx="122341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r>
              <a:rPr lang="ja-JP" altLang="en-US" sz="2700"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70E853B4-3479-492B-A039-3CE633C2B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8737" y="3897534"/>
            <a:ext cx="59503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pPr algn="ctr"/>
            <a:r>
              <a:rPr lang="en-US" altLang="ja-JP" sz="15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R/W</a:t>
            </a:r>
          </a:p>
        </p:txBody>
      </p:sp>
      <p:sp>
        <p:nvSpPr>
          <p:cNvPr id="20" name="Line 17">
            <a:extLst>
              <a:ext uri="{FF2B5EF4-FFF2-40B4-BE49-F238E27FC236}">
                <a16:creationId xmlns:a16="http://schemas.microsoft.com/office/drawing/2014/main" id="{4A36626F-05D6-4074-97E6-EE6ACAB31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02034" y="4224379"/>
            <a:ext cx="374416" cy="100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Line 18">
            <a:extLst>
              <a:ext uri="{FF2B5EF4-FFF2-40B4-BE49-F238E27FC236}">
                <a16:creationId xmlns:a16="http://schemas.microsoft.com/office/drawing/2014/main" id="{F748E046-6ABE-43B1-A465-F6D53D63E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571" y="3931727"/>
            <a:ext cx="134876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372BC513-9FA5-49B4-82C0-07EFCBDFE3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94913" y="2575069"/>
            <a:ext cx="3598489" cy="20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6D3F4F89-1CC9-481C-B5BD-115F5D9E51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8620" y="2582109"/>
            <a:ext cx="0" cy="245284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Rectangle 21">
            <a:extLst>
              <a:ext uri="{FF2B5EF4-FFF2-40B4-BE49-F238E27FC236}">
                <a16:creationId xmlns:a16="http://schemas.microsoft.com/office/drawing/2014/main" id="{45088B76-A8EA-460F-A11B-41228B3C8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1041" y="4695036"/>
            <a:ext cx="463973" cy="652684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Text Box 22">
            <a:extLst>
              <a:ext uri="{FF2B5EF4-FFF2-40B4-BE49-F238E27FC236}">
                <a16:creationId xmlns:a16="http://schemas.microsoft.com/office/drawing/2014/main" id="{76C9FECD-F0E2-4F76-BFEA-5CD9AC3CA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423" y="5348719"/>
            <a:ext cx="1316108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35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命令レジスタ</a:t>
            </a:r>
            <a:endParaRPr lang="en-US" altLang="ja-JP" sz="1500" dirty="0">
              <a:solidFill>
                <a:schemeClr val="accent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Oval 23">
            <a:extLst>
              <a:ext uri="{FF2B5EF4-FFF2-40B4-BE49-F238E27FC236}">
                <a16:creationId xmlns:a16="http://schemas.microsoft.com/office/drawing/2014/main" id="{38751A22-BB50-4DC5-821C-BBB453E0C5F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786616" y="2507690"/>
            <a:ext cx="155377" cy="13677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DEF1F08B-2A86-4A6A-AAF6-98A1FD607C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60408" y="5031936"/>
            <a:ext cx="52439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Rectangle 25">
            <a:extLst>
              <a:ext uri="{FF2B5EF4-FFF2-40B4-BE49-F238E27FC236}">
                <a16:creationId xmlns:a16="http://schemas.microsoft.com/office/drawing/2014/main" id="{5BAC290C-5A4F-46B0-816C-B2DB6693A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643" y="4696040"/>
            <a:ext cx="463973" cy="652685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Line 26">
            <a:extLst>
              <a:ext uri="{FF2B5EF4-FFF2-40B4-BE49-F238E27FC236}">
                <a16:creationId xmlns:a16="http://schemas.microsoft.com/office/drawing/2014/main" id="{0E2FAC30-16C0-4F79-AFA0-9E47216059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58010" y="5032943"/>
            <a:ext cx="52439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Text Box 27">
            <a:extLst>
              <a:ext uri="{FF2B5EF4-FFF2-40B4-BE49-F238E27FC236}">
                <a16:creationId xmlns:a16="http://schemas.microsoft.com/office/drawing/2014/main" id="{C78CFEB2-2F8F-4446-8C3E-2453E1BFC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728" y="5348719"/>
            <a:ext cx="1373009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35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命令デコーダ</a:t>
            </a:r>
            <a:endParaRPr lang="en-US" altLang="ja-JP" sz="1500" dirty="0">
              <a:solidFill>
                <a:schemeClr val="accent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Line 28">
            <a:extLst>
              <a:ext uri="{FF2B5EF4-FFF2-40B4-BE49-F238E27FC236}">
                <a16:creationId xmlns:a16="http://schemas.microsoft.com/office/drawing/2014/main" id="{96AFAA49-3AA5-4A1F-B68C-743B7C85FE3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15688" y="5039982"/>
            <a:ext cx="57187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Text Box 29">
            <a:extLst>
              <a:ext uri="{FF2B5EF4-FFF2-40B4-BE49-F238E27FC236}">
                <a16:creationId xmlns:a16="http://schemas.microsoft.com/office/drawing/2014/main" id="{5C784AC3-E823-419A-AC9D-6F04F8F5B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9787" y="4929198"/>
            <a:ext cx="80275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35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制御系</a:t>
            </a:r>
          </a:p>
        </p:txBody>
      </p:sp>
      <p:sp>
        <p:nvSpPr>
          <p:cNvPr id="33" name="Line 30">
            <a:extLst>
              <a:ext uri="{FF2B5EF4-FFF2-40B4-BE49-F238E27FC236}">
                <a16:creationId xmlns:a16="http://schemas.microsoft.com/office/drawing/2014/main" id="{8A1E8A13-F979-4191-81B6-556975EE7C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2538" y="1982381"/>
            <a:ext cx="2946836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56E045B4-5923-4960-B1BB-480E6617F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949" y="3386135"/>
            <a:ext cx="2496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20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プログラムカウンタ</a:t>
            </a:r>
            <a:endParaRPr lang="en-US" altLang="ja-JP" sz="1200" dirty="0">
              <a:solidFill>
                <a:schemeClr val="accent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（インストラクションポインタ）</a:t>
            </a:r>
          </a:p>
        </p:txBody>
      </p:sp>
      <p:sp>
        <p:nvSpPr>
          <p:cNvPr id="35" name="Line 35">
            <a:extLst>
              <a:ext uri="{FF2B5EF4-FFF2-40B4-BE49-F238E27FC236}">
                <a16:creationId xmlns:a16="http://schemas.microsoft.com/office/drawing/2014/main" id="{91F3FB32-94A3-4B96-BD12-8E6F187CBA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9347" y="2821461"/>
            <a:ext cx="495265" cy="1006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Rectangle 39">
            <a:extLst>
              <a:ext uri="{FF2B5EF4-FFF2-40B4-BE49-F238E27FC236}">
                <a16:creationId xmlns:a16="http://schemas.microsoft.com/office/drawing/2014/main" id="{CF9D9A4E-A971-4F73-B25F-B2A6137E0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036" y="3033658"/>
            <a:ext cx="645246" cy="1012716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" name="Text Box 40">
            <a:extLst>
              <a:ext uri="{FF2B5EF4-FFF2-40B4-BE49-F238E27FC236}">
                <a16:creationId xmlns:a16="http://schemas.microsoft.com/office/drawing/2014/main" id="{1CA54157-EF2D-40E6-BFA1-C67EA04D2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110" y="4034305"/>
            <a:ext cx="904208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/>
            <a:r>
              <a:rPr lang="ja-JP" altLang="en-US" sz="1350" b="1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</a:t>
            </a:r>
          </a:p>
        </p:txBody>
      </p:sp>
      <p:sp>
        <p:nvSpPr>
          <p:cNvPr id="38" name="Oval 41">
            <a:extLst>
              <a:ext uri="{FF2B5EF4-FFF2-40B4-BE49-F238E27FC236}">
                <a16:creationId xmlns:a16="http://schemas.microsoft.com/office/drawing/2014/main" id="{65044416-312C-417A-BAC6-A4AEBBE9A39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47221" y="2506685"/>
            <a:ext cx="155377" cy="13677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" name="Line 42">
            <a:extLst>
              <a:ext uri="{FF2B5EF4-FFF2-40B4-BE49-F238E27FC236}">
                <a16:creationId xmlns:a16="http://schemas.microsoft.com/office/drawing/2014/main" id="{51E32F07-2A6F-4993-AD3C-C8E0D42490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28145" y="2583115"/>
            <a:ext cx="0" cy="6365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Line 43">
            <a:extLst>
              <a:ext uri="{FF2B5EF4-FFF2-40B4-BE49-F238E27FC236}">
                <a16:creationId xmlns:a16="http://schemas.microsoft.com/office/drawing/2014/main" id="{7AEF46FB-DCA3-4293-A597-4DEB188091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73153" y="3220714"/>
            <a:ext cx="349598" cy="10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Line 44">
            <a:extLst>
              <a:ext uri="{FF2B5EF4-FFF2-40B4-BE49-F238E27FC236}">
                <a16:creationId xmlns:a16="http://schemas.microsoft.com/office/drawing/2014/main" id="{C4099729-EC74-4CCF-A51B-DEC6C3AAF6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26515" y="2575070"/>
            <a:ext cx="1079" cy="43344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2" name="Line 45">
            <a:extLst>
              <a:ext uri="{FF2B5EF4-FFF2-40B4-BE49-F238E27FC236}">
                <a16:creationId xmlns:a16="http://schemas.microsoft.com/office/drawing/2014/main" id="{9D7CB0B4-6AB3-40E1-84D6-766FD16ABDB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78343" y="2994437"/>
            <a:ext cx="265436" cy="402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3" name="Line 46">
            <a:extLst>
              <a:ext uri="{FF2B5EF4-FFF2-40B4-BE49-F238E27FC236}">
                <a16:creationId xmlns:a16="http://schemas.microsoft.com/office/drawing/2014/main" id="{7E9423D0-DB6C-4184-966C-DBE691E2F7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25161" y="3085953"/>
            <a:ext cx="277304" cy="2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" name="Line 47">
            <a:extLst>
              <a:ext uri="{FF2B5EF4-FFF2-40B4-BE49-F238E27FC236}">
                <a16:creationId xmlns:a16="http://schemas.microsoft.com/office/drawing/2014/main" id="{4977406D-3375-471F-AB23-7D1B421AA4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66473" y="3159367"/>
            <a:ext cx="440235" cy="2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" name="Line 48">
            <a:extLst>
              <a:ext uri="{FF2B5EF4-FFF2-40B4-BE49-F238E27FC236}">
                <a16:creationId xmlns:a16="http://schemas.microsoft.com/office/drawing/2014/main" id="{1C74ABD4-F474-4CCF-8B86-FDBEB17890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7787" y="3158363"/>
            <a:ext cx="1079" cy="8538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" name="Line 49">
            <a:extLst>
              <a:ext uri="{FF2B5EF4-FFF2-40B4-BE49-F238E27FC236}">
                <a16:creationId xmlns:a16="http://schemas.microsoft.com/office/drawing/2014/main" id="{B0F6F945-343C-4FE1-9F63-2ECCC545D7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3473" y="3159369"/>
            <a:ext cx="210406" cy="301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7" name="Line 50">
            <a:extLst>
              <a:ext uri="{FF2B5EF4-FFF2-40B4-BE49-F238E27FC236}">
                <a16:creationId xmlns:a16="http://schemas.microsoft.com/office/drawing/2014/main" id="{1054EF9E-A58A-473B-913C-B594854525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8109" y="3998101"/>
            <a:ext cx="863206" cy="2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" name="Oval 52">
            <a:extLst>
              <a:ext uri="{FF2B5EF4-FFF2-40B4-BE49-F238E27FC236}">
                <a16:creationId xmlns:a16="http://schemas.microsoft.com/office/drawing/2014/main" id="{7EF47D4E-5ACA-46F4-970E-C4C5A9EB20E7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122547" y="3091989"/>
            <a:ext cx="155377" cy="13677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" name="Oval 53">
            <a:extLst>
              <a:ext uri="{FF2B5EF4-FFF2-40B4-BE49-F238E27FC236}">
                <a16:creationId xmlns:a16="http://schemas.microsoft.com/office/drawing/2014/main" id="{33A72219-AB56-4793-AC94-1E386BABB92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947748" y="2508697"/>
            <a:ext cx="156457" cy="13777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" name="Line 54">
            <a:extLst>
              <a:ext uri="{FF2B5EF4-FFF2-40B4-BE49-F238E27FC236}">
                <a16:creationId xmlns:a16="http://schemas.microsoft.com/office/drawing/2014/main" id="{B579A6A1-F2B4-4C63-8794-C53B9A0E82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75982" y="2403100"/>
            <a:ext cx="4730368" cy="3017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1" name="Line 55">
            <a:extLst>
              <a:ext uri="{FF2B5EF4-FFF2-40B4-BE49-F238E27FC236}">
                <a16:creationId xmlns:a16="http://schemas.microsoft.com/office/drawing/2014/main" id="{583181B0-E30C-4655-9703-A7034223A9F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70525" y="2413155"/>
            <a:ext cx="1079" cy="1082108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" name="Line 56">
            <a:extLst>
              <a:ext uri="{FF2B5EF4-FFF2-40B4-BE49-F238E27FC236}">
                <a16:creationId xmlns:a16="http://schemas.microsoft.com/office/drawing/2014/main" id="{82D51508-3C7F-45A8-9819-655224725F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5630" y="2409134"/>
            <a:ext cx="0" cy="7442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3" name="Oval 59">
            <a:extLst>
              <a:ext uri="{FF2B5EF4-FFF2-40B4-BE49-F238E27FC236}">
                <a16:creationId xmlns:a16="http://schemas.microsoft.com/office/drawing/2014/main" id="{6C663FBB-1E00-4E7B-AA39-E7B1047147A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466990" y="2326667"/>
            <a:ext cx="156457" cy="13777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" name="Line 60">
            <a:extLst>
              <a:ext uri="{FF2B5EF4-FFF2-40B4-BE49-F238E27FC236}">
                <a16:creationId xmlns:a16="http://schemas.microsoft.com/office/drawing/2014/main" id="{60E64337-1189-45DD-9117-4D2F9B4734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7915" y="2406116"/>
            <a:ext cx="1079" cy="1448174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" name="Line 61">
            <a:extLst>
              <a:ext uri="{FF2B5EF4-FFF2-40B4-BE49-F238E27FC236}">
                <a16:creationId xmlns:a16="http://schemas.microsoft.com/office/drawing/2014/main" id="{56BB3F4A-EC03-44E9-A1A7-D61FC7ED88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76389" y="3847251"/>
            <a:ext cx="474764" cy="3017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" name="Line 63">
            <a:extLst>
              <a:ext uri="{FF2B5EF4-FFF2-40B4-BE49-F238E27FC236}">
                <a16:creationId xmlns:a16="http://schemas.microsoft.com/office/drawing/2014/main" id="{67525985-F0E2-4052-8053-C3AE6EF1AF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2947" y="2830511"/>
            <a:ext cx="2424530" cy="10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7" name="Rectangle 80">
            <a:extLst>
              <a:ext uri="{FF2B5EF4-FFF2-40B4-BE49-F238E27FC236}">
                <a16:creationId xmlns:a16="http://schemas.microsoft.com/office/drawing/2014/main" id="{D9F97F26-6188-4968-9DC5-0C2042C0C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4947" y="4795603"/>
            <a:ext cx="1021820" cy="53099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A8EA8AA5-F81F-4F04-A205-52FA91DC4385}"/>
              </a:ext>
            </a:extLst>
          </p:cNvPr>
          <p:cNvCxnSpPr/>
          <p:nvPr/>
        </p:nvCxnSpPr>
        <p:spPr>
          <a:xfrm rot="5400000" flipH="1" flipV="1">
            <a:off x="3553413" y="2196099"/>
            <a:ext cx="428628" cy="1191"/>
          </a:xfrm>
          <a:prstGeom prst="straightConnector1">
            <a:avLst/>
          </a:prstGeom>
          <a:ln w="28575">
            <a:solidFill>
              <a:srgbClr val="FF99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7">
            <a:extLst>
              <a:ext uri="{FF2B5EF4-FFF2-40B4-BE49-F238E27FC236}">
                <a16:creationId xmlns:a16="http://schemas.microsoft.com/office/drawing/2014/main" id="{FD2C0EEE-D3A0-40F6-870B-5F57FB2765C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666366" y="2332701"/>
            <a:ext cx="156457" cy="13777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" name="Oval 62">
            <a:extLst>
              <a:ext uri="{FF2B5EF4-FFF2-40B4-BE49-F238E27FC236}">
                <a16:creationId xmlns:a16="http://schemas.microsoft.com/office/drawing/2014/main" id="{C6127F16-09DC-4BF7-A6ED-9D0CACC5490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128421" y="2756092"/>
            <a:ext cx="156456" cy="13777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01923CD0-6B21-418A-8A67-1A45BD53E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4277" y="2965273"/>
            <a:ext cx="608560" cy="38316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" name="Freeform 38">
            <a:extLst>
              <a:ext uri="{FF2B5EF4-FFF2-40B4-BE49-F238E27FC236}">
                <a16:creationId xmlns:a16="http://schemas.microsoft.com/office/drawing/2014/main" id="{0099D8AF-77BE-4841-906A-6554AFCA5CA6}"/>
              </a:ext>
            </a:extLst>
          </p:cNvPr>
          <p:cNvSpPr>
            <a:spLocks/>
          </p:cNvSpPr>
          <p:nvPr/>
        </p:nvSpPr>
        <p:spPr bwMode="auto">
          <a:xfrm>
            <a:off x="1732339" y="2726927"/>
            <a:ext cx="600374" cy="1591986"/>
          </a:xfrm>
          <a:custGeom>
            <a:avLst/>
            <a:gdLst>
              <a:gd name="T0" fmla="*/ 1522174157 w 604"/>
              <a:gd name="T1" fmla="*/ 0 h 1583"/>
              <a:gd name="T2" fmla="*/ 0 w 604"/>
              <a:gd name="T3" fmla="*/ 1000503112 h 1583"/>
              <a:gd name="T4" fmla="*/ 0 w 604"/>
              <a:gd name="T5" fmla="*/ 2147483647 h 1583"/>
              <a:gd name="T6" fmla="*/ 1522174157 w 604"/>
              <a:gd name="T7" fmla="*/ 2147483647 h 1583"/>
              <a:gd name="T8" fmla="*/ 1522174157 w 604"/>
              <a:gd name="T9" fmla="*/ 2147483647 h 1583"/>
              <a:gd name="T10" fmla="*/ 904735331 w 604"/>
              <a:gd name="T11" fmla="*/ 1945561206 h 1583"/>
              <a:gd name="T12" fmla="*/ 1522174157 w 604"/>
              <a:gd name="T13" fmla="*/ 1620461482 h 1583"/>
              <a:gd name="T14" fmla="*/ 1522174157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3" name="Text Box 82">
            <a:extLst>
              <a:ext uri="{FF2B5EF4-FFF2-40B4-BE49-F238E27FC236}">
                <a16:creationId xmlns:a16="http://schemas.microsoft.com/office/drawing/2014/main" id="{4F3C9055-9807-46D3-9EBD-C9678F810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8489" y="4621705"/>
            <a:ext cx="191929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プログラム命令の解読</a:t>
            </a:r>
          </a:p>
        </p:txBody>
      </p:sp>
      <p:sp>
        <p:nvSpPr>
          <p:cNvPr id="64" name="Text Box 84">
            <a:extLst>
              <a:ext uri="{FF2B5EF4-FFF2-40B4-BE49-F238E27FC236}">
                <a16:creationId xmlns:a16="http://schemas.microsoft.com/office/drawing/2014/main" id="{B4258962-2F9B-4D0B-AF54-83DEE66EC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2474" y="3321844"/>
            <a:ext cx="1310700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算術演算，論理</a:t>
            </a:r>
          </a:p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演算などの実行</a:t>
            </a:r>
          </a:p>
        </p:txBody>
      </p:sp>
      <p:sp>
        <p:nvSpPr>
          <p:cNvPr id="65" name="Text Box 85">
            <a:extLst>
              <a:ext uri="{FF2B5EF4-FFF2-40B4-BE49-F238E27FC236}">
                <a16:creationId xmlns:a16="http://schemas.microsoft.com/office/drawing/2014/main" id="{291095BF-5CD1-464C-8E3F-2AE1BDAA6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5380" y="3107530"/>
            <a:ext cx="1232306" cy="1200329"/>
          </a:xfrm>
          <a:prstGeom prst="rect">
            <a:avLst/>
          </a:prstGeom>
          <a:solidFill>
            <a:srgbClr val="FFFF99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データ等の記憶，</a:t>
            </a:r>
          </a:p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スタックの管理，</a:t>
            </a:r>
          </a:p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比較の結果の保存</a:t>
            </a:r>
          </a:p>
        </p:txBody>
      </p:sp>
      <p:sp>
        <p:nvSpPr>
          <p:cNvPr id="66" name="Text Box 86">
            <a:extLst>
              <a:ext uri="{FF2B5EF4-FFF2-40B4-BE49-F238E27FC236}">
                <a16:creationId xmlns:a16="http://schemas.microsoft.com/office/drawing/2014/main" id="{362FB9B0-DDDB-4853-B82A-FD6A14FE6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735" y="3854290"/>
            <a:ext cx="1802712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次に実行すべき</a:t>
            </a:r>
          </a:p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プログラム命令の</a:t>
            </a:r>
          </a:p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メモリアドレスを記憶</a:t>
            </a:r>
          </a:p>
        </p:txBody>
      </p:sp>
    </p:spTree>
    <p:extLst>
      <p:ext uri="{BB962C8B-B14F-4D97-AF65-F5344CB8AC3E}">
        <p14:creationId xmlns:p14="http://schemas.microsoft.com/office/powerpoint/2010/main" val="414725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  <p:bldP spid="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プロセッサ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メモリにあるプログラムやデータが読み出されて，プロセッサで処理される</a:t>
            </a:r>
            <a:endParaRPr lang="en-US" altLang="ja-JP" dirty="0"/>
          </a:p>
          <a:p>
            <a:r>
              <a:rPr lang="ja-JP" altLang="en-US" dirty="0"/>
              <a:t>プロセッサがメモリに書き込みを行うこともある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0288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5-2</a:t>
            </a:r>
            <a:r>
              <a:rPr lang="ja-JP" altLang="en-US" dirty="0"/>
              <a:t> レジスタ</a:t>
            </a:r>
          </a:p>
        </p:txBody>
      </p:sp>
      <p:sp>
        <p:nvSpPr>
          <p:cNvPr id="10" name="字幕 9">
            <a:extLst>
              <a:ext uri="{FF2B5EF4-FFF2-40B4-BE49-F238E27FC236}">
                <a16:creationId xmlns:a16="http://schemas.microsoft.com/office/drawing/2014/main" id="{C98AC39B-76EB-46BD-8513-3786C910FA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7463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5-2 </a:t>
            </a:r>
            <a:r>
              <a:rPr lang="ja-JP" altLang="en-US" dirty="0"/>
              <a:t>レジスタとは</a:t>
            </a:r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レジスタは，プロセッサの内部にあるデータやプログラムの格納場所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レジスタには名前（レジスタ名）がある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240030" y="737831"/>
            <a:ext cx="7970575" cy="1195671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40030" y="2140630"/>
            <a:ext cx="7593330" cy="924933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7324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データ格納場所の種類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B1C45CB6-0DB8-458D-B664-04EE4AED9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67429"/>
              </p:ext>
            </p:extLst>
          </p:nvPr>
        </p:nvGraphicFramePr>
        <p:xfrm>
          <a:off x="209549" y="1533525"/>
          <a:ext cx="8234364" cy="3669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8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8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85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レジスタ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キャッシュメモリ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一般のメモリ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ハードディスク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CPU</a:t>
                      </a: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の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400" b="1" u="sng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内部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CPU</a:t>
                      </a: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kumimoji="1" lang="ja-JP" altLang="en-US" sz="2400" b="1" u="sng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内部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CPU</a:t>
                      </a: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kumimoji="1" lang="ja-JP" altLang="en-US" sz="2400" b="1" u="sng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外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CPU</a:t>
                      </a: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外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レジスタ名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アドレス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アドレス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セクタ番号，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シリンダ番号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523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超高速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高速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低速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超低速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523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極小サイズ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小サイズ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大サイズ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超大サイズ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233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5-3</a:t>
            </a:r>
            <a:r>
              <a:rPr lang="ja-JP" altLang="en-US" dirty="0"/>
              <a:t> </a:t>
            </a:r>
            <a:r>
              <a:rPr lang="en-US" altLang="ja-JP" dirty="0"/>
              <a:t>Pentium</a:t>
            </a:r>
            <a:r>
              <a:rPr lang="ja-JP" altLang="en-US" dirty="0"/>
              <a:t>系列プロセッサの</a:t>
            </a:r>
            <a:br>
              <a:rPr lang="en-US" altLang="ja-JP" dirty="0"/>
            </a:br>
            <a:r>
              <a:rPr lang="ja-JP" altLang="en-US" dirty="0"/>
              <a:t>レジスタ</a:t>
            </a:r>
          </a:p>
        </p:txBody>
      </p:sp>
      <p:sp>
        <p:nvSpPr>
          <p:cNvPr id="10" name="字幕 9">
            <a:extLst>
              <a:ext uri="{FF2B5EF4-FFF2-40B4-BE49-F238E27FC236}">
                <a16:creationId xmlns:a16="http://schemas.microsoft.com/office/drawing/2014/main" id="{3BEE86AE-58E1-47A8-B4AF-9D8280EC38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3175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1209</Words>
  <Application>Microsoft Office PowerPoint</Application>
  <PresentationFormat>画面に合わせる (4:3)</PresentationFormat>
  <Paragraphs>332</Paragraphs>
  <Slides>34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8" baseType="lpstr">
      <vt:lpstr>游ゴシック</vt:lpstr>
      <vt:lpstr>Arial</vt:lpstr>
      <vt:lpstr>Calibri</vt:lpstr>
      <vt:lpstr>Office テーマ</vt:lpstr>
      <vt:lpstr>ca-5. レジスタ </vt:lpstr>
      <vt:lpstr>アウトライン</vt:lpstr>
      <vt:lpstr>5-1 プロセッサの仕組み</vt:lpstr>
      <vt:lpstr>プロセッサ（CPU）の仕組み</vt:lpstr>
      <vt:lpstr>プロセッサ</vt:lpstr>
      <vt:lpstr>5-2 レジスタ</vt:lpstr>
      <vt:lpstr>5-2 レジスタとは</vt:lpstr>
      <vt:lpstr>データ格納場所の種類</vt:lpstr>
      <vt:lpstr>5-3 Pentium系列プロセッサの レジスタ</vt:lpstr>
      <vt:lpstr>Pentium系列プロセッサのレジスタ</vt:lpstr>
      <vt:lpstr>Pentium系列プロセッサのレジスタの大きさ</vt:lpstr>
      <vt:lpstr>フラグレジスタ eflags (縮めて EFL)</vt:lpstr>
      <vt:lpstr>5-4 レジスタを使うプログラムの例</vt:lpstr>
      <vt:lpstr>レジスタを使う例</vt:lpstr>
      <vt:lpstr>レジスタの値の変化　</vt:lpstr>
      <vt:lpstr>レジスタの値の変化を見る</vt:lpstr>
      <vt:lpstr>PowerPoint プレゼンテーション</vt:lpstr>
      <vt:lpstr>PowerPoint プレゼンテーション</vt:lpstr>
      <vt:lpstr>5-5 Visual Studio でレジスタ表示</vt:lpstr>
      <vt:lpstr>レジスタを使っているのは？</vt:lpstr>
      <vt:lpstr>「z = x + y;」部分で行われていること</vt:lpstr>
      <vt:lpstr>「z = x + y;」部分で行われていること</vt:lpstr>
      <vt:lpstr>「z = x + y;」部分で行われていること</vt:lpstr>
      <vt:lpstr>レジスタを使っているのは？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レジスタ</dc:title>
  <dc:creator>kaneko kunihiko</dc:creator>
  <cp:lastModifiedBy>金子　邦彦</cp:lastModifiedBy>
  <cp:revision>36</cp:revision>
  <dcterms:created xsi:type="dcterms:W3CDTF">2019-11-02T00:06:04Z</dcterms:created>
  <dcterms:modified xsi:type="dcterms:W3CDTF">2021-11-06T07:02:09Z</dcterms:modified>
</cp:coreProperties>
</file>