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1037" r:id="rId2"/>
    <p:sldId id="643" r:id="rId3"/>
    <p:sldId id="578" r:id="rId4"/>
    <p:sldId id="621" r:id="rId5"/>
    <p:sldId id="622" r:id="rId6"/>
    <p:sldId id="623" r:id="rId7"/>
    <p:sldId id="624" r:id="rId8"/>
    <p:sldId id="625" r:id="rId9"/>
    <p:sldId id="626" r:id="rId10"/>
    <p:sldId id="644" r:id="rId11"/>
    <p:sldId id="645" r:id="rId12"/>
    <p:sldId id="646" r:id="rId13"/>
    <p:sldId id="647" r:id="rId14"/>
    <p:sldId id="627" r:id="rId15"/>
    <p:sldId id="582" r:id="rId16"/>
    <p:sldId id="583" r:id="rId17"/>
    <p:sldId id="584" r:id="rId18"/>
    <p:sldId id="635" r:id="rId19"/>
    <p:sldId id="586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FF2BA1D-E35D-48F1-AED1-00E898B42EDE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672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4636A2A-C93E-4DC5-9136-7D0BA6A7450D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6806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360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4C62EAE-2974-4EE9-88D5-AA9DE4F38CF3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2" tIns="47483" rIns="94962" bIns="47483"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5371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E090B6D-6C35-4460-BD2C-8254B16E73C1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726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438E122-73DC-498F-AFD2-4FB51C0CD6EB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2" tIns="47483" rIns="94962" bIns="47483"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447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6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D880771-C78F-4A18-BA05-1F5FB9451DB2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2930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3AFBCA6-878C-4E3A-BDF8-14C55CBF990C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979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764A296-44E9-40FE-8737-77418FCBECE1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5996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79BCB7C-BFB9-41E5-8237-2AA586BED10A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9817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52E513E-87C5-47BA-8922-59F080397895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2183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0B338BF-1C46-4ED2-9D70-01399B630618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 eaLnBrk="1" hangingPunct="1"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1863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7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ca-3. </a:t>
            </a:r>
            <a:r>
              <a:rPr lang="ja-JP" altLang="en-US" dirty="0"/>
              <a:t>コンピュータの構成，</a:t>
            </a:r>
            <a:br>
              <a:rPr lang="en-US" altLang="ja-JP" dirty="0"/>
            </a:br>
            <a:r>
              <a:rPr lang="ja-JP" altLang="en-US" dirty="0"/>
              <a:t>アドレスバス，データバス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3-2 </a:t>
            </a:r>
            <a:r>
              <a:rPr lang="ja-JP" altLang="en-US" dirty="0"/>
              <a:t>メモリの仕組み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62C8117A-6C9A-4A64-BD5F-B854DFC9B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16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3-2 </a:t>
            </a:r>
            <a:r>
              <a:rPr lang="ja-JP" altLang="en-US" dirty="0"/>
              <a:t>メモリの仕組み</a:t>
            </a:r>
          </a:p>
        </p:txBody>
      </p:sp>
      <p:sp>
        <p:nvSpPr>
          <p:cNvPr id="55" name="コンテンツ プレースホルダー 54">
            <a:extLst>
              <a:ext uri="{FF2B5EF4-FFF2-40B4-BE49-F238E27FC236}">
                <a16:creationId xmlns:a16="http://schemas.microsoft.com/office/drawing/2014/main" id="{9225CA33-21D9-4CF6-8C2D-17DC8E9C6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17973" y="2192602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17973" y="240810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17973" y="2623608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917973" y="2839109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19203" y="4989378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302719" y="2181885"/>
            <a:ext cx="461665" cy="28110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80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アドレスデコーダ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751161" y="1633007"/>
            <a:ext cx="0" cy="190380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751162" y="353681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053753" y="1916377"/>
            <a:ext cx="4616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5811067" y="1642533"/>
            <a:ext cx="9525" cy="3264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214564" y="2304519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5205039" y="2509307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206231" y="273552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207420" y="2951028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922736" y="2186648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5480073" y="4238094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5481264" y="440001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Oval 19"/>
          <p:cNvSpPr>
            <a:spLocks noChangeArrowheads="1"/>
          </p:cNvSpPr>
          <p:nvPr/>
        </p:nvSpPr>
        <p:spPr bwMode="auto">
          <a:xfrm>
            <a:off x="5482455" y="4561944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Oval 20"/>
          <p:cNvSpPr>
            <a:spLocks noChangeArrowheads="1"/>
          </p:cNvSpPr>
          <p:nvPr/>
        </p:nvSpPr>
        <p:spPr bwMode="auto">
          <a:xfrm>
            <a:off x="4506142" y="422856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>
            <a:off x="4507333" y="4390494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Oval 22"/>
          <p:cNvSpPr>
            <a:spLocks noChangeArrowheads="1"/>
          </p:cNvSpPr>
          <p:nvPr/>
        </p:nvSpPr>
        <p:spPr bwMode="auto">
          <a:xfrm>
            <a:off x="4508523" y="455241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919166" y="3054614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3920355" y="3270116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3921547" y="3485620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922736" y="3701122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913211" y="3916627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5208612" y="315581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5209802" y="3371319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5210993" y="3586822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5212183" y="3813041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5213375" y="4028544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6062587" y="1985432"/>
            <a:ext cx="46166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37" name="AutoShape 34"/>
          <p:cNvSpPr>
            <a:spLocks noChangeArrowheads="1"/>
          </p:cNvSpPr>
          <p:nvPr/>
        </p:nvSpPr>
        <p:spPr bwMode="auto">
          <a:xfrm>
            <a:off x="2468984" y="1958048"/>
            <a:ext cx="188119" cy="808435"/>
          </a:xfrm>
          <a:prstGeom prst="downArrow">
            <a:avLst>
              <a:gd name="adj1" fmla="val 50000"/>
              <a:gd name="adj2" fmla="val 10743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auto">
          <a:xfrm>
            <a:off x="5924178" y="1890183"/>
            <a:ext cx="225028" cy="977503"/>
          </a:xfrm>
          <a:prstGeom prst="upDownArrow">
            <a:avLst>
              <a:gd name="adj1" fmla="val 50000"/>
              <a:gd name="adj2" fmla="val 868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3967980" y="2139023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０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3963217" y="2354527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１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3958455" y="2570029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２</a:t>
            </a:r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3957264" y="2785533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３</a:t>
            </a: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3956073" y="3001036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４</a:t>
            </a:r>
          </a:p>
        </p:txBody>
      </p:sp>
      <p:sp>
        <p:nvSpPr>
          <p:cNvPr id="44" name="Text Box 41"/>
          <p:cNvSpPr txBox="1">
            <a:spLocks noChangeArrowheads="1"/>
          </p:cNvSpPr>
          <p:nvPr/>
        </p:nvSpPr>
        <p:spPr bwMode="auto">
          <a:xfrm>
            <a:off x="3958455" y="3216539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５</a:t>
            </a:r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3960836" y="3432042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６</a:t>
            </a:r>
          </a:p>
        </p:txBody>
      </p:sp>
      <p:sp>
        <p:nvSpPr>
          <p:cNvPr id="46" name="Text Box 43"/>
          <p:cNvSpPr txBox="1">
            <a:spLocks noChangeArrowheads="1"/>
          </p:cNvSpPr>
          <p:nvPr/>
        </p:nvSpPr>
        <p:spPr bwMode="auto">
          <a:xfrm>
            <a:off x="3963217" y="3647545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７</a:t>
            </a:r>
          </a:p>
        </p:txBody>
      </p:sp>
      <p:sp>
        <p:nvSpPr>
          <p:cNvPr id="47" name="Text Box 44"/>
          <p:cNvSpPr txBox="1">
            <a:spLocks noChangeArrowheads="1"/>
          </p:cNvSpPr>
          <p:nvPr/>
        </p:nvSpPr>
        <p:spPr bwMode="auto">
          <a:xfrm>
            <a:off x="3965598" y="386304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　８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1304164" y="3614686"/>
            <a:ext cx="20313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アドレス信号が</a:t>
            </a:r>
          </a:p>
          <a:p>
            <a:pPr eaLnBrk="1" hangingPunct="1"/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通る信号線</a:t>
            </a:r>
            <a:endParaRPr lang="en-US" altLang="ja-JP" sz="18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sz="1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アドレスバス</a:t>
            </a:r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5961087" y="3604682"/>
            <a:ext cx="180049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データ信号が</a:t>
            </a:r>
          </a:p>
          <a:p>
            <a:pPr eaLnBrk="1" hangingPunct="1"/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通る信号線</a:t>
            </a:r>
            <a:endParaRPr lang="en-US" altLang="ja-JP" sz="18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sz="1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データバス</a:t>
            </a:r>
            <a:r>
              <a:rPr lang="ja-JP" altLang="en-US" sz="18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5956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25%"/>
          <p:cNvSpPr>
            <a:spLocks noChangeArrowheads="1"/>
          </p:cNvSpPr>
          <p:nvPr/>
        </p:nvSpPr>
        <p:spPr bwMode="auto">
          <a:xfrm>
            <a:off x="3766814" y="3657836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764432" y="2580322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764432" y="279582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64432" y="3011328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64432" y="3226829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55" name="Text Box 7"/>
          <p:cNvSpPr txBox="1">
            <a:spLocks noChangeArrowheads="1"/>
          </p:cNvSpPr>
          <p:nvPr/>
        </p:nvSpPr>
        <p:spPr bwMode="auto">
          <a:xfrm>
            <a:off x="3149178" y="2569605"/>
            <a:ext cx="461665" cy="28110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80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09256" name="Line 8"/>
          <p:cNvSpPr>
            <a:spLocks noChangeShapeType="1"/>
          </p:cNvSpPr>
          <p:nvPr/>
        </p:nvSpPr>
        <p:spPr bwMode="auto">
          <a:xfrm>
            <a:off x="2597620" y="2030252"/>
            <a:ext cx="0" cy="18942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57" name="Line 9"/>
          <p:cNvSpPr>
            <a:spLocks noChangeShapeType="1"/>
          </p:cNvSpPr>
          <p:nvPr/>
        </p:nvSpPr>
        <p:spPr bwMode="auto">
          <a:xfrm>
            <a:off x="2597621" y="392453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>
            <a:off x="5665862" y="2048112"/>
            <a:ext cx="1190" cy="324683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769195" y="2574368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4352601" y="461628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4353792" y="4778214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4354982" y="494013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760862" y="3878103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3762051" y="4092415"/>
            <a:ext cx="1285875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3759670" y="4304347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923416" y="826976"/>
            <a:ext cx="6530955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アドレス４，５番地から，</a:t>
            </a:r>
            <a:r>
              <a:rPr lang="en-US" altLang="ja-JP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バイト分読み出す</a:t>
            </a:r>
          </a:p>
        </p:txBody>
      </p:sp>
      <p:sp>
        <p:nvSpPr>
          <p:cNvPr id="309267" name="Text Box 19"/>
          <p:cNvSpPr txBox="1">
            <a:spLocks noChangeArrowheads="1"/>
          </p:cNvSpPr>
          <p:nvPr/>
        </p:nvSpPr>
        <p:spPr bwMode="auto">
          <a:xfrm>
            <a:off x="1900212" y="2132646"/>
            <a:ext cx="461665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アドレス「４」</a:t>
            </a:r>
          </a:p>
        </p:txBody>
      </p:sp>
      <p:sp>
        <p:nvSpPr>
          <p:cNvPr id="309268" name="AutoShape 20"/>
          <p:cNvSpPr>
            <a:spLocks noChangeArrowheads="1"/>
          </p:cNvSpPr>
          <p:nvPr/>
        </p:nvSpPr>
        <p:spPr bwMode="auto">
          <a:xfrm>
            <a:off x="2315443" y="2345768"/>
            <a:ext cx="188119" cy="808435"/>
          </a:xfrm>
          <a:prstGeom prst="downArrow">
            <a:avLst>
              <a:gd name="adj1" fmla="val 50000"/>
              <a:gd name="adj2" fmla="val 107437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69" name="Text Box 21"/>
          <p:cNvSpPr txBox="1">
            <a:spLocks noChangeArrowheads="1"/>
          </p:cNvSpPr>
          <p:nvPr/>
        </p:nvSpPr>
        <p:spPr bwMode="auto">
          <a:xfrm>
            <a:off x="5792395" y="1881424"/>
            <a:ext cx="877163" cy="339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バイトのデータ</a:t>
            </a:r>
          </a:p>
          <a:p>
            <a:pPr eaLnBrk="1" hangingPunct="1"/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バイト分を一括読み出し）</a:t>
            </a:r>
          </a:p>
        </p:txBody>
      </p:sp>
      <p:sp>
        <p:nvSpPr>
          <p:cNvPr id="309270" name="Text Box 22"/>
          <p:cNvSpPr txBox="1">
            <a:spLocks noChangeArrowheads="1"/>
          </p:cNvSpPr>
          <p:nvPr/>
        </p:nvSpPr>
        <p:spPr bwMode="auto">
          <a:xfrm>
            <a:off x="3366764" y="5098493"/>
            <a:ext cx="1800493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必要なメモリを</a:t>
            </a:r>
          </a:p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オンに</a:t>
            </a:r>
          </a:p>
        </p:txBody>
      </p:sp>
      <p:sp>
        <p:nvSpPr>
          <p:cNvPr id="309271" name="AutoShape 23"/>
          <p:cNvSpPr>
            <a:spLocks noChangeArrowheads="1"/>
          </p:cNvSpPr>
          <p:nvPr/>
        </p:nvSpPr>
        <p:spPr bwMode="auto">
          <a:xfrm>
            <a:off x="3620368" y="3448287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72" name="AutoShape 24"/>
          <p:cNvSpPr>
            <a:spLocks noChangeArrowheads="1"/>
          </p:cNvSpPr>
          <p:nvPr/>
        </p:nvSpPr>
        <p:spPr bwMode="auto">
          <a:xfrm>
            <a:off x="5190801" y="3361372"/>
            <a:ext cx="376238" cy="197644"/>
          </a:xfrm>
          <a:prstGeom prst="rightArrow">
            <a:avLst>
              <a:gd name="adj1" fmla="val 50000"/>
              <a:gd name="adj2" fmla="val 4759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73" name="AutoShape 25"/>
          <p:cNvSpPr>
            <a:spLocks noChangeArrowheads="1"/>
          </p:cNvSpPr>
          <p:nvPr/>
        </p:nvSpPr>
        <p:spPr bwMode="auto">
          <a:xfrm>
            <a:off x="5739681" y="2119548"/>
            <a:ext cx="225028" cy="887016"/>
          </a:xfrm>
          <a:prstGeom prst="upArrow">
            <a:avLst>
              <a:gd name="adj1" fmla="val 50000"/>
              <a:gd name="adj2" fmla="val 98545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74" name="Rectangle 26" descr="25%"/>
          <p:cNvSpPr>
            <a:spLocks noChangeArrowheads="1"/>
          </p:cNvSpPr>
          <p:nvPr/>
        </p:nvSpPr>
        <p:spPr bwMode="auto">
          <a:xfrm>
            <a:off x="3760862" y="3660217"/>
            <a:ext cx="1296590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75" name="AutoShape 27"/>
          <p:cNvSpPr>
            <a:spLocks noChangeArrowheads="1"/>
          </p:cNvSpPr>
          <p:nvPr/>
        </p:nvSpPr>
        <p:spPr bwMode="auto">
          <a:xfrm>
            <a:off x="3610843" y="3667362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5061023" y="2692239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5051498" y="2897027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5052690" y="312324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5053879" y="3338748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5055071" y="3566158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81" name="Line 33"/>
          <p:cNvSpPr>
            <a:spLocks noChangeShapeType="1"/>
          </p:cNvSpPr>
          <p:nvPr/>
        </p:nvSpPr>
        <p:spPr bwMode="auto">
          <a:xfrm>
            <a:off x="5056261" y="3781661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5056261" y="3993592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5071740" y="4205523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5059834" y="4416264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85" name="Text Box 37"/>
          <p:cNvSpPr txBox="1">
            <a:spLocks noChangeArrowheads="1"/>
          </p:cNvSpPr>
          <p:nvPr/>
        </p:nvSpPr>
        <p:spPr bwMode="auto">
          <a:xfrm>
            <a:off x="1426046" y="5117543"/>
            <a:ext cx="1338828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アドレスが</a:t>
            </a:r>
          </a:p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入る</a:t>
            </a:r>
          </a:p>
        </p:txBody>
      </p:sp>
      <p:sp>
        <p:nvSpPr>
          <p:cNvPr id="309286" name="Text Box 38"/>
          <p:cNvSpPr txBox="1">
            <a:spLocks noChangeArrowheads="1"/>
          </p:cNvSpPr>
          <p:nvPr/>
        </p:nvSpPr>
        <p:spPr bwMode="auto">
          <a:xfrm>
            <a:off x="5808736" y="5106828"/>
            <a:ext cx="1107996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データが</a:t>
            </a:r>
          </a:p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出る</a:t>
            </a:r>
          </a:p>
        </p:txBody>
      </p:sp>
      <p:sp>
        <p:nvSpPr>
          <p:cNvPr id="309287" name="AutoShape 39"/>
          <p:cNvSpPr>
            <a:spLocks noChangeArrowheads="1"/>
          </p:cNvSpPr>
          <p:nvPr/>
        </p:nvSpPr>
        <p:spPr bwMode="auto">
          <a:xfrm>
            <a:off x="5190801" y="3580447"/>
            <a:ext cx="391716" cy="207169"/>
          </a:xfrm>
          <a:prstGeom prst="rightArrow">
            <a:avLst>
              <a:gd name="adj1" fmla="val 50000"/>
              <a:gd name="adj2" fmla="val 472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88" name="Line 40"/>
          <p:cNvSpPr>
            <a:spLocks noChangeShapeType="1"/>
          </p:cNvSpPr>
          <p:nvPr/>
        </p:nvSpPr>
        <p:spPr bwMode="auto">
          <a:xfrm flipV="1">
            <a:off x="2727398" y="5472349"/>
            <a:ext cx="628650" cy="8335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89" name="Line 41"/>
          <p:cNvSpPr>
            <a:spLocks noChangeShapeType="1"/>
          </p:cNvSpPr>
          <p:nvPr/>
        </p:nvSpPr>
        <p:spPr bwMode="auto">
          <a:xfrm flipV="1">
            <a:off x="5153892" y="5465206"/>
            <a:ext cx="628650" cy="8335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9290" name="Text Box 42"/>
          <p:cNvSpPr txBox="1">
            <a:spLocks noChangeArrowheads="1"/>
          </p:cNvSpPr>
          <p:nvPr/>
        </p:nvSpPr>
        <p:spPr bwMode="auto">
          <a:xfrm>
            <a:off x="1125890" y="4057895"/>
            <a:ext cx="2031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アドレス４，５</a:t>
            </a:r>
          </a:p>
          <a:p>
            <a:pPr eaLnBrk="1" hangingPunct="1"/>
            <a:r>
              <a:rPr lang="ja-JP" altLang="en-US" sz="1800" dirty="0" err="1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のメ</a:t>
            </a:r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モリをオンに</a:t>
            </a:r>
          </a:p>
        </p:txBody>
      </p:sp>
      <p:sp>
        <p:nvSpPr>
          <p:cNvPr id="309291" name="Rectangle 43" descr="25%"/>
          <p:cNvSpPr>
            <a:spLocks noChangeArrowheads="1"/>
          </p:cNvSpPr>
          <p:nvPr/>
        </p:nvSpPr>
        <p:spPr bwMode="auto">
          <a:xfrm>
            <a:off x="3760862" y="3441142"/>
            <a:ext cx="1296590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6305227" y="210526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13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0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0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0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09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09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0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0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0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0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0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0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30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5" grpId="0" animBg="1"/>
      <p:bldP spid="309268" grpId="0" animBg="1"/>
      <p:bldP spid="309270" grpId="0" animBg="1"/>
      <p:bldP spid="309271" grpId="0" animBg="1"/>
      <p:bldP spid="309272" grpId="0" animBg="1"/>
      <p:bldP spid="309273" grpId="0" animBg="1"/>
      <p:bldP spid="309275" grpId="0" animBg="1"/>
      <p:bldP spid="309285" grpId="0" animBg="1"/>
      <p:bldP spid="309286" grpId="0" animBg="1"/>
      <p:bldP spid="309287" grpId="0" animBg="1"/>
      <p:bldP spid="309288" grpId="0" animBg="1"/>
      <p:bldP spid="309289" grpId="0" animBg="1"/>
      <p:bldP spid="309290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96057" y="2451975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96057" y="2667476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896057" y="2882981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96057" y="3098482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3280803" y="2441258"/>
            <a:ext cx="461665" cy="28110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80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11303" name="Line 7"/>
          <p:cNvSpPr>
            <a:spLocks noChangeShapeType="1"/>
          </p:cNvSpPr>
          <p:nvPr/>
        </p:nvSpPr>
        <p:spPr bwMode="auto">
          <a:xfrm>
            <a:off x="2729245" y="1901905"/>
            <a:ext cx="0" cy="18942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04" name="Line 8"/>
          <p:cNvSpPr>
            <a:spLocks noChangeShapeType="1"/>
          </p:cNvSpPr>
          <p:nvPr/>
        </p:nvSpPr>
        <p:spPr bwMode="auto">
          <a:xfrm>
            <a:off x="2729246" y="3796189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05" name="Line 9"/>
          <p:cNvSpPr>
            <a:spLocks noChangeShapeType="1"/>
          </p:cNvSpPr>
          <p:nvPr/>
        </p:nvSpPr>
        <p:spPr bwMode="auto">
          <a:xfrm>
            <a:off x="5797487" y="1919765"/>
            <a:ext cx="1190" cy="324683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900820" y="2446021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4484226" y="4487942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4485417" y="4649867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4486607" y="4811792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3899631" y="3521156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900820" y="3313987"/>
            <a:ext cx="1285875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891295" y="4176000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1178848" y="846863"/>
            <a:ext cx="622317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アドレス６，７番地に，</a:t>
            </a:r>
            <a:r>
              <a:rPr lang="en-US" altLang="ja-JP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バイト分書き込む</a:t>
            </a:r>
          </a:p>
        </p:txBody>
      </p:sp>
      <p:sp>
        <p:nvSpPr>
          <p:cNvPr id="311314" name="Text Box 18"/>
          <p:cNvSpPr txBox="1">
            <a:spLocks noChangeArrowheads="1"/>
          </p:cNvSpPr>
          <p:nvPr/>
        </p:nvSpPr>
        <p:spPr bwMode="auto">
          <a:xfrm>
            <a:off x="2031837" y="2004299"/>
            <a:ext cx="461665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アドレス「６」</a:t>
            </a:r>
          </a:p>
        </p:txBody>
      </p:sp>
      <p:sp>
        <p:nvSpPr>
          <p:cNvPr id="311315" name="AutoShape 19"/>
          <p:cNvSpPr>
            <a:spLocks noChangeArrowheads="1"/>
          </p:cNvSpPr>
          <p:nvPr/>
        </p:nvSpPr>
        <p:spPr bwMode="auto">
          <a:xfrm>
            <a:off x="2447068" y="2217421"/>
            <a:ext cx="188119" cy="808435"/>
          </a:xfrm>
          <a:prstGeom prst="downArrow">
            <a:avLst>
              <a:gd name="adj1" fmla="val 50000"/>
              <a:gd name="adj2" fmla="val 107437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16" name="Text Box 20"/>
          <p:cNvSpPr txBox="1">
            <a:spLocks noChangeArrowheads="1"/>
          </p:cNvSpPr>
          <p:nvPr/>
        </p:nvSpPr>
        <p:spPr bwMode="auto">
          <a:xfrm>
            <a:off x="5908542" y="1735218"/>
            <a:ext cx="877163" cy="339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バイトのデータ</a:t>
            </a:r>
          </a:p>
          <a:p>
            <a:pPr eaLnBrk="1" hangingPunct="1"/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バイト分を一括書き込み）</a:t>
            </a:r>
          </a:p>
        </p:txBody>
      </p:sp>
      <p:sp>
        <p:nvSpPr>
          <p:cNvPr id="311317" name="Text Box 21"/>
          <p:cNvSpPr txBox="1">
            <a:spLocks noChangeArrowheads="1"/>
          </p:cNvSpPr>
          <p:nvPr/>
        </p:nvSpPr>
        <p:spPr bwMode="auto">
          <a:xfrm>
            <a:off x="3498389" y="4970146"/>
            <a:ext cx="1800493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必要なメモリを</a:t>
            </a:r>
          </a:p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オンに</a:t>
            </a:r>
          </a:p>
        </p:txBody>
      </p:sp>
      <p:sp>
        <p:nvSpPr>
          <p:cNvPr id="311318" name="AutoShape 22"/>
          <p:cNvSpPr>
            <a:spLocks noChangeArrowheads="1"/>
          </p:cNvSpPr>
          <p:nvPr/>
        </p:nvSpPr>
        <p:spPr bwMode="auto">
          <a:xfrm>
            <a:off x="3751993" y="3769996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19" name="AutoShape 23"/>
          <p:cNvSpPr>
            <a:spLocks noChangeArrowheads="1"/>
          </p:cNvSpPr>
          <p:nvPr/>
        </p:nvSpPr>
        <p:spPr bwMode="auto">
          <a:xfrm flipH="1">
            <a:off x="5308138" y="3661650"/>
            <a:ext cx="366713" cy="207169"/>
          </a:xfrm>
          <a:prstGeom prst="rightArrow">
            <a:avLst>
              <a:gd name="adj1" fmla="val 50000"/>
              <a:gd name="adj2" fmla="val 4425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20" name="AutoShape 24"/>
          <p:cNvSpPr>
            <a:spLocks noChangeArrowheads="1"/>
          </p:cNvSpPr>
          <p:nvPr/>
        </p:nvSpPr>
        <p:spPr bwMode="auto">
          <a:xfrm flipV="1">
            <a:off x="5892736" y="2094787"/>
            <a:ext cx="214313" cy="887015"/>
          </a:xfrm>
          <a:prstGeom prst="upArrow">
            <a:avLst>
              <a:gd name="adj1" fmla="val 50000"/>
              <a:gd name="adj2" fmla="val 103472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21" name="AutoShape 25"/>
          <p:cNvSpPr>
            <a:spLocks noChangeArrowheads="1"/>
          </p:cNvSpPr>
          <p:nvPr/>
        </p:nvSpPr>
        <p:spPr bwMode="auto">
          <a:xfrm>
            <a:off x="3742468" y="3989071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5192648" y="2563892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5183123" y="2768680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5184315" y="2994899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5185504" y="3210401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26" name="Line 30"/>
          <p:cNvSpPr>
            <a:spLocks noChangeShapeType="1"/>
          </p:cNvSpPr>
          <p:nvPr/>
        </p:nvSpPr>
        <p:spPr bwMode="auto">
          <a:xfrm>
            <a:off x="5186696" y="386643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27" name="Line 31"/>
          <p:cNvSpPr>
            <a:spLocks noChangeShapeType="1"/>
          </p:cNvSpPr>
          <p:nvPr/>
        </p:nvSpPr>
        <p:spPr bwMode="auto">
          <a:xfrm>
            <a:off x="5187886" y="4081939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5195029" y="3429476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5196221" y="3655695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5191459" y="4287917"/>
            <a:ext cx="59412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31" name="Text Box 35"/>
          <p:cNvSpPr txBox="1">
            <a:spLocks noChangeArrowheads="1"/>
          </p:cNvSpPr>
          <p:nvPr/>
        </p:nvSpPr>
        <p:spPr bwMode="auto">
          <a:xfrm>
            <a:off x="1557671" y="4989196"/>
            <a:ext cx="1338828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アドレスが</a:t>
            </a:r>
          </a:p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入る</a:t>
            </a:r>
          </a:p>
        </p:txBody>
      </p:sp>
      <p:sp>
        <p:nvSpPr>
          <p:cNvPr id="311332" name="Text Box 36"/>
          <p:cNvSpPr txBox="1">
            <a:spLocks noChangeArrowheads="1"/>
          </p:cNvSpPr>
          <p:nvPr/>
        </p:nvSpPr>
        <p:spPr bwMode="auto">
          <a:xfrm>
            <a:off x="5940361" y="4978481"/>
            <a:ext cx="1107996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データが</a:t>
            </a:r>
          </a:p>
          <a:p>
            <a:pPr eaLnBrk="1" hangingPunct="1"/>
            <a:r>
              <a:rPr lang="ja-JP" altLang="en-US" sz="18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入る</a:t>
            </a:r>
          </a:p>
        </p:txBody>
      </p:sp>
      <p:sp>
        <p:nvSpPr>
          <p:cNvPr id="311333" name="AutoShape 37"/>
          <p:cNvSpPr>
            <a:spLocks noChangeArrowheads="1"/>
          </p:cNvSpPr>
          <p:nvPr/>
        </p:nvSpPr>
        <p:spPr bwMode="auto">
          <a:xfrm flipH="1">
            <a:off x="5314092" y="3890250"/>
            <a:ext cx="360759" cy="207169"/>
          </a:xfrm>
          <a:prstGeom prst="rightArrow">
            <a:avLst>
              <a:gd name="adj1" fmla="val 50000"/>
              <a:gd name="adj2" fmla="val 4353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34" name="Line 38"/>
          <p:cNvSpPr>
            <a:spLocks noChangeShapeType="1"/>
          </p:cNvSpPr>
          <p:nvPr/>
        </p:nvSpPr>
        <p:spPr bwMode="auto">
          <a:xfrm flipV="1">
            <a:off x="2859023" y="5344002"/>
            <a:ext cx="628650" cy="8335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35" name="Line 39"/>
          <p:cNvSpPr>
            <a:spLocks noChangeShapeType="1"/>
          </p:cNvSpPr>
          <p:nvPr/>
        </p:nvSpPr>
        <p:spPr bwMode="auto">
          <a:xfrm flipV="1">
            <a:off x="5285517" y="5336859"/>
            <a:ext cx="628650" cy="8335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36" name="Text Box 40"/>
          <p:cNvSpPr txBox="1">
            <a:spLocks noChangeArrowheads="1"/>
          </p:cNvSpPr>
          <p:nvPr/>
        </p:nvSpPr>
        <p:spPr bwMode="auto">
          <a:xfrm>
            <a:off x="1341810" y="3955734"/>
            <a:ext cx="2031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アドレス６，７</a:t>
            </a:r>
          </a:p>
          <a:p>
            <a:pPr eaLnBrk="1" hangingPunct="1"/>
            <a:r>
              <a:rPr lang="ja-JP" altLang="en-US" sz="1800" dirty="0" err="1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のメ</a:t>
            </a:r>
            <a:r>
              <a:rPr lang="ja-JP" altLang="en-US" sz="1800" dirty="0">
                <a:solidFill>
                  <a:srgbClr val="339933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モリをオンに</a:t>
            </a:r>
          </a:p>
        </p:txBody>
      </p:sp>
      <p:sp>
        <p:nvSpPr>
          <p:cNvPr id="311337" name="Rectangle 41"/>
          <p:cNvSpPr>
            <a:spLocks noChangeArrowheads="1"/>
          </p:cNvSpPr>
          <p:nvPr/>
        </p:nvSpPr>
        <p:spPr bwMode="auto">
          <a:xfrm>
            <a:off x="3898439" y="3740231"/>
            <a:ext cx="1285875" cy="2155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1338" name="Rectangle 42"/>
          <p:cNvSpPr>
            <a:spLocks noChangeArrowheads="1"/>
          </p:cNvSpPr>
          <p:nvPr/>
        </p:nvSpPr>
        <p:spPr bwMode="auto">
          <a:xfrm>
            <a:off x="3896057" y="3959306"/>
            <a:ext cx="1285875" cy="2155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06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1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1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1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11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11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1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1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3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1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1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animBg="1"/>
      <p:bldP spid="311315" grpId="0" animBg="1"/>
      <p:bldP spid="311317" grpId="0" animBg="1"/>
      <p:bldP spid="311318" grpId="0" animBg="1"/>
      <p:bldP spid="311319" grpId="0" animBg="1"/>
      <p:bldP spid="311320" grpId="0" animBg="1"/>
      <p:bldP spid="311321" grpId="0" animBg="1"/>
      <p:bldP spid="311331" grpId="0" animBg="1"/>
      <p:bldP spid="311332" grpId="0" animBg="1"/>
      <p:bldP spid="311333" grpId="0" animBg="1"/>
      <p:bldP spid="311334" grpId="0" animBg="1"/>
      <p:bldP spid="311335" grpId="0" animBg="1"/>
      <p:bldP spid="311336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3-3 </a:t>
            </a:r>
            <a:r>
              <a:rPr lang="ja-JP" altLang="en-US" dirty="0"/>
              <a:t>アドレスバス，データバス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65C963D1-8484-400E-A1EB-9DEDBBF596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9591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3014221" y="2182350"/>
            <a:ext cx="4013597" cy="250031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552510" y="2826476"/>
            <a:ext cx="2231231" cy="281106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2" name="Rectangle 4" descr="25%"/>
          <p:cNvSpPr>
            <a:spLocks noChangeArrowheads="1"/>
          </p:cNvSpPr>
          <p:nvPr/>
        </p:nvSpPr>
        <p:spPr bwMode="auto">
          <a:xfrm>
            <a:off x="5352610" y="4018293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5351418" y="3107464"/>
            <a:ext cx="81557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5351418" y="3289631"/>
            <a:ext cx="81557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5351418" y="3471795"/>
            <a:ext cx="81557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6" name="Rectangle 8"/>
          <p:cNvSpPr>
            <a:spLocks noChangeArrowheads="1"/>
          </p:cNvSpPr>
          <p:nvPr/>
        </p:nvSpPr>
        <p:spPr bwMode="auto">
          <a:xfrm>
            <a:off x="5351418" y="3653962"/>
            <a:ext cx="81557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7" name="Line 9"/>
          <p:cNvSpPr>
            <a:spLocks noChangeShapeType="1"/>
          </p:cNvSpPr>
          <p:nvPr/>
        </p:nvSpPr>
        <p:spPr bwMode="auto">
          <a:xfrm>
            <a:off x="4694194" y="2838382"/>
            <a:ext cx="8335" cy="14061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8" name="Line 10"/>
          <p:cNvSpPr>
            <a:spLocks noChangeShapeType="1"/>
          </p:cNvSpPr>
          <p:nvPr/>
        </p:nvSpPr>
        <p:spPr bwMode="auto">
          <a:xfrm flipV="1">
            <a:off x="4695384" y="4244511"/>
            <a:ext cx="2952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699" name="Line 11"/>
          <p:cNvSpPr>
            <a:spLocks noChangeShapeType="1"/>
          </p:cNvSpPr>
          <p:nvPr/>
        </p:nvSpPr>
        <p:spPr bwMode="auto">
          <a:xfrm>
            <a:off x="6547998" y="2827668"/>
            <a:ext cx="1190" cy="25503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5353799" y="3102702"/>
            <a:ext cx="809625" cy="236577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1" name="Oval 13"/>
          <p:cNvSpPr>
            <a:spLocks noChangeArrowheads="1"/>
          </p:cNvSpPr>
          <p:nvPr/>
        </p:nvSpPr>
        <p:spPr bwMode="auto">
          <a:xfrm>
            <a:off x="5721703" y="4829108"/>
            <a:ext cx="41672" cy="5596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2" name="Oval 14"/>
          <p:cNvSpPr>
            <a:spLocks noChangeArrowheads="1"/>
          </p:cNvSpPr>
          <p:nvPr/>
        </p:nvSpPr>
        <p:spPr bwMode="auto">
          <a:xfrm>
            <a:off x="5722894" y="4966030"/>
            <a:ext cx="41672" cy="5595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3" name="Oval 15"/>
          <p:cNvSpPr>
            <a:spLocks noChangeArrowheads="1"/>
          </p:cNvSpPr>
          <p:nvPr/>
        </p:nvSpPr>
        <p:spPr bwMode="auto">
          <a:xfrm>
            <a:off x="5722894" y="5102952"/>
            <a:ext cx="41672" cy="5596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5349038" y="4205220"/>
            <a:ext cx="81676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5350228" y="4386195"/>
            <a:ext cx="809625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5347848" y="4565981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7" name="Rectangle 19" descr="25%"/>
          <p:cNvSpPr>
            <a:spLocks noChangeArrowheads="1"/>
          </p:cNvSpPr>
          <p:nvPr/>
        </p:nvSpPr>
        <p:spPr bwMode="auto">
          <a:xfrm>
            <a:off x="5349038" y="4020675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8" name="Line 20"/>
          <p:cNvSpPr>
            <a:spLocks noChangeShapeType="1"/>
          </p:cNvSpPr>
          <p:nvPr/>
        </p:nvSpPr>
        <p:spPr bwMode="auto">
          <a:xfrm>
            <a:off x="6166996" y="3202714"/>
            <a:ext cx="3750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9" name="Line 21"/>
          <p:cNvSpPr>
            <a:spLocks noChangeShapeType="1"/>
          </p:cNvSpPr>
          <p:nvPr/>
        </p:nvSpPr>
        <p:spPr bwMode="auto">
          <a:xfrm>
            <a:off x="6161044" y="3375355"/>
            <a:ext cx="3750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0" name="Line 22"/>
          <p:cNvSpPr>
            <a:spLocks noChangeShapeType="1"/>
          </p:cNvSpPr>
          <p:nvPr/>
        </p:nvSpPr>
        <p:spPr bwMode="auto">
          <a:xfrm>
            <a:off x="6162235" y="356704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1" name="Line 23"/>
          <p:cNvSpPr>
            <a:spLocks noChangeShapeType="1"/>
          </p:cNvSpPr>
          <p:nvPr/>
        </p:nvSpPr>
        <p:spPr bwMode="auto">
          <a:xfrm>
            <a:off x="6163426" y="3749211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2" name="Line 24"/>
          <p:cNvSpPr>
            <a:spLocks noChangeShapeType="1"/>
          </p:cNvSpPr>
          <p:nvPr/>
        </p:nvSpPr>
        <p:spPr bwMode="auto">
          <a:xfrm>
            <a:off x="6163426" y="3940901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6164617" y="4123067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4" name="Line 26"/>
          <p:cNvSpPr>
            <a:spLocks noChangeShapeType="1"/>
          </p:cNvSpPr>
          <p:nvPr/>
        </p:nvSpPr>
        <p:spPr bwMode="auto">
          <a:xfrm>
            <a:off x="6164617" y="4302851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5" name="Line 27"/>
          <p:cNvSpPr>
            <a:spLocks noChangeShapeType="1"/>
          </p:cNvSpPr>
          <p:nvPr/>
        </p:nvSpPr>
        <p:spPr bwMode="auto">
          <a:xfrm>
            <a:off x="6174142" y="448144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6" name="Line 28"/>
          <p:cNvSpPr>
            <a:spLocks noChangeShapeType="1"/>
          </p:cNvSpPr>
          <p:nvPr/>
        </p:nvSpPr>
        <p:spPr bwMode="auto">
          <a:xfrm>
            <a:off x="6166998" y="4660039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81" name="Rectangle 29" descr="25%"/>
          <p:cNvSpPr>
            <a:spLocks noChangeArrowheads="1"/>
          </p:cNvSpPr>
          <p:nvPr/>
        </p:nvSpPr>
        <p:spPr bwMode="auto">
          <a:xfrm>
            <a:off x="5349038" y="3836126"/>
            <a:ext cx="81676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4998994" y="3099131"/>
            <a:ext cx="264319" cy="237886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9" name="Text Box 31"/>
          <p:cNvSpPr txBox="1">
            <a:spLocks noChangeArrowheads="1"/>
          </p:cNvSpPr>
          <p:nvPr/>
        </p:nvSpPr>
        <p:spPr bwMode="auto">
          <a:xfrm>
            <a:off x="4464403" y="5607777"/>
            <a:ext cx="126188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　</a:t>
            </a:r>
            <a:endParaRPr lang="en-US" altLang="ja-JP" sz="21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956823" y="1185796"/>
            <a:ext cx="2063353" cy="396478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21" name="Rectangle 33"/>
          <p:cNvSpPr>
            <a:spLocks noChangeArrowheads="1"/>
          </p:cNvSpPr>
          <p:nvPr/>
        </p:nvSpPr>
        <p:spPr bwMode="auto">
          <a:xfrm>
            <a:off x="3014221" y="1584656"/>
            <a:ext cx="4013597" cy="320278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22" name="AutoShape 34"/>
          <p:cNvSpPr>
            <a:spLocks noChangeArrowheads="1"/>
          </p:cNvSpPr>
          <p:nvPr/>
        </p:nvSpPr>
        <p:spPr bwMode="auto">
          <a:xfrm>
            <a:off x="4448926" y="1903743"/>
            <a:ext cx="489347" cy="912019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23" name="Text Box 35"/>
          <p:cNvSpPr txBox="1">
            <a:spLocks noChangeArrowheads="1"/>
          </p:cNvSpPr>
          <p:nvPr/>
        </p:nvSpPr>
        <p:spPr bwMode="auto">
          <a:xfrm>
            <a:off x="4440591" y="1275092"/>
            <a:ext cx="32031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アドレスバス (</a:t>
            </a:r>
            <a:r>
              <a:rPr lang="en-US" altLang="ja-JP" sz="18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address bus)</a:t>
            </a:r>
          </a:p>
        </p:txBody>
      </p:sp>
      <p:sp>
        <p:nvSpPr>
          <p:cNvPr id="498724" name="Text Box 36"/>
          <p:cNvSpPr txBox="1">
            <a:spLocks noChangeArrowheads="1"/>
          </p:cNvSpPr>
          <p:nvPr/>
        </p:nvSpPr>
        <p:spPr bwMode="auto">
          <a:xfrm>
            <a:off x="4914459" y="1896598"/>
            <a:ext cx="25955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latin typeface="Arial" panose="020B0604020202020204" pitchFamily="34" charset="0"/>
                <a:ea typeface="メイリオ" panose="020B0604030504040204" pitchFamily="50" charset="-128"/>
              </a:rPr>
              <a:t>データバス (</a:t>
            </a:r>
            <a:r>
              <a:rPr lang="en-US" altLang="ja-JP" sz="1800">
                <a:latin typeface="Arial" panose="020B0604020202020204" pitchFamily="34" charset="0"/>
                <a:ea typeface="メイリオ" panose="020B0604030504040204" pitchFamily="50" charset="-128"/>
              </a:rPr>
              <a:t>data bus)</a:t>
            </a:r>
          </a:p>
        </p:txBody>
      </p:sp>
      <p:sp>
        <p:nvSpPr>
          <p:cNvPr id="498725" name="AutoShape 37"/>
          <p:cNvSpPr>
            <a:spLocks noChangeArrowheads="1"/>
          </p:cNvSpPr>
          <p:nvPr/>
        </p:nvSpPr>
        <p:spPr bwMode="auto">
          <a:xfrm>
            <a:off x="6312254" y="2433570"/>
            <a:ext cx="444103" cy="382191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26" name="Text Box 38"/>
          <p:cNvSpPr txBox="1">
            <a:spLocks noChangeArrowheads="1"/>
          </p:cNvSpPr>
          <p:nvPr/>
        </p:nvSpPr>
        <p:spPr bwMode="auto">
          <a:xfrm>
            <a:off x="2572737" y="3712301"/>
            <a:ext cx="233910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1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コントロールバス</a:t>
            </a:r>
          </a:p>
          <a:p>
            <a:pPr algn="ctr" eaLnBrk="1" hangingPunct="1"/>
            <a:r>
              <a:rPr lang="ja-JP" altLang="en-US" sz="21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1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control bus)</a:t>
            </a:r>
          </a:p>
        </p:txBody>
      </p:sp>
      <p:sp>
        <p:nvSpPr>
          <p:cNvPr id="498727" name="Text Box 39"/>
          <p:cNvSpPr txBox="1">
            <a:spLocks noChangeArrowheads="1"/>
          </p:cNvSpPr>
          <p:nvPr/>
        </p:nvSpPr>
        <p:spPr bwMode="auto">
          <a:xfrm>
            <a:off x="2360313" y="4375480"/>
            <a:ext cx="676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8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R/W</a:t>
            </a:r>
            <a:endParaRPr lang="ja-JP" altLang="en-US" sz="1800">
              <a:solidFill>
                <a:srgbClr val="008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28" name="Line 40"/>
          <p:cNvSpPr>
            <a:spLocks noChangeShapeType="1"/>
          </p:cNvSpPr>
          <p:nvPr/>
        </p:nvSpPr>
        <p:spPr bwMode="auto">
          <a:xfrm>
            <a:off x="3030891" y="4533832"/>
            <a:ext cx="1512094" cy="1191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29" name="Line 41"/>
          <p:cNvSpPr>
            <a:spLocks noChangeShapeType="1"/>
          </p:cNvSpPr>
          <p:nvPr/>
        </p:nvSpPr>
        <p:spPr bwMode="auto">
          <a:xfrm>
            <a:off x="2739187" y="4430248"/>
            <a:ext cx="148829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30" name="Text Box 42"/>
          <p:cNvSpPr txBox="1">
            <a:spLocks noChangeArrowheads="1"/>
          </p:cNvSpPr>
          <p:nvPr/>
        </p:nvSpPr>
        <p:spPr bwMode="auto">
          <a:xfrm>
            <a:off x="2239125" y="5008893"/>
            <a:ext cx="1183657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R: Read</a:t>
            </a:r>
          </a:p>
          <a:p>
            <a:pPr eaLnBrk="1" hangingPunct="1"/>
            <a:r>
              <a:rPr lang="en-US" altLang="ja-JP" sz="18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W: Write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934363" y="2500025"/>
            <a:ext cx="210826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0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プロセッサ</a:t>
            </a:r>
            <a:endParaRPr lang="en-US" altLang="ja-JP" sz="30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416884-FCCF-47C3-9F91-469442B95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FF463209-5464-4606-9010-13BEB45FD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253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9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9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9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9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9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9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9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9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9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9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9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9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9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9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9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9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9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9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9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9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  <p:bldP spid="498692" grpId="0" animBg="1"/>
      <p:bldP spid="498693" grpId="0" animBg="1"/>
      <p:bldP spid="498694" grpId="0" animBg="1"/>
      <p:bldP spid="498695" grpId="0" animBg="1"/>
      <p:bldP spid="498696" grpId="0" animBg="1"/>
      <p:bldP spid="498697" grpId="0" animBg="1"/>
      <p:bldP spid="498698" grpId="0" animBg="1"/>
      <p:bldP spid="498699" grpId="0" animBg="1"/>
      <p:bldP spid="498700" grpId="0" animBg="1"/>
      <p:bldP spid="498701" grpId="0" animBg="1"/>
      <p:bldP spid="498702" grpId="0" animBg="1"/>
      <p:bldP spid="498703" grpId="0" animBg="1"/>
      <p:bldP spid="498704" grpId="0" animBg="1"/>
      <p:bldP spid="498705" grpId="0" animBg="1"/>
      <p:bldP spid="498706" grpId="0" animBg="1"/>
      <p:bldP spid="498707" grpId="0" animBg="1"/>
      <p:bldP spid="498708" grpId="0" animBg="1"/>
      <p:bldP spid="498709" grpId="0" animBg="1"/>
      <p:bldP spid="498710" grpId="0" animBg="1"/>
      <p:bldP spid="498711" grpId="0" animBg="1"/>
      <p:bldP spid="498712" grpId="0" animBg="1"/>
      <p:bldP spid="498714" grpId="0" animBg="1"/>
      <p:bldP spid="498715" grpId="0" animBg="1"/>
      <p:bldP spid="498716" grpId="0" animBg="1"/>
      <p:bldP spid="498718" grpId="0" animBg="1"/>
      <p:bldP spid="498719" grpId="0"/>
      <p:bldP spid="498721" grpId="0" animBg="1"/>
      <p:bldP spid="498722" grpId="0" animBg="1"/>
      <p:bldP spid="498723" grpId="0"/>
      <p:bldP spid="498724" grpId="0"/>
      <p:bldP spid="498725" grpId="0" animBg="1"/>
      <p:bldP spid="498726" grpId="0"/>
      <p:bldP spid="498727" grpId="0"/>
      <p:bldP spid="498728" grpId="0" animBg="1"/>
      <p:bldP spid="498729" grpId="0" animBg="1"/>
      <p:bldP spid="4987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87403" y="2156224"/>
            <a:ext cx="4013597" cy="250031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525692" y="2800350"/>
            <a:ext cx="2231231" cy="281106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0" name="Rectangle 4" descr="25%"/>
          <p:cNvSpPr>
            <a:spLocks noChangeArrowheads="1"/>
          </p:cNvSpPr>
          <p:nvPr/>
        </p:nvSpPr>
        <p:spPr bwMode="auto">
          <a:xfrm>
            <a:off x="6325792" y="3992167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324600" y="3081338"/>
            <a:ext cx="81557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324600" y="3263505"/>
            <a:ext cx="81557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324600" y="3445669"/>
            <a:ext cx="81557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324600" y="3627836"/>
            <a:ext cx="81557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667376" y="2812256"/>
            <a:ext cx="8335" cy="14061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V="1">
            <a:off x="5668566" y="4218385"/>
            <a:ext cx="2952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7521180" y="2801542"/>
            <a:ext cx="1190" cy="25503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6326981" y="3076576"/>
            <a:ext cx="809625" cy="236577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694885" y="4802982"/>
            <a:ext cx="41672" cy="5596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696076" y="4939904"/>
            <a:ext cx="41672" cy="5595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6696076" y="5076826"/>
            <a:ext cx="41672" cy="5596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6322220" y="4179094"/>
            <a:ext cx="81676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323410" y="4360069"/>
            <a:ext cx="809625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321030" y="4539855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5" name="Rectangle 19" descr="25%"/>
          <p:cNvSpPr>
            <a:spLocks noChangeArrowheads="1"/>
          </p:cNvSpPr>
          <p:nvPr/>
        </p:nvSpPr>
        <p:spPr bwMode="auto">
          <a:xfrm>
            <a:off x="6322220" y="3994549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7140178" y="3176588"/>
            <a:ext cx="3750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7134226" y="3349229"/>
            <a:ext cx="3750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7135417" y="3540919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136608" y="372308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7136608" y="391477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7137799" y="4096941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7137799" y="427672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7147324" y="4455319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7140180" y="4633913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5" name="Rectangle 29" descr="25%"/>
          <p:cNvSpPr>
            <a:spLocks noChangeArrowheads="1"/>
          </p:cNvSpPr>
          <p:nvPr/>
        </p:nvSpPr>
        <p:spPr bwMode="auto">
          <a:xfrm>
            <a:off x="6322220" y="3810000"/>
            <a:ext cx="81676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5972176" y="3073005"/>
            <a:ext cx="264319" cy="237886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5437585" y="5581651"/>
            <a:ext cx="99257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endParaRPr lang="en-US" altLang="ja-JP" sz="21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3987403" y="1558530"/>
            <a:ext cx="4013597" cy="320278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09" name="AutoShape 33"/>
          <p:cNvSpPr>
            <a:spLocks noChangeArrowheads="1"/>
          </p:cNvSpPr>
          <p:nvPr/>
        </p:nvSpPr>
        <p:spPr bwMode="auto">
          <a:xfrm>
            <a:off x="5422108" y="1877617"/>
            <a:ext cx="489347" cy="912019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10" name="AutoShape 34"/>
          <p:cNvSpPr>
            <a:spLocks noChangeArrowheads="1"/>
          </p:cNvSpPr>
          <p:nvPr/>
        </p:nvSpPr>
        <p:spPr bwMode="auto">
          <a:xfrm>
            <a:off x="7285436" y="2407444"/>
            <a:ext cx="444103" cy="382191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3333495" y="4349354"/>
            <a:ext cx="676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8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R/W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>
            <a:off x="4004073" y="4507706"/>
            <a:ext cx="1512094" cy="1191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3712369" y="4404122"/>
            <a:ext cx="148829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42" name="Line 38"/>
          <p:cNvSpPr>
            <a:spLocks noChangeShapeType="1"/>
          </p:cNvSpPr>
          <p:nvPr/>
        </p:nvSpPr>
        <p:spPr bwMode="auto">
          <a:xfrm>
            <a:off x="4486275" y="4607720"/>
            <a:ext cx="642938" cy="71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43" name="Text Box 39"/>
          <p:cNvSpPr txBox="1">
            <a:spLocks noChangeArrowheads="1"/>
          </p:cNvSpPr>
          <p:nvPr/>
        </p:nvSpPr>
        <p:spPr bwMode="auto">
          <a:xfrm>
            <a:off x="3752850" y="4780361"/>
            <a:ext cx="2339102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リード信号</a:t>
            </a:r>
          </a:p>
        </p:txBody>
      </p:sp>
      <p:sp>
        <p:nvSpPr>
          <p:cNvPr id="584744" name="Line 40"/>
          <p:cNvSpPr>
            <a:spLocks noChangeShapeType="1"/>
          </p:cNvSpPr>
          <p:nvPr/>
        </p:nvSpPr>
        <p:spPr bwMode="auto">
          <a:xfrm>
            <a:off x="3986213" y="1728788"/>
            <a:ext cx="16859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45" name="Line 41"/>
          <p:cNvSpPr>
            <a:spLocks noChangeShapeType="1"/>
          </p:cNvSpPr>
          <p:nvPr/>
        </p:nvSpPr>
        <p:spPr bwMode="auto">
          <a:xfrm>
            <a:off x="5672138" y="1721645"/>
            <a:ext cx="0" cy="106441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46" name="Text Box 42"/>
          <p:cNvSpPr txBox="1">
            <a:spLocks noChangeArrowheads="1"/>
          </p:cNvSpPr>
          <p:nvPr/>
        </p:nvSpPr>
        <p:spPr bwMode="auto">
          <a:xfrm>
            <a:off x="4088607" y="1179911"/>
            <a:ext cx="2031325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アドレス</a:t>
            </a:r>
          </a:p>
        </p:txBody>
      </p:sp>
      <p:sp>
        <p:nvSpPr>
          <p:cNvPr id="584747" name="Text Box 43"/>
          <p:cNvSpPr txBox="1">
            <a:spLocks noChangeArrowheads="1"/>
          </p:cNvSpPr>
          <p:nvPr/>
        </p:nvSpPr>
        <p:spPr bwMode="auto">
          <a:xfrm>
            <a:off x="1482753" y="2841213"/>
            <a:ext cx="3685624" cy="124649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 u="sng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メモリからのデータ読み出し</a:t>
            </a:r>
          </a:p>
          <a:p>
            <a:pPr eaLnBrk="1" hangingPunct="1"/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①　メモリに，リード信号と</a:t>
            </a:r>
          </a:p>
          <a:p>
            <a:pPr eaLnBrk="1" hangingPunct="1"/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　　アドレスを与えると</a:t>
            </a:r>
          </a:p>
          <a:p>
            <a:pPr eaLnBrk="1" hangingPunct="1"/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②　データが読み出される</a:t>
            </a:r>
          </a:p>
        </p:txBody>
      </p:sp>
      <p:sp>
        <p:nvSpPr>
          <p:cNvPr id="584748" name="Line 44"/>
          <p:cNvSpPr>
            <a:spLocks noChangeShapeType="1"/>
          </p:cNvSpPr>
          <p:nvPr/>
        </p:nvSpPr>
        <p:spPr bwMode="auto">
          <a:xfrm flipH="1">
            <a:off x="7508082" y="2278857"/>
            <a:ext cx="7144" cy="52149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49" name="Line 45"/>
          <p:cNvSpPr>
            <a:spLocks noChangeShapeType="1"/>
          </p:cNvSpPr>
          <p:nvPr/>
        </p:nvSpPr>
        <p:spPr bwMode="auto">
          <a:xfrm flipH="1">
            <a:off x="3986214" y="2264569"/>
            <a:ext cx="352186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50" name="Text Box 46"/>
          <p:cNvSpPr txBox="1">
            <a:spLocks noChangeArrowheads="1"/>
          </p:cNvSpPr>
          <p:nvPr/>
        </p:nvSpPr>
        <p:spPr bwMode="auto">
          <a:xfrm>
            <a:off x="5938839" y="1737123"/>
            <a:ext cx="172354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②　データ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79237" y="1698292"/>
            <a:ext cx="191590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7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プロセッサ</a:t>
            </a:r>
            <a:endParaRPr lang="en-US" altLang="ja-JP" sz="27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1930005" y="1159670"/>
            <a:ext cx="2063353" cy="396478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53" name="AutoShape 49"/>
          <p:cNvSpPr>
            <a:spLocks noChangeArrowheads="1"/>
          </p:cNvSpPr>
          <p:nvPr/>
        </p:nvSpPr>
        <p:spPr bwMode="auto">
          <a:xfrm>
            <a:off x="6198395" y="3804048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54" name="AutoShape 50"/>
          <p:cNvSpPr>
            <a:spLocks noChangeArrowheads="1"/>
          </p:cNvSpPr>
          <p:nvPr/>
        </p:nvSpPr>
        <p:spPr bwMode="auto">
          <a:xfrm>
            <a:off x="6204348" y="3989786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55" name="AutoShape 51"/>
          <p:cNvSpPr>
            <a:spLocks noChangeArrowheads="1"/>
          </p:cNvSpPr>
          <p:nvPr/>
        </p:nvSpPr>
        <p:spPr bwMode="auto">
          <a:xfrm>
            <a:off x="7140178" y="3794523"/>
            <a:ext cx="376238" cy="197644"/>
          </a:xfrm>
          <a:prstGeom prst="rightArrow">
            <a:avLst>
              <a:gd name="adj1" fmla="val 50000"/>
              <a:gd name="adj2" fmla="val 4759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56" name="AutoShape 52"/>
          <p:cNvSpPr>
            <a:spLocks noChangeArrowheads="1"/>
          </p:cNvSpPr>
          <p:nvPr/>
        </p:nvSpPr>
        <p:spPr bwMode="auto">
          <a:xfrm>
            <a:off x="7140180" y="4013598"/>
            <a:ext cx="391715" cy="207169"/>
          </a:xfrm>
          <a:prstGeom prst="rightArrow">
            <a:avLst>
              <a:gd name="adj1" fmla="val 50000"/>
              <a:gd name="adj2" fmla="val 472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4758" name="Text Box 54"/>
          <p:cNvSpPr txBox="1">
            <a:spLocks noChangeArrowheads="1"/>
          </p:cNvSpPr>
          <p:nvPr/>
        </p:nvSpPr>
        <p:spPr bwMode="auto">
          <a:xfrm>
            <a:off x="4632723" y="3351611"/>
            <a:ext cx="1846980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アドレス「</a:t>
            </a:r>
            <a:r>
              <a:rPr lang="en-US" altLang="ja-JP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1a</a:t>
            </a:r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584759" name="Text Box 55"/>
          <p:cNvSpPr txBox="1">
            <a:spLocks noChangeArrowheads="1"/>
          </p:cNvSpPr>
          <p:nvPr/>
        </p:nvSpPr>
        <p:spPr bwMode="auto">
          <a:xfrm>
            <a:off x="5698332" y="4362451"/>
            <a:ext cx="2058577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r>
              <a:rPr lang="en-US" altLang="ja-JP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1a, 1b</a:t>
            </a:r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</a:p>
          <a:p>
            <a:pPr eaLnBrk="1" hangingPunct="1"/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メモリをオン</a:t>
            </a:r>
          </a:p>
        </p:txBody>
      </p:sp>
      <p:sp>
        <p:nvSpPr>
          <p:cNvPr id="584760" name="Text Box 56"/>
          <p:cNvSpPr txBox="1">
            <a:spLocks noChangeArrowheads="1"/>
          </p:cNvSpPr>
          <p:nvPr/>
        </p:nvSpPr>
        <p:spPr bwMode="auto">
          <a:xfrm>
            <a:off x="1688307" y="5531644"/>
            <a:ext cx="3127779" cy="3000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350">
                <a:latin typeface="Arial" panose="020B0604020202020204" pitchFamily="34" charset="0"/>
                <a:ea typeface="メイリオ" panose="020B0604030504040204" pitchFamily="50" charset="-128"/>
              </a:rPr>
              <a:t>この図では，２バイト単位で読み出し</a:t>
            </a:r>
          </a:p>
        </p:txBody>
      </p:sp>
      <p:sp>
        <p:nvSpPr>
          <p:cNvPr id="584761" name="Text Box 57"/>
          <p:cNvSpPr txBox="1">
            <a:spLocks noChangeArrowheads="1"/>
          </p:cNvSpPr>
          <p:nvPr/>
        </p:nvSpPr>
        <p:spPr bwMode="auto">
          <a:xfrm>
            <a:off x="6668692" y="2982517"/>
            <a:ext cx="1314450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２バイト分</a:t>
            </a:r>
          </a:p>
          <a:p>
            <a:pPr eaLnBrk="1" hangingPunct="1"/>
            <a:r>
              <a:rPr lang="ja-JP" altLang="en-US" sz="180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のデータ</a:t>
            </a: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C29C8779-C44F-4994-AA0A-460CE4EB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2CFFA8CF-DBA4-40C0-BE89-560B7631A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05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4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84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8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8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8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58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58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58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58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8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8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4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84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84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8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42" grpId="0" animBg="1"/>
      <p:bldP spid="584743" grpId="0" animBg="1"/>
      <p:bldP spid="584744" grpId="0" animBg="1"/>
      <p:bldP spid="584745" grpId="0" animBg="1"/>
      <p:bldP spid="584746" grpId="0" animBg="1"/>
      <p:bldP spid="584748" grpId="0" animBg="1"/>
      <p:bldP spid="584749" grpId="0" animBg="1"/>
      <p:bldP spid="584750" grpId="0" animBg="1"/>
      <p:bldP spid="584753" grpId="0" animBg="1"/>
      <p:bldP spid="584754" grpId="0" animBg="1"/>
      <p:bldP spid="584755" grpId="0" animBg="1"/>
      <p:bldP spid="584756" grpId="0" animBg="1"/>
      <p:bldP spid="584758" grpId="0" animBg="1"/>
      <p:bldP spid="584759" grpId="0" animBg="1"/>
      <p:bldP spid="584760" grpId="0" animBg="1"/>
      <p:bldP spid="58476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987403" y="2156224"/>
            <a:ext cx="4013597" cy="250031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525692" y="2800350"/>
            <a:ext cx="2231231" cy="281106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4" name="Rectangle 4" descr="25%"/>
          <p:cNvSpPr>
            <a:spLocks noChangeArrowheads="1"/>
          </p:cNvSpPr>
          <p:nvPr/>
        </p:nvSpPr>
        <p:spPr bwMode="auto">
          <a:xfrm>
            <a:off x="6325792" y="3992167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324600" y="3081338"/>
            <a:ext cx="81557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324600" y="3263505"/>
            <a:ext cx="81557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324600" y="3445669"/>
            <a:ext cx="81557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324600" y="3627836"/>
            <a:ext cx="81557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667376" y="2812256"/>
            <a:ext cx="8335" cy="14061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5668566" y="4218385"/>
            <a:ext cx="2952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7521180" y="2801542"/>
            <a:ext cx="1190" cy="25503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6326981" y="3076576"/>
            <a:ext cx="809625" cy="236577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6694885" y="4802982"/>
            <a:ext cx="41672" cy="5596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6696076" y="4939904"/>
            <a:ext cx="41672" cy="5595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6696076" y="5076826"/>
            <a:ext cx="41672" cy="5596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322220" y="4179094"/>
            <a:ext cx="81676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323410" y="4360069"/>
            <a:ext cx="809625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6321030" y="4539855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9" name="Rectangle 19" descr="25%"/>
          <p:cNvSpPr>
            <a:spLocks noChangeArrowheads="1"/>
          </p:cNvSpPr>
          <p:nvPr/>
        </p:nvSpPr>
        <p:spPr bwMode="auto">
          <a:xfrm>
            <a:off x="6322220" y="3994549"/>
            <a:ext cx="816769" cy="1821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7140178" y="3176588"/>
            <a:ext cx="3750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7134226" y="3349229"/>
            <a:ext cx="3750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7135417" y="3540919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136608" y="372308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7136608" y="391477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137799" y="4096941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7137799" y="4276725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7147324" y="4455319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7140180" y="4633913"/>
            <a:ext cx="3738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29" name="Rectangle 29" descr="25%"/>
          <p:cNvSpPr>
            <a:spLocks noChangeArrowheads="1"/>
          </p:cNvSpPr>
          <p:nvPr/>
        </p:nvSpPr>
        <p:spPr bwMode="auto">
          <a:xfrm>
            <a:off x="6322220" y="3810000"/>
            <a:ext cx="816769" cy="18216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5972176" y="3073005"/>
            <a:ext cx="264319" cy="237886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5437585" y="5581651"/>
            <a:ext cx="99257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endParaRPr lang="en-US" altLang="ja-JP" sz="21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3987403" y="1558530"/>
            <a:ext cx="4013597" cy="320278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33" name="AutoShape 33"/>
          <p:cNvSpPr>
            <a:spLocks noChangeArrowheads="1"/>
          </p:cNvSpPr>
          <p:nvPr/>
        </p:nvSpPr>
        <p:spPr bwMode="auto">
          <a:xfrm>
            <a:off x="5422108" y="1877617"/>
            <a:ext cx="489347" cy="912019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34" name="AutoShape 34"/>
          <p:cNvSpPr>
            <a:spLocks noChangeArrowheads="1"/>
          </p:cNvSpPr>
          <p:nvPr/>
        </p:nvSpPr>
        <p:spPr bwMode="auto">
          <a:xfrm>
            <a:off x="7285436" y="2407444"/>
            <a:ext cx="444103" cy="382191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19" name="Line 35"/>
          <p:cNvSpPr>
            <a:spLocks noChangeShapeType="1"/>
          </p:cNvSpPr>
          <p:nvPr/>
        </p:nvSpPr>
        <p:spPr bwMode="auto">
          <a:xfrm>
            <a:off x="3986213" y="1728788"/>
            <a:ext cx="16859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20" name="Line 36"/>
          <p:cNvSpPr>
            <a:spLocks noChangeShapeType="1"/>
          </p:cNvSpPr>
          <p:nvPr/>
        </p:nvSpPr>
        <p:spPr bwMode="auto">
          <a:xfrm>
            <a:off x="5672138" y="1721645"/>
            <a:ext cx="0" cy="106441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21" name="Text Box 37"/>
          <p:cNvSpPr txBox="1">
            <a:spLocks noChangeArrowheads="1"/>
          </p:cNvSpPr>
          <p:nvPr/>
        </p:nvSpPr>
        <p:spPr bwMode="auto">
          <a:xfrm>
            <a:off x="4088607" y="1179911"/>
            <a:ext cx="2031325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アドレス</a:t>
            </a:r>
          </a:p>
        </p:txBody>
      </p:sp>
      <p:sp>
        <p:nvSpPr>
          <p:cNvPr id="502822" name="Text Box 38"/>
          <p:cNvSpPr txBox="1">
            <a:spLocks noChangeArrowheads="1"/>
          </p:cNvSpPr>
          <p:nvPr/>
        </p:nvSpPr>
        <p:spPr bwMode="auto">
          <a:xfrm>
            <a:off x="1024821" y="2850928"/>
            <a:ext cx="3877985" cy="9694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 u="sng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メモリへのデータ書き込み</a:t>
            </a:r>
          </a:p>
          <a:p>
            <a:pPr eaLnBrk="1" hangingPunct="1"/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①　メモリに，アドレスとデータを</a:t>
            </a:r>
          </a:p>
          <a:p>
            <a:pPr eaLnBrk="1" hangingPunct="1"/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　　与えると</a:t>
            </a:r>
          </a:p>
        </p:txBody>
      </p:sp>
      <p:sp>
        <p:nvSpPr>
          <p:cNvPr id="502823" name="Line 39"/>
          <p:cNvSpPr>
            <a:spLocks noChangeShapeType="1"/>
          </p:cNvSpPr>
          <p:nvPr/>
        </p:nvSpPr>
        <p:spPr bwMode="auto">
          <a:xfrm flipH="1">
            <a:off x="7508082" y="2278857"/>
            <a:ext cx="7144" cy="52149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24" name="Line 40"/>
          <p:cNvSpPr>
            <a:spLocks noChangeShapeType="1"/>
          </p:cNvSpPr>
          <p:nvPr/>
        </p:nvSpPr>
        <p:spPr bwMode="auto">
          <a:xfrm flipH="1">
            <a:off x="3986214" y="2264569"/>
            <a:ext cx="352186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25" name="Text Box 41"/>
          <p:cNvSpPr txBox="1">
            <a:spLocks noChangeArrowheads="1"/>
          </p:cNvSpPr>
          <p:nvPr/>
        </p:nvSpPr>
        <p:spPr bwMode="auto">
          <a:xfrm>
            <a:off x="5938839" y="1737123"/>
            <a:ext cx="172354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①　データ</a:t>
            </a:r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1886596" y="1520952"/>
            <a:ext cx="210826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0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プロセッサ</a:t>
            </a:r>
            <a:endParaRPr lang="en-US" altLang="ja-JP" sz="3000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43" name="Rectangle 43"/>
          <p:cNvSpPr>
            <a:spLocks noChangeArrowheads="1"/>
          </p:cNvSpPr>
          <p:nvPr/>
        </p:nvSpPr>
        <p:spPr bwMode="auto">
          <a:xfrm>
            <a:off x="1930005" y="1159670"/>
            <a:ext cx="2063353" cy="396478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28" name="AutoShape 44"/>
          <p:cNvSpPr>
            <a:spLocks noChangeArrowheads="1"/>
          </p:cNvSpPr>
          <p:nvPr/>
        </p:nvSpPr>
        <p:spPr bwMode="auto">
          <a:xfrm>
            <a:off x="6198395" y="4179095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29" name="AutoShape 45"/>
          <p:cNvSpPr>
            <a:spLocks noChangeArrowheads="1"/>
          </p:cNvSpPr>
          <p:nvPr/>
        </p:nvSpPr>
        <p:spPr bwMode="auto">
          <a:xfrm>
            <a:off x="6204348" y="4364832"/>
            <a:ext cx="150019" cy="207169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30" name="AutoShape 46"/>
          <p:cNvSpPr>
            <a:spLocks noChangeArrowheads="1"/>
          </p:cNvSpPr>
          <p:nvPr/>
        </p:nvSpPr>
        <p:spPr bwMode="auto">
          <a:xfrm flipH="1">
            <a:off x="7104461" y="4157664"/>
            <a:ext cx="397669" cy="197644"/>
          </a:xfrm>
          <a:prstGeom prst="rightArrow">
            <a:avLst>
              <a:gd name="adj1" fmla="val 50000"/>
              <a:gd name="adj2" fmla="val 503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31" name="AutoShape 47"/>
          <p:cNvSpPr>
            <a:spLocks noChangeArrowheads="1"/>
          </p:cNvSpPr>
          <p:nvPr/>
        </p:nvSpPr>
        <p:spPr bwMode="auto">
          <a:xfrm flipH="1">
            <a:off x="7112794" y="4352926"/>
            <a:ext cx="390525" cy="207169"/>
          </a:xfrm>
          <a:prstGeom prst="rightArrow">
            <a:avLst>
              <a:gd name="adj1" fmla="val 50000"/>
              <a:gd name="adj2" fmla="val 4712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32" name="Text Box 48"/>
          <p:cNvSpPr txBox="1">
            <a:spLocks noChangeArrowheads="1"/>
          </p:cNvSpPr>
          <p:nvPr/>
        </p:nvSpPr>
        <p:spPr bwMode="auto">
          <a:xfrm>
            <a:off x="4841082" y="2922986"/>
            <a:ext cx="1829347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アドレス「</a:t>
            </a:r>
            <a:r>
              <a:rPr lang="en-US" altLang="ja-JP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1c</a:t>
            </a:r>
            <a:r>
              <a:rPr lang="ja-JP" altLang="en-US" sz="1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502833" name="Text Box 49"/>
          <p:cNvSpPr txBox="1">
            <a:spLocks noChangeArrowheads="1"/>
          </p:cNvSpPr>
          <p:nvPr/>
        </p:nvSpPr>
        <p:spPr bwMode="auto">
          <a:xfrm>
            <a:off x="6692505" y="2927748"/>
            <a:ext cx="1308496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２バイト分</a:t>
            </a:r>
          </a:p>
          <a:p>
            <a:pPr eaLnBrk="1" hangingPunct="1"/>
            <a:r>
              <a:rPr lang="ja-JP" altLang="en-US" sz="180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のデータ</a:t>
            </a:r>
          </a:p>
        </p:txBody>
      </p:sp>
      <p:sp>
        <p:nvSpPr>
          <p:cNvPr id="502834" name="Rectangle 50"/>
          <p:cNvSpPr>
            <a:spLocks noChangeArrowheads="1"/>
          </p:cNvSpPr>
          <p:nvPr/>
        </p:nvSpPr>
        <p:spPr bwMode="auto">
          <a:xfrm>
            <a:off x="6324600" y="4183857"/>
            <a:ext cx="809625" cy="359569"/>
          </a:xfrm>
          <a:prstGeom prst="rect">
            <a:avLst/>
          </a:prstGeom>
          <a:solidFill>
            <a:schemeClr val="accent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35" name="Text Box 51"/>
          <p:cNvSpPr txBox="1">
            <a:spLocks noChangeArrowheads="1"/>
          </p:cNvSpPr>
          <p:nvPr/>
        </p:nvSpPr>
        <p:spPr bwMode="auto">
          <a:xfrm>
            <a:off x="1516857" y="5572125"/>
            <a:ext cx="3127779" cy="3000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350">
                <a:latin typeface="Arial" panose="020B0604020202020204" pitchFamily="34" charset="0"/>
                <a:ea typeface="メイリオ" panose="020B0604030504040204" pitchFamily="50" charset="-128"/>
              </a:rPr>
              <a:t>この図では，２バイト単位で書き込み</a:t>
            </a:r>
          </a:p>
        </p:txBody>
      </p:sp>
      <p:sp>
        <p:nvSpPr>
          <p:cNvPr id="502836" name="Line 52"/>
          <p:cNvSpPr>
            <a:spLocks noChangeShapeType="1"/>
          </p:cNvSpPr>
          <p:nvPr/>
        </p:nvSpPr>
        <p:spPr bwMode="auto">
          <a:xfrm flipH="1" flipV="1">
            <a:off x="6731795" y="4555331"/>
            <a:ext cx="151210" cy="4238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37" name="Text Box 53"/>
          <p:cNvSpPr txBox="1">
            <a:spLocks noChangeArrowheads="1"/>
          </p:cNvSpPr>
          <p:nvPr/>
        </p:nvSpPr>
        <p:spPr bwMode="auto">
          <a:xfrm>
            <a:off x="6400801" y="4980385"/>
            <a:ext cx="1723549" cy="55399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5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前のデータは</a:t>
            </a:r>
          </a:p>
          <a:p>
            <a:pPr eaLnBrk="1" hangingPunct="1"/>
            <a:r>
              <a:rPr lang="ja-JP" altLang="en-US" sz="15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消える（上書き）</a:t>
            </a:r>
          </a:p>
        </p:txBody>
      </p:sp>
      <p:sp>
        <p:nvSpPr>
          <p:cNvPr id="502838" name="Text Box 54"/>
          <p:cNvSpPr txBox="1">
            <a:spLocks noChangeArrowheads="1"/>
          </p:cNvSpPr>
          <p:nvPr/>
        </p:nvSpPr>
        <p:spPr bwMode="auto">
          <a:xfrm>
            <a:off x="1036753" y="3738197"/>
            <a:ext cx="29546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②　データが書き込まれる</a:t>
            </a:r>
          </a:p>
        </p:txBody>
      </p:sp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3333495" y="4349354"/>
            <a:ext cx="676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8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R/W</a:t>
            </a:r>
          </a:p>
        </p:txBody>
      </p:sp>
      <p:sp>
        <p:nvSpPr>
          <p:cNvPr id="25656" name="Line 56"/>
          <p:cNvSpPr>
            <a:spLocks noChangeShapeType="1"/>
          </p:cNvSpPr>
          <p:nvPr/>
        </p:nvSpPr>
        <p:spPr bwMode="auto">
          <a:xfrm>
            <a:off x="4004073" y="4507706"/>
            <a:ext cx="1512094" cy="1191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57" name="Line 57"/>
          <p:cNvSpPr>
            <a:spLocks noChangeShapeType="1"/>
          </p:cNvSpPr>
          <p:nvPr/>
        </p:nvSpPr>
        <p:spPr bwMode="auto">
          <a:xfrm>
            <a:off x="3712369" y="4404122"/>
            <a:ext cx="148829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42" name="Line 58"/>
          <p:cNvSpPr>
            <a:spLocks noChangeShapeType="1"/>
          </p:cNvSpPr>
          <p:nvPr/>
        </p:nvSpPr>
        <p:spPr bwMode="auto">
          <a:xfrm>
            <a:off x="4643439" y="4722020"/>
            <a:ext cx="350044" cy="71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43" name="Text Box 59"/>
          <p:cNvSpPr txBox="1">
            <a:spLocks noChangeArrowheads="1"/>
          </p:cNvSpPr>
          <p:nvPr/>
        </p:nvSpPr>
        <p:spPr bwMode="auto">
          <a:xfrm>
            <a:off x="3752851" y="4780361"/>
            <a:ext cx="2339102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ライト信号</a:t>
            </a:r>
          </a:p>
        </p:txBody>
      </p:sp>
      <p:sp>
        <p:nvSpPr>
          <p:cNvPr id="502844" name="Line 60"/>
          <p:cNvSpPr>
            <a:spLocks noChangeShapeType="1"/>
          </p:cNvSpPr>
          <p:nvPr/>
        </p:nvSpPr>
        <p:spPr bwMode="auto">
          <a:xfrm flipV="1">
            <a:off x="4486275" y="4600575"/>
            <a:ext cx="14287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45" name="Line 61"/>
          <p:cNvSpPr>
            <a:spLocks noChangeShapeType="1"/>
          </p:cNvSpPr>
          <p:nvPr/>
        </p:nvSpPr>
        <p:spPr bwMode="auto">
          <a:xfrm flipV="1">
            <a:off x="4979194" y="4593431"/>
            <a:ext cx="14287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46" name="Line 62"/>
          <p:cNvSpPr>
            <a:spLocks noChangeShapeType="1"/>
          </p:cNvSpPr>
          <p:nvPr/>
        </p:nvSpPr>
        <p:spPr bwMode="auto">
          <a:xfrm flipH="1">
            <a:off x="4636295" y="4593433"/>
            <a:ext cx="7144" cy="13573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2847" name="Line 63"/>
          <p:cNvSpPr>
            <a:spLocks noChangeShapeType="1"/>
          </p:cNvSpPr>
          <p:nvPr/>
        </p:nvSpPr>
        <p:spPr bwMode="auto">
          <a:xfrm flipH="1">
            <a:off x="4964907" y="4586289"/>
            <a:ext cx="7144" cy="13573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E63183CE-91B0-4EF8-9B97-4EA6E236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EC3DD635-160E-4394-A809-EF80EEF76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20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50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50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50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50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0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0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0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0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0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0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02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0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0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0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0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0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819" grpId="0" animBg="1"/>
      <p:bldP spid="502820" grpId="0" animBg="1"/>
      <p:bldP spid="502821" grpId="0" animBg="1"/>
      <p:bldP spid="502823" grpId="0" animBg="1"/>
      <p:bldP spid="502824" grpId="0" animBg="1"/>
      <p:bldP spid="502825" grpId="0" animBg="1"/>
      <p:bldP spid="502828" grpId="0" animBg="1"/>
      <p:bldP spid="502829" grpId="0" animBg="1"/>
      <p:bldP spid="502830" grpId="0" animBg="1"/>
      <p:bldP spid="502831" grpId="0" animBg="1"/>
      <p:bldP spid="502832" grpId="0" animBg="1"/>
      <p:bldP spid="502833" grpId="0" animBg="1"/>
      <p:bldP spid="502834" grpId="0" animBg="1"/>
      <p:bldP spid="502835" grpId="0" animBg="1"/>
      <p:bldP spid="502836" grpId="0" animBg="1"/>
      <p:bldP spid="502836" grpId="1" animBg="1"/>
      <p:bldP spid="502837" grpId="0" animBg="1"/>
      <p:bldP spid="502838" grpId="0"/>
      <p:bldP spid="502842" grpId="0" animBg="1"/>
      <p:bldP spid="502843" grpId="0" animBg="1"/>
      <p:bldP spid="502844" grpId="0" animBg="1"/>
      <p:bldP spid="502845" grpId="0" animBg="1"/>
      <p:bldP spid="502846" grpId="0" animBg="1"/>
      <p:bldP spid="5028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3-3 </a:t>
            </a:r>
            <a:r>
              <a:rPr lang="ja-JP" altLang="en-US" dirty="0"/>
              <a:t>アドレスバスとデータバス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ED3856C9-7200-40D0-8731-40C4480FD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47155" y="1328796"/>
            <a:ext cx="7066462" cy="36248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アドレスバス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アドレス信号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が通る信号線．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データバス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データ信号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が通る信号線．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アドレスバス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データバス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は，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プロセッサ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や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などにつながっている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276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確認クイズ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アドレスバスは，「何」が通る信号線ですか？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データバスは，「何」が通る信号線ですか？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420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3-1 </a:t>
            </a:r>
            <a:r>
              <a:rPr lang="ja-JP" altLang="en-US" dirty="0"/>
              <a:t>コンピュータの構成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3-2 </a:t>
            </a:r>
            <a:r>
              <a:rPr lang="ja-JP" altLang="en-US" dirty="0"/>
              <a:t>メモリの仕組み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3-3 </a:t>
            </a:r>
            <a:r>
              <a:rPr lang="ja-JP" altLang="en-US" dirty="0"/>
              <a:t>アドレスバス，データバス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680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3-1 </a:t>
            </a:r>
            <a:r>
              <a:rPr lang="ja-JP" altLang="en-US" dirty="0"/>
              <a:t>コンピュータの構成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57B07FFE-47B9-41BD-A56E-B825238F1D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0061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767882" y="172194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プロセッサ</a:t>
            </a:r>
            <a:endParaRPr lang="en-US" altLang="ja-JP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713560" y="1429942"/>
            <a:ext cx="1781175" cy="102631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4577954" y="2456261"/>
            <a:ext cx="0" cy="130611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72718" y="3885010"/>
            <a:ext cx="133882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0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684985" y="3752851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443289" y="3212306"/>
            <a:ext cx="23217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471738" y="2349103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676168" y="2651523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入力装置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5765006" y="2295526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980152" y="2608660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出力装置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690938" y="5172076"/>
            <a:ext cx="1800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補助記憶装置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3684985" y="4943476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577954" y="4580336"/>
            <a:ext cx="0" cy="3631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57250"/>
            <a:ext cx="5829300" cy="46037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2400"/>
              <a:t>コンピュータのハードウエア構成</a:t>
            </a:r>
          </a:p>
        </p:txBody>
      </p:sp>
    </p:spTree>
    <p:extLst>
      <p:ext uri="{BB962C8B-B14F-4D97-AF65-F5344CB8AC3E}">
        <p14:creationId xmlns:p14="http://schemas.microsoft.com/office/powerpoint/2010/main" val="166115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13562" y="1429942"/>
            <a:ext cx="1781177" cy="1026319"/>
            <a:chOff x="2159" y="481"/>
            <a:chExt cx="1496" cy="862"/>
          </a:xfrm>
        </p:grpSpPr>
        <p:sp>
          <p:nvSpPr>
            <p:cNvPr id="19475" name="Text Box 3"/>
            <p:cNvSpPr txBox="1">
              <a:spLocks noChangeArrowheads="1"/>
            </p:cNvSpPr>
            <p:nvPr/>
          </p:nvSpPr>
          <p:spPr bwMode="auto">
            <a:xfrm>
              <a:off x="2183" y="746"/>
              <a:ext cx="144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プロセッサ</a:t>
              </a:r>
              <a:endParaRPr lang="en-US" altLang="ja-JP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9476" name="Rectangle 4"/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4577954" y="2456261"/>
            <a:ext cx="0" cy="130611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4074319" y="3885010"/>
            <a:ext cx="133882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0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3684985" y="3752851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3443289" y="3212306"/>
            <a:ext cx="23217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2471738" y="2349103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2676168" y="2651523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入力装置</a:t>
            </a:r>
          </a:p>
        </p:txBody>
      </p:sp>
      <p:sp>
        <p:nvSpPr>
          <p:cNvPr id="19465" name="Rectangle 11"/>
          <p:cNvSpPr>
            <a:spLocks noChangeArrowheads="1"/>
          </p:cNvSpPr>
          <p:nvPr/>
        </p:nvSpPr>
        <p:spPr bwMode="auto">
          <a:xfrm>
            <a:off x="5765006" y="2295526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5980152" y="2608660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出力装置</a:t>
            </a:r>
          </a:p>
        </p:txBody>
      </p:sp>
      <p:sp>
        <p:nvSpPr>
          <p:cNvPr id="19467" name="Text Box 13"/>
          <p:cNvSpPr txBox="1">
            <a:spLocks noChangeArrowheads="1"/>
          </p:cNvSpPr>
          <p:nvPr/>
        </p:nvSpPr>
        <p:spPr bwMode="auto">
          <a:xfrm>
            <a:off x="3690938" y="5172076"/>
            <a:ext cx="1800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補助記憶装置</a:t>
            </a:r>
          </a:p>
        </p:txBody>
      </p:sp>
      <p:sp>
        <p:nvSpPr>
          <p:cNvPr id="19468" name="Rectangle 14"/>
          <p:cNvSpPr>
            <a:spLocks noChangeArrowheads="1"/>
          </p:cNvSpPr>
          <p:nvPr/>
        </p:nvSpPr>
        <p:spPr bwMode="auto">
          <a:xfrm>
            <a:off x="3684985" y="4943476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4577954" y="4580336"/>
            <a:ext cx="0" cy="3631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9470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57250"/>
            <a:ext cx="5829300" cy="46037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2400"/>
              <a:t>　　</a:t>
            </a:r>
          </a:p>
        </p:txBody>
      </p:sp>
      <p:sp>
        <p:nvSpPr>
          <p:cNvPr id="19474" name="Rectangle 19"/>
          <p:cNvSpPr>
            <a:spLocks noChangeArrowheads="1"/>
          </p:cNvSpPr>
          <p:nvPr/>
        </p:nvSpPr>
        <p:spPr bwMode="auto">
          <a:xfrm>
            <a:off x="3711181" y="1428751"/>
            <a:ext cx="1781177" cy="102631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0516" name="AutoShape 20"/>
          <p:cNvSpPr>
            <a:spLocks noChangeArrowheads="1"/>
          </p:cNvSpPr>
          <p:nvPr/>
        </p:nvSpPr>
        <p:spPr bwMode="auto">
          <a:xfrm>
            <a:off x="1901430" y="3128964"/>
            <a:ext cx="5436394" cy="1545431"/>
          </a:xfrm>
          <a:prstGeom prst="wedgeRoundRectCallout">
            <a:avLst>
              <a:gd name="adj1" fmla="val -7620"/>
              <a:gd name="adj2" fmla="val -93991"/>
              <a:gd name="adj3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ja-JP" altLang="en-US" sz="3600" dirty="0">
                <a:latin typeface="Arial" panose="020B0604020202020204" pitchFamily="34" charset="0"/>
                <a:ea typeface="メイリオ" panose="020B0604030504040204" pitchFamily="50" charset="-128"/>
              </a:rPr>
              <a:t>コンピュータの中で，計算，制御を担う</a:t>
            </a:r>
          </a:p>
        </p:txBody>
      </p:sp>
    </p:spTree>
    <p:extLst>
      <p:ext uri="{BB962C8B-B14F-4D97-AF65-F5344CB8AC3E}">
        <p14:creationId xmlns:p14="http://schemas.microsoft.com/office/powerpoint/2010/main" val="394338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13560" y="1429942"/>
            <a:ext cx="1781175" cy="102631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4577954" y="2456261"/>
            <a:ext cx="0" cy="130611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84985" y="3752851"/>
            <a:ext cx="1781175" cy="845344"/>
            <a:chOff x="2135" y="2432"/>
            <a:chExt cx="1496" cy="710"/>
          </a:xfrm>
        </p:grpSpPr>
        <p:sp>
          <p:nvSpPr>
            <p:cNvPr id="20499" name="Text Box 6"/>
            <p:cNvSpPr txBox="1">
              <a:spLocks noChangeArrowheads="1"/>
            </p:cNvSpPr>
            <p:nvPr/>
          </p:nvSpPr>
          <p:spPr bwMode="auto">
            <a:xfrm>
              <a:off x="2378" y="2543"/>
              <a:ext cx="11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3000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メモリ</a:t>
              </a:r>
            </a:p>
          </p:txBody>
        </p:sp>
        <p:sp>
          <p:nvSpPr>
            <p:cNvPr id="20500" name="Rectangle 7"/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0486" name="Line 8"/>
          <p:cNvSpPr>
            <a:spLocks noChangeShapeType="1"/>
          </p:cNvSpPr>
          <p:nvPr/>
        </p:nvSpPr>
        <p:spPr bwMode="auto">
          <a:xfrm>
            <a:off x="3443289" y="3212306"/>
            <a:ext cx="23217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2471738" y="2349103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8" name="Text Box 10"/>
          <p:cNvSpPr txBox="1">
            <a:spLocks noChangeArrowheads="1"/>
          </p:cNvSpPr>
          <p:nvPr/>
        </p:nvSpPr>
        <p:spPr bwMode="auto">
          <a:xfrm>
            <a:off x="2676168" y="2651523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入力装置</a:t>
            </a: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5765006" y="2295526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0" name="Text Box 12"/>
          <p:cNvSpPr txBox="1">
            <a:spLocks noChangeArrowheads="1"/>
          </p:cNvSpPr>
          <p:nvPr/>
        </p:nvSpPr>
        <p:spPr bwMode="auto">
          <a:xfrm>
            <a:off x="5980152" y="2608660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出力装置</a:t>
            </a:r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3690938" y="5172076"/>
            <a:ext cx="1800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補助記憶装置</a:t>
            </a:r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3684985" y="4943476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3" name="Line 15"/>
          <p:cNvSpPr>
            <a:spLocks noChangeShapeType="1"/>
          </p:cNvSpPr>
          <p:nvPr/>
        </p:nvSpPr>
        <p:spPr bwMode="auto">
          <a:xfrm>
            <a:off x="4577954" y="4580336"/>
            <a:ext cx="0" cy="3631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20494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57250"/>
            <a:ext cx="5829300" cy="46037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2400"/>
              <a:t>　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684985" y="3751661"/>
            <a:ext cx="1781175" cy="845344"/>
            <a:chOff x="2135" y="2432"/>
            <a:chExt cx="1496" cy="710"/>
          </a:xfrm>
        </p:grpSpPr>
        <p:sp>
          <p:nvSpPr>
            <p:cNvPr id="20497" name="Text Box 19"/>
            <p:cNvSpPr txBox="1">
              <a:spLocks noChangeArrowheads="1"/>
            </p:cNvSpPr>
            <p:nvPr/>
          </p:nvSpPr>
          <p:spPr bwMode="auto">
            <a:xfrm>
              <a:off x="2370" y="2543"/>
              <a:ext cx="11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3000" dirty="0">
                  <a:solidFill>
                    <a:schemeClr val="tx2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メモリ</a:t>
              </a:r>
            </a:p>
          </p:txBody>
        </p:sp>
        <p:sp>
          <p:nvSpPr>
            <p:cNvPr id="20498" name="Rectangle 20"/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en-US" sz="18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429836" y="1440658"/>
            <a:ext cx="23391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0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CPU</a:t>
            </a:r>
          </a:p>
          <a:p>
            <a:pPr algn="ctr" eaLnBrk="1" hangingPunct="1"/>
            <a:r>
              <a:rPr lang="ja-JP" altLang="en-US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（プロセッサ）</a:t>
            </a:r>
            <a:endParaRPr lang="en-US" altLang="ja-JP" dirty="0">
              <a:solidFill>
                <a:srgbClr val="33339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2561" name="AutoShape 17"/>
          <p:cNvSpPr>
            <a:spLocks noChangeArrowheads="1"/>
          </p:cNvSpPr>
          <p:nvPr/>
        </p:nvSpPr>
        <p:spPr bwMode="auto">
          <a:xfrm>
            <a:off x="2174082" y="1071564"/>
            <a:ext cx="5436394" cy="2241947"/>
          </a:xfrm>
          <a:prstGeom prst="wedgeRoundRectCallout">
            <a:avLst>
              <a:gd name="adj1" fmla="val -12833"/>
              <a:gd name="adj2" fmla="val 69227"/>
              <a:gd name="adj3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の記憶を行うチップ</a:t>
            </a:r>
          </a:p>
          <a:p>
            <a:pPr eaLnBrk="1" hangingPunct="1">
              <a:spcBef>
                <a:spcPct val="30000"/>
              </a:spcBef>
            </a:pP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書き込み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，データの</a:t>
            </a: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読み出し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機能がある</a:t>
            </a:r>
          </a:p>
        </p:txBody>
      </p:sp>
    </p:spTree>
    <p:extLst>
      <p:ext uri="{BB962C8B-B14F-4D97-AF65-F5344CB8AC3E}">
        <p14:creationId xmlns:p14="http://schemas.microsoft.com/office/powerpoint/2010/main" val="347325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684983" y="1429942"/>
            <a:ext cx="1809750" cy="3168252"/>
            <a:chOff x="2135" y="481"/>
            <a:chExt cx="1520" cy="2661"/>
          </a:xfrm>
        </p:grpSpPr>
        <p:sp>
          <p:nvSpPr>
            <p:cNvPr id="21524" name="Text Box 3"/>
            <p:cNvSpPr txBox="1">
              <a:spLocks noChangeArrowheads="1"/>
            </p:cNvSpPr>
            <p:nvPr/>
          </p:nvSpPr>
          <p:spPr bwMode="auto">
            <a:xfrm>
              <a:off x="2180" y="717"/>
              <a:ext cx="144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プロセッサ</a:t>
              </a:r>
            </a:p>
          </p:txBody>
        </p:sp>
        <p:sp>
          <p:nvSpPr>
            <p:cNvPr id="21525" name="Rectangle 4"/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1526" name="Line 5"/>
            <p:cNvSpPr>
              <a:spLocks noChangeShapeType="1"/>
            </p:cNvSpPr>
            <p:nvPr/>
          </p:nvSpPr>
          <p:spPr bwMode="auto">
            <a:xfrm>
              <a:off x="2885" y="1343"/>
              <a:ext cx="0" cy="10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1527" name="Text Box 6"/>
            <p:cNvSpPr txBox="1">
              <a:spLocks noChangeArrowheads="1"/>
            </p:cNvSpPr>
            <p:nvPr/>
          </p:nvSpPr>
          <p:spPr bwMode="auto">
            <a:xfrm>
              <a:off x="2342" y="2543"/>
              <a:ext cx="11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3000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メモリ</a:t>
              </a:r>
            </a:p>
          </p:txBody>
        </p:sp>
        <p:sp>
          <p:nvSpPr>
            <p:cNvPr id="21528" name="Rectangle 7"/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1507" name="Line 8"/>
          <p:cNvSpPr>
            <a:spLocks noChangeShapeType="1"/>
          </p:cNvSpPr>
          <p:nvPr/>
        </p:nvSpPr>
        <p:spPr bwMode="auto">
          <a:xfrm>
            <a:off x="3443289" y="3212306"/>
            <a:ext cx="23217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2471738" y="2349103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2676168" y="2651523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入力装置</a:t>
            </a:r>
          </a:p>
        </p:txBody>
      </p:sp>
      <p:sp>
        <p:nvSpPr>
          <p:cNvPr id="21510" name="Rectangle 11"/>
          <p:cNvSpPr>
            <a:spLocks noChangeArrowheads="1"/>
          </p:cNvSpPr>
          <p:nvPr/>
        </p:nvSpPr>
        <p:spPr bwMode="auto">
          <a:xfrm>
            <a:off x="5765006" y="2295526"/>
            <a:ext cx="971550" cy="1889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>
            <a:off x="5980152" y="2608660"/>
            <a:ext cx="55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出力装置</a:t>
            </a:r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3690938" y="5172076"/>
            <a:ext cx="1800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補助記憶装置</a:t>
            </a:r>
          </a:p>
        </p:txBody>
      </p:sp>
      <p:sp>
        <p:nvSpPr>
          <p:cNvPr id="21513" name="Rectangle 14"/>
          <p:cNvSpPr>
            <a:spLocks noChangeArrowheads="1"/>
          </p:cNvSpPr>
          <p:nvPr/>
        </p:nvSpPr>
        <p:spPr bwMode="auto">
          <a:xfrm>
            <a:off x="3684985" y="4943476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4" name="Line 15"/>
          <p:cNvSpPr>
            <a:spLocks noChangeShapeType="1"/>
          </p:cNvSpPr>
          <p:nvPr/>
        </p:nvSpPr>
        <p:spPr bwMode="auto">
          <a:xfrm>
            <a:off x="4577954" y="4580336"/>
            <a:ext cx="0" cy="3631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21515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57250"/>
            <a:ext cx="5829300" cy="46037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2400"/>
              <a:t>　</a:t>
            </a:r>
          </a:p>
        </p:txBody>
      </p:sp>
      <p:sp>
        <p:nvSpPr>
          <p:cNvPr id="494610" name="Rectangle 18"/>
          <p:cNvSpPr>
            <a:spLocks noChangeArrowheads="1"/>
          </p:cNvSpPr>
          <p:nvPr/>
        </p:nvSpPr>
        <p:spPr bwMode="auto">
          <a:xfrm>
            <a:off x="3709988" y="1429942"/>
            <a:ext cx="1781175" cy="102631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4611" name="Line 19"/>
          <p:cNvSpPr>
            <a:spLocks noChangeShapeType="1"/>
          </p:cNvSpPr>
          <p:nvPr/>
        </p:nvSpPr>
        <p:spPr bwMode="auto">
          <a:xfrm>
            <a:off x="4574381" y="2456261"/>
            <a:ext cx="0" cy="130611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4612" name="Text Box 20"/>
          <p:cNvSpPr txBox="1">
            <a:spLocks noChangeArrowheads="1"/>
          </p:cNvSpPr>
          <p:nvPr/>
        </p:nvSpPr>
        <p:spPr bwMode="auto">
          <a:xfrm>
            <a:off x="3931266" y="3885010"/>
            <a:ext cx="133882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0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494613" name="Rectangle 21"/>
          <p:cNvSpPr>
            <a:spLocks noChangeArrowheads="1"/>
          </p:cNvSpPr>
          <p:nvPr/>
        </p:nvSpPr>
        <p:spPr bwMode="auto">
          <a:xfrm>
            <a:off x="3681413" y="3752851"/>
            <a:ext cx="1781175" cy="84534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4614" name="Line 22"/>
          <p:cNvSpPr>
            <a:spLocks noChangeShapeType="1"/>
          </p:cNvSpPr>
          <p:nvPr/>
        </p:nvSpPr>
        <p:spPr bwMode="auto">
          <a:xfrm>
            <a:off x="4789886" y="2599135"/>
            <a:ext cx="10715" cy="102274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4615" name="Rectangle 23"/>
          <p:cNvSpPr>
            <a:spLocks noChangeArrowheads="1"/>
          </p:cNvSpPr>
          <p:nvPr/>
        </p:nvSpPr>
        <p:spPr bwMode="auto">
          <a:xfrm>
            <a:off x="4963717" y="2413398"/>
            <a:ext cx="3015853" cy="142636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4616" name="Text Box 24"/>
          <p:cNvSpPr txBox="1">
            <a:spLocks noChangeArrowheads="1"/>
          </p:cNvSpPr>
          <p:nvPr/>
        </p:nvSpPr>
        <p:spPr bwMode="auto">
          <a:xfrm>
            <a:off x="4999436" y="2381251"/>
            <a:ext cx="364715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0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プロセッサ，メモリ</a:t>
            </a:r>
            <a:endParaRPr lang="en-US" altLang="ja-JP" sz="3000" dirty="0">
              <a:solidFill>
                <a:schemeClr val="tx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30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間でデータが</a:t>
            </a:r>
          </a:p>
          <a:p>
            <a:pPr eaLnBrk="1" hangingPunct="1"/>
            <a:r>
              <a:rPr lang="ja-JP" altLang="en-US" sz="30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やり取りされる</a:t>
            </a:r>
          </a:p>
        </p:txBody>
      </p:sp>
    </p:spTree>
    <p:extLst>
      <p:ext uri="{BB962C8B-B14F-4D97-AF65-F5344CB8AC3E}">
        <p14:creationId xmlns:p14="http://schemas.microsoft.com/office/powerpoint/2010/main" val="4534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4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4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4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610" grpId="0" animBg="1"/>
      <p:bldP spid="494611" grpId="0" animBg="1"/>
      <p:bldP spid="494612" grpId="0"/>
      <p:bldP spid="494613" grpId="0" animBg="1"/>
      <p:bldP spid="494614" grpId="0" animBg="1"/>
      <p:bldP spid="4946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2471739" y="1429942"/>
            <a:ext cx="4264819" cy="4358878"/>
            <a:chOff x="1116" y="481"/>
            <a:chExt cx="3582" cy="3661"/>
          </a:xfrm>
        </p:grpSpPr>
        <p:sp>
          <p:nvSpPr>
            <p:cNvPr id="26636" name="Text Box 3"/>
            <p:cNvSpPr txBox="1">
              <a:spLocks noChangeArrowheads="1"/>
            </p:cNvSpPr>
            <p:nvPr/>
          </p:nvSpPr>
          <p:spPr bwMode="auto">
            <a:xfrm>
              <a:off x="2204" y="757"/>
              <a:ext cx="144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プロセッサ</a:t>
              </a:r>
            </a:p>
          </p:txBody>
        </p:sp>
        <p:sp>
          <p:nvSpPr>
            <p:cNvPr id="26637" name="Rectangle 4"/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38" name="Line 5"/>
            <p:cNvSpPr>
              <a:spLocks noChangeShapeType="1"/>
            </p:cNvSpPr>
            <p:nvPr/>
          </p:nvSpPr>
          <p:spPr bwMode="auto">
            <a:xfrm>
              <a:off x="2885" y="1343"/>
              <a:ext cx="0" cy="10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39" name="Text Box 6"/>
            <p:cNvSpPr txBox="1">
              <a:spLocks noChangeArrowheads="1"/>
            </p:cNvSpPr>
            <p:nvPr/>
          </p:nvSpPr>
          <p:spPr bwMode="auto">
            <a:xfrm>
              <a:off x="2342" y="2543"/>
              <a:ext cx="11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3000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メモリ</a:t>
              </a:r>
            </a:p>
          </p:txBody>
        </p:sp>
        <p:sp>
          <p:nvSpPr>
            <p:cNvPr id="26640" name="Rectangle 7"/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41" name="Line 8"/>
            <p:cNvSpPr>
              <a:spLocks noChangeShapeType="1"/>
            </p:cNvSpPr>
            <p:nvPr/>
          </p:nvSpPr>
          <p:spPr bwMode="auto">
            <a:xfrm>
              <a:off x="1932" y="1978"/>
              <a:ext cx="19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42" name="Rectangle 9"/>
            <p:cNvSpPr>
              <a:spLocks noChangeArrowheads="1"/>
            </p:cNvSpPr>
            <p:nvPr/>
          </p:nvSpPr>
          <p:spPr bwMode="auto">
            <a:xfrm>
              <a:off x="1116" y="1253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43" name="Text Box 10"/>
            <p:cNvSpPr txBox="1">
              <a:spLocks noChangeArrowheads="1"/>
            </p:cNvSpPr>
            <p:nvPr/>
          </p:nvSpPr>
          <p:spPr bwMode="auto">
            <a:xfrm>
              <a:off x="1288" y="1507"/>
              <a:ext cx="465" cy="1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入力装置</a:t>
              </a:r>
            </a:p>
          </p:txBody>
        </p:sp>
        <p:sp>
          <p:nvSpPr>
            <p:cNvPr id="26644" name="Rectangle 11"/>
            <p:cNvSpPr>
              <a:spLocks noChangeArrowheads="1"/>
            </p:cNvSpPr>
            <p:nvPr/>
          </p:nvSpPr>
          <p:spPr bwMode="auto">
            <a:xfrm>
              <a:off x="3882" y="1208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45" name="Text Box 12"/>
            <p:cNvSpPr txBox="1">
              <a:spLocks noChangeArrowheads="1"/>
            </p:cNvSpPr>
            <p:nvPr/>
          </p:nvSpPr>
          <p:spPr bwMode="auto">
            <a:xfrm>
              <a:off x="4063" y="1471"/>
              <a:ext cx="465" cy="1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出力装置</a:t>
              </a:r>
            </a:p>
          </p:txBody>
        </p:sp>
        <p:sp>
          <p:nvSpPr>
            <p:cNvPr id="26646" name="Text Box 13"/>
            <p:cNvSpPr txBox="1">
              <a:spLocks noChangeArrowheads="1"/>
            </p:cNvSpPr>
            <p:nvPr/>
          </p:nvSpPr>
          <p:spPr bwMode="auto">
            <a:xfrm>
              <a:off x="2140" y="3624"/>
              <a:ext cx="151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210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補助記憶装置</a:t>
              </a:r>
            </a:p>
          </p:txBody>
        </p:sp>
        <p:sp>
          <p:nvSpPr>
            <p:cNvPr id="26647" name="Rectangle 14"/>
            <p:cNvSpPr>
              <a:spLocks noChangeArrowheads="1"/>
            </p:cNvSpPr>
            <p:nvPr/>
          </p:nvSpPr>
          <p:spPr bwMode="auto">
            <a:xfrm>
              <a:off x="2135" y="3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6648" name="Line 15"/>
            <p:cNvSpPr>
              <a:spLocks noChangeShapeType="1"/>
            </p:cNvSpPr>
            <p:nvPr/>
          </p:nvSpPr>
          <p:spPr bwMode="auto">
            <a:xfrm>
              <a:off x="2885" y="3127"/>
              <a:ext cx="0" cy="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6627" name="Text Box 16"/>
          <p:cNvSpPr txBox="1">
            <a:spLocks noChangeArrowheads="1"/>
          </p:cNvSpPr>
          <p:nvPr/>
        </p:nvSpPr>
        <p:spPr bwMode="auto">
          <a:xfrm>
            <a:off x="3690938" y="5172076"/>
            <a:ext cx="1800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補助記憶装置</a:t>
            </a:r>
          </a:p>
        </p:txBody>
      </p:sp>
      <p:sp>
        <p:nvSpPr>
          <p:cNvPr id="26628" name="Rectangle 17"/>
          <p:cNvSpPr>
            <a:spLocks noChangeArrowheads="1"/>
          </p:cNvSpPr>
          <p:nvPr/>
        </p:nvSpPr>
        <p:spPr bwMode="auto">
          <a:xfrm>
            <a:off x="3684985" y="4943476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4850" name="AutoShape 18"/>
          <p:cNvSpPr>
            <a:spLocks noChangeArrowheads="1"/>
          </p:cNvSpPr>
          <p:nvPr/>
        </p:nvSpPr>
        <p:spPr bwMode="auto">
          <a:xfrm>
            <a:off x="4015978" y="2566989"/>
            <a:ext cx="338138" cy="1056085"/>
          </a:xfrm>
          <a:prstGeom prst="downArrow">
            <a:avLst>
              <a:gd name="adj1" fmla="val 50000"/>
              <a:gd name="adj2" fmla="val 78081"/>
            </a:avLst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4851" name="AutoShape 19"/>
          <p:cNvSpPr>
            <a:spLocks noChangeArrowheads="1"/>
          </p:cNvSpPr>
          <p:nvPr/>
        </p:nvSpPr>
        <p:spPr bwMode="auto">
          <a:xfrm flipV="1">
            <a:off x="4776787" y="2566987"/>
            <a:ext cx="338138" cy="1044179"/>
          </a:xfrm>
          <a:prstGeom prst="downArrow">
            <a:avLst>
              <a:gd name="adj1" fmla="val 50000"/>
              <a:gd name="adj2" fmla="val 77201"/>
            </a:avLst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4852" name="Text Box 20"/>
          <p:cNvSpPr txBox="1">
            <a:spLocks noChangeArrowheads="1"/>
          </p:cNvSpPr>
          <p:nvPr/>
        </p:nvSpPr>
        <p:spPr bwMode="auto">
          <a:xfrm>
            <a:off x="2301479" y="2724150"/>
            <a:ext cx="1877437" cy="6001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3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504853" name="Text Box 21"/>
          <p:cNvSpPr txBox="1">
            <a:spLocks noChangeArrowheads="1"/>
          </p:cNvSpPr>
          <p:nvPr/>
        </p:nvSpPr>
        <p:spPr bwMode="auto">
          <a:xfrm>
            <a:off x="5185173" y="2695575"/>
            <a:ext cx="1454244" cy="6001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30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6633" name="Text Box 22"/>
          <p:cNvSpPr txBox="1">
            <a:spLocks noChangeArrowheads="1"/>
          </p:cNvSpPr>
          <p:nvPr/>
        </p:nvSpPr>
        <p:spPr bwMode="auto">
          <a:xfrm>
            <a:off x="2380060" y="520303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4855" name="Rectangle 23"/>
          <p:cNvSpPr>
            <a:spLocks noChangeArrowheads="1"/>
          </p:cNvSpPr>
          <p:nvPr/>
        </p:nvSpPr>
        <p:spPr bwMode="auto">
          <a:xfrm>
            <a:off x="1534717" y="4743451"/>
            <a:ext cx="6117431" cy="112156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4856" name="Text Box 24"/>
          <p:cNvSpPr txBox="1">
            <a:spLocks noChangeArrowheads="1"/>
          </p:cNvSpPr>
          <p:nvPr/>
        </p:nvSpPr>
        <p:spPr bwMode="auto">
          <a:xfrm>
            <a:off x="1955007" y="5039916"/>
            <a:ext cx="6955750" cy="6001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メモリからプロセッサへの読み出し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026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0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50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50" grpId="0" animBg="1"/>
      <p:bldP spid="504851" grpId="0" animBg="1"/>
      <p:bldP spid="504852" grpId="0" animBg="1"/>
      <p:bldP spid="504853" grpId="0" animBg="1"/>
      <p:bldP spid="504855" grpId="0" animBg="1"/>
      <p:bldP spid="5048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2471739" y="1429942"/>
            <a:ext cx="4264819" cy="4358878"/>
            <a:chOff x="1116" y="481"/>
            <a:chExt cx="3582" cy="3661"/>
          </a:xfrm>
        </p:grpSpPr>
        <p:sp>
          <p:nvSpPr>
            <p:cNvPr id="27660" name="Text Box 3"/>
            <p:cNvSpPr txBox="1">
              <a:spLocks noChangeArrowheads="1"/>
            </p:cNvSpPr>
            <p:nvPr/>
          </p:nvSpPr>
          <p:spPr bwMode="auto">
            <a:xfrm>
              <a:off x="2190" y="745"/>
              <a:ext cx="1448" cy="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プロセッサ</a:t>
              </a:r>
            </a:p>
            <a:p>
              <a:pPr eaLnBrk="1" hangingPunct="1"/>
              <a:endParaRPr lang="ja-JP" altLang="en-US" sz="3000" dirty="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1" name="Rectangle 4"/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2" name="Line 5"/>
            <p:cNvSpPr>
              <a:spLocks noChangeShapeType="1"/>
            </p:cNvSpPr>
            <p:nvPr/>
          </p:nvSpPr>
          <p:spPr bwMode="auto">
            <a:xfrm>
              <a:off x="2885" y="1343"/>
              <a:ext cx="0" cy="10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3" name="Text Box 6"/>
            <p:cNvSpPr txBox="1">
              <a:spLocks noChangeArrowheads="1"/>
            </p:cNvSpPr>
            <p:nvPr/>
          </p:nvSpPr>
          <p:spPr bwMode="auto">
            <a:xfrm>
              <a:off x="2342" y="2543"/>
              <a:ext cx="11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3000" dirty="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メモリ</a:t>
              </a:r>
            </a:p>
          </p:txBody>
        </p:sp>
        <p:sp>
          <p:nvSpPr>
            <p:cNvPr id="27664" name="Rectangle 7"/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5" name="Line 8"/>
            <p:cNvSpPr>
              <a:spLocks noChangeShapeType="1"/>
            </p:cNvSpPr>
            <p:nvPr/>
          </p:nvSpPr>
          <p:spPr bwMode="auto">
            <a:xfrm>
              <a:off x="1932" y="1978"/>
              <a:ext cx="19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6" name="Rectangle 9"/>
            <p:cNvSpPr>
              <a:spLocks noChangeArrowheads="1"/>
            </p:cNvSpPr>
            <p:nvPr/>
          </p:nvSpPr>
          <p:spPr bwMode="auto">
            <a:xfrm>
              <a:off x="1116" y="1253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7" name="Text Box 10"/>
            <p:cNvSpPr txBox="1">
              <a:spLocks noChangeArrowheads="1"/>
            </p:cNvSpPr>
            <p:nvPr/>
          </p:nvSpPr>
          <p:spPr bwMode="auto">
            <a:xfrm>
              <a:off x="1288" y="1507"/>
              <a:ext cx="465" cy="1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入力装置</a:t>
              </a:r>
            </a:p>
          </p:txBody>
        </p:sp>
        <p:sp>
          <p:nvSpPr>
            <p:cNvPr id="27668" name="Rectangle 11"/>
            <p:cNvSpPr>
              <a:spLocks noChangeArrowheads="1"/>
            </p:cNvSpPr>
            <p:nvPr/>
          </p:nvSpPr>
          <p:spPr bwMode="auto">
            <a:xfrm>
              <a:off x="3882" y="1208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69" name="Text Box 12"/>
            <p:cNvSpPr txBox="1">
              <a:spLocks noChangeArrowheads="1"/>
            </p:cNvSpPr>
            <p:nvPr/>
          </p:nvSpPr>
          <p:spPr bwMode="auto">
            <a:xfrm>
              <a:off x="4063" y="1471"/>
              <a:ext cx="465" cy="1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出力装置</a:t>
              </a:r>
            </a:p>
          </p:txBody>
        </p:sp>
        <p:sp>
          <p:nvSpPr>
            <p:cNvPr id="27670" name="Text Box 13"/>
            <p:cNvSpPr txBox="1">
              <a:spLocks noChangeArrowheads="1"/>
            </p:cNvSpPr>
            <p:nvPr/>
          </p:nvSpPr>
          <p:spPr bwMode="auto">
            <a:xfrm>
              <a:off x="2140" y="3624"/>
              <a:ext cx="151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2100">
                  <a:solidFill>
                    <a:srgbClr val="333399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補助記憶装置</a:t>
              </a:r>
            </a:p>
          </p:txBody>
        </p:sp>
        <p:sp>
          <p:nvSpPr>
            <p:cNvPr id="27671" name="Rectangle 14"/>
            <p:cNvSpPr>
              <a:spLocks noChangeArrowheads="1"/>
            </p:cNvSpPr>
            <p:nvPr/>
          </p:nvSpPr>
          <p:spPr bwMode="auto">
            <a:xfrm>
              <a:off x="2135" y="3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8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7672" name="Line 15"/>
            <p:cNvSpPr>
              <a:spLocks noChangeShapeType="1"/>
            </p:cNvSpPr>
            <p:nvPr/>
          </p:nvSpPr>
          <p:spPr bwMode="auto">
            <a:xfrm>
              <a:off x="2885" y="3127"/>
              <a:ext cx="0" cy="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35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7651" name="Text Box 16"/>
          <p:cNvSpPr txBox="1">
            <a:spLocks noChangeArrowheads="1"/>
          </p:cNvSpPr>
          <p:nvPr/>
        </p:nvSpPr>
        <p:spPr bwMode="auto">
          <a:xfrm>
            <a:off x="3690938" y="5172076"/>
            <a:ext cx="1800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100">
                <a:solidFill>
                  <a:srgbClr val="33339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補助記憶装置</a:t>
            </a:r>
          </a:p>
        </p:txBody>
      </p:sp>
      <p:sp>
        <p:nvSpPr>
          <p:cNvPr id="27652" name="Rectangle 17"/>
          <p:cNvSpPr>
            <a:spLocks noChangeArrowheads="1"/>
          </p:cNvSpPr>
          <p:nvPr/>
        </p:nvSpPr>
        <p:spPr bwMode="auto">
          <a:xfrm>
            <a:off x="3684985" y="4943476"/>
            <a:ext cx="1781175" cy="84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6898" name="AutoShape 18"/>
          <p:cNvSpPr>
            <a:spLocks noChangeArrowheads="1"/>
          </p:cNvSpPr>
          <p:nvPr/>
        </p:nvSpPr>
        <p:spPr bwMode="auto">
          <a:xfrm>
            <a:off x="4015978" y="2566989"/>
            <a:ext cx="338138" cy="1056085"/>
          </a:xfrm>
          <a:prstGeom prst="downArrow">
            <a:avLst>
              <a:gd name="adj1" fmla="val 50000"/>
              <a:gd name="adj2" fmla="val 78081"/>
            </a:avLst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6899" name="AutoShape 19"/>
          <p:cNvSpPr>
            <a:spLocks noChangeArrowheads="1"/>
          </p:cNvSpPr>
          <p:nvPr/>
        </p:nvSpPr>
        <p:spPr bwMode="auto">
          <a:xfrm>
            <a:off x="4792266" y="2590800"/>
            <a:ext cx="338138" cy="1029891"/>
          </a:xfrm>
          <a:prstGeom prst="downArrow">
            <a:avLst>
              <a:gd name="adj1" fmla="val 50000"/>
              <a:gd name="adj2" fmla="val 76144"/>
            </a:avLst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6900" name="Text Box 20"/>
          <p:cNvSpPr txBox="1">
            <a:spLocks noChangeArrowheads="1"/>
          </p:cNvSpPr>
          <p:nvPr/>
        </p:nvSpPr>
        <p:spPr bwMode="auto">
          <a:xfrm>
            <a:off x="2358629" y="2714625"/>
            <a:ext cx="1877437" cy="6001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3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506901" name="Text Box 21"/>
          <p:cNvSpPr txBox="1">
            <a:spLocks noChangeArrowheads="1"/>
          </p:cNvSpPr>
          <p:nvPr/>
        </p:nvSpPr>
        <p:spPr bwMode="auto">
          <a:xfrm>
            <a:off x="5185173" y="2695575"/>
            <a:ext cx="1454244" cy="6001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30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657" name="Text Box 22"/>
          <p:cNvSpPr txBox="1">
            <a:spLocks noChangeArrowheads="1"/>
          </p:cNvSpPr>
          <p:nvPr/>
        </p:nvSpPr>
        <p:spPr bwMode="auto">
          <a:xfrm>
            <a:off x="2380060" y="520303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6903" name="Rectangle 23"/>
          <p:cNvSpPr>
            <a:spLocks noChangeArrowheads="1"/>
          </p:cNvSpPr>
          <p:nvPr/>
        </p:nvSpPr>
        <p:spPr bwMode="auto">
          <a:xfrm>
            <a:off x="1534717" y="4743451"/>
            <a:ext cx="6117431" cy="112156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6904" name="Text Box 24"/>
          <p:cNvSpPr txBox="1">
            <a:spLocks noChangeArrowheads="1"/>
          </p:cNvSpPr>
          <p:nvPr/>
        </p:nvSpPr>
        <p:spPr bwMode="auto">
          <a:xfrm>
            <a:off x="1955007" y="5039916"/>
            <a:ext cx="6955750" cy="6001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プロセッサからメモリへの書き込み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690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0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0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0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50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8" grpId="0" animBg="1"/>
      <p:bldP spid="506899" grpId="0" animBg="1"/>
      <p:bldP spid="506900" grpId="0" animBg="1"/>
      <p:bldP spid="506901" grpId="0" animBg="1"/>
      <p:bldP spid="506903" grpId="0" animBg="1"/>
      <p:bldP spid="50690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547</Words>
  <Application>Microsoft Office PowerPoint</Application>
  <PresentationFormat>画面に合わせる (4:3)</PresentationFormat>
  <Paragraphs>193</Paragraphs>
  <Slides>19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游ゴシック</vt:lpstr>
      <vt:lpstr>Arial</vt:lpstr>
      <vt:lpstr>Calibri</vt:lpstr>
      <vt:lpstr>Office テーマ</vt:lpstr>
      <vt:lpstr>ca-3. コンピュータの構成， アドレスバス，データバス </vt:lpstr>
      <vt:lpstr>アウトライン</vt:lpstr>
      <vt:lpstr>3-1 コンピュータの構成</vt:lpstr>
      <vt:lpstr>コンピュータのハードウエア構成</vt:lpstr>
      <vt:lpstr>　　</vt:lpstr>
      <vt:lpstr>　</vt:lpstr>
      <vt:lpstr>　</vt:lpstr>
      <vt:lpstr>PowerPoint プレゼンテーション</vt:lpstr>
      <vt:lpstr>PowerPoint プレゼンテーション</vt:lpstr>
      <vt:lpstr>3-2 メモリの仕組み</vt:lpstr>
      <vt:lpstr>3-2 メモリの仕組み</vt:lpstr>
      <vt:lpstr>PowerPoint プレゼンテーション</vt:lpstr>
      <vt:lpstr>PowerPoint プレゼンテーション</vt:lpstr>
      <vt:lpstr>3-3 アドレスバス，データバス</vt:lpstr>
      <vt:lpstr>PowerPoint プレゼンテーション</vt:lpstr>
      <vt:lpstr>PowerPoint プレゼンテーション</vt:lpstr>
      <vt:lpstr>PowerPoint プレゼンテーション</vt:lpstr>
      <vt:lpstr>3-3 アドレスバスとデータバス</vt:lpstr>
      <vt:lpstr>確認クイズ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コンピュータの構成，アドレスバス，データバス</dc:title>
  <dc:creator>kaneko kunihiko</dc:creator>
  <cp:lastModifiedBy>金子　邦彦</cp:lastModifiedBy>
  <cp:revision>36</cp:revision>
  <dcterms:created xsi:type="dcterms:W3CDTF">2019-11-02T00:06:04Z</dcterms:created>
  <dcterms:modified xsi:type="dcterms:W3CDTF">2021-11-06T06:59:53Z</dcterms:modified>
</cp:coreProperties>
</file>