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1037" r:id="rId2"/>
    <p:sldId id="605" r:id="rId3"/>
    <p:sldId id="545" r:id="rId4"/>
    <p:sldId id="624" r:id="rId5"/>
    <p:sldId id="567" r:id="rId6"/>
    <p:sldId id="556" r:id="rId7"/>
    <p:sldId id="547" r:id="rId8"/>
    <p:sldId id="557" r:id="rId9"/>
    <p:sldId id="600" r:id="rId10"/>
    <p:sldId id="568" r:id="rId11"/>
    <p:sldId id="627" r:id="rId12"/>
    <p:sldId id="628" r:id="rId13"/>
    <p:sldId id="561" r:id="rId14"/>
    <p:sldId id="562" r:id="rId15"/>
    <p:sldId id="563" r:id="rId16"/>
    <p:sldId id="606" r:id="rId17"/>
    <p:sldId id="607" r:id="rId18"/>
    <p:sldId id="608" r:id="rId19"/>
    <p:sldId id="609" r:id="rId20"/>
    <p:sldId id="610" r:id="rId21"/>
    <p:sldId id="611" r:id="rId22"/>
    <p:sldId id="612" r:id="rId2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260" y="-1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683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509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5A60F0-EC97-4152-A385-6A03FF734284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9509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34282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9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387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509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509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509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50913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509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A245D0-A082-4262-BB5B-059B67DBAA79}" type="slidenum">
              <a:rPr kumimoji="1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9509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53973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13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6960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16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523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2021/12/23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cc/ca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ca-2. </a:t>
            </a:r>
            <a:r>
              <a:rPr lang="ja-JP" altLang="en-US" dirty="0"/>
              <a:t>メモリとアドレス，</a:t>
            </a:r>
            <a:br>
              <a:rPr lang="en-US" altLang="ja-JP" dirty="0"/>
            </a:br>
            <a:r>
              <a:rPr lang="ja-JP" altLang="en-US" dirty="0"/>
              <a:t>ダンプリスト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46537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（コンピュータ・アーキテクチャ演習）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https://www.kkaneko.jp/cc/ca/index.html</a:t>
            </a:r>
            <a:endParaRPr lang="en-US" altLang="ja-JP" dirty="0"/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メモリへの操作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読み出し</a:t>
            </a:r>
          </a:p>
          <a:p>
            <a:endParaRPr lang="ja-JP" altLang="en-US" dirty="0"/>
          </a:p>
        </p:txBody>
      </p:sp>
      <p:sp>
        <p:nvSpPr>
          <p:cNvPr id="15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/>
              <a:pPr/>
              <a:t>10</a:t>
            </a:fld>
            <a:endParaRPr lang="ja-JP" altLang="en-US" dirty="0"/>
          </a:p>
        </p:txBody>
      </p:sp>
      <p:sp>
        <p:nvSpPr>
          <p:cNvPr id="299012" name="Rectangle 4"/>
          <p:cNvSpPr>
            <a:spLocks noChangeArrowheads="1"/>
          </p:cNvSpPr>
          <p:nvPr/>
        </p:nvSpPr>
        <p:spPr bwMode="auto">
          <a:xfrm>
            <a:off x="2650212" y="2750253"/>
            <a:ext cx="1218009" cy="15740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defTabSz="685800" eaLnBrk="1" hangingPunct="1">
              <a:defRPr/>
            </a:pPr>
            <a:endParaRPr lang="ja-JP" altLang="en-US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9013" name="Text Box 5"/>
          <p:cNvSpPr txBox="1">
            <a:spLocks noChangeArrowheads="1"/>
          </p:cNvSpPr>
          <p:nvPr/>
        </p:nvSpPr>
        <p:spPr bwMode="auto">
          <a:xfrm>
            <a:off x="2705218" y="3309310"/>
            <a:ext cx="11079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defTabSz="685800" eaLnBrk="1" hangingPunct="1">
              <a:defRPr/>
            </a:pPr>
            <a:r>
              <a:rPr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</a:t>
            </a:r>
          </a:p>
        </p:txBody>
      </p:sp>
      <p:sp>
        <p:nvSpPr>
          <p:cNvPr id="299014" name="AutoShape 6"/>
          <p:cNvSpPr>
            <a:spLocks noChangeArrowheads="1"/>
          </p:cNvSpPr>
          <p:nvPr/>
        </p:nvSpPr>
        <p:spPr bwMode="auto">
          <a:xfrm>
            <a:off x="1434584" y="3087200"/>
            <a:ext cx="984647" cy="396478"/>
          </a:xfrm>
          <a:prstGeom prst="rightArrow">
            <a:avLst>
              <a:gd name="adj1" fmla="val 50000"/>
              <a:gd name="adj2" fmla="val 6208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defTabSz="685800" eaLnBrk="1" hangingPunct="1">
              <a:defRPr/>
            </a:pPr>
            <a:endParaRPr lang="ja-JP" altLang="en-US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9015" name="Text Box 7"/>
          <p:cNvSpPr txBox="1">
            <a:spLocks noChangeArrowheads="1"/>
          </p:cNvSpPr>
          <p:nvPr/>
        </p:nvSpPr>
        <p:spPr bwMode="auto">
          <a:xfrm>
            <a:off x="111145" y="2326537"/>
            <a:ext cx="264687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defTabSz="685800" eaLnBrk="1" hangingPunct="1">
              <a:defRPr/>
            </a:pPr>
            <a:r>
              <a:rPr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読み出したい</a:t>
            </a:r>
          </a:p>
          <a:p>
            <a:pPr defTabSz="685800" eaLnBrk="1" hangingPunct="1">
              <a:defRPr/>
            </a:pPr>
            <a:r>
              <a:rPr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データの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</a:t>
            </a:r>
          </a:p>
        </p:txBody>
      </p:sp>
      <p:sp>
        <p:nvSpPr>
          <p:cNvPr id="299016" name="AutoShape 8"/>
          <p:cNvSpPr>
            <a:spLocks noChangeArrowheads="1"/>
          </p:cNvSpPr>
          <p:nvPr/>
        </p:nvSpPr>
        <p:spPr bwMode="auto">
          <a:xfrm flipH="1">
            <a:off x="1385768" y="3925400"/>
            <a:ext cx="1051322" cy="396478"/>
          </a:xfrm>
          <a:prstGeom prst="rightArrow">
            <a:avLst>
              <a:gd name="adj1" fmla="val 50000"/>
              <a:gd name="adj2" fmla="val 6629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defTabSz="685800" eaLnBrk="1" hangingPunct="1">
              <a:defRPr/>
            </a:pPr>
            <a:endParaRPr lang="ja-JP" altLang="en-US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9017" name="Text Box 9"/>
          <p:cNvSpPr txBox="1">
            <a:spLocks noChangeArrowheads="1"/>
          </p:cNvSpPr>
          <p:nvPr/>
        </p:nvSpPr>
        <p:spPr bwMode="auto">
          <a:xfrm>
            <a:off x="1265515" y="3624171"/>
            <a:ext cx="11079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defTabSz="685800" eaLnBrk="1" hangingPunct="1">
              <a:defRPr/>
            </a:pPr>
            <a:r>
              <a:rPr lang="ja-JP" altLang="en-US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</a:t>
            </a:r>
          </a:p>
        </p:txBody>
      </p:sp>
      <p:sp>
        <p:nvSpPr>
          <p:cNvPr id="299018" name="Rectangle 10"/>
          <p:cNvSpPr>
            <a:spLocks noChangeArrowheads="1"/>
          </p:cNvSpPr>
          <p:nvPr/>
        </p:nvSpPr>
        <p:spPr bwMode="auto">
          <a:xfrm>
            <a:off x="4874265" y="871112"/>
            <a:ext cx="2902744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 marL="342900" indent="-3429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257175" indent="-257175" defTabSz="6858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ja-JP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書き込み</a:t>
            </a:r>
          </a:p>
        </p:txBody>
      </p:sp>
      <p:sp>
        <p:nvSpPr>
          <p:cNvPr id="299019" name="Rectangle 11"/>
          <p:cNvSpPr>
            <a:spLocks noChangeArrowheads="1"/>
          </p:cNvSpPr>
          <p:nvPr/>
        </p:nvSpPr>
        <p:spPr bwMode="auto">
          <a:xfrm>
            <a:off x="7237641" y="2477900"/>
            <a:ext cx="1218010" cy="15740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defTabSz="685800" eaLnBrk="1" hangingPunct="1">
              <a:defRPr/>
            </a:pPr>
            <a:endParaRPr lang="ja-JP" altLang="en-US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9020" name="Text Box 12"/>
          <p:cNvSpPr txBox="1">
            <a:spLocks noChangeArrowheads="1"/>
          </p:cNvSpPr>
          <p:nvPr/>
        </p:nvSpPr>
        <p:spPr bwMode="auto">
          <a:xfrm>
            <a:off x="7327832" y="3064550"/>
            <a:ext cx="11079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defTabSz="685800" eaLnBrk="1" hangingPunct="1">
              <a:defRPr/>
            </a:pPr>
            <a:r>
              <a:rPr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</a:t>
            </a:r>
          </a:p>
        </p:txBody>
      </p:sp>
      <p:sp>
        <p:nvSpPr>
          <p:cNvPr id="299021" name="AutoShape 13"/>
          <p:cNvSpPr>
            <a:spLocks noChangeArrowheads="1"/>
          </p:cNvSpPr>
          <p:nvPr/>
        </p:nvSpPr>
        <p:spPr bwMode="auto">
          <a:xfrm>
            <a:off x="6002962" y="3220850"/>
            <a:ext cx="984647" cy="802481"/>
          </a:xfrm>
          <a:prstGeom prst="rightArrow">
            <a:avLst>
              <a:gd name="adj1" fmla="val 50000"/>
              <a:gd name="adj2" fmla="val 3067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defTabSz="685800" eaLnBrk="1" hangingPunct="1">
              <a:defRPr/>
            </a:pPr>
            <a:endParaRPr lang="ja-JP" altLang="en-US">
              <a:solidFill>
                <a:prstClr val="black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9022" name="Text Box 14"/>
          <p:cNvSpPr txBox="1">
            <a:spLocks noChangeArrowheads="1"/>
          </p:cNvSpPr>
          <p:nvPr/>
        </p:nvSpPr>
        <p:spPr bwMode="auto">
          <a:xfrm>
            <a:off x="4623027" y="2251681"/>
            <a:ext cx="264687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defTabSz="685800" eaLnBrk="1" hangingPunct="1">
              <a:defRPr/>
            </a:pPr>
            <a:r>
              <a:rPr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書き込みたい</a:t>
            </a:r>
          </a:p>
          <a:p>
            <a:pPr defTabSz="685800" eaLnBrk="1" hangingPunct="1">
              <a:defRPr/>
            </a:pPr>
            <a:r>
              <a:rPr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データの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</a:t>
            </a:r>
          </a:p>
          <a:p>
            <a:pPr defTabSz="685800" eaLnBrk="1" hangingPunct="1">
              <a:defRPr/>
            </a:pPr>
            <a:r>
              <a:rPr lang="ja-JP" altLang="en-US" dirty="0">
                <a:solidFill>
                  <a:prstClr val="black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とデータそのもの</a:t>
            </a:r>
          </a:p>
        </p:txBody>
      </p:sp>
    </p:spTree>
    <p:extLst>
      <p:ext uri="{BB962C8B-B14F-4D97-AF65-F5344CB8AC3E}">
        <p14:creationId xmlns:p14="http://schemas.microsoft.com/office/powerpoint/2010/main" val="2502277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9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99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99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9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99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99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9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99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99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99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99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99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9011" grpId="0" build="p"/>
      <p:bldP spid="299012" grpId="0" animBg="1"/>
      <p:bldP spid="299013" grpId="0"/>
      <p:bldP spid="299014" grpId="0" animBg="1"/>
      <p:bldP spid="299015" grpId="0"/>
      <p:bldP spid="299016" grpId="0" animBg="1"/>
      <p:bldP spid="299017" grpId="0"/>
      <p:bldP spid="299018" grpId="0"/>
      <p:bldP spid="299019" grpId="0" animBg="1"/>
      <p:bldP spid="299020" grpId="0"/>
      <p:bldP spid="299021" grpId="0" animBg="1"/>
      <p:bldP spid="2990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読み出し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525962" y="1499611"/>
            <a:ext cx="1296591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25962" y="1715113"/>
            <a:ext cx="1296591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525962" y="1930617"/>
            <a:ext cx="1296591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525962" y="2146119"/>
            <a:ext cx="1296591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530725" y="1493658"/>
            <a:ext cx="1285875" cy="279796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0" name="Oval 7"/>
          <p:cNvSpPr>
            <a:spLocks noChangeArrowheads="1"/>
          </p:cNvSpPr>
          <p:nvPr/>
        </p:nvSpPr>
        <p:spPr bwMode="auto">
          <a:xfrm>
            <a:off x="3114131" y="3535579"/>
            <a:ext cx="66675" cy="66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3115322" y="3697504"/>
            <a:ext cx="66675" cy="66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2" name="Oval 9"/>
          <p:cNvSpPr>
            <a:spLocks noChangeArrowheads="1"/>
          </p:cNvSpPr>
          <p:nvPr/>
        </p:nvSpPr>
        <p:spPr bwMode="auto">
          <a:xfrm>
            <a:off x="3116512" y="3859429"/>
            <a:ext cx="66675" cy="66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2527155" y="2361624"/>
            <a:ext cx="1296590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2528344" y="2577125"/>
            <a:ext cx="1296591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2529536" y="2792630"/>
            <a:ext cx="1296590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2530725" y="3008131"/>
            <a:ext cx="1285875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2521200" y="3223636"/>
            <a:ext cx="1296591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1337719" y="1471036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アドレス　０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1332957" y="1686539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アドレス　１</a:t>
            </a: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1328194" y="1902042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アドレス　２</a:t>
            </a: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1327004" y="2117545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アドレス　３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1325813" y="2333049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アドレス　４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1328194" y="2548551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アドレス　５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1330575" y="2764055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アドレス　６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1332957" y="2979558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アドレス　７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1335338" y="3195061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アドレス　８</a:t>
            </a: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1271580" y="4357111"/>
            <a:ext cx="387798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メモリの各区画は１バイト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（１６進数で２桁）</a:t>
            </a: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4703616" y="3283167"/>
            <a:ext cx="264687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メモリの値は変化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しない</a:t>
            </a: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2908155" y="1456749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2908155" y="1685349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1" name="Text Box 30"/>
          <p:cNvSpPr txBox="1">
            <a:spLocks noChangeArrowheads="1"/>
          </p:cNvSpPr>
          <p:nvPr/>
        </p:nvSpPr>
        <p:spPr bwMode="auto">
          <a:xfrm>
            <a:off x="2908155" y="1904424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2" name="Text Box 31"/>
          <p:cNvSpPr txBox="1">
            <a:spLocks noChangeArrowheads="1"/>
          </p:cNvSpPr>
          <p:nvPr/>
        </p:nvSpPr>
        <p:spPr bwMode="auto">
          <a:xfrm>
            <a:off x="2908155" y="2113974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2908155" y="2323524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auto">
          <a:xfrm>
            <a:off x="2908155" y="2542599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2908155" y="2752149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2908155" y="2961699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2908155" y="3190299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3880538" y="1840129"/>
            <a:ext cx="357020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アドレス４番地，５番地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から２バイト分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読み出す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とき</a:t>
            </a:r>
          </a:p>
        </p:txBody>
      </p:sp>
      <p:sp>
        <p:nvSpPr>
          <p:cNvPr id="39" name="Text Box 60"/>
          <p:cNvSpPr txBox="1">
            <a:spLocks noChangeArrowheads="1"/>
          </p:cNvSpPr>
          <p:nvPr/>
        </p:nvSpPr>
        <p:spPr bwMode="auto">
          <a:xfrm>
            <a:off x="4826250" y="3685598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0" name="Rectangle 61"/>
          <p:cNvSpPr>
            <a:spLocks noChangeArrowheads="1"/>
          </p:cNvSpPr>
          <p:nvPr/>
        </p:nvSpPr>
        <p:spPr bwMode="auto">
          <a:xfrm>
            <a:off x="2728369" y="2275898"/>
            <a:ext cx="952500" cy="619125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1" name="Line 63"/>
          <p:cNvSpPr>
            <a:spLocks noChangeShapeType="1"/>
          </p:cNvSpPr>
          <p:nvPr/>
        </p:nvSpPr>
        <p:spPr bwMode="auto">
          <a:xfrm flipH="1" flipV="1">
            <a:off x="3689204" y="2875972"/>
            <a:ext cx="645319" cy="45124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9472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allAtOnce"/>
      <p:bldP spid="40" grpId="0" animBg="1"/>
      <p:bldP spid="40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書き込み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739370" y="1721679"/>
            <a:ext cx="1296591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39370" y="1937181"/>
            <a:ext cx="1296591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739370" y="2152685"/>
            <a:ext cx="1296591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739370" y="2368187"/>
            <a:ext cx="1296591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744133" y="1715726"/>
            <a:ext cx="1285875" cy="279796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0" name="Oval 7"/>
          <p:cNvSpPr>
            <a:spLocks noChangeArrowheads="1"/>
          </p:cNvSpPr>
          <p:nvPr/>
        </p:nvSpPr>
        <p:spPr bwMode="auto">
          <a:xfrm>
            <a:off x="2327539" y="3757647"/>
            <a:ext cx="66675" cy="66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2328730" y="3919572"/>
            <a:ext cx="66675" cy="66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2" name="Oval 9"/>
          <p:cNvSpPr>
            <a:spLocks noChangeArrowheads="1"/>
          </p:cNvSpPr>
          <p:nvPr/>
        </p:nvSpPr>
        <p:spPr bwMode="auto">
          <a:xfrm>
            <a:off x="2329920" y="4081497"/>
            <a:ext cx="66675" cy="66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740563" y="2583692"/>
            <a:ext cx="1296590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1741752" y="2799193"/>
            <a:ext cx="1296591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1742944" y="3014698"/>
            <a:ext cx="1296590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1744133" y="3230199"/>
            <a:ext cx="1285875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1734608" y="3445704"/>
            <a:ext cx="1296591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551127" y="1693104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アドレス　０</a:t>
            </a: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546365" y="1908607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アドレス　１</a:t>
            </a: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541602" y="2124110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アドレス　２</a:t>
            </a: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540412" y="2339613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アドレス　３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539221" y="2555117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アドレス　４</a:t>
            </a:r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541602" y="2770619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アドレス　５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543983" y="2986123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アドレス　６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546365" y="3201626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アドレス　７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548746" y="3417129"/>
            <a:ext cx="13388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アドレス　８</a:t>
            </a: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484988" y="4579179"/>
            <a:ext cx="387798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メモリの各区画は１バイト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（１６進数で２桁）</a:t>
            </a: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6087945" y="4631293"/>
            <a:ext cx="23391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前の値は消える</a:t>
            </a:r>
          </a:p>
        </p:txBody>
      </p:sp>
      <p:sp>
        <p:nvSpPr>
          <p:cNvPr id="29" name="AutoShape 27"/>
          <p:cNvSpPr>
            <a:spLocks noChangeArrowheads="1"/>
          </p:cNvSpPr>
          <p:nvPr/>
        </p:nvSpPr>
        <p:spPr bwMode="auto">
          <a:xfrm>
            <a:off x="4220839" y="2761622"/>
            <a:ext cx="869156" cy="635794"/>
          </a:xfrm>
          <a:prstGeom prst="rightArrow">
            <a:avLst>
              <a:gd name="adj1" fmla="val 50000"/>
              <a:gd name="adj2" fmla="val 3417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2121563" y="1678817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2121563" y="1907417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2" name="Text Box 30"/>
          <p:cNvSpPr txBox="1">
            <a:spLocks noChangeArrowheads="1"/>
          </p:cNvSpPr>
          <p:nvPr/>
        </p:nvSpPr>
        <p:spPr bwMode="auto">
          <a:xfrm>
            <a:off x="2121563" y="2126492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2121563" y="2336042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2121563" y="2545592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5" name="Text Box 33"/>
          <p:cNvSpPr txBox="1">
            <a:spLocks noChangeArrowheads="1"/>
          </p:cNvSpPr>
          <p:nvPr/>
        </p:nvSpPr>
        <p:spPr bwMode="auto">
          <a:xfrm>
            <a:off x="2121563" y="2764667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6" name="Text Box 34"/>
          <p:cNvSpPr txBox="1">
            <a:spLocks noChangeArrowheads="1"/>
          </p:cNvSpPr>
          <p:nvPr/>
        </p:nvSpPr>
        <p:spPr bwMode="auto">
          <a:xfrm>
            <a:off x="2121563" y="2974217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7" name="Text Box 35"/>
          <p:cNvSpPr txBox="1">
            <a:spLocks noChangeArrowheads="1"/>
          </p:cNvSpPr>
          <p:nvPr/>
        </p:nvSpPr>
        <p:spPr bwMode="auto">
          <a:xfrm>
            <a:off x="2121563" y="3183767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8" name="Text Box 36"/>
          <p:cNvSpPr txBox="1">
            <a:spLocks noChangeArrowheads="1"/>
          </p:cNvSpPr>
          <p:nvPr/>
        </p:nvSpPr>
        <p:spPr bwMode="auto">
          <a:xfrm>
            <a:off x="2121563" y="3412367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39" name="Text Box 37"/>
          <p:cNvSpPr txBox="1">
            <a:spLocks noChangeArrowheads="1"/>
          </p:cNvSpPr>
          <p:nvPr/>
        </p:nvSpPr>
        <p:spPr bwMode="auto">
          <a:xfrm>
            <a:off x="3194178" y="1009024"/>
            <a:ext cx="264687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アドレス６番地，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７番地に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「０４００」を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書き込むと</a:t>
            </a:r>
          </a:p>
        </p:txBody>
      </p:sp>
      <p:sp>
        <p:nvSpPr>
          <p:cNvPr id="40" name="Rectangle 38"/>
          <p:cNvSpPr>
            <a:spLocks noChangeArrowheads="1"/>
          </p:cNvSpPr>
          <p:nvPr/>
        </p:nvSpPr>
        <p:spPr bwMode="auto">
          <a:xfrm>
            <a:off x="6266537" y="1755935"/>
            <a:ext cx="1296591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1" name="Rectangle 39"/>
          <p:cNvSpPr>
            <a:spLocks noChangeArrowheads="1"/>
          </p:cNvSpPr>
          <p:nvPr/>
        </p:nvSpPr>
        <p:spPr bwMode="auto">
          <a:xfrm>
            <a:off x="6266537" y="1971437"/>
            <a:ext cx="1296591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2" name="Rectangle 40"/>
          <p:cNvSpPr>
            <a:spLocks noChangeArrowheads="1"/>
          </p:cNvSpPr>
          <p:nvPr/>
        </p:nvSpPr>
        <p:spPr bwMode="auto">
          <a:xfrm>
            <a:off x="6266537" y="2186941"/>
            <a:ext cx="1296591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3" name="Rectangle 41"/>
          <p:cNvSpPr>
            <a:spLocks noChangeArrowheads="1"/>
          </p:cNvSpPr>
          <p:nvPr/>
        </p:nvSpPr>
        <p:spPr bwMode="auto">
          <a:xfrm>
            <a:off x="6266537" y="2402443"/>
            <a:ext cx="1296591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4" name="Rectangle 42"/>
          <p:cNvSpPr>
            <a:spLocks noChangeArrowheads="1"/>
          </p:cNvSpPr>
          <p:nvPr/>
        </p:nvSpPr>
        <p:spPr bwMode="auto">
          <a:xfrm>
            <a:off x="6271300" y="1749982"/>
            <a:ext cx="1285875" cy="279796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5" name="Oval 43"/>
          <p:cNvSpPr>
            <a:spLocks noChangeArrowheads="1"/>
          </p:cNvSpPr>
          <p:nvPr/>
        </p:nvSpPr>
        <p:spPr bwMode="auto">
          <a:xfrm>
            <a:off x="6854706" y="3791903"/>
            <a:ext cx="66675" cy="66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6" name="Oval 44"/>
          <p:cNvSpPr>
            <a:spLocks noChangeArrowheads="1"/>
          </p:cNvSpPr>
          <p:nvPr/>
        </p:nvSpPr>
        <p:spPr bwMode="auto">
          <a:xfrm>
            <a:off x="6855897" y="3953828"/>
            <a:ext cx="66675" cy="66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7" name="Oval 45"/>
          <p:cNvSpPr>
            <a:spLocks noChangeArrowheads="1"/>
          </p:cNvSpPr>
          <p:nvPr/>
        </p:nvSpPr>
        <p:spPr bwMode="auto">
          <a:xfrm>
            <a:off x="6857087" y="4115753"/>
            <a:ext cx="66675" cy="66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8" name="Rectangle 46"/>
          <p:cNvSpPr>
            <a:spLocks noChangeArrowheads="1"/>
          </p:cNvSpPr>
          <p:nvPr/>
        </p:nvSpPr>
        <p:spPr bwMode="auto">
          <a:xfrm>
            <a:off x="6267730" y="2617948"/>
            <a:ext cx="1296590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9" name="Rectangle 47"/>
          <p:cNvSpPr>
            <a:spLocks noChangeArrowheads="1"/>
          </p:cNvSpPr>
          <p:nvPr/>
        </p:nvSpPr>
        <p:spPr bwMode="auto">
          <a:xfrm>
            <a:off x="6268919" y="2833449"/>
            <a:ext cx="1296591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0" name="Rectangle 48"/>
          <p:cNvSpPr>
            <a:spLocks noChangeArrowheads="1"/>
          </p:cNvSpPr>
          <p:nvPr/>
        </p:nvSpPr>
        <p:spPr bwMode="auto">
          <a:xfrm>
            <a:off x="6270111" y="3048954"/>
            <a:ext cx="1296590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1" name="Rectangle 49"/>
          <p:cNvSpPr>
            <a:spLocks noChangeArrowheads="1"/>
          </p:cNvSpPr>
          <p:nvPr/>
        </p:nvSpPr>
        <p:spPr bwMode="auto">
          <a:xfrm>
            <a:off x="6271300" y="3264455"/>
            <a:ext cx="1285875" cy="21550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2" name="Rectangle 50"/>
          <p:cNvSpPr>
            <a:spLocks noChangeArrowheads="1"/>
          </p:cNvSpPr>
          <p:nvPr/>
        </p:nvSpPr>
        <p:spPr bwMode="auto">
          <a:xfrm>
            <a:off x="6261775" y="3479960"/>
            <a:ext cx="1296591" cy="21550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3" name="Text Box 51"/>
          <p:cNvSpPr txBox="1">
            <a:spLocks noChangeArrowheads="1"/>
          </p:cNvSpPr>
          <p:nvPr/>
        </p:nvSpPr>
        <p:spPr bwMode="auto">
          <a:xfrm>
            <a:off x="6648730" y="1713073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54" name="Text Box 52"/>
          <p:cNvSpPr txBox="1">
            <a:spLocks noChangeArrowheads="1"/>
          </p:cNvSpPr>
          <p:nvPr/>
        </p:nvSpPr>
        <p:spPr bwMode="auto">
          <a:xfrm>
            <a:off x="6648730" y="1941673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55" name="Text Box 53"/>
          <p:cNvSpPr txBox="1">
            <a:spLocks noChangeArrowheads="1"/>
          </p:cNvSpPr>
          <p:nvPr/>
        </p:nvSpPr>
        <p:spPr bwMode="auto">
          <a:xfrm>
            <a:off x="6648730" y="2160748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56" name="Text Box 54"/>
          <p:cNvSpPr txBox="1">
            <a:spLocks noChangeArrowheads="1"/>
          </p:cNvSpPr>
          <p:nvPr/>
        </p:nvSpPr>
        <p:spPr bwMode="auto">
          <a:xfrm>
            <a:off x="6648730" y="2370298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57" name="Text Box 55"/>
          <p:cNvSpPr txBox="1">
            <a:spLocks noChangeArrowheads="1"/>
          </p:cNvSpPr>
          <p:nvPr/>
        </p:nvSpPr>
        <p:spPr bwMode="auto">
          <a:xfrm>
            <a:off x="6648730" y="2579848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58" name="Text Box 56"/>
          <p:cNvSpPr txBox="1">
            <a:spLocks noChangeArrowheads="1"/>
          </p:cNvSpPr>
          <p:nvPr/>
        </p:nvSpPr>
        <p:spPr bwMode="auto">
          <a:xfrm>
            <a:off x="6648730" y="2798923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59" name="Text Box 57"/>
          <p:cNvSpPr txBox="1">
            <a:spLocks noChangeArrowheads="1"/>
          </p:cNvSpPr>
          <p:nvPr/>
        </p:nvSpPr>
        <p:spPr bwMode="auto">
          <a:xfrm>
            <a:off x="6648730" y="3446623"/>
            <a:ext cx="5693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339933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？？</a:t>
            </a:r>
          </a:p>
        </p:txBody>
      </p:sp>
      <p:sp>
        <p:nvSpPr>
          <p:cNvPr id="60" name="Text Box 58"/>
          <p:cNvSpPr txBox="1">
            <a:spLocks noChangeArrowheads="1"/>
          </p:cNvSpPr>
          <p:nvPr/>
        </p:nvSpPr>
        <p:spPr bwMode="auto">
          <a:xfrm>
            <a:off x="6629679" y="2989422"/>
            <a:ext cx="76174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０　４</a:t>
            </a:r>
          </a:p>
        </p:txBody>
      </p:sp>
      <p:sp>
        <p:nvSpPr>
          <p:cNvPr id="61" name="Text Box 59"/>
          <p:cNvSpPr txBox="1">
            <a:spLocks noChangeArrowheads="1"/>
          </p:cNvSpPr>
          <p:nvPr/>
        </p:nvSpPr>
        <p:spPr bwMode="auto">
          <a:xfrm>
            <a:off x="6629679" y="3218022"/>
            <a:ext cx="76174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Calibri" panose="020F0502020204030204" pitchFamily="34" charset="0"/>
                <a:ea typeface="メイリオ" panose="020B0604030504040204" pitchFamily="50" charset="-128"/>
                <a:cs typeface="+mn-cs"/>
              </a:rPr>
              <a:t>０　０</a:t>
            </a:r>
          </a:p>
        </p:txBody>
      </p:sp>
      <p:sp>
        <p:nvSpPr>
          <p:cNvPr id="62" name="Rectangle 60"/>
          <p:cNvSpPr>
            <a:spLocks noChangeArrowheads="1"/>
          </p:cNvSpPr>
          <p:nvPr/>
        </p:nvSpPr>
        <p:spPr bwMode="auto">
          <a:xfrm>
            <a:off x="6416556" y="2954893"/>
            <a:ext cx="952500" cy="619125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0147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3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9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3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0" grpId="1"/>
      <p:bldP spid="61" grpId="0"/>
      <p:bldP spid="61" grpId="1"/>
      <p:bldP spid="6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2-3 16</a:t>
            </a:r>
            <a:r>
              <a:rPr lang="ja-JP" altLang="en-US" dirty="0"/>
              <a:t>進数の表記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D8C57BD1-9BE0-4DC5-9569-EACD72DF71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54161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１６進数の表記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4000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18179" y="3381154"/>
            <a:ext cx="5668539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4000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」と書いただけでは，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</a:t>
            </a:r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進数なのか</a:t>
            </a:r>
            <a:r>
              <a:rPr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16</a:t>
            </a: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進数なのか分からない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96151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2-3 </a:t>
            </a:r>
            <a:r>
              <a:rPr lang="ja-JP" altLang="en-US" dirty="0"/>
              <a:t>１６進数の表記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4000h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55389" y="2651707"/>
            <a:ext cx="3647152" cy="101566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末尾に </a:t>
            </a:r>
            <a:r>
              <a:rPr lang="en-US" altLang="ja-JP" sz="24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h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を付けたり。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（主にアセンブリ言語での習慣）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4287" y="2106591"/>
            <a:ext cx="141577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１０進数</a:t>
            </a: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209550" y="3014662"/>
            <a:ext cx="1916481" cy="56435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4050" dirty="0">
                <a:latin typeface="Arial" panose="020B0604020202020204" pitchFamily="34" charset="0"/>
                <a:ea typeface="メイリオ" panose="020B0604030504040204" pitchFamily="50" charset="-128"/>
              </a:rPr>
              <a:t>16384</a:t>
            </a:r>
            <a:endParaRPr lang="ja-JP" altLang="en-US" sz="40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9550" y="4142689"/>
            <a:ext cx="2031325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何も付けない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左右矢印 8"/>
          <p:cNvSpPr/>
          <p:nvPr/>
        </p:nvSpPr>
        <p:spPr>
          <a:xfrm>
            <a:off x="2195281" y="3090289"/>
            <a:ext cx="873690" cy="36606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007142" y="3609927"/>
            <a:ext cx="1107996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同じ値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652448" y="2106591"/>
            <a:ext cx="141577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１６進数</a:t>
            </a:r>
          </a:p>
        </p:txBody>
      </p:sp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3495800" y="2981441"/>
            <a:ext cx="2340964" cy="564356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405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0x</a:t>
            </a:r>
            <a:r>
              <a:rPr lang="en-US" altLang="ja-JP" sz="405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4000</a:t>
            </a:r>
            <a:endParaRPr lang="ja-JP" altLang="en-US" sz="405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769689" y="3699528"/>
            <a:ext cx="2909771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頭に </a:t>
            </a:r>
            <a:r>
              <a:rPr lang="en-US" altLang="ja-JP" sz="240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0x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を付ける。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（主に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C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言語での習慣）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586288" y="4759401"/>
            <a:ext cx="425949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16</a:t>
            </a:r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進数であることを示す目印</a:t>
            </a:r>
          </a:p>
        </p:txBody>
      </p:sp>
    </p:spTree>
    <p:extLst>
      <p:ext uri="{BB962C8B-B14F-4D97-AF65-F5344CB8AC3E}">
        <p14:creationId xmlns:p14="http://schemas.microsoft.com/office/powerpoint/2010/main" val="37542209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2-4</a:t>
            </a:r>
            <a:r>
              <a:rPr lang="ja-JP" altLang="en-US" dirty="0"/>
              <a:t> ダンプリスト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21706AED-F32A-4AFB-9881-6CE2FA57FA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962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メモリとアドレス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476795" y="1144339"/>
            <a:ext cx="7308668" cy="362487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は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バイト</a:t>
            </a:r>
            <a:r>
              <a:rPr lang="ja-JP" altLang="en-US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（８ビット）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単位に</a:t>
            </a:r>
            <a:r>
              <a:rPr lang="ja-JP" altLang="en-US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区切られて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いる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各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バイト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には</a:t>
            </a:r>
            <a:r>
              <a:rPr lang="ja-JP" altLang="en-US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０から始まる通し番号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が付けられている。これを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という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</a:t>
            </a:r>
            <a:r>
              <a:rPr lang="ja-JP" altLang="en-US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番地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ともいう）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ja-JP" altLang="en-US" sz="3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8" name="コンテンツ プレースホルダー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0845218"/>
              </p:ext>
            </p:extLst>
          </p:nvPr>
        </p:nvGraphicFramePr>
        <p:xfrm>
          <a:off x="1570427" y="4611207"/>
          <a:ext cx="5252600" cy="4895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8954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01</a:t>
                      </a:r>
                      <a:endParaRPr kumimoji="1" lang="ja-JP" altLang="en-US" sz="21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21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21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21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02</a:t>
                      </a:r>
                      <a:endParaRPr kumimoji="1" lang="ja-JP" altLang="en-US" sz="21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21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21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21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03</a:t>
                      </a:r>
                      <a:endParaRPr kumimoji="1" lang="ja-JP" altLang="en-US" sz="21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1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21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2742985" y="4199306"/>
            <a:ext cx="2954655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ja-JP" altLang="en-US" sz="2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メモリ内のデータは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42770" y="5512650"/>
            <a:ext cx="141577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アドレス</a:t>
            </a:r>
            <a:endParaRPr kumimoji="1" lang="ja-JP" altLang="en-US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59936" y="5139721"/>
            <a:ext cx="6269666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 0    1    2    3    4    5    6    7    8    9  </a:t>
            </a:r>
            <a:endParaRPr kumimoji="1" lang="ja-JP" altLang="en-US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3493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ダンプリストの例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CB59FF2-8CE3-4F44-A845-C2A38A26F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18</a:t>
            </a:fld>
            <a:endParaRPr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753" y="1911485"/>
            <a:ext cx="8303976" cy="1667534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0" y="3626301"/>
            <a:ext cx="175776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</a:t>
            </a:r>
            <a:endParaRPr lang="en-US" altLang="ja-JP" sz="2400" b="1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677258" y="3857134"/>
            <a:ext cx="349096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sz="2400" dirty="0">
                <a:solidFill>
                  <a:srgbClr val="0070C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メモリの中身</a:t>
            </a:r>
            <a:endParaRPr lang="en-US" altLang="ja-JP" sz="2400" dirty="0">
              <a:solidFill>
                <a:srgbClr val="0070C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829130" y="4484703"/>
            <a:ext cx="4493538" cy="12003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バイト単位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で区切られて表示．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表示は</a:t>
            </a:r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16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進数</a:t>
            </a:r>
          </a:p>
        </p:txBody>
      </p:sp>
    </p:spTree>
    <p:extLst>
      <p:ext uri="{BB962C8B-B14F-4D97-AF65-F5344CB8AC3E}">
        <p14:creationId xmlns:p14="http://schemas.microsoft.com/office/powerpoint/2010/main" val="17932062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ダンプリストの例</a:t>
            </a:r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592EA87B-8923-47DC-B284-C6D9DE6C9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19</a:t>
            </a:fld>
            <a:endParaRPr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753" y="3272580"/>
            <a:ext cx="8303976" cy="1667534"/>
          </a:xfrm>
          <a:prstGeom prst="rect">
            <a:avLst/>
          </a:prstGeom>
        </p:spPr>
      </p:pic>
      <p:sp>
        <p:nvSpPr>
          <p:cNvPr id="5" name="円/楕円 4"/>
          <p:cNvSpPr/>
          <p:nvPr/>
        </p:nvSpPr>
        <p:spPr>
          <a:xfrm>
            <a:off x="1643062" y="3208960"/>
            <a:ext cx="405451" cy="3629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1643063" y="2588181"/>
            <a:ext cx="145575" cy="62077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551047" y="1893962"/>
            <a:ext cx="164922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アドレスは 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0x002f8130</a:t>
            </a:r>
          </a:p>
        </p:txBody>
      </p:sp>
      <p:sp>
        <p:nvSpPr>
          <p:cNvPr id="16" name="円/楕円 15"/>
          <p:cNvSpPr/>
          <p:nvPr/>
        </p:nvSpPr>
        <p:spPr>
          <a:xfrm>
            <a:off x="1977075" y="3208959"/>
            <a:ext cx="405451" cy="3629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2325376" y="3208958"/>
            <a:ext cx="405451" cy="3629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8" name="直線矢印コネクタ 17"/>
          <p:cNvCxnSpPr/>
          <p:nvPr/>
        </p:nvCxnSpPr>
        <p:spPr>
          <a:xfrm flipH="1">
            <a:off x="2202974" y="2580831"/>
            <a:ext cx="325127" cy="61780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2302201" y="1906021"/>
            <a:ext cx="164922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アドレスは 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0x002f813</a:t>
            </a:r>
            <a:r>
              <a:rPr lang="en-US" altLang="ja-JP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</a:t>
            </a:r>
          </a:p>
        </p:txBody>
      </p:sp>
      <p:cxnSp>
        <p:nvCxnSpPr>
          <p:cNvPr id="20" name="直線矢印コネクタ 19"/>
          <p:cNvCxnSpPr/>
          <p:nvPr/>
        </p:nvCxnSpPr>
        <p:spPr>
          <a:xfrm flipH="1">
            <a:off x="2667489" y="2517210"/>
            <a:ext cx="1755252" cy="72442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4053354" y="1906021"/>
            <a:ext cx="164922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アドレスは 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0x002f813</a:t>
            </a:r>
            <a:r>
              <a:rPr lang="en-US" altLang="ja-JP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555350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アウトライン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2-1 </a:t>
            </a:r>
            <a:r>
              <a:rPr lang="ja-JP" altLang="en-US" dirty="0"/>
              <a:t>メモリとアドレス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2-2 </a:t>
            </a:r>
            <a:r>
              <a:rPr lang="ja-JP" altLang="en-US" dirty="0"/>
              <a:t>メモリへの操作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2-3 16</a:t>
            </a:r>
            <a:r>
              <a:rPr lang="ja-JP" altLang="en-US" dirty="0"/>
              <a:t>進数の表記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2-4 </a:t>
            </a:r>
            <a:r>
              <a:rPr lang="ja-JP" altLang="en-US" dirty="0"/>
              <a:t>ダンプリスト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682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確認クイズ</a:t>
            </a:r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1FFB5E01-8AB4-47A1-AC61-53D70D0EB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20</a:t>
            </a:fld>
            <a:endParaRPr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753" y="3272580"/>
            <a:ext cx="8303976" cy="1667534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270754" y="5082056"/>
            <a:ext cx="121171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dirty="0">
                <a:solidFill>
                  <a:srgbClr val="0070C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</a:t>
            </a:r>
            <a:endParaRPr lang="en-US" altLang="ja-JP" dirty="0">
              <a:solidFill>
                <a:srgbClr val="0070C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48514" y="5045854"/>
            <a:ext cx="3490966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sz="2100" dirty="0">
                <a:solidFill>
                  <a:srgbClr val="0070C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メモリの中身が</a:t>
            </a:r>
            <a:r>
              <a:rPr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バイト単位</a:t>
            </a:r>
            <a:r>
              <a:rPr lang="ja-JP" altLang="en-US" sz="2100" dirty="0">
                <a:solidFill>
                  <a:srgbClr val="0070C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で区切られて表示</a:t>
            </a:r>
            <a:endParaRPr lang="en-US" altLang="ja-JP" sz="2100" dirty="0">
              <a:solidFill>
                <a:srgbClr val="0070C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396235" y="5003734"/>
            <a:ext cx="2042762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メモリの中身</a:t>
            </a:r>
            <a:endParaRPr lang="en-US" altLang="ja-JP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を文字に置き換えて表示</a:t>
            </a:r>
            <a:endParaRPr lang="en-US" altLang="ja-JP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1643063" y="3677614"/>
            <a:ext cx="405451" cy="3629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7" name="直線矢印コネクタ 6"/>
          <p:cNvCxnSpPr>
            <a:endCxn id="5" idx="0"/>
          </p:cNvCxnSpPr>
          <p:nvPr/>
        </p:nvCxnSpPr>
        <p:spPr>
          <a:xfrm>
            <a:off x="1643063" y="2588181"/>
            <a:ext cx="202726" cy="108943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551047" y="1893962"/>
            <a:ext cx="164922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このアドレスは？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3040095" y="3682544"/>
            <a:ext cx="405451" cy="3629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8" name="直線矢印コネクタ 17"/>
          <p:cNvCxnSpPr/>
          <p:nvPr/>
        </p:nvCxnSpPr>
        <p:spPr>
          <a:xfrm flipH="1">
            <a:off x="3414221" y="2588182"/>
            <a:ext cx="785130" cy="117008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4053354" y="1906021"/>
            <a:ext cx="164922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このアドレスは？</a:t>
            </a:r>
            <a:endParaRPr lang="en-US" altLang="ja-JP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07021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確認クイズの答え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21</a:t>
            </a:fld>
            <a:endParaRPr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753" y="3272580"/>
            <a:ext cx="8303976" cy="1667534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270754" y="5082056"/>
            <a:ext cx="121171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dirty="0">
                <a:solidFill>
                  <a:srgbClr val="0070C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</a:t>
            </a:r>
            <a:endParaRPr lang="en-US" altLang="ja-JP" dirty="0">
              <a:solidFill>
                <a:srgbClr val="0070C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48514" y="5045854"/>
            <a:ext cx="3490966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sz="2100" dirty="0">
                <a:solidFill>
                  <a:srgbClr val="0070C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メモリの中身が</a:t>
            </a:r>
            <a:r>
              <a:rPr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バイト単位</a:t>
            </a:r>
            <a:r>
              <a:rPr lang="ja-JP" altLang="en-US" sz="2100" dirty="0">
                <a:solidFill>
                  <a:srgbClr val="0070C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で区切られて表示</a:t>
            </a:r>
            <a:endParaRPr lang="en-US" altLang="ja-JP" sz="2100" dirty="0">
              <a:solidFill>
                <a:srgbClr val="0070C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396235" y="5003734"/>
            <a:ext cx="2042762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メモリの中身</a:t>
            </a:r>
            <a:endParaRPr lang="en-US" altLang="ja-JP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を文字に置き換えて表示</a:t>
            </a:r>
            <a:endParaRPr lang="en-US" altLang="ja-JP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1643063" y="3677614"/>
            <a:ext cx="405451" cy="3629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7" name="直線矢印コネクタ 6"/>
          <p:cNvCxnSpPr>
            <a:endCxn id="5" idx="0"/>
          </p:cNvCxnSpPr>
          <p:nvPr/>
        </p:nvCxnSpPr>
        <p:spPr>
          <a:xfrm>
            <a:off x="1643063" y="2588181"/>
            <a:ext cx="202726" cy="108943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582697" y="1949586"/>
            <a:ext cx="164922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altLang="ja-JP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0x002F814C</a:t>
            </a:r>
          </a:p>
          <a:p>
            <a:pPr algn="ctr"/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左のアドレス表示で分かる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3040095" y="3682544"/>
            <a:ext cx="405451" cy="3629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8" name="直線矢印コネクタ 17"/>
          <p:cNvCxnSpPr/>
          <p:nvPr/>
        </p:nvCxnSpPr>
        <p:spPr>
          <a:xfrm flipH="1">
            <a:off x="3414221" y="2588182"/>
            <a:ext cx="785130" cy="117008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2785746" y="2027850"/>
            <a:ext cx="411987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en-US" altLang="ja-JP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0x002F8150</a:t>
            </a:r>
          </a:p>
          <a:p>
            <a:pPr algn="ctr"/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これは 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0x002F814C 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に</a:t>
            </a:r>
            <a:r>
              <a:rPr lang="ja-JP" altLang="en-US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4 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足した値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70753" y="3758261"/>
            <a:ext cx="1298132" cy="2822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2048513" y="3864001"/>
            <a:ext cx="991581" cy="13433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2344686" y="4069300"/>
            <a:ext cx="2078056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ctr"/>
            <a:r>
              <a:rPr lang="ja-JP" altLang="en-US" sz="30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４</a:t>
            </a:r>
            <a:r>
              <a:rPr lang="ja-JP" altLang="en-US" sz="3000" dirty="0">
                <a:latin typeface="Arial" panose="020B0604020202020204" pitchFamily="34" charset="0"/>
                <a:ea typeface="メイリオ" panose="020B0604030504040204" pitchFamily="50" charset="-128"/>
              </a:rPr>
              <a:t>つ右隣り</a:t>
            </a:r>
            <a:endParaRPr lang="en-US" altLang="ja-JP" sz="3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19303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実行型ファイルのダンプリストの例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22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1434" y="2595285"/>
            <a:ext cx="3398132" cy="1398687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5573874" y="2517412"/>
            <a:ext cx="3031335" cy="149861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075792" y="2517411"/>
            <a:ext cx="447885" cy="149861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 flipH="1">
            <a:off x="5330889" y="2056843"/>
            <a:ext cx="588556" cy="42163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5919444" y="1881140"/>
            <a:ext cx="141577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90585" y="4325856"/>
            <a:ext cx="2339102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ソースファイル</a:t>
            </a:r>
            <a:endParaRPr lang="en-US" altLang="ja-JP" sz="24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※ C++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言語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184245" y="4169676"/>
            <a:ext cx="2339102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実行型ファイル</a:t>
            </a:r>
            <a:endParaRPr lang="en-US" altLang="ja-JP" sz="24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※ </a:t>
            </a:r>
            <a:r>
              <a:rPr kumimoji="1"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マシン語</a:t>
            </a:r>
          </a:p>
        </p:txBody>
      </p:sp>
      <p:sp>
        <p:nvSpPr>
          <p:cNvPr id="12" name="右矢印 11"/>
          <p:cNvSpPr/>
          <p:nvPr/>
        </p:nvSpPr>
        <p:spPr>
          <a:xfrm>
            <a:off x="4086614" y="3057058"/>
            <a:ext cx="609600" cy="5878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799355" y="3830674"/>
            <a:ext cx="1107996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ビルド</a:t>
            </a:r>
            <a:endParaRPr kumimoji="1" lang="ja-JP" altLang="en-US" sz="24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94" y="2440490"/>
            <a:ext cx="3655220" cy="182096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978625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2-1 </a:t>
            </a:r>
            <a:r>
              <a:rPr lang="ja-JP" altLang="en-US" dirty="0"/>
              <a:t>メモリとアドレス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00DB11E7-DE0D-466C-8C55-467FE6046C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3646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メモリとは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1479" y="1094448"/>
            <a:ext cx="7176235" cy="5333166"/>
          </a:xfrm>
        </p:spPr>
        <p:txBody>
          <a:bodyPr/>
          <a:lstStyle/>
          <a:p>
            <a:pPr eaLnBrk="1" hangingPunct="1"/>
            <a:r>
              <a:rPr lang="ja-JP" altLang="en-US" b="1" dirty="0">
                <a:solidFill>
                  <a:srgbClr val="C00000"/>
                </a:solidFill>
                <a:latin typeface="メイリオ" panose="020B0604030504040204" pitchFamily="50" charset="-128"/>
              </a:rPr>
              <a:t>メモリ</a:t>
            </a:r>
            <a:r>
              <a:rPr lang="ja-JP" altLang="en-US" dirty="0">
                <a:latin typeface="メイリオ" panose="020B0604030504040204" pitchFamily="50" charset="-128"/>
              </a:rPr>
              <a:t>は，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データの記憶を行うチップ</a:t>
            </a:r>
          </a:p>
          <a:p>
            <a:pPr eaLnBrk="1" hangingPunct="1"/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eaLnBrk="1" hangingPunct="1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データを覚えさせたり（</a:t>
            </a:r>
            <a:r>
              <a:rPr lang="ja-JP" altLang="en-US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書き込み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），取り出したり（</a:t>
            </a:r>
            <a:r>
              <a:rPr lang="ja-JP" altLang="en-US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読み出し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）の機能がある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4171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メモリとアドレス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14F02B1-DBD2-4A08-A358-38153E359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476795" y="1144339"/>
            <a:ext cx="7308668" cy="362487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は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バイト</a:t>
            </a:r>
            <a:r>
              <a:rPr lang="ja-JP" altLang="en-US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（８ビット）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単位に</a:t>
            </a:r>
            <a:r>
              <a:rPr lang="ja-JP" altLang="en-US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区切られて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いる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各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バイト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には</a:t>
            </a:r>
            <a:r>
              <a:rPr lang="ja-JP" altLang="en-US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０から始まる通し番号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が付けられている。これを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</a:t>
            </a:r>
            <a:r>
              <a:rPr lang="ja-JP" altLang="en-US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という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</a:t>
            </a:r>
            <a:r>
              <a:rPr lang="ja-JP" altLang="en-US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番地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ともいう）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ja-JP" altLang="en-US" sz="3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graphicFrame>
        <p:nvGraphicFramePr>
          <p:cNvPr id="8" name="コンテンツ プレースホルダー 8"/>
          <p:cNvGraphicFramePr>
            <a:graphicFrameLocks/>
          </p:cNvGraphicFramePr>
          <p:nvPr/>
        </p:nvGraphicFramePr>
        <p:xfrm>
          <a:off x="1570427" y="4611207"/>
          <a:ext cx="5252600" cy="4895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252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8954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01</a:t>
                      </a:r>
                      <a:endParaRPr kumimoji="1" lang="ja-JP" altLang="en-US" sz="2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2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2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2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02</a:t>
                      </a:r>
                      <a:endParaRPr kumimoji="1" lang="ja-JP" altLang="en-US" sz="2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2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2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2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03</a:t>
                      </a:r>
                      <a:endParaRPr kumimoji="1" lang="ja-JP" altLang="en-US" sz="2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00</a:t>
                      </a:r>
                      <a:endParaRPr kumimoji="1" lang="ja-JP" altLang="en-US" sz="2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2742985" y="4199306"/>
            <a:ext cx="2954655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ja-JP" altLang="en-US" sz="2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メモリ内のデータは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512426" y="5658172"/>
            <a:ext cx="141577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アドレス</a:t>
            </a:r>
            <a:endParaRPr kumimoji="1" lang="ja-JP" altLang="en-US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94194" y="5181118"/>
            <a:ext cx="4652235" cy="47705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en-US" altLang="ja-JP" sz="2500" b="1" dirty="0">
                <a:latin typeface="Arial" panose="020B0604020202020204" pitchFamily="34" charset="0"/>
                <a:ea typeface="メイリオ" panose="020B0604030504040204" pitchFamily="50" charset="-128"/>
              </a:rPr>
              <a:t>0   1   2   3   4   5   6   7   8   9  </a:t>
            </a:r>
            <a:endParaRPr kumimoji="1" lang="ja-JP" altLang="en-US" sz="25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9233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メモリアドレス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メモリアドレスは，読み書きすべきデータの「場所」を示す</a:t>
            </a:r>
          </a:p>
          <a:p>
            <a:pPr marL="0" indent="0">
              <a:buNone/>
            </a:pPr>
            <a:r>
              <a:rPr lang="ja-JP" altLang="en-US" dirty="0"/>
              <a:t>（例） </a:t>
            </a:r>
            <a:r>
              <a:rPr lang="en-US" altLang="ja-JP" dirty="0"/>
              <a:t>0065FDF0 </a:t>
            </a:r>
            <a:r>
              <a:rPr lang="ja-JP" altLang="en-US" dirty="0"/>
              <a:t>（１６進）</a:t>
            </a:r>
          </a:p>
          <a:p>
            <a:pPr marL="0" indent="0">
              <a:buNone/>
            </a:pPr>
            <a:r>
              <a:rPr lang="ja-JP" altLang="en-US" dirty="0"/>
              <a:t>  →  メモリの先頭から</a:t>
            </a:r>
            <a:r>
              <a:rPr lang="en-US" altLang="ja-JP" dirty="0"/>
              <a:t>0065FDF0 </a:t>
            </a:r>
            <a:r>
              <a:rPr lang="ja-JP" altLang="en-US" dirty="0"/>
              <a:t>（１６進数）番目           という意味</a:t>
            </a:r>
          </a:p>
          <a:p>
            <a:endParaRPr lang="ja-JP" altLang="en-US" dirty="0"/>
          </a:p>
          <a:p>
            <a:r>
              <a:rPr lang="ja-JP" altLang="en-US" dirty="0"/>
              <a:t>メモリ内のデジタルデータは，８ビットずつ区切られて，メモリアドレスが付けられている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79413" y="5132388"/>
            <a:ext cx="7622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solidFill>
                  <a:schemeClr val="accent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００１０１１１０１００１０１００１０１００１０１０１００１</a:t>
            </a:r>
          </a:p>
        </p:txBody>
      </p:sp>
      <p:sp>
        <p:nvSpPr>
          <p:cNvPr id="14341" name="AutoShape 5"/>
          <p:cNvSpPr>
            <a:spLocks/>
          </p:cNvSpPr>
          <p:nvPr/>
        </p:nvSpPr>
        <p:spPr bwMode="auto">
          <a:xfrm rot="5390088">
            <a:off x="1342995" y="4967696"/>
            <a:ext cx="229302" cy="1838935"/>
          </a:xfrm>
          <a:prstGeom prst="rightBrace">
            <a:avLst>
              <a:gd name="adj1" fmla="val 7952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4" name="Rectangle 11"/>
          <p:cNvSpPr>
            <a:spLocks noChangeArrowheads="1"/>
          </p:cNvSpPr>
          <p:nvPr/>
        </p:nvSpPr>
        <p:spPr bwMode="auto">
          <a:xfrm>
            <a:off x="454152" y="5181600"/>
            <a:ext cx="202842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7" name="Text Box 14"/>
          <p:cNvSpPr txBox="1">
            <a:spLocks noChangeArrowheads="1"/>
          </p:cNvSpPr>
          <p:nvPr/>
        </p:nvSpPr>
        <p:spPr bwMode="auto">
          <a:xfrm>
            <a:off x="810768" y="6059327"/>
            <a:ext cx="14157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８ビット</a:t>
            </a:r>
          </a:p>
        </p:txBody>
      </p:sp>
      <p:sp>
        <p:nvSpPr>
          <p:cNvPr id="14350" name="Line 17"/>
          <p:cNvSpPr>
            <a:spLocks noChangeShapeType="1"/>
          </p:cNvSpPr>
          <p:nvPr/>
        </p:nvSpPr>
        <p:spPr bwMode="auto">
          <a:xfrm>
            <a:off x="6600420" y="51816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51" name="Line 18"/>
          <p:cNvSpPr>
            <a:spLocks noChangeShapeType="1"/>
          </p:cNvSpPr>
          <p:nvPr/>
        </p:nvSpPr>
        <p:spPr bwMode="auto">
          <a:xfrm>
            <a:off x="6600420" y="5715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52" name="Line 19"/>
          <p:cNvSpPr>
            <a:spLocks noChangeShapeType="1"/>
          </p:cNvSpPr>
          <p:nvPr/>
        </p:nvSpPr>
        <p:spPr bwMode="auto">
          <a:xfrm flipV="1">
            <a:off x="6600420" y="5181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2543580" y="5189537"/>
            <a:ext cx="202842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4572000" y="5188330"/>
            <a:ext cx="202842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AutoShape 5"/>
          <p:cNvSpPr>
            <a:spLocks/>
          </p:cNvSpPr>
          <p:nvPr/>
        </p:nvSpPr>
        <p:spPr bwMode="auto">
          <a:xfrm rot="5390088">
            <a:off x="3415635" y="4977920"/>
            <a:ext cx="229302" cy="1838935"/>
          </a:xfrm>
          <a:prstGeom prst="rightBrace">
            <a:avLst>
              <a:gd name="adj1" fmla="val 7952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2883408" y="6069551"/>
            <a:ext cx="14157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８ビット</a:t>
            </a:r>
          </a:p>
        </p:txBody>
      </p:sp>
      <p:sp>
        <p:nvSpPr>
          <p:cNvPr id="21" name="AutoShape 5"/>
          <p:cNvSpPr>
            <a:spLocks/>
          </p:cNvSpPr>
          <p:nvPr/>
        </p:nvSpPr>
        <p:spPr bwMode="auto">
          <a:xfrm rot="5390088">
            <a:off x="5488275" y="4988144"/>
            <a:ext cx="229302" cy="1838935"/>
          </a:xfrm>
          <a:prstGeom prst="rightBrace">
            <a:avLst>
              <a:gd name="adj1" fmla="val 7952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4956048" y="6079775"/>
            <a:ext cx="14157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８ビット</a:t>
            </a:r>
          </a:p>
        </p:txBody>
      </p:sp>
    </p:spTree>
    <p:extLst>
      <p:ext uri="{BB962C8B-B14F-4D97-AF65-F5344CB8AC3E}">
        <p14:creationId xmlns:p14="http://schemas.microsoft.com/office/powerpoint/2010/main" val="4034093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575" y="1625600"/>
            <a:ext cx="4289425" cy="467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3044825" y="6257925"/>
            <a:ext cx="2338388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実行結果の例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282825" y="5445125"/>
            <a:ext cx="1698625" cy="6921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endParaRPr lang="ja-JP" altLang="ja-JP" dirty="0">
              <a:solidFill>
                <a:schemeClr val="tx2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1795463" y="5281613"/>
            <a:ext cx="487362" cy="4540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530225" y="4681538"/>
            <a:ext cx="1752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dirty="0">
                <a:solidFill>
                  <a:schemeClr val="tx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１６進数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メモリアドレスは，ふつう１６進数表記する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DBC94F8-9100-44D1-9BF6-357F5FB11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230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なぜ１６進数なのか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メモリアドレスそのものもデジタル（「０」，「１」の列）</a:t>
            </a:r>
          </a:p>
          <a:p>
            <a:r>
              <a:rPr lang="ja-JP" altLang="en-US" dirty="0"/>
              <a:t>といって，メモリアドレスを，「０」，「１」の並びで書くのは，長すぎて人間にとって分かりづらい</a:t>
            </a:r>
          </a:p>
          <a:p>
            <a:pPr marL="0" indent="0">
              <a:buNone/>
            </a:pPr>
            <a:r>
              <a:rPr lang="ja-JP" altLang="en-US" dirty="0"/>
              <a:t>	（例）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そこで，「１６進数」を使う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024785" y="3700070"/>
            <a:ext cx="7622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dirty="0">
                <a:solidFill>
                  <a:schemeClr val="accent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００１０１１１０１００１０１００１０１００１０１０１００１</a:t>
            </a:r>
          </a:p>
        </p:txBody>
      </p:sp>
    </p:spTree>
    <p:extLst>
      <p:ext uri="{BB962C8B-B14F-4D97-AF65-F5344CB8AC3E}">
        <p14:creationId xmlns:p14="http://schemas.microsoft.com/office/powerpoint/2010/main" val="1761377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2-2 </a:t>
            </a:r>
            <a:r>
              <a:rPr lang="ja-JP" altLang="en-US" dirty="0"/>
              <a:t>メモリへの操作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6F8FA70C-B2E4-483C-9213-5EADE4B795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78241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</TotalTime>
  <Words>748</Words>
  <Application>Microsoft Office PowerPoint</Application>
  <PresentationFormat>画面に合わせる (4:3)</PresentationFormat>
  <Paragraphs>223</Paragraphs>
  <Slides>22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8" baseType="lpstr">
      <vt:lpstr>メイリオ</vt:lpstr>
      <vt:lpstr>游ゴシック</vt:lpstr>
      <vt:lpstr>Arial</vt:lpstr>
      <vt:lpstr>Calibri</vt:lpstr>
      <vt:lpstr>Segoe UI</vt:lpstr>
      <vt:lpstr>Office テーマ</vt:lpstr>
      <vt:lpstr>ca-2. メモリとアドレス， ダンプリスト </vt:lpstr>
      <vt:lpstr>アウトライン</vt:lpstr>
      <vt:lpstr>2-1 メモリとアドレス</vt:lpstr>
      <vt:lpstr>メモリとは</vt:lpstr>
      <vt:lpstr>メモリとアドレス</vt:lpstr>
      <vt:lpstr>メモリアドレス</vt:lpstr>
      <vt:lpstr>メモリアドレスは，ふつう１６進数表記する</vt:lpstr>
      <vt:lpstr>なぜ１６進数なのか</vt:lpstr>
      <vt:lpstr>2-2 メモリへの操作</vt:lpstr>
      <vt:lpstr>メモリへの操作</vt:lpstr>
      <vt:lpstr>読み出し</vt:lpstr>
      <vt:lpstr>書き込み</vt:lpstr>
      <vt:lpstr>2-3 16進数の表記</vt:lpstr>
      <vt:lpstr>１６進数の表記</vt:lpstr>
      <vt:lpstr>2-3 １６進数の表記</vt:lpstr>
      <vt:lpstr>2-4 ダンプリスト</vt:lpstr>
      <vt:lpstr>メモリとアドレス</vt:lpstr>
      <vt:lpstr>ダンプリストの例</vt:lpstr>
      <vt:lpstr>ダンプリストの例</vt:lpstr>
      <vt:lpstr>確認クイズ</vt:lpstr>
      <vt:lpstr>確認クイズの答え</vt:lpstr>
      <vt:lpstr>実行型ファイルのダンプリストの例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メモリとアドレス，ダンプリスト</dc:title>
  <dc:creator>kaneko kunihiko</dc:creator>
  <cp:lastModifiedBy>me</cp:lastModifiedBy>
  <cp:revision>35</cp:revision>
  <dcterms:created xsi:type="dcterms:W3CDTF">2019-11-02T00:06:04Z</dcterms:created>
  <dcterms:modified xsi:type="dcterms:W3CDTF">2021-12-23T04:35:51Z</dcterms:modified>
</cp:coreProperties>
</file>