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1037" r:id="rId2"/>
    <p:sldId id="590" r:id="rId3"/>
    <p:sldId id="584" r:id="rId4"/>
    <p:sldId id="591" r:id="rId5"/>
    <p:sldId id="592" r:id="rId6"/>
    <p:sldId id="593" r:id="rId7"/>
    <p:sldId id="575" r:id="rId8"/>
    <p:sldId id="594" r:id="rId9"/>
    <p:sldId id="577" r:id="rId10"/>
    <p:sldId id="578" r:id="rId11"/>
    <p:sldId id="595" r:id="rId12"/>
    <p:sldId id="580" r:id="rId13"/>
    <p:sldId id="581" r:id="rId14"/>
    <p:sldId id="582" r:id="rId15"/>
    <p:sldId id="583" r:id="rId16"/>
    <p:sldId id="571" r:id="rId17"/>
    <p:sldId id="557" r:id="rId18"/>
    <p:sldId id="558" r:id="rId19"/>
    <p:sldId id="586" r:id="rId20"/>
    <p:sldId id="587" r:id="rId21"/>
    <p:sldId id="588" r:id="rId22"/>
    <p:sldId id="562" r:id="rId23"/>
    <p:sldId id="563" r:id="rId24"/>
    <p:sldId id="564" r:id="rId25"/>
    <p:sldId id="565" r:id="rId26"/>
    <p:sldId id="566" r:id="rId27"/>
    <p:sldId id="567" r:id="rId28"/>
    <p:sldId id="568" r:id="rId29"/>
    <p:sldId id="569" r:id="rId30"/>
    <p:sldId id="570" r:id="rId31"/>
    <p:sldId id="545" r:id="rId32"/>
    <p:sldId id="589" r:id="rId33"/>
    <p:sldId id="547" r:id="rId34"/>
    <p:sldId id="548" r:id="rId35"/>
    <p:sldId id="549" r:id="rId36"/>
    <p:sldId id="550" r:id="rId37"/>
    <p:sldId id="551" r:id="rId38"/>
    <p:sldId id="552" r:id="rId39"/>
    <p:sldId id="553" r:id="rId40"/>
    <p:sldId id="554" r:id="rId41"/>
    <p:sldId id="555" r:id="rId4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260" y="-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2671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3056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0938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5747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7280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0051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2432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720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312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490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343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5129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714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16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208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321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323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ca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ca-13. </a:t>
            </a:r>
            <a:r>
              <a:rPr lang="ja-JP" altLang="en-US" dirty="0"/>
              <a:t>サブルーチン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46537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（コンピュータ・アーキテクチャ演習）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https://www.kkaneko.jp/cc/ca/index.html</a:t>
            </a:r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8582" y="2148840"/>
            <a:ext cx="2164556" cy="2943225"/>
          </a:xfrm>
          <a:prstGeom prst="rect">
            <a:avLst/>
          </a:prstGeom>
        </p:spPr>
      </p:pic>
      <p:sp>
        <p:nvSpPr>
          <p:cNvPr id="10" name="タイトル 9">
            <a:extLst>
              <a:ext uri="{FF2B5EF4-FFF2-40B4-BE49-F238E27FC236}">
                <a16:creationId xmlns:a16="http://schemas.microsoft.com/office/drawing/2014/main" id="{5C58BDF7-7A3F-4B09-87F2-05AE22CDA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ステップオーバーの操作を１回ずつ行いなさい．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527228" y="2185239"/>
            <a:ext cx="677888" cy="27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573607" y="4663711"/>
            <a:ext cx="1181102" cy="1951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794984" y="5289786"/>
            <a:ext cx="3271751" cy="112046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ステップオーバー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（あるいは </a:t>
            </a:r>
            <a:r>
              <a:rPr lang="en-US" altLang="ja-JP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F10 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キー）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1721" y="2560592"/>
            <a:ext cx="1769294" cy="157564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5084" y="2535590"/>
            <a:ext cx="1797368" cy="1600641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4656997" y="4461461"/>
            <a:ext cx="3986412" cy="156966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みどころ，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黄色の矢印が動く．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あるときは 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foo 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関数の中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．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あるときは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main 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関数の中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2542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6AB96127-F3DD-42CE-9703-F156DE68C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最後に，プログラム実行の再開の操作を行いなさい．これで，デバッガーが終了する．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1849110" y="4996506"/>
            <a:ext cx="2813506" cy="819408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続行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234" y="2268526"/>
            <a:ext cx="3308494" cy="252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582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407" y="2198507"/>
            <a:ext cx="5079623" cy="219489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948815"/>
            <a:ext cx="3433310" cy="305752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サブルーチン呼び出しのための </a:t>
            </a:r>
            <a:r>
              <a:rPr lang="en-US" altLang="ja-JP" dirty="0"/>
              <a:t>call </a:t>
            </a:r>
            <a:r>
              <a:rPr lang="ja-JP" altLang="en-US" dirty="0"/>
              <a:t>命令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5300" y="5220202"/>
            <a:ext cx="4192173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Visual Studio </a:t>
            </a:r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の </a:t>
            </a:r>
            <a:r>
              <a:rPr kumimoji="1"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C++ </a:t>
            </a:r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プログラム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52449" y="4608216"/>
            <a:ext cx="4031873" cy="101566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アセンブリ言語の </a:t>
            </a:r>
            <a:r>
              <a:rPr kumimoji="1"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call </a:t>
            </a:r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命令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000" b="1" dirty="0">
                <a:latin typeface="Arial" panose="020B0604020202020204" pitchFamily="34" charset="0"/>
                <a:ea typeface="メイリオ" panose="020B0604030504040204" pitchFamily="50" charset="-128"/>
              </a:rPr>
              <a:t>call foo 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・・・」</a:t>
            </a:r>
            <a:endParaRPr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で</a:t>
            </a:r>
            <a:r>
              <a:rPr kumimoji="1" lang="ja-JP" altLang="en-US" sz="2000" b="1" dirty="0">
                <a:latin typeface="Arial" panose="020B0604020202020204" pitchFamily="34" charset="0"/>
                <a:ea typeface="メイリオ" panose="020B0604030504040204" pitchFamily="50" charset="-128"/>
              </a:rPr>
              <a:t>サブルーチンの先頭</a:t>
            </a:r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へ</a:t>
            </a:r>
            <a:r>
              <a:rPr kumimoji="1" lang="ja-JP" altLang="en-US" sz="2000" b="1" dirty="0">
                <a:latin typeface="Arial" panose="020B0604020202020204" pitchFamily="34" charset="0"/>
                <a:ea typeface="メイリオ" panose="020B0604030504040204" pitchFamily="50" charset="-128"/>
              </a:rPr>
              <a:t>ジャンプ</a:t>
            </a:r>
            <a:endParaRPr kumimoji="1" lang="en-US" altLang="ja-JP" sz="20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Rectangle 61"/>
          <p:cNvSpPr>
            <a:spLocks noChangeArrowheads="1"/>
          </p:cNvSpPr>
          <p:nvPr/>
        </p:nvSpPr>
        <p:spPr bwMode="auto">
          <a:xfrm>
            <a:off x="2478114" y="4069248"/>
            <a:ext cx="622990" cy="282277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3101104" y="2228850"/>
            <a:ext cx="911303" cy="18374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2933516" y="4284058"/>
            <a:ext cx="1920400" cy="241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楕円 5"/>
          <p:cNvSpPr/>
          <p:nvPr/>
        </p:nvSpPr>
        <p:spPr>
          <a:xfrm>
            <a:off x="4790599" y="3384710"/>
            <a:ext cx="2600325" cy="2762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578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コンピュータでのスタックの作り方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61555" y="3280598"/>
            <a:ext cx="4185761" cy="142192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事前に，メモリ内に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スタック専用エリア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を確保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（</a:t>
            </a:r>
            <a:r>
              <a:rPr kumimoji="1"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システムスタックエリア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411178" y="2458642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23201" y="5404375"/>
            <a:ext cx="1107996" cy="5355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411178" y="3280599"/>
            <a:ext cx="1285875" cy="955646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右中かっこ 9"/>
          <p:cNvSpPr/>
          <p:nvPr/>
        </p:nvSpPr>
        <p:spPr>
          <a:xfrm>
            <a:off x="4850606" y="3350419"/>
            <a:ext cx="157163" cy="88582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9255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コンピュータでのスタックの作り方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411178" y="2458642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23201" y="5404375"/>
            <a:ext cx="1107996" cy="5355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411178" y="3280599"/>
            <a:ext cx="1285875" cy="955646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 flipH="1" flipV="1">
            <a:off x="4750594" y="4007644"/>
            <a:ext cx="685800" cy="5072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5579269" y="4514850"/>
            <a:ext cx="2262158" cy="8402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405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最初は空</a:t>
            </a:r>
          </a:p>
        </p:txBody>
      </p:sp>
    </p:spTree>
    <p:extLst>
      <p:ext uri="{BB962C8B-B14F-4D97-AF65-F5344CB8AC3E}">
        <p14:creationId xmlns:p14="http://schemas.microsoft.com/office/powerpoint/2010/main" val="1248908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コンピュータでのスタックの作り方</a:t>
            </a:r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9918ED8C-8438-47A4-BADF-D72DEB486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411178" y="2458642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23201" y="5404375"/>
            <a:ext cx="1107996" cy="5355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411178" y="3280599"/>
            <a:ext cx="1285875" cy="955646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 flipH="1" flipV="1">
            <a:off x="4750594" y="4007644"/>
            <a:ext cx="685800" cy="5072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5550694" y="4457875"/>
            <a:ext cx="2262158" cy="5909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データが入る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90890" y="2675266"/>
            <a:ext cx="3262432" cy="830997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①，②，③の</a:t>
            </a:r>
            <a:r>
              <a:rPr lang="ja-JP" altLang="en-US" sz="2400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順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で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プッシュすると・・・</a:t>
            </a:r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878192" y="3975743"/>
            <a:ext cx="41549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①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878191" y="3759154"/>
            <a:ext cx="41549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②</a:t>
            </a:r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878191" y="3540236"/>
            <a:ext cx="41549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③</a:t>
            </a:r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799743" y="2675266"/>
            <a:ext cx="2954655" cy="9787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一番最後にプッシュ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した③が一番上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2308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13-2 </a:t>
            </a:r>
            <a:r>
              <a:rPr lang="ja-JP" altLang="en-US"/>
              <a:t>サブルーチン呼び出しと復帰</a:t>
            </a: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F1668124-1926-41D5-AC57-E1CC87FD02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2526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サブルーチンとは</a:t>
            </a: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63D5C656-F00D-4D49-A74E-CFC357C5E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85184" y="1916821"/>
            <a:ext cx="1714500" cy="32741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233398" y="5605780"/>
            <a:ext cx="2893142" cy="43162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サブルーチン</a:t>
            </a: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なし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85184" y="2577099"/>
            <a:ext cx="1714500" cy="4071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85184" y="3445987"/>
            <a:ext cx="1714500" cy="4071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2739158" y="2854208"/>
            <a:ext cx="1117191" cy="5917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5350616" y="5569129"/>
            <a:ext cx="2893142" cy="43162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サブルーチン</a:t>
            </a: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あり</a:t>
            </a:r>
          </a:p>
        </p:txBody>
      </p:sp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2218964" y="1606657"/>
            <a:ext cx="2893142" cy="99924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サブルーチン</a:t>
            </a: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endParaRPr lang="en-US" altLang="ja-JP" sz="21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使うように，</a:t>
            </a:r>
            <a:endParaRPr lang="en-US" altLang="ja-JP" sz="21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プログラムを書き換え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385184" y="1916821"/>
            <a:ext cx="1714500" cy="660278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rgbClr val="00B0F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85184" y="2984235"/>
            <a:ext cx="1714500" cy="461752"/>
          </a:xfrm>
          <a:prstGeom prst="rect">
            <a:avLst/>
          </a:prstGeom>
          <a:solidFill>
            <a:srgbClr val="00B0F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rgbClr val="00B0F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85184" y="3860564"/>
            <a:ext cx="1714500" cy="1338080"/>
          </a:xfrm>
          <a:prstGeom prst="rect">
            <a:avLst/>
          </a:prstGeom>
          <a:solidFill>
            <a:srgbClr val="00206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rgbClr val="00B0F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右中かっこ 19"/>
          <p:cNvSpPr/>
          <p:nvPr/>
        </p:nvSpPr>
        <p:spPr>
          <a:xfrm>
            <a:off x="7324720" y="4704851"/>
            <a:ext cx="287594" cy="63860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613014" y="1880170"/>
            <a:ext cx="1714500" cy="26994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613014" y="4791508"/>
            <a:ext cx="1714500" cy="407136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613014" y="1880170"/>
            <a:ext cx="1714500" cy="660278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rgbClr val="00B0F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613014" y="2665695"/>
            <a:ext cx="1714500" cy="461752"/>
          </a:xfrm>
          <a:prstGeom prst="rect">
            <a:avLst/>
          </a:prstGeom>
          <a:solidFill>
            <a:srgbClr val="00B0F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rgbClr val="00B0F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13014" y="3241524"/>
            <a:ext cx="1714500" cy="1338080"/>
          </a:xfrm>
          <a:prstGeom prst="rect">
            <a:avLst/>
          </a:prstGeom>
          <a:solidFill>
            <a:srgbClr val="00206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rgbClr val="00B0F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コンテンツ プレースホルダー 2"/>
          <p:cNvSpPr txBox="1">
            <a:spLocks/>
          </p:cNvSpPr>
          <p:nvPr/>
        </p:nvSpPr>
        <p:spPr>
          <a:xfrm>
            <a:off x="7609519" y="4896801"/>
            <a:ext cx="1771709" cy="43162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サブルーチン</a:t>
            </a:r>
            <a:endParaRPr lang="ja-JP" altLang="en-US" sz="18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2833441" y="3881486"/>
            <a:ext cx="2633550" cy="823365"/>
          </a:xfrm>
          <a:prstGeom prst="wedgeRoundRectCallout">
            <a:avLst>
              <a:gd name="adj1" fmla="val 55029"/>
              <a:gd name="adj2" fmla="val 8554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" name="コンテンツ プレースホルダー 2"/>
          <p:cNvSpPr txBox="1">
            <a:spLocks/>
          </p:cNvSpPr>
          <p:nvPr/>
        </p:nvSpPr>
        <p:spPr>
          <a:xfrm>
            <a:off x="2914593" y="3932522"/>
            <a:ext cx="2893142" cy="99924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類似の処理を１か所</a:t>
            </a:r>
            <a:endParaRPr lang="en-US" altLang="ja-JP" sz="21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にまとめたもの</a:t>
            </a:r>
          </a:p>
        </p:txBody>
      </p:sp>
    </p:spTree>
    <p:extLst>
      <p:ext uri="{BB962C8B-B14F-4D97-AF65-F5344CB8AC3E}">
        <p14:creationId xmlns:p14="http://schemas.microsoft.com/office/powerpoint/2010/main" val="836003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サブルーチン呼び出しと復帰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2076404-C5AD-45CC-A63B-D362A5B8E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3650864" y="1670620"/>
            <a:ext cx="1714500" cy="26994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650864" y="4581958"/>
            <a:ext cx="1714500" cy="407136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650864" y="1670620"/>
            <a:ext cx="1714500" cy="660278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rgbClr val="00B0F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650864" y="2456145"/>
            <a:ext cx="1714500" cy="461752"/>
          </a:xfrm>
          <a:prstGeom prst="rect">
            <a:avLst/>
          </a:prstGeom>
          <a:solidFill>
            <a:srgbClr val="00B0F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rgbClr val="00B0F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650864" y="3031974"/>
            <a:ext cx="1714500" cy="1338080"/>
          </a:xfrm>
          <a:prstGeom prst="rect">
            <a:avLst/>
          </a:prstGeom>
          <a:solidFill>
            <a:srgbClr val="00206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rgbClr val="00B0F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コンテンツ プレースホルダー 2"/>
          <p:cNvSpPr txBox="1">
            <a:spLocks/>
          </p:cNvSpPr>
          <p:nvPr/>
        </p:nvSpPr>
        <p:spPr>
          <a:xfrm>
            <a:off x="5736845" y="4655722"/>
            <a:ext cx="1771709" cy="43162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サブルーチン</a:t>
            </a:r>
            <a:endParaRPr lang="ja-JP" altLang="en-US" sz="18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フリーフォーム 7"/>
          <p:cNvSpPr/>
          <p:nvPr/>
        </p:nvSpPr>
        <p:spPr>
          <a:xfrm>
            <a:off x="3351473" y="2367548"/>
            <a:ext cx="299391" cy="2229852"/>
          </a:xfrm>
          <a:custGeom>
            <a:avLst/>
            <a:gdLst>
              <a:gd name="connsiteX0" fmla="*/ 374301 w 382768"/>
              <a:gd name="connsiteY0" fmla="*/ 0 h 2870200"/>
              <a:gd name="connsiteX1" fmla="*/ 204968 w 382768"/>
              <a:gd name="connsiteY1" fmla="*/ 245533 h 2870200"/>
              <a:gd name="connsiteX2" fmla="*/ 69501 w 382768"/>
              <a:gd name="connsiteY2" fmla="*/ 728133 h 2870200"/>
              <a:gd name="connsiteX3" fmla="*/ 1768 w 382768"/>
              <a:gd name="connsiteY3" fmla="*/ 1744133 h 2870200"/>
              <a:gd name="connsiteX4" fmla="*/ 137235 w 382768"/>
              <a:gd name="connsiteY4" fmla="*/ 2573866 h 2870200"/>
              <a:gd name="connsiteX5" fmla="*/ 382768 w 382768"/>
              <a:gd name="connsiteY5" fmla="*/ 2870200 h 287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2768" h="2870200">
                <a:moveTo>
                  <a:pt x="374301" y="0"/>
                </a:moveTo>
                <a:cubicBezTo>
                  <a:pt x="315034" y="62089"/>
                  <a:pt x="255768" y="124178"/>
                  <a:pt x="204968" y="245533"/>
                </a:cubicBezTo>
                <a:cubicBezTo>
                  <a:pt x="154168" y="366889"/>
                  <a:pt x="103368" y="478366"/>
                  <a:pt x="69501" y="728133"/>
                </a:cubicBezTo>
                <a:cubicBezTo>
                  <a:pt x="35634" y="977900"/>
                  <a:pt x="-9521" y="1436511"/>
                  <a:pt x="1768" y="1744133"/>
                </a:cubicBezTo>
                <a:cubicBezTo>
                  <a:pt x="13057" y="2051755"/>
                  <a:pt x="73735" y="2386188"/>
                  <a:pt x="137235" y="2573866"/>
                </a:cubicBezTo>
                <a:cubicBezTo>
                  <a:pt x="200735" y="2761544"/>
                  <a:pt x="291751" y="2815872"/>
                  <a:pt x="382768" y="2870200"/>
                </a:cubicBezTo>
              </a:path>
            </a:pathLst>
          </a:custGeom>
          <a:noFill/>
          <a:ln w="41275"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16193" y="1681603"/>
            <a:ext cx="2954655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b="1" dirty="0">
                <a:solidFill>
                  <a:srgbClr val="00206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サブルーチンの</a:t>
            </a:r>
            <a:endParaRPr kumimoji="1" lang="en-US" altLang="ja-JP" b="1" dirty="0">
              <a:solidFill>
                <a:srgbClr val="00206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rgbClr val="00206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先頭へジャンプ</a:t>
            </a:r>
            <a:endParaRPr lang="en-US" altLang="ja-JP" b="1" dirty="0">
              <a:solidFill>
                <a:srgbClr val="00206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>
                <a:solidFill>
                  <a:srgbClr val="00206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</a:t>
            </a:r>
            <a:r>
              <a:rPr lang="ja-JP" altLang="en-US" b="1" dirty="0">
                <a:solidFill>
                  <a:srgbClr val="00206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サブルーチン呼び出し</a:t>
            </a:r>
            <a:r>
              <a:rPr kumimoji="1" lang="ja-JP" altLang="en-US" b="1" dirty="0">
                <a:solidFill>
                  <a:srgbClr val="00206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17456" y="4971722"/>
            <a:ext cx="3504035" cy="646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元のところ（戻りアドレス）へ</a:t>
            </a:r>
            <a:endParaRPr kumimoji="1" lang="en-US" altLang="ja-JP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ジャンプ</a:t>
            </a:r>
            <a:r>
              <a:rPr kumimoji="1"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（復帰）</a:t>
            </a:r>
          </a:p>
        </p:txBody>
      </p:sp>
      <p:sp>
        <p:nvSpPr>
          <p:cNvPr id="12" name="フリーフォーム 11"/>
          <p:cNvSpPr/>
          <p:nvPr/>
        </p:nvSpPr>
        <p:spPr>
          <a:xfrm>
            <a:off x="3135938" y="2444751"/>
            <a:ext cx="515312" cy="2546350"/>
          </a:xfrm>
          <a:custGeom>
            <a:avLst/>
            <a:gdLst>
              <a:gd name="connsiteX0" fmla="*/ 678617 w 687083"/>
              <a:gd name="connsiteY0" fmla="*/ 3395133 h 3395133"/>
              <a:gd name="connsiteX1" fmla="*/ 331483 w 687083"/>
              <a:gd name="connsiteY1" fmla="*/ 3175000 h 3395133"/>
              <a:gd name="connsiteX2" fmla="*/ 94417 w 687083"/>
              <a:gd name="connsiteY2" fmla="*/ 2624666 h 3395133"/>
              <a:gd name="connsiteX3" fmla="*/ 18217 w 687083"/>
              <a:gd name="connsiteY3" fmla="*/ 2023533 h 3395133"/>
              <a:gd name="connsiteX4" fmla="*/ 9750 w 687083"/>
              <a:gd name="connsiteY4" fmla="*/ 1600200 h 3395133"/>
              <a:gd name="connsiteX5" fmla="*/ 136750 w 687083"/>
              <a:gd name="connsiteY5" fmla="*/ 787400 h 3395133"/>
              <a:gd name="connsiteX6" fmla="*/ 314550 w 687083"/>
              <a:gd name="connsiteY6" fmla="*/ 313266 h 3395133"/>
              <a:gd name="connsiteX7" fmla="*/ 687083 w 687083"/>
              <a:gd name="connsiteY7" fmla="*/ 0 h 3395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7083" h="3395133">
                <a:moveTo>
                  <a:pt x="678617" y="3395133"/>
                </a:moveTo>
                <a:cubicBezTo>
                  <a:pt x="553733" y="3349272"/>
                  <a:pt x="428850" y="3303411"/>
                  <a:pt x="331483" y="3175000"/>
                </a:cubicBezTo>
                <a:cubicBezTo>
                  <a:pt x="234116" y="3046589"/>
                  <a:pt x="146628" y="2816577"/>
                  <a:pt x="94417" y="2624666"/>
                </a:cubicBezTo>
                <a:cubicBezTo>
                  <a:pt x="42206" y="2432755"/>
                  <a:pt x="32328" y="2194277"/>
                  <a:pt x="18217" y="2023533"/>
                </a:cubicBezTo>
                <a:cubicBezTo>
                  <a:pt x="4106" y="1852789"/>
                  <a:pt x="-10005" y="1806222"/>
                  <a:pt x="9750" y="1600200"/>
                </a:cubicBezTo>
                <a:cubicBezTo>
                  <a:pt x="29505" y="1394178"/>
                  <a:pt x="85950" y="1001889"/>
                  <a:pt x="136750" y="787400"/>
                </a:cubicBezTo>
                <a:cubicBezTo>
                  <a:pt x="187550" y="572911"/>
                  <a:pt x="222828" y="444499"/>
                  <a:pt x="314550" y="313266"/>
                </a:cubicBezTo>
                <a:cubicBezTo>
                  <a:pt x="406272" y="182033"/>
                  <a:pt x="546677" y="91016"/>
                  <a:pt x="687083" y="0"/>
                </a:cubicBezTo>
              </a:path>
            </a:pathLst>
          </a:custGeom>
          <a:noFill/>
          <a:ln w="50800"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フリーフォーム 28"/>
          <p:cNvSpPr/>
          <p:nvPr/>
        </p:nvSpPr>
        <p:spPr>
          <a:xfrm flipH="1">
            <a:off x="5362183" y="2929290"/>
            <a:ext cx="219467" cy="1681472"/>
          </a:xfrm>
          <a:custGeom>
            <a:avLst/>
            <a:gdLst>
              <a:gd name="connsiteX0" fmla="*/ 374301 w 382768"/>
              <a:gd name="connsiteY0" fmla="*/ 0 h 2870200"/>
              <a:gd name="connsiteX1" fmla="*/ 204968 w 382768"/>
              <a:gd name="connsiteY1" fmla="*/ 245533 h 2870200"/>
              <a:gd name="connsiteX2" fmla="*/ 69501 w 382768"/>
              <a:gd name="connsiteY2" fmla="*/ 728133 h 2870200"/>
              <a:gd name="connsiteX3" fmla="*/ 1768 w 382768"/>
              <a:gd name="connsiteY3" fmla="*/ 1744133 h 2870200"/>
              <a:gd name="connsiteX4" fmla="*/ 137235 w 382768"/>
              <a:gd name="connsiteY4" fmla="*/ 2573866 h 2870200"/>
              <a:gd name="connsiteX5" fmla="*/ 382768 w 382768"/>
              <a:gd name="connsiteY5" fmla="*/ 2870200 h 287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2768" h="2870200">
                <a:moveTo>
                  <a:pt x="374301" y="0"/>
                </a:moveTo>
                <a:cubicBezTo>
                  <a:pt x="315034" y="62089"/>
                  <a:pt x="255768" y="124178"/>
                  <a:pt x="204968" y="245533"/>
                </a:cubicBezTo>
                <a:cubicBezTo>
                  <a:pt x="154168" y="366889"/>
                  <a:pt x="103368" y="478366"/>
                  <a:pt x="69501" y="728133"/>
                </a:cubicBezTo>
                <a:cubicBezTo>
                  <a:pt x="35634" y="977900"/>
                  <a:pt x="-9521" y="1436511"/>
                  <a:pt x="1768" y="1744133"/>
                </a:cubicBezTo>
                <a:cubicBezTo>
                  <a:pt x="13057" y="2051755"/>
                  <a:pt x="73735" y="2386188"/>
                  <a:pt x="137235" y="2573866"/>
                </a:cubicBezTo>
                <a:cubicBezTo>
                  <a:pt x="200735" y="2761544"/>
                  <a:pt x="291751" y="2815872"/>
                  <a:pt x="382768" y="2870200"/>
                </a:cubicBezTo>
              </a:path>
            </a:pathLst>
          </a:custGeom>
          <a:noFill/>
          <a:ln w="41275"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" name="フリーフォーム 30"/>
          <p:cNvSpPr/>
          <p:nvPr/>
        </p:nvSpPr>
        <p:spPr>
          <a:xfrm flipH="1">
            <a:off x="5336605" y="3031974"/>
            <a:ext cx="400241" cy="1952686"/>
          </a:xfrm>
          <a:custGeom>
            <a:avLst/>
            <a:gdLst>
              <a:gd name="connsiteX0" fmla="*/ 678617 w 687083"/>
              <a:gd name="connsiteY0" fmla="*/ 3395133 h 3395133"/>
              <a:gd name="connsiteX1" fmla="*/ 331483 w 687083"/>
              <a:gd name="connsiteY1" fmla="*/ 3175000 h 3395133"/>
              <a:gd name="connsiteX2" fmla="*/ 94417 w 687083"/>
              <a:gd name="connsiteY2" fmla="*/ 2624666 h 3395133"/>
              <a:gd name="connsiteX3" fmla="*/ 18217 w 687083"/>
              <a:gd name="connsiteY3" fmla="*/ 2023533 h 3395133"/>
              <a:gd name="connsiteX4" fmla="*/ 9750 w 687083"/>
              <a:gd name="connsiteY4" fmla="*/ 1600200 h 3395133"/>
              <a:gd name="connsiteX5" fmla="*/ 136750 w 687083"/>
              <a:gd name="connsiteY5" fmla="*/ 787400 h 3395133"/>
              <a:gd name="connsiteX6" fmla="*/ 314550 w 687083"/>
              <a:gd name="connsiteY6" fmla="*/ 313266 h 3395133"/>
              <a:gd name="connsiteX7" fmla="*/ 687083 w 687083"/>
              <a:gd name="connsiteY7" fmla="*/ 0 h 3395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7083" h="3395133">
                <a:moveTo>
                  <a:pt x="678617" y="3395133"/>
                </a:moveTo>
                <a:cubicBezTo>
                  <a:pt x="553733" y="3349272"/>
                  <a:pt x="428850" y="3303411"/>
                  <a:pt x="331483" y="3175000"/>
                </a:cubicBezTo>
                <a:cubicBezTo>
                  <a:pt x="234116" y="3046589"/>
                  <a:pt x="146628" y="2816577"/>
                  <a:pt x="94417" y="2624666"/>
                </a:cubicBezTo>
                <a:cubicBezTo>
                  <a:pt x="42206" y="2432755"/>
                  <a:pt x="32328" y="2194277"/>
                  <a:pt x="18217" y="2023533"/>
                </a:cubicBezTo>
                <a:cubicBezTo>
                  <a:pt x="4106" y="1852789"/>
                  <a:pt x="-10005" y="1806222"/>
                  <a:pt x="9750" y="1600200"/>
                </a:cubicBezTo>
                <a:cubicBezTo>
                  <a:pt x="29505" y="1394178"/>
                  <a:pt x="85950" y="1001889"/>
                  <a:pt x="136750" y="787400"/>
                </a:cubicBezTo>
                <a:cubicBezTo>
                  <a:pt x="187550" y="572911"/>
                  <a:pt x="222828" y="444499"/>
                  <a:pt x="314550" y="313266"/>
                </a:cubicBezTo>
                <a:cubicBezTo>
                  <a:pt x="406272" y="182033"/>
                  <a:pt x="546677" y="91016"/>
                  <a:pt x="687083" y="0"/>
                </a:cubicBezTo>
              </a:path>
            </a:pathLst>
          </a:custGeom>
          <a:noFill/>
          <a:ln w="50800"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782563" y="3842612"/>
            <a:ext cx="3416320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元のところ（戻りアドレス）へ</a:t>
            </a:r>
            <a:endParaRPr kumimoji="1" lang="en-US" altLang="ja-JP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ジャンプ</a:t>
            </a:r>
            <a:r>
              <a:rPr kumimoji="1"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（復帰）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188745" y="2207952"/>
            <a:ext cx="2954655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b="1" dirty="0">
                <a:solidFill>
                  <a:srgbClr val="00206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サブルーチンの</a:t>
            </a:r>
            <a:endParaRPr kumimoji="1" lang="en-US" altLang="ja-JP" b="1" dirty="0">
              <a:solidFill>
                <a:srgbClr val="00206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rgbClr val="00206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先頭へジャンプ</a:t>
            </a:r>
            <a:endParaRPr lang="en-US" altLang="ja-JP" b="1" dirty="0">
              <a:solidFill>
                <a:srgbClr val="00206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>
                <a:solidFill>
                  <a:srgbClr val="00206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</a:t>
            </a:r>
            <a:r>
              <a:rPr lang="ja-JP" altLang="en-US" b="1" dirty="0">
                <a:solidFill>
                  <a:srgbClr val="00206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サブルーチン呼び出し</a:t>
            </a:r>
            <a:r>
              <a:rPr kumimoji="1" lang="ja-JP" altLang="en-US" b="1" dirty="0">
                <a:solidFill>
                  <a:srgbClr val="00206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774839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サブルーチン呼び出しと復帰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プログラムの中から，</a:t>
            </a:r>
            <a:endParaRPr lang="en-US" altLang="ja-JP" dirty="0"/>
          </a:p>
          <a:p>
            <a:r>
              <a:rPr lang="ja-JP" altLang="en-US" dirty="0"/>
              <a:t>サブルーチンの先頭にジャンプ（サブルーチン呼び出し）して，</a:t>
            </a:r>
            <a:endParaRPr lang="en-US" altLang="ja-JP" dirty="0"/>
          </a:p>
          <a:p>
            <a:r>
              <a:rPr lang="ja-JP" altLang="en-US" dirty="0"/>
              <a:t>あとで戻ってくる（復帰）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8312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13-1 </a:t>
            </a:r>
            <a:r>
              <a:rPr lang="ja-JP" altLang="en-US" dirty="0"/>
              <a:t>サブルーチン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13-2 </a:t>
            </a:r>
            <a:r>
              <a:rPr lang="ja-JP" altLang="en-US" dirty="0"/>
              <a:t>サブルーチン呼び出しと復帰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13-3 </a:t>
            </a:r>
            <a:r>
              <a:rPr lang="ja-JP" altLang="en-US" dirty="0"/>
              <a:t>演習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87785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サブルーチン呼び出しと復帰</a:t>
            </a:r>
          </a:p>
        </p:txBody>
      </p:sp>
      <p:sp>
        <p:nvSpPr>
          <p:cNvPr id="22" name="コンテンツ プレースホルダー 21">
            <a:extLst>
              <a:ext uri="{FF2B5EF4-FFF2-40B4-BE49-F238E27FC236}">
                <a16:creationId xmlns:a16="http://schemas.microsoft.com/office/drawing/2014/main" id="{F8C1C686-D1C9-4F64-B76E-3A564BAD8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20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977" y="1362440"/>
            <a:ext cx="4708446" cy="4574768"/>
          </a:xfrm>
          <a:prstGeom prst="rect">
            <a:avLst/>
          </a:prstGeom>
        </p:spPr>
      </p:pic>
      <p:sp>
        <p:nvSpPr>
          <p:cNvPr id="6" name="角丸四角形吹き出し 5"/>
          <p:cNvSpPr/>
          <p:nvPr/>
        </p:nvSpPr>
        <p:spPr>
          <a:xfrm>
            <a:off x="7061375" y="3963299"/>
            <a:ext cx="1934411" cy="823365"/>
          </a:xfrm>
          <a:prstGeom prst="wedgeRoundRectCallout">
            <a:avLst>
              <a:gd name="adj1" fmla="val -106057"/>
              <a:gd name="adj2" fmla="val 2056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220156" y="4227589"/>
            <a:ext cx="1569660" cy="5078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呼び出し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166342" y="2555186"/>
            <a:ext cx="2140331" cy="263337"/>
          </a:xfrm>
          <a:prstGeom prst="rect">
            <a:avLst/>
          </a:prstGeom>
          <a:solidFill>
            <a:srgbClr val="00B050">
              <a:alpha val="1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86699" y="2373095"/>
            <a:ext cx="877163" cy="5078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復帰</a:t>
            </a:r>
          </a:p>
        </p:txBody>
      </p:sp>
      <p:sp>
        <p:nvSpPr>
          <p:cNvPr id="10" name="円/楕円 24"/>
          <p:cNvSpPr/>
          <p:nvPr/>
        </p:nvSpPr>
        <p:spPr>
          <a:xfrm>
            <a:off x="4967403" y="4362628"/>
            <a:ext cx="1022303" cy="403433"/>
          </a:xfrm>
          <a:prstGeom prst="ellipse">
            <a:avLst/>
          </a:prstGeom>
          <a:noFill/>
          <a:ln w="508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右カーブ矢印 10"/>
          <p:cNvSpPr/>
          <p:nvPr/>
        </p:nvSpPr>
        <p:spPr>
          <a:xfrm rot="21100631">
            <a:off x="2980282" y="2777940"/>
            <a:ext cx="414041" cy="1964833"/>
          </a:xfrm>
          <a:prstGeom prst="curvedRightArrow">
            <a:avLst>
              <a:gd name="adj1" fmla="val 25000"/>
              <a:gd name="adj2" fmla="val 50000"/>
              <a:gd name="adj3" fmla="val 22548"/>
            </a:avLst>
          </a:prstGeom>
          <a:solidFill>
            <a:srgbClr val="FF0000">
              <a:alpha val="1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7727" y="4088134"/>
            <a:ext cx="2262158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復帰のための</a:t>
            </a:r>
            <a:endParaRPr lang="en-US" altLang="ja-JP" sz="27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ジャンプ</a:t>
            </a:r>
          </a:p>
        </p:txBody>
      </p:sp>
      <p:sp>
        <p:nvSpPr>
          <p:cNvPr id="13" name="右カーブ矢印 12"/>
          <p:cNvSpPr/>
          <p:nvPr/>
        </p:nvSpPr>
        <p:spPr>
          <a:xfrm rot="20708740" flipH="1" flipV="1">
            <a:off x="5265877" y="2212498"/>
            <a:ext cx="425355" cy="2309833"/>
          </a:xfrm>
          <a:prstGeom prst="curvedRightArrow">
            <a:avLst/>
          </a:prstGeom>
          <a:solidFill>
            <a:srgbClr val="FF0000">
              <a:alpha val="1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842928" y="2694667"/>
            <a:ext cx="2954655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呼び出しのための</a:t>
            </a:r>
            <a:endParaRPr lang="en-US" altLang="ja-JP" sz="27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ジャンプ</a:t>
            </a:r>
          </a:p>
        </p:txBody>
      </p:sp>
      <p:sp>
        <p:nvSpPr>
          <p:cNvPr id="15" name="右カーブ矢印 14"/>
          <p:cNvSpPr/>
          <p:nvPr/>
        </p:nvSpPr>
        <p:spPr>
          <a:xfrm rot="21100631">
            <a:off x="2939115" y="2837056"/>
            <a:ext cx="418432" cy="2473297"/>
          </a:xfrm>
          <a:prstGeom prst="curvedRightArrow">
            <a:avLst>
              <a:gd name="adj1" fmla="val 25000"/>
              <a:gd name="adj2" fmla="val 50000"/>
              <a:gd name="adj3" fmla="val 35176"/>
            </a:avLst>
          </a:prstGeom>
          <a:solidFill>
            <a:srgbClr val="FF0000">
              <a:alpha val="1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角丸四角形吹き出し 15"/>
          <p:cNvSpPr/>
          <p:nvPr/>
        </p:nvSpPr>
        <p:spPr>
          <a:xfrm>
            <a:off x="7061375" y="4915931"/>
            <a:ext cx="1934411" cy="823365"/>
          </a:xfrm>
          <a:prstGeom prst="wedgeRoundRectCallout">
            <a:avLst>
              <a:gd name="adj1" fmla="val -107280"/>
              <a:gd name="adj2" fmla="val -2366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220156" y="5180221"/>
            <a:ext cx="1569660" cy="5078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呼び出し</a:t>
            </a:r>
          </a:p>
        </p:txBody>
      </p:sp>
      <p:sp>
        <p:nvSpPr>
          <p:cNvPr id="18" name="右カーブ矢印 17"/>
          <p:cNvSpPr/>
          <p:nvPr/>
        </p:nvSpPr>
        <p:spPr>
          <a:xfrm rot="20876175" flipH="1" flipV="1">
            <a:off x="5265206" y="2362374"/>
            <a:ext cx="366103" cy="2748416"/>
          </a:xfrm>
          <a:prstGeom prst="curvedRightArrow">
            <a:avLst/>
          </a:prstGeom>
          <a:solidFill>
            <a:srgbClr val="FF0000">
              <a:alpha val="1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円/楕円 24"/>
          <p:cNvSpPr/>
          <p:nvPr/>
        </p:nvSpPr>
        <p:spPr>
          <a:xfrm>
            <a:off x="4967403" y="4922461"/>
            <a:ext cx="1022303" cy="403433"/>
          </a:xfrm>
          <a:prstGeom prst="ellipse">
            <a:avLst/>
          </a:prstGeom>
          <a:noFill/>
          <a:ln w="508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角丸四角形吹き出し 19"/>
          <p:cNvSpPr/>
          <p:nvPr/>
        </p:nvSpPr>
        <p:spPr>
          <a:xfrm>
            <a:off x="67723" y="2175539"/>
            <a:ext cx="1549688" cy="823365"/>
          </a:xfrm>
          <a:prstGeom prst="wedgeRoundRectCallout">
            <a:avLst>
              <a:gd name="adj1" fmla="val 146857"/>
              <a:gd name="adj2" fmla="val 1306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48773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ECC9E7DF-3EA2-4648-AAE9-BAD1DEF82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ja-JP" altLang="ja-JP" dirty="0"/>
          </a:p>
          <a:p>
            <a:r>
              <a:rPr lang="en-US" altLang="ja-JP" dirty="0"/>
              <a:t>Visual Studio </a:t>
            </a:r>
            <a:r>
              <a:rPr lang="ja-JP" altLang="ja-JP" dirty="0"/>
              <a:t>を起動しなさい</a:t>
            </a:r>
            <a:br>
              <a:rPr lang="en-US" altLang="ja-JP" dirty="0"/>
            </a:br>
            <a:endParaRPr lang="ja-JP" altLang="ja-JP" dirty="0"/>
          </a:p>
          <a:p>
            <a:r>
              <a:rPr lang="en-US" altLang="ja-JP" dirty="0"/>
              <a:t>Visual</a:t>
            </a:r>
            <a:r>
              <a:rPr lang="ja-JP" altLang="ja-JP" dirty="0"/>
              <a:t> </a:t>
            </a:r>
            <a:r>
              <a:rPr lang="en-US" altLang="ja-JP" dirty="0"/>
              <a:t>Studio </a:t>
            </a:r>
            <a:r>
              <a:rPr lang="ja-JP" altLang="ja-JP" dirty="0"/>
              <a:t>で</a:t>
            </a:r>
            <a:r>
              <a:rPr lang="ja-JP" altLang="en-US" dirty="0"/>
              <a:t>，</a:t>
            </a:r>
            <a:r>
              <a:rPr lang="en-US" altLang="ja-JP" dirty="0"/>
              <a:t>Win32 </a:t>
            </a:r>
            <a:r>
              <a:rPr lang="ja-JP" altLang="ja-JP" dirty="0"/>
              <a:t>コンソールアプリケーション用プロジェクトを新規作成しなさい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313332" y="3939150"/>
            <a:ext cx="5914139" cy="5434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プロジェクトの「名前」は何でもよい</a:t>
            </a:r>
            <a:endParaRPr lang="ja-JP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 sz="3200" dirty="0">
                <a:latin typeface="Arial" panose="020B0604020202020204" pitchFamily="34" charset="0"/>
                <a:cs typeface="Calibri" panose="020F0502020204030204" pitchFamily="34" charset="0"/>
              </a:rPr>
              <a:t>演習</a:t>
            </a:r>
          </a:p>
        </p:txBody>
      </p:sp>
    </p:spTree>
    <p:extLst>
      <p:ext uri="{BB962C8B-B14F-4D97-AF65-F5344CB8AC3E}">
        <p14:creationId xmlns:p14="http://schemas.microsoft.com/office/powerpoint/2010/main" val="9715575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B7122BDC-64B0-4ED2-878B-D27115950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 </a:t>
            </a:r>
            <a:r>
              <a:rPr lang="ja-JP" altLang="en-US" dirty="0"/>
              <a:t>のエディタを使って，ソースファイルを編集しなさい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2305" y="1806011"/>
            <a:ext cx="4708446" cy="457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2541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51" y="4240257"/>
            <a:ext cx="5612606" cy="1635539"/>
          </a:xfrm>
          <a:prstGeom prst="rect">
            <a:avLst/>
          </a:prstGeom>
        </p:spPr>
      </p:pic>
      <p:sp>
        <p:nvSpPr>
          <p:cNvPr id="9" name="タイトル 8">
            <a:extLst>
              <a:ext uri="{FF2B5EF4-FFF2-40B4-BE49-F238E27FC236}">
                <a16:creationId xmlns:a16="http://schemas.microsoft.com/office/drawing/2014/main" id="{858BF0CD-5C9D-4435-9D08-96F989A4F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ビルドしなさい．ビルドのあと「１　正常終了，０　失敗」の表示を確認しなさい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→　表示されなければ，プログラムのミスを自分で確認し，修正して，ビルドをやり直す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095153" y="5516738"/>
            <a:ext cx="3931190" cy="2670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2834992"/>
            <a:ext cx="2479227" cy="116459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259731" y="2834992"/>
            <a:ext cx="623422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31403" y="3075662"/>
            <a:ext cx="1485959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49966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1456" y="2273563"/>
            <a:ext cx="2643188" cy="219313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390" y="2273562"/>
            <a:ext cx="2264569" cy="2200275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491267FB-3E39-4F99-8E99-82196797A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 </a:t>
            </a:r>
            <a:r>
              <a:rPr lang="ja-JP" altLang="ja-JP" dirty="0"/>
              <a:t>で</a:t>
            </a:r>
            <a:r>
              <a:rPr lang="ja-JP" altLang="en-US" dirty="0"/>
              <a:t>「</a:t>
            </a:r>
            <a:r>
              <a:rPr lang="en-US" altLang="ja-JP" dirty="0"/>
              <a:t>return a * 1.08;</a:t>
            </a:r>
            <a:r>
              <a:rPr lang="ja-JP" altLang="en-US" dirty="0"/>
              <a:t>」の行に，ブレークポイントを設定しなさい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5800369" y="2723275"/>
            <a:ext cx="315548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61727" y="4602924"/>
            <a:ext cx="2743407" cy="1204784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</a:t>
            </a:r>
            <a:r>
              <a:rPr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return a * 1.08;</a:t>
            </a:r>
            <a:r>
              <a:rPr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」の行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をマウスでクリック     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887309" y="4398581"/>
            <a:ext cx="2849123" cy="1088436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「デバッグ」→「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ブレークポイントの設定</a:t>
            </a:r>
            <a:r>
              <a:rPr lang="en-US" altLang="ja-JP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解除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51421" y="2830139"/>
            <a:ext cx="2071538" cy="1367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272" y="2510927"/>
            <a:ext cx="1727555" cy="1759461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3402182" y="2574291"/>
            <a:ext cx="513971" cy="1837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402182" y="3727556"/>
            <a:ext cx="1220238" cy="1680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6115917" y="4645779"/>
            <a:ext cx="2896277" cy="1400794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 ブレークポイントが設定されるので</a:t>
            </a:r>
            <a:r>
              <a:rPr lang="ja-JP" altLang="en-US" sz="20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確認．</a:t>
            </a:r>
            <a:endParaRPr lang="en-US" altLang="ja-JP" sz="2000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赤丸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がブレークポイントの印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8784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402" y="4767027"/>
            <a:ext cx="1611895" cy="1337437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DD75CEEF-922A-4808-BC12-A721874D6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 </a:t>
            </a:r>
            <a:r>
              <a:rPr lang="ja-JP" altLang="en-US" dirty="0"/>
              <a:t>で，デバッガーを起動しなさい．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「</a:t>
            </a:r>
            <a:r>
              <a:rPr lang="en-US" altLang="ja-JP" dirty="0"/>
              <a:t>return a * 1.08;</a:t>
            </a:r>
            <a:r>
              <a:rPr lang="ja-JP" altLang="en-US" dirty="0"/>
              <a:t>」の行で，実行が中断することを確認しなさい</a:t>
            </a:r>
            <a:endParaRPr lang="en-US" altLang="ja-JP" dirty="0"/>
          </a:p>
          <a:p>
            <a:r>
              <a:rPr lang="ja-JP" altLang="en-US" dirty="0"/>
              <a:t>あとで使うので，中断したままにしておくこと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30" name="角丸四角形 29"/>
          <p:cNvSpPr/>
          <p:nvPr/>
        </p:nvSpPr>
        <p:spPr>
          <a:xfrm>
            <a:off x="2822468" y="1872040"/>
            <a:ext cx="2495987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デバッグの開始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3468493" y="4883876"/>
            <a:ext cx="3238673" cy="1132284"/>
          </a:xfrm>
          <a:prstGeom prst="wedgeRoundRectCallout">
            <a:avLst>
              <a:gd name="adj1" fmla="val -128725"/>
              <a:gd name="adj2" fmla="val -2658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682919" y="4971389"/>
            <a:ext cx="2809821" cy="10618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return a * 1.08;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」の行で実行が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中断している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62733" y="5008134"/>
            <a:ext cx="315548" cy="2760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225" y="1387524"/>
            <a:ext cx="1806788" cy="1628094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1001567" y="1919598"/>
            <a:ext cx="952223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906051" y="1553073"/>
            <a:ext cx="571628" cy="2123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8815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FEC132AD-37FF-4047-A21B-E3A8C8886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en-US" altLang="ja-JP" dirty="0"/>
              <a:t>return a * 1.08;</a:t>
            </a:r>
            <a:r>
              <a:rPr lang="ja-JP" altLang="en-US" dirty="0"/>
              <a:t>」の行で，実行が中断した状態で，変数の値を表示させなさい．手順は次の通り．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739536" y="4949046"/>
            <a:ext cx="4220268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変数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の値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500062" y="5173072"/>
            <a:ext cx="3220993" cy="1166055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「ウインドウ」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　「</a:t>
            </a:r>
            <a:r>
              <a:rPr lang="ja-JP" altLang="en-US" sz="20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ローカル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5609968" y="3881387"/>
            <a:ext cx="3220993" cy="882457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変数名と値の対応表が</a:t>
            </a:r>
            <a:endParaRPr kumimoji="1"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表示される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4091296" y="3017217"/>
            <a:ext cx="300255" cy="50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2148841"/>
            <a:ext cx="3433763" cy="2858375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500062" y="2211938"/>
            <a:ext cx="494348" cy="1498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13829" y="2374073"/>
            <a:ext cx="872084" cy="1376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239087" y="3414392"/>
            <a:ext cx="967742" cy="2088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9845" y="2738632"/>
            <a:ext cx="4535481" cy="93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9442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8582" y="2148840"/>
            <a:ext cx="2164556" cy="2943225"/>
          </a:xfrm>
          <a:prstGeom prst="rect">
            <a:avLst/>
          </a:prstGeom>
        </p:spPr>
      </p:pic>
      <p:sp>
        <p:nvSpPr>
          <p:cNvPr id="10" name="タイトル 9">
            <a:extLst>
              <a:ext uri="{FF2B5EF4-FFF2-40B4-BE49-F238E27FC236}">
                <a16:creationId xmlns:a16="http://schemas.microsoft.com/office/drawing/2014/main" id="{B1AAB0FD-5A40-4BC4-904D-3E9CA2150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ステップオーバーの操作を１回ずつ行いなさい．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527228" y="2185239"/>
            <a:ext cx="677888" cy="27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573607" y="4663711"/>
            <a:ext cx="1181102" cy="1951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741405" y="5024964"/>
            <a:ext cx="3214087" cy="1186365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ステップオーバー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（あるいは </a:t>
            </a:r>
            <a:r>
              <a:rPr lang="en-US" altLang="ja-JP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F10 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キー）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1721" y="2560592"/>
            <a:ext cx="1769294" cy="157564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5084" y="2535590"/>
            <a:ext cx="1797368" cy="1600641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4562669" y="4368960"/>
            <a:ext cx="3823611" cy="156966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みどころ，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黄色の矢印が動く．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あるときは 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foo 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関数の中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．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あるときは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main 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関数の中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32670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C50A6C52-0F4A-4DA1-A293-CB4428EAC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最後に，プログラム実行の再開の操作を行いなさい．これで，デバッガーが終了する．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1849110" y="4996506"/>
            <a:ext cx="2737177" cy="80293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続行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234" y="2268526"/>
            <a:ext cx="3308494" cy="252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3178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407" y="2198507"/>
            <a:ext cx="5079623" cy="219489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948815"/>
            <a:ext cx="3433310" cy="305752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サブルーチン呼び出しのための </a:t>
            </a:r>
            <a:r>
              <a:rPr lang="en-US" altLang="ja-JP" dirty="0"/>
              <a:t>call </a:t>
            </a:r>
            <a:r>
              <a:rPr lang="ja-JP" altLang="en-US" dirty="0"/>
              <a:t>命令</a:t>
            </a:r>
          </a:p>
        </p:txBody>
      </p:sp>
      <p:sp>
        <p:nvSpPr>
          <p:cNvPr id="11" name="コンテンツ プレースホルダー 10">
            <a:extLst>
              <a:ext uri="{FF2B5EF4-FFF2-40B4-BE49-F238E27FC236}">
                <a16:creationId xmlns:a16="http://schemas.microsoft.com/office/drawing/2014/main" id="{F733FA39-24C3-47C4-BC82-0AD764494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422" y="5311471"/>
            <a:ext cx="3297762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Visual Studio </a:t>
            </a:r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の </a:t>
            </a:r>
            <a:r>
              <a:rPr kumimoji="1"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C++ </a:t>
            </a:r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プログラム</a:t>
            </a:r>
            <a:endParaRPr kumimoji="1"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311015" y="4654560"/>
            <a:ext cx="4224233" cy="10618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アセンブリ言語の </a:t>
            </a:r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call 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命令</a:t>
            </a:r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    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call foo 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・・・」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で</a:t>
            </a:r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サブルーチンの先頭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へ</a:t>
            </a:r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ジャンプ</a:t>
            </a:r>
            <a:endParaRPr kumimoji="1"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Rectangle 61"/>
          <p:cNvSpPr>
            <a:spLocks noChangeArrowheads="1"/>
          </p:cNvSpPr>
          <p:nvPr/>
        </p:nvSpPr>
        <p:spPr bwMode="auto">
          <a:xfrm>
            <a:off x="2478114" y="4069248"/>
            <a:ext cx="622990" cy="282277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3101104" y="2228850"/>
            <a:ext cx="911303" cy="18374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2692082" y="4330402"/>
            <a:ext cx="1920400" cy="241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楕円 5"/>
          <p:cNvSpPr/>
          <p:nvPr/>
        </p:nvSpPr>
        <p:spPr>
          <a:xfrm>
            <a:off x="4790599" y="3384710"/>
            <a:ext cx="2600325" cy="2762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438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13-1 </a:t>
            </a:r>
            <a:r>
              <a:rPr lang="ja-JP" altLang="en-US" dirty="0"/>
              <a:t>サブルーチン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76E24C1B-2CC6-407A-B333-E1011C8EA1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42063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86C8DE7-D2AA-4D6B-AE1D-DD6BA121F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次のように書き替えて，同じ手順を繰り返しなさい</a:t>
            </a:r>
            <a:r>
              <a:rPr lang="en-US" altLang="ja-JP" dirty="0"/>
              <a:t>.</a:t>
            </a:r>
          </a:p>
          <a:p>
            <a:r>
              <a:rPr lang="ja-JP" altLang="en-US" dirty="0"/>
              <a:t>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529" y="1832928"/>
            <a:ext cx="8417001" cy="452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3339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13-3 </a:t>
            </a:r>
            <a:r>
              <a:rPr lang="ja-JP" altLang="en-US" dirty="0"/>
              <a:t>サブルーチン呼び出しに</a:t>
            </a:r>
            <a:br>
              <a:rPr lang="en-US" altLang="ja-JP" dirty="0"/>
            </a:br>
            <a:r>
              <a:rPr lang="ja-JP" altLang="en-US" dirty="0"/>
              <a:t>関する演習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F506F2B9-2A67-4AE5-AF18-40AE8CC729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74632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69F44412-AD3B-4A86-A0C9-7B8D0F6B8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ja-JP" altLang="ja-JP" dirty="0"/>
          </a:p>
          <a:p>
            <a:r>
              <a:rPr lang="en-US" altLang="ja-JP" dirty="0"/>
              <a:t>Visual Studio </a:t>
            </a:r>
            <a:r>
              <a:rPr lang="ja-JP" altLang="ja-JP" dirty="0"/>
              <a:t>を起動しなさい</a:t>
            </a:r>
            <a:br>
              <a:rPr lang="en-US" altLang="ja-JP" dirty="0"/>
            </a:br>
            <a:endParaRPr lang="ja-JP" altLang="ja-JP" dirty="0"/>
          </a:p>
          <a:p>
            <a:r>
              <a:rPr lang="en-US" altLang="ja-JP" dirty="0"/>
              <a:t>Visual</a:t>
            </a:r>
            <a:r>
              <a:rPr lang="ja-JP" altLang="ja-JP" dirty="0"/>
              <a:t> </a:t>
            </a:r>
            <a:r>
              <a:rPr lang="en-US" altLang="ja-JP" dirty="0"/>
              <a:t>Studio </a:t>
            </a:r>
            <a:r>
              <a:rPr lang="ja-JP" altLang="ja-JP" dirty="0"/>
              <a:t>で</a:t>
            </a:r>
            <a:r>
              <a:rPr lang="ja-JP" altLang="en-US" dirty="0"/>
              <a:t>，</a:t>
            </a:r>
            <a:r>
              <a:rPr lang="en-US" altLang="ja-JP" dirty="0"/>
              <a:t>Win32 </a:t>
            </a:r>
            <a:r>
              <a:rPr lang="ja-JP" altLang="ja-JP" dirty="0"/>
              <a:t>コンソールアプリケーション用プロジェクトを新規作成しなさい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313332" y="3939150"/>
            <a:ext cx="5914139" cy="5434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プロジェクトの「名前」は何でもよい</a:t>
            </a:r>
            <a:endParaRPr lang="ja-JP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 sz="3200" dirty="0">
                <a:latin typeface="Arial" panose="020B0604020202020204" pitchFamily="34" charset="0"/>
                <a:cs typeface="Calibri" panose="020F0502020204030204" pitchFamily="34" charset="0"/>
              </a:rPr>
              <a:t>演習</a:t>
            </a:r>
          </a:p>
        </p:txBody>
      </p:sp>
    </p:spTree>
    <p:extLst>
      <p:ext uri="{BB962C8B-B14F-4D97-AF65-F5344CB8AC3E}">
        <p14:creationId xmlns:p14="http://schemas.microsoft.com/office/powerpoint/2010/main" val="9809108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06FC3BB-A5EB-4E9F-B208-92126FB26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 </a:t>
            </a:r>
            <a:r>
              <a:rPr lang="ja-JP" altLang="en-US" dirty="0"/>
              <a:t>のエディタを使って，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ソースファイルを編集しなさい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5604" y="1861966"/>
            <a:ext cx="4292416" cy="497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2699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076" y="4376208"/>
            <a:ext cx="5612606" cy="1635539"/>
          </a:xfrm>
          <a:prstGeom prst="rect">
            <a:avLst/>
          </a:prstGeom>
        </p:spPr>
      </p:pic>
      <p:sp>
        <p:nvSpPr>
          <p:cNvPr id="9" name="タイトル 8">
            <a:extLst>
              <a:ext uri="{FF2B5EF4-FFF2-40B4-BE49-F238E27FC236}">
                <a16:creationId xmlns:a16="http://schemas.microsoft.com/office/drawing/2014/main" id="{A27CF76D-6433-4FAE-B6F1-258F3BD11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ビルドしなさい．ビルドのあと「１　正常終了，０　失敗」の表示を確認しなさい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→　表示されなければ，プログラムのミスを自分で確認し，修正して，ビルドをやり直す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651678" y="5652689"/>
            <a:ext cx="3931190" cy="2670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75" y="2970943"/>
            <a:ext cx="2479227" cy="116459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816256" y="2970943"/>
            <a:ext cx="623422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987928" y="3211613"/>
            <a:ext cx="1485959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46269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8143" y="2078831"/>
            <a:ext cx="2728913" cy="2357438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997" y="2139553"/>
            <a:ext cx="2028825" cy="2350294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EB9C2F41-36C6-4E61-B6F3-77DDBE836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 </a:t>
            </a:r>
            <a:r>
              <a:rPr lang="ja-JP" altLang="ja-JP" dirty="0"/>
              <a:t>で</a:t>
            </a:r>
            <a:r>
              <a:rPr lang="ja-JP" altLang="en-US" dirty="0"/>
              <a:t>「</a:t>
            </a:r>
            <a:r>
              <a:rPr lang="en-US" altLang="ja-JP" dirty="0"/>
              <a:t>return a * 1.08;</a:t>
            </a:r>
            <a:r>
              <a:rPr lang="ja-JP" altLang="en-US" dirty="0"/>
              <a:t>」の行に，ブレークポイントを設定しなさい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35</a:t>
            </a:fld>
            <a:endParaRPr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5993862" y="2311846"/>
            <a:ext cx="315548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61727" y="4602924"/>
            <a:ext cx="2743407" cy="1204784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</a:t>
            </a:r>
            <a:r>
              <a:rPr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return a * 1.08;</a:t>
            </a:r>
            <a:r>
              <a:rPr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」の行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をマウスでクリック     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887309" y="4398581"/>
            <a:ext cx="2849123" cy="1088436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「デバッグ」→「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ブレークポイントの設定</a:t>
            </a:r>
            <a:r>
              <a:rPr lang="en-US" altLang="ja-JP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解除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07104" y="2416293"/>
            <a:ext cx="2071538" cy="1367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272" y="2510927"/>
            <a:ext cx="1727555" cy="1759461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3402182" y="2574291"/>
            <a:ext cx="513971" cy="1837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402182" y="3727556"/>
            <a:ext cx="1220238" cy="1680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6115918" y="4645779"/>
            <a:ext cx="2920990" cy="1466697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 ブレークポイントが設定されるので</a:t>
            </a:r>
            <a:r>
              <a:rPr lang="ja-JP" altLang="en-US" sz="20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確認．</a:t>
            </a:r>
            <a:endParaRPr lang="en-US" altLang="ja-JP" sz="2000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赤丸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がブレークポイントの印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69089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352" y="5519146"/>
            <a:ext cx="1377738" cy="1163826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0DEEE5B6-CCA2-4C8B-8A54-C4190CBEE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 </a:t>
            </a:r>
            <a:r>
              <a:rPr lang="ja-JP" altLang="en-US" dirty="0"/>
              <a:t>で，デバッガーを起動しなさい．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「</a:t>
            </a:r>
            <a:r>
              <a:rPr lang="en-US" altLang="ja-JP" dirty="0"/>
              <a:t>return a * 1.08;</a:t>
            </a:r>
            <a:r>
              <a:rPr lang="ja-JP" altLang="en-US" dirty="0"/>
              <a:t>」の行で，実行が中断することを確認しなさい</a:t>
            </a:r>
            <a:endParaRPr lang="en-US" altLang="ja-JP" dirty="0"/>
          </a:p>
          <a:p>
            <a:r>
              <a:rPr lang="ja-JP" altLang="en-US" dirty="0"/>
              <a:t>あとで使うので，中断したままにしておくこと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30" name="角丸四角形 29"/>
          <p:cNvSpPr/>
          <p:nvPr/>
        </p:nvSpPr>
        <p:spPr>
          <a:xfrm>
            <a:off x="2567839" y="2236284"/>
            <a:ext cx="2955412" cy="872256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デバッグの開始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3523356" y="5447568"/>
            <a:ext cx="3238673" cy="1132284"/>
          </a:xfrm>
          <a:prstGeom prst="wedgeRoundRectCallout">
            <a:avLst>
              <a:gd name="adj1" fmla="val -128725"/>
              <a:gd name="adj2" fmla="val -2658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37782" y="5535081"/>
            <a:ext cx="2809821" cy="10618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return a * 1.08;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」の行で実行が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中断している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617596" y="5571826"/>
            <a:ext cx="315548" cy="2760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596" y="1751768"/>
            <a:ext cx="1806788" cy="1628094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746938" y="2283842"/>
            <a:ext cx="952223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51422" y="1917317"/>
            <a:ext cx="571628" cy="2123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08867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FC1AB004-F882-45DC-B368-AA7FAFE82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en-US" altLang="ja-JP" dirty="0"/>
              <a:t>return a * 1.08;</a:t>
            </a:r>
            <a:r>
              <a:rPr lang="ja-JP" altLang="en-US" dirty="0"/>
              <a:t>」の行で，実行が中断した状態で，変数の値を表示させなさい．手順は次の通り．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42757" y="4797290"/>
            <a:ext cx="4220268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変数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の値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870499" y="5106712"/>
            <a:ext cx="2737177" cy="817076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①「デバッグ」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「ウインドウ」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　「</a:t>
            </a:r>
            <a:r>
              <a:rPr lang="ja-JP" altLang="en-US" sz="165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ローカル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5636847" y="3881388"/>
            <a:ext cx="2737177" cy="618354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変数名と値の対応表が</a:t>
            </a:r>
            <a:endParaRPr kumimoji="1"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表示される</a:t>
            </a:r>
            <a:endParaRPr kumimoji="1" lang="ja-JP" altLang="en-US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4091296" y="3017217"/>
            <a:ext cx="300255" cy="50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2148841"/>
            <a:ext cx="3433763" cy="2858375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500062" y="2211938"/>
            <a:ext cx="494348" cy="1498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13829" y="2374073"/>
            <a:ext cx="872084" cy="1376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239087" y="3414392"/>
            <a:ext cx="967742" cy="2088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9021" y="2782246"/>
            <a:ext cx="4586717" cy="88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5056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C78F812-1CF8-4E4D-B168-8024EB8D5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AE9EEC53-36A4-4657-BC1D-9109C877A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38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5731" y="5138187"/>
            <a:ext cx="4289700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関数 </a:t>
            </a:r>
            <a:r>
              <a:rPr kumimoji="1" lang="en-US" altLang="ja-JP" b="1" dirty="0">
                <a:latin typeface="Arial" panose="020B0604020202020204" pitchFamily="34" charset="0"/>
                <a:ea typeface="メイリオ" panose="020B0604030504040204" pitchFamily="50" charset="-128"/>
              </a:rPr>
              <a:t>foo</a:t>
            </a:r>
            <a:r>
              <a:rPr kumimoji="1"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の中では，</a:t>
            </a:r>
            <a:r>
              <a:rPr kumimoji="1"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変数 </a:t>
            </a:r>
            <a:r>
              <a:rPr kumimoji="1" lang="en-US" altLang="ja-JP" b="1" dirty="0">
                <a:latin typeface="Arial" panose="020B0604020202020204" pitchFamily="34" charset="0"/>
                <a:ea typeface="メイリオ" panose="020B0604030504040204" pitchFamily="50" charset="-128"/>
              </a:rPr>
              <a:t>a </a:t>
            </a:r>
            <a:r>
              <a:rPr kumimoji="1"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だけが使える</a:t>
            </a:r>
            <a:endParaRPr kumimoji="1" lang="en-US" altLang="ja-JP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（変数 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x, p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は使えない）</a:t>
            </a:r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10" y="4176954"/>
            <a:ext cx="4489976" cy="877928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622" y="928688"/>
            <a:ext cx="3695731" cy="3164961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1069" y="928687"/>
            <a:ext cx="4241350" cy="3093244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8453" y="4176953"/>
            <a:ext cx="4253456" cy="961233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4704381" y="5138187"/>
            <a:ext cx="4283545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関数 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</a:rPr>
              <a:t>bar</a:t>
            </a:r>
            <a:r>
              <a:rPr kumimoji="1"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の中では，</a:t>
            </a:r>
            <a:r>
              <a:rPr kumimoji="1"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変数 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</a:rPr>
              <a:t>x</a:t>
            </a:r>
            <a:r>
              <a:rPr kumimoji="1" lang="en-US" altLang="ja-JP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だけが使える</a:t>
            </a:r>
            <a:endParaRPr kumimoji="1" lang="en-US" altLang="ja-JP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（変数 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a, p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は使えない）</a:t>
            </a:r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18185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8582" y="2148840"/>
            <a:ext cx="2164556" cy="2943225"/>
          </a:xfrm>
          <a:prstGeom prst="rect">
            <a:avLst/>
          </a:prstGeom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E78D5A35-2E5B-43DC-A509-BED900AE6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ステップオーバーの操作を１回ずつ行いなさい．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527228" y="2185239"/>
            <a:ext cx="677888" cy="27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573607" y="4663711"/>
            <a:ext cx="1181102" cy="1951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774357" y="5024965"/>
            <a:ext cx="3181135" cy="101337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ステップオーバー</a:t>
            </a:r>
            <a:r>
              <a:rPr lang="ja-JP" altLang="en-US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（あるいは </a:t>
            </a:r>
            <a:r>
              <a:rPr lang="en-US" altLang="ja-JP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F10 </a:t>
            </a:r>
            <a:r>
              <a:rPr lang="ja-JP" altLang="en-US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キー）</a:t>
            </a:r>
            <a:endParaRPr lang="en-US" altLang="ja-JP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50581" y="4399523"/>
            <a:ext cx="3562194" cy="170816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みどころ，</a:t>
            </a:r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黄色の矢印が動く．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あるときは </a:t>
            </a:r>
            <a:r>
              <a:rPr kumimoji="1"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foo </a:t>
            </a:r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関数の中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．</a:t>
            </a:r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あるときは 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bar </a:t>
            </a: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関数の中．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あるときは </a:t>
            </a:r>
            <a:r>
              <a:rPr kumimoji="1"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main </a:t>
            </a:r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関数の中．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9157" y="2557463"/>
            <a:ext cx="2113766" cy="1810193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0455" y="2538174"/>
            <a:ext cx="2425832" cy="176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249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F82AB409-345C-4CAA-A640-1A3B6A22A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ja-JP" altLang="ja-JP" dirty="0"/>
          </a:p>
          <a:p>
            <a:r>
              <a:rPr lang="en-US" altLang="ja-JP" dirty="0"/>
              <a:t>Visual Studio </a:t>
            </a:r>
            <a:r>
              <a:rPr lang="ja-JP" altLang="ja-JP" dirty="0"/>
              <a:t>を起動しなさい</a:t>
            </a:r>
            <a:br>
              <a:rPr lang="en-US" altLang="ja-JP" dirty="0"/>
            </a:br>
            <a:endParaRPr lang="ja-JP" altLang="ja-JP" dirty="0"/>
          </a:p>
          <a:p>
            <a:r>
              <a:rPr lang="en-US" altLang="ja-JP" dirty="0"/>
              <a:t>Visual</a:t>
            </a:r>
            <a:r>
              <a:rPr lang="ja-JP" altLang="ja-JP" dirty="0"/>
              <a:t> </a:t>
            </a:r>
            <a:r>
              <a:rPr lang="en-US" altLang="ja-JP" dirty="0"/>
              <a:t>Studio </a:t>
            </a:r>
            <a:r>
              <a:rPr lang="ja-JP" altLang="ja-JP" dirty="0"/>
              <a:t>で</a:t>
            </a:r>
            <a:r>
              <a:rPr lang="ja-JP" altLang="en-US" dirty="0"/>
              <a:t>，</a:t>
            </a:r>
            <a:r>
              <a:rPr lang="en-US" altLang="ja-JP" dirty="0"/>
              <a:t>Win32 </a:t>
            </a:r>
            <a:r>
              <a:rPr lang="ja-JP" altLang="ja-JP" dirty="0"/>
              <a:t>コンソールアプリケーション用プロジェクトを新規作成しなさい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313332" y="3939150"/>
            <a:ext cx="5914139" cy="5434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プロジェクトの「名前」は何でもよい</a:t>
            </a:r>
            <a:endParaRPr lang="ja-JP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endParaRPr lang="ja-JP" altLang="en-US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1782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206F948A-5690-4BB1-BCD9-71BE91231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最後に，プログラム実行の再開の操作を行いなさい．これで，デバッガーが終了する．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1923250" y="4724657"/>
            <a:ext cx="2737177" cy="80293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続行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374" y="1996677"/>
            <a:ext cx="3308494" cy="252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9100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004" y="1699571"/>
            <a:ext cx="3006317" cy="348267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2671" y="2157413"/>
            <a:ext cx="3864769" cy="225742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関数呼び出しのための </a:t>
            </a:r>
            <a:r>
              <a:rPr lang="en-US" altLang="ja-JP" dirty="0"/>
              <a:t>call </a:t>
            </a:r>
            <a:r>
              <a:rPr lang="ja-JP" altLang="en-US" dirty="0"/>
              <a:t>命令</a:t>
            </a:r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DFC63AA5-6F39-494F-AC32-20CFA927E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41</a:t>
            </a:fld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422" y="5311471"/>
            <a:ext cx="3640997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Visual Studio </a:t>
            </a:r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の </a:t>
            </a:r>
            <a:r>
              <a:rPr kumimoji="1"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C++ </a:t>
            </a:r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プログラム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311015" y="4654560"/>
            <a:ext cx="4031873" cy="101566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アセンブリ言語の </a:t>
            </a:r>
            <a:r>
              <a:rPr kumimoji="1"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call </a:t>
            </a:r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命令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000" b="1" dirty="0">
                <a:latin typeface="Arial" panose="020B0604020202020204" pitchFamily="34" charset="0"/>
                <a:ea typeface="メイリオ" panose="020B0604030504040204" pitchFamily="50" charset="-128"/>
              </a:rPr>
              <a:t>call foo 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・・・」</a:t>
            </a:r>
            <a:endParaRPr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で</a:t>
            </a:r>
            <a:r>
              <a:rPr kumimoji="1" lang="ja-JP" altLang="en-US" sz="2000" b="1" dirty="0">
                <a:latin typeface="Arial" panose="020B0604020202020204" pitchFamily="34" charset="0"/>
                <a:ea typeface="メイリオ" panose="020B0604030504040204" pitchFamily="50" charset="-128"/>
              </a:rPr>
              <a:t>サブルーチンの先頭</a:t>
            </a:r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へ</a:t>
            </a:r>
            <a:r>
              <a:rPr kumimoji="1" lang="ja-JP" altLang="en-US" sz="2000" b="1" dirty="0">
                <a:latin typeface="Arial" panose="020B0604020202020204" pitchFamily="34" charset="0"/>
                <a:ea typeface="メイリオ" panose="020B0604030504040204" pitchFamily="50" charset="-128"/>
              </a:rPr>
              <a:t>ジャンプ</a:t>
            </a:r>
            <a:endParaRPr kumimoji="1" lang="en-US" altLang="ja-JP" sz="20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Rectangle 61"/>
          <p:cNvSpPr>
            <a:spLocks noChangeArrowheads="1"/>
          </p:cNvSpPr>
          <p:nvPr/>
        </p:nvSpPr>
        <p:spPr bwMode="auto">
          <a:xfrm>
            <a:off x="1088655" y="2865274"/>
            <a:ext cx="1968870" cy="282277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3115390" y="2865274"/>
            <a:ext cx="1028699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3012459" y="3152622"/>
            <a:ext cx="1166635" cy="7631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楕円 5"/>
          <p:cNvSpPr/>
          <p:nvPr/>
        </p:nvSpPr>
        <p:spPr>
          <a:xfrm>
            <a:off x="4379834" y="3164683"/>
            <a:ext cx="2600325" cy="2762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431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BB632D01-2863-44C8-8386-B8C96B16B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</a:t>
            </a:r>
            <a:r>
              <a:rPr lang="ja-JP" altLang="en-US" dirty="0"/>
              <a:t>のエディタを使って，ソースファイルを編集しなさい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169" y="1637755"/>
            <a:ext cx="5320767" cy="516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799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905" y="4338228"/>
            <a:ext cx="5612606" cy="1635539"/>
          </a:xfrm>
          <a:prstGeom prst="rect">
            <a:avLst/>
          </a:prstGeom>
        </p:spPr>
      </p:pic>
      <p:sp>
        <p:nvSpPr>
          <p:cNvPr id="9" name="タイトル 8">
            <a:extLst>
              <a:ext uri="{FF2B5EF4-FFF2-40B4-BE49-F238E27FC236}">
                <a16:creationId xmlns:a16="http://schemas.microsoft.com/office/drawing/2014/main" id="{CC7E5812-CD2D-4F96-ADF8-38D2518FF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ビルドしなさい．ビルドのあと「１　正常終了，０　失敗」の表示を確認しなさい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→　表示されなければ，プログラムのミスを自分で確認し，修正して，ビルドをやり直す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480507" y="5614709"/>
            <a:ext cx="3931190" cy="2670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04" y="2932963"/>
            <a:ext cx="2479227" cy="116459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645085" y="2932963"/>
            <a:ext cx="623422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16757" y="3173633"/>
            <a:ext cx="1485959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3645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1456" y="2273563"/>
            <a:ext cx="2643188" cy="219313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390" y="2273562"/>
            <a:ext cx="2264569" cy="2200275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5800369" y="2723275"/>
            <a:ext cx="315548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61727" y="4602924"/>
            <a:ext cx="2743407" cy="870617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</a:t>
            </a:r>
            <a:r>
              <a:rPr lang="ja-JP" altLang="en-US" sz="165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return a * 1.08;</a:t>
            </a:r>
            <a:r>
              <a:rPr lang="ja-JP" altLang="en-US" sz="165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」の行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をマウスでクリック     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887309" y="4398581"/>
            <a:ext cx="2849123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「デバッグ」→「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ブレークポイントの設定</a:t>
            </a:r>
            <a:r>
              <a:rPr lang="en-US" altLang="ja-JP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解除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51421" y="2830139"/>
            <a:ext cx="2071538" cy="1367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272" y="2510927"/>
            <a:ext cx="1727555" cy="1759461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3402182" y="2574291"/>
            <a:ext cx="513971" cy="1837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402182" y="3727556"/>
            <a:ext cx="1220238" cy="1680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6115918" y="4645779"/>
            <a:ext cx="2651870" cy="1161929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 ブレークポイントが設定されるので</a:t>
            </a:r>
            <a:r>
              <a:rPr lang="ja-JP" altLang="en-US" sz="165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確認．</a:t>
            </a:r>
            <a:endParaRPr lang="en-US" altLang="ja-JP" sz="1650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赤丸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がブレークポイントの印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EC899BAD-D4D5-4246-B3E6-333BD59F8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4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</a:t>
            </a:r>
            <a:r>
              <a:rPr lang="ja-JP" altLang="ja-JP" dirty="0"/>
              <a:t>で</a:t>
            </a:r>
            <a:r>
              <a:rPr lang="ja-JP" altLang="en-US" dirty="0"/>
              <a:t>「</a:t>
            </a:r>
            <a:r>
              <a:rPr lang="en-US" altLang="ja-JP" dirty="0"/>
              <a:t>return a * 1.08;</a:t>
            </a:r>
            <a:r>
              <a:rPr lang="ja-JP" altLang="en-US" dirty="0"/>
              <a:t>」の行に，ブレークポイントを設定しなさい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03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F62BA2A9-08B1-44C3-B707-8DE0DBB21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</a:t>
            </a:r>
            <a:r>
              <a:rPr lang="ja-JP" altLang="en-US" dirty="0"/>
              <a:t>で，デバッガーを起動しなさい．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「</a:t>
            </a:r>
            <a:r>
              <a:rPr lang="en-US" altLang="ja-JP" dirty="0"/>
              <a:t>return a * 1.08;</a:t>
            </a:r>
            <a:r>
              <a:rPr lang="ja-JP" altLang="en-US" dirty="0"/>
              <a:t>」の行で，実行が中断することを確認しなさい</a:t>
            </a:r>
            <a:endParaRPr lang="en-US" altLang="ja-JP" dirty="0"/>
          </a:p>
          <a:p>
            <a:r>
              <a:rPr lang="ja-JP" altLang="en-US" dirty="0"/>
              <a:t>あとで使うので，中断したままにしておくこと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30" name="角丸四角形 29"/>
          <p:cNvSpPr/>
          <p:nvPr/>
        </p:nvSpPr>
        <p:spPr>
          <a:xfrm>
            <a:off x="2735408" y="1761848"/>
            <a:ext cx="2737929" cy="779795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デバッグ開始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165" y="1371327"/>
            <a:ext cx="1806788" cy="1628094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914507" y="1903401"/>
            <a:ext cx="952223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18991" y="1536876"/>
            <a:ext cx="571628" cy="2123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307" y="5020628"/>
            <a:ext cx="1611895" cy="1337437"/>
          </a:xfrm>
          <a:prstGeom prst="rect">
            <a:avLst/>
          </a:prstGeom>
        </p:spPr>
      </p:pic>
      <p:sp>
        <p:nvSpPr>
          <p:cNvPr id="18" name="角丸四角形吹き出し 17"/>
          <p:cNvSpPr/>
          <p:nvPr/>
        </p:nvSpPr>
        <p:spPr>
          <a:xfrm>
            <a:off x="3646398" y="5137477"/>
            <a:ext cx="3238673" cy="1132284"/>
          </a:xfrm>
          <a:prstGeom prst="wedgeRoundRectCallout">
            <a:avLst>
              <a:gd name="adj1" fmla="val -128725"/>
              <a:gd name="adj2" fmla="val -2658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860824" y="5224990"/>
            <a:ext cx="2809821" cy="10618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return a * 1.08;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」の行で実行が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中断している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740638" y="5261735"/>
            <a:ext cx="315548" cy="2760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8941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7DE29D05-2775-43CF-AB4E-6BFD75F0B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en-US" altLang="ja-JP" dirty="0"/>
              <a:t>return a * 1.08;</a:t>
            </a:r>
            <a:r>
              <a:rPr lang="ja-JP" altLang="en-US" dirty="0"/>
              <a:t>」の行で，実行が中断した状態で，変数の値を表示させなさい．手順は次の通り．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42757" y="4797290"/>
            <a:ext cx="4220268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変数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の値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870499" y="5106711"/>
            <a:ext cx="2745912" cy="1055191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「ウインドウ」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　「</a:t>
            </a:r>
            <a:r>
              <a:rPr lang="ja-JP" altLang="en-US" sz="20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ローカル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5206315" y="3881388"/>
            <a:ext cx="3418702" cy="781228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変数名と値の対応表が</a:t>
            </a:r>
            <a:endParaRPr kumimoji="1"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表示される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4091296" y="3017217"/>
            <a:ext cx="300255" cy="50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2148841"/>
            <a:ext cx="3433763" cy="2858375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500062" y="2211938"/>
            <a:ext cx="494348" cy="1498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13829" y="2374073"/>
            <a:ext cx="872084" cy="1376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239087" y="3414392"/>
            <a:ext cx="967742" cy="2088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9845" y="2738632"/>
            <a:ext cx="4535481" cy="93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4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1445</Words>
  <Application>Microsoft Office PowerPoint</Application>
  <PresentationFormat>画面に合わせる (4:3)</PresentationFormat>
  <Paragraphs>272</Paragraphs>
  <Slides>41</Slides>
  <Notes>17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41</vt:i4>
      </vt:variant>
    </vt:vector>
  </HeadingPairs>
  <TitlesOfParts>
    <vt:vector size="47" baseType="lpstr">
      <vt:lpstr>メイリオ</vt:lpstr>
      <vt:lpstr>游ゴシック</vt:lpstr>
      <vt:lpstr>Arial</vt:lpstr>
      <vt:lpstr>Calibri</vt:lpstr>
      <vt:lpstr>Segoe UI</vt:lpstr>
      <vt:lpstr>Office テーマ</vt:lpstr>
      <vt:lpstr>ca-13. サブルーチン </vt:lpstr>
      <vt:lpstr>アウトライン</vt:lpstr>
      <vt:lpstr>13-1 サブルーチン</vt:lpstr>
      <vt:lpstr>演習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サブルーチン呼び出しのための call 命令</vt:lpstr>
      <vt:lpstr>コンピュータでのスタックの作り方</vt:lpstr>
      <vt:lpstr>コンピュータでのスタックの作り方</vt:lpstr>
      <vt:lpstr>コンピュータでのスタックの作り方</vt:lpstr>
      <vt:lpstr>13-2 サブルーチン呼び出しと復帰</vt:lpstr>
      <vt:lpstr>サブルーチンとは</vt:lpstr>
      <vt:lpstr>サブルーチン呼び出しと復帰</vt:lpstr>
      <vt:lpstr>サブルーチン呼び出しと復帰</vt:lpstr>
      <vt:lpstr>サブルーチン呼び出しと復帰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サブルーチン呼び出しのための call 命令</vt:lpstr>
      <vt:lpstr>PowerPoint プレゼンテーション</vt:lpstr>
      <vt:lpstr>13-3 サブルーチン呼び出しに 関する演習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関数呼び出しのための call 命令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サブルーチン</dc:title>
  <dc:creator>kaneko kunihiko</dc:creator>
  <cp:lastModifiedBy>me</cp:lastModifiedBy>
  <cp:revision>35</cp:revision>
  <dcterms:created xsi:type="dcterms:W3CDTF">2019-11-02T00:06:04Z</dcterms:created>
  <dcterms:modified xsi:type="dcterms:W3CDTF">2021-12-23T04:36:19Z</dcterms:modified>
</cp:coreProperties>
</file>