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1037" r:id="rId2"/>
    <p:sldId id="546" r:id="rId3"/>
    <p:sldId id="563" r:id="rId4"/>
    <p:sldId id="564" r:id="rId5"/>
    <p:sldId id="565" r:id="rId6"/>
    <p:sldId id="550" r:id="rId7"/>
    <p:sldId id="566" r:id="rId8"/>
    <p:sldId id="552" r:id="rId9"/>
    <p:sldId id="553" r:id="rId10"/>
    <p:sldId id="554" r:id="rId11"/>
    <p:sldId id="555" r:id="rId12"/>
    <p:sldId id="567" r:id="rId13"/>
    <p:sldId id="557" r:id="rId14"/>
    <p:sldId id="558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388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518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683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069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80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ca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ca-12. </a:t>
            </a:r>
            <a:r>
              <a:rPr lang="ja-JP" altLang="en-US" dirty="0"/>
              <a:t>スタック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46537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（コンピュータ・アーキテクチャ演習）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https://www.kkaneko.jp/cc/ca/index.html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73" y="2088359"/>
            <a:ext cx="2562739" cy="3166961"/>
          </a:xfrm>
          <a:prstGeom prst="rect">
            <a:avLst/>
          </a:prstGeom>
        </p:spPr>
      </p:pic>
      <p:sp>
        <p:nvSpPr>
          <p:cNvPr id="18" name="タイトル 17">
            <a:extLst>
              <a:ext uri="{FF2B5EF4-FFF2-40B4-BE49-F238E27FC236}">
                <a16:creationId xmlns:a16="http://schemas.microsoft.com/office/drawing/2014/main" id="{2D85E9F7-9419-4513-8B6A-FDC7C3221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ステップオーバーの操作を</a:t>
            </a:r>
            <a:r>
              <a:rPr lang="en-US" altLang="ja-JP" dirty="0"/>
              <a:t>1</a:t>
            </a:r>
            <a:r>
              <a:rPr lang="ja-JP" altLang="en-US" dirty="0"/>
              <a:t>回行い，変化を見なさい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10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682282" y="2118411"/>
            <a:ext cx="677888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76298" y="4353964"/>
            <a:ext cx="1181102" cy="195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91253" y="4897383"/>
            <a:ext cx="2737177" cy="81707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kumimoji="1"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「ステップオーバー」</a:t>
            </a:r>
            <a:endParaRPr kumimoji="1"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（あるいは </a:t>
            </a:r>
            <a:r>
              <a:rPr kumimoji="1" lang="en-US" altLang="ja-JP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F10 </a:t>
            </a: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キー）</a:t>
            </a:r>
            <a:endParaRPr kumimoji="1"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4416701" y="3656359"/>
            <a:ext cx="320537" cy="275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878457" y="3516063"/>
            <a:ext cx="4054337" cy="50783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push </a:t>
            </a:r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 (16 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進数で </a:t>
            </a:r>
            <a:r>
              <a:rPr lang="en-US" altLang="ja-JP" sz="27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0A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endParaRPr lang="ja-JP" altLang="en-US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4599" y="2224956"/>
            <a:ext cx="5378426" cy="1183838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4600" y="4108079"/>
            <a:ext cx="5418160" cy="1192584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7347400" y="4700096"/>
            <a:ext cx="1239388" cy="3433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7131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187" y="5163767"/>
            <a:ext cx="5418160" cy="119258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187" y="3497399"/>
            <a:ext cx="5418160" cy="1192584"/>
          </a:xfrm>
          <a:prstGeom prst="rect">
            <a:avLst/>
          </a:prstGeom>
        </p:spPr>
      </p:pic>
      <p:sp>
        <p:nvSpPr>
          <p:cNvPr id="16" name="タイトル 15">
            <a:extLst>
              <a:ext uri="{FF2B5EF4-FFF2-40B4-BE49-F238E27FC236}">
                <a16:creationId xmlns:a16="http://schemas.microsoft.com/office/drawing/2014/main" id="{1DCA1AB3-07FA-4CE0-9D6B-BCCE11BF1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ステップオーバーの操作を，さらに２回行い，変化を見なさい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11</a:t>
            </a:fld>
            <a:endParaRPr lang="ja-JP" altLang="en-US" dirty="0"/>
          </a:p>
        </p:txBody>
      </p:sp>
      <p:sp>
        <p:nvSpPr>
          <p:cNvPr id="8" name="下矢印 7"/>
          <p:cNvSpPr/>
          <p:nvPr/>
        </p:nvSpPr>
        <p:spPr>
          <a:xfrm>
            <a:off x="4227669" y="3104776"/>
            <a:ext cx="320537" cy="275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728716" y="3005437"/>
            <a:ext cx="4054337" cy="50783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push </a:t>
            </a:r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 (16 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進数で </a:t>
            </a:r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endParaRPr lang="ja-JP" altLang="en-US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2187" y="1844860"/>
            <a:ext cx="5418160" cy="1192584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4225807" y="4102613"/>
            <a:ext cx="1239388" cy="3433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下矢印 17"/>
          <p:cNvSpPr/>
          <p:nvPr/>
        </p:nvSpPr>
        <p:spPr>
          <a:xfrm>
            <a:off x="4218323" y="4844070"/>
            <a:ext cx="320537" cy="275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716057" y="4711027"/>
            <a:ext cx="4054337" cy="50783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push </a:t>
            </a:r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20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 (16 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進数で </a:t>
            </a:r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14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endParaRPr lang="ja-JP" altLang="en-US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986419" y="5760059"/>
            <a:ext cx="1239388" cy="3433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1545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>
            <a:extLst>
              <a:ext uri="{FF2B5EF4-FFF2-40B4-BE49-F238E27FC236}">
                <a16:creationId xmlns:a16="http://schemas.microsoft.com/office/drawing/2014/main" id="{2F54335D-D1A8-47FD-A071-29696B2C4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最後に，プログラム実行の再開の操作を行いなさい．これで，デバッガーが終了する．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49110" y="4996506"/>
            <a:ext cx="2737177" cy="62800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34" y="2268526"/>
            <a:ext cx="3308494" cy="252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67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55D22EBD-E3F2-47BE-8F03-8BAFDD668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次のように書き替えて，同じ手順を繰り返しなさい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248" y="2000341"/>
            <a:ext cx="5247085" cy="4582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0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タイトル 30">
            <a:extLst>
              <a:ext uri="{FF2B5EF4-FFF2-40B4-BE49-F238E27FC236}">
                <a16:creationId xmlns:a16="http://schemas.microsoft.com/office/drawing/2014/main" id="{9198D98D-8610-49E9-8DE7-71F4AB2B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2" name="コンテンツ プレースホルダー 31">
            <a:extLst>
              <a:ext uri="{FF2B5EF4-FFF2-40B4-BE49-F238E27FC236}">
                <a16:creationId xmlns:a16="http://schemas.microsoft.com/office/drawing/2014/main" id="{BD71AA5B-A62E-423D-B098-780F66557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6974" y="4871671"/>
            <a:ext cx="62199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push 1	push 2	pop 		push 3	pop 		pop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50564" y="1951500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50564" y="2773457"/>
            <a:ext cx="1285875" cy="95564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en-US" altLang="ja-JP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757883" y="1951500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57883" y="2773457"/>
            <a:ext cx="1285875" cy="95564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165201" y="1951500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165201" y="2773457"/>
            <a:ext cx="1285875" cy="95564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4572520" y="1951500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572520" y="2773457"/>
            <a:ext cx="1285875" cy="95564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5979839" y="1951500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979839" y="2773457"/>
            <a:ext cx="1285875" cy="95564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7387158" y="1951500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387158" y="2773457"/>
            <a:ext cx="1285875" cy="95564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4465" y="3305456"/>
            <a:ext cx="359394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endParaRPr kumimoji="1" lang="ja-JP" altLang="en-US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31783" y="2889957"/>
            <a:ext cx="359394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</a:p>
          <a:p>
            <a:r>
              <a:rPr kumimoji="1"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endParaRPr kumimoji="1" lang="ja-JP" altLang="en-US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39102" y="3303022"/>
            <a:ext cx="359394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endParaRPr kumimoji="1" lang="ja-JP" altLang="en-US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46421" y="2889957"/>
            <a:ext cx="359394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endParaRPr kumimoji="1" lang="en-US" altLang="ja-JP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endParaRPr kumimoji="1" lang="ja-JP" altLang="en-US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453740" y="3303022"/>
            <a:ext cx="359394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endParaRPr kumimoji="1" lang="ja-JP" altLang="en-US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39102" y="2892234"/>
            <a:ext cx="359394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endParaRPr kumimoji="1" lang="ja-JP" altLang="en-US" sz="27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453740" y="2889957"/>
            <a:ext cx="459517" cy="5078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7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endParaRPr kumimoji="1" lang="ja-JP" altLang="en-US" sz="27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800337" y="2889957"/>
            <a:ext cx="459517" cy="1338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7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</a:p>
          <a:p>
            <a:r>
              <a:rPr kumimoji="1" lang="en-US" altLang="ja-JP" sz="27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</a:p>
          <a:p>
            <a:endParaRPr kumimoji="1" lang="ja-JP" altLang="en-US" sz="27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043757" y="1449551"/>
            <a:ext cx="480131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古いデータが消えずに残っている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12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スタックのプッシュとポップ</a:t>
            </a: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ja-JP" dirty="0"/>
          </a:p>
          <a:p>
            <a:r>
              <a:rPr lang="ja-JP" altLang="en-US" dirty="0"/>
              <a:t>プッシュ </a:t>
            </a:r>
            <a:r>
              <a:rPr lang="en-US" altLang="ja-JP" dirty="0"/>
              <a:t>(push)</a:t>
            </a:r>
            <a:r>
              <a:rPr lang="ja-JP" altLang="en-US" dirty="0"/>
              <a:t>：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スタックの一番上に追加</a:t>
            </a:r>
            <a:endParaRPr lang="en-US" altLang="ja-JP" dirty="0"/>
          </a:p>
          <a:p>
            <a:r>
              <a:rPr lang="ja-JP" altLang="en-US" dirty="0"/>
              <a:t>ポップ </a:t>
            </a:r>
            <a:r>
              <a:rPr lang="en-US" altLang="ja-JP" dirty="0"/>
              <a:t>(pop)</a:t>
            </a:r>
            <a:r>
              <a:rPr lang="ja-JP" altLang="en-US" dirty="0"/>
              <a:t>：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スタックの一番上から削除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83769" y="5164046"/>
            <a:ext cx="7272084" cy="95410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スタック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は，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複数のデータを格納できる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データ構造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458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>
            <a:extLst>
              <a:ext uri="{FF2B5EF4-FFF2-40B4-BE49-F238E27FC236}">
                <a16:creationId xmlns:a16="http://schemas.microsoft.com/office/drawing/2014/main" id="{EF8F6DCA-3F1E-439E-A643-C39FEB83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r>
              <a:rPr lang="en-US" altLang="ja-JP" dirty="0"/>
              <a:t>Visual Studio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</a:t>
            </a:r>
            <a:r>
              <a:rPr lang="ja-JP" altLang="ja-JP" dirty="0"/>
              <a:t>で</a:t>
            </a:r>
            <a:r>
              <a:rPr lang="ja-JP" altLang="en-US" dirty="0"/>
              <a:t>，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39391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endParaRPr lang="ja-JP" altLang="en-US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95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371" y="1664111"/>
            <a:ext cx="6527492" cy="5161273"/>
          </a:xfrm>
          <a:prstGeom prst="rect">
            <a:avLst/>
          </a:prstGeom>
        </p:spPr>
      </p:pic>
      <p:sp>
        <p:nvSpPr>
          <p:cNvPr id="12" name="タイトル 11">
            <a:extLst>
              <a:ext uri="{FF2B5EF4-FFF2-40B4-BE49-F238E27FC236}">
                <a16:creationId xmlns:a16="http://schemas.microsoft.com/office/drawing/2014/main" id="{5A34D5A2-E38C-4277-85CF-8990DB918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en-US" dirty="0"/>
              <a:t>のエディタを使って，ソースファイルを編集しなさい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352437" y="5277432"/>
            <a:ext cx="877163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追加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174348" y="2629867"/>
            <a:ext cx="5178090" cy="2856533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840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05" y="4338228"/>
            <a:ext cx="5612606" cy="1635539"/>
          </a:xfrm>
          <a:prstGeom prst="rect">
            <a:avLst/>
          </a:prstGeom>
        </p:spPr>
      </p:pic>
      <p:sp>
        <p:nvSpPr>
          <p:cNvPr id="15" name="タイトル 14">
            <a:extLst>
              <a:ext uri="{FF2B5EF4-FFF2-40B4-BE49-F238E27FC236}">
                <a16:creationId xmlns:a16="http://schemas.microsoft.com/office/drawing/2014/main" id="{560FB785-288E-4447-9F38-392157FA5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ビルドしなさい．ビルドのあと「１　正常終了，０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表示されなければ，プログラムのミスを自分で確認し，修正して，ビルドをやり直す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480507" y="5614709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04" y="2932963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645085" y="2932963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16757" y="3173633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135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9122" y="2193605"/>
            <a:ext cx="3301662" cy="199263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4" y="2180371"/>
            <a:ext cx="2643257" cy="2090018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5726069" y="2744137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0" y="4337177"/>
            <a:ext cx="2743407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push 10;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をマウスでクリック     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887309" y="4398581"/>
            <a:ext cx="2849123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15770" y="2853127"/>
            <a:ext cx="2071538" cy="2267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272" y="2510927"/>
            <a:ext cx="1727555" cy="175946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402182" y="2574291"/>
            <a:ext cx="513971" cy="1837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02182" y="3727556"/>
            <a:ext cx="1220238" cy="1680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128776" y="4247158"/>
            <a:ext cx="2651870" cy="1161929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165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タイトル 10">
            <a:extLst>
              <a:ext uri="{FF2B5EF4-FFF2-40B4-BE49-F238E27FC236}">
                <a16:creationId xmlns:a16="http://schemas.microsoft.com/office/drawing/2014/main" id="{357F5C90-0C65-4515-A7E3-0A7C7BE1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/>
              <a:t>push 10;</a:t>
            </a:r>
            <a:r>
              <a:rPr lang="ja-JP" altLang="en-US" dirty="0"/>
              <a:t>」の行に，ブレークポイントを設定しなさい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9254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>
            <a:extLst>
              <a:ext uri="{FF2B5EF4-FFF2-40B4-BE49-F238E27FC236}">
                <a16:creationId xmlns:a16="http://schemas.microsoft.com/office/drawing/2014/main" id="{4F81613F-8177-4F3B-8DC8-9763916D3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en-US" dirty="0"/>
              <a:t>で，デバッガーを起動しなさい．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/>
              <a:t>push 10;</a:t>
            </a:r>
            <a:r>
              <a:rPr lang="ja-JP" altLang="en-US" dirty="0"/>
              <a:t>」の行で，実行が中断することを確認しなさい</a:t>
            </a:r>
            <a:endParaRPr lang="en-US" altLang="ja-JP" dirty="0"/>
          </a:p>
          <a:p>
            <a:r>
              <a:rPr lang="ja-JP" altLang="en-US" dirty="0"/>
              <a:t> あとで使うので，中断したままにしておくこと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735408" y="1761848"/>
            <a:ext cx="2737929" cy="779795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デバッグ開始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165" y="1371327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914507" y="1903401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18991" y="1536876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991" y="4554811"/>
            <a:ext cx="2728799" cy="1646897"/>
          </a:xfrm>
          <a:prstGeom prst="rect">
            <a:avLst/>
          </a:prstGeom>
        </p:spPr>
      </p:pic>
      <p:sp>
        <p:nvSpPr>
          <p:cNvPr id="18" name="角丸四角形吹き出し 17"/>
          <p:cNvSpPr/>
          <p:nvPr/>
        </p:nvSpPr>
        <p:spPr>
          <a:xfrm>
            <a:off x="3761941" y="4923009"/>
            <a:ext cx="3792156" cy="1132284"/>
          </a:xfrm>
          <a:prstGeom prst="wedgeRoundRectCallout">
            <a:avLst>
              <a:gd name="adj1" fmla="val -117308"/>
              <a:gd name="adj2" fmla="val -3024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31872" y="5179841"/>
            <a:ext cx="3510898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push 10;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中断している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971923" y="5018319"/>
            <a:ext cx="315548" cy="2760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2175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76" y="2108140"/>
            <a:ext cx="4582117" cy="2714765"/>
          </a:xfrm>
          <a:prstGeom prst="rect">
            <a:avLst/>
          </a:prstGeom>
        </p:spPr>
      </p:pic>
      <p:sp>
        <p:nvSpPr>
          <p:cNvPr id="13" name="タイトル 12">
            <a:extLst>
              <a:ext uri="{FF2B5EF4-FFF2-40B4-BE49-F238E27FC236}">
                <a16:creationId xmlns:a16="http://schemas.microsoft.com/office/drawing/2014/main" id="{0984CEF0-19D7-4841-A38F-F2769E3E1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/>
              <a:t>push 10;</a:t>
            </a:r>
            <a:r>
              <a:rPr lang="ja-JP" altLang="en-US" dirty="0"/>
              <a:t>」の行で，実行が中断した状態で，メモリの中身を表示させなさい．手順は次の通り．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8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1775" y="2051100"/>
            <a:ext cx="536053" cy="1777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40508" y="2228850"/>
            <a:ext cx="967742" cy="1684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591887" y="4093325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959568" y="4822905"/>
            <a:ext cx="2737177" cy="110100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kumimoji="1"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kumimoji="1"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kumimoji="1" lang="ja-JP" altLang="en-US" sz="165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  <a:p>
            <a:pPr algn="ctr" defTabSz="685800">
              <a:defRPr/>
            </a:pP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kumimoji="1" lang="ja-JP" altLang="en-US" sz="165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メモリ１（１）</a:t>
            </a: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5636847" y="3881388"/>
            <a:ext cx="2737177" cy="61835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「メモリ１」の画面が表示される</a:t>
            </a:r>
          </a:p>
        </p:txBody>
      </p:sp>
      <p:sp>
        <p:nvSpPr>
          <p:cNvPr id="8" name="右矢印 7"/>
          <p:cNvSpPr/>
          <p:nvPr/>
        </p:nvSpPr>
        <p:spPr>
          <a:xfrm>
            <a:off x="4730805" y="2903852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105062" y="4086131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5527" y="2135291"/>
            <a:ext cx="3887498" cy="173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316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9" y="2307199"/>
            <a:ext cx="4292713" cy="1918219"/>
          </a:xfrm>
          <a:prstGeom prst="rect">
            <a:avLst/>
          </a:prstGeom>
        </p:spPr>
      </p:pic>
      <p:sp>
        <p:nvSpPr>
          <p:cNvPr id="14" name="タイトル 13">
            <a:extLst>
              <a:ext uri="{FF2B5EF4-FFF2-40B4-BE49-F238E27FC236}">
                <a16:creationId xmlns:a16="http://schemas.microsoft.com/office/drawing/2014/main" id="{D7760104-B027-4215-B9C0-50D4F3BF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「メモリ１」の画面の「アドレス」に「</a:t>
            </a:r>
            <a:r>
              <a:rPr lang="en-US" altLang="ja-JP" dirty="0" err="1"/>
              <a:t>esp</a:t>
            </a:r>
            <a:r>
              <a:rPr lang="en-US" altLang="ja-JP" dirty="0"/>
              <a:t> - 12</a:t>
            </a:r>
            <a:r>
              <a:rPr lang="ja-JP" altLang="en-US" dirty="0"/>
              <a:t>」と入れて </a:t>
            </a:r>
            <a:r>
              <a:rPr lang="en-US" altLang="ja-JP" dirty="0"/>
              <a:t>Enter </a:t>
            </a:r>
            <a:r>
              <a:rPr lang="ja-JP" altLang="en-US" dirty="0"/>
              <a:t>キーを押しなさい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9</a:t>
            </a:fld>
            <a:endParaRPr lang="ja-JP" altLang="en-US" dirty="0"/>
          </a:p>
        </p:txBody>
      </p:sp>
      <p:sp>
        <p:nvSpPr>
          <p:cNvPr id="8" name="右矢印 7"/>
          <p:cNvSpPr/>
          <p:nvPr/>
        </p:nvSpPr>
        <p:spPr>
          <a:xfrm>
            <a:off x="4462840" y="3015503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01900" y="2484219"/>
            <a:ext cx="1266605" cy="40085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1240" y="2307199"/>
            <a:ext cx="4292713" cy="1918219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737334" y="4774569"/>
            <a:ext cx="4185761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en-US" altLang="ja-JP" sz="24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Enter </a:t>
            </a:r>
            <a:r>
              <a:rPr kumimoji="1" lang="ja-JP" altLang="en-US" sz="24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キーを押すと</a:t>
            </a:r>
            <a:endParaRPr kumimoji="1" lang="en-US" altLang="ja-JP" sz="2400" b="1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4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画面が変化</a:t>
            </a:r>
            <a:r>
              <a:rPr kumimoji="1" lang="ja-JP" altLang="en-US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するので確認する</a:t>
            </a:r>
          </a:p>
        </p:txBody>
      </p:sp>
    </p:spTree>
    <p:extLst>
      <p:ext uri="{BB962C8B-B14F-4D97-AF65-F5344CB8AC3E}">
        <p14:creationId xmlns:p14="http://schemas.microsoft.com/office/powerpoint/2010/main" val="108734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499</Words>
  <Application>Microsoft Office PowerPoint</Application>
  <PresentationFormat>画面に合わせる (4:3)</PresentationFormat>
  <Paragraphs>92</Paragraphs>
  <Slides>14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游ゴシック</vt:lpstr>
      <vt:lpstr>Arial</vt:lpstr>
      <vt:lpstr>Calibri</vt:lpstr>
      <vt:lpstr>Office テーマ</vt:lpstr>
      <vt:lpstr>ca-12. スタック </vt:lpstr>
      <vt:lpstr>スタックのプッシュとポップ</vt:lpstr>
      <vt:lpstr>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スタック</dc:title>
  <dc:creator>kaneko kunihiko</dc:creator>
  <cp:lastModifiedBy>金子　邦彦</cp:lastModifiedBy>
  <cp:revision>36</cp:revision>
  <dcterms:created xsi:type="dcterms:W3CDTF">2019-11-02T00:06:04Z</dcterms:created>
  <dcterms:modified xsi:type="dcterms:W3CDTF">2021-11-06T07:12:12Z</dcterms:modified>
</cp:coreProperties>
</file>