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1037" r:id="rId2"/>
    <p:sldId id="576" r:id="rId3"/>
    <p:sldId id="577" r:id="rId4"/>
    <p:sldId id="578" r:id="rId5"/>
    <p:sldId id="579" r:id="rId6"/>
    <p:sldId id="582" r:id="rId7"/>
    <p:sldId id="583" r:id="rId8"/>
    <p:sldId id="585" r:id="rId9"/>
    <p:sldId id="586" r:id="rId10"/>
    <p:sldId id="613" r:id="rId11"/>
    <p:sldId id="609" r:id="rId12"/>
    <p:sldId id="610" r:id="rId13"/>
    <p:sldId id="611" r:id="rId14"/>
    <p:sldId id="612" r:id="rId15"/>
    <p:sldId id="614" r:id="rId16"/>
    <p:sldId id="587" r:id="rId17"/>
    <p:sldId id="588" r:id="rId18"/>
    <p:sldId id="589" r:id="rId19"/>
    <p:sldId id="590" r:id="rId20"/>
    <p:sldId id="591" r:id="rId21"/>
    <p:sldId id="592" r:id="rId22"/>
    <p:sldId id="593" r:id="rId23"/>
    <p:sldId id="594" r:id="rId24"/>
    <p:sldId id="595" r:id="rId25"/>
    <p:sldId id="679" r:id="rId26"/>
    <p:sldId id="680" r:id="rId27"/>
    <p:sldId id="681" r:id="rId28"/>
    <p:sldId id="599" r:id="rId29"/>
    <p:sldId id="682" r:id="rId30"/>
    <p:sldId id="601" r:id="rId31"/>
    <p:sldId id="602" r:id="rId32"/>
    <p:sldId id="603" r:id="rId33"/>
    <p:sldId id="604" r:id="rId34"/>
    <p:sldId id="605" r:id="rId35"/>
    <p:sldId id="616" r:id="rId36"/>
    <p:sldId id="619" r:id="rId37"/>
    <p:sldId id="620" r:id="rId38"/>
    <p:sldId id="624" r:id="rId39"/>
    <p:sldId id="625" r:id="rId40"/>
    <p:sldId id="628" r:id="rId41"/>
    <p:sldId id="683" r:id="rId42"/>
    <p:sldId id="684" r:id="rId43"/>
    <p:sldId id="685" r:id="rId44"/>
    <p:sldId id="632" r:id="rId45"/>
    <p:sldId id="686" r:id="rId46"/>
    <p:sldId id="634" r:id="rId47"/>
    <p:sldId id="635" r:id="rId48"/>
    <p:sldId id="636" r:id="rId49"/>
    <p:sldId id="637" r:id="rId50"/>
    <p:sldId id="638" r:id="rId51"/>
    <p:sldId id="639" r:id="rId52"/>
    <p:sldId id="665" r:id="rId53"/>
    <p:sldId id="666" r:id="rId54"/>
    <p:sldId id="667" r:id="rId55"/>
    <p:sldId id="668" r:id="rId5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62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04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02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72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82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097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307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62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04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61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079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509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1069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4931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484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9240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4958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3841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739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1117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28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3078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470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39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253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244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4826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093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0753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4974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58956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52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18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5384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7282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93417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5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17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764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043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415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15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ca-11. </a:t>
            </a:r>
            <a:r>
              <a:rPr lang="ja-JP" altLang="en-US" dirty="0"/>
              <a:t>条件分岐，繰り返し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7356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C096FA2-A713-4AD0-BF92-440678EB6BE8}"/>
              </a:ext>
            </a:extLst>
          </p:cNvPr>
          <p:cNvSpPr/>
          <p:nvPr/>
        </p:nvSpPr>
        <p:spPr>
          <a:xfrm>
            <a:off x="1669553" y="6356351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謝辞：「いらすとや」のイラストを使用しています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プログラム実行の流れ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マシン語（機械語）のプログラム実行は，１度に１命令ずつ進む</a:t>
            </a:r>
            <a:endParaRPr lang="en-US" altLang="ja-JP" dirty="0"/>
          </a:p>
          <a:p>
            <a:r>
              <a:rPr lang="ja-JP" altLang="en-US" dirty="0"/>
              <a:t>マシン語（機械語）での分岐は，ジャンプ命令の組み合わせ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84806" y="3978634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90391" y="3977780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95241" y="3977780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700091" y="3977780"/>
            <a:ext cx="705585" cy="608495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404941" y="3977780"/>
            <a:ext cx="705585" cy="608495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109791" y="3977780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14641" y="3977780"/>
            <a:ext cx="705585" cy="608495"/>
          </a:xfrm>
          <a:prstGeom prst="rect">
            <a:avLst/>
          </a:prstGeom>
          <a:pattFill prst="ltHorz">
            <a:fgClr>
              <a:schemeClr val="accent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519491" y="3977780"/>
            <a:ext cx="705585" cy="608495"/>
          </a:xfrm>
          <a:prstGeom prst="rect">
            <a:avLst/>
          </a:prstGeom>
          <a:pattFill prst="ltHorz">
            <a:fgClr>
              <a:schemeClr val="accent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224341" y="3977780"/>
            <a:ext cx="705585" cy="608495"/>
          </a:xfrm>
          <a:prstGeom prst="rect">
            <a:avLst/>
          </a:prstGeom>
          <a:pattFill prst="ltHorz">
            <a:fgClr>
              <a:schemeClr val="accent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29191" y="3977780"/>
            <a:ext cx="705585" cy="60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上カーブ矢印 18"/>
          <p:cNvSpPr/>
          <p:nvPr/>
        </p:nvSpPr>
        <p:spPr>
          <a:xfrm>
            <a:off x="2348033" y="4586275"/>
            <a:ext cx="2953986" cy="5167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94736" y="4916078"/>
            <a:ext cx="15696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条件ジャンプ</a:t>
            </a:r>
          </a:p>
        </p:txBody>
      </p:sp>
      <p:sp>
        <p:nvSpPr>
          <p:cNvPr id="21" name="上カーブ矢印 20"/>
          <p:cNvSpPr/>
          <p:nvPr/>
        </p:nvSpPr>
        <p:spPr>
          <a:xfrm flipV="1">
            <a:off x="4395290" y="3551287"/>
            <a:ext cx="2953986" cy="426494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67434" y="3205038"/>
            <a:ext cx="180049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</a:t>
            </a:r>
          </a:p>
        </p:txBody>
      </p:sp>
    </p:spTree>
    <p:extLst>
      <p:ext uri="{BB962C8B-B14F-4D97-AF65-F5344CB8AC3E}">
        <p14:creationId xmlns:p14="http://schemas.microsoft.com/office/powerpoint/2010/main" val="514364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54">
            <a:extLst>
              <a:ext uri="{FF2B5EF4-FFF2-40B4-BE49-F238E27FC236}">
                <a16:creationId xmlns:a16="http://schemas.microsoft.com/office/drawing/2014/main" id="{B9E54E70-CFBA-46C4-BE52-B43859C8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6" name="コンテンツ プレースホルダー 55">
            <a:extLst>
              <a:ext uri="{FF2B5EF4-FFF2-40B4-BE49-F238E27FC236}">
                <a16:creationId xmlns:a16="http://schemas.microsoft.com/office/drawing/2014/main" id="{4BDA5714-3DB8-414E-A716-4CF46DBAE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040561" y="1077763"/>
            <a:ext cx="705585" cy="66578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746146" y="1683925"/>
            <a:ext cx="705585" cy="66578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100678" y="1380844"/>
            <a:ext cx="705585" cy="6657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206339" y="1549774"/>
            <a:ext cx="705585" cy="6657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083229" y="3591892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881001" y="3591892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654444" y="3019700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6321441" y="2016817"/>
            <a:ext cx="705585" cy="66578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矢印コネクタ 13"/>
          <p:cNvCxnSpPr>
            <a:stCxn id="5" idx="5"/>
            <a:endCxn id="6" idx="1"/>
          </p:cNvCxnSpPr>
          <p:nvPr/>
        </p:nvCxnSpPr>
        <p:spPr>
          <a:xfrm>
            <a:off x="1642816" y="1646045"/>
            <a:ext cx="206661" cy="13538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2633685" y="2010199"/>
            <a:ext cx="1648948" cy="12454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42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分岐</a:t>
            </a:r>
            <a:endParaRPr kumimoji="1" lang="en-US" altLang="ja-JP" sz="1425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◇変数 </a:t>
            </a:r>
            <a:r>
              <a:rPr lang="en-US" altLang="ja-JP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の値が１２以上なら　Ａコース</a:t>
            </a:r>
            <a:endParaRPr lang="en-US" altLang="ja-JP" sz="142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◇１２未満なら　Ｂコース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2451730" y="2215557"/>
            <a:ext cx="181955" cy="172029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3798722" y="1798200"/>
            <a:ext cx="385993" cy="248427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7" idx="6"/>
            <a:endCxn id="8" idx="2"/>
          </p:cNvCxnSpPr>
          <p:nvPr/>
        </p:nvCxnSpPr>
        <p:spPr>
          <a:xfrm>
            <a:off x="4806263" y="1713735"/>
            <a:ext cx="400076" cy="168931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5865388" y="2034263"/>
            <a:ext cx="494642" cy="181295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9" idx="0"/>
          </p:cNvCxnSpPr>
          <p:nvPr/>
        </p:nvCxnSpPr>
        <p:spPr>
          <a:xfrm>
            <a:off x="3294172" y="3255627"/>
            <a:ext cx="141850" cy="33626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endCxn id="10" idx="2"/>
          </p:cNvCxnSpPr>
          <p:nvPr/>
        </p:nvCxnSpPr>
        <p:spPr>
          <a:xfrm>
            <a:off x="3798722" y="3924783"/>
            <a:ext cx="1082279" cy="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endCxn id="11" idx="3"/>
          </p:cNvCxnSpPr>
          <p:nvPr/>
        </p:nvCxnSpPr>
        <p:spPr>
          <a:xfrm flipV="1">
            <a:off x="5559131" y="3587982"/>
            <a:ext cx="198644" cy="20884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6256699" y="2681757"/>
            <a:ext cx="198644" cy="40291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7026157" y="2387587"/>
            <a:ext cx="622418" cy="25526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040562" y="5542143"/>
            <a:ext cx="510909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プログラムはメモリに，</a:t>
            </a:r>
            <a:r>
              <a:rPr kumimoji="1"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格納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される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37231" y="4669613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42816" y="4668759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34766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05251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5736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46221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670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87191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5767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281616" y="4668759"/>
            <a:ext cx="705585" cy="60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>
            <a:stCxn id="5" idx="4"/>
            <a:endCxn id="2" idx="0"/>
          </p:cNvCxnSpPr>
          <p:nvPr/>
        </p:nvCxnSpPr>
        <p:spPr>
          <a:xfrm flipH="1">
            <a:off x="1290023" y="1743547"/>
            <a:ext cx="103331" cy="29260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endCxn id="29" idx="0"/>
          </p:cNvCxnSpPr>
          <p:nvPr/>
        </p:nvCxnSpPr>
        <p:spPr>
          <a:xfrm flipH="1">
            <a:off x="1995609" y="2333791"/>
            <a:ext cx="72365" cy="23349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endCxn id="33" idx="0"/>
          </p:cNvCxnSpPr>
          <p:nvPr/>
        </p:nvCxnSpPr>
        <p:spPr>
          <a:xfrm flipH="1">
            <a:off x="2700458" y="3255627"/>
            <a:ext cx="254649" cy="14131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endCxn id="35" idx="0"/>
          </p:cNvCxnSpPr>
          <p:nvPr/>
        </p:nvCxnSpPr>
        <p:spPr>
          <a:xfrm flipH="1">
            <a:off x="3405309" y="2046627"/>
            <a:ext cx="1008203" cy="26221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endCxn id="38" idx="0"/>
          </p:cNvCxnSpPr>
          <p:nvPr/>
        </p:nvCxnSpPr>
        <p:spPr>
          <a:xfrm flipH="1">
            <a:off x="4110158" y="2148691"/>
            <a:ext cx="1227138" cy="2520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9" idx="5"/>
            <a:endCxn id="41" idx="0"/>
          </p:cNvCxnSpPr>
          <p:nvPr/>
        </p:nvCxnSpPr>
        <p:spPr>
          <a:xfrm>
            <a:off x="3685484" y="4160173"/>
            <a:ext cx="1834375" cy="5085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42" idx="0"/>
          </p:cNvCxnSpPr>
          <p:nvPr/>
        </p:nvCxnSpPr>
        <p:spPr>
          <a:xfrm>
            <a:off x="5347162" y="4248486"/>
            <a:ext cx="877547" cy="4202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6074923" y="3657975"/>
            <a:ext cx="755810" cy="10107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endCxn id="45" idx="0"/>
          </p:cNvCxnSpPr>
          <p:nvPr/>
        </p:nvCxnSpPr>
        <p:spPr>
          <a:xfrm>
            <a:off x="6830732" y="2630698"/>
            <a:ext cx="803676" cy="2038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592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57">
            <a:extLst>
              <a:ext uri="{FF2B5EF4-FFF2-40B4-BE49-F238E27FC236}">
                <a16:creationId xmlns:a16="http://schemas.microsoft.com/office/drawing/2014/main" id="{B2494E6B-6C62-414A-A701-4CE18B3A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9" name="コンテンツ プレースホルダー 58">
            <a:extLst>
              <a:ext uri="{FF2B5EF4-FFF2-40B4-BE49-F238E27FC236}">
                <a16:creationId xmlns:a16="http://schemas.microsoft.com/office/drawing/2014/main" id="{B7FAA66B-B6C7-4B5B-A33E-B3E3241C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040561" y="1077763"/>
            <a:ext cx="705585" cy="66578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746146" y="1683925"/>
            <a:ext cx="705585" cy="66578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100678" y="1380844"/>
            <a:ext cx="705585" cy="6657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206339" y="1549774"/>
            <a:ext cx="705585" cy="6657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083229" y="3591892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881001" y="3591892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654444" y="3019700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6321441" y="2016817"/>
            <a:ext cx="705585" cy="66578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矢印コネクタ 13"/>
          <p:cNvCxnSpPr>
            <a:stCxn id="5" idx="5"/>
            <a:endCxn id="6" idx="1"/>
          </p:cNvCxnSpPr>
          <p:nvPr/>
        </p:nvCxnSpPr>
        <p:spPr>
          <a:xfrm>
            <a:off x="1642816" y="1646045"/>
            <a:ext cx="206661" cy="13538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2633685" y="2010199"/>
            <a:ext cx="1648948" cy="12454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42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分岐</a:t>
            </a:r>
            <a:endParaRPr kumimoji="1" lang="en-US" altLang="ja-JP" sz="1425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◇変数 </a:t>
            </a:r>
            <a:r>
              <a:rPr lang="en-US" altLang="ja-JP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の値が１２以上なら　Ａコース</a:t>
            </a:r>
            <a:endParaRPr lang="en-US" altLang="ja-JP" sz="142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◇１２未満なら　Ｂコース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2451730" y="2215557"/>
            <a:ext cx="181955" cy="172029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3798722" y="1798200"/>
            <a:ext cx="385993" cy="248427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7" idx="6"/>
            <a:endCxn id="8" idx="2"/>
          </p:cNvCxnSpPr>
          <p:nvPr/>
        </p:nvCxnSpPr>
        <p:spPr>
          <a:xfrm>
            <a:off x="4806263" y="1713735"/>
            <a:ext cx="400076" cy="168931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5865388" y="2034263"/>
            <a:ext cx="494642" cy="181295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9" idx="0"/>
          </p:cNvCxnSpPr>
          <p:nvPr/>
        </p:nvCxnSpPr>
        <p:spPr>
          <a:xfrm>
            <a:off x="3294172" y="3255627"/>
            <a:ext cx="141850" cy="33626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endCxn id="10" idx="2"/>
          </p:cNvCxnSpPr>
          <p:nvPr/>
        </p:nvCxnSpPr>
        <p:spPr>
          <a:xfrm>
            <a:off x="3798722" y="3924783"/>
            <a:ext cx="1082279" cy="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endCxn id="11" idx="3"/>
          </p:cNvCxnSpPr>
          <p:nvPr/>
        </p:nvCxnSpPr>
        <p:spPr>
          <a:xfrm flipV="1">
            <a:off x="5559131" y="3587982"/>
            <a:ext cx="198644" cy="20884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6256699" y="2681757"/>
            <a:ext cx="198644" cy="40291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7026157" y="2387587"/>
            <a:ext cx="622418" cy="25526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937231" y="4669613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42816" y="4668759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34766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05251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5736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46221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670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87191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5767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281616" y="4668759"/>
            <a:ext cx="705585" cy="60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>
            <a:stCxn id="5" idx="4"/>
            <a:endCxn id="2" idx="0"/>
          </p:cNvCxnSpPr>
          <p:nvPr/>
        </p:nvCxnSpPr>
        <p:spPr>
          <a:xfrm flipH="1">
            <a:off x="1290023" y="1743547"/>
            <a:ext cx="103331" cy="29260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endCxn id="29" idx="0"/>
          </p:cNvCxnSpPr>
          <p:nvPr/>
        </p:nvCxnSpPr>
        <p:spPr>
          <a:xfrm flipH="1">
            <a:off x="1995609" y="2333791"/>
            <a:ext cx="72365" cy="23349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endCxn id="33" idx="0"/>
          </p:cNvCxnSpPr>
          <p:nvPr/>
        </p:nvCxnSpPr>
        <p:spPr>
          <a:xfrm flipH="1">
            <a:off x="2700458" y="3255627"/>
            <a:ext cx="254649" cy="14131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endCxn id="35" idx="0"/>
          </p:cNvCxnSpPr>
          <p:nvPr/>
        </p:nvCxnSpPr>
        <p:spPr>
          <a:xfrm flipH="1">
            <a:off x="3405309" y="2046627"/>
            <a:ext cx="1008203" cy="26221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endCxn id="38" idx="0"/>
          </p:cNvCxnSpPr>
          <p:nvPr/>
        </p:nvCxnSpPr>
        <p:spPr>
          <a:xfrm flipH="1">
            <a:off x="4110158" y="2148691"/>
            <a:ext cx="1227138" cy="2520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9" idx="5"/>
            <a:endCxn id="41" idx="0"/>
          </p:cNvCxnSpPr>
          <p:nvPr/>
        </p:nvCxnSpPr>
        <p:spPr>
          <a:xfrm>
            <a:off x="3685484" y="4160173"/>
            <a:ext cx="1834375" cy="5085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42" idx="0"/>
          </p:cNvCxnSpPr>
          <p:nvPr/>
        </p:nvCxnSpPr>
        <p:spPr>
          <a:xfrm>
            <a:off x="5347162" y="4248486"/>
            <a:ext cx="877547" cy="4202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6074923" y="3657975"/>
            <a:ext cx="755810" cy="10107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endCxn id="45" idx="0"/>
          </p:cNvCxnSpPr>
          <p:nvPr/>
        </p:nvCxnSpPr>
        <p:spPr>
          <a:xfrm>
            <a:off x="6830732" y="2630698"/>
            <a:ext cx="803676" cy="2038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上カーブ矢印 15"/>
          <p:cNvSpPr/>
          <p:nvPr/>
        </p:nvSpPr>
        <p:spPr>
          <a:xfrm>
            <a:off x="2700458" y="5277254"/>
            <a:ext cx="2953986" cy="5167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47161" y="5607056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</a:p>
        </p:txBody>
      </p:sp>
      <p:sp>
        <p:nvSpPr>
          <p:cNvPr id="19" name="四角形吹き出し 18"/>
          <p:cNvSpPr/>
          <p:nvPr/>
        </p:nvSpPr>
        <p:spPr>
          <a:xfrm>
            <a:off x="296130" y="3182172"/>
            <a:ext cx="2199808" cy="1075503"/>
          </a:xfrm>
          <a:prstGeom prst="wedgeRectCallout">
            <a:avLst>
              <a:gd name="adj1" fmla="val 53642"/>
              <a:gd name="adj2" fmla="val 8729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94757" y="3156678"/>
            <a:ext cx="2313454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kumimoji="1" lang="en-US" altLang="ja-JP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が１２未満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のときだけ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せよ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という命令列が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入る</a:t>
            </a:r>
          </a:p>
        </p:txBody>
      </p:sp>
    </p:spTree>
    <p:extLst>
      <p:ext uri="{BB962C8B-B14F-4D97-AF65-F5344CB8AC3E}">
        <p14:creationId xmlns:p14="http://schemas.microsoft.com/office/powerpoint/2010/main" val="1216186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タイトル 57">
            <a:extLst>
              <a:ext uri="{FF2B5EF4-FFF2-40B4-BE49-F238E27FC236}">
                <a16:creationId xmlns:a16="http://schemas.microsoft.com/office/drawing/2014/main" id="{8A8CF9FD-6D97-4661-927D-4B220EA51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9" name="コンテンツ プレースホルダー 58">
            <a:extLst>
              <a:ext uri="{FF2B5EF4-FFF2-40B4-BE49-F238E27FC236}">
                <a16:creationId xmlns:a16="http://schemas.microsoft.com/office/drawing/2014/main" id="{606B2272-F857-4E06-9F35-BF0D76728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040561" y="1077763"/>
            <a:ext cx="705585" cy="66578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746146" y="1683925"/>
            <a:ext cx="705585" cy="66578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100678" y="1380844"/>
            <a:ext cx="705585" cy="6657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206339" y="1549774"/>
            <a:ext cx="705585" cy="6657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083229" y="3591892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881001" y="3591892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654444" y="3019700"/>
            <a:ext cx="705585" cy="66578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6321441" y="2016817"/>
            <a:ext cx="705585" cy="66578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4" name="直線矢印コネクタ 13"/>
          <p:cNvCxnSpPr>
            <a:stCxn id="5" idx="5"/>
            <a:endCxn id="6" idx="1"/>
          </p:cNvCxnSpPr>
          <p:nvPr/>
        </p:nvCxnSpPr>
        <p:spPr>
          <a:xfrm>
            <a:off x="1642816" y="1646045"/>
            <a:ext cx="206661" cy="13538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2633685" y="2010199"/>
            <a:ext cx="1648948" cy="12454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42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分岐</a:t>
            </a:r>
            <a:endParaRPr kumimoji="1" lang="en-US" altLang="ja-JP" sz="1425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◇変数 </a:t>
            </a:r>
            <a:r>
              <a:rPr lang="en-US" altLang="ja-JP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の値が１２以上なら　Ａコース</a:t>
            </a:r>
            <a:endParaRPr lang="en-US" altLang="ja-JP" sz="142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2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◇１２未満なら　Ｂコース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2451730" y="2215557"/>
            <a:ext cx="181955" cy="172029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3798722" y="1798200"/>
            <a:ext cx="385993" cy="248427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7" idx="6"/>
            <a:endCxn id="8" idx="2"/>
          </p:cNvCxnSpPr>
          <p:nvPr/>
        </p:nvCxnSpPr>
        <p:spPr>
          <a:xfrm>
            <a:off x="4806263" y="1713735"/>
            <a:ext cx="400076" cy="168931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5865388" y="2034263"/>
            <a:ext cx="494642" cy="181295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9" idx="0"/>
          </p:cNvCxnSpPr>
          <p:nvPr/>
        </p:nvCxnSpPr>
        <p:spPr>
          <a:xfrm>
            <a:off x="3294172" y="3255627"/>
            <a:ext cx="141850" cy="33626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endCxn id="10" idx="2"/>
          </p:cNvCxnSpPr>
          <p:nvPr/>
        </p:nvCxnSpPr>
        <p:spPr>
          <a:xfrm>
            <a:off x="3798722" y="3924783"/>
            <a:ext cx="1082279" cy="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endCxn id="11" idx="3"/>
          </p:cNvCxnSpPr>
          <p:nvPr/>
        </p:nvCxnSpPr>
        <p:spPr>
          <a:xfrm flipV="1">
            <a:off x="5559131" y="3587982"/>
            <a:ext cx="198644" cy="20884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6256699" y="2681757"/>
            <a:ext cx="198644" cy="402914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7026157" y="2387587"/>
            <a:ext cx="622418" cy="25526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937231" y="4669613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42816" y="4668759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34766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05251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5736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46221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670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87191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5767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281616" y="4668759"/>
            <a:ext cx="705585" cy="60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>
            <a:stCxn id="5" idx="4"/>
            <a:endCxn id="2" idx="0"/>
          </p:cNvCxnSpPr>
          <p:nvPr/>
        </p:nvCxnSpPr>
        <p:spPr>
          <a:xfrm flipH="1">
            <a:off x="1290023" y="1743547"/>
            <a:ext cx="103331" cy="29260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endCxn id="29" idx="0"/>
          </p:cNvCxnSpPr>
          <p:nvPr/>
        </p:nvCxnSpPr>
        <p:spPr>
          <a:xfrm flipH="1">
            <a:off x="1995609" y="2333791"/>
            <a:ext cx="72365" cy="23349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endCxn id="33" idx="0"/>
          </p:cNvCxnSpPr>
          <p:nvPr/>
        </p:nvCxnSpPr>
        <p:spPr>
          <a:xfrm flipH="1">
            <a:off x="2700458" y="3255627"/>
            <a:ext cx="254649" cy="14131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endCxn id="35" idx="0"/>
          </p:cNvCxnSpPr>
          <p:nvPr/>
        </p:nvCxnSpPr>
        <p:spPr>
          <a:xfrm flipH="1">
            <a:off x="3405309" y="2046627"/>
            <a:ext cx="1008203" cy="26221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endCxn id="38" idx="0"/>
          </p:cNvCxnSpPr>
          <p:nvPr/>
        </p:nvCxnSpPr>
        <p:spPr>
          <a:xfrm flipH="1">
            <a:off x="4110158" y="2148691"/>
            <a:ext cx="1227138" cy="2520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9" idx="5"/>
            <a:endCxn id="41" idx="0"/>
          </p:cNvCxnSpPr>
          <p:nvPr/>
        </p:nvCxnSpPr>
        <p:spPr>
          <a:xfrm>
            <a:off x="3685484" y="4160173"/>
            <a:ext cx="1834375" cy="5085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42" idx="0"/>
          </p:cNvCxnSpPr>
          <p:nvPr/>
        </p:nvCxnSpPr>
        <p:spPr>
          <a:xfrm>
            <a:off x="5347162" y="4248486"/>
            <a:ext cx="877547" cy="4202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6074923" y="3657975"/>
            <a:ext cx="755810" cy="10107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endCxn id="45" idx="0"/>
          </p:cNvCxnSpPr>
          <p:nvPr/>
        </p:nvCxnSpPr>
        <p:spPr>
          <a:xfrm>
            <a:off x="6830732" y="2630698"/>
            <a:ext cx="803676" cy="2038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上カーブ矢印 15"/>
          <p:cNvSpPr/>
          <p:nvPr/>
        </p:nvSpPr>
        <p:spPr>
          <a:xfrm>
            <a:off x="4779706" y="5249351"/>
            <a:ext cx="2953986" cy="5167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81616" y="5552108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</a:p>
        </p:txBody>
      </p:sp>
      <p:sp>
        <p:nvSpPr>
          <p:cNvPr id="19" name="四角形吹き出し 18"/>
          <p:cNvSpPr/>
          <p:nvPr/>
        </p:nvSpPr>
        <p:spPr>
          <a:xfrm>
            <a:off x="6007237" y="3329948"/>
            <a:ext cx="2199808" cy="1075503"/>
          </a:xfrm>
          <a:prstGeom prst="wedgeRectCallout">
            <a:avLst>
              <a:gd name="adj1" fmla="val -101369"/>
              <a:gd name="adj2" fmla="val 784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141651" y="3585856"/>
            <a:ext cx="203132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せよ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という命令が入る</a:t>
            </a:r>
          </a:p>
        </p:txBody>
      </p:sp>
    </p:spTree>
    <p:extLst>
      <p:ext uri="{BB962C8B-B14F-4D97-AF65-F5344CB8AC3E}">
        <p14:creationId xmlns:p14="http://schemas.microsoft.com/office/powerpoint/2010/main" val="3593795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>
            <a:extLst>
              <a:ext uri="{FF2B5EF4-FFF2-40B4-BE49-F238E27FC236}">
                <a16:creationId xmlns:a16="http://schemas.microsoft.com/office/drawing/2014/main" id="{DDB5E4F2-88BE-4C64-8FD4-6BE1DCF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1B2BB669-25B2-46E2-861E-721E75E36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937231" y="4669613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42816" y="4668759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34766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05251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57366" y="4668759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462216" y="4668759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1670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87191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576766" y="4668759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281616" y="4668759"/>
            <a:ext cx="705585" cy="60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936496" y="2465256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642081" y="2464402"/>
            <a:ext cx="705585" cy="60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346931" y="2464402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051781" y="2464402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756631" y="2464402"/>
            <a:ext cx="705585" cy="608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461481" y="2464402"/>
            <a:ext cx="705585" cy="6084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166331" y="2464402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871181" y="2464402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6576031" y="2464402"/>
            <a:ext cx="705585" cy="608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280881" y="2464402"/>
            <a:ext cx="705585" cy="608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" name="上カーブ矢印 63"/>
          <p:cNvSpPr/>
          <p:nvPr/>
        </p:nvSpPr>
        <p:spPr>
          <a:xfrm>
            <a:off x="4814273" y="3072897"/>
            <a:ext cx="2953986" cy="5167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5" name="上カーブ矢印 64"/>
          <p:cNvSpPr/>
          <p:nvPr/>
        </p:nvSpPr>
        <p:spPr>
          <a:xfrm>
            <a:off x="2700458" y="5277254"/>
            <a:ext cx="2953986" cy="5167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295400" y="2773136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>
            <a:off x="2000985" y="2784022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2706570" y="2794909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3412155" y="2805795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4117740" y="2816681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572818" y="2756809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7670045" y="2794909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20237" y="1604135"/>
            <a:ext cx="375936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ge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の値が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12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以上のとき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20236" y="3973108"/>
            <a:ext cx="375936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ge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12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未満のとき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1328058" y="4987168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2033643" y="4998054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605475" y="4970841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>
            <a:off x="6278077" y="5003494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6983662" y="5014381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>
            <a:off x="5555495" y="4987168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7727997" y="5008937"/>
            <a:ext cx="631372" cy="10886"/>
          </a:xfrm>
          <a:prstGeom prst="straightConnector1">
            <a:avLst/>
          </a:prstGeom>
          <a:ln w="50800">
            <a:solidFill>
              <a:srgbClr val="FF0000">
                <a:alpha val="5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179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ジャンプ命令の種類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C28CB4D-7A3C-46A5-9BF5-2456F5E6F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20" name="Rectangle 14"/>
          <p:cNvSpPr txBox="1">
            <a:spLocks noChangeArrowheads="1"/>
          </p:cNvSpPr>
          <p:nvPr/>
        </p:nvSpPr>
        <p:spPr>
          <a:xfrm>
            <a:off x="209549" y="2080614"/>
            <a:ext cx="8312945" cy="346293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・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無条件ジャンプ命令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必ずジャンプする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・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条件ジャンプ命令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比較命令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の結果によって，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ジャンプしたりしなかったりする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5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11-3 </a:t>
            </a:r>
            <a:r>
              <a:rPr lang="ja-JP" altLang="en-US" dirty="0"/>
              <a:t>条件分岐の演習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92DB9BA2-C97E-42CC-86E6-E991821A27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9990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769910" y="1927870"/>
            <a:ext cx="3606515" cy="49649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　条件分岐の例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665515" y="1697137"/>
            <a:ext cx="5815304" cy="727224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599840" y="2557280"/>
            <a:ext cx="4305785" cy="204347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歳</a:t>
            </a:r>
            <a:r>
              <a:rPr lang="ja-JP" altLang="en-US" sz="3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1800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円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歳</a:t>
            </a:r>
            <a:r>
              <a:rPr lang="ja-JP" altLang="en-US" sz="3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未満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500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円</a:t>
            </a:r>
          </a:p>
          <a:p>
            <a:pPr marL="0" indent="0">
              <a:buNone/>
            </a:pPr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485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34" y="1500010"/>
            <a:ext cx="6557369" cy="450074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C++ </a:t>
            </a:r>
            <a:r>
              <a:rPr lang="ja-JP" altLang="en-US" dirty="0"/>
              <a:t>のソースファイル例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476064" y="2367555"/>
            <a:ext cx="4235639" cy="2502413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1703" y="1554616"/>
            <a:ext cx="184731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endParaRPr kumimoji="1"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2915" y="2830344"/>
            <a:ext cx="2427325" cy="432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108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77" y="2581612"/>
            <a:ext cx="4507659" cy="2190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" y="2614611"/>
            <a:ext cx="3273464" cy="22342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C++ </a:t>
            </a:r>
            <a:r>
              <a:rPr lang="ja-JP" altLang="en-US" dirty="0"/>
              <a:t>言語とアセンブリ言語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2101" y="1744928"/>
            <a:ext cx="207864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23232" y="1640171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1267" y="2579877"/>
            <a:ext cx="4547569" cy="222504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 flipV="1">
            <a:off x="2284956" y="2691129"/>
            <a:ext cx="2236312" cy="1114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341547" y="2393360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42508" y="3503166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33317" y="4398529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151008" y="3716789"/>
            <a:ext cx="1435280" cy="105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3379988" y="3504705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564446" y="4542512"/>
            <a:ext cx="4504390" cy="231744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endCxn id="27" idx="1"/>
          </p:cNvCxnSpPr>
          <p:nvPr/>
        </p:nvCxnSpPr>
        <p:spPr>
          <a:xfrm>
            <a:off x="2923495" y="4623812"/>
            <a:ext cx="1640951" cy="34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379988" y="4326478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右中かっこ 29"/>
          <p:cNvSpPr/>
          <p:nvPr/>
        </p:nvSpPr>
        <p:spPr>
          <a:xfrm rot="5400000">
            <a:off x="4823959" y="4464550"/>
            <a:ext cx="331470" cy="1139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561177" y="3655119"/>
            <a:ext cx="4469858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43971" y="5274859"/>
            <a:ext cx="243459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右中かっこ 32"/>
          <p:cNvSpPr/>
          <p:nvPr/>
        </p:nvSpPr>
        <p:spPr>
          <a:xfrm rot="5400000">
            <a:off x="7335356" y="3342918"/>
            <a:ext cx="331470" cy="32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12445" y="5217829"/>
            <a:ext cx="3710633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が対象とする相手である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オペランド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61176" y="2802381"/>
            <a:ext cx="962057" cy="23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561176" y="3459319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61176" y="4344520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97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11-1 </a:t>
            </a:r>
            <a:r>
              <a:rPr lang="ja-JP" altLang="en-US" dirty="0"/>
              <a:t>比較命令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7B975FDB-B72E-4219-9B7F-40A78AD847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913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77" y="2581612"/>
            <a:ext cx="4507659" cy="2190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" y="2614611"/>
            <a:ext cx="3273464" cy="22342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4" name="タイトル 33">
            <a:extLst>
              <a:ext uri="{FF2B5EF4-FFF2-40B4-BE49-F238E27FC236}">
                <a16:creationId xmlns:a16="http://schemas.microsoft.com/office/drawing/2014/main" id="{C9329D41-F9CE-47DD-8BC7-03702F2B5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7" name="コンテンツ プレースホルダー 36">
            <a:extLst>
              <a:ext uri="{FF2B5EF4-FFF2-40B4-BE49-F238E27FC236}">
                <a16:creationId xmlns:a16="http://schemas.microsoft.com/office/drawing/2014/main" id="{12C22F49-B6B5-428D-85AB-A6AE8BF34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1267" y="2579877"/>
            <a:ext cx="4547569" cy="222504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 flipV="1">
            <a:off x="2284956" y="2691129"/>
            <a:ext cx="2236312" cy="1114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042508" y="3503166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33317" y="4398529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151008" y="3716789"/>
            <a:ext cx="1435280" cy="105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564446" y="4542512"/>
            <a:ext cx="4504390" cy="231744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endCxn id="27" idx="1"/>
          </p:cNvCxnSpPr>
          <p:nvPr/>
        </p:nvCxnSpPr>
        <p:spPr>
          <a:xfrm>
            <a:off x="2923495" y="4623812"/>
            <a:ext cx="1640951" cy="34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379988" y="4097194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条件ジャンプ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561177" y="3655119"/>
            <a:ext cx="4469858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右中かっこ 32"/>
          <p:cNvSpPr/>
          <p:nvPr/>
        </p:nvSpPr>
        <p:spPr>
          <a:xfrm rot="5400000">
            <a:off x="7335356" y="3342918"/>
            <a:ext cx="331470" cy="32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61176" y="2802381"/>
            <a:ext cx="962057" cy="23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561176" y="3459319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61176" y="4344520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21267" y="2996557"/>
            <a:ext cx="4509768" cy="506609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カーブ矢印 7"/>
          <p:cNvSpPr/>
          <p:nvPr/>
        </p:nvSpPr>
        <p:spPr>
          <a:xfrm>
            <a:off x="4249488" y="3459319"/>
            <a:ext cx="271780" cy="116426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4678927" y="1212044"/>
            <a:ext cx="3263081" cy="1075503"/>
          </a:xfrm>
          <a:prstGeom prst="wedgeRectCallout">
            <a:avLst>
              <a:gd name="adj1" fmla="val 14421"/>
              <a:gd name="adj2" fmla="val 1099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78927" y="1333138"/>
            <a:ext cx="3416320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この２行で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「変数 </a:t>
            </a:r>
            <a:r>
              <a:rPr kumimoji="1" lang="en-US" altLang="ja-JP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が１２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未満</a:t>
            </a:r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のときだけジャンプ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せよ」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という意味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3587" y="3027408"/>
            <a:ext cx="3219701" cy="413742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8921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77" y="2581612"/>
            <a:ext cx="4507659" cy="2190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" y="2614611"/>
            <a:ext cx="3273464" cy="22342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3" name="タイトル 32">
            <a:extLst>
              <a:ext uri="{FF2B5EF4-FFF2-40B4-BE49-F238E27FC236}">
                <a16:creationId xmlns:a16="http://schemas.microsoft.com/office/drawing/2014/main" id="{10F7CCD5-3F7E-4A4C-845C-5B7C58D9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4" name="コンテンツ プレースホルダー 33">
            <a:extLst>
              <a:ext uri="{FF2B5EF4-FFF2-40B4-BE49-F238E27FC236}">
                <a16:creationId xmlns:a16="http://schemas.microsoft.com/office/drawing/2014/main" id="{A2DFBFD1-D002-4B5E-A6BA-BAD41435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1267" y="2579877"/>
            <a:ext cx="4547569" cy="222504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 flipV="1">
            <a:off x="2284956" y="2691129"/>
            <a:ext cx="2236312" cy="1114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042508" y="3503166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33317" y="4398529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151008" y="3716789"/>
            <a:ext cx="1435280" cy="105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564446" y="4542512"/>
            <a:ext cx="4504390" cy="231744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endCxn id="27" idx="1"/>
          </p:cNvCxnSpPr>
          <p:nvPr/>
        </p:nvCxnSpPr>
        <p:spPr>
          <a:xfrm>
            <a:off x="2923495" y="4623812"/>
            <a:ext cx="1640951" cy="34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784706" y="5066136"/>
            <a:ext cx="153118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561177" y="3655119"/>
            <a:ext cx="4469858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61176" y="2802381"/>
            <a:ext cx="962057" cy="23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561176" y="3459319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61176" y="4344520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59068" y="4080930"/>
            <a:ext cx="4471967" cy="333103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カーブ矢印 7"/>
          <p:cNvSpPr/>
          <p:nvPr/>
        </p:nvSpPr>
        <p:spPr>
          <a:xfrm>
            <a:off x="4269728" y="4230177"/>
            <a:ext cx="271780" cy="1083194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4678927" y="1212044"/>
            <a:ext cx="3263081" cy="1075503"/>
          </a:xfrm>
          <a:prstGeom prst="wedgeRectCallout">
            <a:avLst>
              <a:gd name="adj1" fmla="val 5607"/>
              <a:gd name="adj2" fmla="val 216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56223" y="1469720"/>
            <a:ext cx="295465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必ずジャンプ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せよ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</a:t>
            </a:r>
            <a:r>
              <a:rPr kumimoji="1"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</a:p>
        </p:txBody>
      </p:sp>
    </p:spTree>
    <p:extLst>
      <p:ext uri="{BB962C8B-B14F-4D97-AF65-F5344CB8AC3E}">
        <p14:creationId xmlns:p14="http://schemas.microsoft.com/office/powerpoint/2010/main" val="414049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条件分岐でのプログラム実行の流れ（実行順）を確認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ステップオーバー機能を利用</a:t>
            </a:r>
            <a:endParaRPr lang="ja-JP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0454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144" y="2563558"/>
            <a:ext cx="4678856" cy="270854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" y="2614611"/>
            <a:ext cx="3273464" cy="22342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4" name="タイトル 43">
            <a:extLst>
              <a:ext uri="{FF2B5EF4-FFF2-40B4-BE49-F238E27FC236}">
                <a16:creationId xmlns:a16="http://schemas.microsoft.com/office/drawing/2014/main" id="{53536E97-0F75-4CCE-82FC-2FB16AB13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1267" y="2579877"/>
            <a:ext cx="4547569" cy="222504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 flipV="1">
            <a:off x="2284956" y="2691129"/>
            <a:ext cx="2236312" cy="1114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042508" y="3503166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33317" y="4398529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151008" y="3716789"/>
            <a:ext cx="1435280" cy="105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564446" y="4542512"/>
            <a:ext cx="4504390" cy="231744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endCxn id="27" idx="1"/>
          </p:cNvCxnSpPr>
          <p:nvPr/>
        </p:nvCxnSpPr>
        <p:spPr>
          <a:xfrm>
            <a:off x="2923495" y="4623812"/>
            <a:ext cx="1640951" cy="34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561177" y="3655119"/>
            <a:ext cx="4469858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61176" y="2802381"/>
            <a:ext cx="962057" cy="23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561176" y="3459319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61176" y="4344520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59068" y="4080930"/>
            <a:ext cx="4471967" cy="333103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カーブ矢印 7"/>
          <p:cNvSpPr/>
          <p:nvPr/>
        </p:nvSpPr>
        <p:spPr>
          <a:xfrm>
            <a:off x="4269728" y="4230177"/>
            <a:ext cx="271780" cy="1083194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34148" y="2009604"/>
            <a:ext cx="87716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実行順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131979" y="2577219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31979" y="2989977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42407" y="3246592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42407" y="3671859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69780" y="4085033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⑤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H="1" flipV="1">
            <a:off x="6614652" y="4848880"/>
            <a:ext cx="290974" cy="4644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704514" y="5327031"/>
            <a:ext cx="2877711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この行は</a:t>
            </a:r>
            <a:r>
              <a:rPr kumimoji="1" lang="ja-JP" altLang="en-US" sz="15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飛ばされる</a:t>
            </a:r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ことを</a:t>
            </a:r>
            <a:r>
              <a:rPr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</a:t>
            </a:r>
            <a:endParaRPr kumimoji="1" lang="en-US" altLang="ja-JP" sz="15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84706" y="5066136"/>
            <a:ext cx="153118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</a:t>
            </a:r>
          </a:p>
        </p:txBody>
      </p:sp>
    </p:spTree>
    <p:extLst>
      <p:ext uri="{BB962C8B-B14F-4D97-AF65-F5344CB8AC3E}">
        <p14:creationId xmlns:p14="http://schemas.microsoft.com/office/powerpoint/2010/main" val="3490066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図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835" y="2319144"/>
            <a:ext cx="4222461" cy="188871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17" y="2394972"/>
            <a:ext cx="4222461" cy="1888710"/>
          </a:xfrm>
          <a:prstGeom prst="rect">
            <a:avLst/>
          </a:prstGeom>
        </p:spPr>
      </p:pic>
      <p:sp>
        <p:nvSpPr>
          <p:cNvPr id="19" name="タイトル 18">
            <a:extLst>
              <a:ext uri="{FF2B5EF4-FFF2-40B4-BE49-F238E27FC236}">
                <a16:creationId xmlns:a16="http://schemas.microsoft.com/office/drawing/2014/main" id="{36FEC92A-467D-459D-B475-E9A5695A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age = 20;</a:t>
            </a:r>
            <a:r>
              <a:rPr lang="ja-JP" altLang="en-US" dirty="0"/>
              <a:t>　　　　　　　　　</a:t>
            </a:r>
            <a:r>
              <a:rPr lang="en-US" altLang="ja-JP" dirty="0"/>
              <a:t>age = 10;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4781" y="1360236"/>
            <a:ext cx="7316234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の値が変わると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ジャンプの様子が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変化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06374" y="2539320"/>
            <a:ext cx="1060623" cy="165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91942" y="2994236"/>
            <a:ext cx="875056" cy="164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81030" y="4030345"/>
            <a:ext cx="875056" cy="180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右カーブ矢印 38"/>
          <p:cNvSpPr/>
          <p:nvPr/>
        </p:nvSpPr>
        <p:spPr>
          <a:xfrm>
            <a:off x="57992" y="3516987"/>
            <a:ext cx="260510" cy="766695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277681" y="2474079"/>
            <a:ext cx="1162411" cy="163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548376" y="2943697"/>
            <a:ext cx="875056" cy="12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957581" y="4030345"/>
            <a:ext cx="875056" cy="180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928835" y="2746593"/>
            <a:ext cx="4101940" cy="213335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右カーブ矢印 47"/>
          <p:cNvSpPr/>
          <p:nvPr/>
        </p:nvSpPr>
        <p:spPr>
          <a:xfrm>
            <a:off x="4699704" y="2890159"/>
            <a:ext cx="229132" cy="88268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827" y="4391150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448943" y="4624715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610" y="2358891"/>
            <a:ext cx="319318" cy="160428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①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②</a:t>
            </a:r>
            <a:endParaRPr kumimoji="1"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③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④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⑤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425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1372542" y="4439005"/>
            <a:ext cx="7810277" cy="52022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⑤でジャンプ　　　　　　③でジャンプ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88128" y="3301407"/>
            <a:ext cx="875056" cy="164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26191" y="3608579"/>
            <a:ext cx="875056" cy="164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45124" y="3922878"/>
            <a:ext cx="875056" cy="164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99576" y="3371415"/>
            <a:ext cx="4101940" cy="306841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636996" y="2301850"/>
            <a:ext cx="319318" cy="160428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①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②</a:t>
            </a:r>
            <a:endParaRPr kumimoji="1"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③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④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⑤</a:t>
            </a:r>
            <a:endParaRPr lang="en-US" altLang="ja-JP" sz="10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1425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238862" y="3249872"/>
            <a:ext cx="875056" cy="12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565036" y="3554329"/>
            <a:ext cx="875056" cy="12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340426" y="3843433"/>
            <a:ext cx="875056" cy="12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3107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>
            <a:extLst>
              <a:ext uri="{FF2B5EF4-FFF2-40B4-BE49-F238E27FC236}">
                <a16:creationId xmlns:a16="http://schemas.microsoft.com/office/drawing/2014/main" id="{26DFEED1-F90F-4D47-B469-C41C048C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① </a:t>
            </a:r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② </a:t>
            </a:r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1665258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03" y="1705676"/>
            <a:ext cx="7502059" cy="5149141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5EE83A04-2089-4FAB-9A64-57EBF153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</a:t>
            </a:r>
            <a:r>
              <a:rPr lang="en-US" altLang="ja-JP" dirty="0"/>
              <a:t> 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7169" y="6065917"/>
            <a:ext cx="87716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63401" y="2654596"/>
            <a:ext cx="6140931" cy="3411321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5939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23" name="タイトル 22">
            <a:extLst>
              <a:ext uri="{FF2B5EF4-FFF2-40B4-BE49-F238E27FC236}">
                <a16:creationId xmlns:a16="http://schemas.microsoft.com/office/drawing/2014/main" id="{80BEAA4A-832B-4705-ABEF-0C9B0998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1957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370" y="2099377"/>
            <a:ext cx="2443991" cy="141208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598" y="2111387"/>
            <a:ext cx="1813664" cy="13530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71" y="2068764"/>
            <a:ext cx="1365360" cy="1390577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3526381" y="2132127"/>
            <a:ext cx="406214" cy="1521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604963" y="3032240"/>
            <a:ext cx="964406" cy="139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25795" y="3511461"/>
            <a:ext cx="267226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165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= 20;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044470" y="3511461"/>
            <a:ext cx="3042005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424508" y="3632956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4372" y="2690665"/>
            <a:ext cx="2417436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467370" y="2438596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タイトル 18">
            <a:extLst>
              <a:ext uri="{FF2B5EF4-FFF2-40B4-BE49-F238E27FC236}">
                <a16:creationId xmlns:a16="http://schemas.microsoft.com/office/drawing/2014/main" id="{7F20D2D5-DE78-4508-B3B5-E0A4800B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⑤ </a:t>
            </a:r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age = 20;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7517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26">
            <a:extLst>
              <a:ext uri="{FF2B5EF4-FFF2-40B4-BE49-F238E27FC236}">
                <a16:creationId xmlns:a16="http://schemas.microsoft.com/office/drawing/2014/main" id="{A76658F6-61BD-4218-B72A-ED7C24B80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⑥ </a:t>
            </a:r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⑦</a:t>
            </a:r>
            <a:r>
              <a:rPr lang="en-US" altLang="ja-JP" dirty="0"/>
              <a:t> </a:t>
            </a:r>
            <a:r>
              <a:rPr lang="ja-JP" altLang="en-US" dirty="0"/>
              <a:t>「</a:t>
            </a:r>
            <a:r>
              <a:rPr lang="en-US" altLang="ja-JP" dirty="0"/>
              <a:t>age = 20;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66" y="4575782"/>
            <a:ext cx="3816147" cy="1542485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4280975" y="4547612"/>
            <a:ext cx="3894574" cy="1011269"/>
          </a:xfrm>
          <a:prstGeom prst="wedgeRoundRectCallout">
            <a:avLst>
              <a:gd name="adj1" fmla="val -78549"/>
              <a:gd name="adj2" fmla="val 46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42428" y="4688282"/>
            <a:ext cx="346761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age = 20;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中断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179182" y="4896932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5390" y="5104650"/>
            <a:ext cx="70403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黄色の</a:t>
            </a:r>
            <a:endParaRPr lang="en-US" altLang="ja-JP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矢印</a:t>
            </a:r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43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比較命令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比較命令</a:t>
            </a:r>
            <a:r>
              <a:rPr lang="ja-JP" altLang="en-US" dirty="0"/>
              <a:t>は，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何かと何かの比較を行い，</a:t>
            </a:r>
            <a:r>
              <a:rPr lang="ja-JP" altLang="en-US" b="1" u="sng" dirty="0"/>
              <a:t>フラグレジスタを変化させる</a:t>
            </a:r>
            <a:r>
              <a:rPr lang="ja-JP" altLang="en-US" dirty="0"/>
              <a:t>ための命令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条件ジャンプ命令</a:t>
            </a:r>
            <a:r>
              <a:rPr lang="ja-JP" altLang="en-US" dirty="0"/>
              <a:t>は，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フラグの値がある特定の条件のときだけジャンプする</a:t>
            </a:r>
            <a:r>
              <a:rPr lang="ja-JP" altLang="en-US" dirty="0"/>
              <a:t>命令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2501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04739FC7-CBB1-4FB9-A429-7D2327BF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⑧「</a:t>
            </a:r>
            <a:r>
              <a:rPr lang="en-US" altLang="ja-JP" dirty="0"/>
              <a:t>age = 20;</a:t>
            </a:r>
            <a:r>
              <a:rPr lang="ja-JP" altLang="en-US" dirty="0"/>
              <a:t>」の行で，実行が中断した状態で，逆アセンブルを行いなさい．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697230" y="5281613"/>
            <a:ext cx="3383280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「デバッグ」→ 「ウインドウ」→「</a:t>
            </a:r>
            <a:r>
              <a:rPr lang="ja-JP" altLang="en-US" sz="1650" b="1" i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2431" y="2223270"/>
            <a:ext cx="677888" cy="175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7679" y="2398349"/>
            <a:ext cx="985384" cy="1467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5177" y="4697493"/>
            <a:ext cx="1801985" cy="196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333875" y="3479482"/>
            <a:ext cx="320992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697648" y="4938713"/>
            <a:ext cx="3679772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逆アセンブルの結果が表示される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1972" y="1888531"/>
            <a:ext cx="2849726" cy="294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7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382" y="2081740"/>
            <a:ext cx="2164556" cy="2943225"/>
          </a:xfrm>
          <a:prstGeom prst="rect">
            <a:avLst/>
          </a:prstGeom>
        </p:spPr>
      </p:pic>
      <p:sp>
        <p:nvSpPr>
          <p:cNvPr id="22" name="タイトル 21">
            <a:extLst>
              <a:ext uri="{FF2B5EF4-FFF2-40B4-BE49-F238E27FC236}">
                <a16:creationId xmlns:a16="http://schemas.microsoft.com/office/drawing/2014/main" id="{3A1B9D15-367C-4A59-9D02-2CB28C34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⑨ ステップオーバーの操作を１回ずつ行いながら，実行の流れを確認しなさい．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086028" y="2118139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32407" y="4596611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777116" y="4957864"/>
            <a:ext cx="2737177" cy="81707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640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909" y="4733375"/>
            <a:ext cx="2993231" cy="12573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2615" y="3099165"/>
            <a:ext cx="2957513" cy="113585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2615" y="1331491"/>
            <a:ext cx="2957513" cy="113585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214" y="4507735"/>
            <a:ext cx="2957513" cy="113585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944" y="2754766"/>
            <a:ext cx="2957513" cy="1135856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944" y="1045401"/>
            <a:ext cx="2957513" cy="1135856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9312" y="988817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9312" y="2889995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9312" y="4655942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705908" y="1754219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05908" y="3667093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1059023" y="2300838"/>
            <a:ext cx="489857" cy="28989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81876" y="2307286"/>
            <a:ext cx="1569660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</a:p>
        </p:txBody>
      </p:sp>
      <p:sp>
        <p:nvSpPr>
          <p:cNvPr id="19" name="下矢印 18"/>
          <p:cNvSpPr/>
          <p:nvPr/>
        </p:nvSpPr>
        <p:spPr>
          <a:xfrm>
            <a:off x="1026027" y="4014492"/>
            <a:ext cx="489857" cy="28989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48880" y="4020940"/>
            <a:ext cx="1569660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</a:p>
        </p:txBody>
      </p:sp>
      <p:sp>
        <p:nvSpPr>
          <p:cNvPr id="21" name="下矢印 20"/>
          <p:cNvSpPr/>
          <p:nvPr/>
        </p:nvSpPr>
        <p:spPr>
          <a:xfrm>
            <a:off x="4589981" y="954602"/>
            <a:ext cx="489857" cy="28989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12834" y="961050"/>
            <a:ext cx="1569660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</a:p>
        </p:txBody>
      </p:sp>
      <p:sp>
        <p:nvSpPr>
          <p:cNvPr id="23" name="下矢印 22"/>
          <p:cNvSpPr/>
          <p:nvPr/>
        </p:nvSpPr>
        <p:spPr>
          <a:xfrm>
            <a:off x="4589981" y="2612280"/>
            <a:ext cx="489857" cy="28989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12834" y="2618728"/>
            <a:ext cx="1569660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</a:p>
        </p:txBody>
      </p:sp>
      <p:sp>
        <p:nvSpPr>
          <p:cNvPr id="25" name="下矢印 24"/>
          <p:cNvSpPr/>
          <p:nvPr/>
        </p:nvSpPr>
        <p:spPr>
          <a:xfrm>
            <a:off x="4589981" y="4361590"/>
            <a:ext cx="489857" cy="28989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12834" y="4368038"/>
            <a:ext cx="1569660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836298" y="5624512"/>
            <a:ext cx="2553072" cy="1406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07969" y="5016740"/>
            <a:ext cx="1742785" cy="71558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1350" dirty="0" err="1">
                <a:latin typeface="Arial" panose="020B0604020202020204" pitchFamily="34" charset="0"/>
                <a:ea typeface="メイリオ" panose="020B0604030504040204" pitchFamily="50" charset="-128"/>
              </a:rPr>
              <a:t>mov</a:t>
            </a:r>
            <a:r>
              <a:rPr lang="en-US" altLang="ja-JP" sz="1350" dirty="0">
                <a:latin typeface="Arial" panose="020B0604020202020204" pitchFamily="34" charset="0"/>
                <a:ea typeface="メイリオ" panose="020B0604030504040204" pitchFamily="50" charset="-128"/>
              </a:rPr>
              <a:t> …</a:t>
            </a:r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」の行は</a:t>
            </a:r>
            <a:endParaRPr lang="en-US" altLang="ja-JP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スキップされること</a:t>
            </a:r>
            <a:endParaRPr lang="en-US" altLang="ja-JP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を確認</a:t>
            </a:r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632003" y="5697730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137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790" y="2124091"/>
            <a:ext cx="2939654" cy="2339079"/>
          </a:xfrm>
          <a:prstGeom prst="rect">
            <a:avLst/>
          </a:prstGeom>
        </p:spPr>
      </p:pic>
      <p:sp>
        <p:nvSpPr>
          <p:cNvPr id="20" name="タイトル 19">
            <a:extLst>
              <a:ext uri="{FF2B5EF4-FFF2-40B4-BE49-F238E27FC236}">
                <a16:creationId xmlns:a16="http://schemas.microsoft.com/office/drawing/2014/main" id="{ED1D1A5D-1051-4B2E-A1CC-2981288F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⑩ 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1979535" y="2368243"/>
            <a:ext cx="1012268" cy="2799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65135" y="3141206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523202" y="4606933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381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dirty="0"/>
              <a:t>age = 20;</a:t>
            </a:r>
            <a:r>
              <a:rPr lang="ja-JP" altLang="en-US" dirty="0"/>
              <a:t>」の行を「</a:t>
            </a:r>
            <a:r>
              <a:rPr lang="en-US" altLang="ja-JP" dirty="0"/>
              <a:t>age = 10;</a:t>
            </a:r>
            <a:r>
              <a:rPr lang="ja-JP" altLang="en-US" dirty="0"/>
              <a:t>」に変えて，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今の手順を繰り返しなさい．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ジャンプの様子が変わるので確認しなさい</a:t>
            </a:r>
            <a:endParaRPr lang="en-US" altLang="ja-JP" dirty="0"/>
          </a:p>
          <a:p>
            <a:endParaRPr lang="ja-JP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0854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11-4</a:t>
            </a:r>
            <a:r>
              <a:rPr lang="ja-JP" altLang="en-US" dirty="0"/>
              <a:t> 繰り返しの演習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73BA18ED-82A7-4757-A38E-52D71EE02D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1205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繰り返し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同じ処理を繰り返し，いつかは終わる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0678" y="2474925"/>
            <a:ext cx="2329484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y[</a:t>
            </a:r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i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] = x[</a:t>
            </a:r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i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] * 12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76648" y="2899144"/>
            <a:ext cx="35779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0244" y="2893477"/>
            <a:ext cx="35779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y</a:t>
            </a:r>
          </a:p>
        </p:txBody>
      </p:sp>
      <p:graphicFrame>
        <p:nvGraphicFramePr>
          <p:cNvPr id="16" name="コンテンツ プレースホルダー 4"/>
          <p:cNvGraphicFramePr>
            <a:graphicFrameLocks/>
          </p:cNvGraphicFramePr>
          <p:nvPr/>
        </p:nvGraphicFramePr>
        <p:xfrm>
          <a:off x="1703845" y="3378224"/>
          <a:ext cx="642802" cy="2331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2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FFC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92D05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92D05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コンテンツ プレースホルダー 4"/>
          <p:cNvGraphicFramePr>
            <a:graphicFrameLocks/>
          </p:cNvGraphicFramePr>
          <p:nvPr/>
        </p:nvGraphicFramePr>
        <p:xfrm>
          <a:off x="538163" y="3378224"/>
          <a:ext cx="642802" cy="2331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2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36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kumimoji="1" lang="ja-JP" altLang="en-US" sz="2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FFC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1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92D05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2100" dirty="0">
                        <a:solidFill>
                          <a:srgbClr val="92D05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1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1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22087" y="2474925"/>
            <a:ext cx="3825371" cy="4847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25615" y="2521091"/>
            <a:ext cx="2723823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33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繰り返す処理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93476" y="4165750"/>
            <a:ext cx="425308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 err="1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= 0, 1, 2, 3, 4, 5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と変化し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全部済んだら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終わる</a:t>
            </a:r>
            <a:endParaRPr lang="en-US" altLang="ja-JP" sz="27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765930" y="3954948"/>
            <a:ext cx="4233585" cy="1234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03270" y="4283815"/>
            <a:ext cx="1877437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33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終了条件</a:t>
            </a:r>
          </a:p>
        </p:txBody>
      </p:sp>
    </p:spTree>
    <p:extLst>
      <p:ext uri="{BB962C8B-B14F-4D97-AF65-F5344CB8AC3E}">
        <p14:creationId xmlns:p14="http://schemas.microsoft.com/office/powerpoint/2010/main" val="4260602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繰り返しの例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3754" y="2219363"/>
            <a:ext cx="35779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7350" y="2213696"/>
            <a:ext cx="35779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y</a:t>
            </a:r>
          </a:p>
        </p:txBody>
      </p:sp>
      <p:graphicFrame>
        <p:nvGraphicFramePr>
          <p:cNvPr id="16" name="コンテンツ プレースホルダー 4"/>
          <p:cNvGraphicFramePr>
            <a:graphicFrameLocks/>
          </p:cNvGraphicFramePr>
          <p:nvPr/>
        </p:nvGraphicFramePr>
        <p:xfrm>
          <a:off x="1410951" y="2698444"/>
          <a:ext cx="642802" cy="2331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2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コンテンツ プレースホルダー 4"/>
          <p:cNvGraphicFramePr>
            <a:graphicFrameLocks/>
          </p:cNvGraphicFramePr>
          <p:nvPr/>
        </p:nvGraphicFramePr>
        <p:xfrm>
          <a:off x="245269" y="2698444"/>
          <a:ext cx="642802" cy="2331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2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36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4352811" y="1376297"/>
            <a:ext cx="361752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のプログラム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0457" y="2213695"/>
            <a:ext cx="6512569" cy="2244005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  <p:sp>
        <p:nvSpPr>
          <p:cNvPr id="19" name="テキスト ボックス 18"/>
          <p:cNvSpPr txBox="1"/>
          <p:nvPr/>
        </p:nvSpPr>
        <p:spPr>
          <a:xfrm>
            <a:off x="3315357" y="4614664"/>
            <a:ext cx="5339923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dirty="0" err="1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の値は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0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→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1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→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2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→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3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→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 4 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→ </a:t>
            </a:r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変化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し，全部済んだら終わる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07519" y="3629025"/>
            <a:ext cx="3128953" cy="42862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29341" y="3645013"/>
            <a:ext cx="2031325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繰り返す処理</a:t>
            </a:r>
          </a:p>
        </p:txBody>
      </p:sp>
    </p:spTree>
    <p:extLst>
      <p:ext uri="{BB962C8B-B14F-4D97-AF65-F5344CB8AC3E}">
        <p14:creationId xmlns:p14="http://schemas.microsoft.com/office/powerpoint/2010/main" val="42365932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532" y="1982529"/>
            <a:ext cx="4630968" cy="291842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13" y="2563706"/>
            <a:ext cx="3458725" cy="1927432"/>
          </a:xfrm>
          <a:prstGeom prst="rect">
            <a:avLst/>
          </a:prstGeom>
          <a:ln>
            <a:solidFill>
              <a:srgbClr val="000066"/>
            </a:solidFill>
          </a:ln>
        </p:spPr>
      </p:pic>
      <p:sp>
        <p:nvSpPr>
          <p:cNvPr id="6" name="正方形/長方形 5"/>
          <p:cNvSpPr/>
          <p:nvPr/>
        </p:nvSpPr>
        <p:spPr>
          <a:xfrm>
            <a:off x="4474412" y="5042194"/>
            <a:ext cx="4541031" cy="48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C++ </a:t>
            </a:r>
            <a:r>
              <a:rPr lang="ja-JP" altLang="en-US" dirty="0"/>
              <a:t>言語とアセンブリ言語</a:t>
            </a:r>
          </a:p>
        </p:txBody>
      </p:sp>
      <p:sp>
        <p:nvSpPr>
          <p:cNvPr id="36" name="コンテンツ プレースホルダー 35">
            <a:extLst>
              <a:ext uri="{FF2B5EF4-FFF2-40B4-BE49-F238E27FC236}">
                <a16:creationId xmlns:a16="http://schemas.microsoft.com/office/drawing/2014/main" id="{0BCA83D4-9DFA-4CCF-AF24-12588E522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2101" y="1744928"/>
            <a:ext cx="207864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lang="en-US" altLang="ja-JP" sz="24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642757" y="3581116"/>
            <a:ext cx="1454648" cy="173639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35918" y="3920596"/>
            <a:ext cx="4707998" cy="607358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516428" y="4529209"/>
            <a:ext cx="676849" cy="13701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55638" y="4042594"/>
            <a:ext cx="954107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5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</a:p>
        </p:txBody>
      </p:sp>
      <p:sp>
        <p:nvSpPr>
          <p:cNvPr id="30" name="右中かっこ 29"/>
          <p:cNvSpPr/>
          <p:nvPr/>
        </p:nvSpPr>
        <p:spPr>
          <a:xfrm rot="5400000">
            <a:off x="5323602" y="4673030"/>
            <a:ext cx="331470" cy="9393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98950" y="5271550"/>
            <a:ext cx="243459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右中かっこ 32"/>
          <p:cNvSpPr/>
          <p:nvPr/>
        </p:nvSpPr>
        <p:spPr>
          <a:xfrm rot="5400000">
            <a:off x="7412891" y="3747060"/>
            <a:ext cx="331470" cy="27756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59001" y="5259118"/>
            <a:ext cx="322071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r>
              <a:rPr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が対象とする</a:t>
            </a:r>
            <a:endParaRPr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相手である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オペランド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07772" y="3844588"/>
            <a:ext cx="1485910" cy="83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352532" y="1967141"/>
            <a:ext cx="3791343" cy="868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192117" y="1744928"/>
            <a:ext cx="221266" cy="2998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2118442" y="3711181"/>
            <a:ext cx="2191896" cy="5304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285690" y="211077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1871662" y="3508762"/>
            <a:ext cx="5226737" cy="818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621786" y="3395991"/>
            <a:ext cx="139469" cy="173639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189080" y="3503291"/>
            <a:ext cx="139469" cy="173639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96099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532" y="1982529"/>
            <a:ext cx="4630968" cy="291842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474412" y="5042194"/>
            <a:ext cx="4541031" cy="48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ジャンプ命令</a:t>
            </a:r>
          </a:p>
        </p:txBody>
      </p:sp>
      <p:sp>
        <p:nvSpPr>
          <p:cNvPr id="25" name="コンテンツ プレースホルダー 24">
            <a:extLst>
              <a:ext uri="{FF2B5EF4-FFF2-40B4-BE49-F238E27FC236}">
                <a16:creationId xmlns:a16="http://schemas.microsoft.com/office/drawing/2014/main" id="{209DE840-9492-4709-AC57-A04A9057C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435918" y="3920596"/>
            <a:ext cx="4707998" cy="607358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516428" y="4529209"/>
            <a:ext cx="676849" cy="13701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右中かっこ 29"/>
          <p:cNvSpPr/>
          <p:nvPr/>
        </p:nvSpPr>
        <p:spPr>
          <a:xfrm rot="5400000">
            <a:off x="5323602" y="4673030"/>
            <a:ext cx="331470" cy="9393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98950" y="5271550"/>
            <a:ext cx="243459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右中かっこ 32"/>
          <p:cNvSpPr/>
          <p:nvPr/>
        </p:nvSpPr>
        <p:spPr>
          <a:xfrm rot="5400000">
            <a:off x="7412891" y="3747060"/>
            <a:ext cx="331470" cy="27756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59001" y="5259118"/>
            <a:ext cx="322071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  <a:r>
              <a:rPr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が対象とする</a:t>
            </a:r>
            <a:endParaRPr lang="en-US" altLang="ja-JP" sz="21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相手である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オペランド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07772" y="3844588"/>
            <a:ext cx="1485910" cy="83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352532" y="1967141"/>
            <a:ext cx="3791343" cy="868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192117" y="1744928"/>
            <a:ext cx="221266" cy="2998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85690" y="211077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7189080" y="3503291"/>
            <a:ext cx="139469" cy="173639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01893" y="2572585"/>
            <a:ext cx="3046046" cy="2537426"/>
            <a:chOff x="4983384" y="3152647"/>
            <a:chExt cx="3213593" cy="2568003"/>
          </a:xfrm>
        </p:grpSpPr>
        <p:sp>
          <p:nvSpPr>
            <p:cNvPr id="35" name="AutoShape 5"/>
            <p:cNvSpPr>
              <a:spLocks noChangeArrowheads="1"/>
            </p:cNvSpPr>
            <p:nvPr/>
          </p:nvSpPr>
          <p:spPr bwMode="auto">
            <a:xfrm>
              <a:off x="5361667" y="3152647"/>
              <a:ext cx="2438400" cy="2568003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ja-JP" altLang="en-US" sz="2100">
                <a:solidFill>
                  <a:srgbClr val="10007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" name="右カーブ矢印 35"/>
            <p:cNvSpPr/>
            <p:nvPr/>
          </p:nvSpPr>
          <p:spPr>
            <a:xfrm>
              <a:off x="4983384" y="3735664"/>
              <a:ext cx="362373" cy="1642086"/>
            </a:xfrm>
            <a:prstGeom prst="curved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7" name="Rectangle 14"/>
            <p:cNvSpPr txBox="1">
              <a:spLocks noChangeArrowheads="1"/>
            </p:cNvSpPr>
            <p:nvPr/>
          </p:nvSpPr>
          <p:spPr>
            <a:xfrm>
              <a:off x="5970591" y="3206046"/>
              <a:ext cx="2190385" cy="617107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800" dirty="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比較命令</a:t>
              </a:r>
            </a:p>
          </p:txBody>
        </p:sp>
        <p:sp>
          <p:nvSpPr>
            <p:cNvPr id="38" name="Rectangle 14"/>
            <p:cNvSpPr txBox="1">
              <a:spLocks noChangeArrowheads="1"/>
            </p:cNvSpPr>
            <p:nvPr/>
          </p:nvSpPr>
          <p:spPr>
            <a:xfrm>
              <a:off x="5502133" y="3587047"/>
              <a:ext cx="2438399" cy="617107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800" dirty="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条件ジャンプ命令</a:t>
              </a:r>
            </a:p>
          </p:txBody>
        </p:sp>
        <p:sp>
          <p:nvSpPr>
            <p:cNvPr id="39" name="Rectangle 14"/>
            <p:cNvSpPr txBox="1">
              <a:spLocks noChangeArrowheads="1"/>
            </p:cNvSpPr>
            <p:nvPr/>
          </p:nvSpPr>
          <p:spPr>
            <a:xfrm>
              <a:off x="5361668" y="4828330"/>
              <a:ext cx="2674262" cy="617107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rgbClr val="003366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800" b="1" dirty="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無条件ジャンプ命令</a:t>
              </a:r>
            </a:p>
          </p:txBody>
        </p:sp>
        <p:sp>
          <p:nvSpPr>
            <p:cNvPr id="41" name="右カーブ矢印 40"/>
            <p:cNvSpPr/>
            <p:nvPr/>
          </p:nvSpPr>
          <p:spPr>
            <a:xfrm flipH="1" flipV="1">
              <a:off x="7800067" y="3206046"/>
              <a:ext cx="396910" cy="1727603"/>
            </a:xfrm>
            <a:prstGeom prst="curved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2" name="AutoShape 4"/>
            <p:cNvSpPr>
              <a:spLocks noChangeArrowheads="1"/>
            </p:cNvSpPr>
            <p:nvPr/>
          </p:nvSpPr>
          <p:spPr bwMode="auto">
            <a:xfrm>
              <a:off x="5361666" y="3939765"/>
              <a:ext cx="2438400" cy="838200"/>
            </a:xfrm>
            <a:prstGeom prst="flowChartProcess">
              <a:avLst/>
            </a:prstGeom>
            <a:solidFill>
              <a:srgbClr val="FFC000">
                <a:alpha val="15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ja-JP" altLang="en-US" sz="2100">
                <a:solidFill>
                  <a:srgbClr val="10007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正方形/長方形 42"/>
          <p:cNvSpPr/>
          <p:nvPr/>
        </p:nvSpPr>
        <p:spPr>
          <a:xfrm>
            <a:off x="878515" y="2947523"/>
            <a:ext cx="1984257" cy="3373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15377" y="4155255"/>
            <a:ext cx="2253301" cy="3373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594672" y="4625597"/>
            <a:ext cx="2983954" cy="2124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594671" y="3673159"/>
            <a:ext cx="2983954" cy="1845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>
            <a:stCxn id="43" idx="3"/>
          </p:cNvCxnSpPr>
          <p:nvPr/>
        </p:nvCxnSpPr>
        <p:spPr>
          <a:xfrm>
            <a:off x="2862772" y="3116197"/>
            <a:ext cx="1705561" cy="701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2968677" y="4357856"/>
            <a:ext cx="1599656" cy="384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1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比較命令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245" y="2300035"/>
            <a:ext cx="6214922" cy="317944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正方形/長方形 6"/>
          <p:cNvSpPr/>
          <p:nvPr/>
        </p:nvSpPr>
        <p:spPr>
          <a:xfrm>
            <a:off x="7332805" y="2301235"/>
            <a:ext cx="727362" cy="319751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332804" y="5121651"/>
            <a:ext cx="727363" cy="329462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332804" y="3846418"/>
            <a:ext cx="675702" cy="268166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99787" y="2620986"/>
            <a:ext cx="1314792" cy="336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99787" y="3565042"/>
            <a:ext cx="1314792" cy="273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99787" y="4837125"/>
            <a:ext cx="1314792" cy="273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1734671" y="2842150"/>
            <a:ext cx="822960" cy="43618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48389" y="1713285"/>
            <a:ext cx="4650736" cy="427901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9323" y="1748770"/>
            <a:ext cx="422423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比較命令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は，何かと，何かの比較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916033" y="2844225"/>
            <a:ext cx="1151741" cy="434108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53137" y="3362505"/>
            <a:ext cx="3475631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のメモリアドレス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7332804" y="2839351"/>
            <a:ext cx="582135" cy="434108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67816" y="3340647"/>
            <a:ext cx="196399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 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進数で 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99726" y="3882106"/>
            <a:ext cx="4822154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の値をメモリから読み込んで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12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と比較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3768584" y="3856954"/>
            <a:ext cx="5121201" cy="760244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40720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条件分岐でのプログラム実行の流れ（実行順）を確認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ステップオーバー機能を利用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3360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>
            <a:extLst>
              <a:ext uri="{FF2B5EF4-FFF2-40B4-BE49-F238E27FC236}">
                <a16:creationId xmlns:a16="http://schemas.microsoft.com/office/drawing/2014/main" id="{551DAF11-B423-4C09-999D-707C538A3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① </a:t>
            </a:r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② </a:t>
            </a:r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38845729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98" y="1964530"/>
            <a:ext cx="8965351" cy="3713459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452EA6DA-325B-444C-9AEB-22B07C4D4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</a:t>
            </a:r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24152" y="5170158"/>
            <a:ext cx="87716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66845" y="2777914"/>
            <a:ext cx="7602686" cy="2290476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8148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23" name="タイトル 22">
            <a:extLst>
              <a:ext uri="{FF2B5EF4-FFF2-40B4-BE49-F238E27FC236}">
                <a16:creationId xmlns:a16="http://schemas.microsoft.com/office/drawing/2014/main" id="{9785A020-6898-48A4-BBB5-4A048118C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4315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728" y="2728973"/>
            <a:ext cx="3257968" cy="111436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4" y="2949747"/>
            <a:ext cx="2750344" cy="971550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825728" y="3274580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for (</a:t>
            </a:r>
            <a:r>
              <a:rPr lang="en-US" altLang="ja-JP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= 0;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35935" y="3435523"/>
            <a:ext cx="2071538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470" y="2518241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105381" y="2581604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105380" y="3734869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28776" y="4247158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64F42A27-9A30-4693-9096-AD3A39577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⑤ </a:t>
            </a:r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for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349598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タイトル 25">
            <a:extLst>
              <a:ext uri="{FF2B5EF4-FFF2-40B4-BE49-F238E27FC236}">
                <a16:creationId xmlns:a16="http://schemas.microsoft.com/office/drawing/2014/main" id="{84872BAA-EECD-42DB-B5F5-C3A92D7D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⑥ </a:t>
            </a:r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⑦「</a:t>
            </a:r>
            <a:r>
              <a:rPr lang="en-US" altLang="ja-JP" dirty="0"/>
              <a:t>for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65" y="4815174"/>
            <a:ext cx="2936081" cy="950119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3425579" y="4658848"/>
            <a:ext cx="4547136" cy="1132284"/>
          </a:xfrm>
          <a:prstGeom prst="wedgeRoundRectCallout">
            <a:avLst>
              <a:gd name="adj1" fmla="val -97888"/>
              <a:gd name="adj2" fmla="val 1188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20909" y="4910469"/>
            <a:ext cx="3754554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for (</a:t>
            </a:r>
            <a:r>
              <a:rPr lang="en-US" altLang="ja-JP" sz="21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= 0;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…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26129" y="5224990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09846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828" y="2545605"/>
            <a:ext cx="3800657" cy="1077655"/>
          </a:xfrm>
          <a:prstGeom prst="rect">
            <a:avLst/>
          </a:prstGeom>
        </p:spPr>
      </p:pic>
      <p:sp>
        <p:nvSpPr>
          <p:cNvPr id="27" name="タイトル 26">
            <a:extLst>
              <a:ext uri="{FF2B5EF4-FFF2-40B4-BE49-F238E27FC236}">
                <a16:creationId xmlns:a16="http://schemas.microsoft.com/office/drawing/2014/main" id="{F31D980D-4ED4-45F8-8F52-677032818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⑧「</a:t>
            </a:r>
            <a:r>
              <a:rPr lang="en-US" altLang="ja-JP" dirty="0"/>
              <a:t>for</a:t>
            </a:r>
            <a:r>
              <a:rPr lang="ja-JP" altLang="en-US" dirty="0"/>
              <a:t>」の行で，実行が中断した状態で，変数の値を表示させなさい．手順は次の通り．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42757" y="4797290"/>
            <a:ext cx="422026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次ページに拡大図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37177" cy="81707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16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636847" y="3881388"/>
            <a:ext cx="2737177" cy="61835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648935" y="301835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00083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419"/>
            <a:ext cx="8990410" cy="2549180"/>
          </a:xfrm>
          <a:prstGeom prst="rect">
            <a:avLst/>
          </a:prstGeom>
        </p:spPr>
      </p:pic>
      <p:sp>
        <p:nvSpPr>
          <p:cNvPr id="20" name="タイトル 19">
            <a:extLst>
              <a:ext uri="{FF2B5EF4-FFF2-40B4-BE49-F238E27FC236}">
                <a16:creationId xmlns:a16="http://schemas.microsoft.com/office/drawing/2014/main" id="{506E0C64-414E-48AE-AD94-418AC3F2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1" name="コンテンツ プレースホルダー 20">
            <a:extLst>
              <a:ext uri="{FF2B5EF4-FFF2-40B4-BE49-F238E27FC236}">
                <a16:creationId xmlns:a16="http://schemas.microsoft.com/office/drawing/2014/main" id="{C223788A-4C6D-450E-B6E9-D095FA437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42825" y="4816599"/>
            <a:ext cx="4220268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y[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] = x[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] * 12;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」は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未実行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であることを確認！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07986" y="3362957"/>
            <a:ext cx="7755107" cy="11046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07131" y="2369811"/>
            <a:ext cx="371601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変数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の値は，変な値に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なっているはず</a:t>
            </a:r>
          </a:p>
        </p:txBody>
      </p:sp>
    </p:spTree>
    <p:extLst>
      <p:ext uri="{BB962C8B-B14F-4D97-AF65-F5344CB8AC3E}">
        <p14:creationId xmlns:p14="http://schemas.microsoft.com/office/powerpoint/2010/main" val="40328321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786D89F9-6E3A-4286-AAB8-EB98D3EE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⑨「</a:t>
            </a:r>
            <a:r>
              <a:rPr lang="en-US" altLang="ja-JP" dirty="0"/>
              <a:t>for</a:t>
            </a:r>
            <a:r>
              <a:rPr lang="ja-JP" altLang="en-US" dirty="0"/>
              <a:t>」の行で，実行が中断した状態で，逆アセンブルを行いなさい．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697230" y="5281613"/>
            <a:ext cx="3383280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「デバッグ」→ 「ウインドウ」→「</a:t>
            </a:r>
            <a:r>
              <a:rPr lang="ja-JP" altLang="en-US" sz="1650" b="1" i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2431" y="2223270"/>
            <a:ext cx="677888" cy="175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7679" y="2398349"/>
            <a:ext cx="985384" cy="1467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5177" y="4697493"/>
            <a:ext cx="1801985" cy="196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333875" y="3479482"/>
            <a:ext cx="320992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814147" y="5283994"/>
            <a:ext cx="3679772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逆アセンブルの結果が表示される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044" y="2031207"/>
            <a:ext cx="3571875" cy="32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521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382" y="2081740"/>
            <a:ext cx="2164556" cy="2943225"/>
          </a:xfrm>
          <a:prstGeom prst="rect">
            <a:avLst/>
          </a:prstGeom>
        </p:spPr>
      </p:pic>
      <p:sp>
        <p:nvSpPr>
          <p:cNvPr id="22" name="タイトル 21">
            <a:extLst>
              <a:ext uri="{FF2B5EF4-FFF2-40B4-BE49-F238E27FC236}">
                <a16:creationId xmlns:a16="http://schemas.microsoft.com/office/drawing/2014/main" id="{E91DDB04-5DB2-41DF-94FF-23D90D0B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⑩ ステップオーバーの操作を１回ずつ行いながら，実行の流れを確認しなさい．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086028" y="2118139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32407" y="4596611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777116" y="4957864"/>
            <a:ext cx="2737177" cy="81707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ステップオーバー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855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比較命令の前後でのフラグレジスタの変化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80" y="1728297"/>
            <a:ext cx="2757872" cy="115744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13" y="4400577"/>
            <a:ext cx="2757872" cy="1157449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42947" y="1907976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3580" y="4659696"/>
            <a:ext cx="301224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082143" y="3565224"/>
            <a:ext cx="489857" cy="28989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3338" y="2081993"/>
            <a:ext cx="4646169" cy="45005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3971" y="4659696"/>
            <a:ext cx="4719918" cy="45720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714013" y="2638802"/>
            <a:ext cx="3267241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比較命令 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mp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の実行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直前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94646" y="5235851"/>
            <a:ext cx="3267241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比較命令 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mp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の実行直後</a:t>
            </a:r>
          </a:p>
        </p:txBody>
      </p:sp>
    </p:spTree>
    <p:extLst>
      <p:ext uri="{BB962C8B-B14F-4D97-AF65-F5344CB8AC3E}">
        <p14:creationId xmlns:p14="http://schemas.microsoft.com/office/powerpoint/2010/main" val="40705432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790" y="2124091"/>
            <a:ext cx="2939654" cy="2339079"/>
          </a:xfrm>
          <a:prstGeom prst="rect">
            <a:avLst/>
          </a:prstGeom>
        </p:spPr>
      </p:pic>
      <p:sp>
        <p:nvSpPr>
          <p:cNvPr id="20" name="タイトル 19">
            <a:extLst>
              <a:ext uri="{FF2B5EF4-FFF2-40B4-BE49-F238E27FC236}">
                <a16:creationId xmlns:a16="http://schemas.microsoft.com/office/drawing/2014/main" id="{496F6BCF-32AA-48FD-B49C-2D77DBC0D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⑪ 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1979535" y="2368243"/>
            <a:ext cx="1012268" cy="2799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65135" y="3141206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523202" y="4606933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8540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確認クイズ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ジャンプ命令は，２つ確認できましたか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ジャンプ命令でジャンプが行われたことを確認できましたか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25604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99621DE0-F125-49B2-A14F-86570AB497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3335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足し算の繰り返し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次のプログラムで，プログラム実行の流れを </a:t>
            </a:r>
            <a:r>
              <a:rPr lang="en-US" altLang="ja-JP" dirty="0"/>
              <a:t>Visual Studio </a:t>
            </a:r>
            <a:r>
              <a:rPr lang="ja-JP" altLang="en-US" dirty="0"/>
              <a:t>で確認しなさい</a:t>
            </a:r>
            <a:endParaRPr lang="en-US" altLang="ja-JP" dirty="0"/>
          </a:p>
          <a:p>
            <a:endParaRPr lang="ja-JP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18771" y="2602966"/>
            <a:ext cx="7534412" cy="259103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static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a[4] = {1, 2, 3, 4};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static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b[4] = {2, 4, 6, 8}; 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static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c[4];</a:t>
            </a:r>
          </a:p>
          <a:p>
            <a:pPr marL="0" indent="0">
              <a:buNone/>
            </a:pP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for (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= 0;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&lt; 4;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++) {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c[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] = a[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] + b[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];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}</a:t>
            </a:r>
            <a:endParaRPr lang="ja-JP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22038" y="4585767"/>
            <a:ext cx="4493538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足し算を４回繰り返すプログラム．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結果は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   3, 6, 9, 12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09240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足し算の繰り返し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次のプログラムで，プログラム実行の流れを </a:t>
            </a:r>
            <a:r>
              <a:rPr lang="en-US" altLang="ja-JP" dirty="0"/>
              <a:t>Visual Studio </a:t>
            </a:r>
            <a:r>
              <a:rPr lang="ja-JP" altLang="en-US" dirty="0"/>
              <a:t>で確認しなさい</a:t>
            </a:r>
            <a:endParaRPr lang="en-US" altLang="ja-JP" dirty="0"/>
          </a:p>
          <a:p>
            <a:endParaRPr lang="ja-JP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618988" y="2586842"/>
            <a:ext cx="7534412" cy="344092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static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a[4] = {1, 2, 3, 4};</a:t>
            </a:r>
          </a:p>
          <a:p>
            <a:pPr marL="0" indent="0">
              <a:buNone/>
            </a:pP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s;</a:t>
            </a:r>
          </a:p>
          <a:p>
            <a:pPr marL="0" indent="0">
              <a:buNone/>
            </a:pP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s = 0;</a:t>
            </a:r>
          </a:p>
          <a:p>
            <a:pPr marL="0" indent="0">
              <a:buNone/>
            </a:pP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= 0;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while (s &lt; 5) {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s = s + a[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];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++;</a:t>
            </a:r>
          </a:p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}</a:t>
            </a:r>
            <a:endParaRPr lang="ja-JP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48833" y="4585767"/>
            <a:ext cx="4809330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1, 2, 3, 4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の合計を求める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プログラム．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結果は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   10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1264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文字列の長さ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文字列の長さを数えるプログラム</a:t>
            </a:r>
            <a:endParaRPr lang="ja-JP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18771" y="2602966"/>
            <a:ext cx="7534412" cy="259103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77596" y="2642653"/>
            <a:ext cx="7534412" cy="259103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static char s[10] = "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abc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";</a:t>
            </a:r>
          </a:p>
          <a:p>
            <a:pPr marL="0" indent="0">
              <a:buNone/>
            </a:pP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;</a:t>
            </a:r>
          </a:p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for (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=0;;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++)</a:t>
            </a:r>
          </a:p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   if ( s[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] == 0 )</a:t>
            </a:r>
          </a:p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        break;</a:t>
            </a:r>
          </a:p>
          <a:p>
            <a:pPr marL="0" indent="0">
              <a:buNone/>
            </a:pP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("%d\n", </a:t>
            </a:r>
            <a:r>
              <a:rPr lang="en-US" altLang="ja-JP" sz="2100" dirty="0" err="1">
                <a:latin typeface="Arial" panose="020B060402020202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);</a:t>
            </a: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870234" y="3898483"/>
            <a:ext cx="3540102" cy="129551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526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フラグ変化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333723" y="1558298"/>
            <a:ext cx="7810277" cy="52022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= </a:t>
            </a:r>
            <a:r>
              <a:rPr lang="en-US" altLang="ja-JP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 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のとき　　　　　</a:t>
            </a:r>
            <a:r>
              <a:rPr lang="en-US" altLang="ja-JP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= </a:t>
            </a:r>
            <a:r>
              <a:rPr lang="en-US" altLang="ja-JP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のとき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475" y="4305161"/>
            <a:ext cx="2462294" cy="1667178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1505" y="4319863"/>
            <a:ext cx="2667401" cy="1578494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2245505" y="2308840"/>
            <a:ext cx="4822154" cy="43566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と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 の比較によるフラグの変化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213230" y="2264175"/>
            <a:ext cx="5121201" cy="480326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01007" y="2979528"/>
            <a:ext cx="4249881" cy="120032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lang="en-US" altLang="ja-JP" dirty="0" err="1">
                <a:latin typeface="Arial" panose="020B0604020202020204" pitchFamily="34" charset="0"/>
                <a:ea typeface="メイリオ" panose="020B0604030504040204" pitchFamily="50" charset="-128"/>
              </a:rPr>
              <a:t>ZF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（ゼロフラグ）　クリア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の値は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20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と等しくない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SF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（サインフラグ）　クリア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の値は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12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より小さくない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4924337" y="2979528"/>
            <a:ext cx="4019049" cy="120032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lang="en-US" altLang="ja-JP" dirty="0" err="1">
                <a:latin typeface="Arial" panose="020B0604020202020204" pitchFamily="34" charset="0"/>
                <a:ea typeface="メイリオ" panose="020B0604030504040204" pitchFamily="50" charset="-128"/>
              </a:rPr>
              <a:t>ZF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（ゼロフラグ）　クリア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の値は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20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と等しくない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SF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（サインフラグ）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セット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の値は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12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より小さい</a:t>
            </a:r>
          </a:p>
        </p:txBody>
      </p:sp>
      <p:sp>
        <p:nvSpPr>
          <p:cNvPr id="39" name="円/楕円 38"/>
          <p:cNvSpPr/>
          <p:nvPr/>
        </p:nvSpPr>
        <p:spPr>
          <a:xfrm>
            <a:off x="2144466" y="4262443"/>
            <a:ext cx="551110" cy="89770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6173541" y="4262443"/>
            <a:ext cx="551110" cy="89770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21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11-2</a:t>
            </a:r>
            <a:r>
              <a:rPr lang="ja-JP" altLang="en-US" dirty="0"/>
              <a:t> 条件分岐とジャンプ命令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9C408F4F-AC36-4DEA-B906-033A1A71D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48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条件分岐の例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8729" y="1262530"/>
            <a:ext cx="207864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2977" y="2248300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48099" y="3181353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38908" y="4076716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6419" y="2138307"/>
            <a:ext cx="2536272" cy="240065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age = 20;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i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f</a:t>
            </a:r>
            <a:r>
              <a:rPr kumimoji="1"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(age &gt;= 12)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1800;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e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lse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500; </a:t>
            </a:r>
            <a:endParaRPr kumimoji="1" lang="ja-JP" altLang="en-US" sz="3000" b="1" dirty="0">
              <a:latin typeface="Arial" panose="020B0604020202020204" pitchFamily="34" charset="0"/>
              <a:ea typeface="メイリオ" panose="020B0604030504040204" pitchFamily="50" charset="-128"/>
              <a:cs typeface="Courier New" panose="02070309020205020404" pitchFamily="49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102780" y="2248300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510949" y="3139454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401759" y="4034817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96222" y="2138307"/>
            <a:ext cx="2536272" cy="240065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age = 10;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i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f</a:t>
            </a:r>
            <a:r>
              <a:rPr kumimoji="1"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(age &gt;= 12)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1800;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e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lse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500; </a:t>
            </a:r>
            <a:endParaRPr kumimoji="1" lang="ja-JP" altLang="en-US" sz="3000" b="1" dirty="0">
              <a:latin typeface="Arial" panose="020B0604020202020204" pitchFamily="34" charset="0"/>
              <a:ea typeface="メイリオ" panose="020B0604030504040204" pitchFamily="50" charset="-128"/>
              <a:cs typeface="Courier New" panose="02070309020205020404" pitchFamily="49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96419" y="2165762"/>
            <a:ext cx="3433917" cy="2526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32458" y="2165762"/>
            <a:ext cx="3433917" cy="2526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左矢印 20"/>
          <p:cNvSpPr/>
          <p:nvPr/>
        </p:nvSpPr>
        <p:spPr>
          <a:xfrm>
            <a:off x="3138497" y="3242349"/>
            <a:ext cx="426552" cy="25848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38063" y="3108377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こちらが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有効</a:t>
            </a:r>
          </a:p>
        </p:txBody>
      </p:sp>
      <p:sp>
        <p:nvSpPr>
          <p:cNvPr id="23" name="左矢印 22"/>
          <p:cNvSpPr/>
          <p:nvPr/>
        </p:nvSpPr>
        <p:spPr>
          <a:xfrm>
            <a:off x="7478726" y="4088741"/>
            <a:ext cx="426552" cy="25848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78292" y="3954769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こちらが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有効</a:t>
            </a:r>
          </a:p>
        </p:txBody>
      </p:sp>
      <p:sp>
        <p:nvSpPr>
          <p:cNvPr id="25" name="左矢印 24"/>
          <p:cNvSpPr/>
          <p:nvPr/>
        </p:nvSpPr>
        <p:spPr>
          <a:xfrm>
            <a:off x="7714897" y="3200450"/>
            <a:ext cx="426552" cy="258484"/>
          </a:xfrm>
          <a:prstGeom prst="lef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114464" y="3066478"/>
            <a:ext cx="87716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無視</a:t>
            </a:r>
            <a:endParaRPr kumimoji="1" lang="en-US" altLang="ja-JP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される</a:t>
            </a:r>
            <a:endParaRPr kumimoji="1" lang="ja-JP" altLang="en-US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左矢印 26"/>
          <p:cNvSpPr/>
          <p:nvPr/>
        </p:nvSpPr>
        <p:spPr>
          <a:xfrm>
            <a:off x="2923973" y="4159281"/>
            <a:ext cx="426552" cy="258484"/>
          </a:xfrm>
          <a:prstGeom prst="lef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23540" y="4025309"/>
            <a:ext cx="87716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無視</a:t>
            </a:r>
            <a:endParaRPr kumimoji="1" lang="en-US" altLang="ja-JP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される</a:t>
            </a:r>
            <a:endParaRPr kumimoji="1" lang="ja-JP" altLang="en-US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7937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条件分岐でのプログラムの配置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204654" y="3208922"/>
            <a:ext cx="1828800" cy="628650"/>
          </a:xfrm>
          <a:prstGeom prst="flowChartProcess">
            <a:avLst/>
          </a:prstGeom>
          <a:solidFill>
            <a:srgbClr val="FFFF00">
              <a:alpha val="15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 sz="1800">
              <a:solidFill>
                <a:srgbClr val="10007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204654" y="2285536"/>
            <a:ext cx="1828800" cy="628650"/>
          </a:xfrm>
          <a:prstGeom prst="flowChartProcess">
            <a:avLst/>
          </a:prstGeom>
          <a:solidFill>
            <a:srgbClr val="00B0F0">
              <a:alpha val="15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 sz="1800">
              <a:solidFill>
                <a:srgbClr val="10007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1204654" y="1698989"/>
            <a:ext cx="1828800" cy="2697096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 sz="1800">
              <a:solidFill>
                <a:srgbClr val="10007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カーブ矢印 10"/>
          <p:cNvSpPr/>
          <p:nvPr/>
        </p:nvSpPr>
        <p:spPr>
          <a:xfrm>
            <a:off x="920942" y="2136252"/>
            <a:ext cx="271780" cy="1231565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Rectangle 14"/>
          <p:cNvSpPr txBox="1">
            <a:spLocks noChangeArrowheads="1"/>
          </p:cNvSpPr>
          <p:nvPr/>
        </p:nvSpPr>
        <p:spPr>
          <a:xfrm>
            <a:off x="1661347" y="1739039"/>
            <a:ext cx="1642789" cy="462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比較命令</a:t>
            </a:r>
          </a:p>
        </p:txBody>
      </p:sp>
      <p:sp>
        <p:nvSpPr>
          <p:cNvPr id="15" name="Rectangle 14"/>
          <p:cNvSpPr txBox="1">
            <a:spLocks noChangeArrowheads="1"/>
          </p:cNvSpPr>
          <p:nvPr/>
        </p:nvSpPr>
        <p:spPr>
          <a:xfrm>
            <a:off x="1310004" y="2024790"/>
            <a:ext cx="1828799" cy="462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条件ジャンプ命令</a:t>
            </a:r>
          </a:p>
        </p:txBody>
      </p:sp>
      <p:sp>
        <p:nvSpPr>
          <p:cNvPr id="16" name="Rectangle 14"/>
          <p:cNvSpPr txBox="1">
            <a:spLocks noChangeArrowheads="1"/>
          </p:cNvSpPr>
          <p:nvPr/>
        </p:nvSpPr>
        <p:spPr>
          <a:xfrm>
            <a:off x="1204655" y="2955752"/>
            <a:ext cx="2005697" cy="462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無条件ジャンプ命令</a:t>
            </a:r>
          </a:p>
        </p:txBody>
      </p:sp>
      <p:sp>
        <p:nvSpPr>
          <p:cNvPr id="17" name="右カーブ矢印 16"/>
          <p:cNvSpPr/>
          <p:nvPr/>
        </p:nvSpPr>
        <p:spPr>
          <a:xfrm flipH="1">
            <a:off x="3033454" y="3034740"/>
            <a:ext cx="297683" cy="95609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1914804" y="3282741"/>
            <a:ext cx="53091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2700" dirty="0">
                <a:solidFill>
                  <a:srgbClr val="10007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Ａ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893372" y="2351456"/>
            <a:ext cx="53091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2700" dirty="0">
                <a:solidFill>
                  <a:srgbClr val="10007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Ｂ</a:t>
            </a:r>
          </a:p>
        </p:txBody>
      </p:sp>
      <p:sp>
        <p:nvSpPr>
          <p:cNvPr id="20" name="Rectangle 14"/>
          <p:cNvSpPr txBox="1">
            <a:spLocks noChangeArrowheads="1"/>
          </p:cNvSpPr>
          <p:nvPr/>
        </p:nvSpPr>
        <p:spPr>
          <a:xfrm>
            <a:off x="4482718" y="2768769"/>
            <a:ext cx="3939065" cy="10688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「ある条件」が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成り立てば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Ａを，成り立たなければＢを実行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373192" y="2621793"/>
            <a:ext cx="4176894" cy="859562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8567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1916</Words>
  <Application>Microsoft Office PowerPoint</Application>
  <PresentationFormat>画面に合わせる (4:3)</PresentationFormat>
  <Paragraphs>443</Paragraphs>
  <Slides>55</Slides>
  <Notes>42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55</vt:i4>
      </vt:variant>
    </vt:vector>
  </HeadingPairs>
  <TitlesOfParts>
    <vt:vector size="59" baseType="lpstr">
      <vt:lpstr>游ゴシック</vt:lpstr>
      <vt:lpstr>Arial</vt:lpstr>
      <vt:lpstr>Calibri</vt:lpstr>
      <vt:lpstr>Office テーマ</vt:lpstr>
      <vt:lpstr>ca-11. 条件分岐，繰り返し </vt:lpstr>
      <vt:lpstr>11-1 比較命令</vt:lpstr>
      <vt:lpstr>比較命令</vt:lpstr>
      <vt:lpstr>比較命令</vt:lpstr>
      <vt:lpstr>比較命令の前後でのフラグレジスタの変化</vt:lpstr>
      <vt:lpstr>フラグ変化</vt:lpstr>
      <vt:lpstr>11-2 条件分岐とジャンプ命令</vt:lpstr>
      <vt:lpstr>条件分岐の例</vt:lpstr>
      <vt:lpstr>条件分岐でのプログラムの配置</vt:lpstr>
      <vt:lpstr>プログラム実行の流れ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ジャンプ命令の種類</vt:lpstr>
      <vt:lpstr>11-3 条件分岐の演習</vt:lpstr>
      <vt:lpstr>PowerPoint プレゼンテーション</vt:lpstr>
      <vt:lpstr>Visual C++ のソースファイル例</vt:lpstr>
      <vt:lpstr>Visual C++ 言語とアセンブリ言語</vt:lpstr>
      <vt:lpstr>PowerPoint プレゼンテーション</vt:lpstr>
      <vt:lpstr>PowerPoint プレゼンテーション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演習課題</vt:lpstr>
      <vt:lpstr>11-4 繰り返しの演習</vt:lpstr>
      <vt:lpstr>繰り返し</vt:lpstr>
      <vt:lpstr>繰り返しの例</vt:lpstr>
      <vt:lpstr>Visual C++ 言語とアセンブリ言語</vt:lpstr>
      <vt:lpstr>ジャンプ命令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確認クイズ</vt:lpstr>
      <vt:lpstr>演習</vt:lpstr>
      <vt:lpstr>足し算の繰り返し</vt:lpstr>
      <vt:lpstr>足し算の繰り返し</vt:lpstr>
      <vt:lpstr>文字列の長さ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条件分岐，繰り返し</dc:title>
  <dc:creator>kaneko kunihiko</dc:creator>
  <cp:lastModifiedBy>金子　邦彦</cp:lastModifiedBy>
  <cp:revision>39</cp:revision>
  <dcterms:created xsi:type="dcterms:W3CDTF">2019-11-02T00:06:04Z</dcterms:created>
  <dcterms:modified xsi:type="dcterms:W3CDTF">2021-11-06T07:11:17Z</dcterms:modified>
</cp:coreProperties>
</file>