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1037" r:id="rId2"/>
    <p:sldId id="551" r:id="rId3"/>
    <p:sldId id="552" r:id="rId4"/>
    <p:sldId id="553" r:id="rId5"/>
    <p:sldId id="555" r:id="rId6"/>
    <p:sldId id="692" r:id="rId7"/>
    <p:sldId id="693" r:id="rId8"/>
    <p:sldId id="596" r:id="rId9"/>
    <p:sldId id="548" r:id="rId10"/>
    <p:sldId id="549" r:id="rId11"/>
    <p:sldId id="550" r:id="rId12"/>
    <p:sldId id="556" r:id="rId13"/>
    <p:sldId id="557" r:id="rId14"/>
    <p:sldId id="559" r:id="rId15"/>
    <p:sldId id="560" r:id="rId16"/>
    <p:sldId id="561" r:id="rId17"/>
    <p:sldId id="674" r:id="rId18"/>
    <p:sldId id="675" r:id="rId19"/>
    <p:sldId id="676" r:id="rId20"/>
    <p:sldId id="565" r:id="rId21"/>
    <p:sldId id="677" r:id="rId22"/>
    <p:sldId id="567" r:id="rId23"/>
    <p:sldId id="568" r:id="rId24"/>
    <p:sldId id="569" r:id="rId25"/>
    <p:sldId id="570" r:id="rId26"/>
    <p:sldId id="678" r:id="rId27"/>
    <p:sldId id="572" r:id="rId28"/>
    <p:sldId id="573" r:id="rId29"/>
    <p:sldId id="574" r:id="rId30"/>
    <p:sldId id="575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52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91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63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584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2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896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9875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08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29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76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79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560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955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97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56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algn="r"/>
            <a:fld id="{53AAC9B9-A9C5-4946-855E-615EC2984D40}" type="slidenum">
              <a:rPr lang="en-US" altLang="ja-JP" sz="1200">
                <a:latin typeface="Arial" panose="020B0604020202020204" pitchFamily="34" charset="0"/>
                <a:ea typeface="ＭＳ Ｐゴシック" panose="020B0600070205080204" pitchFamily="50" charset="-128"/>
              </a:rPr>
              <a:pPr algn="r"/>
              <a:t>8</a:t>
            </a:fld>
            <a:endParaRPr lang="en-US" altLang="ja-JP" sz="12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09860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301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108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082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7422" y="1122363"/>
            <a:ext cx="8289156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ca-10. </a:t>
            </a:r>
            <a:r>
              <a:rPr lang="ja-JP" altLang="en-US" dirty="0"/>
              <a:t>フラグ，フラグレジスタ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7356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A0D26D-F119-466C-A0A2-293D0C003F2B}"/>
              </a:ext>
            </a:extLst>
          </p:cNvPr>
          <p:cNvSpPr/>
          <p:nvPr/>
        </p:nvSpPr>
        <p:spPr>
          <a:xfrm>
            <a:off x="1669553" y="6356351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謝辞：「いらすとや」のイラストを使用しています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1892476"/>
            <a:ext cx="7839020" cy="1133516"/>
          </a:xfrm>
          <a:prstGeom prst="rect">
            <a:avLst/>
          </a:prstGeom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フラグレジスタ</a:t>
            </a:r>
          </a:p>
        </p:txBody>
      </p:sp>
      <p:sp>
        <p:nvSpPr>
          <p:cNvPr id="31" name="コンテンツ プレースホルダー 30">
            <a:extLst>
              <a:ext uri="{FF2B5EF4-FFF2-40B4-BE49-F238E27FC236}">
                <a16:creationId xmlns:a16="http://schemas.microsoft.com/office/drawing/2014/main" id="{E74850DE-8598-44C9-AFCD-12C426A1C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369838" y="4777778"/>
          <a:ext cx="6096000" cy="28194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374410" y="4281716"/>
          <a:ext cx="60960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VIP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VIF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AC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VM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NT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IOPL</a:t>
                      </a:r>
                      <a:endParaRPr kumimoji="1" lang="ja-JP" altLang="en-US" sz="9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ZF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CF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819676" y="2390789"/>
            <a:ext cx="925830" cy="226314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792091" y="2658095"/>
            <a:ext cx="364436" cy="5261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391424" y="3278572"/>
            <a:ext cx="3028403" cy="5025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０００００２９３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334787" y="4308227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フラグの名前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666468" y="4715178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</a:p>
        </p:txBody>
      </p:sp>
      <p:pic>
        <p:nvPicPr>
          <p:cNvPr id="18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766" y="5122123"/>
            <a:ext cx="818417" cy="682015"/>
          </a:xfrm>
          <a:prstGeom prst="rect">
            <a:avLst/>
          </a:prstGeom>
        </p:spPr>
      </p:pic>
      <p:pic>
        <p:nvPicPr>
          <p:cNvPr id="19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11" y="5122125"/>
            <a:ext cx="818417" cy="682015"/>
          </a:xfrm>
          <a:prstGeom prst="rect">
            <a:avLst/>
          </a:prstGeom>
        </p:spPr>
      </p:pic>
      <p:pic>
        <p:nvPicPr>
          <p:cNvPr id="20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255" y="5122124"/>
            <a:ext cx="818417" cy="682015"/>
          </a:xfrm>
          <a:prstGeom prst="rect">
            <a:avLst/>
          </a:prstGeom>
        </p:spPr>
      </p:pic>
      <p:pic>
        <p:nvPicPr>
          <p:cNvPr id="16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205" y="5122125"/>
            <a:ext cx="818417" cy="682015"/>
          </a:xfrm>
          <a:prstGeom prst="rect">
            <a:avLst/>
          </a:prstGeom>
        </p:spPr>
      </p:pic>
      <p:pic>
        <p:nvPicPr>
          <p:cNvPr id="21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112" y="5122123"/>
            <a:ext cx="818417" cy="68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558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フラグレジスタ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フラグレジスタのビット１つ１つが，フラグになっている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7310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10-3 Visual Studio </a:t>
            </a:r>
            <a:r>
              <a:rPr lang="ja-JP" altLang="en-US" dirty="0"/>
              <a:t>で</a:t>
            </a:r>
            <a:br>
              <a:rPr lang="en-US" altLang="ja-JP" dirty="0"/>
            </a:br>
            <a:r>
              <a:rPr lang="ja-JP" altLang="en-US" dirty="0"/>
              <a:t>フラグの変化を見る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59B3A53D-8AF6-4443-8F01-3FE26E067D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7831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フラグの値（</a:t>
            </a:r>
            <a:r>
              <a:rPr lang="en-US" altLang="ja-JP" dirty="0"/>
              <a:t>0</a:t>
            </a:r>
            <a:r>
              <a:rPr lang="ja-JP" altLang="en-US" dirty="0"/>
              <a:t> または</a:t>
            </a:r>
            <a:r>
              <a:rPr lang="en-US" altLang="ja-JP" dirty="0"/>
              <a:t>1</a:t>
            </a:r>
            <a:r>
              <a:rPr lang="ja-JP" altLang="en-US" dirty="0"/>
              <a:t>）の変化を見る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フラグの値がある条件のときだけジャンプする命令（条件ジャンプ命令）を見る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199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>
            <a:extLst>
              <a:ext uri="{FF2B5EF4-FFF2-40B4-BE49-F238E27FC236}">
                <a16:creationId xmlns:a16="http://schemas.microsoft.com/office/drawing/2014/main" id="{56312D4A-254D-45CD-9E32-512D2D0B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906CEEFE-E2E2-4761-BF90-1E70D0409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769910" y="1927870"/>
            <a:ext cx="3606515" cy="49649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簡単な条件分岐の例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665515" y="1697137"/>
            <a:ext cx="5815304" cy="727224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599840" y="2557280"/>
            <a:ext cx="4305785" cy="204347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歳</a:t>
            </a:r>
            <a:r>
              <a:rPr lang="ja-JP" altLang="en-US" sz="3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1800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円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歳</a:t>
            </a:r>
            <a:r>
              <a:rPr lang="ja-JP" altLang="en-US" sz="30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未満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500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円</a:t>
            </a:r>
          </a:p>
          <a:p>
            <a:pPr marL="0" indent="0">
              <a:buNone/>
            </a:pPr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322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34" y="1500010"/>
            <a:ext cx="6557369" cy="450074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C++ </a:t>
            </a:r>
            <a:r>
              <a:rPr lang="ja-JP" altLang="en-US" dirty="0"/>
              <a:t>のソースファイル例</a:t>
            </a:r>
          </a:p>
        </p:txBody>
      </p:sp>
      <p:sp>
        <p:nvSpPr>
          <p:cNvPr id="22" name="コンテンツ プレースホルダー 21">
            <a:extLst>
              <a:ext uri="{FF2B5EF4-FFF2-40B4-BE49-F238E27FC236}">
                <a16:creationId xmlns:a16="http://schemas.microsoft.com/office/drawing/2014/main" id="{C3F1CBAC-4429-4DB5-A7CB-6EF7CD85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476064" y="2367555"/>
            <a:ext cx="4235639" cy="250241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1703" y="1554616"/>
            <a:ext cx="184731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2915" y="2830344"/>
            <a:ext cx="2427325" cy="4324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7310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では，フラグレジスタ </a:t>
            </a:r>
            <a:r>
              <a:rPr lang="en-US" altLang="ja-JP" dirty="0"/>
              <a:t>(</a:t>
            </a:r>
            <a:r>
              <a:rPr lang="en-US" altLang="ja-JP" dirty="0" err="1"/>
              <a:t>EFL</a:t>
            </a:r>
            <a:r>
              <a:rPr lang="en-US" altLang="ja-JP" dirty="0"/>
              <a:t>) </a:t>
            </a:r>
            <a:r>
              <a:rPr lang="ja-JP" altLang="en-US" dirty="0"/>
              <a:t>の値の変化と，ジャンプの様子を確認してください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　ステップオーバー機能を利用</a:t>
            </a:r>
            <a:endParaRPr lang="ja-JP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3449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>
            <a:extLst>
              <a:ext uri="{FF2B5EF4-FFF2-40B4-BE49-F238E27FC236}">
                <a16:creationId xmlns:a16="http://schemas.microsoft.com/office/drawing/2014/main" id="{54AAC4A7-CF88-4195-A2B8-E64B017A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2698735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58" y="1723093"/>
            <a:ext cx="7435522" cy="5103473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2CFD4FA4-FF2E-4974-8DCE-DDF4CAE4B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</a:t>
            </a:r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47340" y="5721286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15653" y="2628370"/>
            <a:ext cx="6008850" cy="3006076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12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23" name="タイトル 22">
            <a:extLst>
              <a:ext uri="{FF2B5EF4-FFF2-40B4-BE49-F238E27FC236}">
                <a16:creationId xmlns:a16="http://schemas.microsoft.com/office/drawing/2014/main" id="{E689D042-68FE-4600-8CB0-18BCE2DB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15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10-1 </a:t>
            </a:r>
            <a:r>
              <a:rPr lang="ja-JP" altLang="en-US" dirty="0"/>
              <a:t>フラグ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E8ECAFAD-B1CB-4EB2-9428-5370A0AF7B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9356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370" y="2099377"/>
            <a:ext cx="2443991" cy="141208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98" y="2111387"/>
            <a:ext cx="1813664" cy="13530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71" y="2068764"/>
            <a:ext cx="1365360" cy="1390577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3526381" y="2132127"/>
            <a:ext cx="406214" cy="1521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604963" y="3032240"/>
            <a:ext cx="964406" cy="139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25795" y="3511461"/>
            <a:ext cx="267226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165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= 20;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044470" y="3511461"/>
            <a:ext cx="3042005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424508" y="3632956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4372" y="2690665"/>
            <a:ext cx="2417436" cy="1367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467370" y="2438596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タイトル 18">
            <a:extLst>
              <a:ext uri="{FF2B5EF4-FFF2-40B4-BE49-F238E27FC236}">
                <a16:creationId xmlns:a16="http://schemas.microsoft.com/office/drawing/2014/main" id="{A65C66E1-A7CF-403D-8A5D-EF46F4C8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⑤ </a:t>
            </a:r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age = 20;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23626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26">
            <a:extLst>
              <a:ext uri="{FF2B5EF4-FFF2-40B4-BE49-F238E27FC236}">
                <a16:creationId xmlns:a16="http://schemas.microsoft.com/office/drawing/2014/main" id="{12DB1513-DA0C-4BA7-AAE2-B4E20384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 </a:t>
            </a:r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⑦「</a:t>
            </a:r>
            <a:r>
              <a:rPr lang="en-US" altLang="ja-JP" dirty="0"/>
              <a:t>age = 20;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ja-JP" altLang="en-US" dirty="0"/>
              <a:t> 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049" y="4616636"/>
            <a:ext cx="3816147" cy="1542485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4263558" y="4588466"/>
            <a:ext cx="3894574" cy="1011269"/>
          </a:xfrm>
          <a:prstGeom prst="wedgeRoundRectCallout">
            <a:avLst>
              <a:gd name="adj1" fmla="val -78549"/>
              <a:gd name="adj2" fmla="val 46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25011" y="4729136"/>
            <a:ext cx="346761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age = 20;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中断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161765" y="4937786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7973" y="5145504"/>
            <a:ext cx="70403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黄色の</a:t>
            </a:r>
            <a:endParaRPr lang="en-US" altLang="ja-JP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rPr>
              <a:t>矢印</a:t>
            </a:r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824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FF5C6649-9489-429E-8A4A-A96E6046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⑧「</a:t>
            </a:r>
            <a:r>
              <a:rPr lang="en-US" altLang="ja-JP" dirty="0"/>
              <a:t>age = 20;</a:t>
            </a:r>
            <a:r>
              <a:rPr lang="ja-JP" altLang="en-US" dirty="0"/>
              <a:t>」の行で，実行が中断した状態で，逆アセンブルを行いなさい．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697230" y="5281613"/>
            <a:ext cx="3383280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165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333875" y="3479482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697648" y="4938713"/>
            <a:ext cx="3679772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972" y="1888531"/>
            <a:ext cx="2849726" cy="294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78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677" y="2103198"/>
            <a:ext cx="2673735" cy="280823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49" y="2418025"/>
            <a:ext cx="3000375" cy="1243013"/>
          </a:xfrm>
          <a:prstGeom prst="rect">
            <a:avLst/>
          </a:prstGeom>
        </p:spPr>
      </p:pic>
      <p:sp>
        <p:nvSpPr>
          <p:cNvPr id="21" name="タイトル 20">
            <a:extLst>
              <a:ext uri="{FF2B5EF4-FFF2-40B4-BE49-F238E27FC236}">
                <a16:creationId xmlns:a16="http://schemas.microsoft.com/office/drawing/2014/main" id="{5966EA52-4BB6-40EA-8044-E29BABE2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⑨「</a:t>
            </a:r>
            <a:r>
              <a:rPr lang="en-US" altLang="ja-JP" dirty="0"/>
              <a:t>age = 20;</a:t>
            </a:r>
            <a:r>
              <a:rPr lang="ja-JP" altLang="en-US" dirty="0"/>
              <a:t>」の行で，実行が中断した状態で，レジスタの中身を表示させなさい．手順は次の通り．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22" name="角丸四角形吹き出し 21"/>
          <p:cNvSpPr/>
          <p:nvPr/>
        </p:nvSpPr>
        <p:spPr>
          <a:xfrm>
            <a:off x="74323" y="3772467"/>
            <a:ext cx="3489810" cy="1059185"/>
          </a:xfrm>
          <a:prstGeom prst="wedgeRoundRectCallout">
            <a:avLst>
              <a:gd name="adj1" fmla="val -47475"/>
              <a:gd name="adj2" fmla="val -15249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4182" y="3860516"/>
            <a:ext cx="3416320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デバッガーを</a:t>
            </a:r>
            <a:r>
              <a:rPr kumimoji="1" lang="ja-JP" altLang="en-US" sz="21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起動済み</a:t>
            </a:r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プログラムの実行が中断し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ているときに・・・</a:t>
            </a:r>
            <a:endParaRPr kumimoji="1"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652613" y="5014625"/>
            <a:ext cx="3530774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704511" y="3721199"/>
            <a:ext cx="2144215" cy="89852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レジスタが表示される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 algn="ctr"/>
            <a:r>
              <a:rPr lang="en-US" altLang="ja-JP" sz="1650" b="1" dirty="0" err="1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EFL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に注目</a:t>
            </a:r>
            <a:endParaRPr lang="en-US" altLang="ja-JP" sz="1650" b="1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68352" y="2359759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834030" y="2217034"/>
            <a:ext cx="415241" cy="973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905873" y="2314415"/>
            <a:ext cx="1234127" cy="1031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300662" y="4452338"/>
            <a:ext cx="1148885" cy="1673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8754" y="3350965"/>
            <a:ext cx="2217896" cy="15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8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>
            <a:extLst>
              <a:ext uri="{FF2B5EF4-FFF2-40B4-BE49-F238E27FC236}">
                <a16:creationId xmlns:a16="http://schemas.microsoft.com/office/drawing/2014/main" id="{361995B0-2483-4B5C-8012-31C385BE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36E3BC99-002C-4451-8767-E45A0AED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" y="2838380"/>
            <a:ext cx="8987232" cy="627600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7960659" y="2894480"/>
            <a:ext cx="1183341" cy="4168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00322" y="3721474"/>
            <a:ext cx="33121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EFL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が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フラグレジスタ</a:t>
            </a:r>
          </a:p>
        </p:txBody>
      </p:sp>
    </p:spTree>
    <p:extLst>
      <p:ext uri="{BB962C8B-B14F-4D97-AF65-F5344CB8AC3E}">
        <p14:creationId xmlns:p14="http://schemas.microsoft.com/office/powerpoint/2010/main" val="2849299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190" y="3554009"/>
            <a:ext cx="2507456" cy="3128963"/>
          </a:xfrm>
          <a:prstGeom prst="rect">
            <a:avLst/>
          </a:prstGeom>
        </p:spPr>
      </p:pic>
      <p:sp>
        <p:nvSpPr>
          <p:cNvPr id="22" name="タイトル 21">
            <a:extLst>
              <a:ext uri="{FF2B5EF4-FFF2-40B4-BE49-F238E27FC236}">
                <a16:creationId xmlns:a16="http://schemas.microsoft.com/office/drawing/2014/main" id="{84D33951-949F-4443-B339-057F4CF6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⑩ステップオーバーの操作を１回ずつ行いながら，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・プログラムカウンタ（黄色の矢印）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・フラフレジスタ（レジスタウインドウの中の </a:t>
            </a:r>
            <a:r>
              <a:rPr lang="en-US" altLang="ja-JP" dirty="0" err="1"/>
              <a:t>EFL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の変化を確認しなさい．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049328" y="3649308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262395" y="6136814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97335" y="5014798"/>
            <a:ext cx="2737177" cy="81707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「ステップオーバー」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lang="en-US" altLang="ja-JP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415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>
            <a:extLst>
              <a:ext uri="{FF2B5EF4-FFF2-40B4-BE49-F238E27FC236}">
                <a16:creationId xmlns:a16="http://schemas.microsoft.com/office/drawing/2014/main" id="{B5B7DD98-0C6D-4CB0-9607-4DCB69DF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⑪ 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211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7">
            <a:extLst>
              <a:ext uri="{FF2B5EF4-FFF2-40B4-BE49-F238E27FC236}">
                <a16:creationId xmlns:a16="http://schemas.microsoft.com/office/drawing/2014/main" id="{9BE4B47C-46F2-4EC9-AF04-884632B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⑫ 今度は，「</a:t>
            </a:r>
            <a:r>
              <a:rPr lang="en-US" altLang="ja-JP" dirty="0"/>
              <a:t>age = 20;</a:t>
            </a:r>
            <a:r>
              <a:rPr lang="ja-JP" altLang="en-US" dirty="0"/>
              <a:t>」の行を「</a:t>
            </a:r>
            <a:r>
              <a:rPr lang="en-US" altLang="ja-JP" dirty="0"/>
              <a:t>age = 10;</a:t>
            </a:r>
            <a:r>
              <a:rPr lang="ja-JP" altLang="en-US" dirty="0"/>
              <a:t>」に変えて．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ステップオーバーの操作を１回ずつ行いながら，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・プログラムカウンタ（黄色の矢印）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・フラフレジスタ（レジスタウインドウの中の </a:t>
            </a:r>
            <a:r>
              <a:rPr lang="en-US" altLang="ja-JP" dirty="0" err="1"/>
              <a:t>EFL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の変化を確認しなさい．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84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4782" y="1628841"/>
            <a:ext cx="207864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3250" y="3536055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0393" y="4450374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227" y="2493075"/>
            <a:ext cx="2536272" cy="24006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age = 20;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f</a:t>
            </a:r>
            <a:r>
              <a:rPr kumimoji="1"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(age &gt;= 12)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1800;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e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lse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500; </a:t>
            </a:r>
            <a:endParaRPr kumimoji="1" lang="ja-JP" altLang="en-US" sz="3000" b="1" dirty="0">
              <a:latin typeface="Arial" panose="020B0604020202020204" pitchFamily="34" charset="0"/>
              <a:ea typeface="メイリオ" panose="020B0604030504040204" pitchFamily="50" charset="-128"/>
              <a:cs typeface="Courier New" panose="02070309020205020404" pitchFamily="49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718833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172475" y="3538530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063285" y="4433893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12275" y="2504618"/>
            <a:ext cx="2536272" cy="24006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age = 10;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i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f</a:t>
            </a:r>
            <a:r>
              <a:rPr kumimoji="1"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(age &gt;= 12)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1800;</a:t>
            </a:r>
          </a:p>
          <a:p>
            <a:r>
              <a:rPr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e</a:t>
            </a:r>
            <a:r>
              <a:rPr kumimoji="1" lang="en-US" altLang="ja-JP" sz="3000" b="1" dirty="0">
                <a:solidFill>
                  <a:srgbClr val="3366FF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lse</a:t>
            </a: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  <a:cs typeface="Courier New" panose="02070309020205020404" pitchFamily="49" charset="0"/>
              </a:rPr>
              <a:t>    p = 500; </a:t>
            </a:r>
            <a:endParaRPr kumimoji="1" lang="ja-JP" altLang="en-US" sz="3000" b="1" dirty="0">
              <a:latin typeface="Arial" panose="020B0604020202020204" pitchFamily="34" charset="0"/>
              <a:ea typeface="メイリオ" panose="020B0604030504040204" pitchFamily="50" charset="-128"/>
              <a:cs typeface="Courier New" panose="02070309020205020404" pitchFamily="49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2472" y="2532073"/>
            <a:ext cx="3433917" cy="2526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48511" y="2532073"/>
            <a:ext cx="3433917" cy="2526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左矢印 20"/>
          <p:cNvSpPr/>
          <p:nvPr/>
        </p:nvSpPr>
        <p:spPr>
          <a:xfrm>
            <a:off x="2815970" y="3587842"/>
            <a:ext cx="426552" cy="2584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15536" y="3453870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こちらが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有効</a:t>
            </a:r>
          </a:p>
        </p:txBody>
      </p:sp>
      <p:sp>
        <p:nvSpPr>
          <p:cNvPr id="23" name="左矢印 22"/>
          <p:cNvSpPr/>
          <p:nvPr/>
        </p:nvSpPr>
        <p:spPr>
          <a:xfrm>
            <a:off x="7140252" y="4487817"/>
            <a:ext cx="426552" cy="2584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39818" y="4353845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こちらが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有効</a:t>
            </a:r>
          </a:p>
        </p:txBody>
      </p:sp>
      <p:sp>
        <p:nvSpPr>
          <p:cNvPr id="25" name="左矢印 24"/>
          <p:cNvSpPr/>
          <p:nvPr/>
        </p:nvSpPr>
        <p:spPr>
          <a:xfrm>
            <a:off x="7376423" y="3599526"/>
            <a:ext cx="426552" cy="258484"/>
          </a:xfrm>
          <a:prstGeom prst="lef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75990" y="3465554"/>
            <a:ext cx="87716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無視</a:t>
            </a:r>
            <a:endParaRPr kumimoji="1" lang="en-US" altLang="ja-JP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される</a:t>
            </a:r>
            <a:endParaRPr kumimoji="1" lang="ja-JP" altLang="en-US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左矢印 26"/>
          <p:cNvSpPr/>
          <p:nvPr/>
        </p:nvSpPr>
        <p:spPr>
          <a:xfrm>
            <a:off x="2601446" y="4504774"/>
            <a:ext cx="426552" cy="258484"/>
          </a:xfrm>
          <a:prstGeom prst="lef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01013" y="4370802"/>
            <a:ext cx="87716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無視</a:t>
            </a:r>
            <a:endParaRPr kumimoji="1" lang="en-US" altLang="ja-JP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される</a:t>
            </a:r>
            <a:endParaRPr kumimoji="1" lang="ja-JP" altLang="en-US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1257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77" y="2581612"/>
            <a:ext cx="4507659" cy="2190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379988" y="4097194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条件ジャンプ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右中かっこ 32"/>
          <p:cNvSpPr/>
          <p:nvPr/>
        </p:nvSpPr>
        <p:spPr>
          <a:xfrm rot="5400000">
            <a:off x="7335356" y="3342918"/>
            <a:ext cx="331470" cy="32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21267" y="2996557"/>
            <a:ext cx="4509768" cy="506609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4249488" y="3459319"/>
            <a:ext cx="271780" cy="116426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4678927" y="1212044"/>
            <a:ext cx="3263081" cy="1075503"/>
          </a:xfrm>
          <a:prstGeom prst="wedgeRectCallout">
            <a:avLst>
              <a:gd name="adj1" fmla="val 14421"/>
              <a:gd name="adj2" fmla="val 1099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78927" y="1333138"/>
            <a:ext cx="341632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この２行で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「変数 </a:t>
            </a:r>
            <a:r>
              <a:rPr kumimoji="1" lang="en-US" altLang="ja-JP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age 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が１２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未満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のときだけジャンプ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せよ」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という意味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3587" y="3027408"/>
            <a:ext cx="3219701" cy="413742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893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フラグの用途の例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上矢印 4"/>
          <p:cNvSpPr/>
          <p:nvPr/>
        </p:nvSpPr>
        <p:spPr>
          <a:xfrm rot="5400000">
            <a:off x="5186049" y="3538204"/>
            <a:ext cx="457200" cy="867149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45135" y="3743178"/>
            <a:ext cx="761747" cy="7848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3200" b="1" dirty="0">
                <a:solidFill>
                  <a:srgbClr val="00B0F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</a:t>
            </a:r>
          </a:p>
        </p:txBody>
      </p:sp>
      <p:sp>
        <p:nvSpPr>
          <p:cNvPr id="8" name="上矢印 7"/>
          <p:cNvSpPr/>
          <p:nvPr/>
        </p:nvSpPr>
        <p:spPr>
          <a:xfrm rot="16200000">
            <a:off x="2870266" y="3599492"/>
            <a:ext cx="457200" cy="74457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42235" y="3699072"/>
            <a:ext cx="761747" cy="7848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88991" y="3699072"/>
            <a:ext cx="947872" cy="4698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200" u="sng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分岐</a:t>
            </a:r>
            <a:endParaRPr lang="en-US" altLang="ja-JP" sz="3200" u="sng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67649" y="1099454"/>
            <a:ext cx="395492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</a:t>
            </a:r>
            <a:r>
              <a:rPr kumimoji="1" lang="ja-JP" altLang="en-US" sz="21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で分岐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させたい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68751" y="1566026"/>
            <a:ext cx="341632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→　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を使う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799676" y="1031440"/>
            <a:ext cx="4626333" cy="1038746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975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77" y="2581612"/>
            <a:ext cx="4507659" cy="2190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94" y="2614611"/>
            <a:ext cx="3273464" cy="22342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9030" y="2614611"/>
            <a:ext cx="2165925" cy="357353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21267" y="2579877"/>
            <a:ext cx="4547569" cy="222504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33959" y="3202193"/>
            <a:ext cx="415529" cy="2667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3958" y="3706309"/>
            <a:ext cx="615553" cy="2322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endCxn id="18" idx="1"/>
          </p:cNvCxnSpPr>
          <p:nvPr/>
        </p:nvCxnSpPr>
        <p:spPr>
          <a:xfrm flipV="1">
            <a:off x="2284956" y="2691129"/>
            <a:ext cx="2236312" cy="1114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042508" y="3503166"/>
            <a:ext cx="2086455" cy="380482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33317" y="4398529"/>
            <a:ext cx="1990179" cy="388336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3151008" y="3716789"/>
            <a:ext cx="1435280" cy="1054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64446" y="4542512"/>
            <a:ext cx="4504390" cy="231744"/>
          </a:xfrm>
          <a:prstGeom prst="rect">
            <a:avLst/>
          </a:prstGeom>
          <a:solidFill>
            <a:srgbClr val="0070C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8" name="直線矢印コネクタ 27"/>
          <p:cNvCxnSpPr>
            <a:endCxn id="27" idx="1"/>
          </p:cNvCxnSpPr>
          <p:nvPr/>
        </p:nvCxnSpPr>
        <p:spPr>
          <a:xfrm>
            <a:off x="2923495" y="4623812"/>
            <a:ext cx="1640951" cy="34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784706" y="5066136"/>
            <a:ext cx="153118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561177" y="3655119"/>
            <a:ext cx="4469858" cy="261295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61176" y="2802381"/>
            <a:ext cx="962057" cy="234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561176" y="3459319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61176" y="4344520"/>
            <a:ext cx="962057" cy="190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59068" y="4080930"/>
            <a:ext cx="4471967" cy="333103"/>
          </a:xfrm>
          <a:prstGeom prst="rect">
            <a:avLst/>
          </a:prstGeom>
          <a:noFill/>
          <a:ln w="50800">
            <a:solidFill>
              <a:srgbClr val="FF0000">
                <a:alpha val="5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カーブ矢印 7"/>
          <p:cNvSpPr/>
          <p:nvPr/>
        </p:nvSpPr>
        <p:spPr>
          <a:xfrm>
            <a:off x="4269728" y="4230177"/>
            <a:ext cx="271780" cy="108319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4678927" y="1212044"/>
            <a:ext cx="3263081" cy="1075503"/>
          </a:xfrm>
          <a:prstGeom prst="wedgeRectCallout">
            <a:avLst>
              <a:gd name="adj1" fmla="val 5607"/>
              <a:gd name="adj2" fmla="val 216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56223" y="1469720"/>
            <a:ext cx="295465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必ずジャンプ</a:t>
            </a:r>
            <a:r>
              <a:rPr kumimoji="1"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せよ</a:t>
            </a:r>
            <a:endParaRPr kumimoji="1" lang="en-US" altLang="ja-JP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という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無条件ジャンプ</a:t>
            </a:r>
            <a:r>
              <a:rPr kumimoji="1"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</a:t>
            </a:r>
          </a:p>
        </p:txBody>
      </p:sp>
    </p:spTree>
    <p:extLst>
      <p:ext uri="{BB962C8B-B14F-4D97-AF65-F5344CB8AC3E}">
        <p14:creationId xmlns:p14="http://schemas.microsoft.com/office/powerpoint/2010/main" val="422992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81413" y="3670141"/>
            <a:ext cx="264687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を立てる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セット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25577" y="3670140"/>
            <a:ext cx="264687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を下げる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クリア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矢印: 上 9">
            <a:extLst>
              <a:ext uri="{FF2B5EF4-FFF2-40B4-BE49-F238E27FC236}">
                <a16:creationId xmlns:a16="http://schemas.microsoft.com/office/drawing/2014/main" id="{0FCBD5F9-7CBC-45B3-8F1D-127786BED23A}"/>
              </a:ext>
            </a:extLst>
          </p:cNvPr>
          <p:cNvSpPr/>
          <p:nvPr/>
        </p:nvSpPr>
        <p:spPr>
          <a:xfrm>
            <a:off x="2025825" y="1378574"/>
            <a:ext cx="727479" cy="11215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上 10">
            <a:extLst>
              <a:ext uri="{FF2B5EF4-FFF2-40B4-BE49-F238E27FC236}">
                <a16:creationId xmlns:a16="http://schemas.microsoft.com/office/drawing/2014/main" id="{4DA08E7F-38BB-4367-830A-092A6569EBAE}"/>
              </a:ext>
            </a:extLst>
          </p:cNvPr>
          <p:cNvSpPr/>
          <p:nvPr/>
        </p:nvSpPr>
        <p:spPr>
          <a:xfrm flipV="1">
            <a:off x="6315758" y="1378575"/>
            <a:ext cx="727479" cy="11215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5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フラグの値は　</a:t>
            </a:r>
            <a:r>
              <a:rPr lang="en-US" altLang="ja-JP" dirty="0"/>
              <a:t>0</a:t>
            </a:r>
            <a:r>
              <a:rPr lang="ja-JP" altLang="en-US" dirty="0"/>
              <a:t> 　または　 </a:t>
            </a:r>
            <a:r>
              <a:rPr lang="en-US" altLang="ja-JP" dirty="0"/>
              <a:t>1</a:t>
            </a:r>
          </a:p>
          <a:p>
            <a:endParaRPr lang="en-US" altLang="ja-JP" dirty="0"/>
          </a:p>
          <a:p>
            <a:r>
              <a:rPr lang="ja-JP" altLang="en-US" dirty="0"/>
              <a:t>プログラムの進行を決めるのに利用できる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フラグの値は，自動で変化する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695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10-2 </a:t>
            </a:r>
            <a:r>
              <a:rPr lang="ja-JP" altLang="en-US" dirty="0"/>
              <a:t>フラグレジスタ</a:t>
            </a:r>
          </a:p>
        </p:txBody>
      </p:sp>
      <p:sp>
        <p:nvSpPr>
          <p:cNvPr id="19" name="字幕 18">
            <a:extLst>
              <a:ext uri="{FF2B5EF4-FFF2-40B4-BE49-F238E27FC236}">
                <a16:creationId xmlns:a16="http://schemas.microsoft.com/office/drawing/2014/main" id="{76BFCEEE-59E5-46DA-87A6-A9190CC573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911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5B249C-852C-41C3-B436-51DABCF8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フラグレジスタ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C34A9D-9A77-489A-8405-748E55F5B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68E342C-D8B7-4A6D-BF5A-7E2BA77A6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53" y="3632853"/>
            <a:ext cx="8047482" cy="89104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フラグレジスタ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</a:rPr>
              <a:t>（名前は </a:t>
            </a:r>
            <a:r>
              <a:rPr lang="en-US" altLang="ja-JP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EFLAGS</a:t>
            </a: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</a:rPr>
              <a:t> で、縮めて </a:t>
            </a:r>
            <a:r>
              <a:rPr lang="en-US" altLang="ja-JP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EFL</a:t>
            </a: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</a:rPr>
              <a:t>）に、</a:t>
            </a:r>
            <a:endParaRPr lang="en-US" altLang="ja-JP" dirty="0">
              <a:solidFill>
                <a:srgbClr val="000066"/>
              </a:solidFill>
              <a:latin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</a:rPr>
              <a:t>たくさんのフラグが入っている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44679A9-60AF-4BB8-A48C-CECEFF385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31329"/>
              </p:ext>
            </p:extLst>
          </p:nvPr>
        </p:nvGraphicFramePr>
        <p:xfrm>
          <a:off x="2832652" y="5107303"/>
          <a:ext cx="6096000" cy="28194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5DAE6D9-14F9-4F2B-9842-EC481FD14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339365"/>
              </p:ext>
            </p:extLst>
          </p:nvPr>
        </p:nvGraphicFramePr>
        <p:xfrm>
          <a:off x="2837224" y="4611241"/>
          <a:ext cx="60960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ID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+mn-lt"/>
                        </a:rPr>
                        <a:t>VIP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err="1">
                          <a:latin typeface="+mn-lt"/>
                        </a:rPr>
                        <a:t>VIF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AC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+mn-lt"/>
                        </a:rPr>
                        <a:t>VM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+mn-lt"/>
                        </a:rPr>
                        <a:t>RF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NT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err="1">
                          <a:latin typeface="+mn-lt"/>
                        </a:rPr>
                        <a:t>IOPL</a:t>
                      </a:r>
                      <a:endParaRPr kumimoji="1" lang="ja-JP" altLang="en-US" sz="9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OF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DF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IF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+mn-lt"/>
                        </a:rPr>
                        <a:t>TF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SF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+mn-lt"/>
                        </a:rPr>
                        <a:t>ZF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AF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PF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lt"/>
                        </a:rPr>
                        <a:t>CF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89449296-4D6E-4E96-956F-64F46EC5A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45" y="1617014"/>
            <a:ext cx="4108229" cy="1571844"/>
          </a:xfrm>
          <a:prstGeom prst="rect">
            <a:avLst/>
          </a:prstGeom>
        </p:spPr>
      </p:pic>
      <p:sp>
        <p:nvSpPr>
          <p:cNvPr id="9" name="角丸四角形 7">
            <a:extLst>
              <a:ext uri="{FF2B5EF4-FFF2-40B4-BE49-F238E27FC236}">
                <a16:creationId xmlns:a16="http://schemas.microsoft.com/office/drawing/2014/main" id="{47CA7D06-8344-47B9-AD30-538811FAC88D}"/>
              </a:ext>
            </a:extLst>
          </p:cNvPr>
          <p:cNvSpPr/>
          <p:nvPr/>
        </p:nvSpPr>
        <p:spPr>
          <a:xfrm>
            <a:off x="4729302" y="1417435"/>
            <a:ext cx="3718470" cy="1112843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A8F307C-5B31-4939-A269-F50538C75661}"/>
              </a:ext>
            </a:extLst>
          </p:cNvPr>
          <p:cNvSpPr txBox="1">
            <a:spLocks/>
          </p:cNvSpPr>
          <p:nvPr/>
        </p:nvSpPr>
        <p:spPr>
          <a:xfrm>
            <a:off x="4882272" y="1629688"/>
            <a:ext cx="3718470" cy="89104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フラグレジスタ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endParaRPr lang="en-US" altLang="ja-JP" sz="2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レジスタウインドウ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21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EFL</a:t>
            </a: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944E46-F484-4439-85C0-702FD986B488}"/>
              </a:ext>
            </a:extLst>
          </p:cNvPr>
          <p:cNvSpPr/>
          <p:nvPr/>
        </p:nvSpPr>
        <p:spPr>
          <a:xfrm>
            <a:off x="3448093" y="1895444"/>
            <a:ext cx="925830" cy="226314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C4CB05D-362D-4580-BBE8-6D68BB0EF8DE}"/>
              </a:ext>
            </a:extLst>
          </p:cNvPr>
          <p:cNvCxnSpPr/>
          <p:nvPr/>
        </p:nvCxnSpPr>
        <p:spPr>
          <a:xfrm flipH="1" flipV="1">
            <a:off x="4272264" y="2191114"/>
            <a:ext cx="476026" cy="6204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06C99868-F997-4EC5-BF7C-87D8F4623FEC}"/>
              </a:ext>
            </a:extLst>
          </p:cNvPr>
          <p:cNvSpPr txBox="1">
            <a:spLocks/>
          </p:cNvSpPr>
          <p:nvPr/>
        </p:nvSpPr>
        <p:spPr>
          <a:xfrm>
            <a:off x="4777748" y="2814740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この値が変化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4C9FA66F-8731-461F-B455-8D84C22B1B69}"/>
              </a:ext>
            </a:extLst>
          </p:cNvPr>
          <p:cNvSpPr txBox="1">
            <a:spLocks/>
          </p:cNvSpPr>
          <p:nvPr/>
        </p:nvSpPr>
        <p:spPr>
          <a:xfrm>
            <a:off x="2871905" y="4671105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フラグの名前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8DA5A95-239E-4E89-A1DE-A409E7410300}"/>
              </a:ext>
            </a:extLst>
          </p:cNvPr>
          <p:cNvSpPr/>
          <p:nvPr/>
        </p:nvSpPr>
        <p:spPr>
          <a:xfrm>
            <a:off x="5070295" y="5548733"/>
            <a:ext cx="204735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長さ </a:t>
            </a:r>
            <a:r>
              <a:rPr lang="en-US" altLang="ja-JP" sz="2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32 </a:t>
            </a:r>
            <a:r>
              <a:rPr lang="ja-JP" altLang="en-US" sz="2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ビット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6EA73B03-C090-44D2-8BAE-FBEDD70681C2}"/>
              </a:ext>
            </a:extLst>
          </p:cNvPr>
          <p:cNvSpPr txBox="1">
            <a:spLocks/>
          </p:cNvSpPr>
          <p:nvPr/>
        </p:nvSpPr>
        <p:spPr>
          <a:xfrm>
            <a:off x="2093195" y="5072000"/>
            <a:ext cx="848671" cy="4069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値</a:t>
            </a:r>
          </a:p>
        </p:txBody>
      </p:sp>
      <p:sp>
        <p:nvSpPr>
          <p:cNvPr id="17" name="角丸四角形 15">
            <a:extLst>
              <a:ext uri="{FF2B5EF4-FFF2-40B4-BE49-F238E27FC236}">
                <a16:creationId xmlns:a16="http://schemas.microsoft.com/office/drawing/2014/main" id="{B3E37B8A-4BEA-4322-B87A-AFB4BE500DEC}"/>
              </a:ext>
            </a:extLst>
          </p:cNvPr>
          <p:cNvSpPr/>
          <p:nvPr/>
        </p:nvSpPr>
        <p:spPr>
          <a:xfrm>
            <a:off x="535822" y="3487838"/>
            <a:ext cx="7461389" cy="1067876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39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ctr"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557213" indent="-214313" algn="ctr"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857250" indent="-171450" algn="ctr"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200150" indent="-171450" algn="ctr"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1543050" indent="-171450" algn="ctr"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algn="r"/>
            <a:fld id="{DAD5B23F-BD08-4845-AD79-900B0901C774}" type="slidenum">
              <a:rPr kumimoji="0" lang="en-US" altLang="ja-JP" sz="900"/>
              <a:pPr algn="r"/>
              <a:t>8</a:t>
            </a:fld>
            <a:endParaRPr kumimoji="0" lang="en-US" altLang="ja-JP" sz="900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フラグレジスタ</a:t>
            </a:r>
            <a:endParaRPr lang="en-US" altLang="ja-JP" dirty="0"/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ja-JP" altLang="en-US" dirty="0"/>
              <a:t>桁上がりフラグ </a:t>
            </a:r>
            <a:r>
              <a:rPr lang="en-US" altLang="ja-JP" dirty="0"/>
              <a:t>(Carry Flag, </a:t>
            </a:r>
            <a:r>
              <a:rPr lang="en-US" altLang="ja-JP" b="1" dirty="0"/>
              <a:t>CF</a:t>
            </a:r>
            <a:r>
              <a:rPr lang="en-US" altLang="ja-JP" dirty="0"/>
              <a:t>)</a:t>
            </a:r>
          </a:p>
          <a:p>
            <a:pPr lvl="2" eaLnBrk="1" hangingPunct="1"/>
            <a:r>
              <a:rPr lang="ja-JP" altLang="en-US" dirty="0"/>
              <a:t>演算結果に桁上がりが生じると </a:t>
            </a:r>
            <a:r>
              <a:rPr lang="en-US" altLang="ja-JP" dirty="0"/>
              <a:t>1</a:t>
            </a:r>
          </a:p>
          <a:p>
            <a:pPr lvl="1" eaLnBrk="1" hangingPunct="1"/>
            <a:r>
              <a:rPr lang="ja-JP" altLang="en-US" dirty="0"/>
              <a:t>桁あふれフラグ </a:t>
            </a:r>
            <a:r>
              <a:rPr lang="en-US" altLang="ja-JP" dirty="0"/>
              <a:t>(Overflow Flag, </a:t>
            </a:r>
            <a:r>
              <a:rPr lang="en-US" altLang="ja-JP" b="1" dirty="0"/>
              <a:t>OF</a:t>
            </a:r>
            <a:r>
              <a:rPr lang="en-US" altLang="ja-JP" dirty="0"/>
              <a:t>)</a:t>
            </a:r>
          </a:p>
          <a:p>
            <a:pPr lvl="2" eaLnBrk="1" hangingPunct="1"/>
            <a:r>
              <a:rPr lang="ja-JP" altLang="en-US" dirty="0"/>
              <a:t>演算結果に桁あふれが生じると </a:t>
            </a:r>
            <a:r>
              <a:rPr lang="en-US" altLang="ja-JP" dirty="0"/>
              <a:t>1</a:t>
            </a:r>
          </a:p>
          <a:p>
            <a:pPr lvl="1" eaLnBrk="1" hangingPunct="1"/>
            <a:r>
              <a:rPr lang="ja-JP" altLang="en-US" dirty="0"/>
              <a:t>ゼロフラグ </a:t>
            </a:r>
            <a:r>
              <a:rPr lang="en-US" altLang="ja-JP" dirty="0"/>
              <a:t>(Zero Flag, </a:t>
            </a:r>
            <a:r>
              <a:rPr lang="en-US" altLang="ja-JP" b="1" dirty="0" err="1"/>
              <a:t>ZF</a:t>
            </a:r>
            <a:r>
              <a:rPr lang="en-US" altLang="ja-JP" dirty="0"/>
              <a:t>)</a:t>
            </a:r>
          </a:p>
          <a:p>
            <a:pPr lvl="2" eaLnBrk="1" hangingPunct="1"/>
            <a:r>
              <a:rPr lang="ja-JP" altLang="en-US" dirty="0"/>
              <a:t>演算結果がゼロになると </a:t>
            </a:r>
            <a:r>
              <a:rPr lang="en-US" altLang="ja-JP" dirty="0"/>
              <a:t>1</a:t>
            </a:r>
          </a:p>
          <a:p>
            <a:pPr lvl="1"/>
            <a:r>
              <a:rPr lang="ja-JP" altLang="en-US" dirty="0"/>
              <a:t>サインフラグ </a:t>
            </a:r>
            <a:r>
              <a:rPr lang="en-US" altLang="ja-JP" dirty="0"/>
              <a:t>(Sign Flag, </a:t>
            </a:r>
            <a:r>
              <a:rPr lang="en-US" altLang="ja-JP" b="1" dirty="0"/>
              <a:t>SF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演算結果がマイナスの数になると </a:t>
            </a:r>
            <a:r>
              <a:rPr lang="en-US" altLang="ja-JP" dirty="0"/>
              <a:t>1</a:t>
            </a:r>
          </a:p>
          <a:p>
            <a:pPr lvl="2" eaLnBrk="1" hangingPunct="1"/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652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4" y="1920840"/>
            <a:ext cx="7877210" cy="1139039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フラグレジスタ</a:t>
            </a:r>
          </a:p>
        </p:txBody>
      </p:sp>
      <p:sp>
        <p:nvSpPr>
          <p:cNvPr id="29" name="コンテンツ プレースホルダー 28">
            <a:extLst>
              <a:ext uri="{FF2B5EF4-FFF2-40B4-BE49-F238E27FC236}">
                <a16:creationId xmlns:a16="http://schemas.microsoft.com/office/drawing/2014/main" id="{FBA35FCA-9E6C-4C6C-84A2-00CEBC042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369838" y="4777778"/>
          <a:ext cx="6096000" cy="28194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374410" y="4281716"/>
          <a:ext cx="60960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44577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VIP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VIF</a:t>
                      </a:r>
                      <a:endParaRPr kumimoji="1" lang="ja-JP" altLang="en-US" sz="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AC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VM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NT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IOPL</a:t>
                      </a:r>
                      <a:endParaRPr kumimoji="1" lang="ja-JP" altLang="en-US" sz="9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ZF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PF</a:t>
                      </a:r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CF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819676" y="2390789"/>
            <a:ext cx="925830" cy="226314"/>
          </a:xfrm>
          <a:prstGeom prst="rect">
            <a:avLst/>
          </a:prstGeom>
          <a:noFill/>
          <a:ln w="508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792091" y="2658095"/>
            <a:ext cx="364436" cy="5261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391424" y="3278572"/>
            <a:ext cx="3028403" cy="5025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０００００２１２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334787" y="4308227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フラグの名前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666468" y="4715178"/>
            <a:ext cx="1963759" cy="4069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</a:p>
        </p:txBody>
      </p:sp>
      <p:pic>
        <p:nvPicPr>
          <p:cNvPr id="18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208" y="5122128"/>
            <a:ext cx="818417" cy="682015"/>
          </a:xfrm>
          <a:prstGeom prst="rect">
            <a:avLst/>
          </a:prstGeom>
        </p:spPr>
      </p:pic>
      <p:pic>
        <p:nvPicPr>
          <p:cNvPr id="19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877" y="5122128"/>
            <a:ext cx="818417" cy="682015"/>
          </a:xfrm>
          <a:prstGeom prst="rect">
            <a:avLst/>
          </a:prstGeom>
        </p:spPr>
      </p:pic>
      <p:pic>
        <p:nvPicPr>
          <p:cNvPr id="20" name="コンテンツ プレースホルダ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537" y="5122128"/>
            <a:ext cx="818417" cy="68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08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1058</Words>
  <Application>Microsoft Office PowerPoint</Application>
  <PresentationFormat>画面に合わせる (4:3)</PresentationFormat>
  <Paragraphs>349</Paragraphs>
  <Slides>30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6" baseType="lpstr">
      <vt:lpstr>メイリオ</vt:lpstr>
      <vt:lpstr>游ゴシック</vt:lpstr>
      <vt:lpstr>Arial</vt:lpstr>
      <vt:lpstr>Calibri</vt:lpstr>
      <vt:lpstr>Comic Sans MS</vt:lpstr>
      <vt:lpstr>Office テーマ</vt:lpstr>
      <vt:lpstr>ca-10. フラグ，フラグレジスタ </vt:lpstr>
      <vt:lpstr>10-1 フラグ</vt:lpstr>
      <vt:lpstr>フラグの用途の例</vt:lpstr>
      <vt:lpstr>フラグ</vt:lpstr>
      <vt:lpstr>フラグ</vt:lpstr>
      <vt:lpstr>10-2 フラグレジスタ</vt:lpstr>
      <vt:lpstr>フラグレジスタ</vt:lpstr>
      <vt:lpstr>フラグレジスタ</vt:lpstr>
      <vt:lpstr>フラグレジスタ</vt:lpstr>
      <vt:lpstr>フラグレジスタ</vt:lpstr>
      <vt:lpstr>フラグレジスタ</vt:lpstr>
      <vt:lpstr>10-3 Visual Studio で フラグの変化を見る</vt:lpstr>
      <vt:lpstr>今から行うこと</vt:lpstr>
      <vt:lpstr>PowerPoint プレゼンテーション</vt:lpstr>
      <vt:lpstr>Visual C++ のソースファイル例</vt:lpstr>
      <vt:lpstr>パソコン演習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メモリとアドレス，ダンプリスト</dc:title>
  <dc:creator>kaneko kunihiko</dc:creator>
  <cp:lastModifiedBy>金子　邦彦</cp:lastModifiedBy>
  <cp:revision>40</cp:revision>
  <dcterms:created xsi:type="dcterms:W3CDTF">2019-11-02T00:06:04Z</dcterms:created>
  <dcterms:modified xsi:type="dcterms:W3CDTF">2021-11-06T07:09:50Z</dcterms:modified>
</cp:coreProperties>
</file>