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1037" r:id="rId2"/>
    <p:sldId id="586" r:id="rId3"/>
    <p:sldId id="567" r:id="rId4"/>
    <p:sldId id="545" r:id="rId5"/>
    <p:sldId id="546" r:id="rId6"/>
    <p:sldId id="568" r:id="rId7"/>
    <p:sldId id="570" r:id="rId8"/>
    <p:sldId id="572" r:id="rId9"/>
    <p:sldId id="566" r:id="rId10"/>
    <p:sldId id="575" r:id="rId11"/>
    <p:sldId id="585" r:id="rId12"/>
    <p:sldId id="587" r:id="rId13"/>
    <p:sldId id="581" r:id="rId14"/>
    <p:sldId id="604" r:id="rId15"/>
    <p:sldId id="591" r:id="rId16"/>
    <p:sldId id="592" r:id="rId17"/>
    <p:sldId id="594" r:id="rId18"/>
    <p:sldId id="595" r:id="rId19"/>
    <p:sldId id="600" r:id="rId20"/>
    <p:sldId id="601" r:id="rId21"/>
    <p:sldId id="602" r:id="rId22"/>
    <p:sldId id="603" r:id="rId23"/>
    <p:sldId id="588" r:id="rId24"/>
    <p:sldId id="589" r:id="rId25"/>
    <p:sldId id="59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52" d="100"/>
          <a:sy n="52" d="100"/>
        </p:scale>
        <p:origin x="388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9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471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6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r"/>
            <a:fld id="{F158C4B1-EC03-44EA-9400-A8B50484B74D}" type="slidenum">
              <a:rPr lang="en-US" altLang="ja-JP" sz="1200">
                <a:latin typeface="Calibri" panose="020F0502020204030204" pitchFamily="34" charset="0"/>
                <a:ea typeface="メイリオ" panose="020B0604030504040204" pitchFamily="50" charset="-128"/>
              </a:rPr>
              <a:pPr algn="r"/>
              <a:t>4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559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r"/>
            <a:fld id="{D010117F-6AD4-414E-A3D6-FE3C84ADF421}" type="slidenum">
              <a:rPr lang="en-US" altLang="ja-JP" sz="1200">
                <a:latin typeface="Calibri" panose="020F0502020204030204" pitchFamily="34" charset="0"/>
                <a:ea typeface="メイリオ" panose="020B0604030504040204" pitchFamily="50" charset="-128"/>
              </a:rPr>
              <a:pPr algn="r"/>
              <a:t>5</a:t>
            </a:fld>
            <a:endParaRPr lang="en-US" altLang="ja-JP" sz="12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8142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6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82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6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13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8013-DC49-49C7-964F-BD2C77E2ECDA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42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ca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ca-1.</a:t>
            </a:r>
            <a:r>
              <a:rPr lang="ja-JP" altLang="en-US" dirty="0"/>
              <a:t> プロセッサ，マシン語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4653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（コンピュータ・アーキテクチャ演習）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https://www.kkaneko.jp/cc/ca/index.html</a:t>
            </a:r>
            <a:endParaRPr lang="en-US" altLang="ja-JP" dirty="0"/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1-2 </a:t>
            </a:r>
            <a:r>
              <a:rPr lang="ja-JP" altLang="en-US" dirty="0"/>
              <a:t>マシン語と実行型ファイル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マシン語とは，プロセッサが実行できる言語のこと．プロセッサごとに異なる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実行型ファイルは，マシン語が格納されたファイル．実行ファイル，実行形式ファイルともいう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21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1-3 </a:t>
            </a:r>
            <a:r>
              <a:rPr lang="ja-JP" altLang="en-US" dirty="0"/>
              <a:t>ソースファイルとビルド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C1749DB-3BFB-4046-8533-2989042F5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983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ソースファイルとビルド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2E59729E-9734-49DD-8CBF-CC5ABBD06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ビルドとは，一般のプログラミング言語のソースファイルから，マシン語の入った実行型ファイルを生成すること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6184" y="5423691"/>
            <a:ext cx="3823593" cy="9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言語などの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プログラミング言語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70612" y="5672015"/>
            <a:ext cx="1572609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989" y="2847066"/>
            <a:ext cx="3398132" cy="13986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6" y="2854382"/>
            <a:ext cx="3655220" cy="1820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16056" y="795675"/>
            <a:ext cx="7143751" cy="10133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09389" y="3310404"/>
            <a:ext cx="609600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56323" y="2592654"/>
            <a:ext cx="126188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</a:t>
            </a:r>
            <a:endParaRPr kumimoji="1" lang="ja-JP" altLang="en-US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86608" y="4787908"/>
            <a:ext cx="269817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33478" y="4402511"/>
            <a:ext cx="269817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実行型ファイル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3688" y="796023"/>
            <a:ext cx="7386119" cy="13849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31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1-3 </a:t>
            </a:r>
            <a:r>
              <a:rPr lang="ja-JP" altLang="en-US" dirty="0"/>
              <a:t>ビルド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ビルド（コンパイルともいう）とは，ソースファイルから，実行型ファイルを生成すること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86342" y="2981335"/>
            <a:ext cx="7027273" cy="14796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エラー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を含むときは，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実行型ファイル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は生成されない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16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1-4 Visual Studio </a:t>
            </a:r>
            <a:r>
              <a:rPr lang="ja-JP" altLang="en-US" dirty="0"/>
              <a:t>でビルドと実行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F532991-CA16-41D2-9D3E-81A97782E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383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の起動手順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0534C72-A12E-46E8-B3CE-52B72B72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0767" y="1378715"/>
            <a:ext cx="703109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スタートメニュー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Visual Studio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を起動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・初回起動設定に数分かかる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28" y="2322896"/>
            <a:ext cx="4191001" cy="324687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 flipV="1">
            <a:off x="4389399" y="3165022"/>
            <a:ext cx="1009916" cy="28302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23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301787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の初回起動設定（初回起動時のみ）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4546EED0-66C9-4D85-8B87-5BD568A0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0955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「後で行う。」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を選んでおく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168780" y="4710990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Studio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の開始」をクリック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847974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877333" y="285424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128010" y="4681143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Studio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の画面が開く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9" y="1463401"/>
            <a:ext cx="2643668" cy="32164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81" y="1463401"/>
            <a:ext cx="2643668" cy="321646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135163" y="4060267"/>
            <a:ext cx="574368" cy="295557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596227" y="4376010"/>
            <a:ext cx="1216221" cy="295557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83" y="2075600"/>
            <a:ext cx="2871044" cy="21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>
            <a:extLst>
              <a:ext uri="{FF2B5EF4-FFF2-40B4-BE49-F238E27FC236}">
                <a16:creationId xmlns:a16="http://schemas.microsoft.com/office/drawing/2014/main" id="{9ACC0332-9F00-4486-A14C-0D5AF1E8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5442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 </a:t>
            </a:r>
            <a:r>
              <a:rPr lang="en-US" altLang="ja-JP" dirty="0"/>
              <a:t>Win 32 </a:t>
            </a:r>
            <a:r>
              <a:rPr lang="ja-JP" altLang="en-US" dirty="0"/>
              <a:t>コンソールアプリケーション用プロジェクトの新規作成 </a:t>
            </a:r>
            <a:r>
              <a:rPr lang="en-US" altLang="ja-JP" dirty="0"/>
              <a:t>(1/2) 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C449825-1788-49D1-ABB9-61FE8CD1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7209" y="3546571"/>
            <a:ext cx="2970791" cy="105180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「ファイル」→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「新規作成」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38489" y="3676013"/>
            <a:ext cx="3034643" cy="150265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931227" y="221048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984982" y="221048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514788" y="3676013"/>
            <a:ext cx="2427683" cy="36271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「次へ」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" y="1734738"/>
            <a:ext cx="2762837" cy="16466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30" y="1707145"/>
            <a:ext cx="2732662" cy="18788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32" y="1715051"/>
            <a:ext cx="2870869" cy="17744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619399" y="4123530"/>
            <a:ext cx="23230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10" y="5474292"/>
            <a:ext cx="539909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コンソールアプリケーションとは，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起動すると，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</a:t>
            </a:r>
            <a:r>
              <a:rPr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（例えば右図）</a:t>
            </a:r>
            <a:r>
              <a:rPr kumimoji="1"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が開くアプリのこと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94" y="5408667"/>
            <a:ext cx="1350467" cy="981432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238489" y="3105442"/>
            <a:ext cx="979181" cy="117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4118328" y="2796838"/>
            <a:ext cx="335168" cy="274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432665" y="2482621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名前は変えなくてもよい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233607" y="2096043"/>
            <a:ext cx="442282" cy="16938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41750" y="5408667"/>
            <a:ext cx="5602264" cy="105733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21845" y="175028"/>
            <a:ext cx="7564855" cy="127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56" y="1791966"/>
            <a:ext cx="3353842" cy="2741248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20452" y="322403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 </a:t>
            </a:r>
            <a:r>
              <a:rPr lang="en-US" altLang="ja-JP" dirty="0"/>
              <a:t>Win 32 </a:t>
            </a:r>
            <a:r>
              <a:rPr lang="ja-JP" altLang="en-US" dirty="0"/>
              <a:t>コンソールアプリケーション用プロジェクトの新規作成 </a:t>
            </a:r>
            <a:r>
              <a:rPr lang="en-US" altLang="ja-JP" dirty="0"/>
              <a:t>(2/2) </a:t>
            </a:r>
            <a:endParaRPr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FA10589E-DE8E-40B5-BA8D-3D0CB8671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079602" y="3907980"/>
            <a:ext cx="2563121" cy="72578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完了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3852158" y="2571895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895406" y="4633768"/>
            <a:ext cx="3136491" cy="85439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が新規作成されるので確認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85383" y="2649771"/>
            <a:ext cx="1236386" cy="7463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8" y="2076459"/>
            <a:ext cx="2821070" cy="17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5" y="1714035"/>
            <a:ext cx="6066390" cy="3184061"/>
          </a:xfrm>
          <a:prstGeom prst="rect">
            <a:avLst/>
          </a:prstGeom>
        </p:spPr>
      </p:pic>
      <p:sp>
        <p:nvSpPr>
          <p:cNvPr id="17" name="タイトル 16">
            <a:extLst>
              <a:ext uri="{FF2B5EF4-FFF2-40B4-BE49-F238E27FC236}">
                <a16:creationId xmlns:a16="http://schemas.microsoft.com/office/drawing/2014/main" id="{2AF3ADB6-A14D-4993-AD60-D5BFED57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55667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 </a:t>
            </a:r>
            <a:r>
              <a:rPr lang="en-US" altLang="ja-JP" dirty="0"/>
              <a:t>Win 32 </a:t>
            </a:r>
            <a:r>
              <a:rPr lang="ja-JP" altLang="en-US" dirty="0"/>
              <a:t>コンソールアプリケーション用プロジェクト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1AC0C374-06D2-449E-A05D-BB4B9793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418040" y="3812071"/>
            <a:ext cx="2374583" cy="305621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334000" y="1911667"/>
            <a:ext cx="3629025" cy="1260158"/>
          </a:xfrm>
          <a:prstGeom prst="wedgeRoundRectCallout">
            <a:avLst>
              <a:gd name="adj1" fmla="val -42165"/>
              <a:gd name="adj2" fmla="val 982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8984" y="2137790"/>
            <a:ext cx="35702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２つの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自動で作成されている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72319" y="5237727"/>
            <a:ext cx="683642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ここでは，</a:t>
            </a:r>
            <a:r>
              <a:rPr kumimoji="1"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stdafx.cpp</a:t>
            </a:r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は（システム用なので）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編集することはない。</a:t>
            </a:r>
            <a:r>
              <a:rPr kumimoji="1" lang="ja-JP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もう１つの方を使う</a:t>
            </a:r>
            <a:r>
              <a:rPr kumimoji="1"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。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128592" y="4117692"/>
            <a:ext cx="49135" cy="112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21845" y="175028"/>
            <a:ext cx="7740701" cy="99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1-1 </a:t>
            </a:r>
            <a:r>
              <a:rPr lang="ja-JP" altLang="en-US" dirty="0"/>
              <a:t>プロセッサ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1-2 </a:t>
            </a:r>
            <a:r>
              <a:rPr lang="ja-JP" altLang="en-US" dirty="0"/>
              <a:t>マシン語と実行型ファイル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1-3 </a:t>
            </a:r>
            <a:r>
              <a:rPr lang="ja-JP" altLang="en-US" dirty="0"/>
              <a:t>ソースファイルとビルド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1-4 Visual Studio </a:t>
            </a:r>
            <a:r>
              <a:rPr lang="ja-JP" altLang="en-US" dirty="0"/>
              <a:t>でビルドと実行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29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" y="1663577"/>
            <a:ext cx="6066390" cy="3184061"/>
          </a:xfrm>
          <a:prstGeom prst="rect">
            <a:avLst/>
          </a:prstGeom>
        </p:spPr>
      </p:pic>
      <p:sp>
        <p:nvSpPr>
          <p:cNvPr id="21" name="タイトル 20">
            <a:extLst>
              <a:ext uri="{FF2B5EF4-FFF2-40B4-BE49-F238E27FC236}">
                <a16:creationId xmlns:a16="http://schemas.microsoft.com/office/drawing/2014/main" id="{83BE1289-D621-43B4-A642-EF1356AA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51848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 </a:t>
            </a:r>
            <a:r>
              <a:rPr lang="en-US" altLang="ja-JP" dirty="0"/>
              <a:t>Win 32 </a:t>
            </a:r>
            <a:r>
              <a:rPr lang="ja-JP" altLang="en-US" dirty="0"/>
              <a:t>コンソールアプリケーション用プロジェクト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6F7AD40-56D8-4CAE-A995-2DC385D2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24256" y="3719289"/>
            <a:ext cx="2374583" cy="2057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15178" y="3509530"/>
            <a:ext cx="264687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ソースファイルを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クリックすると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2488" y="4151263"/>
            <a:ext cx="172354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エディタが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自動で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開く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5659974" y="3649765"/>
            <a:ext cx="565785" cy="4322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906" y="2634685"/>
            <a:ext cx="2876714" cy="144733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658221" y="1822377"/>
            <a:ext cx="771524" cy="68445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25263" y="2567092"/>
            <a:ext cx="1132958" cy="19708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0171" y="1311743"/>
            <a:ext cx="387798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編集中のファイル名が表示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8595" y="5221052"/>
            <a:ext cx="8229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Win32 </a:t>
            </a:r>
            <a:r>
              <a:rPr kumimoji="1"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コンソールアプリケーション用プロジェクトを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新規作成したとき，</a:t>
            </a:r>
            <a:r>
              <a:rPr lang="ja-JP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エディタが自動で開く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ので，</a:t>
            </a:r>
            <a:r>
              <a:rPr kumimoji="1" lang="ja-JP" alt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そのまま使ってよい</a:t>
            </a:r>
            <a:r>
              <a:rPr kumimoji="1" lang="en-US" altLang="ja-JP" sz="2400" b="1" u="sng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kumimoji="1" lang="ja-JP" altLang="en-US" sz="2400" b="1" u="sng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21845" y="175028"/>
            <a:ext cx="7740701" cy="99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04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428635"/>
            <a:ext cx="5668294" cy="35831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93CD21E7-7A01-4DC0-A2D4-30C3603B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8160" y="2618698"/>
            <a:ext cx="5059136" cy="293915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6573" y="3720453"/>
            <a:ext cx="5088007" cy="678375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085" y="5117077"/>
            <a:ext cx="757130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自動生成されたソースコードを活用（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追加するだけ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　 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7297" y="2598179"/>
            <a:ext cx="161133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9681" y="3817267"/>
            <a:ext cx="182774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</p:spTree>
    <p:extLst>
      <p:ext uri="{BB962C8B-B14F-4D97-AF65-F5344CB8AC3E}">
        <p14:creationId xmlns:p14="http://schemas.microsoft.com/office/powerpoint/2010/main" val="316593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4" y="1142581"/>
            <a:ext cx="5638047" cy="35640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C++ </a:t>
            </a:r>
            <a:r>
              <a:rPr lang="ja-JP" altLang="en-US" dirty="0"/>
              <a:t>のソースファイル例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8827C4A-CD37-4A91-B79F-310435AA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59833" y="3494899"/>
            <a:ext cx="2177143" cy="271030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5813873" y="2118763"/>
            <a:ext cx="2819400" cy="1088571"/>
          </a:xfrm>
          <a:prstGeom prst="wedgeRoundRectCallout">
            <a:avLst>
              <a:gd name="adj1" fmla="val -131644"/>
              <a:gd name="adj2" fmla="val 84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2.0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  <a:endParaRPr kumimoji="1" lang="ja-JP" altLang="en-US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759873" y="3402175"/>
            <a:ext cx="3347698" cy="1227627"/>
          </a:xfrm>
          <a:prstGeom prst="wedgeRoundRectCallout">
            <a:avLst>
              <a:gd name="adj1" fmla="val -53783"/>
              <a:gd name="adj2" fmla="val -184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</a:t>
            </a:r>
            <a:r>
              <a:rPr lang="ja-JP" altLang="en-US" sz="24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の平方根の計算。結果の表示</a:t>
            </a:r>
            <a:endParaRPr kumimoji="1" lang="ja-JP" altLang="en-US" sz="24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8001" y="5245763"/>
            <a:ext cx="81661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=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」と書かずに「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 =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2.0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」と書くのは，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小数付きの数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として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したい（整数ではない）ときの 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C, C++ </a:t>
            </a:r>
            <a:r>
              <a:rPr lang="ja-JP" altLang="en-US" sz="24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言語での流儀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59833" y="3765929"/>
            <a:ext cx="4620986" cy="271030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24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 err="1"/>
              <a:t>での</a:t>
            </a:r>
            <a:r>
              <a:rPr lang="ja-JP" altLang="en-US" dirty="0"/>
              <a:t>ビルド手順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D88DB78F-EEC8-4E99-9B20-F5189832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44507" y="3806062"/>
            <a:ext cx="3938189" cy="89135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「ビルド」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ソリューションのビルド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689687" y="4965972"/>
            <a:ext cx="3093366" cy="101572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　正常終了，０　失敗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」の表示を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3922485" y="2293056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3" y="5685893"/>
            <a:ext cx="4660774" cy="310718"/>
          </a:xfrm>
          <a:prstGeom prst="rect">
            <a:avLst/>
          </a:prstGeom>
        </p:spPr>
      </p:pic>
      <p:sp>
        <p:nvSpPr>
          <p:cNvPr id="15" name="雲形吹き出し 14"/>
          <p:cNvSpPr/>
          <p:nvPr/>
        </p:nvSpPr>
        <p:spPr>
          <a:xfrm flipV="1">
            <a:off x="426635" y="5454726"/>
            <a:ext cx="4904548" cy="1177397"/>
          </a:xfrm>
          <a:prstGeom prst="cloudCallout">
            <a:avLst>
              <a:gd name="adj1" fmla="val 50673"/>
              <a:gd name="adj2" fmla="val 1050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6025" y="6125518"/>
            <a:ext cx="4801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ビルド：１　正常終了，０　失敗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3" y="1546671"/>
            <a:ext cx="3130201" cy="209736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113602" y="1605982"/>
            <a:ext cx="576365" cy="2197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88772" y="1798153"/>
            <a:ext cx="1002392" cy="19206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497" y="1472632"/>
            <a:ext cx="3477058" cy="3311483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407339" y="4523299"/>
            <a:ext cx="2396234" cy="1960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>
            <a:extLst>
              <a:ext uri="{FF2B5EF4-FFF2-40B4-BE49-F238E27FC236}">
                <a16:creationId xmlns:a16="http://schemas.microsoft.com/office/drawing/2014/main" id="{5C96F994-B1CC-4FAA-AEFF-DCFA4D7B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での実行手順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3042774B-33B8-46D6-8827-2CB58723B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2831" y="5189741"/>
            <a:ext cx="387798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ビルドが正常終了したら，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できる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760810" y="3628162"/>
            <a:ext cx="3430189" cy="107207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デバッグなしで開始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036191" y="229709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912723" y="3918750"/>
            <a:ext cx="3870330" cy="94633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Win32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コンソールが開く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（何かキーを押して終了）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1" y="1467909"/>
            <a:ext cx="3079361" cy="206963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837780" y="1559720"/>
            <a:ext cx="632784" cy="19206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19308" y="2274771"/>
            <a:ext cx="977487" cy="2279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16" y="1869163"/>
            <a:ext cx="4729163" cy="1771650"/>
          </a:xfrm>
          <a:prstGeom prst="rect">
            <a:avLst/>
          </a:prstGeom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EC4C71C2-083F-4BB7-89F4-1D9EC155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43694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Visual Studio</a:t>
            </a:r>
            <a:r>
              <a:rPr lang="ja-JP" altLang="en-US" sz="2400" dirty="0"/>
              <a:t>のエディタを使って，ソースファイルを編集しなさい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ビルドしなさい．</a:t>
            </a:r>
            <a:endParaRPr lang="en-US" altLang="ja-JP" sz="2400" dirty="0"/>
          </a:p>
          <a:p>
            <a:r>
              <a:rPr lang="ja-JP" altLang="en-US" sz="2400" dirty="0"/>
              <a:t>ビルドのあと「１　正常終了，０　失敗」の表示を確認しなさい　→　表示されなければ，プログラムのミスを自分で確認し，修正して，ビルドをやり直す</a:t>
            </a:r>
            <a:endParaRPr lang="en-US" altLang="ja-JP" sz="2400" dirty="0"/>
          </a:p>
          <a:p>
            <a:r>
              <a:rPr lang="ja-JP" altLang="en-US" sz="2400" dirty="0"/>
              <a:t>実行しなさい．</a:t>
            </a:r>
            <a:endParaRPr lang="en-US" altLang="ja-JP" sz="2400" dirty="0"/>
          </a:p>
          <a:p>
            <a:r>
              <a:rPr lang="ja-JP" altLang="en-US" sz="2400" dirty="0"/>
              <a:t>実行結果を確認したら，</a:t>
            </a:r>
            <a:r>
              <a:rPr lang="en-US" altLang="ja-JP" sz="2400" dirty="0"/>
              <a:t>Win32 </a:t>
            </a:r>
            <a:r>
              <a:rPr lang="ja-JP" altLang="en-US" sz="2400" dirty="0"/>
              <a:t>コンソールで任意のキーを押して，</a:t>
            </a:r>
            <a:r>
              <a:rPr lang="en-US" altLang="ja-JP" sz="2400" dirty="0"/>
              <a:t>Win32 </a:t>
            </a:r>
            <a:r>
              <a:rPr lang="ja-JP" altLang="en-US" sz="2400" dirty="0"/>
              <a:t>コンソールを閉じなさい</a:t>
            </a:r>
            <a:endParaRPr lang="ja-JP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07" y="1360142"/>
            <a:ext cx="4962794" cy="2242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1454514" y="1899552"/>
            <a:ext cx="4122713" cy="195943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13591" y="2817722"/>
            <a:ext cx="4122713" cy="433716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7227" y="1787539"/>
            <a:ext cx="1790875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8730" y="2819531"/>
            <a:ext cx="203292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行追加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 </a:t>
            </a:r>
            <a:r>
              <a:rPr lang="ja-JP" altLang="en-US" dirty="0"/>
              <a:t>プロセッサ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3F7DC07-E547-4BCA-8A44-EE7B3BF66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14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コンピュータの入力と出力</a:t>
            </a:r>
          </a:p>
        </p:txBody>
      </p:sp>
      <p:sp>
        <p:nvSpPr>
          <p:cNvPr id="8194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557213" indent="-214313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8572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2001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5430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fld id="{FBAD6036-02A3-465A-BE79-B494421C6A91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4</a:t>
            </a:fld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9257467" y="3379240"/>
            <a:ext cx="723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人間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455010" y="4033277"/>
            <a:ext cx="233910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8200" name="AutoShape 16"/>
          <p:cNvSpPr>
            <a:spLocks noChangeArrowheads="1"/>
          </p:cNvSpPr>
          <p:nvPr/>
        </p:nvSpPr>
        <p:spPr bwMode="auto">
          <a:xfrm rot="5400000">
            <a:off x="3997811" y="2076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201" name="AutoShape 17"/>
          <p:cNvSpPr>
            <a:spLocks noChangeArrowheads="1"/>
          </p:cNvSpPr>
          <p:nvPr/>
        </p:nvSpPr>
        <p:spPr bwMode="auto">
          <a:xfrm rot="16200000">
            <a:off x="2511911" y="3219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260082" y="1694131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入力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780549" y="406811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出力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6238" y="1694131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人間や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l" eaLnBrk="1" hangingPunct="1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他のコンピュータ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16904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ハードウエアとソフトウエア</a:t>
            </a:r>
          </a:p>
        </p:txBody>
      </p:sp>
      <p:sp>
        <p:nvSpPr>
          <p:cNvPr id="1229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557213" indent="-214313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8572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2001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5430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fld id="{5FA33882-88EE-45EA-8D33-DFCACCB98986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5</a:t>
            </a:fld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3547" y="1886510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ソフトウエア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3547" y="3453093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ハード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ウエア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90168" y="3291510"/>
            <a:ext cx="557075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プロセッサ，メモリ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その他，入力装置，出力装置など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90167" y="1714229"/>
            <a:ext cx="4493538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アプリケーション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オペレーティングシステム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93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 </a:t>
            </a:r>
            <a:r>
              <a:rPr lang="ja-JP" altLang="en-US" dirty="0"/>
              <a:t>プロセッサ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プロセッサは，コンピュータの中で，計算，制御を担う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4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1-2 </a:t>
            </a:r>
            <a:r>
              <a:rPr lang="ja-JP" altLang="en-US" dirty="0"/>
              <a:t>マシン語と</a:t>
            </a:r>
            <a:br>
              <a:rPr lang="en-US" altLang="ja-JP" dirty="0"/>
            </a:br>
            <a:r>
              <a:rPr lang="ja-JP" altLang="en-US" dirty="0"/>
              <a:t>実行型ファイル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AC89BB46-762D-4839-972E-5FDC9822A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22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実行型ファイルの例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1" y="3060637"/>
            <a:ext cx="1171739" cy="90500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8" name="コンテンツ プレースホルダ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43" y="1514102"/>
            <a:ext cx="5294948" cy="42281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4970" y="3699003"/>
            <a:ext cx="2339103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Word</a:t>
            </a:r>
          </a:p>
          <a:p>
            <a:pPr algn="ctr"/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のプログラム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のファイル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53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マシン語とは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B1488DA-D41E-4012-9FD5-C2529DA1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" y="1499802"/>
            <a:ext cx="1486113" cy="11478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79306" y="1960458"/>
            <a:ext cx="4134465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実行型ファイル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の中身は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  <a:endParaRPr kumimoji="1" lang="ja-JP" altLang="en-US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346" y="2647951"/>
            <a:ext cx="1980029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lang="en-US" altLang="ja-JP" sz="28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のファイル</a:t>
            </a:r>
            <a:endParaRPr lang="en-US" altLang="ja-JP" sz="28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46" y="3198076"/>
            <a:ext cx="2793206" cy="1257300"/>
          </a:xfrm>
          <a:prstGeom prst="rect">
            <a:avLst/>
          </a:prstGeom>
        </p:spPr>
      </p:pic>
      <p:sp>
        <p:nvSpPr>
          <p:cNvPr id="13" name="屈折矢印 12"/>
          <p:cNvSpPr/>
          <p:nvPr/>
        </p:nvSpPr>
        <p:spPr>
          <a:xfrm flipV="1">
            <a:off x="2523675" y="1982822"/>
            <a:ext cx="1136177" cy="9093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36657" y="5042101"/>
            <a:ext cx="5929829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800" b="1" u="sng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マシン語</a:t>
            </a:r>
            <a:r>
              <a:rPr lang="ja-JP" altLang="en-US" sz="2800" u="sng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とは</a:t>
            </a:r>
            <a:endParaRPr lang="en-US" altLang="ja-JP" sz="2800" u="sng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u="sng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プロセッサで実行される命令の言語</a:t>
            </a:r>
            <a:endParaRPr lang="en-US" altLang="ja-JP" sz="2800" u="sng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27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784</Words>
  <Application>Microsoft Office PowerPoint</Application>
  <PresentationFormat>画面に合わせる (4:3)</PresentationFormat>
  <Paragraphs>161</Paragraphs>
  <Slides>25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游ゴシック</vt:lpstr>
      <vt:lpstr>Arial</vt:lpstr>
      <vt:lpstr>Calibri</vt:lpstr>
      <vt:lpstr>Office テーマ</vt:lpstr>
      <vt:lpstr>ca-1. プロセッサ，マシン語 </vt:lpstr>
      <vt:lpstr>アウトライン</vt:lpstr>
      <vt:lpstr>1-1 プロセッサ</vt:lpstr>
      <vt:lpstr>コンピュータの入力と出力</vt:lpstr>
      <vt:lpstr>ハードウエアとソフトウエア</vt:lpstr>
      <vt:lpstr>1-1 プロセッサ</vt:lpstr>
      <vt:lpstr>1-2 マシン語と 実行型ファイル</vt:lpstr>
      <vt:lpstr>実行型ファイルの例</vt:lpstr>
      <vt:lpstr>マシン語とは</vt:lpstr>
      <vt:lpstr>1-2 マシン語と実行型ファイル</vt:lpstr>
      <vt:lpstr>1-3 ソースファイルとビルド</vt:lpstr>
      <vt:lpstr>ソースファイルとビルド</vt:lpstr>
      <vt:lpstr>1-3 ビルド</vt:lpstr>
      <vt:lpstr>1-4 Visual Studio でビルドと実行</vt:lpstr>
      <vt:lpstr>Visual Studioの起動手順</vt:lpstr>
      <vt:lpstr>Visual Studioの初回起動設定（初回起動時のみ）</vt:lpstr>
      <vt:lpstr>Visual Studioで Win 32 コンソールアプリケーション用プロジェクトの新規作成 (1/2)  </vt:lpstr>
      <vt:lpstr>Visual Studioで Win 32 コンソールアプリケーション用プロジェクトの新規作成 (2/2) </vt:lpstr>
      <vt:lpstr>Visual Studioの Win 32 コンソールアプリケーション用プロジェクト </vt:lpstr>
      <vt:lpstr>Visual Studioの Win 32 コンソールアプリケーション用プロジェクト </vt:lpstr>
      <vt:lpstr>Visual C++ のソースファイル例</vt:lpstr>
      <vt:lpstr>Visual C++ のソースファイル例</vt:lpstr>
      <vt:lpstr>Visual Studioでのビルド手順</vt:lpstr>
      <vt:lpstr>Visual Studioでの実行手順</vt:lpstr>
      <vt:lpstr>演習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プロセッサ，マシン語</dc:title>
  <dc:creator>kaneko kunihiko</dc:creator>
  <cp:lastModifiedBy>金子　邦彦</cp:lastModifiedBy>
  <cp:revision>37</cp:revision>
  <dcterms:created xsi:type="dcterms:W3CDTF">2019-11-02T00:06:04Z</dcterms:created>
  <dcterms:modified xsi:type="dcterms:W3CDTF">2021-11-06T06:55:38Z</dcterms:modified>
</cp:coreProperties>
</file>