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1037" r:id="rId3"/>
    <p:sldId id="257" r:id="rId4"/>
    <p:sldId id="272" r:id="rId5"/>
    <p:sldId id="260" r:id="rId6"/>
    <p:sldId id="261" r:id="rId7"/>
    <p:sldId id="273" r:id="rId8"/>
    <p:sldId id="283" r:id="rId9"/>
    <p:sldId id="258" r:id="rId10"/>
    <p:sldId id="259" r:id="rId11"/>
    <p:sldId id="262" r:id="rId12"/>
    <p:sldId id="263" r:id="rId13"/>
    <p:sldId id="269" r:id="rId14"/>
    <p:sldId id="264" r:id="rId15"/>
    <p:sldId id="288" r:id="rId16"/>
    <p:sldId id="289" r:id="rId17"/>
    <p:sldId id="280" r:id="rId18"/>
    <p:sldId id="287" r:id="rId19"/>
    <p:sldId id="284" r:id="rId20"/>
    <p:sldId id="285" r:id="rId21"/>
    <p:sldId id="274" r:id="rId22"/>
    <p:sldId id="265" r:id="rId23"/>
    <p:sldId id="266" r:id="rId24"/>
    <p:sldId id="267" r:id="rId25"/>
    <p:sldId id="271" r:id="rId26"/>
    <p:sldId id="316" r:id="rId27"/>
    <p:sldId id="304" r:id="rId28"/>
    <p:sldId id="305" r:id="rId29"/>
    <p:sldId id="307" r:id="rId30"/>
    <p:sldId id="308" r:id="rId31"/>
    <p:sldId id="309" r:id="rId32"/>
    <p:sldId id="310" r:id="rId33"/>
    <p:sldId id="311" r:id="rId34"/>
    <p:sldId id="312" r:id="rId35"/>
    <p:sldId id="313" r:id="rId36"/>
    <p:sldId id="314" r:id="rId37"/>
    <p:sldId id="315" r:id="rId38"/>
    <p:sldId id="322" r:id="rId39"/>
    <p:sldId id="321" r:id="rId40"/>
    <p:sldId id="317" r:id="rId41"/>
    <p:sldId id="319" r:id="rId42"/>
    <p:sldId id="318" r:id="rId43"/>
    <p:sldId id="32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4660"/>
  </p:normalViewPr>
  <p:slideViewPr>
    <p:cSldViewPr snapToGrid="0">
      <p:cViewPr>
        <p:scale>
          <a:sx n="50" d="100"/>
          <a:sy n="50" d="100"/>
        </p:scale>
        <p:origin x="1586" y="260"/>
      </p:cViewPr>
      <p:guideLst/>
    </p:cSldViewPr>
  </p:slideViewPr>
  <p:notesTextViewPr>
    <p:cViewPr>
      <p:scale>
        <a:sx n="3" d="2"/>
        <a:sy n="3" d="2"/>
      </p:scale>
      <p:origin x="0" y="0"/>
    </p:cViewPr>
  </p:notesTextViewPr>
  <p:sorterViewPr>
    <p:cViewPr varScale="1">
      <p:scale>
        <a:sx n="1" d="1"/>
        <a:sy n="1" d="1"/>
      </p:scale>
      <p:origin x="0" y="-7020"/>
    </p:cViewPr>
  </p:sorterViewPr>
  <p:notesViewPr>
    <p:cSldViewPr snapToGrid="0">
      <p:cViewPr varScale="1">
        <p:scale>
          <a:sx n="118" d="100"/>
          <a:sy n="118" d="100"/>
        </p:scale>
        <p:origin x="18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メイリオ" panose="020B0604030504040204" pitchFamily="50" charset="-128"/>
                <a:ea typeface="メイリオ" panose="020B0604030504040204" pitchFamily="50" charset="-128"/>
              </a:defRPr>
            </a:lvl1pPr>
          </a:lstStyle>
          <a:p>
            <a:fld id="{8D864EF8-74FE-40A1-902E-125A64E3EB0E}" type="datetimeFigureOut">
              <a:rPr kumimoji="1" lang="ja-JP" altLang="en-US" smtClean="0"/>
              <a:pPr/>
              <a:t>2025/3/25</a:t>
            </a:fld>
            <a:endParaRPr kumimoji="1" lang="ja-JP" altLang="en-US" dirty="0"/>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F33223C1-63D0-4CA4-8D67-2118CF2CB847}" type="slidenum">
              <a:rPr kumimoji="1" lang="ja-JP" altLang="en-US" smtClean="0"/>
              <a:pPr/>
              <a:t>‹#›</a:t>
            </a:fld>
            <a:endParaRPr kumimoji="1" lang="ja-JP" altLang="en-US" dirty="0"/>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48CCE8-F124-4E38-8021-73C3736673B8}"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1021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A2CDA3-6006-4FF8-8295-72AFA69FA95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111952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80637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6867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0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53603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C8297C-6E44-48D7-9823-EA6FF40F9728}"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2285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0CCA01-312F-4205-B554-FBADE0633E35}"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23969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6A5FB9-5BA3-4E80-A4F1-888B97453D4D}" type="datetime1">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8751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94129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642792-6756-4051-9F94-0D6FAA564538}"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9062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11F4E1-74CB-4767-940E-415E66CE3E19}"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17635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ea typeface="メイリオ" panose="020B0604030504040204" pitchFamily="50" charset="-128"/>
              </a:defRPr>
            </a:lvl1pPr>
          </a:lstStyle>
          <a:p>
            <a:fld id="{EBFBE731-6ED8-4A42-8A57-3C41D7584935}" type="datetime1">
              <a:rPr kumimoji="1" lang="ja-JP" altLang="en-US" smtClean="0"/>
              <a:pPr/>
              <a:t>2025/3/25</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32725" y="13240"/>
            <a:ext cx="1304925" cy="1225206"/>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Calibri" panose="020F0502020204030204" pitchFamily="34" charset="0"/>
          <a:ea typeface="メイリオ" panose="020B0604030504040204" pitchFamily="50" charset="-128"/>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258559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kkaneko.jp/cc/azure/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azure.microsoft.com/ja-jp/services/cognitive-services/computer-vis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zure.microsoft.com/ja-jp/services/cognitive-services/computer-vis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count.microsoft.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ocs.microsoft.com/ja-jp/azure/cognitive-services/computer-vision/quickstarts-sdk/python-sdk"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ja-jp/azur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sz="4000" dirty="0"/>
              <a:t>Microsoft Azure Cognitive Services </a:t>
            </a:r>
            <a:r>
              <a:rPr lang="ja-JP" altLang="en-US" sz="4000" dirty="0"/>
              <a:t>を </a:t>
            </a:r>
            <a:r>
              <a:rPr lang="en-US" altLang="ja-JP" sz="4000" dirty="0"/>
              <a:t>Python </a:t>
            </a:r>
            <a:r>
              <a:rPr lang="ja-JP" altLang="en-US" sz="4000" dirty="0"/>
              <a:t>で使ってみる</a:t>
            </a:r>
            <a:br>
              <a:rPr lang="en-US" altLang="ja-JP" sz="4000" dirty="0"/>
            </a:br>
            <a:endParaRPr lang="ja-JP" altLang="en-US" sz="4000"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endParaRPr lang="en-US" altLang="ja-JP" dirty="0"/>
          </a:p>
          <a:p>
            <a:r>
              <a:rPr lang="en-US" altLang="ja-JP" dirty="0"/>
              <a:t>URL: </a:t>
            </a:r>
            <a:r>
              <a:rPr lang="en-US" altLang="ja-JP" dirty="0">
                <a:hlinkClick r:id="rId5"/>
              </a:rPr>
              <a:t>https://www.kkaneko.jp/cc/azure/index.html</a:t>
            </a:r>
            <a:endParaRPr lang="en-US" altLang="ja-JP" dirty="0"/>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8" name="コンテンツ プレースホルダー 7"/>
          <p:cNvSpPr>
            <a:spLocks noGrp="1"/>
          </p:cNvSpPr>
          <p:nvPr>
            <p:ph idx="1"/>
          </p:nvPr>
        </p:nvSpPr>
        <p:spPr>
          <a:xfrm>
            <a:off x="336216" y="338253"/>
            <a:ext cx="7577555" cy="5333166"/>
          </a:xfrm>
        </p:spPr>
        <p:txBody>
          <a:bodyPr/>
          <a:lstStyle/>
          <a:p>
            <a:pPr marL="0" indent="0">
              <a:buNone/>
            </a:pPr>
            <a:r>
              <a:rPr lang="en-US" altLang="ja-JP" dirty="0"/>
              <a:t>※ </a:t>
            </a:r>
            <a:r>
              <a:rPr lang="ja-JP" altLang="en-US" dirty="0"/>
              <a:t>サインインした直後，すでに，</a:t>
            </a:r>
            <a:endParaRPr lang="en-US" altLang="ja-JP" dirty="0"/>
          </a:p>
          <a:p>
            <a:pPr marL="0" indent="0">
              <a:buNone/>
            </a:pPr>
            <a:r>
              <a:rPr lang="ja-JP" altLang="en-US" b="1" dirty="0">
                <a:solidFill>
                  <a:srgbClr val="C00000"/>
                </a:solidFill>
              </a:rPr>
              <a:t>無料 </a:t>
            </a:r>
            <a:r>
              <a:rPr lang="en-US" altLang="ja-JP" b="1" dirty="0">
                <a:solidFill>
                  <a:srgbClr val="C00000"/>
                </a:solidFill>
              </a:rPr>
              <a:t>Azure</a:t>
            </a:r>
            <a:r>
              <a:rPr lang="ja-JP" altLang="en-US" b="1" dirty="0">
                <a:solidFill>
                  <a:srgbClr val="C00000"/>
                </a:solidFill>
              </a:rPr>
              <a:t>アカウント</a:t>
            </a:r>
            <a:r>
              <a:rPr lang="ja-JP" altLang="en-US" dirty="0"/>
              <a:t>を</a:t>
            </a:r>
            <a:r>
              <a:rPr lang="ja-JP" altLang="en-US" b="1" u="sng" dirty="0">
                <a:solidFill>
                  <a:srgbClr val="FF0000"/>
                </a:solidFill>
              </a:rPr>
              <a:t>作成済み</a:t>
            </a:r>
            <a:r>
              <a:rPr lang="ja-JP" altLang="en-US" dirty="0"/>
              <a:t>の場合には，</a:t>
            </a:r>
            <a:endParaRPr lang="en-US" altLang="ja-JP" dirty="0"/>
          </a:p>
          <a:p>
            <a:pPr marL="0" indent="0">
              <a:buNone/>
            </a:pPr>
            <a:r>
              <a:rPr kumimoji="1" lang="ja-JP" altLang="en-US" dirty="0"/>
              <a:t>次のように表示される．</a:t>
            </a:r>
            <a:endParaRPr kumimoji="1" lang="en-US" altLang="ja-JP" dirty="0"/>
          </a:p>
          <a:p>
            <a:pPr marL="0" indent="0">
              <a:buNone/>
            </a:pPr>
            <a:r>
              <a:rPr lang="ja-JP" altLang="en-US" dirty="0"/>
              <a:t>操作を止め，</a:t>
            </a:r>
            <a:r>
              <a:rPr lang="en-US" altLang="ja-JP" b="1" dirty="0"/>
              <a:t>Web </a:t>
            </a:r>
            <a:r>
              <a:rPr lang="ja-JP" altLang="en-US" b="1" dirty="0"/>
              <a:t>ブラウザを閉じる</a:t>
            </a:r>
            <a:endParaRPr kumimoji="1" lang="ja-JP" altLang="en-US" b="1" dirty="0"/>
          </a:p>
        </p:txBody>
      </p:sp>
      <p:pic>
        <p:nvPicPr>
          <p:cNvPr id="9" name="図 8"/>
          <p:cNvPicPr>
            <a:picLocks noChangeAspect="1"/>
          </p:cNvPicPr>
          <p:nvPr/>
        </p:nvPicPr>
        <p:blipFill>
          <a:blip r:embed="rId2"/>
          <a:stretch>
            <a:fillRect/>
          </a:stretch>
        </p:blipFill>
        <p:spPr>
          <a:xfrm>
            <a:off x="695993" y="2969494"/>
            <a:ext cx="7851748" cy="2701925"/>
          </a:xfrm>
          <a:prstGeom prst="rect">
            <a:avLst/>
          </a:prstGeom>
        </p:spPr>
      </p:pic>
    </p:spTree>
    <p:extLst>
      <p:ext uri="{BB962C8B-B14F-4D97-AF65-F5344CB8AC3E}">
        <p14:creationId xmlns:p14="http://schemas.microsoft.com/office/powerpoint/2010/main" val="336912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351724" y="2177950"/>
            <a:ext cx="3310010" cy="4543525"/>
          </a:xfrm>
          <a:prstGeom prst="rect">
            <a:avLst/>
          </a:prstGeom>
        </p:spPr>
      </p:pic>
      <p:sp>
        <p:nvSpPr>
          <p:cNvPr id="3" name="コンテンツ プレースホルダー 2"/>
          <p:cNvSpPr>
            <a:spLocks noGrp="1"/>
          </p:cNvSpPr>
          <p:nvPr>
            <p:ph idx="1"/>
          </p:nvPr>
        </p:nvSpPr>
        <p:spPr>
          <a:xfrm>
            <a:off x="200326" y="255703"/>
            <a:ext cx="7713445" cy="933017"/>
          </a:xfrm>
        </p:spPr>
        <p:txBody>
          <a:bodyPr>
            <a:normAutofit lnSpcReduction="10000"/>
          </a:bodyPr>
          <a:lstStyle/>
          <a:p>
            <a:pPr marL="0" indent="0">
              <a:buNone/>
            </a:pPr>
            <a:r>
              <a:rPr lang="ja-JP" altLang="en-US" dirty="0"/>
              <a:t>⑤</a:t>
            </a:r>
            <a:r>
              <a:rPr kumimoji="1" lang="ja-JP" altLang="en-US" dirty="0"/>
              <a:t> </a:t>
            </a:r>
            <a:r>
              <a:rPr kumimoji="1" lang="ja-JP" altLang="en-US" b="1" dirty="0"/>
              <a:t>表示をよく確認する</a:t>
            </a:r>
            <a:r>
              <a:rPr kumimoji="1" lang="ja-JP" altLang="en-US" dirty="0"/>
              <a:t>．</a:t>
            </a:r>
            <a:r>
              <a:rPr kumimoji="1" lang="ja-JP" altLang="en-US" b="1" u="sng" dirty="0">
                <a:solidFill>
                  <a:srgbClr val="FF0000"/>
                </a:solidFill>
              </a:rPr>
              <a:t>同意できる場合に限り</a:t>
            </a:r>
            <a:r>
              <a:rPr kumimoji="1" lang="ja-JP" altLang="en-US" dirty="0"/>
              <a:t>，クレジットカード</a:t>
            </a:r>
            <a:r>
              <a:rPr lang="ja-JP" altLang="en-US" dirty="0"/>
              <a:t>，住所</a:t>
            </a:r>
            <a:r>
              <a:rPr kumimoji="1" lang="ja-JP" altLang="en-US" dirty="0"/>
              <a:t>の情報を登録する</a:t>
            </a:r>
            <a:r>
              <a:rPr lang="ja-JP" altLang="en-US" dirty="0"/>
              <a:t>．</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6" name="正方形/長方形 5"/>
          <p:cNvSpPr/>
          <p:nvPr/>
        </p:nvSpPr>
        <p:spPr>
          <a:xfrm>
            <a:off x="2351724" y="2177949"/>
            <a:ext cx="3203256" cy="4543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テキスト ボックス 6"/>
          <p:cNvSpPr txBox="1"/>
          <p:nvPr/>
        </p:nvSpPr>
        <p:spPr>
          <a:xfrm>
            <a:off x="624840" y="1346952"/>
            <a:ext cx="8043311" cy="830997"/>
          </a:xfrm>
          <a:prstGeom prst="rect">
            <a:avLst/>
          </a:prstGeom>
          <a:noFill/>
        </p:spPr>
        <p:txBody>
          <a:bodyPr wrap="square" rtlCol="0">
            <a:spAutoFit/>
          </a:bodyPr>
          <a:lstStyle/>
          <a:p>
            <a:r>
              <a:rPr kumimoji="1" lang="ja-JP" altLang="en-US" sz="2400" dirty="0">
                <a:ea typeface="メイリオ" panose="020B0604030504040204" pitchFamily="50" charset="-128"/>
              </a:rPr>
              <a:t>業務等で使うとき，「個人」の情報を登録するのはふさわしくないという考え方もある</a:t>
            </a:r>
          </a:p>
        </p:txBody>
      </p:sp>
    </p:spTree>
    <p:extLst>
      <p:ext uri="{BB962C8B-B14F-4D97-AF65-F5344CB8AC3E}">
        <p14:creationId xmlns:p14="http://schemas.microsoft.com/office/powerpoint/2010/main" val="254853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a:t>⑥</a:t>
            </a:r>
            <a:r>
              <a:rPr kumimoji="1" lang="ja-JP" altLang="en-US" dirty="0"/>
              <a:t> </a:t>
            </a:r>
            <a:r>
              <a:rPr lang="ja-JP" altLang="en-US" b="1" u="sng" dirty="0">
                <a:solidFill>
                  <a:srgbClr val="FF0000"/>
                </a:solidFill>
              </a:rPr>
              <a:t>記載の条項</a:t>
            </a:r>
            <a:r>
              <a:rPr lang="ja-JP" altLang="en-US" dirty="0"/>
              <a:t>を必ず</a:t>
            </a:r>
            <a:r>
              <a:rPr lang="ja-JP" altLang="en-US" b="1" dirty="0"/>
              <a:t>確認する</a:t>
            </a:r>
            <a:endParaRPr lang="en-US" altLang="ja-JP"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pic>
        <p:nvPicPr>
          <p:cNvPr id="5" name="図 4"/>
          <p:cNvPicPr>
            <a:picLocks noChangeAspect="1"/>
          </p:cNvPicPr>
          <p:nvPr/>
        </p:nvPicPr>
        <p:blipFill>
          <a:blip r:embed="rId2"/>
          <a:stretch>
            <a:fillRect/>
          </a:stretch>
        </p:blipFill>
        <p:spPr>
          <a:xfrm>
            <a:off x="492442" y="804862"/>
            <a:ext cx="6772275" cy="2352675"/>
          </a:xfrm>
          <a:prstGeom prst="rect">
            <a:avLst/>
          </a:prstGeom>
        </p:spPr>
      </p:pic>
      <p:sp>
        <p:nvSpPr>
          <p:cNvPr id="8" name="正方形/長方形 7"/>
          <p:cNvSpPr/>
          <p:nvPr/>
        </p:nvSpPr>
        <p:spPr>
          <a:xfrm>
            <a:off x="942024" y="1423569"/>
            <a:ext cx="5725476" cy="314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 name="正方形/長方形 8"/>
          <p:cNvSpPr/>
          <p:nvPr/>
        </p:nvSpPr>
        <p:spPr>
          <a:xfrm>
            <a:off x="942024" y="2475128"/>
            <a:ext cx="1412556" cy="557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53620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45645" y="114733"/>
            <a:ext cx="8461208" cy="5333166"/>
          </a:xfrm>
        </p:spPr>
        <p:txBody>
          <a:bodyPr>
            <a:normAutofit/>
          </a:bodyPr>
          <a:lstStyle/>
          <a:p>
            <a:pPr marL="0" indent="0">
              <a:buNone/>
            </a:pPr>
            <a:r>
              <a:rPr lang="ja-JP" altLang="en-US" dirty="0"/>
              <a:t>⑦</a:t>
            </a:r>
            <a:r>
              <a:rPr kumimoji="1" lang="ja-JP" altLang="en-US" dirty="0"/>
              <a:t> </a:t>
            </a:r>
            <a:r>
              <a:rPr kumimoji="1" lang="ja-JP" altLang="en-US" b="1" dirty="0">
                <a:solidFill>
                  <a:srgbClr val="C00000"/>
                </a:solidFill>
              </a:rPr>
              <a:t>無料 </a:t>
            </a:r>
            <a:r>
              <a:rPr kumimoji="1" lang="en-US" altLang="ja-JP" b="1" dirty="0">
                <a:solidFill>
                  <a:srgbClr val="C00000"/>
                </a:solidFill>
              </a:rPr>
              <a:t>Azure </a:t>
            </a:r>
            <a:r>
              <a:rPr kumimoji="1" lang="ja-JP" altLang="en-US" b="1" dirty="0">
                <a:solidFill>
                  <a:srgbClr val="C00000"/>
                </a:solidFill>
              </a:rPr>
              <a:t>アカウント</a:t>
            </a:r>
            <a:r>
              <a:rPr kumimoji="1" lang="ja-JP" altLang="en-US" dirty="0"/>
              <a:t>の作成が終了すると，</a:t>
            </a:r>
            <a:endParaRPr kumimoji="1" lang="en-US" altLang="ja-JP" dirty="0"/>
          </a:p>
          <a:p>
            <a:pPr marL="0" indent="0">
              <a:buNone/>
            </a:pPr>
            <a:r>
              <a:rPr kumimoji="1" lang="ja-JP" altLang="en-US" dirty="0"/>
              <a:t>ようこそ画面に変わる</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⑧ </a:t>
            </a:r>
            <a:r>
              <a:rPr lang="en-US" altLang="ja-JP" b="1" dirty="0">
                <a:solidFill>
                  <a:srgbClr val="C00000"/>
                </a:solidFill>
              </a:rPr>
              <a:t>Microsoft</a:t>
            </a:r>
            <a:r>
              <a:rPr lang="ja-JP" altLang="en-US" b="1" dirty="0">
                <a:solidFill>
                  <a:srgbClr val="C00000"/>
                </a:solidFill>
              </a:rPr>
              <a:t>アカウント</a:t>
            </a:r>
            <a:r>
              <a:rPr lang="ja-JP" altLang="en-US" dirty="0"/>
              <a:t>でサインインしているのを，一度</a:t>
            </a:r>
            <a:r>
              <a:rPr lang="ja-JP" altLang="en-US" b="1" dirty="0"/>
              <a:t>サインアウト</a:t>
            </a:r>
            <a:r>
              <a:rPr lang="ja-JP" altLang="en-US" dirty="0"/>
              <a:t>する</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pic>
        <p:nvPicPr>
          <p:cNvPr id="6" name="図 5"/>
          <p:cNvPicPr>
            <a:picLocks noChangeAspect="1"/>
          </p:cNvPicPr>
          <p:nvPr/>
        </p:nvPicPr>
        <p:blipFill>
          <a:blip r:embed="rId2"/>
          <a:stretch>
            <a:fillRect/>
          </a:stretch>
        </p:blipFill>
        <p:spPr>
          <a:xfrm>
            <a:off x="882015" y="1070611"/>
            <a:ext cx="4078605" cy="2333932"/>
          </a:xfrm>
          <a:prstGeom prst="rect">
            <a:avLst/>
          </a:prstGeom>
        </p:spPr>
      </p:pic>
      <p:pic>
        <p:nvPicPr>
          <p:cNvPr id="9" name="図 8"/>
          <p:cNvPicPr>
            <a:picLocks noChangeAspect="1"/>
          </p:cNvPicPr>
          <p:nvPr/>
        </p:nvPicPr>
        <p:blipFill>
          <a:blip r:embed="rId3"/>
          <a:stretch>
            <a:fillRect/>
          </a:stretch>
        </p:blipFill>
        <p:spPr>
          <a:xfrm>
            <a:off x="882015" y="4524066"/>
            <a:ext cx="4078605" cy="2333933"/>
          </a:xfrm>
          <a:prstGeom prst="rect">
            <a:avLst/>
          </a:prstGeom>
        </p:spPr>
      </p:pic>
      <p:sp>
        <p:nvSpPr>
          <p:cNvPr id="10" name="正方形/長方形 9"/>
          <p:cNvSpPr/>
          <p:nvPr/>
        </p:nvSpPr>
        <p:spPr>
          <a:xfrm>
            <a:off x="4409124" y="4524067"/>
            <a:ext cx="482916" cy="268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1" name="正方形/長方形 10"/>
          <p:cNvSpPr/>
          <p:nvPr/>
        </p:nvSpPr>
        <p:spPr>
          <a:xfrm>
            <a:off x="3669984" y="5178985"/>
            <a:ext cx="739140" cy="268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88093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55094"/>
            <a:ext cx="7772400" cy="795337"/>
          </a:xfrm>
        </p:spPr>
        <p:txBody>
          <a:bodyPr>
            <a:normAutofit/>
          </a:bodyPr>
          <a:lstStyle/>
          <a:p>
            <a:r>
              <a:rPr kumimoji="1" lang="en-US" altLang="ja-JP" sz="3600" b="1" dirty="0"/>
              <a:t>3. </a:t>
            </a:r>
            <a:r>
              <a:rPr lang="en-US" altLang="ja-JP" sz="3600" b="1" dirty="0"/>
              <a:t>Microsoft</a:t>
            </a:r>
            <a:r>
              <a:rPr lang="ja-JP" altLang="en-US" sz="3600" b="1" dirty="0"/>
              <a:t> </a:t>
            </a:r>
            <a:r>
              <a:rPr lang="en-US" altLang="ja-JP" sz="3600" b="1" dirty="0"/>
              <a:t>Azure </a:t>
            </a:r>
            <a:r>
              <a:rPr lang="ja-JP" altLang="en-US" sz="3600" b="1" dirty="0"/>
              <a:t>ポータルを開く</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83312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a:t>Microsoft Azure </a:t>
            </a:r>
            <a:r>
              <a:rPr kumimoji="1" lang="ja-JP" altLang="en-US" b="1" dirty="0"/>
              <a:t>ポータル</a:t>
            </a:r>
          </a:p>
        </p:txBody>
      </p:sp>
      <p:sp>
        <p:nvSpPr>
          <p:cNvPr id="3" name="コンテンツ プレースホルダー 2"/>
          <p:cNvSpPr>
            <a:spLocks noGrp="1"/>
          </p:cNvSpPr>
          <p:nvPr>
            <p:ph idx="1"/>
          </p:nvPr>
        </p:nvSpPr>
        <p:spPr>
          <a:xfrm>
            <a:off x="321845" y="846253"/>
            <a:ext cx="7742655" cy="5333166"/>
          </a:xfrm>
        </p:spPr>
        <p:txBody>
          <a:bodyPr/>
          <a:lstStyle/>
          <a:p>
            <a:r>
              <a:rPr lang="ja-JP" altLang="en-US" dirty="0"/>
              <a:t>さまざまなサービスの利用のためのポータル</a:t>
            </a:r>
            <a:endParaRPr lang="en-US" altLang="ja-JP" dirty="0"/>
          </a:p>
          <a:p>
            <a:r>
              <a:rPr lang="en-US" altLang="ja-JP" b="1" dirty="0">
                <a:solidFill>
                  <a:srgbClr val="C00000"/>
                </a:solidFill>
              </a:rPr>
              <a:t>Azure</a:t>
            </a:r>
            <a:r>
              <a:rPr lang="ja-JP" altLang="en-US" b="1" dirty="0">
                <a:solidFill>
                  <a:srgbClr val="C00000"/>
                </a:solidFill>
              </a:rPr>
              <a:t>アカウント</a:t>
            </a:r>
            <a:r>
              <a:rPr lang="ja-JP" altLang="en-US" dirty="0"/>
              <a:t>が必要</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pic>
        <p:nvPicPr>
          <p:cNvPr id="5" name="図 4"/>
          <p:cNvPicPr>
            <a:picLocks noChangeAspect="1"/>
          </p:cNvPicPr>
          <p:nvPr/>
        </p:nvPicPr>
        <p:blipFill>
          <a:blip r:embed="rId2"/>
          <a:stretch>
            <a:fillRect/>
          </a:stretch>
        </p:blipFill>
        <p:spPr>
          <a:xfrm>
            <a:off x="442913" y="2238375"/>
            <a:ext cx="7710488" cy="3781043"/>
          </a:xfrm>
          <a:prstGeom prst="rect">
            <a:avLst/>
          </a:prstGeom>
        </p:spPr>
      </p:pic>
    </p:spTree>
    <p:extLst>
      <p:ext uri="{BB962C8B-B14F-4D97-AF65-F5344CB8AC3E}">
        <p14:creationId xmlns:p14="http://schemas.microsoft.com/office/powerpoint/2010/main" val="105097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659036"/>
            <a:ext cx="7751545" cy="933017"/>
          </a:xfrm>
        </p:spPr>
        <p:txBody>
          <a:bodyPr>
            <a:normAutofit fontScale="62500" lnSpcReduction="20000"/>
          </a:bodyPr>
          <a:lstStyle/>
          <a:p>
            <a:pPr marL="0" indent="0">
              <a:buNone/>
            </a:pPr>
            <a:r>
              <a:rPr lang="ja-JP" altLang="en-US" dirty="0"/>
              <a:t>①</a:t>
            </a:r>
            <a:r>
              <a:rPr kumimoji="1" lang="ja-JP" altLang="en-US" dirty="0"/>
              <a:t> </a:t>
            </a:r>
            <a:r>
              <a:rPr lang="en-US" altLang="ja-JP" b="1" dirty="0">
                <a:solidFill>
                  <a:srgbClr val="C00000"/>
                </a:solidFill>
              </a:rPr>
              <a:t>Azure </a:t>
            </a:r>
            <a:r>
              <a:rPr lang="ja-JP" altLang="en-US" b="1" dirty="0">
                <a:solidFill>
                  <a:srgbClr val="C00000"/>
                </a:solidFill>
              </a:rPr>
              <a:t>アカウント</a:t>
            </a:r>
            <a:r>
              <a:rPr lang="ja-JP" altLang="en-US" dirty="0"/>
              <a:t>が作成できたことを確認するために，</a:t>
            </a:r>
            <a:r>
              <a:rPr lang="en-US" altLang="ja-JP" b="1" dirty="0">
                <a:solidFill>
                  <a:srgbClr val="C00000"/>
                </a:solidFill>
              </a:rPr>
              <a:t>Microsoft</a:t>
            </a:r>
            <a:r>
              <a:rPr lang="ja-JP" altLang="en-US" b="1" dirty="0">
                <a:solidFill>
                  <a:srgbClr val="C00000"/>
                </a:solidFill>
              </a:rPr>
              <a:t> </a:t>
            </a:r>
            <a:r>
              <a:rPr lang="en-US" altLang="ja-JP" b="1" dirty="0">
                <a:solidFill>
                  <a:srgbClr val="C00000"/>
                </a:solidFill>
              </a:rPr>
              <a:t>Azure </a:t>
            </a:r>
            <a:r>
              <a:rPr lang="ja-JP" altLang="en-US" b="1" dirty="0">
                <a:solidFill>
                  <a:srgbClr val="C00000"/>
                </a:solidFill>
              </a:rPr>
              <a:t>ポータル</a:t>
            </a:r>
            <a:r>
              <a:rPr lang="ja-JP" altLang="en-US" dirty="0"/>
              <a:t>の </a:t>
            </a:r>
            <a:r>
              <a:rPr lang="en-US" altLang="ja-JP" dirty="0"/>
              <a:t>Web </a:t>
            </a:r>
            <a:r>
              <a:rPr lang="ja-JP" altLang="en-US" dirty="0"/>
              <a:t>ページを開く</a:t>
            </a:r>
            <a:endParaRPr lang="en-US" altLang="ja-JP" dirty="0"/>
          </a:p>
          <a:p>
            <a:pPr marL="0" indent="0">
              <a:buNone/>
            </a:pPr>
            <a:r>
              <a:rPr lang="en-US" altLang="ja-JP" sz="3200" dirty="0"/>
              <a:t>	</a:t>
            </a:r>
            <a:r>
              <a:rPr lang="en-US" altLang="ja-JP" sz="3200" b="1" dirty="0"/>
              <a:t>https://</a:t>
            </a:r>
            <a:r>
              <a:rPr lang="en-US" altLang="ja-JP" sz="3200" b="1" dirty="0" err="1"/>
              <a:t>portal.azure.com</a:t>
            </a:r>
            <a:r>
              <a:rPr lang="en-US" altLang="ja-JP" sz="3200" b="1" dirty="0"/>
              <a:t>/</a:t>
            </a:r>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
        <p:nvSpPr>
          <p:cNvPr id="12" name="コンテンツ プレースホルダー 2"/>
          <p:cNvSpPr txBox="1">
            <a:spLocks/>
          </p:cNvSpPr>
          <p:nvPr/>
        </p:nvSpPr>
        <p:spPr>
          <a:xfrm>
            <a:off x="211355" y="2778558"/>
            <a:ext cx="7751545" cy="9330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② </a:t>
            </a:r>
            <a:r>
              <a:rPr lang="en-US" altLang="ja-JP" b="1" dirty="0">
                <a:solidFill>
                  <a:srgbClr val="C00000"/>
                </a:solidFill>
              </a:rPr>
              <a:t>Microsoft</a:t>
            </a:r>
            <a:r>
              <a:rPr lang="ja-JP" altLang="en-US" b="1" dirty="0">
                <a:solidFill>
                  <a:srgbClr val="C00000"/>
                </a:solidFill>
              </a:rPr>
              <a:t>アカウント</a:t>
            </a:r>
            <a:r>
              <a:rPr lang="ja-JP" altLang="en-US" dirty="0"/>
              <a:t>でサインインする．</a:t>
            </a:r>
            <a:r>
              <a:rPr lang="ja-JP" altLang="en-US" b="1" dirty="0"/>
              <a:t>メールアドレス</a:t>
            </a:r>
            <a:r>
              <a:rPr lang="ja-JP" altLang="en-US" dirty="0"/>
              <a:t>と</a:t>
            </a:r>
            <a:r>
              <a:rPr lang="ja-JP" altLang="en-US" b="1" dirty="0"/>
              <a:t>パスワード</a:t>
            </a:r>
            <a:r>
              <a:rPr lang="ja-JP" altLang="en-US" dirty="0"/>
              <a:t>を入れる</a:t>
            </a:r>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18" y="3667673"/>
            <a:ext cx="3563282" cy="2871240"/>
          </a:xfrm>
          <a:prstGeom prst="rect">
            <a:avLst/>
          </a:prstGeom>
        </p:spPr>
      </p:pic>
      <p:pic>
        <p:nvPicPr>
          <p:cNvPr id="7" name="図 6"/>
          <p:cNvPicPr>
            <a:picLocks noChangeAspect="1"/>
          </p:cNvPicPr>
          <p:nvPr/>
        </p:nvPicPr>
        <p:blipFill>
          <a:blip r:embed="rId3"/>
          <a:stretch>
            <a:fillRect/>
          </a:stretch>
        </p:blipFill>
        <p:spPr>
          <a:xfrm>
            <a:off x="4425950" y="3711575"/>
            <a:ext cx="3536950" cy="2850022"/>
          </a:xfrm>
          <a:prstGeom prst="rect">
            <a:avLst/>
          </a:prstGeom>
        </p:spPr>
      </p:pic>
      <p:sp>
        <p:nvSpPr>
          <p:cNvPr id="13" name="正方形/長方形 12"/>
          <p:cNvSpPr/>
          <p:nvPr/>
        </p:nvSpPr>
        <p:spPr>
          <a:xfrm>
            <a:off x="6413500" y="5943600"/>
            <a:ext cx="1181100" cy="595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4" name="タイトル 1"/>
          <p:cNvSpPr>
            <a:spLocks noGrp="1"/>
          </p:cNvSpPr>
          <p:nvPr>
            <p:ph type="title"/>
          </p:nvPr>
        </p:nvSpPr>
        <p:spPr>
          <a:xfrm>
            <a:off x="321845" y="175028"/>
            <a:ext cx="8461208" cy="469865"/>
          </a:xfrm>
        </p:spPr>
        <p:txBody>
          <a:bodyPr>
            <a:noAutofit/>
          </a:bodyPr>
          <a:lstStyle/>
          <a:p>
            <a:r>
              <a:rPr kumimoji="1" lang="en-US" altLang="ja-JP" b="1" dirty="0"/>
              <a:t>Microsoft Azure </a:t>
            </a:r>
            <a:r>
              <a:rPr kumimoji="1" lang="ja-JP" altLang="en-US" b="1" dirty="0"/>
              <a:t>ポータルを開く</a:t>
            </a:r>
          </a:p>
        </p:txBody>
      </p:sp>
    </p:spTree>
    <p:extLst>
      <p:ext uri="{BB962C8B-B14F-4D97-AF65-F5344CB8AC3E}">
        <p14:creationId xmlns:p14="http://schemas.microsoft.com/office/powerpoint/2010/main" val="381427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a:t>③「</a:t>
            </a:r>
            <a:r>
              <a:rPr lang="ja-JP" altLang="en-US" b="1" dirty="0"/>
              <a:t>サインイン</a:t>
            </a:r>
            <a:r>
              <a:rPr lang="ja-JP" altLang="en-US" dirty="0"/>
              <a:t>」が成功すると，画面が変わる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pic>
        <p:nvPicPr>
          <p:cNvPr id="5" name="図 4"/>
          <p:cNvPicPr>
            <a:picLocks noChangeAspect="1"/>
          </p:cNvPicPr>
          <p:nvPr/>
        </p:nvPicPr>
        <p:blipFill>
          <a:blip r:embed="rId2"/>
          <a:stretch>
            <a:fillRect/>
          </a:stretch>
        </p:blipFill>
        <p:spPr>
          <a:xfrm>
            <a:off x="602662" y="922799"/>
            <a:ext cx="7598459" cy="4982701"/>
          </a:xfrm>
          <a:prstGeom prst="rect">
            <a:avLst/>
          </a:prstGeom>
        </p:spPr>
      </p:pic>
    </p:spTree>
    <p:extLst>
      <p:ext uri="{BB962C8B-B14F-4D97-AF65-F5344CB8AC3E}">
        <p14:creationId xmlns:p14="http://schemas.microsoft.com/office/powerpoint/2010/main" val="90789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6" y="133783"/>
            <a:ext cx="7548346" cy="933017"/>
          </a:xfrm>
        </p:spPr>
        <p:txBody>
          <a:bodyPr>
            <a:normAutofit lnSpcReduction="10000"/>
          </a:bodyPr>
          <a:lstStyle/>
          <a:p>
            <a:pPr marL="0" indent="0">
              <a:buNone/>
            </a:pPr>
            <a:r>
              <a:rPr lang="ja-JP" altLang="en-US" dirty="0"/>
              <a:t>④ コスト管理および課金を確認するために，「</a:t>
            </a:r>
            <a:r>
              <a:rPr lang="ja-JP" altLang="en-US" b="1" dirty="0"/>
              <a:t>コスト管理および課金に移動</a:t>
            </a:r>
            <a:r>
              <a:rPr lang="ja-JP" altLang="en-US" dirty="0"/>
              <a:t>」をクリック</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pic>
        <p:nvPicPr>
          <p:cNvPr id="6" name="図 5"/>
          <p:cNvPicPr>
            <a:picLocks noChangeAspect="1"/>
          </p:cNvPicPr>
          <p:nvPr/>
        </p:nvPicPr>
        <p:blipFill>
          <a:blip r:embed="rId2"/>
          <a:stretch>
            <a:fillRect/>
          </a:stretch>
        </p:blipFill>
        <p:spPr>
          <a:xfrm>
            <a:off x="552559" y="1258887"/>
            <a:ext cx="7773469" cy="5097464"/>
          </a:xfrm>
          <a:prstGeom prst="rect">
            <a:avLst/>
          </a:prstGeom>
        </p:spPr>
      </p:pic>
      <p:sp>
        <p:nvSpPr>
          <p:cNvPr id="12" name="正方形/長方形 11"/>
          <p:cNvSpPr/>
          <p:nvPr/>
        </p:nvSpPr>
        <p:spPr>
          <a:xfrm>
            <a:off x="552559" y="5761039"/>
            <a:ext cx="1174641" cy="4746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52712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6" y="133783"/>
            <a:ext cx="7815044" cy="933017"/>
          </a:xfrm>
        </p:spPr>
        <p:txBody>
          <a:bodyPr>
            <a:normAutofit lnSpcReduction="10000"/>
          </a:bodyPr>
          <a:lstStyle/>
          <a:p>
            <a:pPr marL="0" indent="0">
              <a:buNone/>
            </a:pPr>
            <a:r>
              <a:rPr lang="ja-JP" altLang="en-US" dirty="0"/>
              <a:t>⑤ 画面が変わる．「</a:t>
            </a:r>
            <a:r>
              <a:rPr lang="ja-JP" altLang="en-US" b="1" dirty="0"/>
              <a:t>無料試用版</a:t>
            </a:r>
            <a:r>
              <a:rPr lang="ja-JP" altLang="en-US" dirty="0"/>
              <a:t>」，「</a:t>
            </a:r>
            <a:r>
              <a:rPr lang="ja-JP" altLang="en-US" b="1" dirty="0"/>
              <a:t>アクティブ</a:t>
            </a:r>
            <a:r>
              <a:rPr lang="ja-JP" altLang="en-US" dirty="0"/>
              <a:t>」，「</a:t>
            </a:r>
            <a:r>
              <a:rPr lang="en-US" altLang="ja-JP" b="1" dirty="0"/>
              <a:t>\0</a:t>
            </a:r>
            <a:r>
              <a:rPr lang="ja-JP" altLang="en-US" dirty="0"/>
              <a:t>」になっていることを確認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99" y="1280351"/>
            <a:ext cx="7580701" cy="4462559"/>
          </a:xfrm>
          <a:prstGeom prst="rect">
            <a:avLst/>
          </a:prstGeom>
        </p:spPr>
      </p:pic>
      <p:sp>
        <p:nvSpPr>
          <p:cNvPr id="6" name="テキスト ボックス 5"/>
          <p:cNvSpPr txBox="1"/>
          <p:nvPr/>
        </p:nvSpPr>
        <p:spPr>
          <a:xfrm>
            <a:off x="361603" y="6094741"/>
            <a:ext cx="8084264"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コスト管理および課金は，</a:t>
            </a:r>
            <a:r>
              <a:rPr kumimoji="1" lang="ja-JP" altLang="en-US" sz="2800" b="1" u="sng" dirty="0">
                <a:solidFill>
                  <a:srgbClr val="FF0000"/>
                </a:solidFill>
                <a:latin typeface="メイリオ" panose="020B0604030504040204" pitchFamily="50" charset="-128"/>
                <a:ea typeface="メイリオ" panose="020B0604030504040204" pitchFamily="50" charset="-128"/>
              </a:rPr>
              <a:t>こまめに確認すること</a:t>
            </a:r>
          </a:p>
        </p:txBody>
      </p:sp>
    </p:spTree>
    <p:extLst>
      <p:ext uri="{BB962C8B-B14F-4D97-AF65-F5344CB8AC3E}">
        <p14:creationId xmlns:p14="http://schemas.microsoft.com/office/powerpoint/2010/main" val="236173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t>アウトライン</a:t>
            </a:r>
            <a:endParaRPr kumimoji="1" lang="ja-JP" altLang="en-US" b="1" dirty="0"/>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a:pPr>
            <a:r>
              <a:rPr lang="en-US" altLang="ja-JP" b="1" dirty="0"/>
              <a:t>Microsoft</a:t>
            </a:r>
            <a:r>
              <a:rPr lang="ja-JP" altLang="en-US" b="1" dirty="0"/>
              <a:t>アカウントの作成</a:t>
            </a:r>
            <a:br>
              <a:rPr lang="en-US" altLang="ja-JP" dirty="0"/>
            </a:br>
            <a:r>
              <a:rPr lang="en-US" altLang="ja-JP" dirty="0"/>
              <a:t>	</a:t>
            </a:r>
            <a:r>
              <a:rPr lang="ja-JP" altLang="en-US" dirty="0"/>
              <a:t>新しいメールアドレスを取得することも可能</a:t>
            </a:r>
            <a:endParaRPr lang="en-US" altLang="ja-JP" dirty="0"/>
          </a:p>
          <a:p>
            <a:pPr marL="514350" indent="-514350">
              <a:buFont typeface="+mj-lt"/>
              <a:buAutoNum type="arabicPeriod"/>
            </a:pPr>
            <a:r>
              <a:rPr lang="ja-JP" altLang="en-US" b="1" dirty="0"/>
              <a:t>無料 </a:t>
            </a:r>
            <a:r>
              <a:rPr lang="en-US" altLang="ja-JP" b="1" dirty="0"/>
              <a:t>Azure </a:t>
            </a:r>
            <a:r>
              <a:rPr lang="ja-JP" altLang="en-US" b="1" dirty="0"/>
              <a:t>アカウントの作成</a:t>
            </a:r>
            <a:endParaRPr lang="en-US" altLang="ja-JP" b="1" dirty="0"/>
          </a:p>
          <a:p>
            <a:pPr marL="0" indent="0">
              <a:buNone/>
            </a:pPr>
            <a:r>
              <a:rPr lang="en-US" altLang="ja-JP" dirty="0"/>
              <a:t>	</a:t>
            </a:r>
            <a:r>
              <a:rPr lang="ja-JP" altLang="en-US" dirty="0"/>
              <a:t>クレジットカードが必要</a:t>
            </a:r>
            <a:endParaRPr lang="en-US" altLang="ja-JP" dirty="0"/>
          </a:p>
          <a:p>
            <a:pPr marL="0" indent="0">
              <a:buNone/>
            </a:pPr>
            <a:r>
              <a:rPr lang="en-US" altLang="ja-JP" dirty="0"/>
              <a:t>	</a:t>
            </a:r>
            <a:r>
              <a:rPr lang="ja-JP" altLang="en-US" dirty="0"/>
              <a:t>各自でよく確認すること</a:t>
            </a:r>
            <a:endParaRPr lang="en-US" altLang="ja-JP" dirty="0"/>
          </a:p>
          <a:p>
            <a:pPr marL="0" indent="0">
              <a:buNone/>
            </a:pPr>
            <a:r>
              <a:rPr lang="en-US" altLang="ja-JP" dirty="0"/>
              <a:t>3. </a:t>
            </a:r>
            <a:r>
              <a:rPr lang="en-US" altLang="ja-JP" b="1" dirty="0"/>
              <a:t>Microsoft</a:t>
            </a:r>
            <a:r>
              <a:rPr lang="ja-JP" altLang="en-US" b="1" dirty="0"/>
              <a:t> </a:t>
            </a:r>
            <a:r>
              <a:rPr lang="en-US" altLang="ja-JP" b="1" dirty="0"/>
              <a:t>Azure </a:t>
            </a:r>
            <a:r>
              <a:rPr lang="ja-JP" altLang="en-US" b="1" dirty="0"/>
              <a:t>ポータルを開く</a:t>
            </a:r>
            <a:endParaRPr lang="en-US" altLang="ja-JP" b="1" dirty="0"/>
          </a:p>
          <a:p>
            <a:pPr marL="0" indent="0">
              <a:buNone/>
            </a:pPr>
            <a:r>
              <a:rPr lang="en-US" altLang="ja-JP" dirty="0"/>
              <a:t>4. </a:t>
            </a:r>
            <a:r>
              <a:rPr lang="en-US" altLang="ja-JP" b="1" dirty="0"/>
              <a:t>Microsoft</a:t>
            </a:r>
            <a:r>
              <a:rPr lang="ja-JP" altLang="en-US" b="1" dirty="0"/>
              <a:t> </a:t>
            </a:r>
            <a:r>
              <a:rPr lang="en-US" altLang="ja-JP" b="1" dirty="0"/>
              <a:t>Azure Computer Vision </a:t>
            </a:r>
            <a:r>
              <a:rPr lang="ja-JP" altLang="en-US" b="1" dirty="0"/>
              <a:t>の「デモ」をみてみる</a:t>
            </a:r>
            <a:endParaRPr lang="en-US" altLang="ja-JP" b="1" dirty="0"/>
          </a:p>
          <a:p>
            <a:pPr marL="0" indent="0">
              <a:buNone/>
            </a:pPr>
            <a:r>
              <a:rPr lang="en-US" altLang="ja-JP" b="1" dirty="0"/>
              <a:t>5. Microsoft Azure Cognitive Services </a:t>
            </a:r>
            <a:r>
              <a:rPr lang="ja-JP" altLang="en-US" b="1" dirty="0"/>
              <a:t>の購読（サブスクライブ）</a:t>
            </a:r>
            <a:endParaRPr lang="en-US" altLang="ja-JP" b="1" dirty="0"/>
          </a:p>
          <a:p>
            <a:pPr marL="0" indent="0">
              <a:buNone/>
            </a:pPr>
            <a:r>
              <a:rPr lang="en-US" altLang="ja-JP" b="1" dirty="0"/>
              <a:t>6. </a:t>
            </a:r>
            <a:r>
              <a:rPr lang="ja-JP" altLang="en-US" b="1" dirty="0"/>
              <a:t>使ってみる</a:t>
            </a:r>
            <a:endParaRPr lang="en-US" altLang="ja-JP" b="1" dirty="0"/>
          </a:p>
          <a:p>
            <a:pPr marL="0" indent="0">
              <a:buNone/>
            </a:pPr>
            <a:endParaRPr lang="en-US" altLang="ja-JP" dirty="0"/>
          </a:p>
          <a:p>
            <a:pPr marL="514350" indent="-514350">
              <a:buFont typeface="+mj-lt"/>
              <a:buAutoNum type="arabicPeriod"/>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258981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03487"/>
            <a:ext cx="7772400" cy="1006476"/>
          </a:xfrm>
        </p:spPr>
        <p:txBody>
          <a:bodyPr>
            <a:normAutofit fontScale="90000"/>
          </a:bodyPr>
          <a:lstStyle/>
          <a:p>
            <a:r>
              <a:rPr kumimoji="1" lang="en-US" altLang="ja-JP" sz="3600" b="1" dirty="0"/>
              <a:t>4. </a:t>
            </a:r>
            <a:r>
              <a:rPr lang="en-US" altLang="ja-JP" sz="3600" b="1" dirty="0"/>
              <a:t>Microsoft</a:t>
            </a:r>
            <a:r>
              <a:rPr lang="ja-JP" altLang="en-US" sz="3600" b="1" dirty="0"/>
              <a:t> </a:t>
            </a:r>
            <a:r>
              <a:rPr lang="en-US" altLang="ja-JP" sz="3600" b="1" dirty="0"/>
              <a:t>Azure Computer Vision </a:t>
            </a:r>
            <a:r>
              <a:rPr lang="ja-JP" altLang="en-US" sz="3600" b="1" dirty="0"/>
              <a:t>の「デモ」をみてみる</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252149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274088"/>
            <a:ext cx="8461208" cy="469865"/>
          </a:xfrm>
        </p:spPr>
        <p:txBody>
          <a:bodyPr>
            <a:normAutofit fontScale="90000"/>
          </a:bodyPr>
          <a:lstStyle/>
          <a:p>
            <a:r>
              <a:rPr lang="en-US" altLang="ja-JP" b="1" dirty="0"/>
              <a:t>Microsoft</a:t>
            </a:r>
            <a:r>
              <a:rPr lang="ja-JP" altLang="en-US" b="1" dirty="0"/>
              <a:t> </a:t>
            </a:r>
            <a:r>
              <a:rPr lang="en-US" altLang="ja-JP" b="1" dirty="0"/>
              <a:t>Azure Computer Vision </a:t>
            </a:r>
            <a:r>
              <a:rPr lang="ja-JP" altLang="en-US" b="1" dirty="0"/>
              <a:t>に</a:t>
            </a:r>
            <a:br>
              <a:rPr lang="en-US" altLang="ja-JP" b="1" dirty="0"/>
            </a:br>
            <a:r>
              <a:rPr kumimoji="1" lang="ja-JP" altLang="en-US" b="1" dirty="0"/>
              <a:t>サインインし，「デモ」をみてみる</a:t>
            </a:r>
          </a:p>
        </p:txBody>
      </p:sp>
      <p:sp>
        <p:nvSpPr>
          <p:cNvPr id="3" name="コンテンツ プレースホルダー 2"/>
          <p:cNvSpPr>
            <a:spLocks noGrp="1"/>
          </p:cNvSpPr>
          <p:nvPr>
            <p:ph idx="1"/>
          </p:nvPr>
        </p:nvSpPr>
        <p:spPr>
          <a:xfrm>
            <a:off x="321845" y="1205747"/>
            <a:ext cx="7798340" cy="5333166"/>
          </a:xfrm>
        </p:spPr>
        <p:txBody>
          <a:bodyPr/>
          <a:lstStyle/>
          <a:p>
            <a:pPr marL="0" indent="0">
              <a:buNone/>
            </a:pPr>
            <a:r>
              <a:rPr kumimoji="1" lang="ja-JP" altLang="en-US" dirty="0"/>
              <a:t>① </a:t>
            </a:r>
            <a:r>
              <a:rPr kumimoji="1" lang="en-US" altLang="ja-JP" dirty="0"/>
              <a:t>Web </a:t>
            </a:r>
            <a:r>
              <a:rPr kumimoji="1" lang="ja-JP" altLang="en-US" dirty="0"/>
              <a:t>ブラウザで，</a:t>
            </a:r>
            <a:r>
              <a:rPr kumimoji="1" lang="en-US" altLang="ja-JP" dirty="0"/>
              <a:t>Microsoft</a:t>
            </a:r>
            <a:r>
              <a:rPr kumimoji="1" lang="ja-JP" altLang="en-US" dirty="0"/>
              <a:t> </a:t>
            </a:r>
            <a:r>
              <a:rPr kumimoji="1" lang="en-US" altLang="ja-JP" dirty="0"/>
              <a:t>Azure Computer Vision</a:t>
            </a:r>
            <a:r>
              <a:rPr lang="ja-JP" altLang="en-US" dirty="0"/>
              <a:t> の </a:t>
            </a:r>
            <a:r>
              <a:rPr lang="en-US" altLang="ja-JP" dirty="0"/>
              <a:t>Web </a:t>
            </a:r>
            <a:r>
              <a:rPr lang="ja-JP" altLang="en-US" dirty="0"/>
              <a:t>ページを開く</a:t>
            </a:r>
            <a:endParaRPr lang="en-US" altLang="ja-JP" dirty="0"/>
          </a:p>
          <a:p>
            <a:pPr marL="0" indent="0">
              <a:buNone/>
            </a:pPr>
            <a:r>
              <a:rPr lang="en-US" altLang="ja-JP" dirty="0">
                <a:hlinkClick r:id="rId2"/>
              </a:rPr>
              <a:t>https://</a:t>
            </a:r>
            <a:r>
              <a:rPr lang="en-US" altLang="ja-JP" dirty="0" err="1">
                <a:hlinkClick r:id="rId2"/>
              </a:rPr>
              <a:t>azure.microsoft.com</a:t>
            </a:r>
            <a:r>
              <a:rPr lang="en-US" altLang="ja-JP" dirty="0">
                <a:hlinkClick r:id="rId2"/>
              </a:rPr>
              <a:t>/ja-</a:t>
            </a:r>
            <a:r>
              <a:rPr lang="en-US" altLang="ja-JP" dirty="0" err="1">
                <a:hlinkClick r:id="rId2"/>
              </a:rPr>
              <a:t>jp</a:t>
            </a:r>
            <a:r>
              <a:rPr lang="en-US" altLang="ja-JP" dirty="0">
                <a:hlinkClick r:id="rId2"/>
              </a:rPr>
              <a:t>/services/cognitive-services/computer-vision/</a:t>
            </a:r>
            <a:endParaRPr lang="en-US" altLang="ja-JP" dirty="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spTree>
    <p:extLst>
      <p:ext uri="{BB962C8B-B14F-4D97-AF65-F5344CB8AC3E}">
        <p14:creationId xmlns:p14="http://schemas.microsoft.com/office/powerpoint/2010/main" val="238554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8985" y="236653"/>
            <a:ext cx="7488655" cy="5333166"/>
          </a:xfrm>
        </p:spPr>
        <p:txBody>
          <a:bodyPr/>
          <a:lstStyle/>
          <a:p>
            <a:pPr marL="0" indent="0">
              <a:buNone/>
            </a:pPr>
            <a:r>
              <a:rPr lang="ja-JP" altLang="en-US" dirty="0"/>
              <a:t>②</a:t>
            </a:r>
            <a:r>
              <a:rPr kumimoji="1" lang="ja-JP" altLang="en-US" dirty="0"/>
              <a:t> スクロールし，「</a:t>
            </a:r>
            <a:r>
              <a:rPr lang="ja-JP" altLang="en-US" b="1" dirty="0"/>
              <a:t>一般提供に関する情報画像内の印字されたテキストと手書きのテキストの両方の読み取り</a:t>
            </a:r>
            <a:r>
              <a:rPr lang="ja-JP" altLang="en-US" dirty="0"/>
              <a:t>」を見る</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509" y="1748789"/>
            <a:ext cx="6078411" cy="4784547"/>
          </a:xfrm>
          <a:prstGeom prst="rect">
            <a:avLst/>
          </a:prstGeom>
        </p:spPr>
      </p:pic>
    </p:spTree>
    <p:extLst>
      <p:ext uri="{BB962C8B-B14F-4D97-AF65-F5344CB8AC3E}">
        <p14:creationId xmlns:p14="http://schemas.microsoft.com/office/powerpoint/2010/main" val="107197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1627" y="190933"/>
            <a:ext cx="8461208" cy="5333166"/>
          </a:xfrm>
        </p:spPr>
        <p:txBody>
          <a:bodyPr/>
          <a:lstStyle/>
          <a:p>
            <a:pPr marL="0" indent="0">
              <a:buNone/>
            </a:pPr>
            <a:r>
              <a:rPr lang="ja-JP" altLang="en-US" dirty="0"/>
              <a:t>③</a:t>
            </a:r>
            <a:r>
              <a:rPr kumimoji="1" lang="ja-JP" altLang="en-US" dirty="0"/>
              <a:t> </a:t>
            </a:r>
            <a:r>
              <a:rPr lang="ja-JP" altLang="en-US" dirty="0"/>
              <a:t>画像ファイルを</a:t>
            </a:r>
            <a:r>
              <a:rPr lang="ja-JP" altLang="en-US" b="1" dirty="0"/>
              <a:t>準備</a:t>
            </a:r>
            <a:r>
              <a:rPr lang="ja-JP" altLang="en-US" dirty="0"/>
              <a:t>し，</a:t>
            </a:r>
            <a:r>
              <a:rPr lang="ja-JP" altLang="en-US" b="1" dirty="0"/>
              <a:t>アップロード</a:t>
            </a:r>
            <a:endParaRPr kumimoji="1" lang="ja-JP" altLang="en-US"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
        <p:nvSpPr>
          <p:cNvPr id="7" name="テキスト ボックス 6"/>
          <p:cNvSpPr txBox="1"/>
          <p:nvPr/>
        </p:nvSpPr>
        <p:spPr>
          <a:xfrm>
            <a:off x="975009" y="3156015"/>
            <a:ext cx="2236510"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画像ファイルの例</a:t>
            </a:r>
          </a:p>
        </p:txBody>
      </p:sp>
      <p:pic>
        <p:nvPicPr>
          <p:cNvPr id="8" name="図 7"/>
          <p:cNvPicPr>
            <a:picLocks noChangeAspect="1"/>
          </p:cNvPicPr>
          <p:nvPr/>
        </p:nvPicPr>
        <p:blipFill>
          <a:blip r:embed="rId2"/>
          <a:stretch>
            <a:fillRect/>
          </a:stretch>
        </p:blipFill>
        <p:spPr>
          <a:xfrm>
            <a:off x="5138215" y="1073468"/>
            <a:ext cx="3505422" cy="1604962"/>
          </a:xfrm>
          <a:prstGeom prst="rect">
            <a:avLst/>
          </a:prstGeom>
        </p:spPr>
      </p:pic>
      <p:sp>
        <p:nvSpPr>
          <p:cNvPr id="9" name="正方形/長方形 8"/>
          <p:cNvSpPr/>
          <p:nvPr/>
        </p:nvSpPr>
        <p:spPr>
          <a:xfrm>
            <a:off x="7295766" y="2152135"/>
            <a:ext cx="1287069" cy="370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0" name="テキスト ボックス 9"/>
          <p:cNvSpPr txBox="1"/>
          <p:nvPr/>
        </p:nvSpPr>
        <p:spPr>
          <a:xfrm>
            <a:off x="5566059" y="2971349"/>
            <a:ext cx="3262432" cy="707886"/>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参照</a:t>
            </a:r>
            <a:r>
              <a:rPr kumimoji="1" lang="ja-JP" altLang="en-US" sz="2000" dirty="0">
                <a:latin typeface="メイリオ" panose="020B0604030504040204" pitchFamily="50" charset="-128"/>
                <a:ea typeface="メイリオ" panose="020B0604030504040204" pitchFamily="50" charset="-128"/>
              </a:rPr>
              <a:t>」をクリックして，</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画像をアップロード</a:t>
            </a:r>
          </a:p>
        </p:txBody>
      </p:sp>
      <p:sp>
        <p:nvSpPr>
          <p:cNvPr id="12" name="テキスト ボックス 11"/>
          <p:cNvSpPr txBox="1"/>
          <p:nvPr/>
        </p:nvSpPr>
        <p:spPr>
          <a:xfrm>
            <a:off x="176345" y="6262492"/>
            <a:ext cx="8648521"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結果を確認（英語に対応．</a:t>
            </a:r>
            <a:r>
              <a:rPr kumimoji="1" lang="ja-JP" altLang="en-US" sz="2000" b="1" u="sng" dirty="0">
                <a:latin typeface="メイリオ" panose="020B0604030504040204" pitchFamily="50" charset="-128"/>
                <a:ea typeface="メイリオ" panose="020B0604030504040204" pitchFamily="50" charset="-128"/>
              </a:rPr>
              <a:t>テキストの読み取り結果と位置が表示</a:t>
            </a:r>
            <a:r>
              <a:rPr kumimoji="1" lang="ja-JP" altLang="en-US" sz="2000" dirty="0">
                <a:latin typeface="メイリオ" panose="020B0604030504040204" pitchFamily="50" charset="-128"/>
                <a:ea typeface="メイリオ" panose="020B0604030504040204" pitchFamily="50" charset="-128"/>
              </a:rPr>
              <a:t>される）</a:t>
            </a:r>
          </a:p>
        </p:txBody>
      </p:sp>
      <p:pic>
        <p:nvPicPr>
          <p:cNvPr id="13" name="図 12"/>
          <p:cNvPicPr>
            <a:picLocks noChangeAspect="1"/>
          </p:cNvPicPr>
          <p:nvPr/>
        </p:nvPicPr>
        <p:blipFill>
          <a:blip r:embed="rId3"/>
          <a:stretch>
            <a:fillRect/>
          </a:stretch>
        </p:blipFill>
        <p:spPr>
          <a:xfrm>
            <a:off x="462684" y="1073468"/>
            <a:ext cx="3160275" cy="2009182"/>
          </a:xfrm>
          <a:prstGeom prst="rect">
            <a:avLst/>
          </a:prstGeom>
        </p:spPr>
      </p:pic>
      <p:pic>
        <p:nvPicPr>
          <p:cNvPr id="15" name="図 14"/>
          <p:cNvPicPr>
            <a:picLocks noChangeAspect="1"/>
          </p:cNvPicPr>
          <p:nvPr/>
        </p:nvPicPr>
        <p:blipFill>
          <a:blip r:embed="rId4"/>
          <a:stretch>
            <a:fillRect/>
          </a:stretch>
        </p:blipFill>
        <p:spPr>
          <a:xfrm>
            <a:off x="182429" y="3663585"/>
            <a:ext cx="5882964" cy="2455599"/>
          </a:xfrm>
          <a:prstGeom prst="rect">
            <a:avLst/>
          </a:prstGeom>
        </p:spPr>
      </p:pic>
      <p:sp>
        <p:nvSpPr>
          <p:cNvPr id="16" name="正方形/長方形 15"/>
          <p:cNvSpPr/>
          <p:nvPr/>
        </p:nvSpPr>
        <p:spPr>
          <a:xfrm>
            <a:off x="3756515" y="3750374"/>
            <a:ext cx="720236" cy="415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29136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03487"/>
            <a:ext cx="8046218" cy="1006476"/>
          </a:xfrm>
        </p:spPr>
        <p:txBody>
          <a:bodyPr>
            <a:normAutofit fontScale="90000"/>
          </a:bodyPr>
          <a:lstStyle/>
          <a:p>
            <a:r>
              <a:rPr lang="en-US" altLang="ja-JP" sz="4000" b="1" dirty="0"/>
              <a:t>5. Microsoft Azure Cognitive Services </a:t>
            </a:r>
            <a:r>
              <a:rPr lang="ja-JP" altLang="en-US" sz="4000" b="1" dirty="0"/>
              <a:t>の購読（サブスクライブ）</a:t>
            </a:r>
            <a:endParaRPr kumimoji="1" lang="ja-JP" altLang="en-US" sz="40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392549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sp>
        <p:nvSpPr>
          <p:cNvPr id="14" name="タイトル 1"/>
          <p:cNvSpPr>
            <a:spLocks noGrp="1"/>
          </p:cNvSpPr>
          <p:nvPr>
            <p:ph type="title"/>
          </p:nvPr>
        </p:nvSpPr>
        <p:spPr>
          <a:xfrm>
            <a:off x="321845" y="0"/>
            <a:ext cx="7539455" cy="676856"/>
          </a:xfrm>
        </p:spPr>
        <p:txBody>
          <a:bodyPr>
            <a:noAutofit/>
          </a:bodyPr>
          <a:lstStyle/>
          <a:p>
            <a:r>
              <a:rPr lang="en-US" altLang="ja-JP" b="1" dirty="0"/>
              <a:t>Microsoft</a:t>
            </a:r>
            <a:r>
              <a:rPr lang="ja-JP" altLang="en-US" b="1" dirty="0"/>
              <a:t> </a:t>
            </a:r>
            <a:r>
              <a:rPr lang="en-US" altLang="ja-JP" b="1" dirty="0"/>
              <a:t>Azure Computer Vision </a:t>
            </a:r>
            <a:r>
              <a:rPr lang="ja-JP" altLang="en-US" b="1" dirty="0"/>
              <a:t>の購読</a:t>
            </a:r>
            <a:endParaRPr kumimoji="1" lang="ja-JP" altLang="en-US" b="1" dirty="0"/>
          </a:p>
        </p:txBody>
      </p:sp>
      <p:graphicFrame>
        <p:nvGraphicFramePr>
          <p:cNvPr id="5" name="表 4"/>
          <p:cNvGraphicFramePr>
            <a:graphicFrameLocks noGrp="1"/>
          </p:cNvGraphicFramePr>
          <p:nvPr>
            <p:extLst>
              <p:ext uri="{D42A27DB-BD31-4B8C-83A1-F6EECF244321}">
                <p14:modId xmlns:p14="http://schemas.microsoft.com/office/powerpoint/2010/main" val="2248607624"/>
              </p:ext>
            </p:extLst>
          </p:nvPr>
        </p:nvGraphicFramePr>
        <p:xfrm>
          <a:off x="321845" y="2357101"/>
          <a:ext cx="8098255" cy="4480560"/>
        </p:xfrm>
        <a:graphic>
          <a:graphicData uri="http://schemas.openxmlformats.org/drawingml/2006/table">
            <a:tbl>
              <a:tblPr firstRow="1" bandRow="1">
                <a:tableStyleId>{5C22544A-7EE6-4342-B048-85BDC9FD1C3A}</a:tableStyleId>
              </a:tblPr>
              <a:tblGrid>
                <a:gridCol w="3704055">
                  <a:extLst>
                    <a:ext uri="{9D8B030D-6E8A-4147-A177-3AD203B41FA5}">
                      <a16:colId xmlns:a16="http://schemas.microsoft.com/office/drawing/2014/main" val="2821519313"/>
                    </a:ext>
                  </a:extLst>
                </a:gridCol>
                <a:gridCol w="4394200">
                  <a:extLst>
                    <a:ext uri="{9D8B030D-6E8A-4147-A177-3AD203B41FA5}">
                      <a16:colId xmlns:a16="http://schemas.microsoft.com/office/drawing/2014/main" val="3995586393"/>
                    </a:ext>
                  </a:extLst>
                </a:gridCol>
              </a:tblGrid>
              <a:tr h="370840">
                <a:tc>
                  <a:txBody>
                    <a:bodyPr/>
                    <a:lstStyle/>
                    <a:p>
                      <a:pPr algn="ctr"/>
                      <a:r>
                        <a:rPr kumimoji="1" lang="ja-JP" altLang="en-US" sz="2800" dirty="0">
                          <a:ea typeface="メイリオ" panose="020B0604030504040204" pitchFamily="50" charset="-128"/>
                        </a:rPr>
                        <a:t>項目</a:t>
                      </a:r>
                    </a:p>
                  </a:txBody>
                  <a:tcPr/>
                </a:tc>
                <a:tc>
                  <a:txBody>
                    <a:bodyPr/>
                    <a:lstStyle/>
                    <a:p>
                      <a:pPr algn="ctr"/>
                      <a:r>
                        <a:rPr kumimoji="1" lang="ja-JP" altLang="en-US" sz="2800" dirty="0">
                          <a:ea typeface="メイリオ" panose="020B0604030504040204" pitchFamily="50" charset="-128"/>
                        </a:rPr>
                        <a:t>設定例</a:t>
                      </a:r>
                    </a:p>
                  </a:txBody>
                  <a:tcPr/>
                </a:tc>
                <a:extLst>
                  <a:ext uri="{0D108BD9-81ED-4DB2-BD59-A6C34878D82A}">
                    <a16:rowId xmlns:a16="http://schemas.microsoft.com/office/drawing/2014/main" val="2749225737"/>
                  </a:ext>
                </a:extLst>
              </a:tr>
              <a:tr h="370840">
                <a:tc>
                  <a:txBody>
                    <a:bodyPr/>
                    <a:lstStyle/>
                    <a:p>
                      <a:r>
                        <a:rPr kumimoji="1" lang="ja-JP" altLang="en-US" sz="2800" dirty="0">
                          <a:ea typeface="メイリオ" panose="020B0604030504040204" pitchFamily="50" charset="-128"/>
                        </a:rPr>
                        <a:t>名前</a:t>
                      </a:r>
                    </a:p>
                  </a:txBody>
                  <a:tcPr/>
                </a:tc>
                <a:tc>
                  <a:txBody>
                    <a:bodyPr/>
                    <a:lstStyle/>
                    <a:p>
                      <a:r>
                        <a:rPr kumimoji="1" lang="ja-JP" altLang="en-US" sz="2800" dirty="0">
                          <a:ea typeface="メイリオ" panose="020B0604030504040204" pitchFamily="50" charset="-128"/>
                        </a:rPr>
                        <a:t>分かりやすい名前</a:t>
                      </a:r>
                    </a:p>
                  </a:txBody>
                  <a:tcPr/>
                </a:tc>
                <a:extLst>
                  <a:ext uri="{0D108BD9-81ED-4DB2-BD59-A6C34878D82A}">
                    <a16:rowId xmlns:a16="http://schemas.microsoft.com/office/drawing/2014/main" val="3322993899"/>
                  </a:ext>
                </a:extLst>
              </a:tr>
              <a:tr h="370840">
                <a:tc>
                  <a:txBody>
                    <a:bodyPr/>
                    <a:lstStyle/>
                    <a:p>
                      <a:r>
                        <a:rPr kumimoji="1" lang="ja-JP" altLang="en-US" sz="2800" dirty="0">
                          <a:ea typeface="メイリオ" panose="020B0604030504040204" pitchFamily="50" charset="-128"/>
                        </a:rPr>
                        <a:t>サブスクリプション</a:t>
                      </a:r>
                    </a:p>
                  </a:txBody>
                  <a:tcPr/>
                </a:tc>
                <a:tc>
                  <a:txBody>
                    <a:bodyPr/>
                    <a:lstStyle/>
                    <a:p>
                      <a:r>
                        <a:rPr kumimoji="1" lang="ja-JP" altLang="en-US" sz="2800" b="1" dirty="0">
                          <a:ea typeface="メイリオ" panose="020B0604030504040204" pitchFamily="50" charset="-128"/>
                        </a:rPr>
                        <a:t>無料試用版</a:t>
                      </a:r>
                    </a:p>
                  </a:txBody>
                  <a:tcPr/>
                </a:tc>
                <a:extLst>
                  <a:ext uri="{0D108BD9-81ED-4DB2-BD59-A6C34878D82A}">
                    <a16:rowId xmlns:a16="http://schemas.microsoft.com/office/drawing/2014/main" val="1350201713"/>
                  </a:ext>
                </a:extLst>
              </a:tr>
              <a:tr h="370840">
                <a:tc>
                  <a:txBody>
                    <a:bodyPr/>
                    <a:lstStyle/>
                    <a:p>
                      <a:r>
                        <a:rPr kumimoji="1" lang="ja-JP" altLang="en-US" sz="2800" dirty="0">
                          <a:ea typeface="メイリオ" panose="020B0604030504040204" pitchFamily="50" charset="-128"/>
                        </a:rPr>
                        <a:t>場所</a:t>
                      </a:r>
                    </a:p>
                  </a:txBody>
                  <a:tcPr/>
                </a:tc>
                <a:tc>
                  <a:txBody>
                    <a:bodyPr/>
                    <a:lstStyle/>
                    <a:p>
                      <a:r>
                        <a:rPr kumimoji="1" lang="ja-JP" altLang="en-US" sz="2800" b="1" dirty="0">
                          <a:ea typeface="メイリオ" panose="020B0604030504040204" pitchFamily="50" charset="-128"/>
                        </a:rPr>
                        <a:t>（アジア太平洋）東日本</a:t>
                      </a:r>
                      <a:endParaRPr kumimoji="1" lang="en-US" altLang="ja-JP" sz="2800" b="1" dirty="0">
                        <a:ea typeface="メイリオ" panose="020B0604030504040204" pitchFamily="50" charset="-128"/>
                      </a:endParaRPr>
                    </a:p>
                    <a:p>
                      <a:r>
                        <a:rPr kumimoji="1" lang="en-US" altLang="ja-JP" sz="2800" b="1" dirty="0">
                          <a:ea typeface="メイリオ" panose="020B0604030504040204" pitchFamily="50" charset="-128"/>
                        </a:rPr>
                        <a:t>(</a:t>
                      </a:r>
                      <a:r>
                        <a:rPr kumimoji="1" lang="en-US" altLang="ja-JP" sz="2800" b="1" dirty="0" err="1">
                          <a:solidFill>
                            <a:srgbClr val="FF0000"/>
                          </a:solidFill>
                          <a:ea typeface="メイリオ" panose="020B0604030504040204" pitchFamily="50" charset="-128"/>
                        </a:rPr>
                        <a:t>japaneast</a:t>
                      </a:r>
                      <a:r>
                        <a:rPr kumimoji="1" lang="en-US" altLang="ja-JP" sz="2800" b="1" dirty="0">
                          <a:ea typeface="メイリオ" panose="020B0604030504040204" pitchFamily="50" charset="-128"/>
                        </a:rPr>
                        <a:t>)</a:t>
                      </a:r>
                      <a:endParaRPr kumimoji="1" lang="ja-JP" altLang="en-US" sz="2800" b="1" dirty="0">
                        <a:ea typeface="メイリオ" panose="020B0604030504040204" pitchFamily="50" charset="-128"/>
                      </a:endParaRPr>
                    </a:p>
                  </a:txBody>
                  <a:tcPr/>
                </a:tc>
                <a:extLst>
                  <a:ext uri="{0D108BD9-81ED-4DB2-BD59-A6C34878D82A}">
                    <a16:rowId xmlns:a16="http://schemas.microsoft.com/office/drawing/2014/main" val="2779703052"/>
                  </a:ext>
                </a:extLst>
              </a:tr>
              <a:tr h="370840">
                <a:tc>
                  <a:txBody>
                    <a:bodyPr/>
                    <a:lstStyle/>
                    <a:p>
                      <a:r>
                        <a:rPr kumimoji="1" lang="ja-JP" altLang="en-US" sz="2800" dirty="0">
                          <a:ea typeface="メイリオ" panose="020B0604030504040204" pitchFamily="50" charset="-128"/>
                        </a:rPr>
                        <a:t>価格レベル</a:t>
                      </a:r>
                    </a:p>
                  </a:txBody>
                  <a:tcPr/>
                </a:tc>
                <a:tc>
                  <a:txBody>
                    <a:bodyPr/>
                    <a:lstStyle/>
                    <a:p>
                      <a:r>
                        <a:rPr kumimoji="1" lang="en-US" altLang="ja-JP" sz="2800" b="1" dirty="0">
                          <a:ea typeface="メイリオ" panose="020B0604030504040204" pitchFamily="50" charset="-128"/>
                        </a:rPr>
                        <a:t>SD</a:t>
                      </a:r>
                      <a:endParaRPr kumimoji="1" lang="ja-JP" altLang="en-US" sz="2800" b="1" dirty="0">
                        <a:ea typeface="メイリオ" panose="020B0604030504040204" pitchFamily="50" charset="-128"/>
                      </a:endParaRPr>
                    </a:p>
                  </a:txBody>
                  <a:tcPr/>
                </a:tc>
                <a:extLst>
                  <a:ext uri="{0D108BD9-81ED-4DB2-BD59-A6C34878D82A}">
                    <a16:rowId xmlns:a16="http://schemas.microsoft.com/office/drawing/2014/main" val="1063088873"/>
                  </a:ext>
                </a:extLst>
              </a:tr>
              <a:tr h="370840">
                <a:tc>
                  <a:txBody>
                    <a:bodyPr/>
                    <a:lstStyle/>
                    <a:p>
                      <a:r>
                        <a:rPr kumimoji="1" lang="ja-JP" altLang="en-US" sz="2800" dirty="0">
                          <a:ea typeface="メイリオ" panose="020B0604030504040204" pitchFamily="50" charset="-128"/>
                        </a:rPr>
                        <a:t>リソースグループ</a:t>
                      </a:r>
                    </a:p>
                  </a:txBody>
                  <a:tcPr/>
                </a:tc>
                <a:tc>
                  <a:txBody>
                    <a:bodyPr/>
                    <a:lstStyle/>
                    <a:p>
                      <a:r>
                        <a:rPr kumimoji="1" lang="ja-JP" altLang="en-US" sz="2800" b="1" dirty="0">
                          <a:ea typeface="メイリオ" panose="020B0604030504040204" pitchFamily="50" charset="-128"/>
                        </a:rPr>
                        <a:t>新規作成</a:t>
                      </a:r>
                    </a:p>
                  </a:txBody>
                  <a:tcPr/>
                </a:tc>
                <a:extLst>
                  <a:ext uri="{0D108BD9-81ED-4DB2-BD59-A6C34878D82A}">
                    <a16:rowId xmlns:a16="http://schemas.microsoft.com/office/drawing/2014/main" val="1203973420"/>
                  </a:ext>
                </a:extLst>
              </a:tr>
              <a:tr h="370840">
                <a:tc>
                  <a:txBody>
                    <a:bodyPr/>
                    <a:lstStyle/>
                    <a:p>
                      <a:r>
                        <a:rPr kumimoji="1" lang="ja-JP" altLang="en-US" sz="2800" dirty="0">
                          <a:ea typeface="メイリオ" panose="020B0604030504040204" pitchFamily="50" charset="-128"/>
                        </a:rPr>
                        <a:t>リソースグループ名</a:t>
                      </a:r>
                    </a:p>
                  </a:txBody>
                  <a:tcPr/>
                </a:tc>
                <a:tc>
                  <a:txBody>
                    <a:bodyPr/>
                    <a:lstStyle/>
                    <a:p>
                      <a:r>
                        <a:rPr kumimoji="1" lang="en-US" altLang="ja-JP" sz="2800" b="1" dirty="0">
                          <a:ea typeface="メイリオ" panose="020B0604030504040204" pitchFamily="50" charset="-128"/>
                        </a:rPr>
                        <a:t>trial </a:t>
                      </a:r>
                      <a:r>
                        <a:rPr kumimoji="1" lang="ja-JP" altLang="en-US" sz="2800" b="1" dirty="0" err="1">
                          <a:ea typeface="メイリオ" panose="020B0604030504040204" pitchFamily="50" charset="-128"/>
                        </a:rPr>
                        <a:t>のような</a:t>
                      </a:r>
                      <a:r>
                        <a:rPr kumimoji="1" lang="ja-JP" altLang="en-US" sz="2800" b="1" dirty="0">
                          <a:ea typeface="メイリオ" panose="020B0604030504040204" pitchFamily="50" charset="-128"/>
                        </a:rPr>
                        <a:t>分かりやすい名前</a:t>
                      </a:r>
                    </a:p>
                  </a:txBody>
                  <a:tcPr/>
                </a:tc>
                <a:extLst>
                  <a:ext uri="{0D108BD9-81ED-4DB2-BD59-A6C34878D82A}">
                    <a16:rowId xmlns:a16="http://schemas.microsoft.com/office/drawing/2014/main" val="2578827336"/>
                  </a:ext>
                </a:extLst>
              </a:tr>
            </a:tbl>
          </a:graphicData>
        </a:graphic>
      </p:graphicFrame>
      <p:sp>
        <p:nvSpPr>
          <p:cNvPr id="11" name="コンテンツ プレースホルダー 2"/>
          <p:cNvSpPr>
            <a:spLocks noGrp="1"/>
          </p:cNvSpPr>
          <p:nvPr>
            <p:ph idx="1"/>
          </p:nvPr>
        </p:nvSpPr>
        <p:spPr>
          <a:xfrm>
            <a:off x="321845" y="513456"/>
            <a:ext cx="8009355" cy="1505217"/>
          </a:xfrm>
        </p:spPr>
        <p:txBody>
          <a:bodyPr>
            <a:normAutofit fontScale="85000" lnSpcReduction="20000"/>
          </a:bodyPr>
          <a:lstStyle/>
          <a:p>
            <a:r>
              <a:rPr lang="ja-JP" altLang="en-US" dirty="0"/>
              <a:t>ここでは，すでに作成済みの</a:t>
            </a:r>
            <a:r>
              <a:rPr lang="en-US" altLang="ja-JP" b="1" dirty="0">
                <a:solidFill>
                  <a:srgbClr val="C00000"/>
                </a:solidFill>
              </a:rPr>
              <a:t>Azure</a:t>
            </a:r>
            <a:r>
              <a:rPr lang="ja-JP" altLang="en-US" b="1" dirty="0">
                <a:solidFill>
                  <a:srgbClr val="C00000"/>
                </a:solidFill>
              </a:rPr>
              <a:t>アカウント</a:t>
            </a:r>
            <a:r>
              <a:rPr lang="ja-JP" altLang="en-US" dirty="0"/>
              <a:t>を使用する</a:t>
            </a:r>
            <a:endParaRPr lang="en-US" altLang="ja-JP" dirty="0"/>
          </a:p>
          <a:p>
            <a:r>
              <a:rPr kumimoji="1" lang="en-US" altLang="ja-JP" dirty="0"/>
              <a:t>Microsoft Azure Computer Vision </a:t>
            </a:r>
            <a:r>
              <a:rPr kumimoji="1" lang="ja-JP" altLang="en-US" dirty="0"/>
              <a:t>の</a:t>
            </a:r>
            <a:r>
              <a:rPr kumimoji="1" lang="ja-JP" altLang="en-US" b="1" dirty="0"/>
              <a:t>購読（サブスクライブ）</a:t>
            </a:r>
            <a:r>
              <a:rPr kumimoji="1" lang="ja-JP" altLang="en-US" dirty="0"/>
              <a:t>のために，次の設定を行う</a:t>
            </a:r>
          </a:p>
        </p:txBody>
      </p:sp>
    </p:spTree>
    <p:extLst>
      <p:ext uri="{BB962C8B-B14F-4D97-AF65-F5344CB8AC3E}">
        <p14:creationId xmlns:p14="http://schemas.microsoft.com/office/powerpoint/2010/main" val="19847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46253"/>
            <a:ext cx="7798340" cy="5333166"/>
          </a:xfrm>
        </p:spPr>
        <p:txBody>
          <a:bodyPr/>
          <a:lstStyle/>
          <a:p>
            <a:pPr marL="0" indent="0">
              <a:buNone/>
            </a:pPr>
            <a:r>
              <a:rPr kumimoji="1" lang="ja-JP" altLang="en-US" dirty="0"/>
              <a:t>① </a:t>
            </a:r>
            <a:r>
              <a:rPr kumimoji="1" lang="en-US" altLang="ja-JP" dirty="0"/>
              <a:t>Web </a:t>
            </a:r>
            <a:r>
              <a:rPr kumimoji="1" lang="ja-JP" altLang="en-US" dirty="0"/>
              <a:t>ブラウザで，</a:t>
            </a:r>
            <a:r>
              <a:rPr kumimoji="1" lang="en-US" altLang="ja-JP" dirty="0"/>
              <a:t>Microsoft</a:t>
            </a:r>
            <a:r>
              <a:rPr kumimoji="1" lang="ja-JP" altLang="en-US" dirty="0"/>
              <a:t> </a:t>
            </a:r>
            <a:r>
              <a:rPr kumimoji="1" lang="en-US" altLang="ja-JP" dirty="0"/>
              <a:t>Azure Computer Vision </a:t>
            </a:r>
            <a:r>
              <a:rPr lang="ja-JP" altLang="en-US" dirty="0"/>
              <a:t>の </a:t>
            </a:r>
            <a:r>
              <a:rPr lang="en-US" altLang="ja-JP" dirty="0"/>
              <a:t>Web </a:t>
            </a:r>
            <a:r>
              <a:rPr lang="ja-JP" altLang="en-US" dirty="0"/>
              <a:t>ページを開く</a:t>
            </a:r>
            <a:endParaRPr lang="en-US" altLang="ja-JP" dirty="0"/>
          </a:p>
          <a:p>
            <a:pPr marL="0" indent="0">
              <a:buNone/>
            </a:pPr>
            <a:r>
              <a:rPr lang="en-US" altLang="ja-JP" dirty="0">
                <a:hlinkClick r:id="rId2"/>
              </a:rPr>
              <a:t>https://</a:t>
            </a:r>
            <a:r>
              <a:rPr lang="en-US" altLang="ja-JP" dirty="0" err="1">
                <a:hlinkClick r:id="rId2"/>
              </a:rPr>
              <a:t>azure.microsoft.com</a:t>
            </a:r>
            <a:r>
              <a:rPr lang="en-US" altLang="ja-JP" dirty="0">
                <a:hlinkClick r:id="rId2"/>
              </a:rPr>
              <a:t>/ja-</a:t>
            </a:r>
            <a:r>
              <a:rPr lang="en-US" altLang="ja-JP" dirty="0" err="1">
                <a:hlinkClick r:id="rId2"/>
              </a:rPr>
              <a:t>jp</a:t>
            </a:r>
            <a:r>
              <a:rPr lang="en-US" altLang="ja-JP" dirty="0">
                <a:hlinkClick r:id="rId2"/>
              </a:rPr>
              <a:t>/services/cognitive-services/computer-vision/</a:t>
            </a:r>
            <a:endParaRPr lang="en-US" altLang="ja-JP" dirty="0"/>
          </a:p>
          <a:p>
            <a:pPr marL="0" indent="0">
              <a:buNone/>
            </a:pPr>
            <a:endParaRPr kumimoji="1" lang="en-US" altLang="ja-JP" dirty="0"/>
          </a:p>
          <a:p>
            <a:pPr marL="0" indent="0">
              <a:buNone/>
            </a:pPr>
            <a:r>
              <a:rPr lang="ja-JP" altLang="en-US" dirty="0"/>
              <a:t>② 「</a:t>
            </a:r>
            <a:r>
              <a:rPr lang="en-US" altLang="ja-JP" b="1" dirty="0"/>
              <a:t>Computer Vision API </a:t>
            </a:r>
            <a:r>
              <a:rPr lang="ja-JP" altLang="en-US" b="1" dirty="0"/>
              <a:t>を試す</a:t>
            </a:r>
            <a:r>
              <a:rPr lang="ja-JP" altLang="en-US" dirty="0"/>
              <a:t>」をクリック</a:t>
            </a:r>
            <a:endParaRPr kumimoji="1"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pic>
        <p:nvPicPr>
          <p:cNvPr id="5" name="図 4"/>
          <p:cNvPicPr>
            <a:picLocks noChangeAspect="1"/>
          </p:cNvPicPr>
          <p:nvPr/>
        </p:nvPicPr>
        <p:blipFill>
          <a:blip r:embed="rId3"/>
          <a:stretch>
            <a:fillRect/>
          </a:stretch>
        </p:blipFill>
        <p:spPr>
          <a:xfrm>
            <a:off x="655721" y="3930250"/>
            <a:ext cx="4041325" cy="2688037"/>
          </a:xfrm>
          <a:prstGeom prst="rect">
            <a:avLst/>
          </a:prstGeom>
        </p:spPr>
      </p:pic>
      <p:sp>
        <p:nvSpPr>
          <p:cNvPr id="6" name="正方形/長方形 5"/>
          <p:cNvSpPr/>
          <p:nvPr/>
        </p:nvSpPr>
        <p:spPr>
          <a:xfrm>
            <a:off x="547077" y="5978769"/>
            <a:ext cx="2164861" cy="586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85229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171938"/>
            <a:ext cx="7988142" cy="6549538"/>
          </a:xfrm>
        </p:spPr>
        <p:txBody>
          <a:bodyPr>
            <a:normAutofit/>
          </a:bodyPr>
          <a:lstStyle/>
          <a:p>
            <a:pPr marL="0" indent="0">
              <a:buNone/>
            </a:pPr>
            <a:r>
              <a:rPr kumimoji="1" lang="ja-JP" altLang="en-US" dirty="0"/>
              <a:t>③</a:t>
            </a:r>
            <a:r>
              <a:rPr lang="ja-JP" altLang="en-US" dirty="0"/>
              <a:t>すでに作成済みの</a:t>
            </a:r>
            <a:r>
              <a:rPr lang="en-US" altLang="ja-JP" b="1" dirty="0">
                <a:solidFill>
                  <a:srgbClr val="C00000"/>
                </a:solidFill>
              </a:rPr>
              <a:t>Azure</a:t>
            </a:r>
            <a:r>
              <a:rPr lang="ja-JP" altLang="en-US" b="1" dirty="0">
                <a:solidFill>
                  <a:srgbClr val="C00000"/>
                </a:solidFill>
              </a:rPr>
              <a:t>アカウント</a:t>
            </a:r>
            <a:r>
              <a:rPr lang="ja-JP" altLang="en-US" dirty="0"/>
              <a:t>を使用したいので「</a:t>
            </a:r>
            <a:r>
              <a:rPr lang="ja-JP" altLang="en-US" b="1" dirty="0"/>
              <a:t>既存の </a:t>
            </a:r>
            <a:r>
              <a:rPr lang="en-US" altLang="ja-JP" b="1" dirty="0"/>
              <a:t>Azure </a:t>
            </a:r>
            <a:r>
              <a:rPr lang="ja-JP" altLang="en-US" b="1" dirty="0"/>
              <a:t>アカウント</a:t>
            </a:r>
            <a:r>
              <a:rPr lang="ja-JP" altLang="en-US" dirty="0"/>
              <a:t>」を選ぶ</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④ </a:t>
            </a:r>
            <a:r>
              <a:rPr lang="en-US" altLang="ja-JP" b="1" dirty="0">
                <a:solidFill>
                  <a:srgbClr val="C00000"/>
                </a:solidFill>
              </a:rPr>
              <a:t>Microsoft</a:t>
            </a:r>
            <a:r>
              <a:rPr lang="ja-JP" altLang="en-US" b="1" dirty="0">
                <a:solidFill>
                  <a:srgbClr val="C00000"/>
                </a:solidFill>
              </a:rPr>
              <a:t>アカウント</a:t>
            </a:r>
            <a:r>
              <a:rPr lang="ja-JP" altLang="en-US" dirty="0"/>
              <a:t>でサインインする．</a:t>
            </a:r>
            <a:r>
              <a:rPr lang="ja-JP" altLang="en-US" b="1" dirty="0"/>
              <a:t>メールアドレス</a:t>
            </a:r>
            <a:r>
              <a:rPr lang="ja-JP" altLang="en-US" dirty="0"/>
              <a:t>と</a:t>
            </a:r>
            <a:r>
              <a:rPr lang="ja-JP" altLang="en-US" b="1" dirty="0"/>
              <a:t>パスワード</a:t>
            </a:r>
            <a:r>
              <a:rPr lang="ja-JP" altLang="en-US" dirty="0"/>
              <a:t>を入れる</a:t>
            </a:r>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pic>
        <p:nvPicPr>
          <p:cNvPr id="5" name="図 4"/>
          <p:cNvPicPr>
            <a:picLocks noChangeAspect="1"/>
          </p:cNvPicPr>
          <p:nvPr/>
        </p:nvPicPr>
        <p:blipFill>
          <a:blip r:embed="rId2"/>
          <a:stretch>
            <a:fillRect/>
          </a:stretch>
        </p:blipFill>
        <p:spPr>
          <a:xfrm>
            <a:off x="1475939" y="1130550"/>
            <a:ext cx="2662726" cy="2225844"/>
          </a:xfrm>
          <a:prstGeom prst="rect">
            <a:avLst/>
          </a:prstGeom>
        </p:spPr>
      </p:pic>
      <p:sp>
        <p:nvSpPr>
          <p:cNvPr id="6" name="正方形/長方形 5"/>
          <p:cNvSpPr/>
          <p:nvPr/>
        </p:nvSpPr>
        <p:spPr>
          <a:xfrm>
            <a:off x="3178370" y="2357354"/>
            <a:ext cx="726830" cy="328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18" y="4276386"/>
            <a:ext cx="3203848" cy="2581613"/>
          </a:xfrm>
          <a:prstGeom prst="rect">
            <a:avLst/>
          </a:prstGeom>
        </p:spPr>
      </p:pic>
      <p:pic>
        <p:nvPicPr>
          <p:cNvPr id="9" name="図 8"/>
          <p:cNvPicPr>
            <a:picLocks noChangeAspect="1"/>
          </p:cNvPicPr>
          <p:nvPr/>
        </p:nvPicPr>
        <p:blipFill>
          <a:blip r:embed="rId4"/>
          <a:stretch>
            <a:fillRect/>
          </a:stretch>
        </p:blipFill>
        <p:spPr>
          <a:xfrm>
            <a:off x="4591050" y="4276386"/>
            <a:ext cx="3232000" cy="2604298"/>
          </a:xfrm>
          <a:prstGeom prst="rect">
            <a:avLst/>
          </a:prstGeom>
        </p:spPr>
      </p:pic>
      <p:sp>
        <p:nvSpPr>
          <p:cNvPr id="10" name="正方形/長方形 9"/>
          <p:cNvSpPr/>
          <p:nvPr/>
        </p:nvSpPr>
        <p:spPr>
          <a:xfrm>
            <a:off x="6578600" y="6262687"/>
            <a:ext cx="1181100" cy="595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814668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76287" y="1714498"/>
            <a:ext cx="6471518" cy="5006977"/>
          </a:xfrm>
          <a:prstGeom prst="rect">
            <a:avLst/>
          </a:prstGeom>
        </p:spPr>
      </p:pic>
      <p:sp>
        <p:nvSpPr>
          <p:cNvPr id="3" name="コンテンツ プレースホルダー 2"/>
          <p:cNvSpPr>
            <a:spLocks noGrp="1"/>
          </p:cNvSpPr>
          <p:nvPr>
            <p:ph idx="1"/>
          </p:nvPr>
        </p:nvSpPr>
        <p:spPr>
          <a:xfrm>
            <a:off x="211355" y="133783"/>
            <a:ext cx="7751545" cy="933017"/>
          </a:xfrm>
        </p:spPr>
        <p:txBody>
          <a:bodyPr>
            <a:normAutofit fontScale="62500" lnSpcReduction="20000"/>
          </a:bodyPr>
          <a:lstStyle/>
          <a:p>
            <a:pPr marL="0" indent="0">
              <a:buNone/>
            </a:pPr>
            <a:r>
              <a:rPr lang="ja-JP" altLang="en-US" dirty="0"/>
              <a:t>⑤ </a:t>
            </a:r>
            <a:r>
              <a:rPr lang="ja-JP" altLang="en-US" b="1" dirty="0"/>
              <a:t>リソースグループを新規作成</a:t>
            </a:r>
            <a:r>
              <a:rPr lang="ja-JP" altLang="en-US" dirty="0"/>
              <a:t>する</a:t>
            </a:r>
            <a:endParaRPr lang="en-US" altLang="ja-JP" dirty="0"/>
          </a:p>
          <a:p>
            <a:pPr marL="0" indent="0">
              <a:buNone/>
            </a:pPr>
            <a:r>
              <a:rPr lang="en-US" altLang="ja-JP" dirty="0"/>
              <a:t>※</a:t>
            </a:r>
            <a:r>
              <a:rPr lang="ja-JP" altLang="en-US" dirty="0"/>
              <a:t>　すでに，リソースグループを作成済みのときは，新規作成する必要はない</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
        <p:nvSpPr>
          <p:cNvPr id="9" name="正方形/長方形 8"/>
          <p:cNvSpPr/>
          <p:nvPr/>
        </p:nvSpPr>
        <p:spPr>
          <a:xfrm>
            <a:off x="904874" y="6327774"/>
            <a:ext cx="885826" cy="3810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20402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86677" y="971550"/>
            <a:ext cx="7753910" cy="4184650"/>
          </a:xfrm>
          <a:prstGeom prst="rect">
            <a:avLst/>
          </a:prstGeom>
        </p:spPr>
      </p:pic>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a:t>⑥ </a:t>
            </a:r>
            <a:r>
              <a:rPr lang="ja-JP" altLang="en-US" b="1" dirty="0"/>
              <a:t>リソースグループ名を設定</a:t>
            </a:r>
            <a:r>
              <a:rPr lang="ja-JP" altLang="en-US" dirty="0"/>
              <a:t>する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
        <p:nvSpPr>
          <p:cNvPr id="9" name="正方形/長方形 8"/>
          <p:cNvSpPr/>
          <p:nvPr/>
        </p:nvSpPr>
        <p:spPr>
          <a:xfrm>
            <a:off x="981074" y="2946399"/>
            <a:ext cx="1609726" cy="5461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正方形/長方形 6"/>
          <p:cNvSpPr/>
          <p:nvPr/>
        </p:nvSpPr>
        <p:spPr>
          <a:xfrm>
            <a:off x="828674" y="4057216"/>
            <a:ext cx="2028826" cy="870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01457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03487"/>
            <a:ext cx="7772400" cy="1006476"/>
          </a:xfrm>
        </p:spPr>
        <p:txBody>
          <a:bodyPr>
            <a:normAutofit/>
          </a:bodyPr>
          <a:lstStyle/>
          <a:p>
            <a:r>
              <a:rPr kumimoji="1" lang="en-US" altLang="ja-JP" sz="3600" b="1" dirty="0"/>
              <a:t>1. </a:t>
            </a:r>
            <a:r>
              <a:rPr lang="en-US" altLang="ja-JP" sz="3600" b="1" dirty="0"/>
              <a:t>Microsoft</a:t>
            </a:r>
            <a:r>
              <a:rPr lang="ja-JP" altLang="en-US" sz="3600" b="1" dirty="0"/>
              <a:t>アカウントの作成</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Tree>
    <p:extLst>
      <p:ext uri="{BB962C8B-B14F-4D97-AF65-F5344CB8AC3E}">
        <p14:creationId xmlns:p14="http://schemas.microsoft.com/office/powerpoint/2010/main" val="390394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073216" y="1542770"/>
            <a:ext cx="6027821" cy="5315230"/>
          </a:xfrm>
          <a:prstGeom prst="rect">
            <a:avLst/>
          </a:prstGeom>
        </p:spPr>
      </p:pic>
      <p:sp>
        <p:nvSpPr>
          <p:cNvPr id="3" name="コンテンツ プレースホルダー 2"/>
          <p:cNvSpPr>
            <a:spLocks noGrp="1"/>
          </p:cNvSpPr>
          <p:nvPr>
            <p:ph idx="1"/>
          </p:nvPr>
        </p:nvSpPr>
        <p:spPr>
          <a:xfrm>
            <a:off x="211355" y="133783"/>
            <a:ext cx="7751545" cy="933017"/>
          </a:xfrm>
        </p:spPr>
        <p:txBody>
          <a:bodyPr>
            <a:normAutofit fontScale="85000" lnSpcReduction="10000"/>
          </a:bodyPr>
          <a:lstStyle/>
          <a:p>
            <a:pPr marL="0" indent="0">
              <a:buNone/>
            </a:pPr>
            <a:r>
              <a:rPr lang="ja-JP" altLang="en-US" dirty="0"/>
              <a:t>⑦ </a:t>
            </a:r>
            <a:r>
              <a:rPr lang="ja-JP" altLang="en-US" b="1" dirty="0"/>
              <a:t>名前，サブスクリプション，場所，価格レベルを設定．</a:t>
            </a:r>
            <a:r>
              <a:rPr lang="ja-JP" altLang="en-US" dirty="0"/>
              <a:t>表示されている通知を確認．「作成」をクリック</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30</a:t>
            </a:fld>
            <a:endParaRPr kumimoji="1" lang="ja-JP" altLang="en-US" dirty="0"/>
          </a:p>
        </p:txBody>
      </p:sp>
      <p:sp>
        <p:nvSpPr>
          <p:cNvPr id="9" name="正方形/長方形 8"/>
          <p:cNvSpPr/>
          <p:nvPr/>
        </p:nvSpPr>
        <p:spPr>
          <a:xfrm>
            <a:off x="1260474" y="6227850"/>
            <a:ext cx="1101726" cy="535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正方形/長方形 6"/>
          <p:cNvSpPr/>
          <p:nvPr/>
        </p:nvSpPr>
        <p:spPr>
          <a:xfrm>
            <a:off x="1073216" y="1517793"/>
            <a:ext cx="7118352" cy="4472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26157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normAutofit fontScale="25000" lnSpcReduction="20000"/>
          </a:bodyPr>
          <a:lstStyle/>
          <a:p>
            <a:pPr marL="0" indent="0">
              <a:buNone/>
            </a:pPr>
            <a:r>
              <a:rPr lang="ja-JP" altLang="en-US" dirty="0"/>
              <a:t>⑧ </a:t>
            </a:r>
            <a:r>
              <a:rPr lang="ja-JP" altLang="en-US" b="1" dirty="0"/>
              <a:t>処理が始まるので，しばらく待つ</a:t>
            </a: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r>
              <a:rPr lang="ja-JP" altLang="en-US" dirty="0"/>
              <a:t>⑨「デプロイが完了しました」と表示されるので</a:t>
            </a:r>
            <a:r>
              <a:rPr lang="ja-JP" altLang="en-US" b="1" dirty="0"/>
              <a:t>確認</a:t>
            </a:r>
            <a:r>
              <a:rPr lang="ja-JP" altLang="en-US" dirty="0"/>
              <a:t>する．</a:t>
            </a:r>
            <a:r>
              <a:rPr lang="ja-JP" altLang="en-US" b="1" dirty="0"/>
              <a:t>サブスクリプション</a:t>
            </a:r>
            <a:r>
              <a:rPr lang="ja-JP" altLang="en-US" dirty="0"/>
              <a:t>が「</a:t>
            </a:r>
            <a:r>
              <a:rPr lang="ja-JP" altLang="en-US" b="1" dirty="0"/>
              <a:t>無料試用版</a:t>
            </a:r>
            <a:r>
              <a:rPr lang="ja-JP" altLang="en-US" dirty="0"/>
              <a:t>」になっていることも確認する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31</a:t>
            </a:fld>
            <a:endParaRPr kumimoji="1" lang="ja-JP" altLang="en-US" dirty="0"/>
          </a:p>
        </p:txBody>
      </p:sp>
      <p:pic>
        <p:nvPicPr>
          <p:cNvPr id="2" name="図 1"/>
          <p:cNvPicPr>
            <a:picLocks noChangeAspect="1"/>
          </p:cNvPicPr>
          <p:nvPr/>
        </p:nvPicPr>
        <p:blipFill>
          <a:blip r:embed="rId2"/>
          <a:stretch>
            <a:fillRect/>
          </a:stretch>
        </p:blipFill>
        <p:spPr>
          <a:xfrm>
            <a:off x="1127125" y="849312"/>
            <a:ext cx="5757946" cy="1524162"/>
          </a:xfrm>
          <a:prstGeom prst="rect">
            <a:avLst/>
          </a:prstGeom>
        </p:spPr>
      </p:pic>
      <p:pic>
        <p:nvPicPr>
          <p:cNvPr id="7" name="図 6"/>
          <p:cNvPicPr>
            <a:picLocks noChangeAspect="1"/>
          </p:cNvPicPr>
          <p:nvPr/>
        </p:nvPicPr>
        <p:blipFill>
          <a:blip r:embed="rId3"/>
          <a:stretch>
            <a:fillRect/>
          </a:stretch>
        </p:blipFill>
        <p:spPr>
          <a:xfrm>
            <a:off x="1396315" y="4402137"/>
            <a:ext cx="4534586" cy="2383667"/>
          </a:xfrm>
          <a:prstGeom prst="rect">
            <a:avLst/>
          </a:prstGeom>
        </p:spPr>
      </p:pic>
      <p:sp>
        <p:nvSpPr>
          <p:cNvPr id="8" name="正方形/長方形 7"/>
          <p:cNvSpPr/>
          <p:nvPr/>
        </p:nvSpPr>
        <p:spPr>
          <a:xfrm>
            <a:off x="2904372" y="5224551"/>
            <a:ext cx="1058028" cy="350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82419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normAutofit fontScale="25000" lnSpcReduction="20000"/>
          </a:bodyPr>
          <a:lstStyle/>
          <a:p>
            <a:pPr marL="0" indent="0">
              <a:buNone/>
            </a:pPr>
            <a:r>
              <a:rPr lang="ja-JP" altLang="en-US" dirty="0"/>
              <a:t>⑩ 「</a:t>
            </a:r>
            <a:r>
              <a:rPr lang="ja-JP" altLang="en-US" b="1" dirty="0"/>
              <a:t>ホーム</a:t>
            </a:r>
            <a:r>
              <a:rPr lang="ja-JP" altLang="en-US" dirty="0"/>
              <a:t>」をクリックする．</a:t>
            </a:r>
            <a:endParaRPr lang="en-US" altLang="ja-JP"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r>
              <a:rPr lang="ja-JP" altLang="en-US" b="1" dirty="0"/>
              <a:t>⑪</a:t>
            </a:r>
            <a:r>
              <a:rPr lang="ja-JP" altLang="en-US" dirty="0"/>
              <a:t> </a:t>
            </a:r>
            <a:r>
              <a:rPr lang="en-US" altLang="ja-JP" b="1" dirty="0">
                <a:solidFill>
                  <a:srgbClr val="C00000"/>
                </a:solidFill>
              </a:rPr>
              <a:t>Microsoft Azure </a:t>
            </a:r>
            <a:r>
              <a:rPr lang="ja-JP" altLang="en-US" b="1" dirty="0">
                <a:solidFill>
                  <a:srgbClr val="C00000"/>
                </a:solidFill>
              </a:rPr>
              <a:t>ポータル</a:t>
            </a:r>
            <a:r>
              <a:rPr lang="ja-JP" altLang="en-US" dirty="0"/>
              <a:t>の画面に変わるので確認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32</a:t>
            </a:fld>
            <a:endParaRPr kumimoji="1" lang="ja-JP" altLang="en-US" dirty="0"/>
          </a:p>
        </p:txBody>
      </p:sp>
      <p:pic>
        <p:nvPicPr>
          <p:cNvPr id="5" name="図 4"/>
          <p:cNvPicPr>
            <a:picLocks noChangeAspect="1"/>
          </p:cNvPicPr>
          <p:nvPr/>
        </p:nvPicPr>
        <p:blipFill>
          <a:blip r:embed="rId2"/>
          <a:stretch>
            <a:fillRect/>
          </a:stretch>
        </p:blipFill>
        <p:spPr>
          <a:xfrm>
            <a:off x="1295173" y="655671"/>
            <a:ext cx="4329798" cy="2747057"/>
          </a:xfrm>
          <a:prstGeom prst="rect">
            <a:avLst/>
          </a:prstGeom>
        </p:spPr>
      </p:pic>
      <p:sp>
        <p:nvSpPr>
          <p:cNvPr id="9" name="正方形/長方形 8"/>
          <p:cNvSpPr/>
          <p:nvPr/>
        </p:nvSpPr>
        <p:spPr>
          <a:xfrm>
            <a:off x="1295173" y="1381529"/>
            <a:ext cx="1058028" cy="350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1295173" y="4349629"/>
            <a:ext cx="5184775" cy="2371847"/>
          </a:xfrm>
          <a:prstGeom prst="rect">
            <a:avLst/>
          </a:prstGeom>
        </p:spPr>
      </p:pic>
    </p:spTree>
    <p:extLst>
      <p:ext uri="{BB962C8B-B14F-4D97-AF65-F5344CB8AC3E}">
        <p14:creationId xmlns:p14="http://schemas.microsoft.com/office/powerpoint/2010/main" val="2324397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normAutofit lnSpcReduction="10000"/>
          </a:bodyPr>
          <a:lstStyle/>
          <a:p>
            <a:pPr marL="0" indent="0">
              <a:buNone/>
            </a:pPr>
            <a:r>
              <a:rPr lang="ja-JP" altLang="en-US" dirty="0"/>
              <a:t>⑫ </a:t>
            </a:r>
            <a:r>
              <a:rPr lang="en-US" altLang="ja-JP" b="1" dirty="0">
                <a:solidFill>
                  <a:srgbClr val="C00000"/>
                </a:solidFill>
              </a:rPr>
              <a:t>Microsoft</a:t>
            </a:r>
            <a:r>
              <a:rPr lang="ja-JP" altLang="en-US" b="1" dirty="0">
                <a:solidFill>
                  <a:srgbClr val="C00000"/>
                </a:solidFill>
              </a:rPr>
              <a:t> </a:t>
            </a:r>
            <a:r>
              <a:rPr lang="en-US" altLang="ja-JP" b="1" dirty="0">
                <a:solidFill>
                  <a:srgbClr val="C00000"/>
                </a:solidFill>
              </a:rPr>
              <a:t>Azure </a:t>
            </a:r>
            <a:r>
              <a:rPr lang="ja-JP" altLang="en-US" b="1" dirty="0">
                <a:solidFill>
                  <a:srgbClr val="C00000"/>
                </a:solidFill>
              </a:rPr>
              <a:t>ポータル</a:t>
            </a:r>
            <a:r>
              <a:rPr lang="ja-JP" altLang="en-US" dirty="0"/>
              <a:t>の画面で，</a:t>
            </a:r>
            <a:r>
              <a:rPr lang="ja-JP" altLang="en-US" b="1" dirty="0"/>
              <a:t>いま作成したリソースグループをクリックする．</a:t>
            </a: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33</a:t>
            </a:fld>
            <a:endParaRPr kumimoji="1" lang="ja-JP" altLang="en-US" dirty="0"/>
          </a:p>
        </p:txBody>
      </p:sp>
      <p:pic>
        <p:nvPicPr>
          <p:cNvPr id="2" name="図 1"/>
          <p:cNvPicPr>
            <a:picLocks noChangeAspect="1"/>
          </p:cNvPicPr>
          <p:nvPr/>
        </p:nvPicPr>
        <p:blipFill>
          <a:blip r:embed="rId2"/>
          <a:stretch>
            <a:fillRect/>
          </a:stretch>
        </p:blipFill>
        <p:spPr>
          <a:xfrm>
            <a:off x="211355" y="1489075"/>
            <a:ext cx="8849989" cy="3781425"/>
          </a:xfrm>
          <a:prstGeom prst="rect">
            <a:avLst/>
          </a:prstGeom>
        </p:spPr>
      </p:pic>
      <p:sp>
        <p:nvSpPr>
          <p:cNvPr id="8" name="正方形/長方形 7"/>
          <p:cNvSpPr/>
          <p:nvPr/>
        </p:nvSpPr>
        <p:spPr>
          <a:xfrm>
            <a:off x="2222273" y="4416829"/>
            <a:ext cx="1058028" cy="350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086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25655" y="1416050"/>
            <a:ext cx="8462233" cy="3841750"/>
          </a:xfrm>
          <a:prstGeom prst="rect">
            <a:avLst/>
          </a:prstGeom>
        </p:spPr>
      </p:pic>
      <p:sp>
        <p:nvSpPr>
          <p:cNvPr id="3" name="コンテンツ プレースホルダー 2"/>
          <p:cNvSpPr>
            <a:spLocks noGrp="1"/>
          </p:cNvSpPr>
          <p:nvPr>
            <p:ph idx="1"/>
          </p:nvPr>
        </p:nvSpPr>
        <p:spPr>
          <a:xfrm>
            <a:off x="211355" y="133783"/>
            <a:ext cx="7751545" cy="933017"/>
          </a:xfrm>
        </p:spPr>
        <p:txBody>
          <a:bodyPr>
            <a:normAutofit lnSpcReduction="10000"/>
          </a:bodyPr>
          <a:lstStyle/>
          <a:p>
            <a:pPr marL="0" indent="0">
              <a:buNone/>
            </a:pPr>
            <a:r>
              <a:rPr lang="ja-JP" altLang="en-US" dirty="0"/>
              <a:t>⑬ 画面が変わる．</a:t>
            </a:r>
            <a:r>
              <a:rPr lang="ja-JP" altLang="en-US" b="1" dirty="0"/>
              <a:t>いま作成した購読（サブスクリプション）の名前をクリックする．</a:t>
            </a: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34</a:t>
            </a:fld>
            <a:endParaRPr kumimoji="1" lang="ja-JP" altLang="en-US" dirty="0"/>
          </a:p>
        </p:txBody>
      </p:sp>
      <p:sp>
        <p:nvSpPr>
          <p:cNvPr id="8" name="正方形/長方形 7"/>
          <p:cNvSpPr/>
          <p:nvPr/>
        </p:nvSpPr>
        <p:spPr>
          <a:xfrm>
            <a:off x="2831872" y="4810528"/>
            <a:ext cx="1219427" cy="447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313324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07563" y="1066800"/>
            <a:ext cx="5648837" cy="5589140"/>
          </a:xfrm>
          <a:prstGeom prst="rect">
            <a:avLst/>
          </a:prstGeom>
        </p:spPr>
      </p:pic>
      <p:sp>
        <p:nvSpPr>
          <p:cNvPr id="3" name="コンテンツ プレースホルダー 2"/>
          <p:cNvSpPr>
            <a:spLocks noGrp="1"/>
          </p:cNvSpPr>
          <p:nvPr>
            <p:ph idx="1"/>
          </p:nvPr>
        </p:nvSpPr>
        <p:spPr>
          <a:xfrm>
            <a:off x="211355" y="133783"/>
            <a:ext cx="7751545" cy="933017"/>
          </a:xfrm>
        </p:spPr>
        <p:txBody>
          <a:bodyPr>
            <a:normAutofit lnSpcReduction="10000"/>
          </a:bodyPr>
          <a:lstStyle/>
          <a:p>
            <a:pPr marL="0" indent="0">
              <a:buNone/>
            </a:pPr>
            <a:r>
              <a:rPr lang="ja-JP" altLang="en-US" dirty="0"/>
              <a:t>⑭ </a:t>
            </a:r>
            <a:r>
              <a:rPr lang="en-US" altLang="ja-JP" b="1" dirty="0">
                <a:solidFill>
                  <a:srgbClr val="C00000"/>
                </a:solidFill>
              </a:rPr>
              <a:t>API</a:t>
            </a:r>
            <a:r>
              <a:rPr lang="ja-JP" altLang="en-US" b="1" dirty="0">
                <a:solidFill>
                  <a:srgbClr val="C00000"/>
                </a:solidFill>
              </a:rPr>
              <a:t>キー</a:t>
            </a:r>
            <a:r>
              <a:rPr lang="ja-JP" altLang="en-US" dirty="0"/>
              <a:t>を取得するために「</a:t>
            </a:r>
            <a:r>
              <a:rPr lang="ja-JP" altLang="en-US" b="1" dirty="0"/>
              <a:t>キー</a:t>
            </a:r>
            <a:r>
              <a:rPr lang="ja-JP" altLang="en-US" dirty="0"/>
              <a:t>」をクリックする</a:t>
            </a: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35</a:t>
            </a:fld>
            <a:endParaRPr kumimoji="1" lang="ja-JP" altLang="en-US" dirty="0"/>
          </a:p>
        </p:txBody>
      </p:sp>
      <p:sp>
        <p:nvSpPr>
          <p:cNvPr id="8" name="正方形/長方形 7"/>
          <p:cNvSpPr/>
          <p:nvPr/>
        </p:nvSpPr>
        <p:spPr>
          <a:xfrm>
            <a:off x="1625372" y="2715028"/>
            <a:ext cx="1219427" cy="447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826883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normAutofit fontScale="70000" lnSpcReduction="20000"/>
          </a:bodyPr>
          <a:lstStyle/>
          <a:p>
            <a:pPr marL="0" indent="0">
              <a:buNone/>
            </a:pPr>
            <a:r>
              <a:rPr lang="ja-JP" altLang="en-US" dirty="0"/>
              <a:t>⑮ </a:t>
            </a:r>
            <a:r>
              <a:rPr lang="en-US" altLang="ja-JP" dirty="0"/>
              <a:t>Microsoft Cognitive Service </a:t>
            </a:r>
            <a:r>
              <a:rPr lang="ja-JP" altLang="en-US" dirty="0"/>
              <a:t>の </a:t>
            </a:r>
            <a:r>
              <a:rPr lang="en-US" altLang="ja-JP" b="1" dirty="0">
                <a:solidFill>
                  <a:srgbClr val="C00000"/>
                </a:solidFill>
              </a:rPr>
              <a:t>API</a:t>
            </a:r>
            <a:r>
              <a:rPr lang="ja-JP" altLang="en-US" b="1" dirty="0">
                <a:solidFill>
                  <a:srgbClr val="C00000"/>
                </a:solidFill>
              </a:rPr>
              <a:t>キー</a:t>
            </a:r>
            <a:r>
              <a:rPr lang="ja-JP" altLang="en-US" dirty="0"/>
              <a:t>が表示されるので確認する．</a:t>
            </a:r>
            <a:endParaRPr lang="en-US" altLang="ja-JP" dirty="0"/>
          </a:p>
          <a:p>
            <a:pPr marL="0" indent="0">
              <a:buNone/>
            </a:pPr>
            <a:r>
              <a:rPr lang="ja-JP" altLang="en-US" dirty="0"/>
              <a:t>　</a:t>
            </a:r>
            <a:r>
              <a:rPr lang="ja-JP" altLang="en-US" b="1" dirty="0">
                <a:solidFill>
                  <a:srgbClr val="FF0000"/>
                </a:solidFill>
              </a:rPr>
              <a:t>他の人に教えてはいけない</a:t>
            </a:r>
            <a:endParaRPr lang="en-US" altLang="ja-JP" b="1" dirty="0">
              <a:solidFill>
                <a:srgbClr val="FF0000"/>
              </a:solidFill>
            </a:endParaRPr>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36</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285" y="1815222"/>
            <a:ext cx="6803715" cy="4679478"/>
          </a:xfrm>
          <a:prstGeom prst="rect">
            <a:avLst/>
          </a:prstGeom>
        </p:spPr>
      </p:pic>
    </p:spTree>
    <p:extLst>
      <p:ext uri="{BB962C8B-B14F-4D97-AF65-F5344CB8AC3E}">
        <p14:creationId xmlns:p14="http://schemas.microsoft.com/office/powerpoint/2010/main" val="1420586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55094"/>
            <a:ext cx="7772400" cy="795337"/>
          </a:xfrm>
        </p:spPr>
        <p:txBody>
          <a:bodyPr>
            <a:normAutofit/>
          </a:bodyPr>
          <a:lstStyle/>
          <a:p>
            <a:r>
              <a:rPr kumimoji="1" lang="en-US" altLang="ja-JP" sz="3600" b="1" dirty="0"/>
              <a:t>6. </a:t>
            </a:r>
            <a:r>
              <a:rPr lang="ja-JP" altLang="en-US" sz="3600" b="1" dirty="0"/>
              <a:t>使ってみる</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spTree>
    <p:extLst>
      <p:ext uri="{BB962C8B-B14F-4D97-AF65-F5344CB8AC3E}">
        <p14:creationId xmlns:p14="http://schemas.microsoft.com/office/powerpoint/2010/main" val="4198997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p:cNvSpPr>
            <a:spLocks noGrp="1"/>
          </p:cNvSpPr>
          <p:nvPr>
            <p:ph idx="1"/>
          </p:nvPr>
        </p:nvSpPr>
        <p:spPr>
          <a:xfrm>
            <a:off x="203058" y="112723"/>
            <a:ext cx="8461208" cy="5333166"/>
          </a:xfrm>
        </p:spPr>
        <p:txBody>
          <a:bodyPr/>
          <a:lstStyle/>
          <a:p>
            <a:pPr marL="0" indent="0">
              <a:buNone/>
            </a:pPr>
            <a:r>
              <a:rPr lang="ja-JP" altLang="en-US" dirty="0"/>
              <a:t>① 前準備として，環境変数を設定する</a:t>
            </a:r>
            <a:endParaRPr lang="en-US" altLang="ja-JP" dirty="0"/>
          </a:p>
          <a:p>
            <a:pPr marL="0" indent="0">
              <a:buNone/>
            </a:pPr>
            <a:r>
              <a:rPr lang="ja-JP" altLang="en-US" dirty="0"/>
              <a:t>変数 </a:t>
            </a:r>
            <a:r>
              <a:rPr lang="en-US" altLang="ja-JP" b="1" dirty="0" err="1"/>
              <a:t>ACCOUNT_ENDPOINT</a:t>
            </a:r>
            <a:endParaRPr lang="en-US" altLang="ja-JP" b="1" dirty="0"/>
          </a:p>
          <a:p>
            <a:pPr marL="0" indent="0">
              <a:buNone/>
            </a:pPr>
            <a:r>
              <a:rPr lang="ja-JP" altLang="en-US" dirty="0"/>
              <a:t>値 </a:t>
            </a:r>
            <a:r>
              <a:rPr lang="en-US" altLang="ja-JP" b="1" dirty="0"/>
              <a:t>https://</a:t>
            </a:r>
            <a:r>
              <a:rPr lang="en-US" altLang="ja-JP" b="1" dirty="0" err="1"/>
              <a:t>japaneast.api.cognitive.microsoft.com</a:t>
            </a:r>
            <a:endParaRPr lang="en-US" altLang="ja-JP" b="1" dirty="0"/>
          </a:p>
          <a:p>
            <a:pPr marL="0" indent="0">
              <a:buNone/>
            </a:pPr>
            <a:endParaRPr kumimoji="1" lang="en-US" altLang="ja-JP" b="1" dirty="0"/>
          </a:p>
          <a:p>
            <a:pPr marL="0" indent="0">
              <a:buNone/>
            </a:pPr>
            <a:endParaRPr lang="en-US" altLang="ja-JP" b="1" dirty="0"/>
          </a:p>
          <a:p>
            <a:pPr marL="0" indent="0">
              <a:buNone/>
            </a:pPr>
            <a:endParaRPr kumimoji="1" lang="en-US" altLang="ja-JP" b="1" dirty="0"/>
          </a:p>
          <a:p>
            <a:pPr marL="0" indent="0">
              <a:buNone/>
            </a:pPr>
            <a:endParaRPr lang="en-US" altLang="ja-JP" b="1" dirty="0"/>
          </a:p>
          <a:p>
            <a:pPr marL="0" indent="0">
              <a:buNone/>
            </a:pPr>
            <a:r>
              <a:rPr lang="ja-JP" altLang="en-US" dirty="0"/>
              <a:t>変数 </a:t>
            </a:r>
            <a:r>
              <a:rPr lang="en-US" altLang="ja-JP" b="1" dirty="0" err="1"/>
              <a:t>ACCOUNT_KEY</a:t>
            </a:r>
            <a:endParaRPr lang="en-US" altLang="ja-JP" b="1" dirty="0"/>
          </a:p>
          <a:p>
            <a:pPr marL="0" indent="0">
              <a:buNone/>
            </a:pPr>
            <a:r>
              <a:rPr lang="ja-JP" altLang="en-US" dirty="0"/>
              <a:t>値 </a:t>
            </a:r>
            <a:r>
              <a:rPr lang="en-US" altLang="ja-JP" b="1" u="sng" dirty="0">
                <a:solidFill>
                  <a:srgbClr val="FF0000"/>
                </a:solidFill>
              </a:rPr>
              <a:t>API</a:t>
            </a:r>
            <a:r>
              <a:rPr lang="ja-JP" altLang="en-US" b="1" u="sng" dirty="0">
                <a:solidFill>
                  <a:srgbClr val="FF0000"/>
                </a:solidFill>
              </a:rPr>
              <a:t>キー</a:t>
            </a:r>
            <a:endParaRPr lang="en-US" altLang="ja-JP" b="1"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38</a:t>
            </a:fld>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66" y="5101571"/>
            <a:ext cx="6393859" cy="1619905"/>
          </a:xfrm>
          <a:prstGeom prst="rect">
            <a:avLst/>
          </a:prstGeom>
        </p:spPr>
      </p:pic>
      <p:pic>
        <p:nvPicPr>
          <p:cNvPr id="8" name="図 7"/>
          <p:cNvPicPr>
            <a:picLocks noChangeAspect="1"/>
          </p:cNvPicPr>
          <p:nvPr/>
        </p:nvPicPr>
        <p:blipFill>
          <a:blip r:embed="rId3"/>
          <a:stretch>
            <a:fillRect/>
          </a:stretch>
        </p:blipFill>
        <p:spPr>
          <a:xfrm>
            <a:off x="1035766" y="1881520"/>
            <a:ext cx="6305550" cy="1647825"/>
          </a:xfrm>
          <a:prstGeom prst="rect">
            <a:avLst/>
          </a:prstGeom>
        </p:spPr>
      </p:pic>
    </p:spTree>
    <p:extLst>
      <p:ext uri="{BB962C8B-B14F-4D97-AF65-F5344CB8AC3E}">
        <p14:creationId xmlns:p14="http://schemas.microsoft.com/office/powerpoint/2010/main" val="3287972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sp>
        <p:nvSpPr>
          <p:cNvPr id="5" name="正方形/長方形 4"/>
          <p:cNvSpPr/>
          <p:nvPr/>
        </p:nvSpPr>
        <p:spPr>
          <a:xfrm>
            <a:off x="125603" y="563601"/>
            <a:ext cx="8114046" cy="4524315"/>
          </a:xfrm>
          <a:prstGeom prst="rect">
            <a:avLst/>
          </a:prstGeom>
        </p:spPr>
        <p:txBody>
          <a:bodyPr wrap="square">
            <a:spAutoFit/>
          </a:bodyPr>
          <a:lstStyle/>
          <a:p>
            <a:r>
              <a:rPr lang="ja-JP" altLang="en-US" sz="2400" dirty="0">
                <a:ea typeface="メイリオ" panose="020B0604030504040204" pitchFamily="50" charset="-128"/>
              </a:rPr>
              <a:t>② 前準備として，</a:t>
            </a:r>
            <a:endParaRPr lang="en-US" altLang="ja-JP" sz="2400" dirty="0">
              <a:ea typeface="メイリオ" panose="020B0604030504040204" pitchFamily="50" charset="-128"/>
            </a:endParaRPr>
          </a:p>
          <a:p>
            <a:r>
              <a:rPr lang="en-US" altLang="ja-JP" sz="2400" b="1" dirty="0">
                <a:ea typeface="メイリオ" panose="020B0604030504040204" pitchFamily="50" charset="-128"/>
              </a:rPr>
              <a:t>SDK </a:t>
            </a:r>
            <a:r>
              <a:rPr lang="ja-JP" altLang="en-US" sz="2400" b="1" dirty="0">
                <a:ea typeface="メイリオ" panose="020B0604030504040204" pitchFamily="50" charset="-128"/>
              </a:rPr>
              <a:t>のインストール（</a:t>
            </a:r>
            <a:r>
              <a:rPr lang="en-US" altLang="ja-JP" sz="2400" b="1" dirty="0">
                <a:ea typeface="メイリオ" panose="020B0604030504040204" pitchFamily="50" charset="-128"/>
              </a:rPr>
              <a:t>Windows</a:t>
            </a:r>
            <a:r>
              <a:rPr lang="ja-JP" altLang="en-US" sz="2400" b="1" dirty="0">
                <a:ea typeface="メイリオ" panose="020B0604030504040204" pitchFamily="50" charset="-128"/>
              </a:rPr>
              <a:t>パソコンでの操作）</a:t>
            </a:r>
            <a:endParaRPr lang="en-US" altLang="ja-JP" sz="2400" b="1" dirty="0">
              <a:ea typeface="メイリオ" panose="020B0604030504040204" pitchFamily="50" charset="-128"/>
            </a:endParaRPr>
          </a:p>
          <a:p>
            <a:r>
              <a:rPr lang="en-US" altLang="ja-JP" sz="2400" dirty="0" err="1">
                <a:ea typeface="メイリオ" panose="020B0604030504040204" pitchFamily="50" charset="-128"/>
              </a:rPr>
              <a:t>pip3</a:t>
            </a:r>
            <a:r>
              <a:rPr lang="en-US" altLang="ja-JP" sz="2400" dirty="0">
                <a:ea typeface="メイリオ" panose="020B0604030504040204" pitchFamily="50" charset="-128"/>
              </a:rPr>
              <a:t> install azure-</a:t>
            </a:r>
            <a:r>
              <a:rPr lang="en-US" altLang="ja-JP" sz="2400" dirty="0" err="1">
                <a:ea typeface="メイリオ" panose="020B0604030504040204" pitchFamily="50" charset="-128"/>
              </a:rPr>
              <a:t>cognitiveservices</a:t>
            </a:r>
            <a:r>
              <a:rPr lang="en-US" altLang="ja-JP" sz="2400" dirty="0">
                <a:ea typeface="メイリオ" panose="020B0604030504040204" pitchFamily="50" charset="-128"/>
              </a:rPr>
              <a:t>-vision-</a:t>
            </a:r>
            <a:r>
              <a:rPr lang="en-US" altLang="ja-JP" sz="2400" dirty="0" err="1">
                <a:ea typeface="メイリオ" panose="020B0604030504040204" pitchFamily="50" charset="-128"/>
              </a:rPr>
              <a:t>computervision</a:t>
            </a:r>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r>
              <a:rPr lang="en-US" altLang="ja-JP" sz="2400" dirty="0">
                <a:ea typeface="メイリオ" panose="020B0604030504040204" pitchFamily="50" charset="-128"/>
              </a:rPr>
              <a:t>※ </a:t>
            </a:r>
            <a:r>
              <a:rPr lang="ja-JP" altLang="en-US" sz="2400" dirty="0">
                <a:ea typeface="メイリオ" panose="020B0604030504040204" pitchFamily="50" charset="-128"/>
              </a:rPr>
              <a:t>ラズベリーパイを使うときは，</a:t>
            </a:r>
            <a:endParaRPr lang="en-US" altLang="ja-JP" sz="2400" dirty="0">
              <a:ea typeface="メイリオ" panose="020B0604030504040204" pitchFamily="50" charset="-128"/>
            </a:endParaRPr>
          </a:p>
          <a:p>
            <a:r>
              <a:rPr lang="en-US" altLang="ja-JP" sz="2400" b="1" dirty="0" err="1">
                <a:ea typeface="メイリオ" panose="020B0604030504040204" pitchFamily="50" charset="-128"/>
              </a:rPr>
              <a:t>sudo</a:t>
            </a:r>
            <a:r>
              <a:rPr lang="en-US" altLang="ja-JP" sz="2400" dirty="0">
                <a:ea typeface="メイリオ" panose="020B0604030504040204" pitchFamily="50" charset="-128"/>
              </a:rPr>
              <a:t> </a:t>
            </a:r>
            <a:r>
              <a:rPr lang="en-US" altLang="ja-JP" sz="2400" dirty="0" err="1">
                <a:ea typeface="メイリオ" panose="020B0604030504040204" pitchFamily="50" charset="-128"/>
              </a:rPr>
              <a:t>pip3</a:t>
            </a:r>
            <a:r>
              <a:rPr lang="en-US" altLang="ja-JP" sz="2400" dirty="0">
                <a:ea typeface="メイリオ" panose="020B0604030504040204" pitchFamily="50" charset="-128"/>
              </a:rPr>
              <a:t> install azure-</a:t>
            </a:r>
            <a:r>
              <a:rPr lang="en-US" altLang="ja-JP" sz="2400" dirty="0" err="1">
                <a:ea typeface="メイリオ" panose="020B0604030504040204" pitchFamily="50" charset="-128"/>
              </a:rPr>
              <a:t>cognitiveservices</a:t>
            </a:r>
            <a:r>
              <a:rPr lang="en-US" altLang="ja-JP" sz="2400" dirty="0">
                <a:ea typeface="メイリオ" panose="020B0604030504040204" pitchFamily="50" charset="-128"/>
              </a:rPr>
              <a:t>-vision-</a:t>
            </a:r>
            <a:r>
              <a:rPr lang="en-US" altLang="ja-JP" sz="2400" dirty="0" err="1">
                <a:ea typeface="メイリオ" panose="020B0604030504040204" pitchFamily="50" charset="-128"/>
              </a:rPr>
              <a:t>computervision</a:t>
            </a:r>
            <a:endParaRPr lang="en-US" altLang="ja-JP" sz="2400" dirty="0">
              <a:ea typeface="メイリオ" panose="020B0604030504040204" pitchFamily="50" charset="-128"/>
            </a:endParaRPr>
          </a:p>
        </p:txBody>
      </p:sp>
      <p:pic>
        <p:nvPicPr>
          <p:cNvPr id="6" name="図 5"/>
          <p:cNvPicPr>
            <a:picLocks noChangeAspect="1"/>
          </p:cNvPicPr>
          <p:nvPr/>
        </p:nvPicPr>
        <p:blipFill>
          <a:blip r:embed="rId2"/>
          <a:stretch>
            <a:fillRect/>
          </a:stretch>
        </p:blipFill>
        <p:spPr>
          <a:xfrm>
            <a:off x="288524" y="1881761"/>
            <a:ext cx="8115171" cy="1424145"/>
          </a:xfrm>
          <a:prstGeom prst="rect">
            <a:avLst/>
          </a:prstGeom>
        </p:spPr>
      </p:pic>
    </p:spTree>
    <p:extLst>
      <p:ext uri="{BB962C8B-B14F-4D97-AF65-F5344CB8AC3E}">
        <p14:creationId xmlns:p14="http://schemas.microsoft.com/office/powerpoint/2010/main" val="91165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b="1" dirty="0"/>
              <a:t>Microsoft</a:t>
            </a:r>
            <a:r>
              <a:rPr kumimoji="1" lang="ja-JP" altLang="en-US" b="1" dirty="0"/>
              <a:t>アカウントの作成</a:t>
            </a:r>
          </a:p>
        </p:txBody>
      </p:sp>
      <p:sp>
        <p:nvSpPr>
          <p:cNvPr id="3" name="コンテンツ プレースホルダー 2"/>
          <p:cNvSpPr>
            <a:spLocks noGrp="1"/>
          </p:cNvSpPr>
          <p:nvPr>
            <p:ph idx="1"/>
          </p:nvPr>
        </p:nvSpPr>
        <p:spPr/>
        <p:txBody>
          <a:bodyPr/>
          <a:lstStyle/>
          <a:p>
            <a:pPr marL="0" indent="0">
              <a:buNone/>
            </a:pPr>
            <a:r>
              <a:rPr lang="ja-JP" altLang="en-US" dirty="0"/>
              <a:t>① </a:t>
            </a:r>
            <a:r>
              <a:rPr kumimoji="1" lang="en-US" altLang="ja-JP" b="1" dirty="0">
                <a:solidFill>
                  <a:srgbClr val="C00000"/>
                </a:solidFill>
              </a:rPr>
              <a:t>Microsoft</a:t>
            </a:r>
            <a:r>
              <a:rPr kumimoji="1" lang="ja-JP" altLang="en-US" b="1" dirty="0">
                <a:solidFill>
                  <a:srgbClr val="C00000"/>
                </a:solidFill>
              </a:rPr>
              <a:t>アカウント</a:t>
            </a:r>
            <a:r>
              <a:rPr kumimoji="1" lang="ja-JP" altLang="en-US" dirty="0"/>
              <a:t>の </a:t>
            </a:r>
            <a:r>
              <a:rPr kumimoji="1" lang="en-US" altLang="ja-JP" dirty="0"/>
              <a:t>Web </a:t>
            </a:r>
            <a:r>
              <a:rPr kumimoji="1" lang="ja-JP" altLang="en-US" dirty="0"/>
              <a:t>ページを開く</a:t>
            </a:r>
            <a:endParaRPr kumimoji="1" lang="en-US" altLang="ja-JP" dirty="0"/>
          </a:p>
          <a:p>
            <a:pPr marL="0" indent="0">
              <a:buNone/>
            </a:pPr>
            <a:r>
              <a:rPr lang="en-US" altLang="ja-JP" dirty="0">
                <a:hlinkClick r:id="rId2"/>
              </a:rPr>
              <a:t>https://</a:t>
            </a:r>
            <a:r>
              <a:rPr lang="en-US" altLang="ja-JP" dirty="0" err="1">
                <a:hlinkClick r:id="rId2"/>
              </a:rPr>
              <a:t>account.microsoft.com</a:t>
            </a:r>
            <a:endParaRPr lang="en-US" altLang="ja-JP" dirty="0"/>
          </a:p>
          <a:p>
            <a:pPr marL="0" indent="0">
              <a:buNone/>
            </a:pPr>
            <a:endParaRPr lang="en-US" altLang="ja-JP" dirty="0"/>
          </a:p>
          <a:p>
            <a:pPr marL="0" indent="0">
              <a:buNone/>
            </a:pPr>
            <a:r>
              <a:rPr lang="ja-JP" altLang="en-US" dirty="0"/>
              <a:t>②「</a:t>
            </a:r>
            <a:r>
              <a:rPr lang="en-US" altLang="ja-JP" b="1" dirty="0"/>
              <a:t>Microsoft</a:t>
            </a:r>
            <a:r>
              <a:rPr lang="ja-JP" altLang="en-US" b="1" dirty="0"/>
              <a:t> アカウントでサインイン</a:t>
            </a:r>
            <a:r>
              <a:rPr lang="ja-JP" altLang="en-US" dirty="0"/>
              <a:t>」 を選択して、「</a:t>
            </a:r>
            <a:r>
              <a:rPr lang="ja-JP" altLang="en-US" b="1" dirty="0"/>
              <a:t>作成</a:t>
            </a:r>
            <a:r>
              <a:rPr lang="ja-JP" altLang="en-US" dirty="0"/>
              <a:t>」を選択</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384368" y="3447264"/>
            <a:ext cx="4328309" cy="3091649"/>
          </a:xfrm>
          <a:prstGeom prst="rect">
            <a:avLst/>
          </a:prstGeom>
        </p:spPr>
      </p:pic>
      <p:sp>
        <p:nvSpPr>
          <p:cNvPr id="6" name="正方形/長方形 5"/>
          <p:cNvSpPr/>
          <p:nvPr/>
        </p:nvSpPr>
        <p:spPr>
          <a:xfrm>
            <a:off x="797170" y="5181600"/>
            <a:ext cx="2164861" cy="586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5125479" y="3862629"/>
            <a:ext cx="3311037" cy="2518150"/>
          </a:xfrm>
          <a:prstGeom prst="rect">
            <a:avLst/>
          </a:prstGeom>
        </p:spPr>
      </p:pic>
      <p:sp>
        <p:nvSpPr>
          <p:cNvPr id="8" name="正方形/長方形 7"/>
          <p:cNvSpPr/>
          <p:nvPr/>
        </p:nvSpPr>
        <p:spPr>
          <a:xfrm>
            <a:off x="6411085" y="5045956"/>
            <a:ext cx="669653" cy="3075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141660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
        <p:nvSpPr>
          <p:cNvPr id="5" name="正方形/長方形 4"/>
          <p:cNvSpPr/>
          <p:nvPr/>
        </p:nvSpPr>
        <p:spPr>
          <a:xfrm>
            <a:off x="266281" y="176185"/>
            <a:ext cx="8676190" cy="3046988"/>
          </a:xfrm>
          <a:prstGeom prst="rect">
            <a:avLst/>
          </a:prstGeom>
        </p:spPr>
        <p:txBody>
          <a:bodyPr wrap="square">
            <a:spAutoFit/>
          </a:bodyPr>
          <a:lstStyle/>
          <a:p>
            <a:r>
              <a:rPr lang="ja-JP" altLang="en-US" sz="2400" b="1" dirty="0">
                <a:ea typeface="メイリオ" panose="020B0604030504040204" pitchFamily="50" charset="-128"/>
              </a:rPr>
              <a:t>③ </a:t>
            </a:r>
            <a:r>
              <a:rPr lang="en-US" altLang="ja-JP" sz="2400" b="1" dirty="0">
                <a:ea typeface="メイリオ" panose="020B0604030504040204" pitchFamily="50" charset="-128"/>
              </a:rPr>
              <a:t>Python </a:t>
            </a:r>
            <a:r>
              <a:rPr lang="ja-JP" altLang="en-US" sz="2400" b="1" dirty="0">
                <a:ea typeface="メイリオ" panose="020B0604030504040204" pitchFamily="50" charset="-128"/>
              </a:rPr>
              <a:t>システムを起動</a:t>
            </a:r>
            <a:endParaRPr lang="en-US" altLang="ja-JP" sz="2400" b="1" dirty="0">
              <a:ea typeface="メイリオ" panose="020B0604030504040204" pitchFamily="50" charset="-128"/>
            </a:endParaRPr>
          </a:p>
          <a:p>
            <a:r>
              <a:rPr lang="en-US" altLang="ja-JP" sz="2400" dirty="0">
                <a:ea typeface="メイリオ" panose="020B0604030504040204" pitchFamily="50" charset="-128"/>
              </a:rPr>
              <a:t>         Windows </a:t>
            </a:r>
            <a:r>
              <a:rPr lang="ja-JP" altLang="en-US" sz="2400" dirty="0">
                <a:ea typeface="メイリオ" panose="020B0604030504040204" pitchFamily="50" charset="-128"/>
              </a:rPr>
              <a:t>パソコン：「</a:t>
            </a:r>
            <a:r>
              <a:rPr lang="en-US" altLang="ja-JP" sz="2400" dirty="0" err="1">
                <a:ea typeface="メイリオ" panose="020B0604030504040204" pitchFamily="50" charset="-128"/>
              </a:rPr>
              <a:t>py</a:t>
            </a:r>
            <a:r>
              <a:rPr lang="ja-JP" altLang="en-US" sz="2400" dirty="0">
                <a:ea typeface="メイリオ" panose="020B0604030504040204" pitchFamily="50" charset="-128"/>
              </a:rPr>
              <a:t>」</a:t>
            </a:r>
            <a:endParaRPr lang="en-US" altLang="ja-JP" sz="2400" dirty="0">
              <a:ea typeface="メイリオ" panose="020B0604030504040204" pitchFamily="50" charset="-128"/>
            </a:endParaRPr>
          </a:p>
          <a:p>
            <a:r>
              <a:rPr lang="en-US" altLang="ja-JP" sz="2400" dirty="0">
                <a:ea typeface="メイリオ" panose="020B0604030504040204" pitchFamily="50" charset="-128"/>
              </a:rPr>
              <a:t>         </a:t>
            </a:r>
            <a:r>
              <a:rPr lang="ja-JP" altLang="en-US" sz="2400" dirty="0">
                <a:ea typeface="メイリオ" panose="020B0604030504040204" pitchFamily="50" charset="-128"/>
              </a:rPr>
              <a:t>ラズベリーパイ</a:t>
            </a:r>
            <a:r>
              <a:rPr lang="en-US" altLang="ja-JP" sz="2400" dirty="0">
                <a:ea typeface="メイリオ" panose="020B0604030504040204" pitchFamily="50" charset="-128"/>
              </a:rPr>
              <a:t>: </a:t>
            </a:r>
            <a:r>
              <a:rPr lang="ja-JP" altLang="en-US" sz="2400" dirty="0">
                <a:ea typeface="メイリオ" panose="020B0604030504040204" pitchFamily="50" charset="-128"/>
              </a:rPr>
              <a:t>「</a:t>
            </a:r>
            <a:r>
              <a:rPr lang="en-US" altLang="ja-JP" sz="2400" dirty="0" err="1">
                <a:ea typeface="メイリオ" panose="020B0604030504040204" pitchFamily="50" charset="-128"/>
              </a:rPr>
              <a:t>python3</a:t>
            </a:r>
            <a:r>
              <a:rPr lang="ja-JP" altLang="en-US" sz="2400" dirty="0">
                <a:ea typeface="メイリオ" panose="020B0604030504040204" pitchFamily="50" charset="-128"/>
              </a:rPr>
              <a:t>」</a:t>
            </a:r>
            <a:endParaRPr lang="en-US" altLang="ja-JP" sz="2400" dirty="0">
              <a:ea typeface="メイリオ" panose="020B0604030504040204" pitchFamily="50" charset="-128"/>
            </a:endParaRPr>
          </a:p>
          <a:p>
            <a:endParaRPr lang="en-US" altLang="ja-JP" sz="2400" dirty="0">
              <a:ea typeface="メイリオ" panose="020B0604030504040204" pitchFamily="50" charset="-128"/>
            </a:endParaRPr>
          </a:p>
          <a:p>
            <a:r>
              <a:rPr lang="ja-JP" altLang="en-US" sz="2400" b="1" dirty="0">
                <a:ea typeface="メイリオ" panose="020B0604030504040204" pitchFamily="50" charset="-128"/>
              </a:rPr>
              <a:t>④ 次のページ</a:t>
            </a:r>
            <a:r>
              <a:rPr lang="ja-JP" altLang="en-US" sz="2400" b="1">
                <a:ea typeface="メイリオ" panose="020B0604030504040204" pitchFamily="50" charset="-128"/>
              </a:rPr>
              <a:t>のプログラムを実行</a:t>
            </a:r>
            <a:endParaRPr lang="en-US" altLang="ja-JP" sz="2400" dirty="0">
              <a:ea typeface="メイリオ" panose="020B0604030504040204" pitchFamily="50" charset="-128"/>
            </a:endParaRPr>
          </a:p>
          <a:p>
            <a:r>
              <a:rPr lang="en-US" altLang="ja-JP" sz="2400" dirty="0">
                <a:hlinkClick r:id="rId2"/>
              </a:rPr>
              <a:t>※ </a:t>
            </a:r>
            <a:r>
              <a:rPr lang="ja-JP" altLang="en-US" sz="2400" dirty="0">
                <a:hlinkClick r:id="rId2"/>
              </a:rPr>
              <a:t>④ ，⑤では，</a:t>
            </a:r>
            <a:r>
              <a:rPr lang="en-US" altLang="ja-JP" sz="2400" dirty="0">
                <a:hlinkClick r:id="rId2"/>
              </a:rPr>
              <a:t>https://</a:t>
            </a:r>
            <a:r>
              <a:rPr lang="en-US" altLang="ja-JP" sz="2400" dirty="0" err="1">
                <a:hlinkClick r:id="rId2"/>
              </a:rPr>
              <a:t>docs.microsoft.com</a:t>
            </a:r>
            <a:r>
              <a:rPr lang="en-US" altLang="ja-JP" sz="2400" dirty="0">
                <a:hlinkClick r:id="rId2"/>
              </a:rPr>
              <a:t>/ja-</a:t>
            </a:r>
            <a:r>
              <a:rPr lang="en-US" altLang="ja-JP" sz="2400" dirty="0" err="1">
                <a:hlinkClick r:id="rId2"/>
              </a:rPr>
              <a:t>jp</a:t>
            </a:r>
            <a:r>
              <a:rPr lang="en-US" altLang="ja-JP" sz="2400" dirty="0">
                <a:hlinkClick r:id="rId2"/>
              </a:rPr>
              <a:t>/azure/cognitive-services/computer-vision/</a:t>
            </a:r>
            <a:r>
              <a:rPr lang="en-US" altLang="ja-JP" sz="2400" dirty="0" err="1">
                <a:hlinkClick r:id="rId2"/>
              </a:rPr>
              <a:t>quickstarts-sdk</a:t>
            </a:r>
            <a:r>
              <a:rPr lang="en-US" altLang="ja-JP" sz="2400" dirty="0">
                <a:hlinkClick r:id="rId2"/>
              </a:rPr>
              <a:t>/python-</a:t>
            </a:r>
            <a:r>
              <a:rPr lang="en-US" altLang="ja-JP" sz="2400" dirty="0" err="1">
                <a:hlinkClick r:id="rId2"/>
              </a:rPr>
              <a:t>sdk</a:t>
            </a:r>
            <a:r>
              <a:rPr lang="en-US" altLang="ja-JP" sz="2400" dirty="0"/>
              <a:t> </a:t>
            </a:r>
            <a:r>
              <a:rPr lang="ja-JP" altLang="en-US" sz="2400" dirty="0"/>
              <a:t>の中のプログラムを使用</a:t>
            </a:r>
            <a:endParaRPr lang="en-US" altLang="ja-JP" sz="2400" dirty="0">
              <a:ea typeface="メイリオ" panose="020B0604030504040204" pitchFamily="50" charset="-128"/>
            </a:endParaRPr>
          </a:p>
        </p:txBody>
      </p:sp>
      <p:pic>
        <p:nvPicPr>
          <p:cNvPr id="9" name="図 8"/>
          <p:cNvPicPr>
            <a:picLocks noChangeAspect="1"/>
          </p:cNvPicPr>
          <p:nvPr/>
        </p:nvPicPr>
        <p:blipFill>
          <a:blip r:embed="rId3"/>
          <a:stretch>
            <a:fillRect/>
          </a:stretch>
        </p:blipFill>
        <p:spPr>
          <a:xfrm>
            <a:off x="266281" y="3223173"/>
            <a:ext cx="8392046" cy="3133178"/>
          </a:xfrm>
          <a:prstGeom prst="rect">
            <a:avLst/>
          </a:prstGeom>
        </p:spPr>
      </p:pic>
    </p:spTree>
    <p:extLst>
      <p:ext uri="{BB962C8B-B14F-4D97-AF65-F5344CB8AC3E}">
        <p14:creationId xmlns:p14="http://schemas.microsoft.com/office/powerpoint/2010/main" val="197689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1216" y="584995"/>
            <a:ext cx="8028336" cy="5333166"/>
          </a:xfrm>
        </p:spPr>
        <p:txBody>
          <a:bodyPr>
            <a:normAutofit fontScale="92500" lnSpcReduction="10000"/>
          </a:bodyPr>
          <a:lstStyle/>
          <a:p>
            <a:pPr marL="0" indent="0">
              <a:buNone/>
            </a:pPr>
            <a:r>
              <a:rPr lang="en-US" altLang="ja-JP" dirty="0"/>
              <a:t>from </a:t>
            </a:r>
            <a:r>
              <a:rPr lang="en-US" altLang="ja-JP" dirty="0" err="1"/>
              <a:t>azure.cognitiveservices.vision.computervision</a:t>
            </a:r>
            <a:r>
              <a:rPr lang="en-US" altLang="ja-JP" dirty="0"/>
              <a:t> import </a:t>
            </a:r>
            <a:r>
              <a:rPr lang="en-US" altLang="ja-JP" dirty="0" err="1"/>
              <a:t>ComputerVisionClient</a:t>
            </a:r>
            <a:endParaRPr lang="en-US" altLang="ja-JP" dirty="0"/>
          </a:p>
          <a:p>
            <a:pPr marL="0" indent="0">
              <a:buNone/>
            </a:pPr>
            <a:r>
              <a:rPr lang="en-US" altLang="ja-JP" dirty="0"/>
              <a:t>from </a:t>
            </a:r>
            <a:r>
              <a:rPr lang="en-US" altLang="ja-JP" dirty="0" err="1"/>
              <a:t>azure.cognitiveservices.vision.computervision.models</a:t>
            </a:r>
            <a:r>
              <a:rPr lang="en-US" altLang="ja-JP" dirty="0"/>
              <a:t> import </a:t>
            </a:r>
            <a:r>
              <a:rPr lang="en-US" altLang="ja-JP" dirty="0" err="1"/>
              <a:t>VisualFeatureTypes</a:t>
            </a:r>
            <a:endParaRPr lang="en-US" altLang="ja-JP" dirty="0"/>
          </a:p>
          <a:p>
            <a:pPr marL="0" indent="0">
              <a:buNone/>
            </a:pPr>
            <a:r>
              <a:rPr lang="en-US" altLang="ja-JP" dirty="0"/>
              <a:t>from </a:t>
            </a:r>
            <a:r>
              <a:rPr lang="en-US" altLang="ja-JP" dirty="0" err="1"/>
              <a:t>msrest.authentication</a:t>
            </a:r>
            <a:r>
              <a:rPr lang="en-US" altLang="ja-JP" dirty="0"/>
              <a:t> import </a:t>
            </a:r>
            <a:r>
              <a:rPr lang="en-US" altLang="ja-JP" dirty="0" err="1"/>
              <a:t>CognitiveServicesCredentials</a:t>
            </a:r>
            <a:endParaRPr lang="en-US" altLang="ja-JP" dirty="0"/>
          </a:p>
          <a:p>
            <a:pPr marL="0" indent="0">
              <a:buNone/>
            </a:pPr>
            <a:r>
              <a:rPr lang="en-US" altLang="ja-JP" dirty="0"/>
              <a:t>import </a:t>
            </a:r>
            <a:r>
              <a:rPr lang="en-US" altLang="ja-JP" dirty="0" err="1"/>
              <a:t>os</a:t>
            </a:r>
            <a:endParaRPr lang="en-US" altLang="ja-JP" dirty="0"/>
          </a:p>
          <a:p>
            <a:pPr marL="0" indent="0">
              <a:buNone/>
            </a:pPr>
            <a:r>
              <a:rPr lang="en-US" altLang="ja-JP" dirty="0"/>
              <a:t>endpoint = </a:t>
            </a:r>
            <a:r>
              <a:rPr lang="en-US" altLang="ja-JP" dirty="0" err="1"/>
              <a:t>os.environ</a:t>
            </a:r>
            <a:r>
              <a:rPr lang="en-US" altLang="ja-JP" dirty="0"/>
              <a:t>['</a:t>
            </a:r>
            <a:r>
              <a:rPr lang="en-US" altLang="ja-JP" dirty="0" err="1"/>
              <a:t>ACCOUNT_ENDPOINT</a:t>
            </a:r>
            <a:r>
              <a:rPr lang="en-US" altLang="ja-JP" dirty="0"/>
              <a:t>']</a:t>
            </a:r>
          </a:p>
          <a:p>
            <a:pPr marL="0" indent="0">
              <a:buNone/>
            </a:pPr>
            <a:r>
              <a:rPr lang="en-US" altLang="ja-JP" dirty="0"/>
              <a:t>key = </a:t>
            </a:r>
            <a:r>
              <a:rPr lang="en-US" altLang="ja-JP" dirty="0" err="1"/>
              <a:t>os.environ</a:t>
            </a:r>
            <a:r>
              <a:rPr lang="en-US" altLang="ja-JP" dirty="0"/>
              <a:t>['</a:t>
            </a:r>
            <a:r>
              <a:rPr lang="en-US" altLang="ja-JP" dirty="0" err="1"/>
              <a:t>ACCOUNT_KEY</a:t>
            </a:r>
            <a:r>
              <a:rPr lang="en-US" altLang="ja-JP" dirty="0"/>
              <a:t>']</a:t>
            </a:r>
          </a:p>
          <a:p>
            <a:pPr marL="0" indent="0">
              <a:buNone/>
            </a:pPr>
            <a:r>
              <a:rPr lang="en-US" altLang="ja-JP" dirty="0"/>
              <a:t>credentials = </a:t>
            </a:r>
            <a:r>
              <a:rPr lang="en-US" altLang="ja-JP" dirty="0" err="1"/>
              <a:t>CognitiveServicesCredentials</a:t>
            </a:r>
            <a:r>
              <a:rPr lang="en-US" altLang="ja-JP" dirty="0"/>
              <a:t>(key)</a:t>
            </a:r>
          </a:p>
          <a:p>
            <a:pPr marL="0" indent="0">
              <a:buNone/>
            </a:pPr>
            <a:r>
              <a:rPr lang="en-US" altLang="ja-JP" dirty="0"/>
              <a:t>client = </a:t>
            </a:r>
            <a:r>
              <a:rPr lang="en-US" altLang="ja-JP" dirty="0" err="1"/>
              <a:t>ComputerVisionClient</a:t>
            </a:r>
            <a:r>
              <a:rPr lang="en-US" altLang="ja-JP" dirty="0"/>
              <a:t>(endpoint, credentials)</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41</a:t>
            </a:fld>
            <a:endParaRPr kumimoji="1" lang="ja-JP" altLang="en-US" dirty="0"/>
          </a:p>
        </p:txBody>
      </p:sp>
    </p:spTree>
    <p:extLst>
      <p:ext uri="{BB962C8B-B14F-4D97-AF65-F5344CB8AC3E}">
        <p14:creationId xmlns:p14="http://schemas.microsoft.com/office/powerpoint/2010/main" val="2194244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1651" y="152916"/>
            <a:ext cx="8660820" cy="3876473"/>
          </a:xfrm>
        </p:spPr>
        <p:txBody>
          <a:bodyPr>
            <a:normAutofit lnSpcReduction="10000"/>
          </a:bodyPr>
          <a:lstStyle/>
          <a:p>
            <a:pPr marL="0" indent="0">
              <a:buNone/>
            </a:pPr>
            <a:r>
              <a:rPr lang="ja-JP" altLang="en-US" dirty="0"/>
              <a:t>⑤ 引き続き，次のプログラムを実行する</a:t>
            </a:r>
            <a:endParaRPr lang="en-US" altLang="ja-JP" dirty="0"/>
          </a:p>
          <a:p>
            <a:pPr marL="0" indent="0">
              <a:buNone/>
            </a:pPr>
            <a:r>
              <a:rPr lang="en-US" altLang="ja-JP" sz="2400" dirty="0" err="1"/>
              <a:t>url</a:t>
            </a:r>
            <a:r>
              <a:rPr lang="en-US" altLang="ja-JP" sz="2400" dirty="0"/>
              <a:t> = "</a:t>
            </a:r>
            <a:r>
              <a:rPr lang="en-US" altLang="ja-JP" sz="2400" b="1" dirty="0">
                <a:solidFill>
                  <a:srgbClr val="C00000"/>
                </a:solidFill>
              </a:rPr>
              <a:t>https://</a:t>
            </a:r>
            <a:r>
              <a:rPr lang="en-US" altLang="ja-JP" sz="2400" b="1" dirty="0" err="1">
                <a:solidFill>
                  <a:srgbClr val="C00000"/>
                </a:solidFill>
              </a:rPr>
              <a:t>upload.wikimedia.org</a:t>
            </a:r>
            <a:r>
              <a:rPr lang="en-US" altLang="ja-JP" sz="2400" b="1" dirty="0">
                <a:solidFill>
                  <a:srgbClr val="C00000"/>
                </a:solidFill>
              </a:rPr>
              <a:t>/</a:t>
            </a:r>
            <a:r>
              <a:rPr lang="en-US" altLang="ja-JP" sz="2400" b="1" dirty="0" err="1">
                <a:solidFill>
                  <a:srgbClr val="C00000"/>
                </a:solidFill>
              </a:rPr>
              <a:t>wikipedia</a:t>
            </a:r>
            <a:r>
              <a:rPr lang="en-US" altLang="ja-JP" sz="2400" b="1" dirty="0">
                <a:solidFill>
                  <a:srgbClr val="C00000"/>
                </a:solidFill>
              </a:rPr>
              <a:t>/commons/thumb/1/12/</a:t>
            </a:r>
            <a:r>
              <a:rPr lang="en-US" altLang="ja-JP" sz="2400" b="1" dirty="0" err="1">
                <a:solidFill>
                  <a:srgbClr val="C00000"/>
                </a:solidFill>
              </a:rPr>
              <a:t>Broadway_and_Times_Square_by_night.jpg</a:t>
            </a:r>
            <a:r>
              <a:rPr lang="en-US" altLang="ja-JP" sz="2400" b="1" dirty="0">
                <a:solidFill>
                  <a:srgbClr val="C00000"/>
                </a:solidFill>
              </a:rPr>
              <a:t>/</a:t>
            </a:r>
            <a:r>
              <a:rPr lang="en-US" altLang="ja-JP" sz="2400" b="1" dirty="0" err="1">
                <a:solidFill>
                  <a:srgbClr val="C00000"/>
                </a:solidFill>
              </a:rPr>
              <a:t>450px-Broadway_and_Times_Square_by_night.jpg</a:t>
            </a:r>
            <a:r>
              <a:rPr lang="en-US" altLang="ja-JP" sz="2400" dirty="0"/>
              <a:t>" </a:t>
            </a:r>
          </a:p>
          <a:p>
            <a:pPr marL="0" indent="0">
              <a:buNone/>
            </a:pPr>
            <a:r>
              <a:rPr lang="en-US" altLang="ja-JP" sz="2400" dirty="0" err="1"/>
              <a:t>image_analysis</a:t>
            </a:r>
            <a:r>
              <a:rPr lang="en-US" altLang="ja-JP" sz="2400" dirty="0"/>
              <a:t> = </a:t>
            </a:r>
            <a:r>
              <a:rPr lang="en-US" altLang="ja-JP" sz="2400" dirty="0" err="1"/>
              <a:t>client.analyze_image</a:t>
            </a:r>
            <a:r>
              <a:rPr lang="en-US" altLang="ja-JP" sz="2400" dirty="0"/>
              <a:t>(</a:t>
            </a:r>
            <a:r>
              <a:rPr lang="en-US" altLang="ja-JP" sz="2400" dirty="0" err="1"/>
              <a:t>url,visual_features</a:t>
            </a:r>
            <a:r>
              <a:rPr lang="en-US" altLang="ja-JP" sz="2400" dirty="0"/>
              <a:t>=[</a:t>
            </a:r>
            <a:r>
              <a:rPr lang="en-US" altLang="ja-JP" sz="2400" dirty="0" err="1"/>
              <a:t>VisualFeatureTypes.tags</a:t>
            </a:r>
            <a:r>
              <a:rPr lang="en-US" altLang="ja-JP" sz="2400" dirty="0"/>
              <a:t>]) </a:t>
            </a:r>
          </a:p>
          <a:p>
            <a:pPr marL="0" indent="0">
              <a:buNone/>
            </a:pPr>
            <a:r>
              <a:rPr lang="en-US" altLang="ja-JP" sz="2400" dirty="0"/>
              <a:t>for tag in </a:t>
            </a:r>
            <a:r>
              <a:rPr lang="en-US" altLang="ja-JP" sz="2400" dirty="0" err="1"/>
              <a:t>image_analysis.tags</a:t>
            </a:r>
            <a:r>
              <a:rPr lang="en-US" altLang="ja-JP" sz="2400" dirty="0"/>
              <a:t>: </a:t>
            </a:r>
          </a:p>
          <a:p>
            <a:pPr marL="0" indent="0">
              <a:buNone/>
            </a:pPr>
            <a:r>
              <a:rPr lang="ja-JP" altLang="en-US" sz="2400" dirty="0"/>
              <a:t>    </a:t>
            </a:r>
            <a:r>
              <a:rPr lang="en-US" altLang="ja-JP" sz="2400" dirty="0"/>
              <a:t>print(tag)</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pic>
        <p:nvPicPr>
          <p:cNvPr id="6" name="図 5"/>
          <p:cNvPicPr>
            <a:picLocks noChangeAspect="1"/>
          </p:cNvPicPr>
          <p:nvPr/>
        </p:nvPicPr>
        <p:blipFill>
          <a:blip r:embed="rId2"/>
          <a:stretch>
            <a:fillRect/>
          </a:stretch>
        </p:blipFill>
        <p:spPr>
          <a:xfrm>
            <a:off x="361218" y="3998776"/>
            <a:ext cx="2532707" cy="2859223"/>
          </a:xfrm>
          <a:prstGeom prst="rect">
            <a:avLst/>
          </a:prstGeom>
        </p:spPr>
      </p:pic>
      <p:pic>
        <p:nvPicPr>
          <p:cNvPr id="7" name="図 6"/>
          <p:cNvPicPr>
            <a:picLocks noChangeAspect="1"/>
          </p:cNvPicPr>
          <p:nvPr/>
        </p:nvPicPr>
        <p:blipFill>
          <a:blip r:embed="rId3"/>
          <a:stretch>
            <a:fillRect/>
          </a:stretch>
        </p:blipFill>
        <p:spPr>
          <a:xfrm>
            <a:off x="3113975" y="4240405"/>
            <a:ext cx="5828496" cy="2219814"/>
          </a:xfrm>
          <a:prstGeom prst="rect">
            <a:avLst/>
          </a:prstGeom>
        </p:spPr>
      </p:pic>
    </p:spTree>
    <p:extLst>
      <p:ext uri="{BB962C8B-B14F-4D97-AF65-F5344CB8AC3E}">
        <p14:creationId xmlns:p14="http://schemas.microsoft.com/office/powerpoint/2010/main" val="365894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5875" y="228837"/>
            <a:ext cx="7798340" cy="5333166"/>
          </a:xfrm>
        </p:spPr>
        <p:txBody>
          <a:bodyPr/>
          <a:lstStyle/>
          <a:p>
            <a:pPr marL="0" indent="0">
              <a:buNone/>
            </a:pPr>
            <a:r>
              <a:rPr lang="ja-JP" altLang="en-US" dirty="0"/>
              <a:t>③ </a:t>
            </a:r>
            <a:r>
              <a:rPr lang="en-US" altLang="ja-JP" dirty="0"/>
              <a:t>Microsoft </a:t>
            </a:r>
            <a:r>
              <a:rPr kumimoji="1" lang="ja-JP" altLang="en-US" dirty="0"/>
              <a:t>アカウントの作成で，</a:t>
            </a:r>
            <a:r>
              <a:rPr kumimoji="1" lang="ja-JP" altLang="en-US" b="1" dirty="0"/>
              <a:t>新しいメールアドレスを取得</a:t>
            </a:r>
            <a:r>
              <a:rPr kumimoji="1" lang="ja-JP" altLang="en-US" dirty="0"/>
              <a:t>したい場合</a:t>
            </a:r>
          </a:p>
        </p:txBody>
      </p:sp>
      <p:sp>
        <p:nvSpPr>
          <p:cNvPr id="4" name="スライド番号プレースホルダー 3"/>
          <p:cNvSpPr>
            <a:spLocks noGrp="1"/>
          </p:cNvSpPr>
          <p:nvPr>
            <p:ph type="sldNum" sz="quarter" idx="12"/>
          </p:nvPr>
        </p:nvSpPr>
        <p:spPr>
          <a:xfrm>
            <a:off x="7152321" y="6254061"/>
            <a:ext cx="2057400" cy="365125"/>
          </a:xfrm>
        </p:spPr>
        <p:txBody>
          <a:bodyPr/>
          <a:lstStyle/>
          <a:p>
            <a:fld id="{E205D82C-95A1-431E-8E38-AA614A14CDCF}" type="slidenum">
              <a:rPr kumimoji="1" lang="ja-JP" altLang="en-US" smtClean="0"/>
              <a:t>5</a:t>
            </a:fld>
            <a:endParaRPr kumimoji="1" lang="ja-JP" altLang="en-US"/>
          </a:p>
        </p:txBody>
      </p:sp>
      <p:pic>
        <p:nvPicPr>
          <p:cNvPr id="5" name="図 4"/>
          <p:cNvPicPr>
            <a:picLocks noChangeAspect="1"/>
          </p:cNvPicPr>
          <p:nvPr/>
        </p:nvPicPr>
        <p:blipFill>
          <a:blip r:embed="rId2"/>
          <a:stretch>
            <a:fillRect/>
          </a:stretch>
        </p:blipFill>
        <p:spPr>
          <a:xfrm>
            <a:off x="353108" y="1328198"/>
            <a:ext cx="2741786" cy="2085216"/>
          </a:xfrm>
          <a:prstGeom prst="rect">
            <a:avLst/>
          </a:prstGeom>
        </p:spPr>
      </p:pic>
      <p:sp>
        <p:nvSpPr>
          <p:cNvPr id="9" name="正方形/長方形 8"/>
          <p:cNvSpPr/>
          <p:nvPr/>
        </p:nvSpPr>
        <p:spPr>
          <a:xfrm>
            <a:off x="455762" y="2550247"/>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259" y="1249679"/>
            <a:ext cx="2833093" cy="2154658"/>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17" y="3960366"/>
            <a:ext cx="2424366" cy="2578547"/>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3224" y="4021191"/>
            <a:ext cx="2297526" cy="2443641"/>
          </a:xfrm>
          <a:prstGeom prst="rect">
            <a:avLst/>
          </a:prstGeom>
        </p:spPr>
      </p:pic>
      <p:sp>
        <p:nvSpPr>
          <p:cNvPr id="14" name="正方形/長方形 13"/>
          <p:cNvSpPr/>
          <p:nvPr/>
        </p:nvSpPr>
        <p:spPr>
          <a:xfrm>
            <a:off x="3762318" y="1993378"/>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5" name="正方形/長方形 14"/>
          <p:cNvSpPr/>
          <p:nvPr/>
        </p:nvSpPr>
        <p:spPr>
          <a:xfrm>
            <a:off x="5311180" y="2817417"/>
            <a:ext cx="935871" cy="330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6" name="テキスト ボックス 15"/>
          <p:cNvSpPr txBox="1"/>
          <p:nvPr/>
        </p:nvSpPr>
        <p:spPr>
          <a:xfrm>
            <a:off x="3400325" y="3375803"/>
            <a:ext cx="5262979" cy="646331"/>
          </a:xfrm>
          <a:prstGeom prst="rect">
            <a:avLst/>
          </a:prstGeom>
          <a:noFill/>
        </p:spPr>
        <p:txBody>
          <a:bodyPr wrap="none" rtlCol="0">
            <a:spAutoFit/>
          </a:bodyPr>
          <a:lstStyle/>
          <a:p>
            <a:r>
              <a:rPr kumimoji="1" lang="ja-JP" altLang="en-US" dirty="0">
                <a:ea typeface="メイリオ" panose="020B0604030504040204" pitchFamily="50" charset="-128"/>
              </a:rPr>
              <a:t>新しいメールアドレスを入れる．すでに他の人に</a:t>
            </a:r>
            <a:endParaRPr kumimoji="1" lang="en-US" altLang="ja-JP" dirty="0">
              <a:ea typeface="メイリオ" panose="020B0604030504040204" pitchFamily="50" charset="-128"/>
            </a:endParaRPr>
          </a:p>
          <a:p>
            <a:r>
              <a:rPr kumimoji="1" lang="ja-JP" altLang="en-US" dirty="0">
                <a:ea typeface="メイリオ" panose="020B0604030504040204" pitchFamily="50" charset="-128"/>
              </a:rPr>
              <a:t>使われていなければ，取得できる</a:t>
            </a:r>
          </a:p>
        </p:txBody>
      </p:sp>
      <p:sp>
        <p:nvSpPr>
          <p:cNvPr id="17" name="テキスト ボックス 16"/>
          <p:cNvSpPr txBox="1"/>
          <p:nvPr/>
        </p:nvSpPr>
        <p:spPr>
          <a:xfrm>
            <a:off x="727168" y="6536810"/>
            <a:ext cx="2031325" cy="369332"/>
          </a:xfrm>
          <a:prstGeom prst="rect">
            <a:avLst/>
          </a:prstGeom>
          <a:noFill/>
        </p:spPr>
        <p:txBody>
          <a:bodyPr wrap="none" rtlCol="0">
            <a:spAutoFit/>
          </a:bodyPr>
          <a:lstStyle/>
          <a:p>
            <a:r>
              <a:rPr kumimoji="1" lang="ja-JP" altLang="en-US" dirty="0">
                <a:ea typeface="メイリオ" panose="020B0604030504040204" pitchFamily="50" charset="-128"/>
              </a:rPr>
              <a:t>パスワードの設定</a:t>
            </a:r>
          </a:p>
        </p:txBody>
      </p:sp>
      <p:sp>
        <p:nvSpPr>
          <p:cNvPr id="18" name="テキスト ボックス 17"/>
          <p:cNvSpPr txBox="1"/>
          <p:nvPr/>
        </p:nvSpPr>
        <p:spPr>
          <a:xfrm>
            <a:off x="3836324" y="6536810"/>
            <a:ext cx="2031325" cy="369332"/>
          </a:xfrm>
          <a:prstGeom prst="rect">
            <a:avLst/>
          </a:prstGeom>
          <a:noFill/>
        </p:spPr>
        <p:txBody>
          <a:bodyPr wrap="none" rtlCol="0">
            <a:spAutoFit/>
          </a:bodyPr>
          <a:lstStyle/>
          <a:p>
            <a:r>
              <a:rPr kumimoji="1" lang="ja-JP" altLang="en-US" dirty="0">
                <a:ea typeface="メイリオ" panose="020B0604030504040204" pitchFamily="50" charset="-128"/>
              </a:rPr>
              <a:t>アカウントの作成</a:t>
            </a:r>
          </a:p>
        </p:txBody>
      </p:sp>
      <p:sp>
        <p:nvSpPr>
          <p:cNvPr id="19" name="テキスト ボックス 18"/>
          <p:cNvSpPr txBox="1"/>
          <p:nvPr/>
        </p:nvSpPr>
        <p:spPr>
          <a:xfrm>
            <a:off x="6061204" y="4866674"/>
            <a:ext cx="2723823" cy="923330"/>
          </a:xfrm>
          <a:prstGeom prst="rect">
            <a:avLst/>
          </a:prstGeom>
          <a:noFill/>
        </p:spPr>
        <p:txBody>
          <a:bodyPr wrap="none" rtlCol="0">
            <a:spAutoFit/>
          </a:bodyPr>
          <a:lstStyle/>
          <a:p>
            <a:r>
              <a:rPr kumimoji="1" lang="ja-JP" altLang="en-US" dirty="0">
                <a:ea typeface="メイリオ" panose="020B0604030504040204" pitchFamily="50" charset="-128"/>
              </a:rPr>
              <a:t>取得したメールアドレス</a:t>
            </a:r>
            <a:endParaRPr kumimoji="1" lang="en-US" altLang="ja-JP" dirty="0">
              <a:ea typeface="メイリオ" panose="020B0604030504040204" pitchFamily="50" charset="-128"/>
            </a:endParaRPr>
          </a:p>
          <a:p>
            <a:r>
              <a:rPr kumimoji="1" lang="ja-JP" altLang="en-US" dirty="0">
                <a:ea typeface="メイリオ" panose="020B0604030504040204" pitchFamily="50" charset="-128"/>
              </a:rPr>
              <a:t>はあとで使うので</a:t>
            </a:r>
            <a:endParaRPr kumimoji="1" lang="en-US" altLang="ja-JP" dirty="0">
              <a:ea typeface="メイリオ" panose="020B0604030504040204" pitchFamily="50" charset="-128"/>
            </a:endParaRPr>
          </a:p>
          <a:p>
            <a:r>
              <a:rPr kumimoji="1" lang="ja-JP" altLang="en-US" dirty="0">
                <a:ea typeface="メイリオ" panose="020B0604030504040204" pitchFamily="50" charset="-128"/>
              </a:rPr>
              <a:t>覚えておく</a:t>
            </a:r>
          </a:p>
        </p:txBody>
      </p:sp>
      <p:sp>
        <p:nvSpPr>
          <p:cNvPr id="20" name="正方形/長方形 19"/>
          <p:cNvSpPr/>
          <p:nvPr/>
        </p:nvSpPr>
        <p:spPr>
          <a:xfrm>
            <a:off x="727168" y="4994709"/>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2" name="正方形/長方形 21"/>
          <p:cNvSpPr/>
          <p:nvPr/>
        </p:nvSpPr>
        <p:spPr>
          <a:xfrm>
            <a:off x="2044639" y="6025966"/>
            <a:ext cx="935871" cy="330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4" name="正方形/長方形 23"/>
          <p:cNvSpPr/>
          <p:nvPr/>
        </p:nvSpPr>
        <p:spPr>
          <a:xfrm>
            <a:off x="4921438" y="6013664"/>
            <a:ext cx="935871" cy="330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5" name="正方形/長方形 24"/>
          <p:cNvSpPr/>
          <p:nvPr/>
        </p:nvSpPr>
        <p:spPr>
          <a:xfrm>
            <a:off x="3696000" y="5658136"/>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28177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3001"/>
            <a:ext cx="7772400" cy="1003300"/>
          </a:xfrm>
        </p:spPr>
        <p:txBody>
          <a:bodyPr>
            <a:normAutofit/>
          </a:bodyPr>
          <a:lstStyle/>
          <a:p>
            <a:r>
              <a:rPr lang="en-US" altLang="ja-JP" sz="3600" b="1" dirty="0"/>
              <a:t>2</a:t>
            </a:r>
            <a:r>
              <a:rPr kumimoji="1" lang="en-US" altLang="ja-JP" sz="3600" b="1" dirty="0"/>
              <a:t>. </a:t>
            </a:r>
            <a:r>
              <a:rPr lang="ja-JP" altLang="en-US" sz="3600" b="1" dirty="0"/>
              <a:t>無料 </a:t>
            </a:r>
            <a:r>
              <a:rPr lang="en-US" altLang="ja-JP" sz="3600" b="1" dirty="0"/>
              <a:t>Azure </a:t>
            </a:r>
            <a:r>
              <a:rPr lang="ja-JP" altLang="en-US" sz="3600" b="1" dirty="0"/>
              <a:t>アカウントの作成</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216770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無料 </a:t>
            </a:r>
            <a:r>
              <a:rPr lang="en-US" altLang="ja-JP" b="1" dirty="0"/>
              <a:t>Azure </a:t>
            </a:r>
            <a:r>
              <a:rPr lang="ja-JP" altLang="en-US" b="1" dirty="0"/>
              <a:t>アカウント</a:t>
            </a:r>
            <a:endParaRPr kumimoji="1" lang="ja-JP" altLang="en-US" b="1" dirty="0"/>
          </a:p>
        </p:txBody>
      </p:sp>
      <p:sp>
        <p:nvSpPr>
          <p:cNvPr id="3" name="コンテンツ プレースホルダー 2"/>
          <p:cNvSpPr>
            <a:spLocks noGrp="1"/>
          </p:cNvSpPr>
          <p:nvPr>
            <p:ph idx="1"/>
          </p:nvPr>
        </p:nvSpPr>
        <p:spPr>
          <a:xfrm>
            <a:off x="321845" y="846253"/>
            <a:ext cx="7742655" cy="5333166"/>
          </a:xfrm>
        </p:spPr>
        <p:txBody>
          <a:bodyPr/>
          <a:lstStyle/>
          <a:p>
            <a:r>
              <a:rPr kumimoji="1" lang="ja-JP" altLang="en-US" dirty="0"/>
              <a:t>無料で</a:t>
            </a:r>
            <a:r>
              <a:rPr lang="ja-JP" altLang="en-US" dirty="0"/>
              <a:t>，</a:t>
            </a:r>
            <a:r>
              <a:rPr lang="en-US" altLang="ja-JP" dirty="0"/>
              <a:t>Microsoft</a:t>
            </a:r>
            <a:r>
              <a:rPr lang="ja-JP" altLang="en-US" dirty="0"/>
              <a:t> </a:t>
            </a:r>
            <a:r>
              <a:rPr lang="en-US" altLang="ja-JP" dirty="0"/>
              <a:t>Azure </a:t>
            </a:r>
            <a:r>
              <a:rPr lang="ja-JP" altLang="en-US" dirty="0"/>
              <a:t>の機能を試用するためのアカウント</a:t>
            </a:r>
            <a:endParaRPr lang="en-US" altLang="ja-JP" dirty="0"/>
          </a:p>
          <a:p>
            <a:r>
              <a:rPr kumimoji="1" lang="ja-JP" altLang="en-US" b="1" dirty="0"/>
              <a:t>住所や，クレジットカードの登録</a:t>
            </a:r>
            <a:r>
              <a:rPr kumimoji="1" lang="ja-JP" altLang="en-US" dirty="0"/>
              <a:t>が必要</a:t>
            </a:r>
            <a:endParaRPr kumimoji="1" lang="en-US" altLang="ja-JP" dirty="0"/>
          </a:p>
          <a:p>
            <a:r>
              <a:rPr lang="ja-JP" altLang="en-US" b="1" dirty="0"/>
              <a:t>利用期間の期限</a:t>
            </a:r>
            <a:r>
              <a:rPr lang="ja-JP" altLang="en-US" dirty="0"/>
              <a:t>あり</a:t>
            </a:r>
            <a:endParaRPr lang="en-US" altLang="ja-JP" dirty="0"/>
          </a:p>
          <a:p>
            <a:r>
              <a:rPr kumimoji="1" lang="ja-JP" altLang="en-US" dirty="0"/>
              <a:t>「今すぐ購入する」などをクリックすると，</a:t>
            </a:r>
            <a:r>
              <a:rPr kumimoji="1" lang="ja-JP" altLang="en-US" b="1" dirty="0"/>
              <a:t>有料版にアップグレード</a:t>
            </a:r>
            <a:r>
              <a:rPr kumimoji="1" lang="ja-JP" altLang="en-US" dirty="0"/>
              <a:t>され，全機能を使える</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239371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47077" y="3532804"/>
            <a:ext cx="8280265" cy="2244605"/>
          </a:xfrm>
          <a:prstGeom prst="rect">
            <a:avLst/>
          </a:prstGeom>
        </p:spPr>
      </p:pic>
      <p:sp>
        <p:nvSpPr>
          <p:cNvPr id="3" name="コンテンツ プレースホルダー 2"/>
          <p:cNvSpPr>
            <a:spLocks noGrp="1"/>
          </p:cNvSpPr>
          <p:nvPr>
            <p:ph idx="1"/>
          </p:nvPr>
        </p:nvSpPr>
        <p:spPr>
          <a:xfrm>
            <a:off x="321845" y="846253"/>
            <a:ext cx="7798340" cy="5333166"/>
          </a:xfrm>
        </p:spPr>
        <p:txBody>
          <a:bodyPr/>
          <a:lstStyle/>
          <a:p>
            <a:pPr marL="0" indent="0">
              <a:buNone/>
            </a:pPr>
            <a:r>
              <a:rPr kumimoji="1" lang="ja-JP" altLang="en-US" dirty="0"/>
              <a:t>① </a:t>
            </a:r>
            <a:r>
              <a:rPr kumimoji="1" lang="en-US" altLang="ja-JP" dirty="0"/>
              <a:t>Web </a:t>
            </a:r>
            <a:r>
              <a:rPr kumimoji="1" lang="ja-JP" altLang="en-US" dirty="0"/>
              <a:t>ブラウザで，</a:t>
            </a:r>
            <a:r>
              <a:rPr kumimoji="1" lang="en-US" altLang="ja-JP" dirty="0"/>
              <a:t>Microsoft</a:t>
            </a:r>
            <a:r>
              <a:rPr kumimoji="1" lang="ja-JP" altLang="en-US" dirty="0"/>
              <a:t> </a:t>
            </a:r>
            <a:r>
              <a:rPr kumimoji="1" lang="en-US" altLang="ja-JP" dirty="0"/>
              <a:t>Azure </a:t>
            </a:r>
            <a:r>
              <a:rPr lang="ja-JP" altLang="en-US" dirty="0"/>
              <a:t>の </a:t>
            </a:r>
            <a:r>
              <a:rPr lang="en-US" altLang="ja-JP" dirty="0"/>
              <a:t>Web </a:t>
            </a:r>
            <a:r>
              <a:rPr lang="ja-JP" altLang="en-US" dirty="0"/>
              <a:t>ページを開く</a:t>
            </a: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② 「</a:t>
            </a:r>
            <a:r>
              <a:rPr lang="ja-JP" altLang="en-US" b="1" dirty="0"/>
              <a:t>無料アカウント</a:t>
            </a:r>
            <a:r>
              <a:rPr lang="ja-JP" altLang="en-US" dirty="0"/>
              <a:t>」をクリック</a:t>
            </a:r>
            <a:endParaRPr kumimoji="1" lang="en-US" altLang="ja-JP" dirty="0"/>
          </a:p>
        </p:txBody>
      </p:sp>
      <p:sp>
        <p:nvSpPr>
          <p:cNvPr id="2" name="タイトル 1"/>
          <p:cNvSpPr>
            <a:spLocks noGrp="1"/>
          </p:cNvSpPr>
          <p:nvPr>
            <p:ph type="title"/>
          </p:nvPr>
        </p:nvSpPr>
        <p:spPr/>
        <p:txBody>
          <a:bodyPr>
            <a:noAutofit/>
          </a:bodyPr>
          <a:lstStyle/>
          <a:p>
            <a:r>
              <a:rPr lang="ja-JP" altLang="en-US" b="1" dirty="0"/>
              <a:t>無料 </a:t>
            </a:r>
            <a:r>
              <a:rPr lang="en-US" altLang="ja-JP" b="1" dirty="0"/>
              <a:t>Azure </a:t>
            </a:r>
            <a:r>
              <a:rPr lang="ja-JP" altLang="en-US" b="1" dirty="0"/>
              <a:t>アカウントの作成</a:t>
            </a:r>
            <a:endParaRPr kumimoji="1" lang="ja-JP" altLang="en-US"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
        <p:nvSpPr>
          <p:cNvPr id="6" name="正方形/長方形 5"/>
          <p:cNvSpPr/>
          <p:nvPr/>
        </p:nvSpPr>
        <p:spPr>
          <a:xfrm>
            <a:off x="7442200" y="4140200"/>
            <a:ext cx="1500271" cy="514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正方形/長方形 6"/>
          <p:cNvSpPr/>
          <p:nvPr/>
        </p:nvSpPr>
        <p:spPr>
          <a:xfrm>
            <a:off x="852394" y="1865032"/>
            <a:ext cx="6032677" cy="523220"/>
          </a:xfrm>
          <a:prstGeom prst="rect">
            <a:avLst/>
          </a:prstGeom>
        </p:spPr>
        <p:txBody>
          <a:bodyPr wrap="none">
            <a:spAutoFit/>
          </a:bodyPr>
          <a:lstStyle/>
          <a:p>
            <a:r>
              <a:rPr lang="en-US" altLang="ja-JP" sz="2800" dirty="0">
                <a:ea typeface="メイリオ" panose="020B0604030504040204" pitchFamily="50" charset="-128"/>
                <a:hlinkClick r:id="rId3"/>
              </a:rPr>
              <a:t>https://</a:t>
            </a:r>
            <a:r>
              <a:rPr lang="en-US" altLang="ja-JP" sz="2800" dirty="0" err="1">
                <a:ea typeface="メイリオ" panose="020B0604030504040204" pitchFamily="50" charset="-128"/>
                <a:hlinkClick r:id="rId3"/>
              </a:rPr>
              <a:t>docs.microsoft.com</a:t>
            </a:r>
            <a:r>
              <a:rPr lang="en-US" altLang="ja-JP" sz="2800" dirty="0">
                <a:ea typeface="メイリオ" panose="020B0604030504040204" pitchFamily="50" charset="-128"/>
                <a:hlinkClick r:id="rId3"/>
              </a:rPr>
              <a:t>/ja-</a:t>
            </a:r>
            <a:r>
              <a:rPr lang="en-US" altLang="ja-JP" sz="2800" dirty="0" err="1">
                <a:ea typeface="メイリオ" panose="020B0604030504040204" pitchFamily="50" charset="-128"/>
                <a:hlinkClick r:id="rId3"/>
              </a:rPr>
              <a:t>jp</a:t>
            </a:r>
            <a:r>
              <a:rPr lang="en-US" altLang="ja-JP" sz="2800" dirty="0">
                <a:ea typeface="メイリオ" panose="020B0604030504040204" pitchFamily="50" charset="-128"/>
                <a:hlinkClick r:id="rId3"/>
              </a:rPr>
              <a:t>/azure/</a:t>
            </a:r>
            <a:endParaRPr lang="ja-JP" altLang="en-US" sz="2800" dirty="0">
              <a:ea typeface="メイリオ" panose="020B0604030504040204" pitchFamily="50" charset="-128"/>
            </a:endParaRPr>
          </a:p>
        </p:txBody>
      </p:sp>
    </p:spTree>
    <p:extLst>
      <p:ext uri="{BB962C8B-B14F-4D97-AF65-F5344CB8AC3E}">
        <p14:creationId xmlns:p14="http://schemas.microsoft.com/office/powerpoint/2010/main" val="151684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0117" y="171938"/>
            <a:ext cx="8461208" cy="6549538"/>
          </a:xfrm>
        </p:spPr>
        <p:txBody>
          <a:bodyPr>
            <a:normAutofit/>
          </a:bodyPr>
          <a:lstStyle/>
          <a:p>
            <a:pPr marL="0" indent="0">
              <a:buNone/>
            </a:pPr>
            <a:r>
              <a:rPr lang="ja-JP" altLang="en-US" dirty="0"/>
              <a:t>③ 「</a:t>
            </a:r>
            <a:r>
              <a:rPr lang="ja-JP" altLang="en-US" b="1" dirty="0"/>
              <a:t>無料で始める</a:t>
            </a:r>
            <a:r>
              <a:rPr lang="ja-JP" altLang="en-US" dirty="0"/>
              <a:t>」を選ぶ</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pic>
        <p:nvPicPr>
          <p:cNvPr id="8" name="図 7"/>
          <p:cNvPicPr>
            <a:picLocks noChangeAspect="1"/>
          </p:cNvPicPr>
          <p:nvPr/>
        </p:nvPicPr>
        <p:blipFill>
          <a:blip r:embed="rId2"/>
          <a:stretch>
            <a:fillRect/>
          </a:stretch>
        </p:blipFill>
        <p:spPr>
          <a:xfrm>
            <a:off x="1044575" y="679594"/>
            <a:ext cx="4365625" cy="2480018"/>
          </a:xfrm>
          <a:prstGeom prst="rect">
            <a:avLst/>
          </a:prstGeom>
        </p:spPr>
      </p:pic>
      <p:sp>
        <p:nvSpPr>
          <p:cNvPr id="9" name="正方形/長方形 8"/>
          <p:cNvSpPr/>
          <p:nvPr/>
        </p:nvSpPr>
        <p:spPr>
          <a:xfrm>
            <a:off x="2773300" y="1202441"/>
            <a:ext cx="908173" cy="3717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0" name="コンテンツ プレースホルダー 2"/>
          <p:cNvSpPr txBox="1">
            <a:spLocks/>
          </p:cNvSpPr>
          <p:nvPr/>
        </p:nvSpPr>
        <p:spPr>
          <a:xfrm>
            <a:off x="330117" y="3446707"/>
            <a:ext cx="8461208" cy="5333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④ </a:t>
            </a:r>
            <a:r>
              <a:rPr lang="en-US" altLang="ja-JP" b="1" dirty="0">
                <a:solidFill>
                  <a:srgbClr val="C00000"/>
                </a:solidFill>
              </a:rPr>
              <a:t>Microsoft</a:t>
            </a:r>
            <a:r>
              <a:rPr lang="ja-JP" altLang="en-US" b="1" dirty="0">
                <a:solidFill>
                  <a:srgbClr val="C00000"/>
                </a:solidFill>
              </a:rPr>
              <a:t>アカウント</a:t>
            </a:r>
            <a:r>
              <a:rPr lang="ja-JP" altLang="en-US" dirty="0"/>
              <a:t>でサインインする．</a:t>
            </a:r>
            <a:r>
              <a:rPr lang="ja-JP" altLang="en-US" b="1" dirty="0"/>
              <a:t>メールアドレス</a:t>
            </a:r>
            <a:r>
              <a:rPr lang="ja-JP" altLang="en-US" dirty="0"/>
              <a:t>と</a:t>
            </a:r>
            <a:r>
              <a:rPr lang="ja-JP" altLang="en-US" b="1" dirty="0"/>
              <a:t>パスワード</a:t>
            </a:r>
            <a:r>
              <a:rPr lang="ja-JP" altLang="en-US" dirty="0"/>
              <a:t>を入れる</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37" y="4626189"/>
            <a:ext cx="3186723" cy="2095287"/>
          </a:xfrm>
          <a:prstGeom prst="rect">
            <a:avLst/>
          </a:prstGeom>
        </p:spPr>
      </p:pic>
      <p:pic>
        <p:nvPicPr>
          <p:cNvPr id="12" name="図 11"/>
          <p:cNvPicPr>
            <a:picLocks noChangeAspect="1"/>
          </p:cNvPicPr>
          <p:nvPr/>
        </p:nvPicPr>
        <p:blipFill>
          <a:blip r:embed="rId4"/>
          <a:stretch>
            <a:fillRect/>
          </a:stretch>
        </p:blipFill>
        <p:spPr>
          <a:xfrm>
            <a:off x="4251877" y="4626190"/>
            <a:ext cx="4066623" cy="2095738"/>
          </a:xfrm>
          <a:prstGeom prst="rect">
            <a:avLst/>
          </a:prstGeom>
        </p:spPr>
      </p:pic>
    </p:spTree>
    <p:extLst>
      <p:ext uri="{BB962C8B-B14F-4D97-AF65-F5344CB8AC3E}">
        <p14:creationId xmlns:p14="http://schemas.microsoft.com/office/powerpoint/2010/main" val="41892639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1766</TotalTime>
  <Words>1312</Words>
  <Application>Microsoft Office PowerPoint</Application>
  <PresentationFormat>画面に合わせる (4:3)</PresentationFormat>
  <Paragraphs>279</Paragraphs>
  <Slides>42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42</vt:i4>
      </vt:variant>
    </vt:vector>
  </HeadingPairs>
  <TitlesOfParts>
    <vt:vector size="48" baseType="lpstr">
      <vt:lpstr>メイリオ</vt:lpstr>
      <vt:lpstr>游ゴシック</vt:lpstr>
      <vt:lpstr>Arial</vt:lpstr>
      <vt:lpstr>Calibri</vt:lpstr>
      <vt:lpstr>Office テーマ</vt:lpstr>
      <vt:lpstr>1_Office テーマ</vt:lpstr>
      <vt:lpstr>Microsoft Azure Cognitive Services を Python で使ってみる </vt:lpstr>
      <vt:lpstr>アウトライン</vt:lpstr>
      <vt:lpstr>1. Microsoftアカウントの作成</vt:lpstr>
      <vt:lpstr>Microsoftアカウントの作成</vt:lpstr>
      <vt:lpstr>PowerPoint プレゼンテーション</vt:lpstr>
      <vt:lpstr>2. 無料 Azure アカウントの作成</vt:lpstr>
      <vt:lpstr>無料 Azure アカウント</vt:lpstr>
      <vt:lpstr>無料 Azure アカウントの作成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Microsoft Azure ポータルを開く</vt:lpstr>
      <vt:lpstr>Microsoft Azure ポータル</vt:lpstr>
      <vt:lpstr>Microsoft Azure ポータルを開く</vt:lpstr>
      <vt:lpstr>PowerPoint プレゼンテーション</vt:lpstr>
      <vt:lpstr>PowerPoint プレゼンテーション</vt:lpstr>
      <vt:lpstr>PowerPoint プレゼンテーション</vt:lpstr>
      <vt:lpstr>4. Microsoft Azure Computer Vision の「デモ」をみてみる</vt:lpstr>
      <vt:lpstr>Microsoft Azure Computer Vision に サインインし，「デモ」をみてみる</vt:lpstr>
      <vt:lpstr>PowerPoint プレゼンテーション</vt:lpstr>
      <vt:lpstr>PowerPoint プレゼンテーション</vt:lpstr>
      <vt:lpstr>5. Microsoft Azure Cognitive Services の購読（サブスクライブ）</vt:lpstr>
      <vt:lpstr>Microsoft Azure Computer Vision の購読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 使ってみる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Cognitive Services を Python で使ってみる</dc:title>
  <dc:creator>金子　邦彦</dc:creator>
  <cp:lastModifiedBy>金子　邦彦</cp:lastModifiedBy>
  <cp:revision>236</cp:revision>
  <dcterms:created xsi:type="dcterms:W3CDTF">2018-05-08T02:37:35Z</dcterms:created>
  <dcterms:modified xsi:type="dcterms:W3CDTF">2025-03-25T07:14:57Z</dcterms:modified>
</cp:coreProperties>
</file>