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589" r:id="rId2"/>
    <p:sldId id="587" r:id="rId3"/>
    <p:sldId id="598" r:id="rId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 varScale="1">
        <p:scale>
          <a:sx n="37" d="100"/>
          <a:sy n="37" d="100"/>
        </p:scale>
        <p:origin x="40" y="6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ws.amazon.com/jp/console/" TargetMode="External"/><Relationship Id="rId2" Type="http://schemas.openxmlformats.org/officeDocument/2006/relationships/hyperlink" Target="https://youtu.be/TNtzCh_AVe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ghtsail.aws.amazon.com/ls/webap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9" y="575001"/>
            <a:ext cx="5012071" cy="190912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3600" b="1" dirty="0" err="1">
                <a:solidFill>
                  <a:schemeClr val="tx1"/>
                </a:solidFill>
                <a:latin typeface="メイリオ" panose="020B0604030504040204" pitchFamily="50" charset="-128"/>
              </a:rPr>
              <a:t>Lightsail</a:t>
            </a:r>
            <a:r>
              <a:rPr lang="en-US" altLang="ja-JP" sz="36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 Windows </a:t>
            </a:r>
          </a:p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インスタンスの作成</a:t>
            </a:r>
            <a:br>
              <a:rPr lang="ja-JP" altLang="en-US" sz="2800" dirty="0"/>
            </a:br>
            <a:endParaRPr lang="ja-JP" altLang="en-US" sz="2800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9"/>
            <a:ext cx="5152675" cy="130236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dirty="0">
                <a:solidFill>
                  <a:schemeClr val="tx1"/>
                </a:solidFill>
              </a:rPr>
              <a:t>AWS (Amazon Web Service) </a:t>
            </a:r>
            <a:r>
              <a:rPr lang="ja-JP" altLang="en-US" dirty="0">
                <a:solidFill>
                  <a:schemeClr val="tx1"/>
                </a:solidFill>
              </a:rPr>
              <a:t>を試したい人へ</a:t>
            </a: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49A2A6-664A-46F5-AE29-D0A6AFBCA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2800" dirty="0"/>
              <a:t>用語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28DCD7-7F1D-4947-ACBD-9104658B9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529" y="617611"/>
            <a:ext cx="8506466" cy="6165333"/>
          </a:xfrm>
        </p:spPr>
        <p:txBody>
          <a:bodyPr>
            <a:normAutofit/>
          </a:bodyPr>
          <a:lstStyle/>
          <a:p>
            <a:r>
              <a:rPr lang="en-US" altLang="ja-JP" sz="2000" b="1" dirty="0"/>
              <a:t>AWS </a:t>
            </a:r>
            <a:r>
              <a:rPr lang="ja-JP" altLang="en-US" sz="2000" b="1" dirty="0"/>
              <a:t>（アマゾン ウエブ サービス</a:t>
            </a:r>
            <a:r>
              <a:rPr lang="ja-JP" altLang="en-US" sz="2000" dirty="0"/>
              <a:t>） </a:t>
            </a:r>
            <a:br>
              <a:rPr lang="en-US" altLang="ja-JP" sz="2000" dirty="0"/>
            </a:br>
            <a:r>
              <a:rPr lang="ja-JP" altLang="en-US" sz="2000" dirty="0"/>
              <a:t>　コンピュータ，ストレージ、データベースなどの種々のインフラや，人工知能，</a:t>
            </a:r>
            <a:r>
              <a:rPr lang="en-US" altLang="ja-JP" sz="2000" dirty="0"/>
              <a:t>IoT </a:t>
            </a:r>
            <a:r>
              <a:rPr lang="ja-JP" altLang="en-US" sz="2000" dirty="0"/>
              <a:t>等の種々のサービスを提供するクラウドサービス</a:t>
            </a:r>
            <a:endParaRPr lang="en-US" altLang="ja-JP" sz="2000" dirty="0"/>
          </a:p>
          <a:p>
            <a:r>
              <a:rPr lang="ja-JP" altLang="en-US" sz="2000" b="1" dirty="0"/>
              <a:t>リージョン</a:t>
            </a:r>
            <a:r>
              <a:rPr lang="ja-JP" altLang="en-US" sz="2000" dirty="0"/>
              <a:t> </a:t>
            </a:r>
            <a:br>
              <a:rPr lang="en-US" altLang="ja-JP" sz="2000" dirty="0"/>
            </a:br>
            <a:r>
              <a:rPr lang="ja-JP" altLang="en-US" sz="2000" dirty="0"/>
              <a:t>　</a:t>
            </a:r>
            <a:r>
              <a:rPr lang="en-US" altLang="ja-JP" sz="2000" dirty="0"/>
              <a:t>AWS </a:t>
            </a:r>
            <a:r>
              <a:rPr lang="ja-JP" altLang="en-US" sz="2000" dirty="0"/>
              <a:t>のサービスは世界各地で提供されている．どのリージョンのサービスを利用するかを選択可能．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en-US" altLang="ja-JP" sz="2000" dirty="0"/>
              <a:t>※ </a:t>
            </a:r>
            <a:r>
              <a:rPr lang="ja-JP" altLang="en-US" sz="2000" dirty="0"/>
              <a:t>経費や性能に関わるのでよく確認</a:t>
            </a:r>
            <a:endParaRPr lang="en-US" altLang="ja-JP" sz="2000" dirty="0"/>
          </a:p>
          <a:p>
            <a:r>
              <a:rPr lang="en-US" altLang="ja-JP" sz="2000" b="1" dirty="0" err="1"/>
              <a:t>Lightsail</a:t>
            </a:r>
            <a:endParaRPr lang="en-US" altLang="ja-JP" sz="2000" b="1" dirty="0"/>
          </a:p>
          <a:p>
            <a:pPr marL="360000" indent="0">
              <a:buNone/>
            </a:pPr>
            <a:r>
              <a:rPr lang="ja-JP" altLang="en-US" sz="2000" dirty="0"/>
              <a:t>「コンピュータ」の能力を提供するクラウドサービス，さまざまな</a:t>
            </a:r>
            <a:r>
              <a:rPr lang="ja-JP" altLang="en-US" sz="2000"/>
              <a:t>種類，性能</a:t>
            </a:r>
            <a:r>
              <a:rPr lang="ja-JP" altLang="en-US" sz="2000" dirty="0"/>
              <a:t>のものを選択可能．</a:t>
            </a:r>
            <a:endParaRPr lang="en-US" altLang="ja-JP" sz="2000" dirty="0"/>
          </a:p>
          <a:p>
            <a:pPr lvl="1"/>
            <a:r>
              <a:rPr lang="en-US" altLang="ja-JP" sz="1600" dirty="0" err="1"/>
              <a:t>Lightsail</a:t>
            </a:r>
            <a:r>
              <a:rPr lang="en-US" altLang="ja-JP" sz="1600" dirty="0"/>
              <a:t> </a:t>
            </a:r>
            <a:r>
              <a:rPr lang="ja-JP" altLang="en-US" sz="1600" dirty="0"/>
              <a:t>は，</a:t>
            </a:r>
            <a:r>
              <a:rPr lang="en-US" altLang="ja-JP" sz="1600" dirty="0"/>
              <a:t>EC2 </a:t>
            </a:r>
            <a:r>
              <a:rPr lang="ja-JP" altLang="en-US" sz="1600" dirty="0"/>
              <a:t>と同種のサービスだが違いがある．</a:t>
            </a:r>
          </a:p>
          <a:p>
            <a:pPr lvl="1"/>
            <a:r>
              <a:rPr lang="ja-JP" altLang="en-US" sz="1600" dirty="0"/>
              <a:t>種類，性能の選択</a:t>
            </a:r>
            <a:r>
              <a:rPr lang="en-US" altLang="ja-JP" sz="1600" dirty="0"/>
              <a:t>: Light Sail </a:t>
            </a:r>
            <a:r>
              <a:rPr lang="ja-JP" altLang="en-US" sz="1600" dirty="0"/>
              <a:t>は </a:t>
            </a:r>
            <a:r>
              <a:rPr lang="en-US" altLang="ja-JP" sz="1600" dirty="0"/>
              <a:t>EC2 </a:t>
            </a:r>
            <a:r>
              <a:rPr lang="ja-JP" altLang="en-US" sz="1600" dirty="0"/>
              <a:t>よりも選択の幅が狭い</a:t>
            </a:r>
          </a:p>
          <a:p>
            <a:pPr lvl="1"/>
            <a:r>
              <a:rPr lang="ja-JP" altLang="en-US" sz="1600" dirty="0"/>
              <a:t>料金</a:t>
            </a:r>
            <a:r>
              <a:rPr lang="en-US" altLang="ja-JP" sz="1600" dirty="0"/>
              <a:t>: Light Sail </a:t>
            </a:r>
            <a:r>
              <a:rPr lang="ja-JP" altLang="en-US" sz="1600" dirty="0"/>
              <a:t>は月額固定．</a:t>
            </a:r>
            <a:r>
              <a:rPr lang="en-US" altLang="ja-JP" sz="1600" dirty="0"/>
              <a:t>EC2 </a:t>
            </a:r>
            <a:r>
              <a:rPr lang="ja-JP" altLang="en-US" sz="1600" dirty="0"/>
              <a:t>は従量制が基本</a:t>
            </a:r>
          </a:p>
          <a:p>
            <a:pPr lvl="1"/>
            <a:r>
              <a:rPr lang="en-US" altLang="ja-JP" sz="1600" dirty="0"/>
              <a:t>LightSail </a:t>
            </a:r>
            <a:r>
              <a:rPr lang="ja-JP" altLang="en-US" sz="1600" dirty="0"/>
              <a:t>は，サーバ類のソフトウエア</a:t>
            </a:r>
            <a:r>
              <a:rPr lang="en-US" altLang="ja-JP" sz="1600" dirty="0"/>
              <a:t>(AWS </a:t>
            </a:r>
            <a:r>
              <a:rPr lang="ja-JP" altLang="en-US" sz="1600" dirty="0"/>
              <a:t>が準備</a:t>
            </a:r>
            <a:r>
              <a:rPr lang="en-US" altLang="ja-JP" sz="1600" dirty="0"/>
              <a:t>)</a:t>
            </a:r>
            <a:r>
              <a:rPr lang="ja-JP" altLang="en-US" sz="1600" dirty="0"/>
              <a:t>を一度に簡単にインストールできる．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2000" b="1" dirty="0"/>
              <a:t>利用条件は利用者で確認すること，料金等も利用者で確認すること．</a:t>
            </a:r>
            <a:endParaRPr lang="en-US" altLang="ja-JP" sz="2000" b="1" dirty="0"/>
          </a:p>
          <a:p>
            <a:pPr marL="0" indent="0">
              <a:buNone/>
            </a:pPr>
            <a:endParaRPr lang="en-US" altLang="ja-JP" sz="2000" b="1" dirty="0"/>
          </a:p>
          <a:p>
            <a:pPr marL="0" indent="0">
              <a:buNone/>
            </a:pPr>
            <a:endParaRPr lang="en-US" altLang="ja-JP" sz="2000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316419-F6EC-4205-A22B-CED62F3B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C2C0B8-8E7C-4BC7-90F8-771DE1777E75}"/>
              </a:ext>
            </a:extLst>
          </p:cNvPr>
          <p:cNvSpPr txBox="1"/>
          <p:nvPr/>
        </p:nvSpPr>
        <p:spPr>
          <a:xfrm>
            <a:off x="3029131" y="6165333"/>
            <a:ext cx="5493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この資料は、情報システム等の技術解説を行うもの</a:t>
            </a:r>
            <a:endParaRPr kumimoji="1" lang="en-US" altLang="ja-JP" dirty="0"/>
          </a:p>
          <a:p>
            <a:r>
              <a:rPr kumimoji="1" lang="ja-JP" altLang="en-US" dirty="0"/>
              <a:t>（製品、サービス類の評価、推奨はしない）</a:t>
            </a:r>
          </a:p>
        </p:txBody>
      </p:sp>
    </p:spTree>
    <p:extLst>
      <p:ext uri="{BB962C8B-B14F-4D97-AF65-F5344CB8AC3E}">
        <p14:creationId xmlns:p14="http://schemas.microsoft.com/office/powerpoint/2010/main" val="55848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49A2A6-664A-46F5-AE29-D0A6AFBCA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2800" dirty="0"/>
              <a:t>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28DCD7-7F1D-4947-ACBD-9104658B9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7" y="692667"/>
            <a:ext cx="7973460" cy="616533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ja-JP" altLang="en-US" sz="2000" dirty="0"/>
              <a:t>前準備</a:t>
            </a:r>
            <a:endParaRPr lang="en-US" altLang="ja-JP" sz="2000" dirty="0"/>
          </a:p>
          <a:p>
            <a:r>
              <a:rPr lang="en-US" altLang="ja-JP" sz="2000" dirty="0"/>
              <a:t>AWS </a:t>
            </a:r>
            <a:r>
              <a:rPr lang="ja-JP" altLang="en-US" sz="2000" dirty="0"/>
              <a:t>アカウントの作成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b="1" dirty="0"/>
              <a:t>  </a:t>
            </a:r>
            <a:r>
              <a:rPr lang="ja-JP" altLang="en-US" sz="2000" b="1" dirty="0"/>
              <a:t>電子メールアドレス，パスワード</a:t>
            </a:r>
            <a:r>
              <a:rPr lang="en-US" altLang="ja-JP" sz="2000" b="1" dirty="0"/>
              <a:t>, AWS </a:t>
            </a:r>
            <a:r>
              <a:rPr lang="ja-JP" altLang="en-US" sz="2000" b="1" dirty="0"/>
              <a:t>アカウント名</a:t>
            </a:r>
            <a:r>
              <a:rPr lang="en-US" altLang="ja-JP" sz="2000" b="1" dirty="0"/>
              <a:t>, </a:t>
            </a:r>
            <a:r>
              <a:rPr lang="ja-JP" altLang="en-US" sz="2000" b="1" dirty="0"/>
              <a:t>氏名，電話番号，住所，郵便番号，支払い情報の登録が必要．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2"/>
              </a:rPr>
              <a:t>https://</a:t>
            </a:r>
            <a:r>
              <a:rPr lang="en-US" altLang="ja-JP" sz="2000" dirty="0" err="1">
                <a:hlinkClick r:id="rId2"/>
              </a:rPr>
              <a:t>youtu.be</a:t>
            </a:r>
            <a:r>
              <a:rPr lang="en-US" altLang="ja-JP" sz="2000" dirty="0">
                <a:hlinkClick r:id="rId2"/>
              </a:rPr>
              <a:t>/</a:t>
            </a:r>
            <a:r>
              <a:rPr lang="en-US" altLang="ja-JP" sz="2000" dirty="0" err="1">
                <a:hlinkClick r:id="rId2"/>
              </a:rPr>
              <a:t>TNtzCh_AVe4</a:t>
            </a:r>
            <a:r>
              <a:rPr lang="en-US" altLang="ja-JP" sz="2000" dirty="0">
                <a:hlinkClick r:id="rId2"/>
              </a:rPr>
              <a:t> </a:t>
            </a:r>
            <a:endParaRPr lang="ja-JP" altLang="en-US" sz="2000" dirty="0"/>
          </a:p>
          <a:p>
            <a:pPr marL="0" indent="0">
              <a:buNone/>
            </a:pP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dirty="0"/>
              <a:t>① </a:t>
            </a:r>
            <a:r>
              <a:rPr lang="en-US" altLang="ja-JP" sz="2000" dirty="0"/>
              <a:t>AWS </a:t>
            </a:r>
            <a:r>
              <a:rPr lang="ja-JP" altLang="en-US" sz="2000" dirty="0"/>
              <a:t>マネジメントコンソールでログイン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en-US" altLang="ja-JP" sz="2000" dirty="0">
                <a:hlinkClick r:id="rId3"/>
              </a:rPr>
              <a:t>https://</a:t>
            </a:r>
            <a:r>
              <a:rPr lang="en-US" altLang="ja-JP" sz="2000" dirty="0" err="1">
                <a:hlinkClick r:id="rId3"/>
              </a:rPr>
              <a:t>aws.amazon.com</a:t>
            </a:r>
            <a:r>
              <a:rPr lang="en-US" altLang="ja-JP" sz="2000" dirty="0">
                <a:hlinkClick r:id="rId3"/>
              </a:rPr>
              <a:t>/</a:t>
            </a:r>
            <a:r>
              <a:rPr lang="en-US" altLang="ja-JP" sz="2000" dirty="0" err="1">
                <a:hlinkClick r:id="rId3"/>
              </a:rPr>
              <a:t>jp</a:t>
            </a:r>
            <a:r>
              <a:rPr lang="en-US" altLang="ja-JP" sz="2000" dirty="0">
                <a:hlinkClick r:id="rId3"/>
              </a:rPr>
              <a:t>/console/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② </a:t>
            </a:r>
            <a:r>
              <a:rPr lang="en-US" altLang="ja-JP" sz="2000" dirty="0" err="1"/>
              <a:t>Lightsail</a:t>
            </a:r>
            <a:r>
              <a:rPr lang="en-US" altLang="ja-JP" sz="2000" dirty="0"/>
              <a:t> </a:t>
            </a:r>
            <a:r>
              <a:rPr lang="ja-JP" altLang="en-US" sz="2000" dirty="0"/>
              <a:t>コンソール</a:t>
            </a:r>
            <a:r>
              <a:rPr lang="ja-JP" altLang="en-US" sz="2000"/>
              <a:t>を開く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③ インスタンスの作成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・リージョンの確認：</a:t>
            </a:r>
            <a:r>
              <a:rPr lang="ja-JP" altLang="en-US" sz="2000" b="1" dirty="0"/>
              <a:t>東京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　　・</a:t>
            </a:r>
            <a:r>
              <a:rPr lang="ja-JP" altLang="en-US" sz="2000" dirty="0"/>
              <a:t>プラットフォーム： </a:t>
            </a:r>
            <a:r>
              <a:rPr lang="en-US" altLang="ja-JP" sz="2000" b="1" dirty="0"/>
              <a:t>Windows</a:t>
            </a:r>
          </a:p>
          <a:p>
            <a:pPr marL="0" indent="0">
              <a:buNone/>
            </a:pPr>
            <a:r>
              <a:rPr lang="ja-JP" altLang="en-US" sz="2000" dirty="0"/>
              <a:t>　　・設計図：</a:t>
            </a:r>
            <a:r>
              <a:rPr lang="en-US" altLang="ja-JP" sz="2000" b="1" dirty="0"/>
              <a:t>OS</a:t>
            </a:r>
            <a:r>
              <a:rPr lang="ja-JP" altLang="en-US" sz="2000" b="1" dirty="0"/>
              <a:t> のみ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dirty="0"/>
              <a:t>　　・インスタンスプラン： </a:t>
            </a:r>
            <a:r>
              <a:rPr lang="en-US" altLang="ja-JP" sz="2000" b="1" dirty="0"/>
              <a:t>512MB, 1 vCPU, 20G SSD, 1TB</a:t>
            </a:r>
          </a:p>
          <a:p>
            <a:pPr marL="0" indent="0">
              <a:buNone/>
            </a:pPr>
            <a:r>
              <a:rPr lang="ja-JP" altLang="en-US" sz="2000" dirty="0"/>
              <a:t>④ </a:t>
            </a:r>
            <a:r>
              <a:rPr lang="en-US" altLang="ja-JP" sz="2000" dirty="0" err="1"/>
              <a:t>Lightsail</a:t>
            </a:r>
            <a:r>
              <a:rPr lang="en-US" altLang="ja-JP" sz="2000" dirty="0"/>
              <a:t> </a:t>
            </a:r>
            <a:r>
              <a:rPr lang="ja-JP" altLang="en-US" sz="2000" dirty="0"/>
              <a:t>のページを使い、接続（リモートログイン）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</a:t>
            </a:r>
            <a:r>
              <a:rPr lang="en-US" altLang="ja-JP" sz="2000" dirty="0">
                <a:hlinkClick r:id="rId4"/>
              </a:rPr>
              <a:t>https://lightsail.aws.amazon.com/ls/webapp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参考資料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b="1" dirty="0"/>
              <a:t>https://aws.amazon.com/jp/getting-started/hands-on/launch-a-virtual-machine/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316419-F6EC-4205-A22B-CED62F3B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80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2119</TotalTime>
  <Words>358</Words>
  <Application>Microsoft Office PowerPoint</Application>
  <PresentationFormat>画面に合わせる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Office テーマ</vt:lpstr>
      <vt:lpstr>PowerPoint プレゼンテーション</vt:lpstr>
      <vt:lpstr>用語</vt:lpstr>
      <vt:lpstr>手順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情報工学応用演習I （旧科目「情報工学演習I」） 　第１回</dc:title>
  <dc:creator>kaneko kunihiko</dc:creator>
  <cp:lastModifiedBy>金子　邦彦</cp:lastModifiedBy>
  <cp:revision>108</cp:revision>
  <dcterms:created xsi:type="dcterms:W3CDTF">2019-11-02T00:06:04Z</dcterms:created>
  <dcterms:modified xsi:type="dcterms:W3CDTF">2021-12-12T12:46:45Z</dcterms:modified>
</cp:coreProperties>
</file>