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589" r:id="rId2"/>
    <p:sldId id="587" r:id="rId3"/>
    <p:sldId id="598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37" d="100"/>
          <a:sy n="37" d="100"/>
        </p:scale>
        <p:origin x="40" y="6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ws.amazon.com/jp/console/" TargetMode="External"/><Relationship Id="rId2" Type="http://schemas.openxmlformats.org/officeDocument/2006/relationships/hyperlink" Target="https://youtu.be/TNtzCh_AVe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9" y="575000"/>
            <a:ext cx="5375654" cy="208014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800" b="1" dirty="0" err="1">
                <a:solidFill>
                  <a:schemeClr val="tx1"/>
                </a:solidFill>
                <a:latin typeface="メイリオ" panose="020B0604030504040204" pitchFamily="50" charset="-128"/>
              </a:rPr>
              <a:t>EC2</a:t>
            </a: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 Windows </a:t>
            </a: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マシンの作成，リモートデスクトップ </a:t>
            </a: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(Windows </a:t>
            </a: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から</a:t>
            </a: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)</a:t>
            </a: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9"/>
            <a:ext cx="5152675" cy="130236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dirty="0">
                <a:solidFill>
                  <a:schemeClr val="tx1"/>
                </a:solidFill>
              </a:rPr>
              <a:t>AWS (Amazon Web Service) </a:t>
            </a:r>
            <a:r>
              <a:rPr lang="ja-JP" altLang="en-US" dirty="0">
                <a:solidFill>
                  <a:schemeClr val="tx1"/>
                </a:solidFill>
              </a:rPr>
              <a:t>を試したい人へ</a:t>
            </a: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49A2A6-664A-46F5-AE29-D0A6AFBC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2800" dirty="0"/>
              <a:t>用語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28DCD7-7F1D-4947-ACBD-9104658B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692667"/>
            <a:ext cx="7973460" cy="6165333"/>
          </a:xfrm>
        </p:spPr>
        <p:txBody>
          <a:bodyPr>
            <a:normAutofit/>
          </a:bodyPr>
          <a:lstStyle/>
          <a:p>
            <a:r>
              <a:rPr lang="en-US" altLang="ja-JP" sz="2000" b="1" dirty="0"/>
              <a:t>AWS </a:t>
            </a:r>
            <a:r>
              <a:rPr lang="ja-JP" altLang="en-US" sz="2000" b="1" dirty="0"/>
              <a:t>（アマゾン ウエブ サービス</a:t>
            </a:r>
            <a:r>
              <a:rPr lang="ja-JP" altLang="en-US" sz="2000" dirty="0"/>
              <a:t>） </a:t>
            </a:r>
            <a:br>
              <a:rPr lang="en-US" altLang="ja-JP" sz="2000" dirty="0"/>
            </a:br>
            <a:r>
              <a:rPr lang="ja-JP" altLang="en-US" sz="2000" dirty="0"/>
              <a:t>　コンピュータ，ストレージ、データベースなどの種々のインフラや，人工知能，</a:t>
            </a:r>
            <a:r>
              <a:rPr lang="en-US" altLang="ja-JP" sz="2000" dirty="0"/>
              <a:t>IoT </a:t>
            </a:r>
            <a:r>
              <a:rPr lang="ja-JP" altLang="en-US" sz="2000" dirty="0"/>
              <a:t>等の種々のサービスを提供するクラウドサービス</a:t>
            </a:r>
            <a:endParaRPr lang="en-US" altLang="ja-JP" sz="2000" dirty="0"/>
          </a:p>
          <a:p>
            <a:r>
              <a:rPr lang="ja-JP" altLang="en-US" sz="2000" b="1" dirty="0"/>
              <a:t>リージョン</a:t>
            </a:r>
            <a:r>
              <a:rPr lang="ja-JP" altLang="en-US" sz="2000" dirty="0"/>
              <a:t> </a:t>
            </a:r>
            <a:br>
              <a:rPr lang="en-US" altLang="ja-JP" sz="2000" dirty="0"/>
            </a:br>
            <a:r>
              <a:rPr lang="ja-JP" altLang="en-US" sz="2000" dirty="0"/>
              <a:t>　</a:t>
            </a:r>
            <a:r>
              <a:rPr lang="en-US" altLang="ja-JP" sz="2000" dirty="0"/>
              <a:t>AWS </a:t>
            </a:r>
            <a:r>
              <a:rPr lang="ja-JP" altLang="en-US" sz="2000" dirty="0"/>
              <a:t>のサービスは世界各地で提供されている．どのリージョンのサービスを利用するかを選択可能．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en-US" altLang="ja-JP" sz="2000" dirty="0"/>
              <a:t>※ </a:t>
            </a:r>
            <a:r>
              <a:rPr lang="ja-JP" altLang="en-US" sz="2000" dirty="0"/>
              <a:t>経費や性能に関わるのでよく確認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r>
              <a:rPr lang="en-US" altLang="ja-JP" sz="2000" b="1" dirty="0"/>
              <a:t>Amazon </a:t>
            </a:r>
            <a:r>
              <a:rPr lang="en-US" altLang="ja-JP" sz="2000" b="1" dirty="0" err="1"/>
              <a:t>EC2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b="1" dirty="0"/>
              <a:t>  </a:t>
            </a:r>
            <a:r>
              <a:rPr lang="ja-JP" altLang="en-US" sz="2000" b="1" dirty="0"/>
              <a:t>「コンピュータ」の能力を提供するクラウドサービス，さまざまな種類，性能のものを選択可能．</a:t>
            </a:r>
            <a:endParaRPr lang="en-US" altLang="ja-JP" sz="2000" b="1" dirty="0"/>
          </a:p>
          <a:p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利用条件は利用者で確認すること，料金等も利用者で確認すること．</a:t>
            </a:r>
            <a:endParaRPr lang="en-US" altLang="ja-JP" sz="2000" b="1" dirty="0"/>
          </a:p>
          <a:p>
            <a:pPr marL="0" indent="0">
              <a:buNone/>
            </a:pPr>
            <a:endParaRPr lang="en-US" altLang="ja-JP" sz="2000" b="1" dirty="0"/>
          </a:p>
          <a:p>
            <a:pPr marL="0" indent="0">
              <a:buNone/>
            </a:pPr>
            <a:endParaRPr lang="en-US" altLang="ja-JP" sz="20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316419-F6EC-4205-A22B-CED62F3B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C2C0B8-8E7C-4BC7-90F8-771DE1777E75}"/>
              </a:ext>
            </a:extLst>
          </p:cNvPr>
          <p:cNvSpPr txBox="1"/>
          <p:nvPr/>
        </p:nvSpPr>
        <p:spPr>
          <a:xfrm>
            <a:off x="3029131" y="6165333"/>
            <a:ext cx="5493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この資料は、情報システム等の技術解説を行うもの</a:t>
            </a:r>
            <a:endParaRPr kumimoji="1" lang="en-US" altLang="ja-JP" dirty="0"/>
          </a:p>
          <a:p>
            <a:r>
              <a:rPr kumimoji="1" lang="ja-JP" altLang="en-US" dirty="0"/>
              <a:t>（製品、サービス類の評価、推奨はしない）</a:t>
            </a:r>
          </a:p>
        </p:txBody>
      </p:sp>
    </p:spTree>
    <p:extLst>
      <p:ext uri="{BB962C8B-B14F-4D97-AF65-F5344CB8AC3E}">
        <p14:creationId xmlns:p14="http://schemas.microsoft.com/office/powerpoint/2010/main" val="5584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49A2A6-664A-46F5-AE29-D0A6AFBC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2800" dirty="0"/>
              <a:t>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28DCD7-7F1D-4947-ACBD-9104658B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692667"/>
            <a:ext cx="7973460" cy="61653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2000" dirty="0"/>
              <a:t>前準備</a:t>
            </a:r>
            <a:endParaRPr lang="en-US" altLang="ja-JP" sz="2000" dirty="0"/>
          </a:p>
          <a:p>
            <a:r>
              <a:rPr lang="en-US" altLang="ja-JP" sz="2000" dirty="0"/>
              <a:t>AWS </a:t>
            </a:r>
            <a:r>
              <a:rPr lang="ja-JP" altLang="en-US" sz="2000" dirty="0"/>
              <a:t>アカウントの作成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b="1" dirty="0"/>
              <a:t>  </a:t>
            </a:r>
            <a:r>
              <a:rPr lang="ja-JP" altLang="en-US" sz="2000" b="1" dirty="0"/>
              <a:t>電子メールアドレス，パスワード</a:t>
            </a:r>
            <a:r>
              <a:rPr lang="en-US" altLang="ja-JP" sz="2000" b="1" dirty="0"/>
              <a:t>, AWS </a:t>
            </a:r>
            <a:r>
              <a:rPr lang="ja-JP" altLang="en-US" sz="2000" b="1" dirty="0"/>
              <a:t>アカウント名</a:t>
            </a:r>
            <a:r>
              <a:rPr lang="en-US" altLang="ja-JP" sz="2000" b="1" dirty="0"/>
              <a:t>, </a:t>
            </a:r>
            <a:r>
              <a:rPr lang="ja-JP" altLang="en-US" sz="2000" b="1" dirty="0"/>
              <a:t>氏名，電話番号，住所，郵便番号，支払い情報の登録が必要．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2"/>
              </a:rPr>
              <a:t>https://</a:t>
            </a:r>
            <a:r>
              <a:rPr lang="en-US" altLang="ja-JP" sz="2000" dirty="0" err="1">
                <a:hlinkClick r:id="rId2"/>
              </a:rPr>
              <a:t>youtu.be</a:t>
            </a:r>
            <a:r>
              <a:rPr lang="en-US" altLang="ja-JP" sz="2000" dirty="0">
                <a:hlinkClick r:id="rId2"/>
              </a:rPr>
              <a:t>/</a:t>
            </a:r>
            <a:r>
              <a:rPr lang="en-US" altLang="ja-JP" sz="2000" dirty="0" err="1">
                <a:hlinkClick r:id="rId2"/>
              </a:rPr>
              <a:t>TNtzCh_AVe4</a:t>
            </a:r>
            <a:r>
              <a:rPr lang="en-US" altLang="ja-JP" sz="2000" dirty="0">
                <a:hlinkClick r:id="rId2"/>
              </a:rPr>
              <a:t> </a:t>
            </a:r>
            <a:endParaRPr lang="ja-JP" altLang="en-US" sz="2000" dirty="0"/>
          </a:p>
          <a:p>
            <a:pPr marL="0" indent="0">
              <a:buNone/>
            </a:pPr>
            <a:r>
              <a:rPr lang="ja-JP" altLang="en-US" sz="2000" b="1" dirty="0"/>
              <a:t>・リモート接続用のアプリの準備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 err="1"/>
              <a:t>MobaXTerm</a:t>
            </a:r>
            <a:r>
              <a:rPr lang="en-US" altLang="ja-JP" sz="2000" dirty="0"/>
              <a:t> </a:t>
            </a:r>
            <a:r>
              <a:rPr lang="ja-JP" altLang="en-US" sz="2000" dirty="0"/>
              <a:t>の </a:t>
            </a:r>
            <a:r>
              <a:rPr lang="en-US" altLang="ja-JP" sz="2000" dirty="0"/>
              <a:t>URL: https://</a:t>
            </a:r>
            <a:r>
              <a:rPr lang="en-US" altLang="ja-JP" sz="2000" dirty="0" err="1"/>
              <a:t>mobaxterm.mobatek.net</a:t>
            </a:r>
            <a:r>
              <a:rPr lang="en-US" altLang="ja-JP" sz="2000" dirty="0"/>
              <a:t>/</a:t>
            </a:r>
          </a:p>
          <a:p>
            <a:pPr marL="0" indent="0">
              <a:buNone/>
            </a:pP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① </a:t>
            </a:r>
            <a:r>
              <a:rPr lang="en-US" altLang="ja-JP" sz="2000" dirty="0"/>
              <a:t>AWS </a:t>
            </a:r>
            <a:r>
              <a:rPr lang="ja-JP" altLang="en-US" sz="2000" dirty="0"/>
              <a:t>マネジメントコンソールでログイン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en-US" altLang="ja-JP" sz="2000" dirty="0">
                <a:hlinkClick r:id="rId3"/>
              </a:rPr>
              <a:t>https://</a:t>
            </a:r>
            <a:r>
              <a:rPr lang="en-US" altLang="ja-JP" sz="2000" dirty="0" err="1">
                <a:hlinkClick r:id="rId3"/>
              </a:rPr>
              <a:t>aws.amazon.com</a:t>
            </a:r>
            <a:r>
              <a:rPr lang="en-US" altLang="ja-JP" sz="2000" dirty="0">
                <a:hlinkClick r:id="rId3"/>
              </a:rPr>
              <a:t>/</a:t>
            </a:r>
            <a:r>
              <a:rPr lang="en-US" altLang="ja-JP" sz="2000" dirty="0" err="1">
                <a:hlinkClick r:id="rId3"/>
              </a:rPr>
              <a:t>jp</a:t>
            </a:r>
            <a:r>
              <a:rPr lang="en-US" altLang="ja-JP" sz="2000" dirty="0">
                <a:hlinkClick r:id="rId3"/>
              </a:rPr>
              <a:t>/console/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② </a:t>
            </a:r>
            <a:r>
              <a:rPr lang="en-US" altLang="ja-JP" sz="2000" b="1" dirty="0"/>
              <a:t>EC2 </a:t>
            </a:r>
            <a:r>
              <a:rPr lang="ja-JP" altLang="en-US" sz="2000" b="1" dirty="0"/>
              <a:t>コンソール</a:t>
            </a:r>
            <a:r>
              <a:rPr lang="ja-JP" altLang="en-US" sz="2000" b="1"/>
              <a:t>を開き，インスタンス</a:t>
            </a:r>
            <a:r>
              <a:rPr lang="ja-JP" altLang="en-US" sz="2000" b="1" dirty="0"/>
              <a:t>の起動，リージョンの確認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b="1" dirty="0"/>
              <a:t>	</a:t>
            </a:r>
            <a:r>
              <a:rPr lang="ja-JP" altLang="en-US" sz="2000" b="1" dirty="0"/>
              <a:t>種類： </a:t>
            </a:r>
            <a:r>
              <a:rPr lang="en-US" altLang="ja-JP" sz="2000" b="1" dirty="0" err="1"/>
              <a:t>t2.micro</a:t>
            </a:r>
            <a:r>
              <a:rPr lang="en-US" altLang="ja-JP" sz="2000" b="1" dirty="0"/>
              <a:t>, Windows Server</a:t>
            </a:r>
          </a:p>
          <a:p>
            <a:pPr marL="0" indent="0">
              <a:buNone/>
            </a:pPr>
            <a:r>
              <a:rPr lang="ja-JP" altLang="en-US" sz="2000" b="1" dirty="0"/>
              <a:t>③ キーペア（公開鍵，秘密鍵）のうち秘密鍵を手元のパソコンにダウンロード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④ </a:t>
            </a:r>
            <a:r>
              <a:rPr lang="en-US" altLang="ja-JP" sz="2000" b="1" dirty="0" err="1"/>
              <a:t>EC2</a:t>
            </a:r>
            <a:r>
              <a:rPr lang="en-US" altLang="ja-JP" sz="2000" b="1" dirty="0"/>
              <a:t> </a:t>
            </a:r>
            <a:r>
              <a:rPr lang="ja-JP" altLang="en-US" sz="2000" b="1" dirty="0"/>
              <a:t>の画面の「接続」のところで、パスワードを確認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⑤ 手元のパソコンから，パブリック </a:t>
            </a:r>
            <a:r>
              <a:rPr lang="en-US" altLang="ja-JP" sz="2000" b="1" dirty="0" err="1"/>
              <a:t>IPv4DNS</a:t>
            </a:r>
            <a:r>
              <a:rPr lang="en-US" altLang="ja-JP" sz="2000" b="1" dirty="0"/>
              <a:t> </a:t>
            </a:r>
            <a:r>
              <a:rPr lang="ja-JP" altLang="en-US" sz="2000" b="1" dirty="0"/>
              <a:t>とパスワードを使ってリモートデスクトップ</a:t>
            </a:r>
            <a:endParaRPr lang="en-US" altLang="ja-JP" sz="20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316419-F6EC-4205-A22B-CED62F3B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80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2058</TotalTime>
  <Words>307</Words>
  <Application>Microsoft Office PowerPoint</Application>
  <PresentationFormat>画面に合わせる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  <vt:lpstr>用語</vt:lpstr>
      <vt:lpstr>手順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情報工学応用演習I （旧科目「情報工学演習I」） 　第１回</dc:title>
  <dc:creator>kaneko kunihiko</dc:creator>
  <cp:lastModifiedBy>金子　邦彦</cp:lastModifiedBy>
  <cp:revision>104</cp:revision>
  <dcterms:created xsi:type="dcterms:W3CDTF">2019-11-02T00:06:04Z</dcterms:created>
  <dcterms:modified xsi:type="dcterms:W3CDTF">2021-12-12T12:46:30Z</dcterms:modified>
</cp:coreProperties>
</file>