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9"/>
  </p:notesMasterIdLst>
  <p:handoutMasterIdLst>
    <p:handoutMasterId r:id="rId80"/>
  </p:handoutMasterIdLst>
  <p:sldIdLst>
    <p:sldId id="1037" r:id="rId2"/>
    <p:sldId id="741" r:id="rId3"/>
    <p:sldId id="742" r:id="rId4"/>
    <p:sldId id="743" r:id="rId5"/>
    <p:sldId id="744" r:id="rId6"/>
    <p:sldId id="745" r:id="rId7"/>
    <p:sldId id="746" r:id="rId8"/>
    <p:sldId id="747" r:id="rId9"/>
    <p:sldId id="748" r:id="rId10"/>
    <p:sldId id="736" r:id="rId11"/>
    <p:sldId id="737" r:id="rId12"/>
    <p:sldId id="717" r:id="rId13"/>
    <p:sldId id="749" r:id="rId14"/>
    <p:sldId id="750" r:id="rId15"/>
    <p:sldId id="751" r:id="rId16"/>
    <p:sldId id="752" r:id="rId17"/>
    <p:sldId id="754" r:id="rId18"/>
    <p:sldId id="732" r:id="rId19"/>
    <p:sldId id="733" r:id="rId20"/>
    <p:sldId id="734" r:id="rId21"/>
    <p:sldId id="735" r:id="rId22"/>
    <p:sldId id="719" r:id="rId23"/>
    <p:sldId id="714" r:id="rId24"/>
    <p:sldId id="644" r:id="rId25"/>
    <p:sldId id="649" r:id="rId26"/>
    <p:sldId id="614" r:id="rId27"/>
    <p:sldId id="655" r:id="rId28"/>
    <p:sldId id="656" r:id="rId29"/>
    <p:sldId id="657" r:id="rId30"/>
    <p:sldId id="658" r:id="rId31"/>
    <p:sldId id="660" r:id="rId32"/>
    <p:sldId id="661" r:id="rId33"/>
    <p:sldId id="662" r:id="rId34"/>
    <p:sldId id="663" r:id="rId35"/>
    <p:sldId id="664" r:id="rId36"/>
    <p:sldId id="645" r:id="rId37"/>
    <p:sldId id="666" r:id="rId38"/>
    <p:sldId id="643" r:id="rId39"/>
    <p:sldId id="668" r:id="rId40"/>
    <p:sldId id="669" r:id="rId41"/>
    <p:sldId id="670" r:id="rId42"/>
    <p:sldId id="671" r:id="rId43"/>
    <p:sldId id="672" r:id="rId44"/>
    <p:sldId id="673" r:id="rId45"/>
    <p:sldId id="702" r:id="rId46"/>
    <p:sldId id="675" r:id="rId47"/>
    <p:sldId id="674" r:id="rId48"/>
    <p:sldId id="695" r:id="rId49"/>
    <p:sldId id="676" r:id="rId50"/>
    <p:sldId id="677" r:id="rId51"/>
    <p:sldId id="678" r:id="rId52"/>
    <p:sldId id="424" r:id="rId53"/>
    <p:sldId id="696" r:id="rId54"/>
    <p:sldId id="755" r:id="rId55"/>
    <p:sldId id="694" r:id="rId56"/>
    <p:sldId id="756" r:id="rId57"/>
    <p:sldId id="686" r:id="rId58"/>
    <p:sldId id="687" r:id="rId59"/>
    <p:sldId id="688" r:id="rId60"/>
    <p:sldId id="689" r:id="rId61"/>
    <p:sldId id="690" r:id="rId62"/>
    <p:sldId id="698" r:id="rId63"/>
    <p:sldId id="560" r:id="rId64"/>
    <p:sldId id="561" r:id="rId65"/>
    <p:sldId id="535" r:id="rId66"/>
    <p:sldId id="699" r:id="rId67"/>
    <p:sldId id="700" r:id="rId68"/>
    <p:sldId id="701" r:id="rId69"/>
    <p:sldId id="704" r:id="rId70"/>
    <p:sldId id="710" r:id="rId71"/>
    <p:sldId id="708" r:id="rId72"/>
    <p:sldId id="709" r:id="rId73"/>
    <p:sldId id="711" r:id="rId74"/>
    <p:sldId id="712" r:id="rId75"/>
    <p:sldId id="706" r:id="rId76"/>
    <p:sldId id="757" r:id="rId77"/>
    <p:sldId id="707" r:id="rId78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0070"/>
    <a:srgbClr val="FF9933"/>
    <a:srgbClr val="008000"/>
    <a:srgbClr val="FF0000"/>
    <a:srgbClr val="990099"/>
    <a:srgbClr val="00CC00"/>
    <a:srgbClr val="FF9999"/>
    <a:srgbClr val="8C5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606" autoAdjust="0"/>
    <p:restoredTop sz="94654" autoAdjust="0"/>
  </p:normalViewPr>
  <p:slideViewPr>
    <p:cSldViewPr snapToGrid="0">
      <p:cViewPr varScale="1">
        <p:scale>
          <a:sx n="57" d="100"/>
          <a:sy n="57" d="100"/>
        </p:scale>
        <p:origin x="2204" y="16"/>
      </p:cViewPr>
      <p:guideLst>
        <p:guide orient="horz" pos="214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96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tableStyles" Target="tableStyle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56A2C5C1-4CAC-41B9-B676-F9C2EE77E5F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38" tIns="47320" rIns="94638" bIns="47320" numCol="1" anchor="t" anchorCtr="0" compatLnSpc="1">
            <a:prstTxWarp prst="textNoShape">
              <a:avLst/>
            </a:prstTxWarp>
          </a:bodyPr>
          <a:lstStyle>
            <a:lvl1pPr defTabSz="946150" eaLnBrk="1" hangingPunct="1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1999A6AB-82A2-4F88-91D8-113215A33C5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38" tIns="47320" rIns="94638" bIns="47320" numCol="1" anchor="t" anchorCtr="0" compatLnSpc="1">
            <a:prstTxWarp prst="textNoShape">
              <a:avLst/>
            </a:prstTxWarp>
          </a:bodyPr>
          <a:lstStyle>
            <a:lvl1pPr algn="r" defTabSz="946150" eaLnBrk="1" hangingPunct="1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7588" name="Rectangle 4">
            <a:extLst>
              <a:ext uri="{FF2B5EF4-FFF2-40B4-BE49-F238E27FC236}">
                <a16:creationId xmlns:a16="http://schemas.microsoft.com/office/drawing/2014/main" id="{9D79D9BB-68C5-43C5-AD78-7B382A77925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38" tIns="47320" rIns="94638" bIns="47320" numCol="1" anchor="b" anchorCtr="0" compatLnSpc="1">
            <a:prstTxWarp prst="textNoShape">
              <a:avLst/>
            </a:prstTxWarp>
          </a:bodyPr>
          <a:lstStyle>
            <a:lvl1pPr defTabSz="946150" eaLnBrk="1" hangingPunct="1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7589" name="Rectangle 5">
            <a:extLst>
              <a:ext uri="{FF2B5EF4-FFF2-40B4-BE49-F238E27FC236}">
                <a16:creationId xmlns:a16="http://schemas.microsoft.com/office/drawing/2014/main" id="{DD4EE5E4-E7EE-41FA-8246-FA04B6578D4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3438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38" tIns="47320" rIns="94638" bIns="47320" numCol="1" anchor="b" anchorCtr="0" compatLnSpc="1">
            <a:prstTxWarp prst="textNoShape">
              <a:avLst/>
            </a:prstTxWarp>
          </a:bodyPr>
          <a:lstStyle>
            <a:lvl1pPr algn="r" defTabSz="946150" eaLnBrk="1" hangingPunct="1">
              <a:defRPr sz="1200"/>
            </a:lvl1pPr>
          </a:lstStyle>
          <a:p>
            <a:pPr>
              <a:defRPr/>
            </a:pPr>
            <a:fld id="{D8C9E949-2E57-458C-89D1-5487511EEC7B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2DC1ECBB-C389-45F6-A8BE-F2E5F4FD158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38" tIns="47320" rIns="94638" bIns="47320" numCol="1" anchor="t" anchorCtr="0" compatLnSpc="1">
            <a:prstTxWarp prst="textNoShape">
              <a:avLst/>
            </a:prstTxWarp>
          </a:bodyPr>
          <a:lstStyle>
            <a:lvl1pPr defTabSz="946150" eaLnBrk="1" hangingPunct="1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F1AE848B-EAC9-4094-B447-43EA884B9C7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38" tIns="47320" rIns="94638" bIns="47320" numCol="1" anchor="t" anchorCtr="0" compatLnSpc="1">
            <a:prstTxWarp prst="textNoShape">
              <a:avLst/>
            </a:prstTxWarp>
          </a:bodyPr>
          <a:lstStyle>
            <a:lvl1pPr algn="r" defTabSz="946150" eaLnBrk="1" hangingPunct="1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2839E4C2-AF8B-469F-A50F-6350212BE8D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id="{8F33BBDB-873F-4CAC-978D-3D0B76FC643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382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38" tIns="47320" rIns="94638" bIns="473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2 レベル</a:t>
            </a:r>
          </a:p>
          <a:p>
            <a:pPr lvl="2"/>
            <a:r>
              <a:rPr lang="ja-JP" altLang="en-US" noProof="0"/>
              <a:t>第 3 レベル</a:t>
            </a:r>
          </a:p>
          <a:p>
            <a:pPr lvl="3"/>
            <a:r>
              <a:rPr lang="ja-JP" altLang="en-US" noProof="0"/>
              <a:t>第 4 レベル</a:t>
            </a:r>
          </a:p>
          <a:p>
            <a:pPr lvl="4"/>
            <a:r>
              <a:rPr lang="ja-JP" altLang="en-US" noProof="0"/>
              <a:t>第 5 レベル</a:t>
            </a:r>
          </a:p>
        </p:txBody>
      </p:sp>
      <p:sp>
        <p:nvSpPr>
          <p:cNvPr id="28678" name="Rectangle 6">
            <a:extLst>
              <a:ext uri="{FF2B5EF4-FFF2-40B4-BE49-F238E27FC236}">
                <a16:creationId xmlns:a16="http://schemas.microsoft.com/office/drawing/2014/main" id="{206C11DC-FAD8-4442-A0F8-F505BE34DFE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38" tIns="47320" rIns="94638" bIns="47320" numCol="1" anchor="b" anchorCtr="0" compatLnSpc="1">
            <a:prstTxWarp prst="textNoShape">
              <a:avLst/>
            </a:prstTxWarp>
          </a:bodyPr>
          <a:lstStyle>
            <a:lvl1pPr defTabSz="946150" eaLnBrk="1" hangingPunct="1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8679" name="Rectangle 7">
            <a:extLst>
              <a:ext uri="{FF2B5EF4-FFF2-40B4-BE49-F238E27FC236}">
                <a16:creationId xmlns:a16="http://schemas.microsoft.com/office/drawing/2014/main" id="{DF7D6466-99AB-46A0-8F09-8C79827CFF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3438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38" tIns="47320" rIns="94638" bIns="47320" numCol="1" anchor="b" anchorCtr="0" compatLnSpc="1">
            <a:prstTxWarp prst="textNoShape">
              <a:avLst/>
            </a:prstTxWarp>
          </a:bodyPr>
          <a:lstStyle>
            <a:lvl1pPr algn="r" defTabSz="946150" eaLnBrk="1" hangingPunct="1">
              <a:defRPr sz="1200"/>
            </a:lvl1pPr>
          </a:lstStyle>
          <a:p>
            <a:pPr>
              <a:defRPr/>
            </a:pPr>
            <a:fld id="{24FDFFEB-0E88-4A8E-A659-410AF4E5FF17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>
            <a:extLst>
              <a:ext uri="{FF2B5EF4-FFF2-40B4-BE49-F238E27FC236}">
                <a16:creationId xmlns:a16="http://schemas.microsoft.com/office/drawing/2014/main" id="{B2A667AA-FF17-4224-BB61-203288725A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5123" name="ノート プレースホルダー 2">
            <a:extLst>
              <a:ext uri="{FF2B5EF4-FFF2-40B4-BE49-F238E27FC236}">
                <a16:creationId xmlns:a16="http://schemas.microsoft.com/office/drawing/2014/main" id="{EE162A56-663B-4BCD-B560-AD6583EF42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24" name="スライド番号プレースホルダー 3">
            <a:extLst>
              <a:ext uri="{FF2B5EF4-FFF2-40B4-BE49-F238E27FC236}">
                <a16:creationId xmlns:a16="http://schemas.microsoft.com/office/drawing/2014/main" id="{9DE10AAB-32D6-4385-942E-4D01AEF116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348353D-B27C-4638-8EC3-702614AEE865}" type="slidenum">
              <a:rPr lang="ja-JP" altLang="en-US" sz="1200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pPr/>
              <a:t>1</a:t>
            </a:fld>
            <a:endParaRPr lang="ja-JP" altLang="en-US" sz="120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0655A611-F99B-464B-9E80-CB192CF621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AEFB9BD7-5A55-4D3F-9C79-EF6FC88912C1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BDC1A542-E30E-4F65-A848-7D6B305A6D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8B6AA80E-56F9-4F79-BD34-19C7758EB7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02786C4E-DDE2-4BF7-A473-BC2600B995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E4A6ABB3-641C-4122-B5A2-DBCB4F3FB030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4690CFD0-2D9C-4309-9194-34037C51B0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2C0010B9-3406-4FC9-A1DD-2C17B6C974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665ED6F2-CDB6-4516-9A66-F229DEC915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51303981-DB9E-40F0-8A61-2C4AB6C67FD7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12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F08B4A69-F213-42EC-BF83-4E85637F54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EE678894-3D7E-4473-A499-9C0E0E53F2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CD1E2C33-2AF1-40FF-A33D-77523A818C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71EB552C-134C-4116-B243-BA0CAC816A53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13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AC067DC9-741E-472F-AD21-D2AA44AA075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BF40538A-3BA9-4D9C-89A7-C166ACA445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F1E9734A-E5BC-4114-94A7-E955CA8F30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F9EE4251-7052-44BE-BE12-11B109FA79E6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14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92AD7DEE-BD2B-4EAA-8CA4-4EC81BA6862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3B4D5037-17E2-424C-BA12-34BEE3248A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4EC63D32-3F6E-47D1-8EEF-4E0194621D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0E6AD301-05D7-411A-88AE-43F0A817BE97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15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F13E4C66-9C03-4202-A367-723FFF9AED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12727C91-A6F6-423E-8ADF-DA67E7D7C3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1DC4D496-1F58-4E50-91B2-BCBF3A5864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88AAC5A-5A82-48C3-8654-3EB915FCC8B1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16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F1BF9F2B-53F5-491B-8FB7-BDFF3FCFC1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4477DABB-BF57-465E-8060-2CAAA24BAE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8FF77737-45BF-4A29-81DA-3E5B97E740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986585C5-F0D9-4A98-89D9-6F76B991A538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17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914CA317-B986-4229-A15F-FE9A8FB9E4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E788B58A-33C0-4E98-BD23-A3CC687906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E5E3B995-17C5-4459-B74D-30475F9281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62E996C-C24D-48D4-A12E-17CC141C243C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18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2AFCA92A-7346-46E8-8644-3D32917FEE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82A99E6F-6A7A-4E50-9EB7-607F7B2556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9AE44BD6-A046-4B4B-BDBB-B39FFEC4D5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EF5AF516-8004-492B-B1E4-4BE8F24AD489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19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E5B8EDFA-2F9C-4A00-BE09-A6F6674DE9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9983F160-5B68-4829-AED3-8AE56D0DA2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C7DD48F1-F100-4930-97FF-3A57BF17B0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FD15EA96-E1D9-443C-A2AB-237509F0D7FC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B79F6A0F-01EF-40DB-A215-02F490B22A7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5E8C8898-42AC-41DA-AAC2-B356EAD078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970651DA-0040-42B8-AF4A-F8FA2A94B5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89BE7CB4-19D1-4DB2-9955-193DDBCA50A8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04B85667-347C-4899-8ED6-23F801654B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7EFBF585-AB66-4AC2-BA43-4E1F914077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852EBD10-344F-4F7E-A9AB-F6860ED0E6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008B0798-D79C-4FCF-A727-68211D5D2D36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09FF5347-B992-4B47-A1E3-0DEADA0BA6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F0225872-E624-4242-936A-98FEF34A4C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127275BA-BD6E-46A1-8C69-28622617B9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076B06BC-600D-430C-8119-4B02E520BF2A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22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E0BA800B-C397-4229-A6F7-FDADE78AFA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F733AE47-6D62-40C5-A1CF-FF680F3406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BAB4F67F-188F-4FD9-87F7-AA36C545ED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DC567C16-661F-4082-9328-632D98F749E2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23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B6E39DEC-1167-456E-B719-7F6A35CB53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844824A0-268A-4BFF-95CF-E04318F2DE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272ED2AE-A440-4292-B57F-EF5D8A4DF5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DE30F2E9-4AD4-404C-9FBF-8EEA551CEB80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24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6ACA302D-7800-4B34-962C-B4FC7305C3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68CEC16E-98C1-4DCF-918A-B7E7F5EE45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85EDB853-AA63-4B92-B906-D97BB8420C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4F41FDD-5A40-43CD-A0DC-1E66667F1D1E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25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AA07C9B7-5710-4B07-B999-3C0AAEDB75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855B6BFA-6398-411E-BE5A-20A487775C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55793117-A79D-4BC4-8BD7-6AFE65864D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E3F9DA72-A553-4024-B462-D6FA41C77BBB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26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562DEAC2-90A6-49C3-9575-5889CEE148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2554B746-9C2E-4286-BB30-E62A504893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732EF277-1273-4371-9D28-EDB0F56AC5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511307FA-C2CE-40B2-B727-6918FD781CF6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27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9AB47B3D-3C12-4361-A6A6-A01A224CA4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BABC7E72-D2DF-4E4B-816D-A3A6A52CC7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3F8F9956-0717-4219-97FA-FA6350BA02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90361BF1-21A3-4A44-A272-721FF0DDAB3E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28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A16E252F-0943-4762-B278-4EF1600CA6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EFAC4E67-EAD0-46C4-8DC2-192262517C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5235C829-59F5-495A-806D-ABAF57D80E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FA1E57B7-C92B-47C1-A957-1F6C1C91FC15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29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AB4DCB9B-8FD8-4A0F-895B-0520B6CD25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F41C718F-DA64-4609-9498-884B533EA5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ja-JP"/>
              <a:t>CR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B00D0B69-94D2-4D21-A987-73B4645E10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F6E4B0B5-D6F7-4C0F-983C-8D25D8A2D4DE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786BED75-FDBB-45DB-B2C9-1499F649911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9003B548-5A16-475E-BCE6-4991FC2F81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FA234810-9A86-42F7-8CE5-4BF7E9FF05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00A1D19F-9199-41E3-BC5A-A43F16775019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C577BCE4-72D9-4BE3-8280-E2457297DD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3CF438D8-D07B-45F4-8141-DD7495DEBB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07455AAA-4835-4B7A-832C-81A443DBA3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C156C23-1D32-48C5-BA12-C07D7B53A1C1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D17F1A73-2346-4968-A6C9-A9C6DAC99B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2DE48994-C8DE-4309-98B5-745527705D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>
            <a:extLst>
              <a:ext uri="{FF2B5EF4-FFF2-40B4-BE49-F238E27FC236}">
                <a16:creationId xmlns:a16="http://schemas.microsoft.com/office/drawing/2014/main" id="{AA6812C5-3C25-4E81-A5BD-CF1F2ED137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0C56604D-DA9B-433D-849D-91E54AF2E8A3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32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68611" name="Rectangle 2">
            <a:extLst>
              <a:ext uri="{FF2B5EF4-FFF2-40B4-BE49-F238E27FC236}">
                <a16:creationId xmlns:a16="http://schemas.microsoft.com/office/drawing/2014/main" id="{5A8664B3-D581-4A93-B770-97DB58ECB6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68612" name="Rectangle 3">
            <a:extLst>
              <a:ext uri="{FF2B5EF4-FFF2-40B4-BE49-F238E27FC236}">
                <a16:creationId xmlns:a16="http://schemas.microsoft.com/office/drawing/2014/main" id="{10D5D792-6DB8-43FC-A2F7-FB89A32F55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>
            <a:extLst>
              <a:ext uri="{FF2B5EF4-FFF2-40B4-BE49-F238E27FC236}">
                <a16:creationId xmlns:a16="http://schemas.microsoft.com/office/drawing/2014/main" id="{532AFE85-4341-4530-BC2B-2E589E74DE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F6CC8942-4C01-4CF2-A49D-1D185C060B04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33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70659" name="Rectangle 2">
            <a:extLst>
              <a:ext uri="{FF2B5EF4-FFF2-40B4-BE49-F238E27FC236}">
                <a16:creationId xmlns:a16="http://schemas.microsoft.com/office/drawing/2014/main" id="{28AD14EA-CA82-439A-83E1-2EAF9B8DDF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70660" name="Rectangle 3">
            <a:extLst>
              <a:ext uri="{FF2B5EF4-FFF2-40B4-BE49-F238E27FC236}">
                <a16:creationId xmlns:a16="http://schemas.microsoft.com/office/drawing/2014/main" id="{ABFAACEA-2671-4348-A9E3-7B1FAF7DD8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>
            <a:extLst>
              <a:ext uri="{FF2B5EF4-FFF2-40B4-BE49-F238E27FC236}">
                <a16:creationId xmlns:a16="http://schemas.microsoft.com/office/drawing/2014/main" id="{6D96E173-F0AD-4A6C-A3B0-FCAFC44DB4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362E24F-DB44-4940-A87D-A27AF3EC052F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34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72707" name="Rectangle 2">
            <a:extLst>
              <a:ext uri="{FF2B5EF4-FFF2-40B4-BE49-F238E27FC236}">
                <a16:creationId xmlns:a16="http://schemas.microsoft.com/office/drawing/2014/main" id="{8FE917AB-9795-49FF-AEE6-6A0B3C9E8D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72708" name="Rectangle 3">
            <a:extLst>
              <a:ext uri="{FF2B5EF4-FFF2-40B4-BE49-F238E27FC236}">
                <a16:creationId xmlns:a16="http://schemas.microsoft.com/office/drawing/2014/main" id="{19D50AA2-D33C-4C3B-BD75-B69C9F23C9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>
            <a:extLst>
              <a:ext uri="{FF2B5EF4-FFF2-40B4-BE49-F238E27FC236}">
                <a16:creationId xmlns:a16="http://schemas.microsoft.com/office/drawing/2014/main" id="{911B590B-0117-4AD9-8B0B-D1F0BCB1C2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2295631E-BCE3-4484-BA19-5A6C82711538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35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74755" name="Rectangle 2">
            <a:extLst>
              <a:ext uri="{FF2B5EF4-FFF2-40B4-BE49-F238E27FC236}">
                <a16:creationId xmlns:a16="http://schemas.microsoft.com/office/drawing/2014/main" id="{AB80CC03-7A43-4CF0-B69F-39A3ECF1939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74756" name="Rectangle 3">
            <a:extLst>
              <a:ext uri="{FF2B5EF4-FFF2-40B4-BE49-F238E27FC236}">
                <a16:creationId xmlns:a16="http://schemas.microsoft.com/office/drawing/2014/main" id="{66057BAA-515F-4F62-8281-88498A54EA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>
            <a:extLst>
              <a:ext uri="{FF2B5EF4-FFF2-40B4-BE49-F238E27FC236}">
                <a16:creationId xmlns:a16="http://schemas.microsoft.com/office/drawing/2014/main" id="{42055C3C-7B11-4AAD-8E8E-3752A77D5E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F4C869AE-4990-46DA-B5BD-E86AB08FCD71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36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76803" name="Rectangle 2">
            <a:extLst>
              <a:ext uri="{FF2B5EF4-FFF2-40B4-BE49-F238E27FC236}">
                <a16:creationId xmlns:a16="http://schemas.microsoft.com/office/drawing/2014/main" id="{866567C7-5368-41E0-975A-A602A4D5E3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76804" name="Rectangle 3">
            <a:extLst>
              <a:ext uri="{FF2B5EF4-FFF2-40B4-BE49-F238E27FC236}">
                <a16:creationId xmlns:a16="http://schemas.microsoft.com/office/drawing/2014/main" id="{4036117F-F35A-4598-95CC-0791EFA2D2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>
            <a:extLst>
              <a:ext uri="{FF2B5EF4-FFF2-40B4-BE49-F238E27FC236}">
                <a16:creationId xmlns:a16="http://schemas.microsoft.com/office/drawing/2014/main" id="{6BFCD952-944C-41DB-AB74-4B0A3F4038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F5A6B7E7-7898-401B-A673-E15864272034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37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78851" name="Rectangle 2">
            <a:extLst>
              <a:ext uri="{FF2B5EF4-FFF2-40B4-BE49-F238E27FC236}">
                <a16:creationId xmlns:a16="http://schemas.microsoft.com/office/drawing/2014/main" id="{F090FE04-4C3B-4E34-9326-8E33B60689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78852" name="Rectangle 3">
            <a:extLst>
              <a:ext uri="{FF2B5EF4-FFF2-40B4-BE49-F238E27FC236}">
                <a16:creationId xmlns:a16="http://schemas.microsoft.com/office/drawing/2014/main" id="{3C0FB8B5-EA2D-481E-950A-3B597080A1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>
            <a:extLst>
              <a:ext uri="{FF2B5EF4-FFF2-40B4-BE49-F238E27FC236}">
                <a16:creationId xmlns:a16="http://schemas.microsoft.com/office/drawing/2014/main" id="{6010F8EA-2C5A-45BA-8720-575F7DD6CD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E7CC2950-6670-4067-96A5-C5BD5DA35A5D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38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0899" name="Rectangle 2">
            <a:extLst>
              <a:ext uri="{FF2B5EF4-FFF2-40B4-BE49-F238E27FC236}">
                <a16:creationId xmlns:a16="http://schemas.microsoft.com/office/drawing/2014/main" id="{E47E3EFF-8F8C-4480-9AB1-90ED795613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80900" name="Rectangle 3">
            <a:extLst>
              <a:ext uri="{FF2B5EF4-FFF2-40B4-BE49-F238E27FC236}">
                <a16:creationId xmlns:a16="http://schemas.microsoft.com/office/drawing/2014/main" id="{0743BBAB-41BA-4D10-A4B1-0E500AFD4E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>
            <a:extLst>
              <a:ext uri="{FF2B5EF4-FFF2-40B4-BE49-F238E27FC236}">
                <a16:creationId xmlns:a16="http://schemas.microsoft.com/office/drawing/2014/main" id="{2C65441A-8397-41BC-AAF7-622B51D3A6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705057F6-7BC9-49CF-B324-4F8D9A350252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39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2947" name="Rectangle 2">
            <a:extLst>
              <a:ext uri="{FF2B5EF4-FFF2-40B4-BE49-F238E27FC236}">
                <a16:creationId xmlns:a16="http://schemas.microsoft.com/office/drawing/2014/main" id="{57F3C0C3-7D6F-4CD3-9F43-4A5DB50A74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82948" name="Rectangle 3">
            <a:extLst>
              <a:ext uri="{FF2B5EF4-FFF2-40B4-BE49-F238E27FC236}">
                <a16:creationId xmlns:a16="http://schemas.microsoft.com/office/drawing/2014/main" id="{FDF9B8F0-CD27-4E78-934E-364F19EC2A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52C98AD7-896C-4006-8936-1B96065C3C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9DF07B0E-994A-48A9-93D5-D9F5FF86A86E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4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ADD27E85-FBF0-4F70-A1E1-22B6CCEBBF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03E9FD6B-14C6-48F9-8FF7-10F64429F2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>
            <a:extLst>
              <a:ext uri="{FF2B5EF4-FFF2-40B4-BE49-F238E27FC236}">
                <a16:creationId xmlns:a16="http://schemas.microsoft.com/office/drawing/2014/main" id="{25ECABB6-A257-4AA8-A15B-9AEF6E65457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77420C95-BC48-43B4-B970-C2057C616890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40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4995" name="Rectangle 2">
            <a:extLst>
              <a:ext uri="{FF2B5EF4-FFF2-40B4-BE49-F238E27FC236}">
                <a16:creationId xmlns:a16="http://schemas.microsoft.com/office/drawing/2014/main" id="{A3B3B4AC-FC40-4607-A2F1-A6E8B170A59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84996" name="Rectangle 3">
            <a:extLst>
              <a:ext uri="{FF2B5EF4-FFF2-40B4-BE49-F238E27FC236}">
                <a16:creationId xmlns:a16="http://schemas.microsoft.com/office/drawing/2014/main" id="{7BFB23C3-0603-483B-B1EB-DB44105BF1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>
            <a:extLst>
              <a:ext uri="{FF2B5EF4-FFF2-40B4-BE49-F238E27FC236}">
                <a16:creationId xmlns:a16="http://schemas.microsoft.com/office/drawing/2014/main" id="{15495C20-0C66-4595-B834-D60AFE1BBC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41FB3CDF-43E4-4918-B4A8-D332A6680BF3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41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7043" name="Rectangle 2">
            <a:extLst>
              <a:ext uri="{FF2B5EF4-FFF2-40B4-BE49-F238E27FC236}">
                <a16:creationId xmlns:a16="http://schemas.microsoft.com/office/drawing/2014/main" id="{84F20867-1FEC-41B7-9454-37893E2C5F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87044" name="Rectangle 3">
            <a:extLst>
              <a:ext uri="{FF2B5EF4-FFF2-40B4-BE49-F238E27FC236}">
                <a16:creationId xmlns:a16="http://schemas.microsoft.com/office/drawing/2014/main" id="{588621AF-0E89-4531-B975-E115BC213B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>
            <a:extLst>
              <a:ext uri="{FF2B5EF4-FFF2-40B4-BE49-F238E27FC236}">
                <a16:creationId xmlns:a16="http://schemas.microsoft.com/office/drawing/2014/main" id="{3D17AC5A-783A-49DF-A3E2-DE031951EE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E8FDB67-FD7F-47A4-B7F3-C1E25DA8FE4C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42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9091" name="Rectangle 2">
            <a:extLst>
              <a:ext uri="{FF2B5EF4-FFF2-40B4-BE49-F238E27FC236}">
                <a16:creationId xmlns:a16="http://schemas.microsoft.com/office/drawing/2014/main" id="{29754F81-3F1B-45E4-A3EE-B494798737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89092" name="Rectangle 3">
            <a:extLst>
              <a:ext uri="{FF2B5EF4-FFF2-40B4-BE49-F238E27FC236}">
                <a16:creationId xmlns:a16="http://schemas.microsoft.com/office/drawing/2014/main" id="{0C81AE01-E143-4BD5-A463-3323F0202C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>
            <a:extLst>
              <a:ext uri="{FF2B5EF4-FFF2-40B4-BE49-F238E27FC236}">
                <a16:creationId xmlns:a16="http://schemas.microsoft.com/office/drawing/2014/main" id="{AA9D9B54-2940-4867-BD98-0A42A82FC0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F55BE00B-6AB2-4655-864D-F7991E7CA361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43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91139" name="Rectangle 2">
            <a:extLst>
              <a:ext uri="{FF2B5EF4-FFF2-40B4-BE49-F238E27FC236}">
                <a16:creationId xmlns:a16="http://schemas.microsoft.com/office/drawing/2014/main" id="{88963C6F-2E82-4754-971F-6B61A4935F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91140" name="Rectangle 3">
            <a:extLst>
              <a:ext uri="{FF2B5EF4-FFF2-40B4-BE49-F238E27FC236}">
                <a16:creationId xmlns:a16="http://schemas.microsoft.com/office/drawing/2014/main" id="{1D78EC73-DCF6-4BC5-BB57-734537E5AB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>
            <a:extLst>
              <a:ext uri="{FF2B5EF4-FFF2-40B4-BE49-F238E27FC236}">
                <a16:creationId xmlns:a16="http://schemas.microsoft.com/office/drawing/2014/main" id="{5CC37329-BB15-4DBC-B0E9-FEFF69362F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AF8BDB99-9FC8-4E96-9B90-5A697E4FFB0B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44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93187" name="Rectangle 2">
            <a:extLst>
              <a:ext uri="{FF2B5EF4-FFF2-40B4-BE49-F238E27FC236}">
                <a16:creationId xmlns:a16="http://schemas.microsoft.com/office/drawing/2014/main" id="{A7B45A16-D022-499A-8F9A-B305C249509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93188" name="Rectangle 3">
            <a:extLst>
              <a:ext uri="{FF2B5EF4-FFF2-40B4-BE49-F238E27FC236}">
                <a16:creationId xmlns:a16="http://schemas.microsoft.com/office/drawing/2014/main" id="{5495553E-6E2A-4AD4-B4CA-45E5E245A4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>
            <a:extLst>
              <a:ext uri="{FF2B5EF4-FFF2-40B4-BE49-F238E27FC236}">
                <a16:creationId xmlns:a16="http://schemas.microsoft.com/office/drawing/2014/main" id="{98A0F14B-F3C0-45B0-925E-21C5171F9E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25624BF7-38E3-4E97-B52D-5659D2DED939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45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95235" name="Rectangle 2">
            <a:extLst>
              <a:ext uri="{FF2B5EF4-FFF2-40B4-BE49-F238E27FC236}">
                <a16:creationId xmlns:a16="http://schemas.microsoft.com/office/drawing/2014/main" id="{492BEFDE-63CC-4AC0-84DA-F816168547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95236" name="Rectangle 3">
            <a:extLst>
              <a:ext uri="{FF2B5EF4-FFF2-40B4-BE49-F238E27FC236}">
                <a16:creationId xmlns:a16="http://schemas.microsoft.com/office/drawing/2014/main" id="{B941165A-2909-44F5-AF56-6B8E84826C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>
            <a:extLst>
              <a:ext uri="{FF2B5EF4-FFF2-40B4-BE49-F238E27FC236}">
                <a16:creationId xmlns:a16="http://schemas.microsoft.com/office/drawing/2014/main" id="{585D88CE-6B17-4765-87C8-28D380831D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87944B6D-7224-44FF-8ECD-EAC7BA9D1B15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46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97283" name="Rectangle 2">
            <a:extLst>
              <a:ext uri="{FF2B5EF4-FFF2-40B4-BE49-F238E27FC236}">
                <a16:creationId xmlns:a16="http://schemas.microsoft.com/office/drawing/2014/main" id="{7CAF7B1E-C48C-409E-AEF0-6BB82FAFE5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97284" name="Rectangle 3">
            <a:extLst>
              <a:ext uri="{FF2B5EF4-FFF2-40B4-BE49-F238E27FC236}">
                <a16:creationId xmlns:a16="http://schemas.microsoft.com/office/drawing/2014/main" id="{A701A9C6-0459-4D95-A5A8-988625D9E4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>
            <a:extLst>
              <a:ext uri="{FF2B5EF4-FFF2-40B4-BE49-F238E27FC236}">
                <a16:creationId xmlns:a16="http://schemas.microsoft.com/office/drawing/2014/main" id="{4CCF3931-C96F-489F-8197-FEFD7B2BDC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006C1BA1-99EA-4DF4-A0EA-EAA0DA74B0EB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47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99331" name="Rectangle 2">
            <a:extLst>
              <a:ext uri="{FF2B5EF4-FFF2-40B4-BE49-F238E27FC236}">
                <a16:creationId xmlns:a16="http://schemas.microsoft.com/office/drawing/2014/main" id="{4AFD2DFD-AA0D-4245-BAD6-18F660EF9E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99332" name="Rectangle 3">
            <a:extLst>
              <a:ext uri="{FF2B5EF4-FFF2-40B4-BE49-F238E27FC236}">
                <a16:creationId xmlns:a16="http://schemas.microsoft.com/office/drawing/2014/main" id="{A065F5D3-8064-46E9-A259-C17C0C66D5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>
            <a:extLst>
              <a:ext uri="{FF2B5EF4-FFF2-40B4-BE49-F238E27FC236}">
                <a16:creationId xmlns:a16="http://schemas.microsoft.com/office/drawing/2014/main" id="{63B77EA4-99DA-4AAC-85F2-6B575D726A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57559ACF-6A15-4608-9B52-0F2FF5D3771F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48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01379" name="Rectangle 2">
            <a:extLst>
              <a:ext uri="{FF2B5EF4-FFF2-40B4-BE49-F238E27FC236}">
                <a16:creationId xmlns:a16="http://schemas.microsoft.com/office/drawing/2014/main" id="{DFBD8D34-6DAC-4B13-98A2-A94DC9BF30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01380" name="Rectangle 3">
            <a:extLst>
              <a:ext uri="{FF2B5EF4-FFF2-40B4-BE49-F238E27FC236}">
                <a16:creationId xmlns:a16="http://schemas.microsoft.com/office/drawing/2014/main" id="{0130F7BD-DC61-42EC-81D9-0E6B382C06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>
            <a:extLst>
              <a:ext uri="{FF2B5EF4-FFF2-40B4-BE49-F238E27FC236}">
                <a16:creationId xmlns:a16="http://schemas.microsoft.com/office/drawing/2014/main" id="{4118476C-2E67-44B8-A4C1-1A524C485F2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5F9B53D2-2D2C-439E-922B-8A9A982BC317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49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03427" name="Rectangle 2">
            <a:extLst>
              <a:ext uri="{FF2B5EF4-FFF2-40B4-BE49-F238E27FC236}">
                <a16:creationId xmlns:a16="http://schemas.microsoft.com/office/drawing/2014/main" id="{1F97DA19-035F-45A5-AF36-3AA29462CB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103428" name="Rectangle 3">
            <a:extLst>
              <a:ext uri="{FF2B5EF4-FFF2-40B4-BE49-F238E27FC236}">
                <a16:creationId xmlns:a16="http://schemas.microsoft.com/office/drawing/2014/main" id="{5A86EC3A-2E34-45B0-B92D-CCF2B835E4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BA28BDF0-E364-47E0-8C72-5901CB2DB0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8AD8497-7C12-4613-A985-DBE1FAEF514A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5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83D76711-C6F7-4433-858C-FF607FDA5A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0175A6F7-0C25-459F-9865-C9BAA0859E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>
            <a:extLst>
              <a:ext uri="{FF2B5EF4-FFF2-40B4-BE49-F238E27FC236}">
                <a16:creationId xmlns:a16="http://schemas.microsoft.com/office/drawing/2014/main" id="{82ED2664-5CE1-4B37-90B3-341FF97A9E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5314438C-5A03-4ABE-BEB6-9C90B1BA8A03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50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05475" name="Rectangle 2">
            <a:extLst>
              <a:ext uri="{FF2B5EF4-FFF2-40B4-BE49-F238E27FC236}">
                <a16:creationId xmlns:a16="http://schemas.microsoft.com/office/drawing/2014/main" id="{67322AB3-2DF1-4760-A3B8-8574EC7E99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105476" name="Rectangle 3">
            <a:extLst>
              <a:ext uri="{FF2B5EF4-FFF2-40B4-BE49-F238E27FC236}">
                <a16:creationId xmlns:a16="http://schemas.microsoft.com/office/drawing/2014/main" id="{24D6DCE6-A4D2-4EAE-B7B2-59ECC7D8F6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>
            <a:extLst>
              <a:ext uri="{FF2B5EF4-FFF2-40B4-BE49-F238E27FC236}">
                <a16:creationId xmlns:a16="http://schemas.microsoft.com/office/drawing/2014/main" id="{92D0A55E-9FDA-44BC-B831-DD3530D7E0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E959F043-524E-4949-B3D1-6C0F6D10617D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51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07523" name="Rectangle 2">
            <a:extLst>
              <a:ext uri="{FF2B5EF4-FFF2-40B4-BE49-F238E27FC236}">
                <a16:creationId xmlns:a16="http://schemas.microsoft.com/office/drawing/2014/main" id="{D82A023A-0B20-4FED-9E18-67900D51BD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107524" name="Rectangle 3">
            <a:extLst>
              <a:ext uri="{FF2B5EF4-FFF2-40B4-BE49-F238E27FC236}">
                <a16:creationId xmlns:a16="http://schemas.microsoft.com/office/drawing/2014/main" id="{9C9C821A-A38C-4DAF-9569-A30ED82C80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>
            <a:extLst>
              <a:ext uri="{FF2B5EF4-FFF2-40B4-BE49-F238E27FC236}">
                <a16:creationId xmlns:a16="http://schemas.microsoft.com/office/drawing/2014/main" id="{269B2807-850F-4ADB-AB33-E0579AE9B8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5B6038D-7A05-466F-A6CF-7BEC9DE0B873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52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09571" name="Rectangle 2">
            <a:extLst>
              <a:ext uri="{FF2B5EF4-FFF2-40B4-BE49-F238E27FC236}">
                <a16:creationId xmlns:a16="http://schemas.microsoft.com/office/drawing/2014/main" id="{5097B200-84FB-45E9-B75B-4425FC2A96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109572" name="Rectangle 3">
            <a:extLst>
              <a:ext uri="{FF2B5EF4-FFF2-40B4-BE49-F238E27FC236}">
                <a16:creationId xmlns:a16="http://schemas.microsoft.com/office/drawing/2014/main" id="{0DD8E203-55E1-4F85-A4B7-38035FF69F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>
            <a:extLst>
              <a:ext uri="{FF2B5EF4-FFF2-40B4-BE49-F238E27FC236}">
                <a16:creationId xmlns:a16="http://schemas.microsoft.com/office/drawing/2014/main" id="{1CD82D07-C102-4F62-9E74-8F14AA869B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505262E6-3565-49D4-B465-CC05DD6BA304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53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11619" name="Rectangle 2">
            <a:extLst>
              <a:ext uri="{FF2B5EF4-FFF2-40B4-BE49-F238E27FC236}">
                <a16:creationId xmlns:a16="http://schemas.microsoft.com/office/drawing/2014/main" id="{9E128A2A-5B88-403D-A45B-A9F17AF664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11620" name="Rectangle 3">
            <a:extLst>
              <a:ext uri="{FF2B5EF4-FFF2-40B4-BE49-F238E27FC236}">
                <a16:creationId xmlns:a16="http://schemas.microsoft.com/office/drawing/2014/main" id="{4BE06BC1-0F73-444D-8F35-A7684CD08B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>
            <a:extLst>
              <a:ext uri="{FF2B5EF4-FFF2-40B4-BE49-F238E27FC236}">
                <a16:creationId xmlns:a16="http://schemas.microsoft.com/office/drawing/2014/main" id="{53D5F5CC-78BA-4E44-A065-79C8542982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B2C891AA-0104-41D2-A544-CBF9FE5A06C1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54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13667" name="Rectangle 2">
            <a:extLst>
              <a:ext uri="{FF2B5EF4-FFF2-40B4-BE49-F238E27FC236}">
                <a16:creationId xmlns:a16="http://schemas.microsoft.com/office/drawing/2014/main" id="{A7E5C10D-C5F6-469B-90B4-FFE04BD117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113668" name="Rectangle 3">
            <a:extLst>
              <a:ext uri="{FF2B5EF4-FFF2-40B4-BE49-F238E27FC236}">
                <a16:creationId xmlns:a16="http://schemas.microsoft.com/office/drawing/2014/main" id="{A52A6671-1DF8-41AC-9904-C69E622721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>
            <a:extLst>
              <a:ext uri="{FF2B5EF4-FFF2-40B4-BE49-F238E27FC236}">
                <a16:creationId xmlns:a16="http://schemas.microsoft.com/office/drawing/2014/main" id="{117D2EFA-8F1E-4005-A0DE-79E617EBF3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A5A0E468-954F-47E0-B45C-4DDDD7B02BA8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55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15715" name="Rectangle 2">
            <a:extLst>
              <a:ext uri="{FF2B5EF4-FFF2-40B4-BE49-F238E27FC236}">
                <a16:creationId xmlns:a16="http://schemas.microsoft.com/office/drawing/2014/main" id="{5BFC82D4-CA36-469C-BF42-F5611199E4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15716" name="Rectangle 3">
            <a:extLst>
              <a:ext uri="{FF2B5EF4-FFF2-40B4-BE49-F238E27FC236}">
                <a16:creationId xmlns:a16="http://schemas.microsoft.com/office/drawing/2014/main" id="{6E7ACE7B-8BEA-4A43-92F1-004C13F123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>
            <a:extLst>
              <a:ext uri="{FF2B5EF4-FFF2-40B4-BE49-F238E27FC236}">
                <a16:creationId xmlns:a16="http://schemas.microsoft.com/office/drawing/2014/main" id="{AB37F67E-75CA-4BDB-9177-816835EE4E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8FB62958-75D0-4BF3-9444-41817E5D051C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56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17763" name="Rectangle 2">
            <a:extLst>
              <a:ext uri="{FF2B5EF4-FFF2-40B4-BE49-F238E27FC236}">
                <a16:creationId xmlns:a16="http://schemas.microsoft.com/office/drawing/2014/main" id="{1806B917-95FA-4C55-99DE-192AAB6FB7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17764" name="Rectangle 3">
            <a:extLst>
              <a:ext uri="{FF2B5EF4-FFF2-40B4-BE49-F238E27FC236}">
                <a16:creationId xmlns:a16="http://schemas.microsoft.com/office/drawing/2014/main" id="{BE43C6B7-DA0F-49A1-AD82-0F8EDDB639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>
            <a:extLst>
              <a:ext uri="{FF2B5EF4-FFF2-40B4-BE49-F238E27FC236}">
                <a16:creationId xmlns:a16="http://schemas.microsoft.com/office/drawing/2014/main" id="{38BF695D-1084-467D-A0F5-424743AFF1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41A2722C-A7AA-49F5-9862-8B6A08A70872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57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19811" name="Rectangle 2">
            <a:extLst>
              <a:ext uri="{FF2B5EF4-FFF2-40B4-BE49-F238E27FC236}">
                <a16:creationId xmlns:a16="http://schemas.microsoft.com/office/drawing/2014/main" id="{A2EAEB75-4771-4792-AB70-1D245F4334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119812" name="Rectangle 3">
            <a:extLst>
              <a:ext uri="{FF2B5EF4-FFF2-40B4-BE49-F238E27FC236}">
                <a16:creationId xmlns:a16="http://schemas.microsoft.com/office/drawing/2014/main" id="{F2EBA4D2-3D3B-4B31-98AF-CA16E90920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>
            <a:extLst>
              <a:ext uri="{FF2B5EF4-FFF2-40B4-BE49-F238E27FC236}">
                <a16:creationId xmlns:a16="http://schemas.microsoft.com/office/drawing/2014/main" id="{1D395501-E365-410D-8330-3A7AC0F3F4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AB843CCE-CAAE-45D4-8BA9-C3226930629C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58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21859" name="Rectangle 2">
            <a:extLst>
              <a:ext uri="{FF2B5EF4-FFF2-40B4-BE49-F238E27FC236}">
                <a16:creationId xmlns:a16="http://schemas.microsoft.com/office/drawing/2014/main" id="{CBE592DE-7871-48FA-A5CD-99CA370C04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121860" name="Rectangle 3">
            <a:extLst>
              <a:ext uri="{FF2B5EF4-FFF2-40B4-BE49-F238E27FC236}">
                <a16:creationId xmlns:a16="http://schemas.microsoft.com/office/drawing/2014/main" id="{F00F8022-A181-4168-9A85-E2E71E7CF1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>
            <a:extLst>
              <a:ext uri="{FF2B5EF4-FFF2-40B4-BE49-F238E27FC236}">
                <a16:creationId xmlns:a16="http://schemas.microsoft.com/office/drawing/2014/main" id="{66737DF6-F755-4D15-9041-7555B78265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1B65104B-25AB-4528-B3A0-5A32B2BA7916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59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23907" name="Rectangle 2">
            <a:extLst>
              <a:ext uri="{FF2B5EF4-FFF2-40B4-BE49-F238E27FC236}">
                <a16:creationId xmlns:a16="http://schemas.microsoft.com/office/drawing/2014/main" id="{9C8BA599-874D-4049-923C-88F1C5FC4D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123908" name="Rectangle 3">
            <a:extLst>
              <a:ext uri="{FF2B5EF4-FFF2-40B4-BE49-F238E27FC236}">
                <a16:creationId xmlns:a16="http://schemas.microsoft.com/office/drawing/2014/main" id="{1C25BBD7-C925-4F02-9FF8-20BE958587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35CD212B-D781-48F4-ADD4-DB0FACC43A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43DB7922-75E3-4597-91A3-6816042E9CA2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6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ACD68B9F-2CF3-44D0-BFE8-1573EBFDFA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9FA9333C-AB7B-45DD-8CA8-B2333CBE1A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>
            <a:extLst>
              <a:ext uri="{FF2B5EF4-FFF2-40B4-BE49-F238E27FC236}">
                <a16:creationId xmlns:a16="http://schemas.microsoft.com/office/drawing/2014/main" id="{A2375E37-9D2C-4A7C-9B7C-1A1731AE97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88AC390D-3EF9-42E9-AA6E-F0D098E13650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60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25955" name="Rectangle 2">
            <a:extLst>
              <a:ext uri="{FF2B5EF4-FFF2-40B4-BE49-F238E27FC236}">
                <a16:creationId xmlns:a16="http://schemas.microsoft.com/office/drawing/2014/main" id="{5CFAD5DB-E0C0-4DA7-9C51-F59420986D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125956" name="Rectangle 3">
            <a:extLst>
              <a:ext uri="{FF2B5EF4-FFF2-40B4-BE49-F238E27FC236}">
                <a16:creationId xmlns:a16="http://schemas.microsoft.com/office/drawing/2014/main" id="{4255E9FB-28C6-48BB-B7C8-ACD92A284D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>
            <a:extLst>
              <a:ext uri="{FF2B5EF4-FFF2-40B4-BE49-F238E27FC236}">
                <a16:creationId xmlns:a16="http://schemas.microsoft.com/office/drawing/2014/main" id="{1438E59B-4D52-479B-8937-B3617D0BC5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925BB422-6B01-4682-A053-0A9AB5E3F6B4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61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28003" name="Rectangle 2">
            <a:extLst>
              <a:ext uri="{FF2B5EF4-FFF2-40B4-BE49-F238E27FC236}">
                <a16:creationId xmlns:a16="http://schemas.microsoft.com/office/drawing/2014/main" id="{1D2FF1A1-3A54-4580-A494-8A37053E64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128004" name="Rectangle 3">
            <a:extLst>
              <a:ext uri="{FF2B5EF4-FFF2-40B4-BE49-F238E27FC236}">
                <a16:creationId xmlns:a16="http://schemas.microsoft.com/office/drawing/2014/main" id="{958C2E88-2AFA-481F-9B93-B17DC41271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>
            <a:extLst>
              <a:ext uri="{FF2B5EF4-FFF2-40B4-BE49-F238E27FC236}">
                <a16:creationId xmlns:a16="http://schemas.microsoft.com/office/drawing/2014/main" id="{A6E919F7-9585-4827-BE8A-0CBD5B6DF7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CACC8ABF-103B-4729-86B3-3322E2D3D3EA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62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30051" name="Rectangle 2">
            <a:extLst>
              <a:ext uri="{FF2B5EF4-FFF2-40B4-BE49-F238E27FC236}">
                <a16:creationId xmlns:a16="http://schemas.microsoft.com/office/drawing/2014/main" id="{A682D05D-7559-4B03-A999-C325FE88FD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0052" name="Rectangle 3">
            <a:extLst>
              <a:ext uri="{FF2B5EF4-FFF2-40B4-BE49-F238E27FC236}">
                <a16:creationId xmlns:a16="http://schemas.microsoft.com/office/drawing/2014/main" id="{5F645438-0F35-4DE4-B315-0B923E49B2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>
            <a:extLst>
              <a:ext uri="{FF2B5EF4-FFF2-40B4-BE49-F238E27FC236}">
                <a16:creationId xmlns:a16="http://schemas.microsoft.com/office/drawing/2014/main" id="{33EF50C4-8E2E-48DC-A545-C19857EDB7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F6618AB9-DE16-4948-A899-CE93047373FF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63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32099" name="Rectangle 2">
            <a:extLst>
              <a:ext uri="{FF2B5EF4-FFF2-40B4-BE49-F238E27FC236}">
                <a16:creationId xmlns:a16="http://schemas.microsoft.com/office/drawing/2014/main" id="{F7180D12-A00E-459C-9821-3B720DD6F76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132100" name="Rectangle 3">
            <a:extLst>
              <a:ext uri="{FF2B5EF4-FFF2-40B4-BE49-F238E27FC236}">
                <a16:creationId xmlns:a16="http://schemas.microsoft.com/office/drawing/2014/main" id="{82DF04DC-001B-4F2F-9513-4B52AEC8A9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>
            <a:extLst>
              <a:ext uri="{FF2B5EF4-FFF2-40B4-BE49-F238E27FC236}">
                <a16:creationId xmlns:a16="http://schemas.microsoft.com/office/drawing/2014/main" id="{76E19808-B5C5-4F94-96EF-F191C25AFA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4DE4036F-51EA-460D-89C5-C283BAD65068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64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34147" name="Rectangle 2">
            <a:extLst>
              <a:ext uri="{FF2B5EF4-FFF2-40B4-BE49-F238E27FC236}">
                <a16:creationId xmlns:a16="http://schemas.microsoft.com/office/drawing/2014/main" id="{4C4D0A04-016A-4424-9269-745B04B5AE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134148" name="Rectangle 3">
            <a:extLst>
              <a:ext uri="{FF2B5EF4-FFF2-40B4-BE49-F238E27FC236}">
                <a16:creationId xmlns:a16="http://schemas.microsoft.com/office/drawing/2014/main" id="{78F0DFAF-FDFB-497A-9F60-134C1C6A31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>
            <a:extLst>
              <a:ext uri="{FF2B5EF4-FFF2-40B4-BE49-F238E27FC236}">
                <a16:creationId xmlns:a16="http://schemas.microsoft.com/office/drawing/2014/main" id="{20FDEEB1-03B7-4DF1-9E12-8D5E249319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014719C4-485B-4CA7-8A7C-7BE5BA700691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65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36195" name="Rectangle 2">
            <a:extLst>
              <a:ext uri="{FF2B5EF4-FFF2-40B4-BE49-F238E27FC236}">
                <a16:creationId xmlns:a16="http://schemas.microsoft.com/office/drawing/2014/main" id="{4EB09BF6-EA41-4AA1-BC71-6083C626EE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136196" name="Rectangle 3">
            <a:extLst>
              <a:ext uri="{FF2B5EF4-FFF2-40B4-BE49-F238E27FC236}">
                <a16:creationId xmlns:a16="http://schemas.microsoft.com/office/drawing/2014/main" id="{09EADE3E-7EF5-4B5B-81EC-7C25EF1748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>
            <a:extLst>
              <a:ext uri="{FF2B5EF4-FFF2-40B4-BE49-F238E27FC236}">
                <a16:creationId xmlns:a16="http://schemas.microsoft.com/office/drawing/2014/main" id="{41996FEE-CE20-4893-98DC-E222D8FE2F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7EC545C5-0E03-4526-90E1-E45E10F8B09B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66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38243" name="Rectangle 2">
            <a:extLst>
              <a:ext uri="{FF2B5EF4-FFF2-40B4-BE49-F238E27FC236}">
                <a16:creationId xmlns:a16="http://schemas.microsoft.com/office/drawing/2014/main" id="{BB814A8E-16D2-4F04-9597-7E64A6073B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138244" name="Rectangle 3">
            <a:extLst>
              <a:ext uri="{FF2B5EF4-FFF2-40B4-BE49-F238E27FC236}">
                <a16:creationId xmlns:a16="http://schemas.microsoft.com/office/drawing/2014/main" id="{669BB1CF-0533-40A9-9848-04DCC46656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>
            <a:extLst>
              <a:ext uri="{FF2B5EF4-FFF2-40B4-BE49-F238E27FC236}">
                <a16:creationId xmlns:a16="http://schemas.microsoft.com/office/drawing/2014/main" id="{8B009C73-D046-489A-975A-5E788366F5F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467BEFE6-96DA-4175-A60C-1883D1D69F54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67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40291" name="Rectangle 2">
            <a:extLst>
              <a:ext uri="{FF2B5EF4-FFF2-40B4-BE49-F238E27FC236}">
                <a16:creationId xmlns:a16="http://schemas.microsoft.com/office/drawing/2014/main" id="{E682E0FC-BD94-43A1-BCF6-4F01425ECF2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40292" name="Rectangle 3">
            <a:extLst>
              <a:ext uri="{FF2B5EF4-FFF2-40B4-BE49-F238E27FC236}">
                <a16:creationId xmlns:a16="http://schemas.microsoft.com/office/drawing/2014/main" id="{A51FFC76-D7CE-4921-91A4-1A4E397506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>
            <a:extLst>
              <a:ext uri="{FF2B5EF4-FFF2-40B4-BE49-F238E27FC236}">
                <a16:creationId xmlns:a16="http://schemas.microsoft.com/office/drawing/2014/main" id="{6F2D160B-D459-4792-9ED6-57C9F08934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7DC2D00B-6837-40CD-9E6F-010249180836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68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42339" name="Rectangle 2">
            <a:extLst>
              <a:ext uri="{FF2B5EF4-FFF2-40B4-BE49-F238E27FC236}">
                <a16:creationId xmlns:a16="http://schemas.microsoft.com/office/drawing/2014/main" id="{75369457-A720-45FC-A1AE-49F8D1E7BE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42340" name="Rectangle 3">
            <a:extLst>
              <a:ext uri="{FF2B5EF4-FFF2-40B4-BE49-F238E27FC236}">
                <a16:creationId xmlns:a16="http://schemas.microsoft.com/office/drawing/2014/main" id="{E75AA12F-47B4-45ED-985B-1ED8EAAEB1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>
            <a:extLst>
              <a:ext uri="{FF2B5EF4-FFF2-40B4-BE49-F238E27FC236}">
                <a16:creationId xmlns:a16="http://schemas.microsoft.com/office/drawing/2014/main" id="{5D17E367-8291-478A-83C1-EC07F2BC3B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FD7B7DEB-11B7-4F3B-B295-B72C53DB5FCB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69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44387" name="Rectangle 2">
            <a:extLst>
              <a:ext uri="{FF2B5EF4-FFF2-40B4-BE49-F238E27FC236}">
                <a16:creationId xmlns:a16="http://schemas.microsoft.com/office/drawing/2014/main" id="{625C5AF2-9C6F-43C7-A0CC-AF10005F126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44388" name="Rectangle 3">
            <a:extLst>
              <a:ext uri="{FF2B5EF4-FFF2-40B4-BE49-F238E27FC236}">
                <a16:creationId xmlns:a16="http://schemas.microsoft.com/office/drawing/2014/main" id="{AF18870B-31C6-45F0-9358-DD8CD44FB3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467C4E1B-CB8E-4133-80C1-69E294DD09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2CDEFA60-0C00-44DE-B969-D83CD7B6137F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7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5924544B-E6E6-4EA7-B511-F142170D39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D1E09AF5-2C2A-4775-A25A-E06B653832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>
            <a:extLst>
              <a:ext uri="{FF2B5EF4-FFF2-40B4-BE49-F238E27FC236}">
                <a16:creationId xmlns:a16="http://schemas.microsoft.com/office/drawing/2014/main" id="{690503A4-49CA-409C-997C-47FD74F4AC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65310A5D-8F12-448A-9BA4-719578D4C0A3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70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46435" name="Rectangle 2">
            <a:extLst>
              <a:ext uri="{FF2B5EF4-FFF2-40B4-BE49-F238E27FC236}">
                <a16:creationId xmlns:a16="http://schemas.microsoft.com/office/drawing/2014/main" id="{ACE2D296-83E8-4AA4-97FC-3A28CC5E03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46436" name="Rectangle 3">
            <a:extLst>
              <a:ext uri="{FF2B5EF4-FFF2-40B4-BE49-F238E27FC236}">
                <a16:creationId xmlns:a16="http://schemas.microsoft.com/office/drawing/2014/main" id="{C5C57F04-94E3-431C-8207-6FE92EAE9A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>
            <a:extLst>
              <a:ext uri="{FF2B5EF4-FFF2-40B4-BE49-F238E27FC236}">
                <a16:creationId xmlns:a16="http://schemas.microsoft.com/office/drawing/2014/main" id="{5368430D-1D23-4980-9572-A3B0CBDDF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F7CC2B47-840E-4562-B0DA-04B50C4B4CF3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71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48483" name="Rectangle 2">
            <a:extLst>
              <a:ext uri="{FF2B5EF4-FFF2-40B4-BE49-F238E27FC236}">
                <a16:creationId xmlns:a16="http://schemas.microsoft.com/office/drawing/2014/main" id="{A22225C8-C97B-4A1F-A25F-EB1C88DDFC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148484" name="Rectangle 3">
            <a:extLst>
              <a:ext uri="{FF2B5EF4-FFF2-40B4-BE49-F238E27FC236}">
                <a16:creationId xmlns:a16="http://schemas.microsoft.com/office/drawing/2014/main" id="{2074F7C3-3867-440E-87BF-E5FBA9BD76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>
            <a:extLst>
              <a:ext uri="{FF2B5EF4-FFF2-40B4-BE49-F238E27FC236}">
                <a16:creationId xmlns:a16="http://schemas.microsoft.com/office/drawing/2014/main" id="{C6567F62-8009-4F6D-87CA-6E65839EEA7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AA15E62D-E934-4203-BAEE-C34D0C7BD304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72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50531" name="Rectangle 2">
            <a:extLst>
              <a:ext uri="{FF2B5EF4-FFF2-40B4-BE49-F238E27FC236}">
                <a16:creationId xmlns:a16="http://schemas.microsoft.com/office/drawing/2014/main" id="{949A88AB-2ACB-476A-BE49-3139278751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150532" name="Rectangle 3">
            <a:extLst>
              <a:ext uri="{FF2B5EF4-FFF2-40B4-BE49-F238E27FC236}">
                <a16:creationId xmlns:a16="http://schemas.microsoft.com/office/drawing/2014/main" id="{A4332C3B-42D3-4792-9C53-E602E28F73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>
            <a:extLst>
              <a:ext uri="{FF2B5EF4-FFF2-40B4-BE49-F238E27FC236}">
                <a16:creationId xmlns:a16="http://schemas.microsoft.com/office/drawing/2014/main" id="{92C01792-88E5-4498-B13F-F423008762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CBD8BF74-3C03-4EED-A6D2-5AEC78200169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73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52579" name="Rectangle 2">
            <a:extLst>
              <a:ext uri="{FF2B5EF4-FFF2-40B4-BE49-F238E27FC236}">
                <a16:creationId xmlns:a16="http://schemas.microsoft.com/office/drawing/2014/main" id="{C2FF3532-60AA-4DDC-B65C-F87403C8E4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52580" name="Rectangle 3">
            <a:extLst>
              <a:ext uri="{FF2B5EF4-FFF2-40B4-BE49-F238E27FC236}">
                <a16:creationId xmlns:a16="http://schemas.microsoft.com/office/drawing/2014/main" id="{51B13CCB-A3C4-49F5-B991-9BF6C5672E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7">
            <a:extLst>
              <a:ext uri="{FF2B5EF4-FFF2-40B4-BE49-F238E27FC236}">
                <a16:creationId xmlns:a16="http://schemas.microsoft.com/office/drawing/2014/main" id="{A3186A46-8C24-4D38-8906-E608734FE6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2F69A31B-1D61-4715-8DA0-AFAA0EF16179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74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54627" name="Rectangle 2">
            <a:extLst>
              <a:ext uri="{FF2B5EF4-FFF2-40B4-BE49-F238E27FC236}">
                <a16:creationId xmlns:a16="http://schemas.microsoft.com/office/drawing/2014/main" id="{48EACB6C-678B-4D48-817D-B5C4A15BFE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54628" name="Rectangle 3">
            <a:extLst>
              <a:ext uri="{FF2B5EF4-FFF2-40B4-BE49-F238E27FC236}">
                <a16:creationId xmlns:a16="http://schemas.microsoft.com/office/drawing/2014/main" id="{2DF0E68C-05E8-4FF4-9433-D990E36457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>
            <a:extLst>
              <a:ext uri="{FF2B5EF4-FFF2-40B4-BE49-F238E27FC236}">
                <a16:creationId xmlns:a16="http://schemas.microsoft.com/office/drawing/2014/main" id="{73B54079-DFCA-443A-88AD-A0A4482381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245BDFFC-D577-4961-8308-D56025761E63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75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56675" name="Rectangle 2">
            <a:extLst>
              <a:ext uri="{FF2B5EF4-FFF2-40B4-BE49-F238E27FC236}">
                <a16:creationId xmlns:a16="http://schemas.microsoft.com/office/drawing/2014/main" id="{F0C0DD6F-7993-4C3C-AF22-66AF98F2DB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156676" name="Rectangle 3">
            <a:extLst>
              <a:ext uri="{FF2B5EF4-FFF2-40B4-BE49-F238E27FC236}">
                <a16:creationId xmlns:a16="http://schemas.microsoft.com/office/drawing/2014/main" id="{F6060C6D-7322-46BE-929D-2F3421989D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>
            <a:extLst>
              <a:ext uri="{FF2B5EF4-FFF2-40B4-BE49-F238E27FC236}">
                <a16:creationId xmlns:a16="http://schemas.microsoft.com/office/drawing/2014/main" id="{5691A2CC-3D72-4381-9D3E-5F38A8EB267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CBD1880F-E07E-437A-89FB-7570E62C2FC6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76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58723" name="Rectangle 2">
            <a:extLst>
              <a:ext uri="{FF2B5EF4-FFF2-40B4-BE49-F238E27FC236}">
                <a16:creationId xmlns:a16="http://schemas.microsoft.com/office/drawing/2014/main" id="{C9BD8E98-0D76-48D9-8F4B-A9C0F40F02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58724" name="Rectangle 3">
            <a:extLst>
              <a:ext uri="{FF2B5EF4-FFF2-40B4-BE49-F238E27FC236}">
                <a16:creationId xmlns:a16="http://schemas.microsoft.com/office/drawing/2014/main" id="{C1DA95D6-1D9E-4991-8BEF-DD80080DA8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7">
            <a:extLst>
              <a:ext uri="{FF2B5EF4-FFF2-40B4-BE49-F238E27FC236}">
                <a16:creationId xmlns:a16="http://schemas.microsoft.com/office/drawing/2014/main" id="{053B4ABB-ED3C-4FB1-B330-59215ECC0E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41C5E772-0FA0-4E49-B909-31684C9C5031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77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60771" name="Rectangle 2">
            <a:extLst>
              <a:ext uri="{FF2B5EF4-FFF2-40B4-BE49-F238E27FC236}">
                <a16:creationId xmlns:a16="http://schemas.microsoft.com/office/drawing/2014/main" id="{C494BBB4-8363-4043-8C71-3F4D748A5A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160772" name="Rectangle 3">
            <a:extLst>
              <a:ext uri="{FF2B5EF4-FFF2-40B4-BE49-F238E27FC236}">
                <a16:creationId xmlns:a16="http://schemas.microsoft.com/office/drawing/2014/main" id="{06763937-E961-4D64-8653-51395B7E5E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B877C9E0-F97F-4949-B525-3E423F8E90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A22E8923-8CCE-47DF-B1EB-59D47A03D036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8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A49BD928-1278-4650-944D-E3ED0BCF4D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6E30D06A-181D-48E2-BD04-65851326D0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D7F5DFE8-F509-484C-BB0C-BF8E7EA427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ECEC1877-5F93-4A33-A285-3F9CA543A075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9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31E014C2-DEA3-4CE6-A359-AF70F449EB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05BEDA45-1F8D-4AE3-A6F6-ECCBB8988C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6F0DB6B-D26E-4376-8C11-ABEAA46CA3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C123932-4E5F-4E97-9688-B41A6A3E94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C178F9E-29BF-4533-8904-63CFECD22A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0E9B7-C1A9-4757-9D06-212ABEE745FF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27415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08A5F03-2FE1-48B7-854A-DB5ED1D948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7F4F255-51B9-46EB-BDDD-09C2C54A66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C00B0C8-F768-43AE-8603-870903D988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D220B1-77B3-49C2-BB57-8A3F8EA9AF67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62084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19B1641-CBF9-4990-8858-7D31ACE55A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1E9D90D-B8F5-4712-91C9-0404EA6F44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AA242EF-B93B-4E5D-B9D5-4861B940E6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EEB27D-086D-4902-85DE-5F29C9C0A6E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1867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A489878-BE45-4881-A4AE-DEF66F53F8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F175427-7C25-43D0-B38F-6150F94AB0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07E5BC-BF8B-4CAC-B267-243B074889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778D5E-ADC6-4B56-AD83-9E4246B06EFC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27285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1058648-C84C-4B2D-8722-D792C342D3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5EA3359-4150-4ECC-A806-43D08856FD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D8E7F10-43DB-4110-8D53-16D7334193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DBA4F6-7F04-464B-8DC5-F84730C8410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05026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D195D2-5AF4-49A7-9F93-6177D9816A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AD14D5A-D5EA-4FD9-B2B6-027BDE2D73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A542D4-6DA9-4FB3-8998-8D7F426AA8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09ACDA-7978-404C-8B99-D5219F0E812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71534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5A75496-5B2E-4E03-B59F-39A4CDFFB6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B3D06DB-D490-45BC-B875-38022803B0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BD1AF5B-BA82-4372-88C3-F4B1802DCB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02DEEF-8F4F-4DD2-BB3E-BE6083253ACA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26715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0AA9878-8ECE-4754-81CC-818F220A1F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315D10C-F36B-4C81-9FEE-131B6E4A92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25AF632-D552-48C0-893F-5732EBCF1E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4D609-08E5-4092-833B-B6AA8E18BF0F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58917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D6BE3B2-AB63-4E52-AB2D-2734582052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D8E0BEC-3618-4A11-BBC5-1291993CC2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FB2F840-DECA-4B20-95C8-9906DD58B0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BFEF16-4972-4901-B4A4-719A107044D7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84181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A7200D-D365-4742-9EF3-1581CAF2E0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0569CD-A61C-49C2-9BDE-89FD3F86E0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E7139E-4A95-4D89-8099-D66A173E20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62A347-22C6-4E1E-A94D-7891B7EFAC92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41298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EE3B708-8BE0-447A-8F16-23D372E9B4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B3EF85-1C9C-4445-8950-E0AE4C8918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E054098-5EC9-41EC-985F-15D9357E32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CA148F-4BD5-449C-8987-2D4ACA22A0C5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7526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7FBBF1F-396F-4AD6-B48A-BE7536AFFD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64C8822-A039-4AD1-900F-4DFD8B7956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2 レベル</a:t>
            </a:r>
          </a:p>
          <a:p>
            <a:pPr lvl="2"/>
            <a:r>
              <a:rPr lang="ja-JP" altLang="en-US"/>
              <a:t>第 3 レベル</a:t>
            </a:r>
          </a:p>
          <a:p>
            <a:pPr lvl="3"/>
            <a:r>
              <a:rPr lang="ja-JP" altLang="en-US"/>
              <a:t>第 4 レベル</a:t>
            </a:r>
          </a:p>
          <a:p>
            <a:pPr lvl="4"/>
            <a:r>
              <a:rPr lang="ja-JP" altLang="en-US"/>
              <a:t>第 5 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5FA33EC-1765-4040-8D9C-58C639D75B5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F6531F7-AF02-4FA8-AB94-DD9D4FBF038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A9C7535-C8B3-4E55-83D0-D4491A81865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pPr>
              <a:defRPr/>
            </a:pPr>
            <a:fld id="{A9222DEC-8E4E-42C4-AFC3-796585DC7B7C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cc/as/index.html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1">
            <a:extLst>
              <a:ext uri="{FF2B5EF4-FFF2-40B4-BE49-F238E27FC236}">
                <a16:creationId xmlns:a16="http://schemas.microsoft.com/office/drawing/2014/main" id="{DF0B0122-32F7-4198-982E-22F32428871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751013"/>
            <a:ext cx="7772400" cy="1470025"/>
          </a:xfrm>
        </p:spPr>
        <p:txBody>
          <a:bodyPr/>
          <a:lstStyle/>
          <a:p>
            <a:r>
              <a:rPr lang="en-US" altLang="ja-JP" dirty="0">
                <a:latin typeface="メイリオ" panose="020B0604030504040204" pitchFamily="50" charset="-128"/>
              </a:rPr>
              <a:t>as-5. </a:t>
            </a:r>
            <a:r>
              <a:rPr lang="ja-JP" altLang="en-US" dirty="0">
                <a:latin typeface="メイリオ" panose="020B0604030504040204" pitchFamily="50" charset="-128"/>
              </a:rPr>
              <a:t>サブルーチン呼び出しの</a:t>
            </a:r>
            <a:br>
              <a:rPr lang="en-US" altLang="ja-JP" dirty="0">
                <a:latin typeface="メイリオ" panose="020B0604030504040204" pitchFamily="50" charset="-128"/>
              </a:rPr>
            </a:br>
            <a:r>
              <a:rPr lang="ja-JP" altLang="en-US" dirty="0">
                <a:latin typeface="メイリオ" panose="020B0604030504040204" pitchFamily="50" charset="-128"/>
              </a:rPr>
              <a:t>メカニズム</a:t>
            </a:r>
            <a:endParaRPr lang="ja-JP" altLang="en-US" dirty="0"/>
          </a:p>
        </p:txBody>
      </p:sp>
      <p:sp>
        <p:nvSpPr>
          <p:cNvPr id="4099" name="スライド番号プレースホルダー 3">
            <a:extLst>
              <a:ext uri="{FF2B5EF4-FFF2-40B4-BE49-F238E27FC236}">
                <a16:creationId xmlns:a16="http://schemas.microsoft.com/office/drawing/2014/main" id="{63DC747C-9919-4C00-8426-D6D2649A80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4572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4572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EA6F39C-F31A-4E7F-9DC8-E9BF3A61C27C}" type="slidenum">
              <a:rPr kumimoji="0" lang="ja-JP" altLang="en-US" sz="2800" smtClean="0">
                <a:solidFill>
                  <a:srgbClr val="898989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kumimoji="0" lang="ja-JP" altLang="en-US" sz="2800">
              <a:solidFill>
                <a:srgbClr val="898989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100" name="正方形/長方形 8">
            <a:extLst>
              <a:ext uri="{FF2B5EF4-FFF2-40B4-BE49-F238E27FC236}">
                <a16:creationId xmlns:a16="http://schemas.microsoft.com/office/drawing/2014/main" id="{13134B03-AB3F-422E-96FC-992B6A34E2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5088" y="4870450"/>
            <a:ext cx="14160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defTabSz="4572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4572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4572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>
                <a:solidFill>
                  <a:srgbClr val="0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金子邦彦</a:t>
            </a:r>
          </a:p>
        </p:txBody>
      </p:sp>
      <p:pic>
        <p:nvPicPr>
          <p:cNvPr id="4101" name="Picture 2" descr="https://mirrors.creativecommons.org/presskit/buttons/88x31/png/by-nc-sa.eu.png">
            <a:extLst>
              <a:ext uri="{FF2B5EF4-FFF2-40B4-BE49-F238E27FC236}">
                <a16:creationId xmlns:a16="http://schemas.microsoft.com/office/drawing/2014/main" id="{0C34E6AA-DB93-403E-BB86-9A304CAD33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4450" y="5927725"/>
            <a:ext cx="14351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A24FD033-81C0-45C5-8881-0DDFFDBFB9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9613" y="4610100"/>
            <a:ext cx="7112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字幕 7">
            <a:extLst>
              <a:ext uri="{FF2B5EF4-FFF2-40B4-BE49-F238E27FC236}">
                <a16:creationId xmlns:a16="http://schemas.microsoft.com/office/drawing/2014/main" id="{2B597AD5-C3AA-40A3-BECD-337FEEFFBF8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50850" y="3302000"/>
            <a:ext cx="8266113" cy="1504950"/>
          </a:xfrm>
        </p:spPr>
        <p:txBody>
          <a:bodyPr/>
          <a:lstStyle/>
          <a:p>
            <a:r>
              <a:rPr lang="ja-JP" altLang="en-US" dirty="0"/>
              <a:t>（</a:t>
            </a:r>
            <a:r>
              <a:rPr lang="en-US" altLang="ja-JP" dirty="0"/>
              <a:t>68000 </a:t>
            </a:r>
            <a:r>
              <a:rPr lang="ja-JP" altLang="en-US" dirty="0"/>
              <a:t>アセンブラプログラミング）</a:t>
            </a:r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5"/>
              </a:rPr>
              <a:t>https://www.kkaneko.jp/cc/as/index.html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C90865DB-F36D-46FA-9FCB-9602CF59EF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0088" y="403225"/>
            <a:ext cx="7772400" cy="1143000"/>
          </a:xfrm>
        </p:spPr>
        <p:txBody>
          <a:bodyPr/>
          <a:lstStyle/>
          <a:p>
            <a:r>
              <a:rPr lang="ja-JP" altLang="en-US"/>
              <a:t>イミディエート </a:t>
            </a:r>
            <a:r>
              <a:rPr lang="en-US" altLang="ja-JP"/>
              <a:t>(immediate)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29C8F2E5-EC23-41BA-A76C-3839744CE5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79400" y="1790700"/>
            <a:ext cx="8672513" cy="4510088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ja-JP" altLang="en-US" sz="3600">
                <a:solidFill>
                  <a:srgbClr val="008000"/>
                </a:solidFill>
              </a:rPr>
              <a:t>例：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4800">
                <a:solidFill>
                  <a:srgbClr val="008000"/>
                </a:solidFill>
              </a:rPr>
              <a:t>		</a:t>
            </a:r>
            <a:r>
              <a:rPr lang="en-US" altLang="ja-JP" sz="48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move.w #0x0040, %D0</a:t>
            </a:r>
          </a:p>
          <a:p>
            <a:pPr>
              <a:lnSpc>
                <a:spcPct val="90000"/>
              </a:lnSpc>
              <a:buFontTx/>
              <a:buNone/>
            </a:pPr>
            <a:endParaRPr lang="ja-JP" altLang="en-US" sz="5400"/>
          </a:p>
          <a:p>
            <a:pPr>
              <a:lnSpc>
                <a:spcPct val="90000"/>
              </a:lnSpc>
            </a:pPr>
            <a:r>
              <a:rPr lang="ja-JP" altLang="en-US" sz="4400"/>
              <a:t>記法	</a:t>
            </a:r>
            <a:r>
              <a:rPr lang="en-US" altLang="ja-JP" sz="4400"/>
              <a:t>#data	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ja-JP" sz="280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84DDB7F-3617-4DE4-8C67-2D36EDA5745B}"/>
              </a:ext>
            </a:extLst>
          </p:cNvPr>
          <p:cNvSpPr/>
          <p:nvPr/>
        </p:nvSpPr>
        <p:spPr>
          <a:xfrm>
            <a:off x="3724275" y="2290763"/>
            <a:ext cx="2743200" cy="904875"/>
          </a:xfrm>
          <a:prstGeom prst="rect">
            <a:avLst/>
          </a:prstGeom>
          <a:solidFill>
            <a:srgbClr val="FF993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>
            <a:extLst>
              <a:ext uri="{FF2B5EF4-FFF2-40B4-BE49-F238E27FC236}">
                <a16:creationId xmlns:a16="http://schemas.microsoft.com/office/drawing/2014/main" id="{1E677049-44E3-437E-8E16-DA3208BFE4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1788" y="2774950"/>
            <a:ext cx="1581150" cy="4953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  <a:latin typeface="Microsoft Sans Serif" panose="020B0604020202020204" pitchFamily="34" charset="0"/>
              </a:rPr>
              <a:t>????????</a:t>
            </a:r>
          </a:p>
        </p:txBody>
      </p:sp>
      <p:sp>
        <p:nvSpPr>
          <p:cNvPr id="24579" name="Line 3">
            <a:extLst>
              <a:ext uri="{FF2B5EF4-FFF2-40B4-BE49-F238E27FC236}">
                <a16:creationId xmlns:a16="http://schemas.microsoft.com/office/drawing/2014/main" id="{AADF1CE3-8DDF-4BAD-82B1-36B9BB9BCEE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30863" y="2924175"/>
            <a:ext cx="7937" cy="8080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580" name="Line 4">
            <a:extLst>
              <a:ext uri="{FF2B5EF4-FFF2-40B4-BE49-F238E27FC236}">
                <a16:creationId xmlns:a16="http://schemas.microsoft.com/office/drawing/2014/main" id="{1C6B001E-F167-47D8-9199-EFD8B9955DC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391275" y="2103438"/>
            <a:ext cx="0" cy="25034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581" name="AutoShape 5">
            <a:extLst>
              <a:ext uri="{FF2B5EF4-FFF2-40B4-BE49-F238E27FC236}">
                <a16:creationId xmlns:a16="http://schemas.microsoft.com/office/drawing/2014/main" id="{390E2B77-5DB7-474C-B032-C39C0DB20DD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30388" y="1954213"/>
            <a:ext cx="228600" cy="795337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4582" name="Rectangle 6">
            <a:extLst>
              <a:ext uri="{FF2B5EF4-FFF2-40B4-BE49-F238E27FC236}">
                <a16:creationId xmlns:a16="http://schemas.microsoft.com/office/drawing/2014/main" id="{1B3235DD-2C28-434D-9A64-C6FEC53C29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" y="434975"/>
            <a:ext cx="7075488" cy="63293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4583" name="Rectangle 7">
            <a:extLst>
              <a:ext uri="{FF2B5EF4-FFF2-40B4-BE49-F238E27FC236}">
                <a16:creationId xmlns:a16="http://schemas.microsoft.com/office/drawing/2014/main" id="{3386DAAB-15DD-46A5-8160-92A5B31475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3113" y="1427163"/>
            <a:ext cx="2020887" cy="333375"/>
          </a:xfrm>
          <a:prstGeom prst="rect">
            <a:avLst/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4584" name="Rectangle 8">
            <a:extLst>
              <a:ext uri="{FF2B5EF4-FFF2-40B4-BE49-F238E27FC236}">
                <a16:creationId xmlns:a16="http://schemas.microsoft.com/office/drawing/2014/main" id="{87A78660-B36F-4443-8363-590EE13609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0575" y="715963"/>
            <a:ext cx="2003425" cy="427037"/>
          </a:xfrm>
          <a:prstGeom prst="rect">
            <a:avLst/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4585" name="AutoShape 9">
            <a:extLst>
              <a:ext uri="{FF2B5EF4-FFF2-40B4-BE49-F238E27FC236}">
                <a16:creationId xmlns:a16="http://schemas.microsoft.com/office/drawing/2014/main" id="{6E34832E-7F15-471E-BE6F-E08532B2E9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7963" y="1131888"/>
            <a:ext cx="466725" cy="1216025"/>
          </a:xfrm>
          <a:prstGeom prst="downArrow">
            <a:avLst>
              <a:gd name="adj1" fmla="val 50000"/>
              <a:gd name="adj2" fmla="val 65136"/>
            </a:avLst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4586" name="Text Box 10">
            <a:extLst>
              <a:ext uri="{FF2B5EF4-FFF2-40B4-BE49-F238E27FC236}">
                <a16:creationId xmlns:a16="http://schemas.microsoft.com/office/drawing/2014/main" id="{72A3641D-6230-4111-A0FE-23DB287E19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9625" y="269875"/>
            <a:ext cx="1789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アドレスバス</a:t>
            </a:r>
            <a:endParaRPr lang="en-US" altLang="ja-JP" sz="2400">
              <a:solidFill>
                <a:schemeClr val="tx2"/>
              </a:solidFill>
            </a:endParaRPr>
          </a:p>
        </p:txBody>
      </p:sp>
      <p:sp>
        <p:nvSpPr>
          <p:cNvPr id="24587" name="Text Box 11">
            <a:extLst>
              <a:ext uri="{FF2B5EF4-FFF2-40B4-BE49-F238E27FC236}">
                <a16:creationId xmlns:a16="http://schemas.microsoft.com/office/drawing/2014/main" id="{793AC877-EAF5-4E36-AD3E-47210BA972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2650" y="1055688"/>
            <a:ext cx="1584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データバス</a:t>
            </a:r>
            <a:endParaRPr lang="en-US" altLang="ja-JP" sz="2400"/>
          </a:p>
        </p:txBody>
      </p:sp>
      <p:sp>
        <p:nvSpPr>
          <p:cNvPr id="24588" name="AutoShape 12">
            <a:extLst>
              <a:ext uri="{FF2B5EF4-FFF2-40B4-BE49-F238E27FC236}">
                <a16:creationId xmlns:a16="http://schemas.microsoft.com/office/drawing/2014/main" id="{C985DFA3-1A1D-4BE8-AF5D-F745630235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250" y="1779588"/>
            <a:ext cx="422275" cy="573087"/>
          </a:xfrm>
          <a:prstGeom prst="upDownArrow">
            <a:avLst>
              <a:gd name="adj1" fmla="val 50000"/>
              <a:gd name="adj2" fmla="val 27143"/>
            </a:avLst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4589" name="Line 13">
            <a:extLst>
              <a:ext uri="{FF2B5EF4-FFF2-40B4-BE49-F238E27FC236}">
                <a16:creationId xmlns:a16="http://schemas.microsoft.com/office/drawing/2014/main" id="{B2C28E89-B1EA-4EA3-99D7-E64D1E0C16F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20863" y="1712913"/>
            <a:ext cx="5294312" cy="31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590" name="Line 14">
            <a:extLst>
              <a:ext uri="{FF2B5EF4-FFF2-40B4-BE49-F238E27FC236}">
                <a16:creationId xmlns:a16="http://schemas.microsoft.com/office/drawing/2014/main" id="{95E5F359-B3C3-49B4-A908-9A89487056BE}"/>
              </a:ext>
            </a:extLst>
          </p:cNvPr>
          <p:cNvSpPr>
            <a:spLocks noChangeShapeType="1"/>
          </p:cNvSpPr>
          <p:nvPr/>
        </p:nvSpPr>
        <p:spPr bwMode="auto">
          <a:xfrm>
            <a:off x="6637338" y="1724025"/>
            <a:ext cx="0" cy="38719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591" name="Rectangle 15">
            <a:extLst>
              <a:ext uri="{FF2B5EF4-FFF2-40B4-BE49-F238E27FC236}">
                <a16:creationId xmlns:a16="http://schemas.microsoft.com/office/drawing/2014/main" id="{32B4DED7-A3B2-4908-8C34-D07BB8493E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9063" y="5059363"/>
            <a:ext cx="682625" cy="103028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4592" name="Oval 16">
            <a:extLst>
              <a:ext uri="{FF2B5EF4-FFF2-40B4-BE49-F238E27FC236}">
                <a16:creationId xmlns:a16="http://schemas.microsoft.com/office/drawing/2014/main" id="{86E91B32-8066-4F62-8955-593D7746CAF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583363" y="1651000"/>
            <a:ext cx="114300" cy="1079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4593" name="Line 17">
            <a:extLst>
              <a:ext uri="{FF2B5EF4-FFF2-40B4-BE49-F238E27FC236}">
                <a16:creationId xmlns:a16="http://schemas.microsoft.com/office/drawing/2014/main" id="{1D3F81DF-2209-47CC-802A-A93C3425520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89625" y="5591175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594" name="Rectangle 18">
            <a:extLst>
              <a:ext uri="{FF2B5EF4-FFF2-40B4-BE49-F238E27FC236}">
                <a16:creationId xmlns:a16="http://schemas.microsoft.com/office/drawing/2014/main" id="{5E76437D-236D-476F-B6EA-9ADADA6BD9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4275" y="5060950"/>
            <a:ext cx="682625" cy="1030288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4595" name="Line 19">
            <a:extLst>
              <a:ext uri="{FF2B5EF4-FFF2-40B4-BE49-F238E27FC236}">
                <a16:creationId xmlns:a16="http://schemas.microsoft.com/office/drawing/2014/main" id="{A80EBECF-3CB5-4A29-9890-5FE85FD6903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14838" y="5592763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596" name="Line 20">
            <a:extLst>
              <a:ext uri="{FF2B5EF4-FFF2-40B4-BE49-F238E27FC236}">
                <a16:creationId xmlns:a16="http://schemas.microsoft.com/office/drawing/2014/main" id="{34C6E327-FA4A-45C5-8B44-400B16E71A7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81313" y="5603875"/>
            <a:ext cx="8413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597" name="Text Box 21">
            <a:extLst>
              <a:ext uri="{FF2B5EF4-FFF2-40B4-BE49-F238E27FC236}">
                <a16:creationId xmlns:a16="http://schemas.microsoft.com/office/drawing/2014/main" id="{7D46C39E-8CFC-4127-8F04-21237DE77A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1438" y="5243513"/>
            <a:ext cx="16748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制御系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Control Unit</a:t>
            </a:r>
          </a:p>
        </p:txBody>
      </p:sp>
      <p:sp>
        <p:nvSpPr>
          <p:cNvPr id="24598" name="Line 22">
            <a:extLst>
              <a:ext uri="{FF2B5EF4-FFF2-40B4-BE49-F238E27FC236}">
                <a16:creationId xmlns:a16="http://schemas.microsoft.com/office/drawing/2014/main" id="{4F6AB6D2-BF8F-4A75-9BC2-46FDC5DCE7A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57325" y="935038"/>
            <a:ext cx="5637213" cy="0"/>
          </a:xfrm>
          <a:prstGeom prst="line">
            <a:avLst/>
          </a:prstGeom>
          <a:noFill/>
          <a:ln w="57150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599" name="Rectangle 23">
            <a:extLst>
              <a:ext uri="{FF2B5EF4-FFF2-40B4-BE49-F238E27FC236}">
                <a16:creationId xmlns:a16="http://schemas.microsoft.com/office/drawing/2014/main" id="{0C290B5D-334B-4552-8927-08A9554D05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3825" y="2328863"/>
            <a:ext cx="895350" cy="60483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4600" name="Line 24">
            <a:extLst>
              <a:ext uri="{FF2B5EF4-FFF2-40B4-BE49-F238E27FC236}">
                <a16:creationId xmlns:a16="http://schemas.microsoft.com/office/drawing/2014/main" id="{87F180F3-AEA6-45C9-A614-CA77373BAE3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57850" y="919163"/>
            <a:ext cx="0" cy="14112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601" name="Rectangle 25">
            <a:extLst>
              <a:ext uri="{FF2B5EF4-FFF2-40B4-BE49-F238E27FC236}">
                <a16:creationId xmlns:a16="http://schemas.microsoft.com/office/drawing/2014/main" id="{372C5A1A-C689-41EB-8C69-85F8489F4A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0163" y="3722688"/>
            <a:ext cx="1116012" cy="6048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accent2"/>
                </a:solidFill>
                <a:latin typeface="Microsoft Sans Serif" panose="020B0604020202020204" pitchFamily="34" charset="0"/>
              </a:rPr>
              <a:t>+</a:t>
            </a:r>
            <a:r>
              <a:rPr lang="ja-JP" altLang="en-US" sz="2000">
                <a:solidFill>
                  <a:schemeClr val="accent2"/>
                </a:solidFill>
              </a:rPr>
              <a:t>命令長</a:t>
            </a:r>
          </a:p>
        </p:txBody>
      </p:sp>
      <p:sp>
        <p:nvSpPr>
          <p:cNvPr id="24602" name="Line 26">
            <a:extLst>
              <a:ext uri="{FF2B5EF4-FFF2-40B4-BE49-F238E27FC236}">
                <a16:creationId xmlns:a16="http://schemas.microsoft.com/office/drawing/2014/main" id="{2F513159-AA63-4325-B4C6-85326E3BC7C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67375" y="2101850"/>
            <a:ext cx="728663" cy="158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603" name="Line 27">
            <a:extLst>
              <a:ext uri="{FF2B5EF4-FFF2-40B4-BE49-F238E27FC236}">
                <a16:creationId xmlns:a16="http://schemas.microsoft.com/office/drawing/2014/main" id="{03878D06-B3DB-4EA9-887B-309A57F829F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43563" y="4591050"/>
            <a:ext cx="746125" cy="0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604" name="Line 28">
            <a:extLst>
              <a:ext uri="{FF2B5EF4-FFF2-40B4-BE49-F238E27FC236}">
                <a16:creationId xmlns:a16="http://schemas.microsoft.com/office/drawing/2014/main" id="{92944DE2-E77B-40C8-BAF2-CA5D7826F8C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56263" y="4333875"/>
            <a:ext cx="0" cy="2492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605" name="Freeform 29">
            <a:extLst>
              <a:ext uri="{FF2B5EF4-FFF2-40B4-BE49-F238E27FC236}">
                <a16:creationId xmlns:a16="http://schemas.microsoft.com/office/drawing/2014/main" id="{23FE7266-A7CC-434C-AEFE-3F8A26CDB48C}"/>
              </a:ext>
            </a:extLst>
          </p:cNvPr>
          <p:cNvSpPr>
            <a:spLocks/>
          </p:cNvSpPr>
          <p:nvPr/>
        </p:nvSpPr>
        <p:spPr bwMode="auto">
          <a:xfrm>
            <a:off x="476250" y="1952625"/>
            <a:ext cx="958850" cy="2513013"/>
          </a:xfrm>
          <a:custGeom>
            <a:avLst/>
            <a:gdLst>
              <a:gd name="T0" fmla="*/ 2147483646 w 604"/>
              <a:gd name="T1" fmla="*/ 0 h 1583"/>
              <a:gd name="T2" fmla="*/ 0 w 604"/>
              <a:gd name="T3" fmla="*/ 2147483646 h 1583"/>
              <a:gd name="T4" fmla="*/ 0 w 604"/>
              <a:gd name="T5" fmla="*/ 2147483646 h 1583"/>
              <a:gd name="T6" fmla="*/ 2147483646 w 604"/>
              <a:gd name="T7" fmla="*/ 2147483646 h 1583"/>
              <a:gd name="T8" fmla="*/ 2147483646 w 604"/>
              <a:gd name="T9" fmla="*/ 2147483646 h 1583"/>
              <a:gd name="T10" fmla="*/ 2147483646 w 604"/>
              <a:gd name="T11" fmla="*/ 2147483646 h 1583"/>
              <a:gd name="T12" fmla="*/ 2147483646 w 604"/>
              <a:gd name="T13" fmla="*/ 2147483646 h 1583"/>
              <a:gd name="T14" fmla="*/ 2147483646 w 604"/>
              <a:gd name="T15" fmla="*/ 0 h 158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04"/>
              <a:gd name="T25" fmla="*/ 0 h 1583"/>
              <a:gd name="T26" fmla="*/ 604 w 604"/>
              <a:gd name="T27" fmla="*/ 1583 h 158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04" h="1583">
                <a:moveTo>
                  <a:pt x="604" y="0"/>
                </a:moveTo>
                <a:lnTo>
                  <a:pt x="0" y="397"/>
                </a:lnTo>
                <a:lnTo>
                  <a:pt x="0" y="1186"/>
                </a:lnTo>
                <a:lnTo>
                  <a:pt x="604" y="1583"/>
                </a:lnTo>
                <a:lnTo>
                  <a:pt x="604" y="917"/>
                </a:lnTo>
                <a:lnTo>
                  <a:pt x="359" y="772"/>
                </a:lnTo>
                <a:lnTo>
                  <a:pt x="604" y="643"/>
                </a:lnTo>
                <a:lnTo>
                  <a:pt x="604" y="0"/>
                </a:lnTo>
                <a:close/>
              </a:path>
            </a:pathLst>
          </a:cu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606" name="Rectangle 30">
            <a:extLst>
              <a:ext uri="{FF2B5EF4-FFF2-40B4-BE49-F238E27FC236}">
                <a16:creationId xmlns:a16="http://schemas.microsoft.com/office/drawing/2014/main" id="{2D859D21-AD88-4C89-B7D4-7EB64174A4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8950" y="2436813"/>
            <a:ext cx="949325" cy="1598612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4607" name="Text Box 31">
            <a:extLst>
              <a:ext uri="{FF2B5EF4-FFF2-40B4-BE49-F238E27FC236}">
                <a16:creationId xmlns:a16="http://schemas.microsoft.com/office/drawing/2014/main" id="{B89B67AC-5192-49A3-8F47-B98AB66E7F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9563" y="4016375"/>
            <a:ext cx="13303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accent2"/>
                </a:solidFill>
              </a:rPr>
              <a:t>レジスタ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Registers</a:t>
            </a:r>
          </a:p>
        </p:txBody>
      </p:sp>
      <p:sp>
        <p:nvSpPr>
          <p:cNvPr id="24608" name="Oval 32">
            <a:extLst>
              <a:ext uri="{FF2B5EF4-FFF2-40B4-BE49-F238E27FC236}">
                <a16:creationId xmlns:a16="http://schemas.microsoft.com/office/drawing/2014/main" id="{8CEE3744-8D41-4245-8856-B29CBE333845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454525" y="1660525"/>
            <a:ext cx="114300" cy="1079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4609" name="Line 33">
            <a:extLst>
              <a:ext uri="{FF2B5EF4-FFF2-40B4-BE49-F238E27FC236}">
                <a16:creationId xmlns:a16="http://schemas.microsoft.com/office/drawing/2014/main" id="{FCE0DA59-840F-4783-8E3E-14131518BBC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18025" y="1725613"/>
            <a:ext cx="0" cy="1004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610" name="Line 34">
            <a:extLst>
              <a:ext uri="{FF2B5EF4-FFF2-40B4-BE49-F238E27FC236}">
                <a16:creationId xmlns:a16="http://schemas.microsoft.com/office/drawing/2014/main" id="{46B32104-8F59-4489-A829-15689441994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95738" y="2732088"/>
            <a:ext cx="51435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611" name="Line 35">
            <a:extLst>
              <a:ext uri="{FF2B5EF4-FFF2-40B4-BE49-F238E27FC236}">
                <a16:creationId xmlns:a16="http://schemas.microsoft.com/office/drawing/2014/main" id="{37BACF7A-ADD8-41D8-8741-D11C78A38CB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55863" y="1712913"/>
            <a:ext cx="1587" cy="6842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612" name="Line 36">
            <a:extLst>
              <a:ext uri="{FF2B5EF4-FFF2-40B4-BE49-F238E27FC236}">
                <a16:creationId xmlns:a16="http://schemas.microsoft.com/office/drawing/2014/main" id="{ED7E8F7B-5E92-429C-A5B1-C60DD644F13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090738" y="2374900"/>
            <a:ext cx="390525" cy="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613" name="Line 37">
            <a:extLst>
              <a:ext uri="{FF2B5EF4-FFF2-40B4-BE49-F238E27FC236}">
                <a16:creationId xmlns:a16="http://schemas.microsoft.com/office/drawing/2014/main" id="{6CC6249B-EB58-4D52-9DD4-8DE3FAC813A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23988" y="2519363"/>
            <a:ext cx="407987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614" name="Line 38">
            <a:extLst>
              <a:ext uri="{FF2B5EF4-FFF2-40B4-BE49-F238E27FC236}">
                <a16:creationId xmlns:a16="http://schemas.microsoft.com/office/drawing/2014/main" id="{44959E58-5C7D-4B7C-8E98-7A166E7398D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3275" y="2635250"/>
            <a:ext cx="6477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615" name="Line 39">
            <a:extLst>
              <a:ext uri="{FF2B5EF4-FFF2-40B4-BE49-F238E27FC236}">
                <a16:creationId xmlns:a16="http://schemas.microsoft.com/office/drawing/2014/main" id="{96769AE3-1586-44F2-904F-59F54F6A761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22563" y="2633663"/>
            <a:ext cx="1587" cy="13477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616" name="Line 40">
            <a:extLst>
              <a:ext uri="{FF2B5EF4-FFF2-40B4-BE49-F238E27FC236}">
                <a16:creationId xmlns:a16="http://schemas.microsoft.com/office/drawing/2014/main" id="{06827235-8D2A-4736-900A-E29D30005A4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6213" y="2635250"/>
            <a:ext cx="309562" cy="4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617" name="Line 41">
            <a:extLst>
              <a:ext uri="{FF2B5EF4-FFF2-40B4-BE49-F238E27FC236}">
                <a16:creationId xmlns:a16="http://schemas.microsoft.com/office/drawing/2014/main" id="{C7B37659-4B6E-48AC-BB05-2CBB87533F7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3038" y="3959225"/>
            <a:ext cx="12700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618" name="Line 42">
            <a:extLst>
              <a:ext uri="{FF2B5EF4-FFF2-40B4-BE49-F238E27FC236}">
                <a16:creationId xmlns:a16="http://schemas.microsoft.com/office/drawing/2014/main" id="{C1907F0F-0E77-4AB6-90A6-579044F1FF5B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775" y="3175000"/>
            <a:ext cx="255588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619" name="Oval 43">
            <a:extLst>
              <a:ext uri="{FF2B5EF4-FFF2-40B4-BE49-F238E27FC236}">
                <a16:creationId xmlns:a16="http://schemas.microsoft.com/office/drawing/2014/main" id="{97BCAB91-ACC5-47F9-9157-9554AE03B183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597150" y="2528888"/>
            <a:ext cx="2286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4620" name="Oval 44">
            <a:extLst>
              <a:ext uri="{FF2B5EF4-FFF2-40B4-BE49-F238E27FC236}">
                <a16:creationId xmlns:a16="http://schemas.microsoft.com/office/drawing/2014/main" id="{BD20056A-8F00-4A24-8243-E9B76D245B81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339975" y="1608138"/>
            <a:ext cx="230188" cy="2174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4621" name="Line 45">
            <a:extLst>
              <a:ext uri="{FF2B5EF4-FFF2-40B4-BE49-F238E27FC236}">
                <a16:creationId xmlns:a16="http://schemas.microsoft.com/office/drawing/2014/main" id="{F19C34DF-2E56-4419-9E9C-BB76443A6DC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4625" y="1441450"/>
            <a:ext cx="6959600" cy="4763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622" name="Line 46">
            <a:extLst>
              <a:ext uri="{FF2B5EF4-FFF2-40B4-BE49-F238E27FC236}">
                <a16:creationId xmlns:a16="http://schemas.microsoft.com/office/drawing/2014/main" id="{37895F57-7A2F-4125-9A7E-3614D123C2F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0188" y="1457325"/>
            <a:ext cx="1587" cy="17081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623" name="Line 47">
            <a:extLst>
              <a:ext uri="{FF2B5EF4-FFF2-40B4-BE49-F238E27FC236}">
                <a16:creationId xmlns:a16="http://schemas.microsoft.com/office/drawing/2014/main" id="{1DC50B06-0439-418A-BA03-168DFA49E23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9388" y="1450975"/>
            <a:ext cx="0" cy="11747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624" name="Oval 48">
            <a:extLst>
              <a:ext uri="{FF2B5EF4-FFF2-40B4-BE49-F238E27FC236}">
                <a16:creationId xmlns:a16="http://schemas.microsoft.com/office/drawing/2014/main" id="{5D85B2B7-EC74-4673-AD61-6A4767CC1D94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3397250" y="1330325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4625" name="Line 49">
            <a:extLst>
              <a:ext uri="{FF2B5EF4-FFF2-40B4-BE49-F238E27FC236}">
                <a16:creationId xmlns:a16="http://schemas.microsoft.com/office/drawing/2014/main" id="{1158F3F0-0438-43BB-A02E-DC4A3DDEF85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11550" y="936625"/>
            <a:ext cx="7938" cy="479425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626" name="Oval 50">
            <a:extLst>
              <a:ext uri="{FF2B5EF4-FFF2-40B4-BE49-F238E27FC236}">
                <a16:creationId xmlns:a16="http://schemas.microsoft.com/office/drawing/2014/main" id="{468C11C2-10A5-45BB-89E4-862C9E2736FE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575175" y="1320800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4627" name="Line 51">
            <a:extLst>
              <a:ext uri="{FF2B5EF4-FFF2-40B4-BE49-F238E27FC236}">
                <a16:creationId xmlns:a16="http://schemas.microsoft.com/office/drawing/2014/main" id="{CEF7F439-6C3A-43F3-B0F3-FD07C402CDEA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4238" y="1446213"/>
            <a:ext cx="1587" cy="228600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628" name="Line 52">
            <a:extLst>
              <a:ext uri="{FF2B5EF4-FFF2-40B4-BE49-F238E27FC236}">
                <a16:creationId xmlns:a16="http://schemas.microsoft.com/office/drawing/2014/main" id="{7E1CFE01-348E-4583-8D30-3B55E8BE9A1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00500" y="3721100"/>
            <a:ext cx="698500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629" name="Oval 53">
            <a:extLst>
              <a:ext uri="{FF2B5EF4-FFF2-40B4-BE49-F238E27FC236}">
                <a16:creationId xmlns:a16="http://schemas.microsoft.com/office/drawing/2014/main" id="{19B0251C-1D39-45A6-9125-DD451EC47372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5548313" y="1998663"/>
            <a:ext cx="230187" cy="217487"/>
          </a:xfrm>
          <a:prstGeom prst="ellipse">
            <a:avLst/>
          </a:prstGeom>
          <a:solidFill>
            <a:srgbClr val="FF9933"/>
          </a:solidFill>
          <a:ln w="9525">
            <a:solidFill>
              <a:srgbClr val="FF9999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4630" name="Line 54">
            <a:extLst>
              <a:ext uri="{FF2B5EF4-FFF2-40B4-BE49-F238E27FC236}">
                <a16:creationId xmlns:a16="http://schemas.microsoft.com/office/drawing/2014/main" id="{CC88D47B-245A-430D-94EB-8BF3CF3E80E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82800" y="2116138"/>
            <a:ext cx="3567113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7607" name="Rectangle 55">
            <a:extLst>
              <a:ext uri="{FF2B5EF4-FFF2-40B4-BE49-F238E27FC236}">
                <a16:creationId xmlns:a16="http://schemas.microsoft.com/office/drawing/2014/main" id="{FA72BA50-D4AD-4138-A811-0922552711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4300" y="5221288"/>
            <a:ext cx="1509713" cy="825500"/>
          </a:xfrm>
          <a:prstGeom prst="rect">
            <a:avLst/>
          </a:prstGeom>
          <a:noFill/>
          <a:ln w="762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24632" name="Rectangle 56">
            <a:extLst>
              <a:ext uri="{FF2B5EF4-FFF2-40B4-BE49-F238E27FC236}">
                <a16:creationId xmlns:a16="http://schemas.microsoft.com/office/drawing/2014/main" id="{B21071E9-6345-4F24-B00F-5EA9E4C17D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7288" y="2359025"/>
            <a:ext cx="1603375" cy="38020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4633" name="Text Box 57">
            <a:extLst>
              <a:ext uri="{FF2B5EF4-FFF2-40B4-BE49-F238E27FC236}">
                <a16:creationId xmlns:a16="http://schemas.microsoft.com/office/drawing/2014/main" id="{B1A3E81D-451F-420B-88D8-75671D78A3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4038" y="3800475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R/W</a:t>
            </a:r>
          </a:p>
        </p:txBody>
      </p:sp>
      <p:sp>
        <p:nvSpPr>
          <p:cNvPr id="24634" name="Line 58">
            <a:extLst>
              <a:ext uri="{FF2B5EF4-FFF2-40B4-BE49-F238E27FC236}">
                <a16:creationId xmlns:a16="http://schemas.microsoft.com/office/drawing/2014/main" id="{722168CB-7D3B-404D-85FE-6B0D31104A40}"/>
              </a:ext>
            </a:extLst>
          </p:cNvPr>
          <p:cNvSpPr>
            <a:spLocks noChangeShapeType="1"/>
          </p:cNvSpPr>
          <p:nvPr/>
        </p:nvSpPr>
        <p:spPr bwMode="auto">
          <a:xfrm>
            <a:off x="7127875" y="4316413"/>
            <a:ext cx="377825" cy="127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635" name="Line 59">
            <a:extLst>
              <a:ext uri="{FF2B5EF4-FFF2-40B4-BE49-F238E27FC236}">
                <a16:creationId xmlns:a16="http://schemas.microsoft.com/office/drawing/2014/main" id="{A06910FF-2CD4-45FE-A652-B6DC3A2D576B}"/>
              </a:ext>
            </a:extLst>
          </p:cNvPr>
          <p:cNvSpPr>
            <a:spLocks noChangeShapeType="1"/>
          </p:cNvSpPr>
          <p:nvPr/>
        </p:nvSpPr>
        <p:spPr bwMode="auto">
          <a:xfrm>
            <a:off x="7242175" y="3854450"/>
            <a:ext cx="198438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7612" name="Text Box 60">
            <a:extLst>
              <a:ext uri="{FF2B5EF4-FFF2-40B4-BE49-F238E27FC236}">
                <a16:creationId xmlns:a16="http://schemas.microsoft.com/office/drawing/2014/main" id="{76652C14-5D84-4F83-AC0B-B5033B81CB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6363" y="4048125"/>
            <a:ext cx="3868737" cy="10763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accent2"/>
                </a:solidFill>
              </a:rPr>
              <a:t>データレジスタ </a:t>
            </a:r>
            <a:r>
              <a:rPr lang="en-US" altLang="ja-JP">
                <a:solidFill>
                  <a:schemeClr val="accent2"/>
                </a:solidFill>
              </a:rPr>
              <a:t>D0 </a:t>
            </a:r>
            <a:r>
              <a:rPr lang="ja-JP" altLang="en-US">
                <a:solidFill>
                  <a:schemeClr val="accent2"/>
                </a:solidFill>
              </a:rPr>
              <a:t>に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accent2"/>
                </a:solidFill>
              </a:rPr>
              <a:t>値 </a:t>
            </a:r>
            <a:r>
              <a:rPr lang="en-US" altLang="ja-JP">
                <a:solidFill>
                  <a:schemeClr val="accent2"/>
                </a:solidFill>
              </a:rPr>
              <a:t>0040 </a:t>
            </a:r>
            <a:r>
              <a:rPr lang="ja-JP" altLang="en-US">
                <a:solidFill>
                  <a:schemeClr val="accent2"/>
                </a:solidFill>
              </a:rPr>
              <a:t>が入る</a:t>
            </a:r>
          </a:p>
        </p:txBody>
      </p:sp>
      <p:sp>
        <p:nvSpPr>
          <p:cNvPr id="24637" name="Text Box 61">
            <a:extLst>
              <a:ext uri="{FF2B5EF4-FFF2-40B4-BE49-F238E27FC236}">
                <a16:creationId xmlns:a16="http://schemas.microsoft.com/office/drawing/2014/main" id="{0ADEB207-82BC-43C4-B8A2-E39168D331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888" y="173038"/>
            <a:ext cx="8948737" cy="6461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move.w #0x0040, %D0</a:t>
            </a:r>
            <a:r>
              <a:rPr lang="ja-JP" altLang="en-US" sz="36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　の</a:t>
            </a:r>
            <a:r>
              <a:rPr lang="ja-JP" altLang="en-US" sz="3600">
                <a:solidFill>
                  <a:schemeClr val="tx2"/>
                </a:solidFill>
                <a:latin typeface="Microsoft Sans Serif" panose="020B0604020202020204" pitchFamily="34" charset="0"/>
              </a:rPr>
              <a:t>命令実行では</a:t>
            </a:r>
          </a:p>
        </p:txBody>
      </p:sp>
      <p:sp>
        <p:nvSpPr>
          <p:cNvPr id="24638" name="Text Box 62">
            <a:extLst>
              <a:ext uri="{FF2B5EF4-FFF2-40B4-BE49-F238E27FC236}">
                <a16:creationId xmlns:a16="http://schemas.microsoft.com/office/drawing/2014/main" id="{5714BECD-9BF2-43AA-913E-0BE3ACD3F8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2163" y="2746375"/>
            <a:ext cx="681037" cy="5794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D0</a:t>
            </a:r>
          </a:p>
        </p:txBody>
      </p:sp>
      <p:sp>
        <p:nvSpPr>
          <p:cNvPr id="407615" name="Text Box 63">
            <a:extLst>
              <a:ext uri="{FF2B5EF4-FFF2-40B4-BE49-F238E27FC236}">
                <a16:creationId xmlns:a16="http://schemas.microsoft.com/office/drawing/2014/main" id="{65C24890-A3AA-49BD-AF83-988E5F366D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1300" y="2770188"/>
            <a:ext cx="1663700" cy="4953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  <a:latin typeface="MS Reference Sans Serif" panose="020B0604030504040204" pitchFamily="34" charset="0"/>
              </a:rPr>
              <a:t>????</a:t>
            </a:r>
            <a:r>
              <a:rPr lang="en-US" altLang="ja-JP" sz="2400" b="1">
                <a:solidFill>
                  <a:schemeClr val="tx2"/>
                </a:solidFill>
                <a:latin typeface="MS Reference Sans Serif" panose="020B0604030504040204" pitchFamily="34" charset="0"/>
              </a:rPr>
              <a:t>0040</a:t>
            </a:r>
          </a:p>
        </p:txBody>
      </p:sp>
      <p:sp>
        <p:nvSpPr>
          <p:cNvPr id="407616" name="Line 64">
            <a:extLst>
              <a:ext uri="{FF2B5EF4-FFF2-40B4-BE49-F238E27FC236}">
                <a16:creationId xmlns:a16="http://schemas.microsoft.com/office/drawing/2014/main" id="{75B33083-F3FD-453D-A16A-E7A2A60CD67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73288" y="4830763"/>
            <a:ext cx="0" cy="354012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7617" name="Line 65">
            <a:extLst>
              <a:ext uri="{FF2B5EF4-FFF2-40B4-BE49-F238E27FC236}">
                <a16:creationId xmlns:a16="http://schemas.microsoft.com/office/drawing/2014/main" id="{B4BC7502-6526-4959-ABEC-BA2820BE0BE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84400" y="4864100"/>
            <a:ext cx="2709863" cy="3175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7618" name="Line 66">
            <a:extLst>
              <a:ext uri="{FF2B5EF4-FFF2-40B4-BE49-F238E27FC236}">
                <a16:creationId xmlns:a16="http://schemas.microsoft.com/office/drawing/2014/main" id="{0E8688DB-E169-4318-809F-EC6277AA357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13313" y="3046413"/>
            <a:ext cx="11112" cy="1838325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7619" name="Line 67">
            <a:extLst>
              <a:ext uri="{FF2B5EF4-FFF2-40B4-BE49-F238E27FC236}">
                <a16:creationId xmlns:a16="http://schemas.microsoft.com/office/drawing/2014/main" id="{DCEAF8F0-3957-4AD7-9CB5-09C023BABBE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08500" y="3046413"/>
            <a:ext cx="430213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7620" name="Line 68">
            <a:extLst>
              <a:ext uri="{FF2B5EF4-FFF2-40B4-BE49-F238E27FC236}">
                <a16:creationId xmlns:a16="http://schemas.microsoft.com/office/drawing/2014/main" id="{4A45CFD7-1238-4FEE-BC3F-641822762ED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514850" y="3308350"/>
            <a:ext cx="676275" cy="757238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7621" name="Line 69">
            <a:extLst>
              <a:ext uri="{FF2B5EF4-FFF2-40B4-BE49-F238E27FC236}">
                <a16:creationId xmlns:a16="http://schemas.microsoft.com/office/drawing/2014/main" id="{10905D6A-335F-4572-868C-3B5FEB2E3285}"/>
              </a:ext>
            </a:extLst>
          </p:cNvPr>
          <p:cNvSpPr>
            <a:spLocks noChangeShapeType="1"/>
          </p:cNvSpPr>
          <p:nvPr/>
        </p:nvSpPr>
        <p:spPr bwMode="auto">
          <a:xfrm>
            <a:off x="4013200" y="5184775"/>
            <a:ext cx="538163" cy="22225"/>
          </a:xfrm>
          <a:prstGeom prst="line">
            <a:avLst/>
          </a:prstGeom>
          <a:noFill/>
          <a:ln w="57150">
            <a:solidFill>
              <a:srgbClr val="FF4B4B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7622" name="Text Box 70">
            <a:extLst>
              <a:ext uri="{FF2B5EF4-FFF2-40B4-BE49-F238E27FC236}">
                <a16:creationId xmlns:a16="http://schemas.microsoft.com/office/drawing/2014/main" id="{261C3D8E-1449-4C2C-B341-E4754B40CB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1813" y="4933950"/>
            <a:ext cx="895350" cy="519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chemeClr val="tx2"/>
                </a:solidFill>
              </a:rPr>
              <a:t>0040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7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7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7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7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7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7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7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07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1000"/>
                                        <p:tgtEl>
                                          <p:spTgt spid="407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1000"/>
                                        <p:tgtEl>
                                          <p:spTgt spid="407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7607" grpId="0" animBg="1"/>
      <p:bldP spid="407612" grpId="0" animBg="1"/>
      <p:bldP spid="407615" grpId="0" animBg="1"/>
      <p:bldP spid="4076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FC1D9A30-6E3C-4FD3-ABEC-1CC8A03FF5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44475"/>
            <a:ext cx="7772400" cy="1143000"/>
          </a:xfrm>
        </p:spPr>
        <p:txBody>
          <a:bodyPr/>
          <a:lstStyle/>
          <a:p>
            <a:r>
              <a:rPr lang="ja-JP" altLang="en-US"/>
              <a:t>　</a:t>
            </a:r>
          </a:p>
        </p:txBody>
      </p:sp>
      <p:sp>
        <p:nvSpPr>
          <p:cNvPr id="366595" name="Rectangle 3">
            <a:extLst>
              <a:ext uri="{FF2B5EF4-FFF2-40B4-BE49-F238E27FC236}">
                <a16:creationId xmlns:a16="http://schemas.microsoft.com/office/drawing/2014/main" id="{5B95F319-7A07-410A-BDC6-75ACE45F88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38175" y="1150938"/>
            <a:ext cx="7772400" cy="51276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>
                <a:solidFill>
                  <a:schemeClr val="accent2"/>
                </a:solidFill>
              </a:rPr>
              <a:t>イミディエート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>
                <a:solidFill>
                  <a:srgbClr val="008000"/>
                </a:solidFill>
                <a:latin typeface="Arial" panose="020B0604020202020204" pitchFamily="34" charset="0"/>
              </a:rPr>
              <a:t>		.</a:t>
            </a:r>
            <a:r>
              <a:rPr lang="en-US" altLang="ja-JP">
                <a:solidFill>
                  <a:srgbClr val="008000"/>
                </a:solidFill>
                <a:latin typeface="Arial" panose="020B0604020202020204" pitchFamily="34" charset="0"/>
              </a:rPr>
              <a:t>equ	ADDR 	0x00ffff00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>
                <a:solidFill>
                  <a:srgbClr val="008000"/>
                </a:solidFill>
                <a:latin typeface="Arial" panose="020B0604020202020204" pitchFamily="34" charset="0"/>
              </a:rPr>
              <a:t>			move.w 	</a:t>
            </a:r>
            <a:r>
              <a:rPr lang="en-US" altLang="ja-JP">
                <a:solidFill>
                  <a:schemeClr val="tx2"/>
                </a:solidFill>
                <a:latin typeface="Arial" panose="020B0604020202020204" pitchFamily="34" charset="0"/>
              </a:rPr>
              <a:t>#0x1000</a:t>
            </a:r>
            <a:r>
              <a:rPr lang="en-US" altLang="ja-JP">
                <a:solidFill>
                  <a:srgbClr val="008000"/>
                </a:solidFill>
                <a:latin typeface="Arial" panose="020B0604020202020204" pitchFamily="34" charset="0"/>
              </a:rPr>
              <a:t>,%d0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>
                <a:solidFill>
                  <a:srgbClr val="008000"/>
                </a:solidFill>
                <a:latin typeface="Arial" panose="020B0604020202020204" pitchFamily="34" charset="0"/>
              </a:rPr>
              <a:t>			move.l	</a:t>
            </a:r>
            <a:r>
              <a:rPr lang="en-US" altLang="ja-JP">
                <a:solidFill>
                  <a:schemeClr val="tx2"/>
                </a:solidFill>
                <a:latin typeface="Arial" panose="020B0604020202020204" pitchFamily="34" charset="0"/>
              </a:rPr>
              <a:t>#ADDR</a:t>
            </a:r>
            <a:r>
              <a:rPr lang="en-US" altLang="ja-JP">
                <a:solidFill>
                  <a:srgbClr val="008000"/>
                </a:solidFill>
                <a:latin typeface="Arial" panose="020B0604020202020204" pitchFamily="34" charset="0"/>
              </a:rPr>
              <a:t>,%a0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>
                <a:solidFill>
                  <a:schemeClr val="accent2"/>
                </a:solidFill>
                <a:latin typeface="Arial" panose="020B0604020202020204" pitchFamily="34" charset="0"/>
              </a:rPr>
              <a:t>	※</a:t>
            </a:r>
            <a:r>
              <a:rPr lang="ja-JP" altLang="en-US">
                <a:solidFill>
                  <a:schemeClr val="accent2"/>
                </a:solidFill>
                <a:latin typeface="Arial" panose="020B0604020202020204" pitchFamily="34" charset="0"/>
              </a:rPr>
              <a:t>　値を扱う</a:t>
            </a:r>
            <a:endParaRPr lang="en-US" altLang="ja-JP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ja-JP" altLang="en-US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ja-JP" altLang="en-US">
                <a:solidFill>
                  <a:schemeClr val="accent2"/>
                </a:solidFill>
              </a:rPr>
              <a:t>アブソリュート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>
                <a:solidFill>
                  <a:srgbClr val="008000"/>
                </a:solidFill>
                <a:latin typeface="Arial" panose="020B0604020202020204" pitchFamily="34" charset="0"/>
              </a:rPr>
              <a:t>		.</a:t>
            </a:r>
            <a:r>
              <a:rPr lang="en-US" altLang="ja-JP">
                <a:solidFill>
                  <a:srgbClr val="008000"/>
                </a:solidFill>
                <a:latin typeface="Arial" panose="020B0604020202020204" pitchFamily="34" charset="0"/>
              </a:rPr>
              <a:t>equ	ADDR 	0xffff00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>
                <a:solidFill>
                  <a:srgbClr val="008000"/>
                </a:solidFill>
                <a:latin typeface="Arial" panose="020B0604020202020204" pitchFamily="34" charset="0"/>
              </a:rPr>
              <a:t>			move.w 	</a:t>
            </a:r>
            <a:r>
              <a:rPr lang="en-US" altLang="ja-JP">
                <a:solidFill>
                  <a:schemeClr val="tx2"/>
                </a:solidFill>
                <a:latin typeface="Arial" panose="020B0604020202020204" pitchFamily="34" charset="0"/>
              </a:rPr>
              <a:t>ADDR</a:t>
            </a:r>
            <a:r>
              <a:rPr lang="en-US" altLang="ja-JP">
                <a:solidFill>
                  <a:srgbClr val="008000"/>
                </a:solidFill>
                <a:latin typeface="Arial" panose="020B0604020202020204" pitchFamily="34" charset="0"/>
              </a:rPr>
              <a:t>,%d0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>
                <a:solidFill>
                  <a:schemeClr val="accent2"/>
                </a:solidFill>
                <a:latin typeface="Arial" panose="020B0604020202020204" pitchFamily="34" charset="0"/>
              </a:rPr>
              <a:t>　</a:t>
            </a:r>
            <a:r>
              <a:rPr lang="en-US" altLang="ja-JP">
                <a:solidFill>
                  <a:schemeClr val="accent2"/>
                </a:solidFill>
                <a:latin typeface="Arial" panose="020B0604020202020204" pitchFamily="34" charset="0"/>
              </a:rPr>
              <a:t>※</a:t>
            </a:r>
            <a:r>
              <a:rPr lang="ja-JP" altLang="en-US">
                <a:solidFill>
                  <a:schemeClr val="accent2"/>
                </a:solidFill>
                <a:latin typeface="Arial" panose="020B0604020202020204" pitchFamily="34" charset="0"/>
              </a:rPr>
              <a:t>　メモリの読み出し，書き込み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>
                <a:solidFill>
                  <a:srgbClr val="008000"/>
                </a:solidFill>
                <a:latin typeface="Arial" panose="020B0604020202020204" pitchFamily="34" charset="0"/>
              </a:rPr>
              <a:t>			</a:t>
            </a:r>
            <a:endParaRPr lang="ja-JP" altLang="en-US">
              <a:solidFill>
                <a:srgbClr val="008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6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66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66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66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66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66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66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66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665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DB69DDE3-572B-444F-9F4F-945DC52A45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0088" y="403225"/>
            <a:ext cx="7772400" cy="1143000"/>
          </a:xfrm>
        </p:spPr>
        <p:txBody>
          <a:bodyPr/>
          <a:lstStyle/>
          <a:p>
            <a:r>
              <a:rPr lang="ja-JP" altLang="en-US" sz="4000"/>
              <a:t>レジスタ間接 </a:t>
            </a:r>
            <a:br>
              <a:rPr lang="ja-JP" altLang="en-US" sz="4000"/>
            </a:br>
            <a:r>
              <a:rPr lang="en-US" altLang="ja-JP" sz="4000"/>
              <a:t>(register indirect)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7D897402-661B-4898-B045-6CD20A15EC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4838" y="1790700"/>
            <a:ext cx="7991475" cy="4510088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ja-JP" altLang="en-US" sz="3600">
                <a:solidFill>
                  <a:srgbClr val="008000"/>
                </a:solidFill>
              </a:rPr>
              <a:t>例：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48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ja-JP" sz="48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move.w </a:t>
            </a:r>
            <a:r>
              <a:rPr lang="en-US" altLang="ja-JP" sz="4800" b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(%A0)</a:t>
            </a:r>
            <a:r>
              <a:rPr lang="en-US" altLang="ja-JP" sz="48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%D0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48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move.w %D3, </a:t>
            </a:r>
            <a:r>
              <a:rPr lang="en-US" altLang="ja-JP" sz="4800" b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(%A1)</a:t>
            </a:r>
          </a:p>
          <a:p>
            <a:pPr>
              <a:lnSpc>
                <a:spcPct val="90000"/>
              </a:lnSpc>
              <a:buFontTx/>
              <a:buNone/>
            </a:pPr>
            <a:endParaRPr lang="ja-JP" altLang="en-US" sz="4800"/>
          </a:p>
          <a:p>
            <a:pPr>
              <a:lnSpc>
                <a:spcPct val="90000"/>
              </a:lnSpc>
            </a:pPr>
            <a:r>
              <a:rPr lang="ja-JP" altLang="en-US" sz="4800"/>
              <a:t>記法	</a:t>
            </a:r>
            <a:r>
              <a:rPr lang="en-US" altLang="ja-JP" sz="4800" b="1">
                <a:latin typeface="Courier New" panose="02070309020205020404" pitchFamily="49" charset="0"/>
                <a:cs typeface="Courier New" panose="02070309020205020404" pitchFamily="49" charset="0"/>
              </a:rPr>
              <a:t>(%An)</a:t>
            </a:r>
            <a:r>
              <a:rPr lang="en-US" altLang="ja-JP" sz="4800"/>
              <a:t>	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0FADE59-0F57-45B5-A697-3C63ED913483}"/>
              </a:ext>
            </a:extLst>
          </p:cNvPr>
          <p:cNvSpPr/>
          <p:nvPr/>
        </p:nvSpPr>
        <p:spPr>
          <a:xfrm>
            <a:off x="4110038" y="2319338"/>
            <a:ext cx="1905000" cy="904875"/>
          </a:xfrm>
          <a:prstGeom prst="rect">
            <a:avLst/>
          </a:prstGeom>
          <a:solidFill>
            <a:srgbClr val="FF993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86AF7E4-8C37-4F03-AEE3-D26D56AB7737}"/>
              </a:ext>
            </a:extLst>
          </p:cNvPr>
          <p:cNvSpPr/>
          <p:nvPr/>
        </p:nvSpPr>
        <p:spPr>
          <a:xfrm>
            <a:off x="5946775" y="3146425"/>
            <a:ext cx="1906588" cy="904875"/>
          </a:xfrm>
          <a:prstGeom prst="rect">
            <a:avLst/>
          </a:prstGeom>
          <a:solidFill>
            <a:srgbClr val="FF993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82AFAC2-AD25-4D6C-9CF8-A73CCEDDF5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563" y="6015038"/>
            <a:ext cx="88058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※</a:t>
            </a:r>
            <a:r>
              <a:rPr lang="ja-JP" altLang="en-US" sz="2800"/>
              <a:t>　</a:t>
            </a:r>
            <a:r>
              <a:rPr lang="en-US" altLang="ja-JP" sz="2800" b="1">
                <a:latin typeface="Courier New" panose="02070309020205020404" pitchFamily="49" charset="0"/>
                <a:cs typeface="Courier New" panose="02070309020205020404" pitchFamily="49" charset="0"/>
              </a:rPr>
              <a:t>(%A0) </a:t>
            </a:r>
            <a:r>
              <a:rPr lang="ja-JP" altLang="en-US" sz="2800"/>
              <a:t>や </a:t>
            </a:r>
            <a:r>
              <a:rPr lang="en-US" altLang="ja-JP" sz="2800" b="1">
                <a:latin typeface="Courier New" panose="02070309020205020404" pitchFamily="49" charset="0"/>
                <a:cs typeface="Courier New" panose="02070309020205020404" pitchFamily="49" charset="0"/>
              </a:rPr>
              <a:t>(%A7) </a:t>
            </a:r>
            <a:r>
              <a:rPr lang="ja-JP" altLang="en-US" sz="2800"/>
              <a:t>は可． </a:t>
            </a:r>
            <a:r>
              <a:rPr lang="en-US" altLang="ja-JP" sz="2800" b="1">
                <a:latin typeface="Courier New" panose="02070309020205020404" pitchFamily="49" charset="0"/>
                <a:cs typeface="Courier New" panose="02070309020205020404" pitchFamily="49" charset="0"/>
              </a:rPr>
              <a:t>(%D0) </a:t>
            </a:r>
            <a:r>
              <a:rPr lang="ja-JP" altLang="en-US" sz="2800" b="1">
                <a:latin typeface="Courier New" panose="02070309020205020404" pitchFamily="49" charset="0"/>
                <a:cs typeface="Courier New" panose="02070309020205020404" pitchFamily="49" charset="0"/>
              </a:rPr>
              <a:t>など</a:t>
            </a:r>
            <a:r>
              <a:rPr lang="ja-JP" altLang="en-US" sz="2800"/>
              <a:t>は許されない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0085105-0569-4296-9F32-5F2B19313233}"/>
              </a:ext>
            </a:extLst>
          </p:cNvPr>
          <p:cNvSpPr/>
          <p:nvPr/>
        </p:nvSpPr>
        <p:spPr>
          <a:xfrm>
            <a:off x="2471738" y="4733925"/>
            <a:ext cx="1906587" cy="904875"/>
          </a:xfrm>
          <a:prstGeom prst="rect">
            <a:avLst/>
          </a:prstGeom>
          <a:solidFill>
            <a:srgbClr val="FF993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Line 2">
            <a:extLst>
              <a:ext uri="{FF2B5EF4-FFF2-40B4-BE49-F238E27FC236}">
                <a16:creationId xmlns:a16="http://schemas.microsoft.com/office/drawing/2014/main" id="{2CBD9D88-EB8C-4E1E-A01F-55D62911512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30863" y="2924175"/>
            <a:ext cx="7937" cy="8080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23" name="Line 3">
            <a:extLst>
              <a:ext uri="{FF2B5EF4-FFF2-40B4-BE49-F238E27FC236}">
                <a16:creationId xmlns:a16="http://schemas.microsoft.com/office/drawing/2014/main" id="{5F167F64-9C4E-483B-AE25-1B4ECA29025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391275" y="2103438"/>
            <a:ext cx="0" cy="25034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24" name="AutoShape 4">
            <a:extLst>
              <a:ext uri="{FF2B5EF4-FFF2-40B4-BE49-F238E27FC236}">
                <a16:creationId xmlns:a16="http://schemas.microsoft.com/office/drawing/2014/main" id="{75D77DDF-BACA-4BD3-AEA4-C1A3B3C813D7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30388" y="1954213"/>
            <a:ext cx="228600" cy="795337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725" name="Rectangle 5">
            <a:extLst>
              <a:ext uri="{FF2B5EF4-FFF2-40B4-BE49-F238E27FC236}">
                <a16:creationId xmlns:a16="http://schemas.microsoft.com/office/drawing/2014/main" id="{7D341FB0-2448-415C-B331-A915B8B94D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" y="434975"/>
            <a:ext cx="7075488" cy="63293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726" name="Rectangle 6">
            <a:extLst>
              <a:ext uri="{FF2B5EF4-FFF2-40B4-BE49-F238E27FC236}">
                <a16:creationId xmlns:a16="http://schemas.microsoft.com/office/drawing/2014/main" id="{34511034-B641-419F-8F7B-D3E2C9D09C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3113" y="1427163"/>
            <a:ext cx="2020887" cy="333375"/>
          </a:xfrm>
          <a:prstGeom prst="rect">
            <a:avLst/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727" name="Rectangle 7">
            <a:extLst>
              <a:ext uri="{FF2B5EF4-FFF2-40B4-BE49-F238E27FC236}">
                <a16:creationId xmlns:a16="http://schemas.microsoft.com/office/drawing/2014/main" id="{4AD2A504-625D-4F02-9218-B52985EA13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0575" y="715963"/>
            <a:ext cx="2003425" cy="427037"/>
          </a:xfrm>
          <a:prstGeom prst="rect">
            <a:avLst/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728" name="AutoShape 8">
            <a:extLst>
              <a:ext uri="{FF2B5EF4-FFF2-40B4-BE49-F238E27FC236}">
                <a16:creationId xmlns:a16="http://schemas.microsoft.com/office/drawing/2014/main" id="{2DFA68D5-D87D-4AD6-A0C2-78DB80602C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7963" y="1131888"/>
            <a:ext cx="466725" cy="1216025"/>
          </a:xfrm>
          <a:prstGeom prst="downArrow">
            <a:avLst>
              <a:gd name="adj1" fmla="val 50000"/>
              <a:gd name="adj2" fmla="val 65136"/>
            </a:avLst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729" name="Text Box 9">
            <a:extLst>
              <a:ext uri="{FF2B5EF4-FFF2-40B4-BE49-F238E27FC236}">
                <a16:creationId xmlns:a16="http://schemas.microsoft.com/office/drawing/2014/main" id="{E93F55DB-F46B-4139-8EF4-D1AB2B424F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9625" y="269875"/>
            <a:ext cx="1789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アドレスバス</a:t>
            </a:r>
            <a:endParaRPr lang="en-US" altLang="ja-JP" sz="2400">
              <a:solidFill>
                <a:schemeClr val="tx2"/>
              </a:solidFill>
            </a:endParaRPr>
          </a:p>
        </p:txBody>
      </p:sp>
      <p:sp>
        <p:nvSpPr>
          <p:cNvPr id="30730" name="Text Box 10">
            <a:extLst>
              <a:ext uri="{FF2B5EF4-FFF2-40B4-BE49-F238E27FC236}">
                <a16:creationId xmlns:a16="http://schemas.microsoft.com/office/drawing/2014/main" id="{12B5A37A-C9FA-4D69-9FCB-FF06059BFF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2650" y="1055688"/>
            <a:ext cx="1584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データバス</a:t>
            </a:r>
            <a:endParaRPr lang="en-US" altLang="ja-JP" sz="2400"/>
          </a:p>
        </p:txBody>
      </p:sp>
      <p:sp>
        <p:nvSpPr>
          <p:cNvPr id="30731" name="AutoShape 11">
            <a:extLst>
              <a:ext uri="{FF2B5EF4-FFF2-40B4-BE49-F238E27FC236}">
                <a16:creationId xmlns:a16="http://schemas.microsoft.com/office/drawing/2014/main" id="{CA7B6915-E6C7-4186-B7DE-9E603824CF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250" y="1779588"/>
            <a:ext cx="422275" cy="573087"/>
          </a:xfrm>
          <a:prstGeom prst="upDownArrow">
            <a:avLst>
              <a:gd name="adj1" fmla="val 50000"/>
              <a:gd name="adj2" fmla="val 27143"/>
            </a:avLst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732" name="Line 12">
            <a:extLst>
              <a:ext uri="{FF2B5EF4-FFF2-40B4-BE49-F238E27FC236}">
                <a16:creationId xmlns:a16="http://schemas.microsoft.com/office/drawing/2014/main" id="{DA92DA83-CF16-46BE-BF13-532097E23C6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20863" y="1712913"/>
            <a:ext cx="5294312" cy="31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33" name="Line 13">
            <a:extLst>
              <a:ext uri="{FF2B5EF4-FFF2-40B4-BE49-F238E27FC236}">
                <a16:creationId xmlns:a16="http://schemas.microsoft.com/office/drawing/2014/main" id="{F4CD90EB-DCE1-4D4D-AAF5-A0E7627209FB}"/>
              </a:ext>
            </a:extLst>
          </p:cNvPr>
          <p:cNvSpPr>
            <a:spLocks noChangeShapeType="1"/>
          </p:cNvSpPr>
          <p:nvPr/>
        </p:nvSpPr>
        <p:spPr bwMode="auto">
          <a:xfrm>
            <a:off x="6637338" y="1724025"/>
            <a:ext cx="0" cy="38719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34" name="Rectangle 14">
            <a:extLst>
              <a:ext uri="{FF2B5EF4-FFF2-40B4-BE49-F238E27FC236}">
                <a16:creationId xmlns:a16="http://schemas.microsoft.com/office/drawing/2014/main" id="{886C596E-FEEF-49B8-B3FB-1A8DD79F96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9063" y="5059363"/>
            <a:ext cx="682625" cy="103028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735" name="Oval 15">
            <a:extLst>
              <a:ext uri="{FF2B5EF4-FFF2-40B4-BE49-F238E27FC236}">
                <a16:creationId xmlns:a16="http://schemas.microsoft.com/office/drawing/2014/main" id="{3038E25B-0373-49C3-BEC7-FE762041A16F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583363" y="1651000"/>
            <a:ext cx="114300" cy="1079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736" name="Line 16">
            <a:extLst>
              <a:ext uri="{FF2B5EF4-FFF2-40B4-BE49-F238E27FC236}">
                <a16:creationId xmlns:a16="http://schemas.microsoft.com/office/drawing/2014/main" id="{2FC41E06-9DF6-4CB9-9999-69899B5EC4C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89625" y="5591175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37" name="Rectangle 17">
            <a:extLst>
              <a:ext uri="{FF2B5EF4-FFF2-40B4-BE49-F238E27FC236}">
                <a16:creationId xmlns:a16="http://schemas.microsoft.com/office/drawing/2014/main" id="{34F6BD49-1219-4716-89AF-5656469F0A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4275" y="5060950"/>
            <a:ext cx="682625" cy="1030288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738" name="Line 18">
            <a:extLst>
              <a:ext uri="{FF2B5EF4-FFF2-40B4-BE49-F238E27FC236}">
                <a16:creationId xmlns:a16="http://schemas.microsoft.com/office/drawing/2014/main" id="{D6273360-A785-4889-BBB0-1234B0EB5AB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14838" y="5592763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39" name="Line 19">
            <a:extLst>
              <a:ext uri="{FF2B5EF4-FFF2-40B4-BE49-F238E27FC236}">
                <a16:creationId xmlns:a16="http://schemas.microsoft.com/office/drawing/2014/main" id="{4CEBD521-B489-4FD2-BFCA-CC4EA32FABD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81313" y="5603875"/>
            <a:ext cx="8413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40" name="Text Box 20">
            <a:extLst>
              <a:ext uri="{FF2B5EF4-FFF2-40B4-BE49-F238E27FC236}">
                <a16:creationId xmlns:a16="http://schemas.microsoft.com/office/drawing/2014/main" id="{DECEE687-A713-483B-A75A-CF8C65158E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1438" y="5243513"/>
            <a:ext cx="16748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制御系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Control Unit</a:t>
            </a:r>
          </a:p>
        </p:txBody>
      </p:sp>
      <p:sp>
        <p:nvSpPr>
          <p:cNvPr id="30741" name="Line 21">
            <a:extLst>
              <a:ext uri="{FF2B5EF4-FFF2-40B4-BE49-F238E27FC236}">
                <a16:creationId xmlns:a16="http://schemas.microsoft.com/office/drawing/2014/main" id="{ABE81140-C068-448E-BC71-E63B9623E92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57325" y="935038"/>
            <a:ext cx="5637213" cy="0"/>
          </a:xfrm>
          <a:prstGeom prst="line">
            <a:avLst/>
          </a:prstGeom>
          <a:noFill/>
          <a:ln w="57150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42" name="Rectangle 22">
            <a:extLst>
              <a:ext uri="{FF2B5EF4-FFF2-40B4-BE49-F238E27FC236}">
                <a16:creationId xmlns:a16="http://schemas.microsoft.com/office/drawing/2014/main" id="{B367578A-CAAF-4D84-ABC3-8A60866A83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3825" y="2328863"/>
            <a:ext cx="895350" cy="60483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743" name="Line 23">
            <a:extLst>
              <a:ext uri="{FF2B5EF4-FFF2-40B4-BE49-F238E27FC236}">
                <a16:creationId xmlns:a16="http://schemas.microsoft.com/office/drawing/2014/main" id="{949877E2-1F83-4013-B54E-C93837D1287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57850" y="919163"/>
            <a:ext cx="0" cy="14112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44" name="Rectangle 24">
            <a:extLst>
              <a:ext uri="{FF2B5EF4-FFF2-40B4-BE49-F238E27FC236}">
                <a16:creationId xmlns:a16="http://schemas.microsoft.com/office/drawing/2014/main" id="{C6D5D27F-E16C-462C-8C1F-6B002465E2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0163" y="3722688"/>
            <a:ext cx="1116012" cy="6048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accent2"/>
                </a:solidFill>
                <a:latin typeface="Microsoft Sans Serif" panose="020B0604020202020204" pitchFamily="34" charset="0"/>
              </a:rPr>
              <a:t>+</a:t>
            </a:r>
            <a:r>
              <a:rPr lang="ja-JP" altLang="en-US" sz="2000">
                <a:solidFill>
                  <a:schemeClr val="accent2"/>
                </a:solidFill>
              </a:rPr>
              <a:t>命令長</a:t>
            </a:r>
          </a:p>
        </p:txBody>
      </p:sp>
      <p:sp>
        <p:nvSpPr>
          <p:cNvPr id="30745" name="Line 25">
            <a:extLst>
              <a:ext uri="{FF2B5EF4-FFF2-40B4-BE49-F238E27FC236}">
                <a16:creationId xmlns:a16="http://schemas.microsoft.com/office/drawing/2014/main" id="{4EEE0FC2-E4C6-4F7B-8E45-1E141295527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67375" y="2101850"/>
            <a:ext cx="728663" cy="158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46" name="Line 26">
            <a:extLst>
              <a:ext uri="{FF2B5EF4-FFF2-40B4-BE49-F238E27FC236}">
                <a16:creationId xmlns:a16="http://schemas.microsoft.com/office/drawing/2014/main" id="{89A4EB2A-34C7-4775-B0F2-DE141318336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43563" y="4591050"/>
            <a:ext cx="746125" cy="0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47" name="Line 27">
            <a:extLst>
              <a:ext uri="{FF2B5EF4-FFF2-40B4-BE49-F238E27FC236}">
                <a16:creationId xmlns:a16="http://schemas.microsoft.com/office/drawing/2014/main" id="{D0294F02-3176-4F93-AFF3-95502E14030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56263" y="4333875"/>
            <a:ext cx="0" cy="2492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48" name="Freeform 28">
            <a:extLst>
              <a:ext uri="{FF2B5EF4-FFF2-40B4-BE49-F238E27FC236}">
                <a16:creationId xmlns:a16="http://schemas.microsoft.com/office/drawing/2014/main" id="{A8B55BF8-802F-4D74-9E01-A2E47C4CC5A7}"/>
              </a:ext>
            </a:extLst>
          </p:cNvPr>
          <p:cNvSpPr>
            <a:spLocks/>
          </p:cNvSpPr>
          <p:nvPr/>
        </p:nvSpPr>
        <p:spPr bwMode="auto">
          <a:xfrm>
            <a:off x="476250" y="1952625"/>
            <a:ext cx="958850" cy="2513013"/>
          </a:xfrm>
          <a:custGeom>
            <a:avLst/>
            <a:gdLst>
              <a:gd name="T0" fmla="*/ 2147483646 w 604"/>
              <a:gd name="T1" fmla="*/ 0 h 1583"/>
              <a:gd name="T2" fmla="*/ 0 w 604"/>
              <a:gd name="T3" fmla="*/ 2147483646 h 1583"/>
              <a:gd name="T4" fmla="*/ 0 w 604"/>
              <a:gd name="T5" fmla="*/ 2147483646 h 1583"/>
              <a:gd name="T6" fmla="*/ 2147483646 w 604"/>
              <a:gd name="T7" fmla="*/ 2147483646 h 1583"/>
              <a:gd name="T8" fmla="*/ 2147483646 w 604"/>
              <a:gd name="T9" fmla="*/ 2147483646 h 1583"/>
              <a:gd name="T10" fmla="*/ 2147483646 w 604"/>
              <a:gd name="T11" fmla="*/ 2147483646 h 1583"/>
              <a:gd name="T12" fmla="*/ 2147483646 w 604"/>
              <a:gd name="T13" fmla="*/ 2147483646 h 1583"/>
              <a:gd name="T14" fmla="*/ 2147483646 w 604"/>
              <a:gd name="T15" fmla="*/ 0 h 158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04"/>
              <a:gd name="T25" fmla="*/ 0 h 1583"/>
              <a:gd name="T26" fmla="*/ 604 w 604"/>
              <a:gd name="T27" fmla="*/ 1583 h 158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04" h="1583">
                <a:moveTo>
                  <a:pt x="604" y="0"/>
                </a:moveTo>
                <a:lnTo>
                  <a:pt x="0" y="397"/>
                </a:lnTo>
                <a:lnTo>
                  <a:pt x="0" y="1186"/>
                </a:lnTo>
                <a:lnTo>
                  <a:pt x="604" y="1583"/>
                </a:lnTo>
                <a:lnTo>
                  <a:pt x="604" y="917"/>
                </a:lnTo>
                <a:lnTo>
                  <a:pt x="359" y="772"/>
                </a:lnTo>
                <a:lnTo>
                  <a:pt x="604" y="643"/>
                </a:lnTo>
                <a:lnTo>
                  <a:pt x="604" y="0"/>
                </a:lnTo>
                <a:close/>
              </a:path>
            </a:pathLst>
          </a:cu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49" name="Rectangle 29">
            <a:extLst>
              <a:ext uri="{FF2B5EF4-FFF2-40B4-BE49-F238E27FC236}">
                <a16:creationId xmlns:a16="http://schemas.microsoft.com/office/drawing/2014/main" id="{3ADCA285-0CDB-4312-92F8-6E6AE0D3B7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8950" y="2436813"/>
            <a:ext cx="949325" cy="1598612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750" name="Text Box 30">
            <a:extLst>
              <a:ext uri="{FF2B5EF4-FFF2-40B4-BE49-F238E27FC236}">
                <a16:creationId xmlns:a16="http://schemas.microsoft.com/office/drawing/2014/main" id="{69FFA61B-D9FD-48DF-B74F-DDB271A323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9563" y="4016375"/>
            <a:ext cx="13303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accent2"/>
                </a:solidFill>
              </a:rPr>
              <a:t>レジスタ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Registers</a:t>
            </a:r>
          </a:p>
        </p:txBody>
      </p:sp>
      <p:sp>
        <p:nvSpPr>
          <p:cNvPr id="30751" name="Oval 31">
            <a:extLst>
              <a:ext uri="{FF2B5EF4-FFF2-40B4-BE49-F238E27FC236}">
                <a16:creationId xmlns:a16="http://schemas.microsoft.com/office/drawing/2014/main" id="{496429E0-ED20-4DD7-9ED9-FC5A1C790EA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454525" y="1660525"/>
            <a:ext cx="114300" cy="1079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752" name="Line 32">
            <a:extLst>
              <a:ext uri="{FF2B5EF4-FFF2-40B4-BE49-F238E27FC236}">
                <a16:creationId xmlns:a16="http://schemas.microsoft.com/office/drawing/2014/main" id="{FF4F1D59-2F3F-436D-A6F7-F75611E8FA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18025" y="1725613"/>
            <a:ext cx="0" cy="1004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53" name="Line 33">
            <a:extLst>
              <a:ext uri="{FF2B5EF4-FFF2-40B4-BE49-F238E27FC236}">
                <a16:creationId xmlns:a16="http://schemas.microsoft.com/office/drawing/2014/main" id="{04EB201F-A42A-42CD-9C85-E74716535F3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95738" y="2732088"/>
            <a:ext cx="51435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54" name="Line 34">
            <a:extLst>
              <a:ext uri="{FF2B5EF4-FFF2-40B4-BE49-F238E27FC236}">
                <a16:creationId xmlns:a16="http://schemas.microsoft.com/office/drawing/2014/main" id="{0C131E08-4ED1-49EF-B092-0823E7F541E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55863" y="1712913"/>
            <a:ext cx="1587" cy="6842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55" name="Line 35">
            <a:extLst>
              <a:ext uri="{FF2B5EF4-FFF2-40B4-BE49-F238E27FC236}">
                <a16:creationId xmlns:a16="http://schemas.microsoft.com/office/drawing/2014/main" id="{02962A69-993B-40E8-8909-A78B37B9EE5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090738" y="2374900"/>
            <a:ext cx="390525" cy="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56" name="Line 36">
            <a:extLst>
              <a:ext uri="{FF2B5EF4-FFF2-40B4-BE49-F238E27FC236}">
                <a16:creationId xmlns:a16="http://schemas.microsoft.com/office/drawing/2014/main" id="{AED789F8-D362-472F-B810-8E4EC291411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23988" y="2519363"/>
            <a:ext cx="407987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57" name="Line 37">
            <a:extLst>
              <a:ext uri="{FF2B5EF4-FFF2-40B4-BE49-F238E27FC236}">
                <a16:creationId xmlns:a16="http://schemas.microsoft.com/office/drawing/2014/main" id="{920DB11C-9518-4919-9DD5-12A000F6E21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3275" y="2635250"/>
            <a:ext cx="6477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58" name="Line 38">
            <a:extLst>
              <a:ext uri="{FF2B5EF4-FFF2-40B4-BE49-F238E27FC236}">
                <a16:creationId xmlns:a16="http://schemas.microsoft.com/office/drawing/2014/main" id="{82C062D3-CC0F-4BA4-9A26-A7B8E4BDBEB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22563" y="2633663"/>
            <a:ext cx="1587" cy="13477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59" name="Line 39">
            <a:extLst>
              <a:ext uri="{FF2B5EF4-FFF2-40B4-BE49-F238E27FC236}">
                <a16:creationId xmlns:a16="http://schemas.microsoft.com/office/drawing/2014/main" id="{E52BAFE3-229D-44CF-8968-6767476A8C2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6213" y="2635250"/>
            <a:ext cx="309562" cy="4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60" name="Line 40">
            <a:extLst>
              <a:ext uri="{FF2B5EF4-FFF2-40B4-BE49-F238E27FC236}">
                <a16:creationId xmlns:a16="http://schemas.microsoft.com/office/drawing/2014/main" id="{560F4FB9-DBC8-4BFF-9F6B-0E5C4411B3C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3038" y="3959225"/>
            <a:ext cx="12700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61" name="Line 41">
            <a:extLst>
              <a:ext uri="{FF2B5EF4-FFF2-40B4-BE49-F238E27FC236}">
                <a16:creationId xmlns:a16="http://schemas.microsoft.com/office/drawing/2014/main" id="{AA24CC9C-F012-4165-8B9B-4FD0C9BFA771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775" y="3175000"/>
            <a:ext cx="255588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62" name="Oval 42">
            <a:extLst>
              <a:ext uri="{FF2B5EF4-FFF2-40B4-BE49-F238E27FC236}">
                <a16:creationId xmlns:a16="http://schemas.microsoft.com/office/drawing/2014/main" id="{542153E4-B65D-4958-987B-694BE6B0F5E3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597150" y="2528888"/>
            <a:ext cx="2286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763" name="Oval 43">
            <a:extLst>
              <a:ext uri="{FF2B5EF4-FFF2-40B4-BE49-F238E27FC236}">
                <a16:creationId xmlns:a16="http://schemas.microsoft.com/office/drawing/2014/main" id="{9F899204-863B-4335-8191-EA090792019F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339975" y="1608138"/>
            <a:ext cx="230188" cy="2174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764" name="Line 44">
            <a:extLst>
              <a:ext uri="{FF2B5EF4-FFF2-40B4-BE49-F238E27FC236}">
                <a16:creationId xmlns:a16="http://schemas.microsoft.com/office/drawing/2014/main" id="{860A9FCA-BF64-427A-9FF9-190625FC8A0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4625" y="1441450"/>
            <a:ext cx="6959600" cy="4763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65" name="Line 45">
            <a:extLst>
              <a:ext uri="{FF2B5EF4-FFF2-40B4-BE49-F238E27FC236}">
                <a16:creationId xmlns:a16="http://schemas.microsoft.com/office/drawing/2014/main" id="{F1BFFAA6-CBE7-4A57-A83E-136C3E52D66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0188" y="1457325"/>
            <a:ext cx="1587" cy="17081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66" name="Line 46">
            <a:extLst>
              <a:ext uri="{FF2B5EF4-FFF2-40B4-BE49-F238E27FC236}">
                <a16:creationId xmlns:a16="http://schemas.microsoft.com/office/drawing/2014/main" id="{1FC626BE-BE59-4C9F-BBE6-6BED0662F1D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9388" y="1450975"/>
            <a:ext cx="0" cy="11747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67" name="Oval 47">
            <a:extLst>
              <a:ext uri="{FF2B5EF4-FFF2-40B4-BE49-F238E27FC236}">
                <a16:creationId xmlns:a16="http://schemas.microsoft.com/office/drawing/2014/main" id="{2A643B81-17E6-4DC1-8DD7-547B5F2A7F8F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3397250" y="1330325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768" name="Line 48">
            <a:extLst>
              <a:ext uri="{FF2B5EF4-FFF2-40B4-BE49-F238E27FC236}">
                <a16:creationId xmlns:a16="http://schemas.microsoft.com/office/drawing/2014/main" id="{A72777F2-1D26-43AE-92E4-84D8EABF282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11550" y="936625"/>
            <a:ext cx="7938" cy="479425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69" name="Oval 49">
            <a:extLst>
              <a:ext uri="{FF2B5EF4-FFF2-40B4-BE49-F238E27FC236}">
                <a16:creationId xmlns:a16="http://schemas.microsoft.com/office/drawing/2014/main" id="{B691EFE4-898B-425F-8B4E-52B8241DD991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575175" y="1320800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770" name="Line 50">
            <a:extLst>
              <a:ext uri="{FF2B5EF4-FFF2-40B4-BE49-F238E27FC236}">
                <a16:creationId xmlns:a16="http://schemas.microsoft.com/office/drawing/2014/main" id="{4ECC2E6E-0748-4077-A99C-36FB6ECFFE0F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4238" y="1446213"/>
            <a:ext cx="20637" cy="2141537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71" name="Line 51">
            <a:extLst>
              <a:ext uri="{FF2B5EF4-FFF2-40B4-BE49-F238E27FC236}">
                <a16:creationId xmlns:a16="http://schemas.microsoft.com/office/drawing/2014/main" id="{B88554A1-20ED-4148-8983-290C17DE4B6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98900" y="3606800"/>
            <a:ext cx="698500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72" name="Oval 52">
            <a:extLst>
              <a:ext uri="{FF2B5EF4-FFF2-40B4-BE49-F238E27FC236}">
                <a16:creationId xmlns:a16="http://schemas.microsoft.com/office/drawing/2014/main" id="{2CD57854-58D8-4DF5-B542-640FE307B37A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5548313" y="1998663"/>
            <a:ext cx="230187" cy="217487"/>
          </a:xfrm>
          <a:prstGeom prst="ellipse">
            <a:avLst/>
          </a:prstGeom>
          <a:solidFill>
            <a:srgbClr val="FF9933"/>
          </a:solidFill>
          <a:ln w="9525">
            <a:solidFill>
              <a:srgbClr val="FF9999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773" name="Line 53">
            <a:extLst>
              <a:ext uri="{FF2B5EF4-FFF2-40B4-BE49-F238E27FC236}">
                <a16:creationId xmlns:a16="http://schemas.microsoft.com/office/drawing/2014/main" id="{AABD357E-F866-488A-8E2D-CA0CF3DB581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82800" y="2116138"/>
            <a:ext cx="3567113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9174" name="Rectangle 54">
            <a:extLst>
              <a:ext uri="{FF2B5EF4-FFF2-40B4-BE49-F238E27FC236}">
                <a16:creationId xmlns:a16="http://schemas.microsoft.com/office/drawing/2014/main" id="{DC546E05-26C9-4381-AE28-E180BBD7E3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4300" y="5221288"/>
            <a:ext cx="1509713" cy="8255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775" name="Rectangle 55">
            <a:extLst>
              <a:ext uri="{FF2B5EF4-FFF2-40B4-BE49-F238E27FC236}">
                <a16:creationId xmlns:a16="http://schemas.microsoft.com/office/drawing/2014/main" id="{E485F23D-B40D-429D-A2F0-402CA1B996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7288" y="2359025"/>
            <a:ext cx="1603375" cy="38020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0776" name="Text Box 56">
            <a:extLst>
              <a:ext uri="{FF2B5EF4-FFF2-40B4-BE49-F238E27FC236}">
                <a16:creationId xmlns:a16="http://schemas.microsoft.com/office/drawing/2014/main" id="{7C649C1B-66B5-410C-9820-90E885B3A2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4038" y="3800475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R/W</a:t>
            </a:r>
          </a:p>
        </p:txBody>
      </p:sp>
      <p:sp>
        <p:nvSpPr>
          <p:cNvPr id="30777" name="Line 57">
            <a:extLst>
              <a:ext uri="{FF2B5EF4-FFF2-40B4-BE49-F238E27FC236}">
                <a16:creationId xmlns:a16="http://schemas.microsoft.com/office/drawing/2014/main" id="{711C4075-D6C4-484B-AE21-BC1FCAF64EF6}"/>
              </a:ext>
            </a:extLst>
          </p:cNvPr>
          <p:cNvSpPr>
            <a:spLocks noChangeShapeType="1"/>
          </p:cNvSpPr>
          <p:nvPr/>
        </p:nvSpPr>
        <p:spPr bwMode="auto">
          <a:xfrm>
            <a:off x="7127875" y="4316413"/>
            <a:ext cx="377825" cy="127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78" name="Line 58">
            <a:extLst>
              <a:ext uri="{FF2B5EF4-FFF2-40B4-BE49-F238E27FC236}">
                <a16:creationId xmlns:a16="http://schemas.microsoft.com/office/drawing/2014/main" id="{230FF838-A267-4FAF-A9E8-364CB1500798}"/>
              </a:ext>
            </a:extLst>
          </p:cNvPr>
          <p:cNvSpPr>
            <a:spLocks noChangeShapeType="1"/>
          </p:cNvSpPr>
          <p:nvPr/>
        </p:nvSpPr>
        <p:spPr bwMode="auto">
          <a:xfrm>
            <a:off x="7242175" y="3854450"/>
            <a:ext cx="198438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9179" name="Text Box 59">
            <a:extLst>
              <a:ext uri="{FF2B5EF4-FFF2-40B4-BE49-F238E27FC236}">
                <a16:creationId xmlns:a16="http://schemas.microsoft.com/office/drawing/2014/main" id="{26D6A519-A980-4972-8D69-7806EAE249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8713" y="4152900"/>
            <a:ext cx="3868737" cy="10763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accent2"/>
                </a:solidFill>
              </a:rPr>
              <a:t>D0 </a:t>
            </a:r>
            <a:r>
              <a:rPr lang="ja-JP" altLang="en-US">
                <a:solidFill>
                  <a:schemeClr val="accent2"/>
                </a:solidFill>
              </a:rPr>
              <a:t>の下位１ワード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accent2"/>
                </a:solidFill>
              </a:rPr>
              <a:t>に入る</a:t>
            </a:r>
            <a:endParaRPr lang="en-US" altLang="ja-JP">
              <a:solidFill>
                <a:schemeClr val="accent2"/>
              </a:solidFill>
            </a:endParaRPr>
          </a:p>
        </p:txBody>
      </p:sp>
      <p:sp>
        <p:nvSpPr>
          <p:cNvPr id="30780" name="Text Box 60">
            <a:extLst>
              <a:ext uri="{FF2B5EF4-FFF2-40B4-BE49-F238E27FC236}">
                <a16:creationId xmlns:a16="http://schemas.microsoft.com/office/drawing/2014/main" id="{911E974E-F8B3-4430-8464-8963B54E4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288" y="152400"/>
            <a:ext cx="7207250" cy="6461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b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move.w (%A0),%D0 </a:t>
            </a:r>
            <a:r>
              <a:rPr lang="ja-JP" altLang="en-US" sz="3600">
                <a:solidFill>
                  <a:schemeClr val="tx2"/>
                </a:solidFill>
              </a:rPr>
              <a:t>の命令実行</a:t>
            </a:r>
          </a:p>
        </p:txBody>
      </p:sp>
      <p:sp>
        <p:nvSpPr>
          <p:cNvPr id="389181" name="Text Box 61">
            <a:extLst>
              <a:ext uri="{FF2B5EF4-FFF2-40B4-BE49-F238E27FC236}">
                <a16:creationId xmlns:a16="http://schemas.microsoft.com/office/drawing/2014/main" id="{165C93E1-8180-474C-BBAE-223ED6A89B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6375" y="3324225"/>
            <a:ext cx="1555750" cy="4953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solidFill>
                  <a:schemeClr val="tx2"/>
                </a:solidFill>
                <a:latin typeface="MS Reference Sans Serif" panose="020B0604030504040204" pitchFamily="34" charset="0"/>
              </a:rPr>
              <a:t>????????</a:t>
            </a:r>
            <a:endParaRPr lang="ja-JP" altLang="en-US" sz="2400" b="1">
              <a:solidFill>
                <a:schemeClr val="tx2"/>
              </a:solidFill>
              <a:latin typeface="MS Reference Sans Serif" panose="020B0604030504040204" pitchFamily="34" charset="0"/>
            </a:endParaRPr>
          </a:p>
        </p:txBody>
      </p:sp>
      <p:sp>
        <p:nvSpPr>
          <p:cNvPr id="389182" name="Line 62">
            <a:extLst>
              <a:ext uri="{FF2B5EF4-FFF2-40B4-BE49-F238E27FC236}">
                <a16:creationId xmlns:a16="http://schemas.microsoft.com/office/drawing/2014/main" id="{03CBA6B3-972B-4A26-B0FB-995FB686880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20975" y="941388"/>
            <a:ext cx="1588" cy="1697037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9183" name="Line 63">
            <a:extLst>
              <a:ext uri="{FF2B5EF4-FFF2-40B4-BE49-F238E27FC236}">
                <a16:creationId xmlns:a16="http://schemas.microsoft.com/office/drawing/2014/main" id="{42436A08-9578-4114-B774-BE96AFBDCC7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17800" y="925513"/>
            <a:ext cx="5365750" cy="7937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9184" name="Line 64">
            <a:extLst>
              <a:ext uri="{FF2B5EF4-FFF2-40B4-BE49-F238E27FC236}">
                <a16:creationId xmlns:a16="http://schemas.microsoft.com/office/drawing/2014/main" id="{0E96FAFA-7DE9-43C6-B2AD-6C8ECCD81C55}"/>
              </a:ext>
            </a:extLst>
          </p:cNvPr>
          <p:cNvSpPr>
            <a:spLocks noChangeShapeType="1"/>
          </p:cNvSpPr>
          <p:nvPr/>
        </p:nvSpPr>
        <p:spPr bwMode="auto">
          <a:xfrm>
            <a:off x="4710113" y="1711325"/>
            <a:ext cx="1587" cy="187960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9185" name="Line 65">
            <a:extLst>
              <a:ext uri="{FF2B5EF4-FFF2-40B4-BE49-F238E27FC236}">
                <a16:creationId xmlns:a16="http://schemas.microsoft.com/office/drawing/2014/main" id="{5BCE35FB-B73A-4913-AD71-70A82E7A147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59275" y="3592513"/>
            <a:ext cx="395288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9186" name="Line 66">
            <a:extLst>
              <a:ext uri="{FF2B5EF4-FFF2-40B4-BE49-F238E27FC236}">
                <a16:creationId xmlns:a16="http://schemas.microsoft.com/office/drawing/2014/main" id="{8FBE9901-3068-445D-81A2-73F62D97AEE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29125" y="3795713"/>
            <a:ext cx="676275" cy="37465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9187" name="Text Box 67">
            <a:extLst>
              <a:ext uri="{FF2B5EF4-FFF2-40B4-BE49-F238E27FC236}">
                <a16:creationId xmlns:a16="http://schemas.microsoft.com/office/drawing/2014/main" id="{45128133-9176-4EBD-BD84-4B9C7E2DC2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4213" y="3270250"/>
            <a:ext cx="681037" cy="5794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D0</a:t>
            </a:r>
          </a:p>
        </p:txBody>
      </p:sp>
      <p:sp>
        <p:nvSpPr>
          <p:cNvPr id="389188" name="Line 68">
            <a:extLst>
              <a:ext uri="{FF2B5EF4-FFF2-40B4-BE49-F238E27FC236}">
                <a16:creationId xmlns:a16="http://schemas.microsoft.com/office/drawing/2014/main" id="{891EF708-87B8-4817-AA67-EE5E4C75E98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058150" y="889000"/>
            <a:ext cx="0" cy="1468438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89" name="Text Box 69">
            <a:extLst>
              <a:ext uri="{FF2B5EF4-FFF2-40B4-BE49-F238E27FC236}">
                <a16:creationId xmlns:a16="http://schemas.microsoft.com/office/drawing/2014/main" id="{6EE5DEDA-2913-4350-A113-B4B1AD0386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87153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89190" name="Line 70">
            <a:extLst>
              <a:ext uri="{FF2B5EF4-FFF2-40B4-BE49-F238E27FC236}">
                <a16:creationId xmlns:a16="http://schemas.microsoft.com/office/drawing/2014/main" id="{2AB7A88D-F261-4D16-A995-60E9664146D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702675" y="1704975"/>
            <a:ext cx="1588" cy="642938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9191" name="Line 71">
            <a:extLst>
              <a:ext uri="{FF2B5EF4-FFF2-40B4-BE49-F238E27FC236}">
                <a16:creationId xmlns:a16="http://schemas.microsoft.com/office/drawing/2014/main" id="{08BB271F-161B-42E5-9F6E-D80D75A3062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24400" y="1716088"/>
            <a:ext cx="3963988" cy="9525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9192" name="Rectangle 72">
            <a:extLst>
              <a:ext uri="{FF2B5EF4-FFF2-40B4-BE49-F238E27FC236}">
                <a16:creationId xmlns:a16="http://schemas.microsoft.com/office/drawing/2014/main" id="{AAA14102-4045-4ACA-BA1D-3C34724EAC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3775" y="3219450"/>
            <a:ext cx="914400" cy="68262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2400"/>
          </a:p>
        </p:txBody>
      </p:sp>
      <p:sp>
        <p:nvSpPr>
          <p:cNvPr id="389193" name="Text Box 73">
            <a:extLst>
              <a:ext uri="{FF2B5EF4-FFF2-40B4-BE49-F238E27FC236}">
                <a16:creationId xmlns:a16="http://schemas.microsoft.com/office/drawing/2014/main" id="{044D0985-9D8C-4E90-8283-F7C9CE54F4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9900" y="2530475"/>
            <a:ext cx="1555750" cy="4953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solidFill>
                  <a:schemeClr val="tx2"/>
                </a:solidFill>
                <a:latin typeface="MS Reference Sans Serif" panose="020B0604030504040204" pitchFamily="34" charset="0"/>
              </a:rPr>
              <a:t>????????</a:t>
            </a:r>
            <a:endParaRPr lang="ja-JP" altLang="en-US" sz="2400" b="1">
              <a:solidFill>
                <a:schemeClr val="tx2"/>
              </a:solidFill>
              <a:latin typeface="MS Reference Sans Serif" panose="020B0604030504040204" pitchFamily="34" charset="0"/>
            </a:endParaRPr>
          </a:p>
        </p:txBody>
      </p:sp>
      <p:sp>
        <p:nvSpPr>
          <p:cNvPr id="389194" name="Text Box 74">
            <a:extLst>
              <a:ext uri="{FF2B5EF4-FFF2-40B4-BE49-F238E27FC236}">
                <a16:creationId xmlns:a16="http://schemas.microsoft.com/office/drawing/2014/main" id="{AD53D99A-CA0E-4A02-A234-B33F2DF09C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7738" y="2686050"/>
            <a:ext cx="681037" cy="5794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A0</a:t>
            </a:r>
          </a:p>
        </p:txBody>
      </p:sp>
      <p:sp>
        <p:nvSpPr>
          <p:cNvPr id="389195" name="Line 75">
            <a:extLst>
              <a:ext uri="{FF2B5EF4-FFF2-40B4-BE49-F238E27FC236}">
                <a16:creationId xmlns:a16="http://schemas.microsoft.com/office/drawing/2014/main" id="{5EF2221D-2425-430A-89A8-AC3C5FF7A24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51125" y="2636838"/>
            <a:ext cx="395288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9196" name="Rectangle 76">
            <a:extLst>
              <a:ext uri="{FF2B5EF4-FFF2-40B4-BE49-F238E27FC236}">
                <a16:creationId xmlns:a16="http://schemas.microsoft.com/office/drawing/2014/main" id="{05C3E683-C36E-49E4-AD65-50F2B76B88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2925" y="2435225"/>
            <a:ext cx="1390650" cy="68262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2400"/>
          </a:p>
        </p:txBody>
      </p:sp>
      <p:sp>
        <p:nvSpPr>
          <p:cNvPr id="389197" name="Text Box 77">
            <a:extLst>
              <a:ext uri="{FF2B5EF4-FFF2-40B4-BE49-F238E27FC236}">
                <a16:creationId xmlns:a16="http://schemas.microsoft.com/office/drawing/2014/main" id="{5009E755-32FE-49E2-BBD9-1637C9CFD9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6788" y="2482850"/>
            <a:ext cx="1760537" cy="8223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メモリからの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読み出し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9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89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89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89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89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89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89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89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89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89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89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89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89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89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89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389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1000"/>
                                        <p:tgtEl>
                                          <p:spTgt spid="389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1000"/>
                                        <p:tgtEl>
                                          <p:spTgt spid="389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74" grpId="0" animBg="1"/>
      <p:bldP spid="389179" grpId="0" animBg="1"/>
      <p:bldP spid="389181" grpId="0" animBg="1"/>
      <p:bldP spid="389187" grpId="0" animBg="1"/>
      <p:bldP spid="389192" grpId="0" animBg="1"/>
      <p:bldP spid="389193" grpId="0" animBg="1"/>
      <p:bldP spid="389194" grpId="0" animBg="1"/>
      <p:bldP spid="389196" grpId="0" animBg="1"/>
      <p:bldP spid="38919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Line 2">
            <a:extLst>
              <a:ext uri="{FF2B5EF4-FFF2-40B4-BE49-F238E27FC236}">
                <a16:creationId xmlns:a16="http://schemas.microsoft.com/office/drawing/2014/main" id="{060B921F-CC9E-47F7-9415-1AA2BAA13BF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30863" y="2924175"/>
            <a:ext cx="7937" cy="8080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771" name="Line 3">
            <a:extLst>
              <a:ext uri="{FF2B5EF4-FFF2-40B4-BE49-F238E27FC236}">
                <a16:creationId xmlns:a16="http://schemas.microsoft.com/office/drawing/2014/main" id="{F2246F63-DBD0-40E8-A577-AEBE4A2328E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391275" y="2103438"/>
            <a:ext cx="0" cy="25034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772" name="AutoShape 4">
            <a:extLst>
              <a:ext uri="{FF2B5EF4-FFF2-40B4-BE49-F238E27FC236}">
                <a16:creationId xmlns:a16="http://schemas.microsoft.com/office/drawing/2014/main" id="{4D32114C-8CCB-4BF3-BE56-748E810EB3FF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30388" y="1954213"/>
            <a:ext cx="228600" cy="795337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2773" name="Rectangle 5">
            <a:extLst>
              <a:ext uri="{FF2B5EF4-FFF2-40B4-BE49-F238E27FC236}">
                <a16:creationId xmlns:a16="http://schemas.microsoft.com/office/drawing/2014/main" id="{742D8D8F-7762-4ED7-A147-9F8BB62D0F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" y="434975"/>
            <a:ext cx="7075488" cy="63293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2774" name="Rectangle 6">
            <a:extLst>
              <a:ext uri="{FF2B5EF4-FFF2-40B4-BE49-F238E27FC236}">
                <a16:creationId xmlns:a16="http://schemas.microsoft.com/office/drawing/2014/main" id="{E5F9F7E6-2D86-4937-B32E-8CDE0E9640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3113" y="1427163"/>
            <a:ext cx="2020887" cy="333375"/>
          </a:xfrm>
          <a:prstGeom prst="rect">
            <a:avLst/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2775" name="Rectangle 7">
            <a:extLst>
              <a:ext uri="{FF2B5EF4-FFF2-40B4-BE49-F238E27FC236}">
                <a16:creationId xmlns:a16="http://schemas.microsoft.com/office/drawing/2014/main" id="{CEBED462-DFDF-439B-BC38-3ACB06DB82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0575" y="715963"/>
            <a:ext cx="2003425" cy="427037"/>
          </a:xfrm>
          <a:prstGeom prst="rect">
            <a:avLst/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2776" name="AutoShape 8">
            <a:extLst>
              <a:ext uri="{FF2B5EF4-FFF2-40B4-BE49-F238E27FC236}">
                <a16:creationId xmlns:a16="http://schemas.microsoft.com/office/drawing/2014/main" id="{6B6C5825-EE6D-4B1C-888C-BC9B4ECA41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7963" y="1131888"/>
            <a:ext cx="466725" cy="1216025"/>
          </a:xfrm>
          <a:prstGeom prst="downArrow">
            <a:avLst>
              <a:gd name="adj1" fmla="val 50000"/>
              <a:gd name="adj2" fmla="val 65136"/>
            </a:avLst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2777" name="Text Box 9">
            <a:extLst>
              <a:ext uri="{FF2B5EF4-FFF2-40B4-BE49-F238E27FC236}">
                <a16:creationId xmlns:a16="http://schemas.microsoft.com/office/drawing/2014/main" id="{326B38E1-AD63-4708-A074-46134929EA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9625" y="269875"/>
            <a:ext cx="1789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アドレスバス</a:t>
            </a:r>
            <a:endParaRPr lang="en-US" altLang="ja-JP" sz="2400">
              <a:solidFill>
                <a:schemeClr val="tx2"/>
              </a:solidFill>
            </a:endParaRPr>
          </a:p>
        </p:txBody>
      </p:sp>
      <p:sp>
        <p:nvSpPr>
          <p:cNvPr id="32778" name="Text Box 10">
            <a:extLst>
              <a:ext uri="{FF2B5EF4-FFF2-40B4-BE49-F238E27FC236}">
                <a16:creationId xmlns:a16="http://schemas.microsoft.com/office/drawing/2014/main" id="{7E400466-BFFA-4DB5-800D-7E1CF348E1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2650" y="1055688"/>
            <a:ext cx="1584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データバス</a:t>
            </a:r>
            <a:endParaRPr lang="en-US" altLang="ja-JP" sz="2400"/>
          </a:p>
        </p:txBody>
      </p:sp>
      <p:sp>
        <p:nvSpPr>
          <p:cNvPr id="32779" name="AutoShape 11">
            <a:extLst>
              <a:ext uri="{FF2B5EF4-FFF2-40B4-BE49-F238E27FC236}">
                <a16:creationId xmlns:a16="http://schemas.microsoft.com/office/drawing/2014/main" id="{98C6B074-809C-4811-AC08-2E2BBCB9F9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250" y="1779588"/>
            <a:ext cx="422275" cy="573087"/>
          </a:xfrm>
          <a:prstGeom prst="upDownArrow">
            <a:avLst>
              <a:gd name="adj1" fmla="val 50000"/>
              <a:gd name="adj2" fmla="val 27143"/>
            </a:avLst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2780" name="Line 12">
            <a:extLst>
              <a:ext uri="{FF2B5EF4-FFF2-40B4-BE49-F238E27FC236}">
                <a16:creationId xmlns:a16="http://schemas.microsoft.com/office/drawing/2014/main" id="{AE179811-D89D-489C-B132-C8B2F70AA4D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20863" y="1712913"/>
            <a:ext cx="5294312" cy="31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781" name="Line 13">
            <a:extLst>
              <a:ext uri="{FF2B5EF4-FFF2-40B4-BE49-F238E27FC236}">
                <a16:creationId xmlns:a16="http://schemas.microsoft.com/office/drawing/2014/main" id="{E996068B-9C00-48D3-A949-FA6F9B154F7B}"/>
              </a:ext>
            </a:extLst>
          </p:cNvPr>
          <p:cNvSpPr>
            <a:spLocks noChangeShapeType="1"/>
          </p:cNvSpPr>
          <p:nvPr/>
        </p:nvSpPr>
        <p:spPr bwMode="auto">
          <a:xfrm>
            <a:off x="6637338" y="1724025"/>
            <a:ext cx="0" cy="38719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782" name="Rectangle 14">
            <a:extLst>
              <a:ext uri="{FF2B5EF4-FFF2-40B4-BE49-F238E27FC236}">
                <a16:creationId xmlns:a16="http://schemas.microsoft.com/office/drawing/2014/main" id="{0439E4EB-9E22-480E-AB7B-9B5D714DC2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9063" y="5059363"/>
            <a:ext cx="682625" cy="103028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2783" name="Oval 15">
            <a:extLst>
              <a:ext uri="{FF2B5EF4-FFF2-40B4-BE49-F238E27FC236}">
                <a16:creationId xmlns:a16="http://schemas.microsoft.com/office/drawing/2014/main" id="{989A1EFD-C5DD-4E8A-99FD-D808D64C9C6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583363" y="1651000"/>
            <a:ext cx="114300" cy="1079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2784" name="Line 16">
            <a:extLst>
              <a:ext uri="{FF2B5EF4-FFF2-40B4-BE49-F238E27FC236}">
                <a16:creationId xmlns:a16="http://schemas.microsoft.com/office/drawing/2014/main" id="{A3B00DAA-BD8F-4A5D-838A-91C5013E9DC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89625" y="5591175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785" name="Rectangle 17">
            <a:extLst>
              <a:ext uri="{FF2B5EF4-FFF2-40B4-BE49-F238E27FC236}">
                <a16:creationId xmlns:a16="http://schemas.microsoft.com/office/drawing/2014/main" id="{5D596987-9C58-463E-BFBE-9E1709C451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4275" y="5060950"/>
            <a:ext cx="682625" cy="1030288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2786" name="Line 18">
            <a:extLst>
              <a:ext uri="{FF2B5EF4-FFF2-40B4-BE49-F238E27FC236}">
                <a16:creationId xmlns:a16="http://schemas.microsoft.com/office/drawing/2014/main" id="{565E9B09-5FC4-4E1C-A676-7E025BD2AAA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14838" y="5592763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787" name="Line 19">
            <a:extLst>
              <a:ext uri="{FF2B5EF4-FFF2-40B4-BE49-F238E27FC236}">
                <a16:creationId xmlns:a16="http://schemas.microsoft.com/office/drawing/2014/main" id="{7D11981A-0B0B-470B-A753-C65D7A92B30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81313" y="5603875"/>
            <a:ext cx="8413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788" name="Text Box 20">
            <a:extLst>
              <a:ext uri="{FF2B5EF4-FFF2-40B4-BE49-F238E27FC236}">
                <a16:creationId xmlns:a16="http://schemas.microsoft.com/office/drawing/2014/main" id="{C89AA19B-B43D-430D-B536-92213A6AAE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1438" y="5243513"/>
            <a:ext cx="16748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制御系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Control Unit</a:t>
            </a:r>
          </a:p>
        </p:txBody>
      </p:sp>
      <p:sp>
        <p:nvSpPr>
          <p:cNvPr id="32789" name="Line 21">
            <a:extLst>
              <a:ext uri="{FF2B5EF4-FFF2-40B4-BE49-F238E27FC236}">
                <a16:creationId xmlns:a16="http://schemas.microsoft.com/office/drawing/2014/main" id="{3FFA4A9B-194D-443D-9E34-ACB12FB8D9A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57325" y="935038"/>
            <a:ext cx="5637213" cy="0"/>
          </a:xfrm>
          <a:prstGeom prst="line">
            <a:avLst/>
          </a:prstGeom>
          <a:noFill/>
          <a:ln w="57150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790" name="Rectangle 22">
            <a:extLst>
              <a:ext uri="{FF2B5EF4-FFF2-40B4-BE49-F238E27FC236}">
                <a16:creationId xmlns:a16="http://schemas.microsoft.com/office/drawing/2014/main" id="{3DF22303-D44D-40F2-B82B-EB520A6DDE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3825" y="2328863"/>
            <a:ext cx="895350" cy="60483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2791" name="Line 23">
            <a:extLst>
              <a:ext uri="{FF2B5EF4-FFF2-40B4-BE49-F238E27FC236}">
                <a16:creationId xmlns:a16="http://schemas.microsoft.com/office/drawing/2014/main" id="{14401593-F8D9-47BB-8680-33FDE99AC66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57850" y="919163"/>
            <a:ext cx="0" cy="14112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792" name="Rectangle 24">
            <a:extLst>
              <a:ext uri="{FF2B5EF4-FFF2-40B4-BE49-F238E27FC236}">
                <a16:creationId xmlns:a16="http://schemas.microsoft.com/office/drawing/2014/main" id="{FBB58A6E-DAF7-4315-A373-CAAC990C70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0163" y="3722688"/>
            <a:ext cx="1116012" cy="6048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accent2"/>
                </a:solidFill>
                <a:latin typeface="Microsoft Sans Serif" panose="020B0604020202020204" pitchFamily="34" charset="0"/>
              </a:rPr>
              <a:t>+</a:t>
            </a:r>
            <a:r>
              <a:rPr lang="ja-JP" altLang="en-US" sz="2000">
                <a:solidFill>
                  <a:schemeClr val="accent2"/>
                </a:solidFill>
              </a:rPr>
              <a:t>命令長</a:t>
            </a:r>
          </a:p>
        </p:txBody>
      </p:sp>
      <p:sp>
        <p:nvSpPr>
          <p:cNvPr id="32793" name="Line 25">
            <a:extLst>
              <a:ext uri="{FF2B5EF4-FFF2-40B4-BE49-F238E27FC236}">
                <a16:creationId xmlns:a16="http://schemas.microsoft.com/office/drawing/2014/main" id="{F02178EE-2518-423C-83EA-B943B16E938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67375" y="2101850"/>
            <a:ext cx="728663" cy="158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794" name="Line 26">
            <a:extLst>
              <a:ext uri="{FF2B5EF4-FFF2-40B4-BE49-F238E27FC236}">
                <a16:creationId xmlns:a16="http://schemas.microsoft.com/office/drawing/2014/main" id="{8FB9AF24-B548-42AC-B61F-8450159D28E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43563" y="4591050"/>
            <a:ext cx="746125" cy="0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795" name="Line 27">
            <a:extLst>
              <a:ext uri="{FF2B5EF4-FFF2-40B4-BE49-F238E27FC236}">
                <a16:creationId xmlns:a16="http://schemas.microsoft.com/office/drawing/2014/main" id="{A910C144-FBE0-4176-9614-E115FCF4264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56263" y="4333875"/>
            <a:ext cx="0" cy="2492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796" name="Freeform 28">
            <a:extLst>
              <a:ext uri="{FF2B5EF4-FFF2-40B4-BE49-F238E27FC236}">
                <a16:creationId xmlns:a16="http://schemas.microsoft.com/office/drawing/2014/main" id="{AC8A7533-E816-49E4-9507-12A2D7A45482}"/>
              </a:ext>
            </a:extLst>
          </p:cNvPr>
          <p:cNvSpPr>
            <a:spLocks/>
          </p:cNvSpPr>
          <p:nvPr/>
        </p:nvSpPr>
        <p:spPr bwMode="auto">
          <a:xfrm>
            <a:off x="476250" y="1952625"/>
            <a:ext cx="958850" cy="2513013"/>
          </a:xfrm>
          <a:custGeom>
            <a:avLst/>
            <a:gdLst>
              <a:gd name="T0" fmla="*/ 2147483646 w 604"/>
              <a:gd name="T1" fmla="*/ 0 h 1583"/>
              <a:gd name="T2" fmla="*/ 0 w 604"/>
              <a:gd name="T3" fmla="*/ 2147483646 h 1583"/>
              <a:gd name="T4" fmla="*/ 0 w 604"/>
              <a:gd name="T5" fmla="*/ 2147483646 h 1583"/>
              <a:gd name="T6" fmla="*/ 2147483646 w 604"/>
              <a:gd name="T7" fmla="*/ 2147483646 h 1583"/>
              <a:gd name="T8" fmla="*/ 2147483646 w 604"/>
              <a:gd name="T9" fmla="*/ 2147483646 h 1583"/>
              <a:gd name="T10" fmla="*/ 2147483646 w 604"/>
              <a:gd name="T11" fmla="*/ 2147483646 h 1583"/>
              <a:gd name="T12" fmla="*/ 2147483646 w 604"/>
              <a:gd name="T13" fmla="*/ 2147483646 h 1583"/>
              <a:gd name="T14" fmla="*/ 2147483646 w 604"/>
              <a:gd name="T15" fmla="*/ 0 h 158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04"/>
              <a:gd name="T25" fmla="*/ 0 h 1583"/>
              <a:gd name="T26" fmla="*/ 604 w 604"/>
              <a:gd name="T27" fmla="*/ 1583 h 158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04" h="1583">
                <a:moveTo>
                  <a:pt x="604" y="0"/>
                </a:moveTo>
                <a:lnTo>
                  <a:pt x="0" y="397"/>
                </a:lnTo>
                <a:lnTo>
                  <a:pt x="0" y="1186"/>
                </a:lnTo>
                <a:lnTo>
                  <a:pt x="604" y="1583"/>
                </a:lnTo>
                <a:lnTo>
                  <a:pt x="604" y="917"/>
                </a:lnTo>
                <a:lnTo>
                  <a:pt x="359" y="772"/>
                </a:lnTo>
                <a:lnTo>
                  <a:pt x="604" y="643"/>
                </a:lnTo>
                <a:lnTo>
                  <a:pt x="604" y="0"/>
                </a:lnTo>
                <a:close/>
              </a:path>
            </a:pathLst>
          </a:cu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2797" name="Rectangle 29">
            <a:extLst>
              <a:ext uri="{FF2B5EF4-FFF2-40B4-BE49-F238E27FC236}">
                <a16:creationId xmlns:a16="http://schemas.microsoft.com/office/drawing/2014/main" id="{F48B598D-BF64-4006-AB6E-4292769A8A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8950" y="2436813"/>
            <a:ext cx="949325" cy="1598612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2798" name="Text Box 30">
            <a:extLst>
              <a:ext uri="{FF2B5EF4-FFF2-40B4-BE49-F238E27FC236}">
                <a16:creationId xmlns:a16="http://schemas.microsoft.com/office/drawing/2014/main" id="{F273DD20-E3DB-4FA5-A4AA-CF204A5389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9563" y="4016375"/>
            <a:ext cx="13303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accent2"/>
                </a:solidFill>
              </a:rPr>
              <a:t>レジスタ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Registers</a:t>
            </a:r>
          </a:p>
        </p:txBody>
      </p:sp>
      <p:sp>
        <p:nvSpPr>
          <p:cNvPr id="32799" name="Oval 31">
            <a:extLst>
              <a:ext uri="{FF2B5EF4-FFF2-40B4-BE49-F238E27FC236}">
                <a16:creationId xmlns:a16="http://schemas.microsoft.com/office/drawing/2014/main" id="{E5CA0375-B81A-48DC-9EC7-32895CCD447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454525" y="1660525"/>
            <a:ext cx="114300" cy="1079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2800" name="Line 32">
            <a:extLst>
              <a:ext uri="{FF2B5EF4-FFF2-40B4-BE49-F238E27FC236}">
                <a16:creationId xmlns:a16="http://schemas.microsoft.com/office/drawing/2014/main" id="{06B339B9-2024-4C58-803E-C0F8D958336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18025" y="1725613"/>
            <a:ext cx="0" cy="1004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801" name="Line 33">
            <a:extLst>
              <a:ext uri="{FF2B5EF4-FFF2-40B4-BE49-F238E27FC236}">
                <a16:creationId xmlns:a16="http://schemas.microsoft.com/office/drawing/2014/main" id="{6F35D2A1-BB31-4380-A8DB-4E96E835015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95738" y="2732088"/>
            <a:ext cx="51435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802" name="Line 34">
            <a:extLst>
              <a:ext uri="{FF2B5EF4-FFF2-40B4-BE49-F238E27FC236}">
                <a16:creationId xmlns:a16="http://schemas.microsoft.com/office/drawing/2014/main" id="{710504B0-AA7C-4234-8B1B-F8F37FB4860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55863" y="1712913"/>
            <a:ext cx="1587" cy="6842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803" name="Line 35">
            <a:extLst>
              <a:ext uri="{FF2B5EF4-FFF2-40B4-BE49-F238E27FC236}">
                <a16:creationId xmlns:a16="http://schemas.microsoft.com/office/drawing/2014/main" id="{9120A152-FA89-4E68-8FD5-47B37E41360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090738" y="2374900"/>
            <a:ext cx="390525" cy="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804" name="Line 36">
            <a:extLst>
              <a:ext uri="{FF2B5EF4-FFF2-40B4-BE49-F238E27FC236}">
                <a16:creationId xmlns:a16="http://schemas.microsoft.com/office/drawing/2014/main" id="{723C947E-73AC-418A-9606-2A1EEB00DB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23988" y="2519363"/>
            <a:ext cx="407987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805" name="Line 37">
            <a:extLst>
              <a:ext uri="{FF2B5EF4-FFF2-40B4-BE49-F238E27FC236}">
                <a16:creationId xmlns:a16="http://schemas.microsoft.com/office/drawing/2014/main" id="{325DF024-E009-4C2A-8672-71E31054CD6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3275" y="2635250"/>
            <a:ext cx="6477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806" name="Line 38">
            <a:extLst>
              <a:ext uri="{FF2B5EF4-FFF2-40B4-BE49-F238E27FC236}">
                <a16:creationId xmlns:a16="http://schemas.microsoft.com/office/drawing/2014/main" id="{5294CDBB-BB48-4E4C-BD98-312C3B12AB3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22563" y="2633663"/>
            <a:ext cx="1587" cy="13477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807" name="Line 39">
            <a:extLst>
              <a:ext uri="{FF2B5EF4-FFF2-40B4-BE49-F238E27FC236}">
                <a16:creationId xmlns:a16="http://schemas.microsoft.com/office/drawing/2014/main" id="{C33AA8A5-DEAA-4D0C-996C-18688E9A99F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6213" y="2635250"/>
            <a:ext cx="309562" cy="4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808" name="Line 40">
            <a:extLst>
              <a:ext uri="{FF2B5EF4-FFF2-40B4-BE49-F238E27FC236}">
                <a16:creationId xmlns:a16="http://schemas.microsoft.com/office/drawing/2014/main" id="{36352D0A-EAA7-4229-A2C9-D725C3C488E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3038" y="3959225"/>
            <a:ext cx="12700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809" name="Line 41">
            <a:extLst>
              <a:ext uri="{FF2B5EF4-FFF2-40B4-BE49-F238E27FC236}">
                <a16:creationId xmlns:a16="http://schemas.microsoft.com/office/drawing/2014/main" id="{2797E86E-3C33-4884-B4BB-C123D1FEB813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775" y="3175000"/>
            <a:ext cx="255588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810" name="Oval 42">
            <a:extLst>
              <a:ext uri="{FF2B5EF4-FFF2-40B4-BE49-F238E27FC236}">
                <a16:creationId xmlns:a16="http://schemas.microsoft.com/office/drawing/2014/main" id="{739C1F74-B424-451B-B7E5-84979A460B64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597150" y="2528888"/>
            <a:ext cx="2286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2811" name="Oval 43">
            <a:extLst>
              <a:ext uri="{FF2B5EF4-FFF2-40B4-BE49-F238E27FC236}">
                <a16:creationId xmlns:a16="http://schemas.microsoft.com/office/drawing/2014/main" id="{9D77F1CB-8FC3-49F8-828E-102163FC0C53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339975" y="1608138"/>
            <a:ext cx="230188" cy="2174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2812" name="Line 44">
            <a:extLst>
              <a:ext uri="{FF2B5EF4-FFF2-40B4-BE49-F238E27FC236}">
                <a16:creationId xmlns:a16="http://schemas.microsoft.com/office/drawing/2014/main" id="{0521E615-BF3D-4493-AEB8-8BD4A5A735C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4625" y="1441450"/>
            <a:ext cx="6959600" cy="4763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813" name="Line 45">
            <a:extLst>
              <a:ext uri="{FF2B5EF4-FFF2-40B4-BE49-F238E27FC236}">
                <a16:creationId xmlns:a16="http://schemas.microsoft.com/office/drawing/2014/main" id="{EFE0C7CF-8961-4DA7-93A5-D4049D8225B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0188" y="1457325"/>
            <a:ext cx="1587" cy="17081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814" name="Line 46">
            <a:extLst>
              <a:ext uri="{FF2B5EF4-FFF2-40B4-BE49-F238E27FC236}">
                <a16:creationId xmlns:a16="http://schemas.microsoft.com/office/drawing/2014/main" id="{8F7C3B49-8A74-4D0F-AB71-08ACC76B3D8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9388" y="1450975"/>
            <a:ext cx="0" cy="11747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815" name="Oval 47">
            <a:extLst>
              <a:ext uri="{FF2B5EF4-FFF2-40B4-BE49-F238E27FC236}">
                <a16:creationId xmlns:a16="http://schemas.microsoft.com/office/drawing/2014/main" id="{2670B22B-3961-4A51-8F59-6ACAB8162DAE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3397250" y="1330325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2816" name="Line 48">
            <a:extLst>
              <a:ext uri="{FF2B5EF4-FFF2-40B4-BE49-F238E27FC236}">
                <a16:creationId xmlns:a16="http://schemas.microsoft.com/office/drawing/2014/main" id="{71FE6BC9-DC34-4159-A82A-971D0F6026B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11550" y="936625"/>
            <a:ext cx="7938" cy="479425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817" name="Oval 49">
            <a:extLst>
              <a:ext uri="{FF2B5EF4-FFF2-40B4-BE49-F238E27FC236}">
                <a16:creationId xmlns:a16="http://schemas.microsoft.com/office/drawing/2014/main" id="{9A3E6617-8F7A-4FFA-907E-907A25B67FFC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575175" y="1320800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2818" name="Line 50">
            <a:extLst>
              <a:ext uri="{FF2B5EF4-FFF2-40B4-BE49-F238E27FC236}">
                <a16:creationId xmlns:a16="http://schemas.microsoft.com/office/drawing/2014/main" id="{4BAFEE12-4B11-4C9C-8887-103370E733F2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4238" y="1446213"/>
            <a:ext cx="20637" cy="2141537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819" name="Line 51">
            <a:extLst>
              <a:ext uri="{FF2B5EF4-FFF2-40B4-BE49-F238E27FC236}">
                <a16:creationId xmlns:a16="http://schemas.microsoft.com/office/drawing/2014/main" id="{74423870-F506-4C2F-987A-C75658D317A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98900" y="3606800"/>
            <a:ext cx="698500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820" name="Oval 52">
            <a:extLst>
              <a:ext uri="{FF2B5EF4-FFF2-40B4-BE49-F238E27FC236}">
                <a16:creationId xmlns:a16="http://schemas.microsoft.com/office/drawing/2014/main" id="{C0E7D1C4-6BB6-407B-BE8B-1341A1AC7CFF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5548313" y="1998663"/>
            <a:ext cx="230187" cy="217487"/>
          </a:xfrm>
          <a:prstGeom prst="ellipse">
            <a:avLst/>
          </a:prstGeom>
          <a:solidFill>
            <a:srgbClr val="FF9933"/>
          </a:solidFill>
          <a:ln w="9525">
            <a:solidFill>
              <a:srgbClr val="FF9999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2821" name="Line 53">
            <a:extLst>
              <a:ext uri="{FF2B5EF4-FFF2-40B4-BE49-F238E27FC236}">
                <a16:creationId xmlns:a16="http://schemas.microsoft.com/office/drawing/2014/main" id="{139EC40A-9EC4-45D9-84BB-531E533F7C3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82800" y="2116138"/>
            <a:ext cx="3567113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91222" name="Rectangle 54">
            <a:extLst>
              <a:ext uri="{FF2B5EF4-FFF2-40B4-BE49-F238E27FC236}">
                <a16:creationId xmlns:a16="http://schemas.microsoft.com/office/drawing/2014/main" id="{994C3772-BCE8-4C41-A8CE-1FB79E8BC6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4300" y="5221288"/>
            <a:ext cx="1509713" cy="8255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2823" name="Rectangle 55">
            <a:extLst>
              <a:ext uri="{FF2B5EF4-FFF2-40B4-BE49-F238E27FC236}">
                <a16:creationId xmlns:a16="http://schemas.microsoft.com/office/drawing/2014/main" id="{E56B7C84-AB86-4C39-B701-4FA4A0123B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7288" y="2359025"/>
            <a:ext cx="1603375" cy="38020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2824" name="Text Box 56">
            <a:extLst>
              <a:ext uri="{FF2B5EF4-FFF2-40B4-BE49-F238E27FC236}">
                <a16:creationId xmlns:a16="http://schemas.microsoft.com/office/drawing/2014/main" id="{2982C27F-D9C3-4666-9193-0F6EF55399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4038" y="3800475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R/W</a:t>
            </a:r>
          </a:p>
        </p:txBody>
      </p:sp>
      <p:sp>
        <p:nvSpPr>
          <p:cNvPr id="32825" name="Line 57">
            <a:extLst>
              <a:ext uri="{FF2B5EF4-FFF2-40B4-BE49-F238E27FC236}">
                <a16:creationId xmlns:a16="http://schemas.microsoft.com/office/drawing/2014/main" id="{269C4564-3FC4-4D15-A7F1-3701E437F23D}"/>
              </a:ext>
            </a:extLst>
          </p:cNvPr>
          <p:cNvSpPr>
            <a:spLocks noChangeShapeType="1"/>
          </p:cNvSpPr>
          <p:nvPr/>
        </p:nvSpPr>
        <p:spPr bwMode="auto">
          <a:xfrm>
            <a:off x="7127875" y="4316413"/>
            <a:ext cx="377825" cy="127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826" name="Line 58">
            <a:extLst>
              <a:ext uri="{FF2B5EF4-FFF2-40B4-BE49-F238E27FC236}">
                <a16:creationId xmlns:a16="http://schemas.microsoft.com/office/drawing/2014/main" id="{685F3006-3684-443F-A935-FCD9523468AD}"/>
              </a:ext>
            </a:extLst>
          </p:cNvPr>
          <p:cNvSpPr>
            <a:spLocks noChangeShapeType="1"/>
          </p:cNvSpPr>
          <p:nvPr/>
        </p:nvSpPr>
        <p:spPr bwMode="auto">
          <a:xfrm>
            <a:off x="7242175" y="3854450"/>
            <a:ext cx="198438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91227" name="Text Box 59">
            <a:extLst>
              <a:ext uri="{FF2B5EF4-FFF2-40B4-BE49-F238E27FC236}">
                <a16:creationId xmlns:a16="http://schemas.microsoft.com/office/drawing/2014/main" id="{ECBE8C15-CA4B-46A8-AB0B-3F2150CAE6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8713" y="4152900"/>
            <a:ext cx="3868737" cy="1563688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accent2"/>
                </a:solidFill>
              </a:rPr>
              <a:t>D3 </a:t>
            </a:r>
            <a:r>
              <a:rPr lang="ja-JP" altLang="en-US">
                <a:solidFill>
                  <a:schemeClr val="accent2"/>
                </a:solidFill>
              </a:rPr>
              <a:t>の下位１ワード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accent2"/>
                </a:solidFill>
              </a:rPr>
              <a:t>がメモリに書き込まれる</a:t>
            </a:r>
          </a:p>
        </p:txBody>
      </p:sp>
      <p:sp>
        <p:nvSpPr>
          <p:cNvPr id="32828" name="Text Box 60">
            <a:extLst>
              <a:ext uri="{FF2B5EF4-FFF2-40B4-BE49-F238E27FC236}">
                <a16:creationId xmlns:a16="http://schemas.microsoft.com/office/drawing/2014/main" id="{E43A819B-EE47-41DD-BBCA-A9C6961C6E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7250" y="161925"/>
            <a:ext cx="7485063" cy="6461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b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move.w %D3, (%A1) </a:t>
            </a:r>
            <a:r>
              <a:rPr lang="ja-JP" altLang="en-US" sz="3600">
                <a:solidFill>
                  <a:schemeClr val="tx2"/>
                </a:solidFill>
              </a:rPr>
              <a:t>の命令実行</a:t>
            </a:r>
          </a:p>
        </p:txBody>
      </p:sp>
      <p:sp>
        <p:nvSpPr>
          <p:cNvPr id="391229" name="Text Box 61">
            <a:extLst>
              <a:ext uri="{FF2B5EF4-FFF2-40B4-BE49-F238E27FC236}">
                <a16:creationId xmlns:a16="http://schemas.microsoft.com/office/drawing/2014/main" id="{272FD485-3466-4FEB-9CB0-68B11E4D23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6375" y="3324225"/>
            <a:ext cx="1555750" cy="4953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solidFill>
                  <a:schemeClr val="tx2"/>
                </a:solidFill>
                <a:latin typeface="MS Reference Sans Serif" panose="020B0604030504040204" pitchFamily="34" charset="0"/>
              </a:rPr>
              <a:t>????????</a:t>
            </a:r>
            <a:endParaRPr lang="ja-JP" altLang="en-US" sz="2400" b="1">
              <a:solidFill>
                <a:schemeClr val="tx2"/>
              </a:solidFill>
              <a:latin typeface="MS Reference Sans Serif" panose="020B0604030504040204" pitchFamily="34" charset="0"/>
            </a:endParaRPr>
          </a:p>
        </p:txBody>
      </p:sp>
      <p:sp>
        <p:nvSpPr>
          <p:cNvPr id="391230" name="Line 62">
            <a:extLst>
              <a:ext uri="{FF2B5EF4-FFF2-40B4-BE49-F238E27FC236}">
                <a16:creationId xmlns:a16="http://schemas.microsoft.com/office/drawing/2014/main" id="{78902FE9-3EC1-49BD-86E3-BD92906632C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20975" y="941388"/>
            <a:ext cx="1588" cy="1697037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91231" name="Line 63">
            <a:extLst>
              <a:ext uri="{FF2B5EF4-FFF2-40B4-BE49-F238E27FC236}">
                <a16:creationId xmlns:a16="http://schemas.microsoft.com/office/drawing/2014/main" id="{44AB1637-C8B8-4707-A048-900DC7F0BDB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17800" y="925513"/>
            <a:ext cx="5365750" cy="7937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91232" name="Line 64">
            <a:extLst>
              <a:ext uri="{FF2B5EF4-FFF2-40B4-BE49-F238E27FC236}">
                <a16:creationId xmlns:a16="http://schemas.microsoft.com/office/drawing/2014/main" id="{8425FF8E-AC2E-4717-A69D-29879E01E90B}"/>
              </a:ext>
            </a:extLst>
          </p:cNvPr>
          <p:cNvSpPr>
            <a:spLocks noChangeShapeType="1"/>
          </p:cNvSpPr>
          <p:nvPr/>
        </p:nvSpPr>
        <p:spPr bwMode="auto">
          <a:xfrm>
            <a:off x="2557463" y="1482725"/>
            <a:ext cx="1587" cy="214630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91233" name="Line 65">
            <a:extLst>
              <a:ext uri="{FF2B5EF4-FFF2-40B4-BE49-F238E27FC236}">
                <a16:creationId xmlns:a16="http://schemas.microsoft.com/office/drawing/2014/main" id="{31FE3AE5-8DAF-43FC-BE13-5D91DB06D77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568575" y="3602038"/>
            <a:ext cx="957263" cy="9525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91234" name="Line 66">
            <a:extLst>
              <a:ext uri="{FF2B5EF4-FFF2-40B4-BE49-F238E27FC236}">
                <a16:creationId xmlns:a16="http://schemas.microsoft.com/office/drawing/2014/main" id="{D935B79F-4CA8-4F19-9A58-FE2E26A8C10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29125" y="3795713"/>
            <a:ext cx="676275" cy="37465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91235" name="Text Box 67">
            <a:extLst>
              <a:ext uri="{FF2B5EF4-FFF2-40B4-BE49-F238E27FC236}">
                <a16:creationId xmlns:a16="http://schemas.microsoft.com/office/drawing/2014/main" id="{124AB108-785E-4E7D-AF0A-3838C4D0FA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4213" y="3270250"/>
            <a:ext cx="68103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D3</a:t>
            </a:r>
          </a:p>
        </p:txBody>
      </p:sp>
      <p:sp>
        <p:nvSpPr>
          <p:cNvPr id="391236" name="Line 68">
            <a:extLst>
              <a:ext uri="{FF2B5EF4-FFF2-40B4-BE49-F238E27FC236}">
                <a16:creationId xmlns:a16="http://schemas.microsoft.com/office/drawing/2014/main" id="{4C436924-9677-4B8B-98E0-D4192341FC2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058150" y="889000"/>
            <a:ext cx="0" cy="1468438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837" name="Text Box 69">
            <a:extLst>
              <a:ext uri="{FF2B5EF4-FFF2-40B4-BE49-F238E27FC236}">
                <a16:creationId xmlns:a16="http://schemas.microsoft.com/office/drawing/2014/main" id="{F5DD0CDA-A440-4CA2-9DE6-3056648567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87153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91238" name="Line 70">
            <a:extLst>
              <a:ext uri="{FF2B5EF4-FFF2-40B4-BE49-F238E27FC236}">
                <a16:creationId xmlns:a16="http://schemas.microsoft.com/office/drawing/2014/main" id="{B022F827-E4FC-445B-A20E-44348A62D16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702675" y="1447800"/>
            <a:ext cx="1588" cy="900113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91239" name="Line 71">
            <a:extLst>
              <a:ext uri="{FF2B5EF4-FFF2-40B4-BE49-F238E27FC236}">
                <a16:creationId xmlns:a16="http://schemas.microsoft.com/office/drawing/2014/main" id="{BEC5A8BF-BA74-47AA-93DA-9D7CB327D48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543175" y="1458913"/>
            <a:ext cx="6145213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91240" name="Rectangle 72">
            <a:extLst>
              <a:ext uri="{FF2B5EF4-FFF2-40B4-BE49-F238E27FC236}">
                <a16:creationId xmlns:a16="http://schemas.microsoft.com/office/drawing/2014/main" id="{64A90E0B-940B-4C20-9EB6-E00D90A147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3775" y="3219450"/>
            <a:ext cx="914400" cy="68262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2400"/>
          </a:p>
        </p:txBody>
      </p:sp>
      <p:sp>
        <p:nvSpPr>
          <p:cNvPr id="391241" name="Text Box 73">
            <a:extLst>
              <a:ext uri="{FF2B5EF4-FFF2-40B4-BE49-F238E27FC236}">
                <a16:creationId xmlns:a16="http://schemas.microsoft.com/office/drawing/2014/main" id="{10DC52B8-E60F-455D-A812-34F0901A75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9900" y="2530475"/>
            <a:ext cx="1555750" cy="4953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solidFill>
                  <a:schemeClr val="tx2"/>
                </a:solidFill>
                <a:latin typeface="MS Reference Sans Serif" panose="020B0604030504040204" pitchFamily="34" charset="0"/>
              </a:rPr>
              <a:t>????????</a:t>
            </a:r>
            <a:endParaRPr lang="ja-JP" altLang="en-US" sz="2400" b="1">
              <a:solidFill>
                <a:schemeClr val="tx2"/>
              </a:solidFill>
              <a:latin typeface="MS Reference Sans Serif" panose="020B0604030504040204" pitchFamily="34" charset="0"/>
            </a:endParaRPr>
          </a:p>
        </p:txBody>
      </p:sp>
      <p:sp>
        <p:nvSpPr>
          <p:cNvPr id="391242" name="Text Box 74">
            <a:extLst>
              <a:ext uri="{FF2B5EF4-FFF2-40B4-BE49-F238E27FC236}">
                <a16:creationId xmlns:a16="http://schemas.microsoft.com/office/drawing/2014/main" id="{F26659DE-6185-4539-9289-519C0EE9AF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7738" y="2686050"/>
            <a:ext cx="68103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A1</a:t>
            </a:r>
          </a:p>
        </p:txBody>
      </p:sp>
      <p:sp>
        <p:nvSpPr>
          <p:cNvPr id="391243" name="Line 75">
            <a:extLst>
              <a:ext uri="{FF2B5EF4-FFF2-40B4-BE49-F238E27FC236}">
                <a16:creationId xmlns:a16="http://schemas.microsoft.com/office/drawing/2014/main" id="{73D20ACF-8E13-44DE-80F6-279FAF832D1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51125" y="2636838"/>
            <a:ext cx="395288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91244" name="Rectangle 76">
            <a:extLst>
              <a:ext uri="{FF2B5EF4-FFF2-40B4-BE49-F238E27FC236}">
                <a16:creationId xmlns:a16="http://schemas.microsoft.com/office/drawing/2014/main" id="{DE401191-B6E6-4EE2-BFA8-C2EE937C7E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2925" y="2435225"/>
            <a:ext cx="1390650" cy="68262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2400"/>
          </a:p>
        </p:txBody>
      </p:sp>
      <p:sp>
        <p:nvSpPr>
          <p:cNvPr id="391245" name="Text Box 77">
            <a:extLst>
              <a:ext uri="{FF2B5EF4-FFF2-40B4-BE49-F238E27FC236}">
                <a16:creationId xmlns:a16="http://schemas.microsoft.com/office/drawing/2014/main" id="{9CFFDBA1-842F-4FB2-A0BB-E4FD75A25B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2850" y="2549525"/>
            <a:ext cx="15144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メモリへの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書き込み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1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91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91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91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91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91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91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91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91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91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91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91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91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91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91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391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1000"/>
                                        <p:tgtEl>
                                          <p:spTgt spid="391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1000"/>
                                        <p:tgtEl>
                                          <p:spTgt spid="391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1222" grpId="0" animBg="1"/>
      <p:bldP spid="391227" grpId="0" animBg="1"/>
      <p:bldP spid="391229" grpId="0" animBg="1"/>
      <p:bldP spid="391235" grpId="0"/>
      <p:bldP spid="391240" grpId="0" animBg="1"/>
      <p:bldP spid="391241" grpId="0" animBg="1"/>
      <p:bldP spid="391242" grpId="0"/>
      <p:bldP spid="391244" grpId="0" animBg="1"/>
      <p:bldP spid="39124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4DC693F1-ABF3-40DD-9886-AC20A6CEE5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44475"/>
            <a:ext cx="7772400" cy="1143000"/>
          </a:xfrm>
        </p:spPr>
        <p:txBody>
          <a:bodyPr/>
          <a:lstStyle/>
          <a:p>
            <a:r>
              <a:rPr lang="ja-JP" altLang="en-US" sz="4000"/>
              <a:t>レジスタ直接とレジスタ間接の違い</a:t>
            </a:r>
          </a:p>
        </p:txBody>
      </p:sp>
      <p:sp>
        <p:nvSpPr>
          <p:cNvPr id="393219" name="Rectangle 3">
            <a:extLst>
              <a:ext uri="{FF2B5EF4-FFF2-40B4-BE49-F238E27FC236}">
                <a16:creationId xmlns:a16="http://schemas.microsoft.com/office/drawing/2014/main" id="{43674816-808B-4550-87E4-3F6DC44CA8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197850" cy="5127625"/>
          </a:xfrm>
        </p:spPr>
        <p:txBody>
          <a:bodyPr/>
          <a:lstStyle/>
          <a:p>
            <a:r>
              <a:rPr lang="ja-JP" altLang="en-US" sz="2800"/>
              <a:t>レジスタ直接</a:t>
            </a:r>
            <a:endParaRPr lang="en-US" altLang="ja-JP" sz="2800">
              <a:solidFill>
                <a:srgbClr val="008000"/>
              </a:solidFill>
              <a:latin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US" altLang="ja-JP" sz="28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move.l 	#0,</a:t>
            </a:r>
            <a:r>
              <a:rPr lang="en-US" altLang="ja-JP" sz="2800" b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%D0</a:t>
            </a:r>
          </a:p>
          <a:p>
            <a:pPr>
              <a:buFontTx/>
              <a:buNone/>
            </a:pPr>
            <a:r>
              <a:rPr lang="en-US" altLang="ja-JP" sz="28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move.l	</a:t>
            </a:r>
            <a:r>
              <a:rPr lang="en-US" altLang="ja-JP" sz="2800" b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%D2,%D0</a:t>
            </a:r>
            <a:endParaRPr lang="ja-JP" altLang="en-US" sz="2800" b="1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ja-JP" altLang="en-US" sz="2800"/>
              <a:t>			→　</a:t>
            </a:r>
            <a:r>
              <a:rPr lang="en-US" altLang="ja-JP" sz="2800"/>
              <a:t>d0 </a:t>
            </a:r>
            <a:r>
              <a:rPr lang="ja-JP" altLang="en-US" sz="2800"/>
              <a:t>が書き換わる</a:t>
            </a:r>
          </a:p>
          <a:p>
            <a:r>
              <a:rPr lang="ja-JP" altLang="en-US" sz="2800"/>
              <a:t>レジスタ間接</a:t>
            </a:r>
          </a:p>
          <a:p>
            <a:pPr>
              <a:buFontTx/>
              <a:buNone/>
            </a:pPr>
            <a:r>
              <a:rPr lang="ja-JP" altLang="en-US" sz="28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.</a:t>
            </a:r>
            <a:r>
              <a:rPr lang="en-US" altLang="ja-JP" sz="28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equ	ADDR 	0xffff00</a:t>
            </a:r>
          </a:p>
          <a:p>
            <a:pPr>
              <a:buFontTx/>
              <a:buNone/>
            </a:pPr>
            <a:r>
              <a:rPr lang="en-US" altLang="ja-JP" sz="28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move.l	#ADDR,%A0</a:t>
            </a:r>
          </a:p>
          <a:p>
            <a:pPr>
              <a:buFontTx/>
              <a:buNone/>
            </a:pPr>
            <a:r>
              <a:rPr lang="ja-JP" altLang="en-US" sz="28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altLang="ja-JP" sz="28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move.w	%D0,</a:t>
            </a:r>
            <a:r>
              <a:rPr lang="en-US" altLang="ja-JP" sz="2800" b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(%A0)</a:t>
            </a:r>
          </a:p>
          <a:p>
            <a:pPr>
              <a:buFontTx/>
              <a:buNone/>
            </a:pPr>
            <a:r>
              <a:rPr lang="en-US" altLang="ja-JP" sz="2800">
                <a:latin typeface="Arial" panose="020B0604020202020204" pitchFamily="34" charset="0"/>
              </a:rPr>
              <a:t>			</a:t>
            </a:r>
            <a:r>
              <a:rPr lang="ja-JP" altLang="en-US" sz="2800">
                <a:latin typeface="Arial" panose="020B0604020202020204" pitchFamily="34" charset="0"/>
              </a:rPr>
              <a:t>→ </a:t>
            </a:r>
            <a:r>
              <a:rPr lang="en-US" altLang="ja-JP" sz="2800" b="1" u="sng">
                <a:latin typeface="Arial" panose="020B0604020202020204" pitchFamily="34" charset="0"/>
              </a:rPr>
              <a:t>A0 </a:t>
            </a:r>
            <a:r>
              <a:rPr lang="ja-JP" altLang="en-US" sz="2800" b="1" u="sng">
                <a:latin typeface="Arial" panose="020B0604020202020204" pitchFamily="34" charset="0"/>
              </a:rPr>
              <a:t>に入っているメモリアドレス</a:t>
            </a:r>
            <a:r>
              <a:rPr lang="ja-JP" altLang="en-US" sz="2800">
                <a:latin typeface="Arial" panose="020B0604020202020204" pitchFamily="34" charset="0"/>
              </a:rPr>
              <a:t>を		</a:t>
            </a:r>
            <a:r>
              <a:rPr lang="en-US" altLang="ja-JP" sz="2800">
                <a:latin typeface="Arial" panose="020B0604020202020204" pitchFamily="34" charset="0"/>
              </a:rPr>
              <a:t>	</a:t>
            </a:r>
            <a:r>
              <a:rPr lang="ja-JP" altLang="en-US" sz="2800">
                <a:latin typeface="Arial" panose="020B0604020202020204" pitchFamily="34" charset="0"/>
              </a:rPr>
              <a:t>　　使って，データの書き込みが行われる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3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93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93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93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93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93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93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93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93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5E1CF99F-33AB-4605-A113-2F34901D49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7863" y="144463"/>
            <a:ext cx="7772400" cy="450850"/>
          </a:xfrm>
        </p:spPr>
        <p:txBody>
          <a:bodyPr/>
          <a:lstStyle/>
          <a:p>
            <a:r>
              <a:rPr lang="ja-JP" altLang="en-US" sz="3600"/>
              <a:t>種々のオペランド（その２）</a:t>
            </a:r>
          </a:p>
        </p:txBody>
      </p:sp>
      <p:sp>
        <p:nvSpPr>
          <p:cNvPr id="362499" name="Rectangle 3">
            <a:extLst>
              <a:ext uri="{FF2B5EF4-FFF2-40B4-BE49-F238E27FC236}">
                <a16:creationId xmlns:a16="http://schemas.microsoft.com/office/drawing/2014/main" id="{60C9D906-1D28-44C5-84B0-ADF23E918E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1763" y="1041400"/>
            <a:ext cx="8829675" cy="3973513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altLang="ja-JP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ja-JP" sz="24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move.w</a:t>
            </a:r>
            <a:r>
              <a:rPr lang="en-US" altLang="ja-JP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ja-JP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altLang="ja-JP" sz="24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sr</a:t>
            </a:r>
            <a:r>
              <a:rPr lang="en-US" altLang="ja-JP" sz="2400" b="1" dirty="0">
                <a:latin typeface="Courier New" pitchFamily="49" charset="0"/>
                <a:cs typeface="Courier New" pitchFamily="49" charset="0"/>
              </a:rPr>
              <a:t>,-(</a:t>
            </a:r>
            <a:r>
              <a:rPr lang="en-US" altLang="ja-JP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%sp</a:t>
            </a:r>
            <a:r>
              <a:rPr lang="en-US" altLang="ja-JP" sz="2400" b="1" dirty="0">
                <a:latin typeface="Courier New" pitchFamily="49" charset="0"/>
                <a:cs typeface="Courier New" pitchFamily="49" charset="0"/>
              </a:rPr>
              <a:t>)	</a:t>
            </a:r>
          </a:p>
          <a:p>
            <a:pPr>
              <a:buFontTx/>
              <a:buNone/>
              <a:defRPr/>
            </a:pPr>
            <a:r>
              <a:rPr lang="en-US" altLang="ja-JP" sz="2400" b="1" dirty="0">
                <a:latin typeface="Courier New" pitchFamily="49" charset="0"/>
                <a:cs typeface="Courier New" pitchFamily="49" charset="0"/>
              </a:rPr>
              <a:t>		/* </a:t>
            </a:r>
            <a:r>
              <a:rPr lang="ja-JP" altLang="en-US" sz="2400" b="1" dirty="0">
                <a:latin typeface="Courier New" pitchFamily="49" charset="0"/>
                <a:cs typeface="Courier New" pitchFamily="49" charset="0"/>
              </a:rPr>
              <a:t>システムスタックエリアに </a:t>
            </a:r>
            <a:r>
              <a:rPr lang="en-US" altLang="ja-JP" sz="2400" b="1" dirty="0" err="1">
                <a:latin typeface="Courier New" pitchFamily="49" charset="0"/>
                <a:cs typeface="Courier New" pitchFamily="49" charset="0"/>
              </a:rPr>
              <a:t>sr</a:t>
            </a:r>
            <a:r>
              <a:rPr lang="en-US" altLang="ja-JP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ja-JP" altLang="en-US" sz="2400" b="1" dirty="0">
                <a:latin typeface="Courier New" pitchFamily="49" charset="0"/>
                <a:cs typeface="Courier New" pitchFamily="49" charset="0"/>
              </a:rPr>
              <a:t>の中身をプッシュ *</a:t>
            </a:r>
            <a:r>
              <a:rPr lang="en-US" altLang="ja-JP" sz="2400" b="1" dirty="0">
                <a:latin typeface="Courier New" pitchFamily="49" charset="0"/>
                <a:cs typeface="Courier New" pitchFamily="49" charset="0"/>
              </a:rPr>
              <a:t>/</a:t>
            </a:r>
          </a:p>
          <a:p>
            <a:pPr>
              <a:buFontTx/>
              <a:buNone/>
              <a:defRPr/>
            </a:pPr>
            <a:r>
              <a:rPr lang="en-US" altLang="ja-JP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ja-JP" sz="24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move.w</a:t>
            </a:r>
            <a:r>
              <a:rPr lang="en-US" altLang="ja-JP" sz="2400" b="1" dirty="0">
                <a:latin typeface="Courier New" pitchFamily="49" charset="0"/>
                <a:cs typeface="Courier New" pitchFamily="49" charset="0"/>
              </a:rPr>
              <a:t>	(</a:t>
            </a:r>
            <a:r>
              <a:rPr lang="en-US" altLang="ja-JP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%sp</a:t>
            </a:r>
            <a:r>
              <a:rPr lang="en-US" altLang="ja-JP" sz="2400" b="1" dirty="0">
                <a:latin typeface="Courier New" pitchFamily="49" charset="0"/>
                <a:cs typeface="Courier New" pitchFamily="49" charset="0"/>
              </a:rPr>
              <a:t>)+,</a:t>
            </a:r>
            <a:r>
              <a:rPr lang="en-US" altLang="ja-JP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altLang="ja-JP" sz="24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sr</a:t>
            </a:r>
            <a:r>
              <a:rPr lang="en-US" altLang="ja-JP" sz="2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FontTx/>
              <a:buNone/>
              <a:defRPr/>
            </a:pPr>
            <a:r>
              <a:rPr lang="en-US" altLang="ja-JP" sz="2400" b="1" dirty="0">
                <a:latin typeface="Courier New" pitchFamily="49" charset="0"/>
                <a:cs typeface="Courier New" pitchFamily="49" charset="0"/>
              </a:rPr>
              <a:t>		/* </a:t>
            </a:r>
            <a:r>
              <a:rPr lang="ja-JP" altLang="en-US" sz="2400" b="1" dirty="0">
                <a:latin typeface="Courier New" pitchFamily="49" charset="0"/>
                <a:cs typeface="Courier New" pitchFamily="49" charset="0"/>
              </a:rPr>
              <a:t>システムスタックエリアから </a:t>
            </a:r>
            <a:r>
              <a:rPr lang="en-US" altLang="ja-JP" sz="2400" b="1" dirty="0" err="1">
                <a:latin typeface="Courier New" pitchFamily="49" charset="0"/>
                <a:cs typeface="Courier New" pitchFamily="49" charset="0"/>
              </a:rPr>
              <a:t>sr</a:t>
            </a:r>
            <a:r>
              <a:rPr lang="en-US" altLang="ja-JP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ja-JP" altLang="en-US" sz="2400" b="1" dirty="0">
                <a:latin typeface="Courier New" pitchFamily="49" charset="0"/>
                <a:cs typeface="Courier New" pitchFamily="49" charset="0"/>
              </a:rPr>
              <a:t>の中身をポップ *</a:t>
            </a:r>
            <a:r>
              <a:rPr lang="en-US" altLang="ja-JP" sz="2400" b="1" dirty="0">
                <a:latin typeface="Courier New" pitchFamily="49" charset="0"/>
                <a:cs typeface="Courier New" pitchFamily="49" charset="0"/>
              </a:rPr>
              <a:t>/</a:t>
            </a:r>
          </a:p>
          <a:p>
            <a:pPr>
              <a:buFontTx/>
              <a:buNone/>
              <a:defRPr/>
            </a:pPr>
            <a:r>
              <a:rPr lang="en-US" altLang="ja-JP" sz="2400" b="1" dirty="0">
                <a:solidFill>
                  <a:srgbClr val="10007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ja-JP" sz="24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move.w</a:t>
            </a:r>
            <a:r>
              <a:rPr lang="en-US" altLang="ja-JP" sz="2400" b="1" dirty="0">
                <a:solidFill>
                  <a:srgbClr val="10007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ja-JP" sz="2400" b="1" dirty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#0x0010</a:t>
            </a:r>
            <a:r>
              <a:rPr lang="en-US" altLang="ja-JP" sz="2400" b="1" dirty="0">
                <a:solidFill>
                  <a:srgbClr val="100070"/>
                </a:solidFill>
                <a:latin typeface="Courier New" pitchFamily="49" charset="0"/>
                <a:cs typeface="Courier New" pitchFamily="49" charset="0"/>
              </a:rPr>
              <a:t>, 20(</a:t>
            </a:r>
            <a:r>
              <a:rPr lang="en-US" altLang="ja-JP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%A0</a:t>
            </a:r>
            <a:r>
              <a:rPr lang="en-US" altLang="ja-JP" sz="2400" b="1" dirty="0">
                <a:solidFill>
                  <a:srgbClr val="10007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FontTx/>
              <a:buNone/>
              <a:defRPr/>
            </a:pPr>
            <a:r>
              <a:rPr lang="en-US" altLang="ja-JP" sz="24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altLang="ja-JP" sz="2000" b="1" dirty="0">
                <a:solidFill>
                  <a:srgbClr val="100070"/>
                </a:solidFill>
                <a:latin typeface="Courier New" pitchFamily="49" charset="0"/>
                <a:cs typeface="Courier New" pitchFamily="49" charset="0"/>
              </a:rPr>
              <a:t>/* A0 </a:t>
            </a:r>
            <a:r>
              <a:rPr lang="ja-JP" altLang="en-US" sz="2000" b="1" dirty="0">
                <a:solidFill>
                  <a:srgbClr val="100070"/>
                </a:solidFill>
                <a:latin typeface="Courier New" pitchFamily="49" charset="0"/>
                <a:cs typeface="Courier New" pitchFamily="49" charset="0"/>
              </a:rPr>
              <a:t>に </a:t>
            </a:r>
            <a:r>
              <a:rPr lang="en-US" altLang="ja-JP" sz="2000" b="1" dirty="0">
                <a:solidFill>
                  <a:srgbClr val="100070"/>
                </a:solidFill>
                <a:latin typeface="Courier New" pitchFamily="49" charset="0"/>
                <a:cs typeface="Courier New" pitchFamily="49" charset="0"/>
              </a:rPr>
              <a:t>20 </a:t>
            </a:r>
            <a:r>
              <a:rPr lang="ja-JP" altLang="en-US" sz="2000" b="1" dirty="0">
                <a:solidFill>
                  <a:srgbClr val="100070"/>
                </a:solidFill>
                <a:latin typeface="Courier New" pitchFamily="49" charset="0"/>
                <a:cs typeface="Courier New" pitchFamily="49" charset="0"/>
              </a:rPr>
              <a:t>足したメモリアドレスに</a:t>
            </a:r>
            <a:r>
              <a:rPr lang="en-US" altLang="ja-JP" sz="2000" b="1" dirty="0">
                <a:solidFill>
                  <a:srgbClr val="100070"/>
                </a:solidFill>
                <a:latin typeface="Courier New" pitchFamily="49" charset="0"/>
                <a:cs typeface="Courier New" pitchFamily="49" charset="0"/>
              </a:rPr>
              <a:t>, 0x0010 </a:t>
            </a:r>
            <a:r>
              <a:rPr lang="ja-JP" altLang="en-US" sz="2000" b="1" dirty="0">
                <a:solidFill>
                  <a:srgbClr val="100070"/>
                </a:solidFill>
                <a:latin typeface="Courier New" pitchFamily="49" charset="0"/>
                <a:cs typeface="Courier New" pitchFamily="49" charset="0"/>
              </a:rPr>
              <a:t>を書き込む　</a:t>
            </a:r>
            <a:r>
              <a:rPr lang="en-US" altLang="ja-JP" sz="2000" b="1" dirty="0">
                <a:solidFill>
                  <a:srgbClr val="100070"/>
                </a:solidFill>
                <a:latin typeface="Courier New" pitchFamily="49" charset="0"/>
                <a:cs typeface="Courier New" pitchFamily="49" charset="0"/>
              </a:rPr>
              <a:t>*/</a:t>
            </a:r>
            <a:endParaRPr lang="en-US" altLang="ja-JP" sz="2400" b="1" dirty="0">
              <a:solidFill>
                <a:srgbClr val="10007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6868" name="Rectangle 4">
            <a:extLst>
              <a:ext uri="{FF2B5EF4-FFF2-40B4-BE49-F238E27FC236}">
                <a16:creationId xmlns:a16="http://schemas.microsoft.com/office/drawing/2014/main" id="{65C437C9-1DC4-498C-8494-0FFE1FE707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250" y="2703513"/>
            <a:ext cx="74755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>
                <a:latin typeface="Arial" panose="020B0604020202020204" pitchFamily="34" charset="0"/>
                <a:cs typeface="Courier New" panose="02070309020205020404" pitchFamily="49" charset="0"/>
              </a:rPr>
              <a:t>	</a:t>
            </a:r>
            <a:endParaRPr lang="ja-JP" altLang="en-US">
              <a:latin typeface="Arial" panose="020B0604020202020204" pitchFamily="34" charset="0"/>
              <a:cs typeface="Courier New" panose="02070309020205020404" pitchFamily="49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FC27B25-9561-48E5-9A4E-01C0A26116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388" y="4022725"/>
            <a:ext cx="664845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ja-JP" sz="3600" b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move.w</a:t>
            </a:r>
            <a:r>
              <a:rPr lang="en-US" altLang="ja-JP" sz="36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ja-JP" sz="3600" b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※※</a:t>
            </a:r>
            <a:r>
              <a:rPr lang="en-US" altLang="ja-JP" sz="3600" b="1">
                <a:latin typeface="Courier New" panose="02070309020205020404" pitchFamily="49" charset="0"/>
                <a:cs typeface="Courier New" panose="02070309020205020404" pitchFamily="49" charset="0"/>
              </a:rPr>
              <a:t>,-(</a:t>
            </a:r>
            <a:r>
              <a:rPr lang="en-US" altLang="ja-JP" sz="3600" b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%sp</a:t>
            </a:r>
            <a:r>
              <a:rPr lang="en-US" altLang="ja-JP" sz="3600" b="1">
                <a:latin typeface="Courier New" panose="02070309020205020404" pitchFamily="49" charset="0"/>
                <a:cs typeface="Courier New" panose="02070309020205020404" pitchFamily="49" charset="0"/>
              </a:rPr>
              <a:t>)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ja-JP" sz="3600" b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move.w</a:t>
            </a:r>
            <a:r>
              <a:rPr lang="en-US" altLang="ja-JP" sz="3600" b="1">
                <a:latin typeface="Courier New" panose="02070309020205020404" pitchFamily="49" charset="0"/>
                <a:cs typeface="Courier New" panose="02070309020205020404" pitchFamily="49" charset="0"/>
              </a:rPr>
              <a:t>	(</a:t>
            </a:r>
            <a:r>
              <a:rPr lang="en-US" altLang="ja-JP" sz="3600" b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%sp</a:t>
            </a:r>
            <a:r>
              <a:rPr lang="en-US" altLang="ja-JP" sz="3600" b="1">
                <a:latin typeface="Courier New" panose="02070309020205020404" pitchFamily="49" charset="0"/>
                <a:cs typeface="Courier New" panose="02070309020205020404" pitchFamily="49" charset="0"/>
              </a:rPr>
              <a:t>)+,</a:t>
            </a:r>
            <a:r>
              <a:rPr lang="en-US" altLang="ja-JP" sz="3600" b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※※</a:t>
            </a:r>
            <a:endParaRPr lang="en-US" altLang="ja-JP" sz="36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DF2A000-6FAD-4929-B8E5-2CB43EC067D9}"/>
              </a:ext>
            </a:extLst>
          </p:cNvPr>
          <p:cNvSpPr/>
          <p:nvPr/>
        </p:nvSpPr>
        <p:spPr>
          <a:xfrm>
            <a:off x="1096963" y="3908425"/>
            <a:ext cx="5410200" cy="13954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11" name="Text Box 8">
            <a:extLst>
              <a:ext uri="{FF2B5EF4-FFF2-40B4-BE49-F238E27FC236}">
                <a16:creationId xmlns:a16="http://schemas.microsoft.com/office/drawing/2014/main" id="{CB208762-EC6D-43C7-A29E-803D043DEA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4100" y="5416550"/>
            <a:ext cx="5491163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システムスタックエリアへの</a:t>
            </a:r>
            <a:endParaRPr lang="en-US" altLang="ja-JP">
              <a:solidFill>
                <a:srgbClr val="008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プッシュとポップの決まり文句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2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2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2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2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62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62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62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62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62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62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2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62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1" grpId="0"/>
      <p:bldP spid="11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EFAA72E3-2E00-4DCE-87DA-977C81AC77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6275" y="195263"/>
            <a:ext cx="7772400" cy="1143000"/>
          </a:xfrm>
        </p:spPr>
        <p:txBody>
          <a:bodyPr/>
          <a:lstStyle/>
          <a:p>
            <a:r>
              <a:rPr lang="ja-JP" altLang="en-US" sz="4000"/>
              <a:t>ポストインクリメント・レジスタ間接</a:t>
            </a:r>
          </a:p>
        </p:txBody>
      </p:sp>
      <p:sp>
        <p:nvSpPr>
          <p:cNvPr id="397315" name="Rectangle 3">
            <a:extLst>
              <a:ext uri="{FF2B5EF4-FFF2-40B4-BE49-F238E27FC236}">
                <a16:creationId xmlns:a16="http://schemas.microsoft.com/office/drawing/2014/main" id="{F1790A5C-780A-4579-A7AB-70DBE8221F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9125" y="1422400"/>
            <a:ext cx="7772400" cy="4668838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例：　</a:t>
            </a:r>
            <a:r>
              <a:rPr lang="en-US" altLang="ja-JP" sz="44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move.w (%a0)+, %d0</a:t>
            </a:r>
            <a:r>
              <a:rPr lang="en-US" altLang="ja-JP" sz="44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altLang="ja-JP" sz="28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ja-JP" sz="280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800"/>
              <a:t>a0 </a:t>
            </a:r>
            <a:r>
              <a:rPr lang="ja-JP" altLang="en-US" sz="2800"/>
              <a:t>に　</a:t>
            </a:r>
            <a:r>
              <a:rPr lang="en-US" altLang="ja-JP" sz="2800"/>
              <a:t>0x00002000 </a:t>
            </a:r>
            <a:r>
              <a:rPr lang="ja-JP" altLang="en-US" sz="2800"/>
              <a:t>が入っているとしよう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ja-JP" sz="280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800"/>
              <a:t>「move.w (%a0), %d0 」</a:t>
            </a:r>
            <a:r>
              <a:rPr lang="ja-JP" altLang="en-US" sz="2800"/>
              <a:t>と同様の処理が行われた後に，</a:t>
            </a:r>
            <a:r>
              <a:rPr lang="ja-JP" altLang="en-US" sz="2800" u="sng">
                <a:solidFill>
                  <a:schemeClr val="tx2"/>
                </a:solidFill>
              </a:rPr>
              <a:t>自動的に </a:t>
            </a:r>
            <a:r>
              <a:rPr lang="en-US" altLang="ja-JP" sz="2800" u="sng">
                <a:solidFill>
                  <a:schemeClr val="tx2"/>
                </a:solidFill>
              </a:rPr>
              <a:t>a0 </a:t>
            </a:r>
            <a:r>
              <a:rPr lang="ja-JP" altLang="en-US" sz="2800" u="sng">
                <a:solidFill>
                  <a:schemeClr val="tx2"/>
                </a:solidFill>
              </a:rPr>
              <a:t>に２が足される.    </a:t>
            </a:r>
            <a:r>
              <a:rPr lang="en-US" altLang="ja-JP" sz="2800"/>
              <a:t>a0 </a:t>
            </a:r>
            <a:r>
              <a:rPr lang="ja-JP" altLang="en-US" sz="2800"/>
              <a:t>の値は， </a:t>
            </a:r>
            <a:r>
              <a:rPr lang="en-US" altLang="ja-JP" sz="2800"/>
              <a:t>0x00002002 </a:t>
            </a:r>
            <a:r>
              <a:rPr lang="ja-JP" altLang="en-US" sz="2800"/>
              <a:t>になる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800"/>
              <a:t>		「.</a:t>
            </a:r>
            <a:r>
              <a:rPr lang="en-US" altLang="ja-JP" sz="2800"/>
              <a:t>b」 </a:t>
            </a:r>
            <a:r>
              <a:rPr lang="ja-JP" altLang="en-US" sz="2800"/>
              <a:t>なら１足される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800"/>
              <a:t>		「.</a:t>
            </a:r>
            <a:r>
              <a:rPr lang="en-US" altLang="ja-JP" sz="2800"/>
              <a:t>w」</a:t>
            </a:r>
            <a:r>
              <a:rPr lang="ja-JP" altLang="en-US" sz="2800"/>
              <a:t>なら２足される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800"/>
              <a:t>		「.</a:t>
            </a:r>
            <a:r>
              <a:rPr lang="en-US" altLang="ja-JP" sz="2800"/>
              <a:t>l」</a:t>
            </a:r>
            <a:r>
              <a:rPr lang="ja-JP" altLang="en-US" sz="2800"/>
              <a:t>なら４足される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ja-JP" sz="2800"/>
          </a:p>
          <a:p>
            <a:pPr>
              <a:lnSpc>
                <a:spcPct val="90000"/>
              </a:lnSpc>
              <a:buFontTx/>
              <a:buNone/>
            </a:pPr>
            <a:endParaRPr lang="en-US" altLang="ja-JP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97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397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397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397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397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397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4BD35A31-A938-4473-9367-2519A5838F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5325" y="185738"/>
            <a:ext cx="7772400" cy="1143000"/>
          </a:xfrm>
        </p:spPr>
        <p:txBody>
          <a:bodyPr/>
          <a:lstStyle/>
          <a:p>
            <a:r>
              <a:rPr lang="ja-JP" altLang="en-US" sz="3600"/>
              <a:t>プリデクリメント・レジスタ間接</a:t>
            </a:r>
          </a:p>
        </p:txBody>
      </p:sp>
      <p:sp>
        <p:nvSpPr>
          <p:cNvPr id="399363" name="Rectangle 3">
            <a:extLst>
              <a:ext uri="{FF2B5EF4-FFF2-40B4-BE49-F238E27FC236}">
                <a16:creationId xmlns:a16="http://schemas.microsoft.com/office/drawing/2014/main" id="{3365C778-B222-4A17-827A-773B14BFAB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82638" y="1365250"/>
            <a:ext cx="7772400" cy="4668838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例：　</a:t>
            </a:r>
            <a:r>
              <a:rPr lang="en-US" altLang="ja-JP" sz="44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move.w -(%a0), %d0</a:t>
            </a:r>
            <a:r>
              <a:rPr lang="en-US" altLang="ja-JP" sz="44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altLang="ja-JP" sz="28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ja-JP" sz="280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800"/>
              <a:t>a0 </a:t>
            </a:r>
            <a:r>
              <a:rPr lang="ja-JP" altLang="en-US" sz="2800"/>
              <a:t>に　</a:t>
            </a:r>
            <a:r>
              <a:rPr lang="en-US" altLang="ja-JP" sz="2800"/>
              <a:t>0x00002000 </a:t>
            </a:r>
            <a:r>
              <a:rPr lang="ja-JP" altLang="en-US" sz="2800"/>
              <a:t>が入っているとしよう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ja-JP" sz="2800"/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800"/>
              <a:t>最初に，</a:t>
            </a:r>
            <a:r>
              <a:rPr lang="ja-JP" altLang="en-US" sz="2800" u="sng">
                <a:solidFill>
                  <a:schemeClr val="tx2"/>
                </a:solidFill>
              </a:rPr>
              <a:t>自動的に </a:t>
            </a:r>
            <a:r>
              <a:rPr lang="en-US" altLang="ja-JP" sz="2800" u="sng">
                <a:solidFill>
                  <a:schemeClr val="tx2"/>
                </a:solidFill>
              </a:rPr>
              <a:t>a0 </a:t>
            </a:r>
            <a:r>
              <a:rPr lang="ja-JP" altLang="en-US" sz="2800" u="sng">
                <a:solidFill>
                  <a:schemeClr val="tx2"/>
                </a:solidFill>
              </a:rPr>
              <a:t>から２が引かれる．</a:t>
            </a:r>
            <a:r>
              <a:rPr lang="en-US" altLang="ja-JP" sz="2800"/>
              <a:t> a0 </a:t>
            </a:r>
            <a:r>
              <a:rPr lang="ja-JP" altLang="en-US" sz="2800"/>
              <a:t>の値は， </a:t>
            </a:r>
            <a:r>
              <a:rPr lang="en-US" altLang="ja-JP" sz="2800"/>
              <a:t>0x00001ffe </a:t>
            </a:r>
            <a:r>
              <a:rPr lang="ja-JP" altLang="en-US" sz="2800"/>
              <a:t>になる．その後で，「</a:t>
            </a:r>
            <a:r>
              <a:rPr lang="en-US" altLang="ja-JP" sz="2800"/>
              <a:t>move.w (%a0), %d0」 </a:t>
            </a:r>
            <a:r>
              <a:rPr lang="ja-JP" altLang="en-US" sz="2800"/>
              <a:t>と同様の処理が行われる</a:t>
            </a:r>
            <a:endParaRPr lang="ja-JP" altLang="en-US" sz="2800" u="sng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800"/>
              <a:t>		「.</a:t>
            </a:r>
            <a:r>
              <a:rPr lang="en-US" altLang="ja-JP" sz="2800"/>
              <a:t>b」 </a:t>
            </a:r>
            <a:r>
              <a:rPr lang="ja-JP" altLang="en-US" sz="2800"/>
              <a:t>なら１引かれる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800"/>
              <a:t>		「.</a:t>
            </a:r>
            <a:r>
              <a:rPr lang="en-US" altLang="ja-JP" sz="2800"/>
              <a:t>w」</a:t>
            </a:r>
            <a:r>
              <a:rPr lang="ja-JP" altLang="en-US" sz="2800"/>
              <a:t>なら２引かれる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800"/>
              <a:t>		「.</a:t>
            </a:r>
            <a:r>
              <a:rPr lang="en-US" altLang="ja-JP" sz="2800"/>
              <a:t>l」</a:t>
            </a:r>
            <a:r>
              <a:rPr lang="ja-JP" altLang="en-US" sz="2800"/>
              <a:t>なら４引かれる</a:t>
            </a: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800"/>
          </a:p>
          <a:p>
            <a:pPr>
              <a:lnSpc>
                <a:spcPct val="90000"/>
              </a:lnSpc>
              <a:buFontTx/>
              <a:buNone/>
            </a:pPr>
            <a:endParaRPr lang="en-US" altLang="ja-JP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99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399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399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399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399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399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BE621CB-639C-481B-93C4-04F85DE6F5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7863" y="144463"/>
            <a:ext cx="7772400" cy="450850"/>
          </a:xfrm>
        </p:spPr>
        <p:txBody>
          <a:bodyPr/>
          <a:lstStyle/>
          <a:p>
            <a:r>
              <a:rPr lang="ja-JP" altLang="en-US" sz="3600"/>
              <a:t>種々のオペランド</a:t>
            </a:r>
          </a:p>
        </p:txBody>
      </p:sp>
      <p:sp>
        <p:nvSpPr>
          <p:cNvPr id="362499" name="Rectangle 3">
            <a:extLst>
              <a:ext uri="{FF2B5EF4-FFF2-40B4-BE49-F238E27FC236}">
                <a16:creationId xmlns:a16="http://schemas.microsoft.com/office/drawing/2014/main" id="{62611F44-B3B9-49A9-A6D6-11665F4791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0813" y="635000"/>
            <a:ext cx="8880475" cy="6059488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altLang="ja-JP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ja-JP" sz="2400" b="1" dirty="0" err="1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move.w</a:t>
            </a:r>
            <a:r>
              <a:rPr lang="en-US" altLang="ja-JP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ja-JP" sz="2400" b="1" dirty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#200</a:t>
            </a:r>
            <a:r>
              <a:rPr lang="en-US" altLang="ja-JP" sz="2400" b="1" dirty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altLang="ja-JP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%d2 </a:t>
            </a:r>
            <a:r>
              <a:rPr lang="en-US" altLang="ja-JP" sz="24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buFontTx/>
              <a:buNone/>
              <a:defRPr/>
            </a:pPr>
            <a:r>
              <a:rPr lang="en-US" altLang="ja-JP" sz="2400" b="1" dirty="0">
                <a:latin typeface="Courier New" pitchFamily="49" charset="0"/>
                <a:cs typeface="Courier New" pitchFamily="49" charset="0"/>
              </a:rPr>
              <a:t>		/* #200 </a:t>
            </a:r>
            <a:r>
              <a:rPr lang="ja-JP" altLang="en-US" sz="2400" b="1" dirty="0">
                <a:latin typeface="Courier New" pitchFamily="49" charset="0"/>
                <a:cs typeface="Courier New" pitchFamily="49" charset="0"/>
              </a:rPr>
              <a:t>は</a:t>
            </a:r>
            <a:r>
              <a:rPr lang="en-US" altLang="ja-JP" sz="2400" b="1" dirty="0">
                <a:latin typeface="Courier New" pitchFamily="49" charset="0"/>
                <a:cs typeface="Courier New" pitchFamily="49" charset="0"/>
              </a:rPr>
              <a:t>10</a:t>
            </a:r>
            <a:r>
              <a:rPr lang="ja-JP" altLang="en-US" sz="2400" b="1" dirty="0">
                <a:latin typeface="Courier New" pitchFamily="49" charset="0"/>
                <a:cs typeface="Courier New" pitchFamily="49" charset="0"/>
              </a:rPr>
              <a:t>進数</a:t>
            </a:r>
            <a:r>
              <a:rPr lang="en-US" altLang="ja-JP" sz="2400" b="1" dirty="0">
                <a:latin typeface="Courier New" pitchFamily="49" charset="0"/>
                <a:cs typeface="Courier New" pitchFamily="49" charset="0"/>
              </a:rPr>
              <a:t>. d2 </a:t>
            </a:r>
            <a:r>
              <a:rPr lang="ja-JP" altLang="en-US" sz="2400" b="1" dirty="0">
                <a:latin typeface="Courier New" pitchFamily="49" charset="0"/>
                <a:cs typeface="Courier New" pitchFamily="49" charset="0"/>
              </a:rPr>
              <a:t>の上位バイトは変化しない *</a:t>
            </a:r>
            <a:r>
              <a:rPr lang="en-US" altLang="ja-JP" sz="2400" b="1" dirty="0">
                <a:latin typeface="Courier New" pitchFamily="49" charset="0"/>
                <a:cs typeface="Courier New" pitchFamily="49" charset="0"/>
              </a:rPr>
              <a:t>/</a:t>
            </a:r>
          </a:p>
          <a:p>
            <a:pPr>
              <a:buFontTx/>
              <a:buNone/>
              <a:defRPr/>
            </a:pPr>
            <a:r>
              <a:rPr lang="en-US" altLang="ja-JP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ja-JP" sz="2400" b="1" dirty="0" err="1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move.l</a:t>
            </a:r>
            <a:r>
              <a:rPr lang="en-US" altLang="ja-JP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ja-JP" sz="2400" b="1" dirty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#0x01</a:t>
            </a:r>
            <a:r>
              <a:rPr lang="en-US" altLang="ja-JP" sz="2400" b="1" dirty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altLang="ja-JP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%d1</a:t>
            </a:r>
            <a:r>
              <a:rPr lang="en-US" altLang="ja-JP" sz="24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buFontTx/>
              <a:buNone/>
              <a:defRPr/>
            </a:pPr>
            <a:r>
              <a:rPr lang="en-US" altLang="ja-JP" sz="2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altLang="ja-JP" sz="2000" b="1" dirty="0">
                <a:latin typeface="Courier New" pitchFamily="49" charset="0"/>
                <a:cs typeface="Courier New" pitchFamily="49" charset="0"/>
              </a:rPr>
              <a:t>/* #0x01 </a:t>
            </a:r>
            <a:r>
              <a:rPr lang="ja-JP" altLang="en-US" sz="2000" b="1" dirty="0">
                <a:latin typeface="Courier New" pitchFamily="49" charset="0"/>
                <a:cs typeface="Courier New" pitchFamily="49" charset="0"/>
              </a:rPr>
              <a:t>は</a:t>
            </a:r>
            <a:r>
              <a:rPr lang="en-US" altLang="ja-JP" sz="2000" b="1" dirty="0">
                <a:latin typeface="Courier New" pitchFamily="49" charset="0"/>
                <a:cs typeface="Courier New" pitchFamily="49" charset="0"/>
              </a:rPr>
              <a:t>16</a:t>
            </a:r>
            <a:r>
              <a:rPr lang="ja-JP" altLang="en-US" sz="2000" b="1" dirty="0">
                <a:latin typeface="Courier New" pitchFamily="49" charset="0"/>
                <a:cs typeface="Courier New" pitchFamily="49" charset="0"/>
              </a:rPr>
              <a:t>進数</a:t>
            </a:r>
            <a:r>
              <a:rPr lang="en-US" altLang="ja-JP" sz="2000" b="1" dirty="0">
                <a:latin typeface="Courier New" pitchFamily="49" charset="0"/>
                <a:cs typeface="Courier New" pitchFamily="49" charset="0"/>
              </a:rPr>
              <a:t>. d0 </a:t>
            </a:r>
            <a:r>
              <a:rPr lang="ja-JP" altLang="en-US" sz="2000" b="1" dirty="0">
                <a:latin typeface="Courier New" pitchFamily="49" charset="0"/>
                <a:cs typeface="Courier New" pitchFamily="49" charset="0"/>
              </a:rPr>
              <a:t>に </a:t>
            </a:r>
            <a:r>
              <a:rPr lang="en-US" altLang="ja-JP" sz="2000" b="1" dirty="0">
                <a:latin typeface="Courier New" pitchFamily="49" charset="0"/>
                <a:cs typeface="Courier New" pitchFamily="49" charset="0"/>
              </a:rPr>
              <a:t>0x00000000 </a:t>
            </a:r>
            <a:r>
              <a:rPr lang="ja-JP" altLang="en-US" sz="2000" b="1" dirty="0">
                <a:latin typeface="Courier New" pitchFamily="49" charset="0"/>
                <a:cs typeface="Courier New" pitchFamily="49" charset="0"/>
              </a:rPr>
              <a:t>がセットされる *</a:t>
            </a:r>
            <a:r>
              <a:rPr lang="en-US" altLang="ja-JP" sz="2000" b="1" dirty="0">
                <a:latin typeface="Courier New" pitchFamily="49" charset="0"/>
                <a:cs typeface="Courier New" pitchFamily="49" charset="0"/>
              </a:rPr>
              <a:t>/</a:t>
            </a:r>
            <a:endParaRPr lang="en-US" altLang="ja-JP" sz="2400" b="1" dirty="0">
              <a:latin typeface="Courier New" pitchFamily="49" charset="0"/>
              <a:cs typeface="Courier New" pitchFamily="49" charset="0"/>
            </a:endParaRPr>
          </a:p>
          <a:p>
            <a:pPr>
              <a:buFontTx/>
              <a:buNone/>
              <a:defRPr/>
            </a:pPr>
            <a:r>
              <a:rPr lang="en-US" altLang="ja-JP" sz="2400" b="1" dirty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altLang="ja-JP" sz="2400" b="1" dirty="0" err="1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equ</a:t>
            </a:r>
            <a:r>
              <a:rPr lang="en-US" altLang="ja-JP" sz="2400" b="1" dirty="0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2400" b="1" dirty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BUFFER_SIZE</a:t>
            </a:r>
            <a:r>
              <a:rPr lang="en-US" altLang="ja-JP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2400" b="1" dirty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100</a:t>
            </a:r>
          </a:p>
          <a:p>
            <a:pPr>
              <a:buFontTx/>
              <a:buNone/>
              <a:defRPr/>
            </a:pPr>
            <a:r>
              <a:rPr lang="en-US" altLang="ja-JP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ja-JP" sz="2400" b="1" dirty="0" err="1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move.w</a:t>
            </a:r>
            <a:r>
              <a:rPr lang="en-US" altLang="ja-JP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ja-JP" sz="2400" b="1" dirty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#BUFFER_SIZE</a:t>
            </a:r>
            <a:r>
              <a:rPr lang="en-US" altLang="ja-JP" sz="2400" b="1" dirty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altLang="ja-JP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%d2</a:t>
            </a:r>
            <a:r>
              <a:rPr lang="en-US" altLang="ja-JP" sz="24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buFontTx/>
              <a:buNone/>
              <a:defRPr/>
            </a:pPr>
            <a:r>
              <a:rPr lang="en-US" altLang="ja-JP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ja-JP" sz="2400" b="1" dirty="0" err="1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move.w</a:t>
            </a:r>
            <a:r>
              <a:rPr lang="en-US" altLang="ja-JP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ja-JP" sz="2400" b="1" dirty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#0x2700</a:t>
            </a:r>
            <a:r>
              <a:rPr lang="en-US" altLang="ja-JP" sz="2400" b="1" dirty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altLang="ja-JP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%sr</a:t>
            </a:r>
            <a:r>
              <a:rPr lang="en-US" altLang="ja-JP" sz="24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>
              <a:buFontTx/>
              <a:buNone/>
              <a:defRPr/>
            </a:pPr>
            <a:r>
              <a:rPr lang="en-US" altLang="ja-JP" sz="2400" b="1" dirty="0">
                <a:latin typeface="Courier New" pitchFamily="49" charset="0"/>
                <a:cs typeface="Courier New" pitchFamily="49" charset="0"/>
              </a:rPr>
              <a:t>		/* </a:t>
            </a:r>
            <a:r>
              <a:rPr lang="ja-JP" altLang="en-US" sz="2400" b="1" dirty="0">
                <a:latin typeface="Courier New" pitchFamily="49" charset="0"/>
                <a:cs typeface="Courier New" pitchFamily="49" charset="0"/>
              </a:rPr>
              <a:t>割り込み禁止 *</a:t>
            </a:r>
            <a:r>
              <a:rPr lang="en-US" altLang="ja-JP" sz="2400" b="1" dirty="0">
                <a:latin typeface="Courier New" pitchFamily="49" charset="0"/>
                <a:cs typeface="Courier New" pitchFamily="49" charset="0"/>
              </a:rPr>
              <a:t>/</a:t>
            </a:r>
          </a:p>
          <a:p>
            <a:pPr>
              <a:buFontTx/>
              <a:buNone/>
              <a:defRPr/>
            </a:pPr>
            <a:r>
              <a:rPr lang="en-US" altLang="ja-JP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ja-JP" sz="2400" b="1" dirty="0" err="1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move.l</a:t>
            </a:r>
            <a:r>
              <a:rPr lang="en-US" altLang="ja-JP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ja-JP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%d0</a:t>
            </a:r>
            <a:r>
              <a:rPr lang="en-US" altLang="ja-JP" sz="2400" b="1" dirty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altLang="ja-JP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%d1</a:t>
            </a:r>
          </a:p>
          <a:p>
            <a:pPr>
              <a:buFontTx/>
              <a:buNone/>
              <a:defRPr/>
            </a:pPr>
            <a:r>
              <a:rPr lang="en-US" altLang="ja-JP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ja-JP" sz="2400" b="1" dirty="0" err="1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move.l</a:t>
            </a:r>
            <a:r>
              <a:rPr lang="en-US" altLang="ja-JP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ja-JP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%d0</a:t>
            </a:r>
            <a:r>
              <a:rPr lang="en-US" altLang="ja-JP" sz="2400" b="1" dirty="0">
                <a:latin typeface="Courier New" pitchFamily="49" charset="0"/>
                <a:cs typeface="Courier New" pitchFamily="49" charset="0"/>
              </a:rPr>
              <a:t>,(</a:t>
            </a:r>
            <a:r>
              <a:rPr lang="en-US" altLang="ja-JP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%a0</a:t>
            </a:r>
            <a:r>
              <a:rPr lang="en-US" altLang="ja-JP" sz="2400" b="1" dirty="0">
                <a:latin typeface="Courier New" pitchFamily="49" charset="0"/>
                <a:cs typeface="Courier New" pitchFamily="49" charset="0"/>
              </a:rPr>
              <a:t>)	</a:t>
            </a:r>
          </a:p>
          <a:p>
            <a:pPr>
              <a:buFontTx/>
              <a:buNone/>
              <a:defRPr/>
            </a:pPr>
            <a:r>
              <a:rPr lang="en-US" altLang="ja-JP" sz="2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altLang="ja-JP" sz="1800" b="1" dirty="0">
                <a:latin typeface="Courier New" pitchFamily="49" charset="0"/>
                <a:cs typeface="Courier New" pitchFamily="49" charset="0"/>
              </a:rPr>
              <a:t>/* </a:t>
            </a:r>
            <a:r>
              <a:rPr lang="ja-JP" altLang="en-US" sz="1800" b="1" dirty="0">
                <a:latin typeface="Courier New" pitchFamily="49" charset="0"/>
                <a:cs typeface="Courier New" pitchFamily="49" charset="0"/>
              </a:rPr>
              <a:t>アドレスレジスタ </a:t>
            </a:r>
            <a:r>
              <a:rPr lang="en-US" altLang="ja-JP" sz="1800" b="1" dirty="0">
                <a:latin typeface="Courier New" pitchFamily="49" charset="0"/>
                <a:cs typeface="Courier New" pitchFamily="49" charset="0"/>
              </a:rPr>
              <a:t>a0 </a:t>
            </a:r>
            <a:r>
              <a:rPr lang="ja-JP" altLang="en-US" sz="1800" b="1" dirty="0">
                <a:latin typeface="Courier New" pitchFamily="49" charset="0"/>
                <a:cs typeface="Courier New" pitchFamily="49" charset="0"/>
              </a:rPr>
              <a:t>がポイントするメモリに転送</a:t>
            </a:r>
            <a:r>
              <a:rPr lang="en-US" altLang="ja-JP" sz="1800" b="1" dirty="0">
                <a:latin typeface="Courier New" pitchFamily="49" charset="0"/>
                <a:cs typeface="Courier New" pitchFamily="49" charset="0"/>
              </a:rPr>
              <a:t>(a0</a:t>
            </a:r>
            <a:r>
              <a:rPr lang="ja-JP" altLang="en-US" sz="1800" b="1" dirty="0">
                <a:latin typeface="Courier New" pitchFamily="49" charset="0"/>
                <a:cs typeface="Courier New" pitchFamily="49" charset="0"/>
              </a:rPr>
              <a:t>は変化しない</a:t>
            </a:r>
            <a:r>
              <a:rPr lang="en-US" altLang="ja-JP" sz="1800" b="1" dirty="0">
                <a:latin typeface="Courier New" pitchFamily="49" charset="0"/>
                <a:cs typeface="Courier New" pitchFamily="49" charset="0"/>
              </a:rPr>
              <a:t>) */</a:t>
            </a:r>
            <a:endParaRPr lang="en-US" altLang="ja-JP" sz="2400" b="1" dirty="0">
              <a:latin typeface="Courier New" pitchFamily="49" charset="0"/>
              <a:cs typeface="Courier New" pitchFamily="49" charset="0"/>
            </a:endParaRPr>
          </a:p>
          <a:p>
            <a:pPr>
              <a:buFontTx/>
              <a:buNone/>
              <a:defRPr/>
            </a:pPr>
            <a:r>
              <a:rPr lang="en-US" altLang="ja-JP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ja-JP" sz="2400" b="1" dirty="0" err="1">
                <a:solidFill>
                  <a:srgbClr val="990099"/>
                </a:solidFill>
                <a:latin typeface="Courier New" pitchFamily="49" charset="0"/>
                <a:cs typeface="Courier New" pitchFamily="49" charset="0"/>
              </a:rPr>
              <a:t>move.b</a:t>
            </a:r>
            <a:r>
              <a:rPr lang="en-US" altLang="ja-JP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ja-JP" sz="2400" b="1" dirty="0">
                <a:solidFill>
                  <a:schemeClr val="tx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#0x00</a:t>
            </a:r>
            <a:r>
              <a:rPr lang="en-US" altLang="ja-JP" sz="2400" b="1" dirty="0">
                <a:latin typeface="Courier New" pitchFamily="49" charset="0"/>
                <a:cs typeface="Courier New" pitchFamily="49" charset="0"/>
              </a:rPr>
              <a:t>,(</a:t>
            </a:r>
            <a:r>
              <a:rPr lang="en-US" altLang="ja-JP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%a0</a:t>
            </a:r>
            <a:r>
              <a:rPr lang="en-US" altLang="ja-JP" sz="2400" b="1" dirty="0">
                <a:latin typeface="Courier New" pitchFamily="49" charset="0"/>
                <a:cs typeface="Courier New" pitchFamily="49" charset="0"/>
              </a:rPr>
              <a:t>)	</a:t>
            </a:r>
          </a:p>
          <a:p>
            <a:pPr>
              <a:buFontTx/>
              <a:buNone/>
              <a:defRPr/>
            </a:pPr>
            <a:r>
              <a:rPr lang="en-US" altLang="ja-JP" sz="2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altLang="ja-JP" sz="1600" b="1" dirty="0">
                <a:latin typeface="Courier New" pitchFamily="49" charset="0"/>
                <a:cs typeface="Courier New" pitchFamily="49" charset="0"/>
              </a:rPr>
              <a:t>/* </a:t>
            </a:r>
            <a:r>
              <a:rPr lang="ja-JP" altLang="en-US" sz="1600" b="1" dirty="0">
                <a:latin typeface="Courier New" pitchFamily="49" charset="0"/>
                <a:cs typeface="Courier New" pitchFamily="49" charset="0"/>
              </a:rPr>
              <a:t>アドレスレジスタ </a:t>
            </a:r>
            <a:r>
              <a:rPr lang="en-US" altLang="ja-JP" sz="1600" b="1" dirty="0">
                <a:latin typeface="Courier New" pitchFamily="49" charset="0"/>
                <a:cs typeface="Courier New" pitchFamily="49" charset="0"/>
              </a:rPr>
              <a:t>a0 </a:t>
            </a:r>
            <a:r>
              <a:rPr lang="ja-JP" altLang="en-US" sz="1600" b="1" dirty="0">
                <a:latin typeface="Courier New" pitchFamily="49" charset="0"/>
                <a:cs typeface="Courier New" pitchFamily="49" charset="0"/>
              </a:rPr>
              <a:t>がポイントするメモリに </a:t>
            </a:r>
            <a:r>
              <a:rPr lang="en-US" altLang="ja-JP" sz="1600" b="1" dirty="0">
                <a:latin typeface="Courier New" pitchFamily="49" charset="0"/>
                <a:cs typeface="Courier New" pitchFamily="49" charset="0"/>
              </a:rPr>
              <a:t>0 </a:t>
            </a:r>
            <a:r>
              <a:rPr lang="ja-JP" altLang="en-US" sz="1600" b="1" dirty="0">
                <a:latin typeface="Courier New" pitchFamily="49" charset="0"/>
                <a:cs typeface="Courier New" pitchFamily="49" charset="0"/>
              </a:rPr>
              <a:t>をセット</a:t>
            </a:r>
            <a:r>
              <a:rPr lang="en-US" altLang="ja-JP" sz="1600" b="1" dirty="0">
                <a:latin typeface="Courier New" pitchFamily="49" charset="0"/>
                <a:cs typeface="Courier New" pitchFamily="49" charset="0"/>
              </a:rPr>
              <a:t>(.b </a:t>
            </a:r>
            <a:r>
              <a:rPr lang="ja-JP" altLang="en-US" sz="1600" b="1" dirty="0">
                <a:latin typeface="Courier New" pitchFamily="49" charset="0"/>
                <a:cs typeface="Courier New" pitchFamily="49" charset="0"/>
              </a:rPr>
              <a:t>なので</a:t>
            </a:r>
            <a:r>
              <a:rPr lang="en-US" altLang="ja-JP" sz="1600" b="1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ja-JP" altLang="en-US" sz="1600" b="1" dirty="0">
                <a:latin typeface="Courier New" pitchFamily="49" charset="0"/>
                <a:cs typeface="Courier New" pitchFamily="49" charset="0"/>
              </a:rPr>
              <a:t>バイト</a:t>
            </a:r>
            <a:r>
              <a:rPr lang="en-US" altLang="ja-JP" sz="1600" b="1" dirty="0">
                <a:latin typeface="Courier New" pitchFamily="49" charset="0"/>
                <a:cs typeface="Courier New" pitchFamily="49" charset="0"/>
              </a:rPr>
              <a:t>) */</a:t>
            </a:r>
            <a:endParaRPr lang="en-US" altLang="ja-JP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ACD3F1B9-C488-4F3C-9DF3-444F62C5C5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250" y="2703513"/>
            <a:ext cx="74755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>
                <a:latin typeface="Arial" panose="020B0604020202020204" pitchFamily="34" charset="0"/>
                <a:cs typeface="Courier New" panose="02070309020205020404" pitchFamily="49" charset="0"/>
              </a:rPr>
              <a:t>	</a:t>
            </a:r>
            <a:endParaRPr lang="ja-JP" altLang="en-US">
              <a:latin typeface="Arial" panose="020B0604020202020204" pitchFamily="34" charset="0"/>
              <a:cs typeface="Courier New" panose="02070309020205020404" pitchFamily="49" charset="0"/>
            </a:endParaRPr>
          </a:p>
        </p:txBody>
      </p:sp>
      <p:sp>
        <p:nvSpPr>
          <p:cNvPr id="362504" name="Text Box 8">
            <a:extLst>
              <a:ext uri="{FF2B5EF4-FFF2-40B4-BE49-F238E27FC236}">
                <a16:creationId xmlns:a16="http://schemas.microsoft.com/office/drawing/2014/main" id="{505BA4CC-3AD7-4CC3-9916-DF173E03E9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2400" y="3854450"/>
            <a:ext cx="3481388" cy="120173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0000"/>
                </a:solidFill>
              </a:rPr>
              <a:t>オペランド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0000"/>
                </a:solidFill>
              </a:rPr>
              <a:t>「操作」すべきデータの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0000"/>
                </a:solidFill>
              </a:rPr>
              <a:t>対象がかかれている部分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B894CAC-2866-4335-BDED-59F5E4AFE153}"/>
              </a:ext>
            </a:extLst>
          </p:cNvPr>
          <p:cNvSpPr/>
          <p:nvPr/>
        </p:nvSpPr>
        <p:spPr>
          <a:xfrm>
            <a:off x="1954213" y="654050"/>
            <a:ext cx="1693862" cy="404813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6DF8B9C-0026-4490-B5CE-5364BEB49C3C}"/>
              </a:ext>
            </a:extLst>
          </p:cNvPr>
          <p:cNvSpPr/>
          <p:nvPr/>
        </p:nvSpPr>
        <p:spPr>
          <a:xfrm>
            <a:off x="1981200" y="1519238"/>
            <a:ext cx="1724025" cy="404812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D91766B-E8DB-4198-9B94-2F4A98DBDA8F}"/>
              </a:ext>
            </a:extLst>
          </p:cNvPr>
          <p:cNvSpPr/>
          <p:nvPr/>
        </p:nvSpPr>
        <p:spPr>
          <a:xfrm>
            <a:off x="1970088" y="2827338"/>
            <a:ext cx="3141662" cy="403225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EE0E43A-8006-4751-9319-5C1284BA8C1D}"/>
              </a:ext>
            </a:extLst>
          </p:cNvPr>
          <p:cNvSpPr/>
          <p:nvPr/>
        </p:nvSpPr>
        <p:spPr>
          <a:xfrm>
            <a:off x="1949450" y="3297238"/>
            <a:ext cx="2198688" cy="403225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E696A0C-F3B2-4A99-8B20-8AF603F0C306}"/>
              </a:ext>
            </a:extLst>
          </p:cNvPr>
          <p:cNvSpPr/>
          <p:nvPr/>
        </p:nvSpPr>
        <p:spPr>
          <a:xfrm>
            <a:off x="1957388" y="4160838"/>
            <a:ext cx="1458912" cy="404812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D4C3AAA-F7DF-47C0-BBA4-B5189D2E68BB}"/>
              </a:ext>
            </a:extLst>
          </p:cNvPr>
          <p:cNvSpPr/>
          <p:nvPr/>
        </p:nvSpPr>
        <p:spPr>
          <a:xfrm>
            <a:off x="2012950" y="4611688"/>
            <a:ext cx="1722438" cy="404812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F113BB5A-3B7E-4306-9260-D359B0AE7545}"/>
              </a:ext>
            </a:extLst>
          </p:cNvPr>
          <p:cNvSpPr/>
          <p:nvPr/>
        </p:nvSpPr>
        <p:spPr>
          <a:xfrm>
            <a:off x="1982788" y="5495925"/>
            <a:ext cx="2117725" cy="404813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E142F375-7DF2-4EE2-83C9-F49365D69C51}"/>
              </a:ext>
            </a:extLst>
          </p:cNvPr>
          <p:cNvSpPr/>
          <p:nvPr/>
        </p:nvSpPr>
        <p:spPr>
          <a:xfrm>
            <a:off x="298450" y="3292475"/>
            <a:ext cx="4071938" cy="8175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C2B663FD-F52C-44F3-8953-BB7B4E488E93}"/>
              </a:ext>
            </a:extLst>
          </p:cNvPr>
          <p:cNvCxnSpPr>
            <a:endCxn id="16" idx="3"/>
          </p:cNvCxnSpPr>
          <p:nvPr/>
        </p:nvCxnSpPr>
        <p:spPr>
          <a:xfrm rot="10800000" flipV="1">
            <a:off x="4370388" y="3311525"/>
            <a:ext cx="1038225" cy="3889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Box 8">
            <a:extLst>
              <a:ext uri="{FF2B5EF4-FFF2-40B4-BE49-F238E27FC236}">
                <a16:creationId xmlns:a16="http://schemas.microsoft.com/office/drawing/2014/main" id="{45BF6E55-65E5-4993-BEE0-7160C0CFCB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2900" y="2651125"/>
            <a:ext cx="2260600" cy="830263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割り込み禁止の</a:t>
            </a:r>
            <a:endParaRPr lang="en-US" altLang="ja-JP" sz="2400">
              <a:solidFill>
                <a:srgbClr val="008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決まり文句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2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2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2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2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62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62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62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62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62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62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2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62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62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62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624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624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624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624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624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624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624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624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624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624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624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624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362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2504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135D9C0F-C2DA-4D37-B53C-793A8FAA67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6750" y="254000"/>
            <a:ext cx="7772400" cy="1143000"/>
          </a:xfrm>
        </p:spPr>
        <p:txBody>
          <a:bodyPr/>
          <a:lstStyle/>
          <a:p>
            <a:r>
              <a:rPr lang="ja-JP" altLang="en-US" sz="3600"/>
              <a:t>ディスプレースメント付きレジスタ間接</a:t>
            </a:r>
          </a:p>
        </p:txBody>
      </p:sp>
      <p:sp>
        <p:nvSpPr>
          <p:cNvPr id="401411" name="Rectangle 3">
            <a:extLst>
              <a:ext uri="{FF2B5EF4-FFF2-40B4-BE49-F238E27FC236}">
                <a16:creationId xmlns:a16="http://schemas.microsoft.com/office/drawing/2014/main" id="{7AB287B6-025C-4EEC-8B4D-27E886CC81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2088" y="1595438"/>
            <a:ext cx="8740775" cy="4114800"/>
          </a:xfrm>
        </p:spPr>
        <p:txBody>
          <a:bodyPr/>
          <a:lstStyle/>
          <a:p>
            <a:pPr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例：　</a:t>
            </a:r>
            <a:r>
              <a:rPr lang="en-US" altLang="ja-JP" sz="44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move.l 　0x20(%a0), %d0</a:t>
            </a:r>
            <a:endParaRPr lang="en-US" altLang="ja-JP" b="1">
              <a:solidFill>
                <a:srgbClr val="0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Tx/>
              <a:buNone/>
            </a:pPr>
            <a:endParaRPr lang="ja-JP" altLang="en-US">
              <a:solidFill>
                <a:srgbClr val="008000"/>
              </a:solidFill>
            </a:endParaRPr>
          </a:p>
          <a:p>
            <a:pPr>
              <a:buFontTx/>
              <a:buNone/>
            </a:pPr>
            <a:r>
              <a:rPr lang="en-US" altLang="ja-JP"/>
              <a:t>a0 </a:t>
            </a:r>
            <a:r>
              <a:rPr lang="ja-JP" altLang="en-US"/>
              <a:t>に　</a:t>
            </a:r>
            <a:r>
              <a:rPr lang="en-US" altLang="ja-JP"/>
              <a:t>0x00002000 </a:t>
            </a:r>
            <a:r>
              <a:rPr lang="ja-JP" altLang="en-US"/>
              <a:t>が入っているとしよう</a:t>
            </a:r>
          </a:p>
          <a:p>
            <a:pPr>
              <a:buFontTx/>
              <a:buNone/>
            </a:pPr>
            <a:endParaRPr lang="en-US" altLang="ja-JP"/>
          </a:p>
          <a:p>
            <a:pPr>
              <a:buFontTx/>
              <a:buNone/>
            </a:pPr>
            <a:r>
              <a:rPr lang="en-US" altLang="ja-JP" u="sng">
                <a:solidFill>
                  <a:schemeClr val="tx2"/>
                </a:solidFill>
              </a:rPr>
              <a:t>0x00002000 </a:t>
            </a:r>
            <a:r>
              <a:rPr lang="ja-JP" altLang="en-US" u="sng">
                <a:solidFill>
                  <a:schemeClr val="tx2"/>
                </a:solidFill>
              </a:rPr>
              <a:t>に </a:t>
            </a:r>
            <a:r>
              <a:rPr lang="en-US" altLang="ja-JP" u="sng">
                <a:solidFill>
                  <a:schemeClr val="tx2"/>
                </a:solidFill>
              </a:rPr>
              <a:t>0x20 </a:t>
            </a:r>
            <a:r>
              <a:rPr lang="ja-JP" altLang="en-US" u="sng">
                <a:solidFill>
                  <a:schemeClr val="tx2"/>
                </a:solidFill>
              </a:rPr>
              <a:t>が足されて</a:t>
            </a:r>
            <a:r>
              <a:rPr lang="ja-JP" altLang="en-US"/>
              <a:t>，メモリアドレス </a:t>
            </a:r>
            <a:r>
              <a:rPr lang="en-US" altLang="ja-JP"/>
              <a:t>0x00002020 </a:t>
            </a:r>
            <a:r>
              <a:rPr lang="ja-JP" altLang="en-US"/>
              <a:t>から，４バイト読み込まれて，</a:t>
            </a:r>
            <a:r>
              <a:rPr lang="en-US" altLang="ja-JP"/>
              <a:t>d0 </a:t>
            </a:r>
            <a:r>
              <a:rPr lang="ja-JP" altLang="en-US"/>
              <a:t>に入る</a:t>
            </a:r>
          </a:p>
          <a:p>
            <a:pPr>
              <a:buFontTx/>
              <a:buNone/>
            </a:pP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01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401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401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9" name="Rectangle 3">
            <a:extLst>
              <a:ext uri="{FF2B5EF4-FFF2-40B4-BE49-F238E27FC236}">
                <a16:creationId xmlns:a16="http://schemas.microsoft.com/office/drawing/2014/main" id="{594B633B-A42A-45F8-8B02-61B2EAB76D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6700" y="771525"/>
            <a:ext cx="8877300" cy="58451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sz="2800"/>
              <a:t>数値（％レジスタ名）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800"/>
              <a:t>	</a:t>
            </a:r>
            <a:r>
              <a:rPr lang="ja-JP" altLang="en-US" sz="2800">
                <a:solidFill>
                  <a:srgbClr val="008000"/>
                </a:solidFill>
              </a:rPr>
              <a:t>例： </a:t>
            </a:r>
            <a:r>
              <a:rPr lang="en-US" altLang="ja-JP" sz="2800">
                <a:solidFill>
                  <a:srgbClr val="008000"/>
                </a:solidFill>
              </a:rPr>
              <a:t>lea 0x2000, %a0  </a:t>
            </a:r>
            <a:r>
              <a:rPr lang="en-US" altLang="ja-JP" sz="2400">
                <a:solidFill>
                  <a:srgbClr val="008000"/>
                </a:solidFill>
              </a:rPr>
              <a:t>/* a0 </a:t>
            </a:r>
            <a:r>
              <a:rPr lang="ja-JP" altLang="en-US" sz="2400">
                <a:solidFill>
                  <a:srgbClr val="008000"/>
                </a:solidFill>
              </a:rPr>
              <a:t>に 0</a:t>
            </a:r>
            <a:r>
              <a:rPr lang="en-US" altLang="ja-JP" sz="2400">
                <a:solidFill>
                  <a:srgbClr val="008000"/>
                </a:solidFill>
              </a:rPr>
              <a:t>x2000 </a:t>
            </a:r>
            <a:r>
              <a:rPr lang="ja-JP" altLang="en-US" sz="2400">
                <a:solidFill>
                  <a:srgbClr val="008000"/>
                </a:solidFill>
              </a:rPr>
              <a:t>をセット*/</a:t>
            </a:r>
            <a:r>
              <a:rPr lang="ja-JP" altLang="en-US" sz="2800">
                <a:solidFill>
                  <a:srgbClr val="008000"/>
                </a:solidFill>
              </a:rPr>
              <a:t>	  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           move.b 4(%a0), %d0  </a:t>
            </a:r>
            <a:r>
              <a:rPr lang="en-US" altLang="ja-JP" sz="2400">
                <a:solidFill>
                  <a:srgbClr val="008000"/>
                </a:solidFill>
              </a:rPr>
              <a:t>/* 0x2004 </a:t>
            </a:r>
            <a:r>
              <a:rPr lang="ja-JP" altLang="en-US" sz="2400">
                <a:solidFill>
                  <a:srgbClr val="008000"/>
                </a:solidFill>
              </a:rPr>
              <a:t>から1バイト読みこみ */</a:t>
            </a:r>
            <a:r>
              <a:rPr lang="ja-JP" altLang="en-US" sz="2800">
                <a:solidFill>
                  <a:srgbClr val="008000"/>
                </a:solidFill>
              </a:rPr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           </a:t>
            </a:r>
            <a:r>
              <a:rPr lang="en-US" altLang="ja-JP" sz="2800">
                <a:solidFill>
                  <a:srgbClr val="008000"/>
                </a:solidFill>
              </a:rPr>
              <a:t>move.w</a:t>
            </a:r>
            <a:r>
              <a:rPr lang="ja-JP" altLang="en-US" sz="2800">
                <a:solidFill>
                  <a:srgbClr val="008000"/>
                </a:solidFill>
              </a:rPr>
              <a:t> 4(%</a:t>
            </a:r>
            <a:r>
              <a:rPr lang="en-US" altLang="ja-JP" sz="2800">
                <a:solidFill>
                  <a:srgbClr val="008000"/>
                </a:solidFill>
              </a:rPr>
              <a:t>a0), %d0  </a:t>
            </a:r>
            <a:r>
              <a:rPr lang="en-US" altLang="ja-JP" sz="2400">
                <a:solidFill>
                  <a:srgbClr val="008000"/>
                </a:solidFill>
              </a:rPr>
              <a:t>/* 0x2004 </a:t>
            </a:r>
            <a:r>
              <a:rPr lang="ja-JP" altLang="en-US" sz="2400">
                <a:solidFill>
                  <a:srgbClr val="008000"/>
                </a:solidFill>
              </a:rPr>
              <a:t>から2バイト読みこみ */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           move.l 4(%a0), %d0  </a:t>
            </a:r>
            <a:r>
              <a:rPr lang="en-US" altLang="ja-JP" sz="2400">
                <a:solidFill>
                  <a:srgbClr val="008000"/>
                </a:solidFill>
              </a:rPr>
              <a:t>/* 0x2004 </a:t>
            </a:r>
            <a:r>
              <a:rPr lang="ja-JP" altLang="en-US" sz="2400">
                <a:solidFill>
                  <a:srgbClr val="008000"/>
                </a:solidFill>
              </a:rPr>
              <a:t>から４バイト読みこみ */</a:t>
            </a:r>
            <a:endParaRPr lang="ja-JP" altLang="en-US" sz="2800"/>
          </a:p>
          <a:p>
            <a:pPr>
              <a:lnSpc>
                <a:spcPct val="90000"/>
              </a:lnSpc>
            </a:pPr>
            <a:endParaRPr lang="en-US" altLang="ja-JP" sz="2800"/>
          </a:p>
          <a:p>
            <a:pPr>
              <a:lnSpc>
                <a:spcPct val="90000"/>
              </a:lnSpc>
            </a:pPr>
            <a:r>
              <a:rPr lang="ja-JP" altLang="en-US" sz="2800"/>
              <a:t>構造体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800"/>
              <a:t>		例：</a:t>
            </a:r>
            <a:r>
              <a:rPr lang="ja-JP" altLang="en-US" sz="2800">
                <a:solidFill>
                  <a:srgbClr val="008000"/>
                </a:solidFill>
              </a:rPr>
              <a:t>　住所録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			名前</a:t>
            </a:r>
            <a:r>
              <a:rPr lang="en-US" altLang="ja-JP" sz="2400">
                <a:solidFill>
                  <a:srgbClr val="008000"/>
                </a:solidFill>
              </a:rPr>
              <a:t>　２０</a:t>
            </a:r>
            <a:r>
              <a:rPr lang="ja-JP" altLang="en-US" sz="2400">
                <a:solidFill>
                  <a:srgbClr val="008000"/>
                </a:solidFill>
              </a:rPr>
              <a:t>バイト	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		身長	２バイト	</a:t>
            </a:r>
            <a:r>
              <a:rPr lang="en-US" altLang="ja-JP" sz="2400">
                <a:solidFill>
                  <a:srgbClr val="008000"/>
                </a:solidFill>
              </a:rPr>
              <a:t>move.w  20(%a0), %d0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			年齢	１バイト	</a:t>
            </a:r>
            <a:r>
              <a:rPr lang="en-US" altLang="ja-JP" sz="2400">
                <a:solidFill>
                  <a:srgbClr val="008000"/>
                </a:solidFill>
              </a:rPr>
              <a:t>move.b   22(%a0), %d0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			性別	１バイト	</a:t>
            </a:r>
            <a:r>
              <a:rPr lang="en-US" altLang="ja-JP" sz="2400">
                <a:solidFill>
                  <a:srgbClr val="008000"/>
                </a:solidFill>
              </a:rPr>
              <a:t>move.b   23(%a0), %d0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ja-JP">
                <a:solidFill>
                  <a:srgbClr val="008000"/>
                </a:solidFill>
              </a:rPr>
              <a:t>			</a:t>
            </a:r>
            <a:r>
              <a:rPr lang="ja-JP" altLang="en-US">
                <a:solidFill>
                  <a:srgbClr val="008000"/>
                </a:solidFill>
              </a:rPr>
              <a:t>→　全体で　２４バイトのデータ</a:t>
            </a:r>
          </a:p>
        </p:txBody>
      </p:sp>
      <p:sp>
        <p:nvSpPr>
          <p:cNvPr id="403460" name="Rectangle 4">
            <a:extLst>
              <a:ext uri="{FF2B5EF4-FFF2-40B4-BE49-F238E27FC236}">
                <a16:creationId xmlns:a16="http://schemas.microsoft.com/office/drawing/2014/main" id="{3B25B761-53D0-4000-92EE-FB7DAE6F50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0463" y="3970338"/>
            <a:ext cx="3697287" cy="398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03461" name="Line 5">
            <a:extLst>
              <a:ext uri="{FF2B5EF4-FFF2-40B4-BE49-F238E27FC236}">
                <a16:creationId xmlns:a16="http://schemas.microsoft.com/office/drawing/2014/main" id="{44A80CC7-AC5D-48BD-86F9-ED016D83FF99}"/>
              </a:ext>
            </a:extLst>
          </p:cNvPr>
          <p:cNvSpPr>
            <a:spLocks noChangeShapeType="1"/>
          </p:cNvSpPr>
          <p:nvPr/>
        </p:nvSpPr>
        <p:spPr bwMode="auto">
          <a:xfrm>
            <a:off x="7418388" y="3970338"/>
            <a:ext cx="0" cy="398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3462" name="Line 6">
            <a:extLst>
              <a:ext uri="{FF2B5EF4-FFF2-40B4-BE49-F238E27FC236}">
                <a16:creationId xmlns:a16="http://schemas.microsoft.com/office/drawing/2014/main" id="{43ADACD9-ACE3-4D81-82ED-E42E8E3AC94C}"/>
              </a:ext>
            </a:extLst>
          </p:cNvPr>
          <p:cNvSpPr>
            <a:spLocks noChangeShapeType="1"/>
          </p:cNvSpPr>
          <p:nvPr/>
        </p:nvSpPr>
        <p:spPr bwMode="auto">
          <a:xfrm>
            <a:off x="8066088" y="3983038"/>
            <a:ext cx="0" cy="398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3463" name="Line 7">
            <a:extLst>
              <a:ext uri="{FF2B5EF4-FFF2-40B4-BE49-F238E27FC236}">
                <a16:creationId xmlns:a16="http://schemas.microsoft.com/office/drawing/2014/main" id="{6AA20F0D-8A48-43EB-923A-FCEF0B136CC0}"/>
              </a:ext>
            </a:extLst>
          </p:cNvPr>
          <p:cNvSpPr>
            <a:spLocks noChangeShapeType="1"/>
          </p:cNvSpPr>
          <p:nvPr/>
        </p:nvSpPr>
        <p:spPr bwMode="auto">
          <a:xfrm>
            <a:off x="8370888" y="3970338"/>
            <a:ext cx="0" cy="398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3464" name="Text Box 8">
            <a:extLst>
              <a:ext uri="{FF2B5EF4-FFF2-40B4-BE49-F238E27FC236}">
                <a16:creationId xmlns:a16="http://schemas.microsoft.com/office/drawing/2014/main" id="{B7B48F1A-5291-4CC2-8FDC-200880AA68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4888" y="3519488"/>
            <a:ext cx="3921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０</a:t>
            </a:r>
          </a:p>
        </p:txBody>
      </p:sp>
      <p:sp>
        <p:nvSpPr>
          <p:cNvPr id="403465" name="Text Box 9">
            <a:extLst>
              <a:ext uri="{FF2B5EF4-FFF2-40B4-BE49-F238E27FC236}">
                <a16:creationId xmlns:a16="http://schemas.microsoft.com/office/drawing/2014/main" id="{B7355A4C-9594-4118-A22F-D65D1DCB0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4550" y="3532188"/>
            <a:ext cx="600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２０</a:t>
            </a:r>
          </a:p>
        </p:txBody>
      </p:sp>
      <p:sp>
        <p:nvSpPr>
          <p:cNvPr id="403466" name="Text Box 10">
            <a:extLst>
              <a:ext uri="{FF2B5EF4-FFF2-40B4-BE49-F238E27FC236}">
                <a16:creationId xmlns:a16="http://schemas.microsoft.com/office/drawing/2014/main" id="{AE4DCCAD-10FA-469B-A2D2-19A847531C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3200" y="3529013"/>
            <a:ext cx="600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２２</a:t>
            </a:r>
          </a:p>
        </p:txBody>
      </p:sp>
      <p:sp>
        <p:nvSpPr>
          <p:cNvPr id="403467" name="Text Box 11">
            <a:extLst>
              <a:ext uri="{FF2B5EF4-FFF2-40B4-BE49-F238E27FC236}">
                <a16:creationId xmlns:a16="http://schemas.microsoft.com/office/drawing/2014/main" id="{A9B7A566-D817-4E42-B667-4CFAA88EDA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2463" y="3527425"/>
            <a:ext cx="600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２３</a:t>
            </a:r>
          </a:p>
        </p:txBody>
      </p:sp>
      <p:sp>
        <p:nvSpPr>
          <p:cNvPr id="45067" name="タイトル 11">
            <a:extLst>
              <a:ext uri="{FF2B5EF4-FFF2-40B4-BE49-F238E27FC236}">
                <a16:creationId xmlns:a16="http://schemas.microsoft.com/office/drawing/2014/main" id="{0A4FB4C3-580B-4BDA-AC98-AF6D390FB8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　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3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03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03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3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03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3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3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3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03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03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03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03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403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03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403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403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403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403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4034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4034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3460" grpId="0" animBg="1"/>
      <p:bldP spid="403464" grpId="0"/>
      <p:bldP spid="403465" grpId="0"/>
      <p:bldP spid="403466" grpId="0"/>
      <p:bldP spid="40346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AC85176D-FFF4-4B3F-8342-BAEB6238A9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80975"/>
            <a:ext cx="7772400" cy="360363"/>
          </a:xfrm>
        </p:spPr>
        <p:txBody>
          <a:bodyPr/>
          <a:lstStyle/>
          <a:p>
            <a:r>
              <a:rPr lang="ja-JP" altLang="en-US" sz="3600"/>
              <a:t>68000 のアドレッシングモード</a:t>
            </a:r>
          </a:p>
        </p:txBody>
      </p:sp>
      <p:graphicFrame>
        <p:nvGraphicFramePr>
          <p:cNvPr id="370691" name="Group 3">
            <a:extLst>
              <a:ext uri="{FF2B5EF4-FFF2-40B4-BE49-F238E27FC236}">
                <a16:creationId xmlns:a16="http://schemas.microsoft.com/office/drawing/2014/main" id="{6D396CC6-5444-4022-8898-2750A2AC18B6}"/>
              </a:ext>
            </a:extLst>
          </p:cNvPr>
          <p:cNvGraphicFramePr>
            <a:graphicFrameLocks noGrp="1"/>
          </p:cNvGraphicFramePr>
          <p:nvPr/>
        </p:nvGraphicFramePr>
        <p:xfrm>
          <a:off x="171450" y="701675"/>
          <a:ext cx="8801100" cy="5453063"/>
        </p:xfrm>
        <a:graphic>
          <a:graphicData uri="http://schemas.openxmlformats.org/drawingml/2006/table">
            <a:tbl>
              <a:tblPr/>
              <a:tblGrid>
                <a:gridCol w="248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51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543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2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モード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記法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例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3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データレジスタ直接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データレジスタ</a:t>
                      </a:r>
                      <a:endParaRPr kumimoji="1" lang="en-US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%Dn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%</a:t>
                      </a:r>
                      <a:r>
                        <a:rPr kumimoji="1" lang="en-US" altLang="ja-JP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D0, %D1, %D7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3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アドレスレジスタ直接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アドレスレジスタ</a:t>
                      </a:r>
                      <a:endParaRPr kumimoji="1" lang="en-US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%An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%</a:t>
                      </a: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A0, %A1, %A7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2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アブソリュート</a:t>
                      </a:r>
                      <a:endParaRPr kumimoji="1" lang="en-US" altLang="ja-JP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メモリアドレス</a:t>
                      </a:r>
                      <a:endParaRPr kumimoji="1" lang="en-US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xx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0</a:t>
                      </a:r>
                      <a:r>
                        <a:rPr kumimoji="1" lang="en-US" altLang="ja-JP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x00ffffff00, ADDR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レジスタ間接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括弧付き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(</a:t>
                      </a:r>
                      <a:r>
                        <a:rPr kumimoji="1" lang="en-US" altLang="ja-JP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%An)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(%A0), (%A1), (%A7)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ポストインクリメント・レジスタ間接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後ろに＋付き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(</a:t>
                      </a:r>
                      <a:r>
                        <a:rPr kumimoji="1" lang="en-US" altLang="ja-JP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%An)+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(%A0)+, (%A1)+, (%A7)+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000" b="0" i="0" u="none" strike="noStrike" cap="none" normalizeH="0" baseline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29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プリデクリメント・レジスタ間接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前に– 付き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-(</a:t>
                      </a:r>
                      <a:r>
                        <a:rPr kumimoji="1" lang="en-US" altLang="ja-JP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%An)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-(%A0), -(%A1), -(%A7)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163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ディスプレースメント付きレジスタ間接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前に数値付き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d16(%An)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20(%A0), BOTTOM(%A0)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2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イミディエート</a:t>
                      </a:r>
                      <a:endParaRPr kumimoji="1" lang="en-US" altLang="ja-JP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数値</a:t>
                      </a:r>
                      <a:endParaRPr kumimoji="1" lang="en-US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#</a:t>
                      </a:r>
                      <a:r>
                        <a:rPr kumimoji="1" lang="en-US" altLang="ja-JP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data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#3, #0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x2000, #ADDR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370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02643A9F-04DF-4CC3-894C-6E117B074B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47663"/>
            <a:ext cx="7772400" cy="1143000"/>
          </a:xfrm>
        </p:spPr>
        <p:txBody>
          <a:bodyPr/>
          <a:lstStyle/>
          <a:p>
            <a:r>
              <a:rPr lang="ja-JP" altLang="en-US"/>
              <a:t>アドレッシングモード</a:t>
            </a:r>
          </a:p>
        </p:txBody>
      </p:sp>
      <p:sp>
        <p:nvSpPr>
          <p:cNvPr id="360451" name="Rectangle 3">
            <a:extLst>
              <a:ext uri="{FF2B5EF4-FFF2-40B4-BE49-F238E27FC236}">
                <a16:creationId xmlns:a16="http://schemas.microsoft.com/office/drawing/2014/main" id="{5B41186A-465E-469C-9E23-3A13EDD634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3462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sz="2800"/>
              <a:t>命令の種類によって，書くことができるアドレッシングモードに</a:t>
            </a:r>
            <a:r>
              <a:rPr lang="ja-JP" altLang="en-US" sz="2800" b="1"/>
              <a:t>制限</a:t>
            </a:r>
            <a:r>
              <a:rPr lang="ja-JP" altLang="en-US" sz="2800"/>
              <a:t>がある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		例：　</a:t>
            </a:r>
            <a:r>
              <a:rPr lang="en-US" altLang="ja-JP" sz="2800">
                <a:solidFill>
                  <a:srgbClr val="008000"/>
                </a:solidFill>
              </a:rPr>
              <a:t>cmp </a:t>
            </a:r>
            <a:r>
              <a:rPr lang="ja-JP" altLang="en-US" sz="2800">
                <a:solidFill>
                  <a:srgbClr val="008000"/>
                </a:solidFill>
              </a:rPr>
              <a:t>命令では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			</a:t>
            </a:r>
            <a:r>
              <a:rPr lang="en-US" altLang="ja-JP" sz="2800">
                <a:solidFill>
                  <a:srgbClr val="008000"/>
                </a:solidFill>
              </a:rPr>
              <a:t>cmp.w (%a2)+, %d2 </a:t>
            </a:r>
            <a:r>
              <a:rPr lang="ja-JP" altLang="en-US" sz="2800">
                <a:solidFill>
                  <a:srgbClr val="008000"/>
                </a:solidFill>
              </a:rPr>
              <a:t>は動く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			</a:t>
            </a:r>
            <a:r>
              <a:rPr lang="en-US" altLang="ja-JP" sz="2800">
                <a:solidFill>
                  <a:srgbClr val="008000"/>
                </a:solidFill>
              </a:rPr>
              <a:t>cmp.w %d2, (%a2)+ </a:t>
            </a:r>
            <a:r>
              <a:rPr lang="ja-JP" altLang="en-US" sz="2800">
                <a:solidFill>
                  <a:srgbClr val="008000"/>
                </a:solidFill>
              </a:rPr>
              <a:t>は</a:t>
            </a:r>
            <a:r>
              <a:rPr lang="ja-JP" altLang="en-US" sz="2800">
                <a:solidFill>
                  <a:schemeClr val="tx2"/>
                </a:solidFill>
              </a:rPr>
              <a:t>動かない</a:t>
            </a: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800">
              <a:solidFill>
                <a:srgbClr val="008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	</a:t>
            </a:r>
            <a:r>
              <a:rPr lang="ja-JP" altLang="en-US" sz="2800"/>
              <a:t>配布資料「３７　ＣＭＰ」のページを見よ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800"/>
              <a:t>		</a:t>
            </a:r>
            <a:r>
              <a:rPr lang="en-US" altLang="ja-JP" sz="2800"/>
              <a:t>CMP.{.B/.W/.L} &lt;ea&gt;, </a:t>
            </a:r>
            <a:r>
              <a:rPr lang="en-US" altLang="ja-JP" sz="2800" b="1"/>
              <a:t>Dn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ja-JP" sz="2800"/>
              <a:t>		</a:t>
            </a:r>
            <a:r>
              <a:rPr lang="ja-JP" altLang="en-US" sz="2800"/>
              <a:t>とあるのは，</a:t>
            </a:r>
            <a:r>
              <a:rPr lang="ja-JP" altLang="en-US" sz="2800">
                <a:solidFill>
                  <a:schemeClr val="tx2"/>
                </a:solidFill>
              </a:rPr>
              <a:t>2番目のオペランドにデータレジ</a:t>
            </a:r>
            <a:r>
              <a:rPr lang="en-US" altLang="ja-JP" sz="2800">
                <a:solidFill>
                  <a:schemeClr val="tx2"/>
                </a:solidFill>
              </a:rPr>
              <a:t>	</a:t>
            </a:r>
            <a:r>
              <a:rPr lang="ja-JP" altLang="en-US" sz="2800">
                <a:solidFill>
                  <a:schemeClr val="tx2"/>
                </a:solidFill>
              </a:rPr>
              <a:t>スタしか書けない</a:t>
            </a:r>
            <a:r>
              <a:rPr lang="ja-JP" altLang="en-US" sz="2800"/>
              <a:t>という意味</a:t>
            </a: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800"/>
          </a:p>
        </p:txBody>
      </p:sp>
      <p:sp>
        <p:nvSpPr>
          <p:cNvPr id="49156" name="Rectangle 4">
            <a:extLst>
              <a:ext uri="{FF2B5EF4-FFF2-40B4-BE49-F238E27FC236}">
                <a16:creationId xmlns:a16="http://schemas.microsoft.com/office/drawing/2014/main" id="{718E05AF-2713-4669-B931-07A6A56FB0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522788"/>
            <a:ext cx="4572000" cy="506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0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60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60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60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60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60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604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4">
            <a:extLst>
              <a:ext uri="{FF2B5EF4-FFF2-40B4-BE49-F238E27FC236}">
                <a16:creationId xmlns:a16="http://schemas.microsoft.com/office/drawing/2014/main" id="{6F563058-7E59-4763-8A2C-15C00A86D39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C </a:t>
            </a:r>
            <a:r>
              <a:rPr lang="ja-JP" altLang="en-US"/>
              <a:t>言語での関数呼び出し</a:t>
            </a:r>
          </a:p>
        </p:txBody>
      </p:sp>
      <p:sp>
        <p:nvSpPr>
          <p:cNvPr id="51203" name="Rectangle 5">
            <a:extLst>
              <a:ext uri="{FF2B5EF4-FFF2-40B4-BE49-F238E27FC236}">
                <a16:creationId xmlns:a16="http://schemas.microsoft.com/office/drawing/2014/main" id="{800DEF6C-AAD1-413F-A648-6D566D99322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　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6824E831-711F-46C4-8BBE-B27B1DB8A4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例題１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FBD8AB0E-B06F-4929-8501-BC9F9760D6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z="4800"/>
              <a:t>文字列の長さを数える関数</a:t>
            </a:r>
          </a:p>
          <a:p>
            <a:pPr eaLnBrk="1" hangingPunct="1"/>
            <a:endParaRPr lang="en-US" altLang="ja-JP"/>
          </a:p>
          <a:p>
            <a:pPr eaLnBrk="1" hangingPunct="1">
              <a:buFontTx/>
              <a:buNone/>
            </a:pPr>
            <a:endParaRPr lang="ja-JP" altLang="en-US"/>
          </a:p>
          <a:p>
            <a:pPr eaLnBrk="1" hangingPunct="1"/>
            <a:endParaRPr lang="ja-JP" altLang="en-US"/>
          </a:p>
          <a:p>
            <a:pPr eaLnBrk="1" hangingPunct="1"/>
            <a:endParaRPr lang="ja-JP" alt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14" descr="1">
            <a:extLst>
              <a:ext uri="{FF2B5EF4-FFF2-40B4-BE49-F238E27FC236}">
                <a16:creationId xmlns:a16="http://schemas.microsoft.com/office/drawing/2014/main" id="{0379463F-518C-491C-85E6-165B10C7FB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738" y="774700"/>
            <a:ext cx="6164262" cy="6007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1173" name="Rectangle 21">
            <a:extLst>
              <a:ext uri="{FF2B5EF4-FFF2-40B4-BE49-F238E27FC236}">
                <a16:creationId xmlns:a16="http://schemas.microsoft.com/office/drawing/2014/main" id="{6DDC17EA-1ABB-49CA-936B-7715765EF2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725" y="1647825"/>
            <a:ext cx="5138738" cy="3027363"/>
          </a:xfrm>
          <a:prstGeom prst="rect">
            <a:avLst/>
          </a:prstGeom>
          <a:solidFill>
            <a:srgbClr val="008000">
              <a:alpha val="14902"/>
            </a:srgbClr>
          </a:soli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561174" name="Text Box 22">
            <a:extLst>
              <a:ext uri="{FF2B5EF4-FFF2-40B4-BE49-F238E27FC236}">
                <a16:creationId xmlns:a16="http://schemas.microsoft.com/office/drawing/2014/main" id="{9707D515-6B1B-46DB-ACF6-A42C4C37C2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6438" y="2632075"/>
            <a:ext cx="1708150" cy="1311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>
                <a:solidFill>
                  <a:srgbClr val="003300"/>
                </a:solidFill>
              </a:rPr>
              <a:t>関数の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>
                <a:solidFill>
                  <a:srgbClr val="003300"/>
                </a:solidFill>
              </a:rPr>
              <a:t>本体</a:t>
            </a:r>
          </a:p>
        </p:txBody>
      </p:sp>
      <p:sp>
        <p:nvSpPr>
          <p:cNvPr id="561177" name="Rectangle 25">
            <a:extLst>
              <a:ext uri="{FF2B5EF4-FFF2-40B4-BE49-F238E27FC236}">
                <a16:creationId xmlns:a16="http://schemas.microsoft.com/office/drawing/2014/main" id="{DA3B0C81-D719-431D-A358-40DA061256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5988" y="1263650"/>
            <a:ext cx="1730375" cy="37941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561178" name="Text Box 26">
            <a:extLst>
              <a:ext uri="{FF2B5EF4-FFF2-40B4-BE49-F238E27FC236}">
                <a16:creationId xmlns:a16="http://schemas.microsoft.com/office/drawing/2014/main" id="{D7C693B9-2ABC-4487-86F3-C62913AE05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4250" y="576263"/>
            <a:ext cx="1555750" cy="641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tx2"/>
                </a:solidFill>
              </a:rPr>
              <a:t>関数名</a:t>
            </a:r>
          </a:p>
        </p:txBody>
      </p:sp>
      <p:sp>
        <p:nvSpPr>
          <p:cNvPr id="561179" name="Rectangle 27">
            <a:extLst>
              <a:ext uri="{FF2B5EF4-FFF2-40B4-BE49-F238E27FC236}">
                <a16:creationId xmlns:a16="http://schemas.microsoft.com/office/drawing/2014/main" id="{1F89827E-D8EB-4868-9590-DB667CCFC6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213" y="1244600"/>
            <a:ext cx="2190750" cy="379413"/>
          </a:xfrm>
          <a:prstGeom prst="rect">
            <a:avLst/>
          </a:prstGeom>
          <a:solidFill>
            <a:srgbClr val="FF9999">
              <a:alpha val="2509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561180" name="Text Box 28">
            <a:extLst>
              <a:ext uri="{FF2B5EF4-FFF2-40B4-BE49-F238E27FC236}">
                <a16:creationId xmlns:a16="http://schemas.microsoft.com/office/drawing/2014/main" id="{5320DB95-AF3D-43E8-B7FC-6A9ED7ECFE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0838" y="579438"/>
            <a:ext cx="4873625" cy="641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tx2"/>
                </a:solidFill>
              </a:rPr>
              <a:t>関数の入力（パラメータ）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61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61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61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61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61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61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1173" grpId="0" animBg="1"/>
      <p:bldP spid="561174" grpId="0" animBg="1"/>
      <p:bldP spid="561177" grpId="0" animBg="1"/>
      <p:bldP spid="561178" grpId="0" animBg="1"/>
      <p:bldP spid="561179" grpId="0" animBg="1"/>
      <p:bldP spid="56118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17" descr="1">
            <a:extLst>
              <a:ext uri="{FF2B5EF4-FFF2-40B4-BE49-F238E27FC236}">
                <a16:creationId xmlns:a16="http://schemas.microsoft.com/office/drawing/2014/main" id="{5E00CC72-5277-4173-86F8-D715A6D67A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0013" y="636588"/>
            <a:ext cx="6164262" cy="6007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6147" name="Rectangle 3">
            <a:extLst>
              <a:ext uri="{FF2B5EF4-FFF2-40B4-BE49-F238E27FC236}">
                <a16:creationId xmlns:a16="http://schemas.microsoft.com/office/drawing/2014/main" id="{5A03632B-530C-4857-87F2-C2FA553A05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3825" y="1111250"/>
            <a:ext cx="4927600" cy="3417888"/>
          </a:xfrm>
          <a:prstGeom prst="rect">
            <a:avLst/>
          </a:prstGeom>
          <a:solidFill>
            <a:schemeClr val="accent2">
              <a:alpha val="14902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7348" name="Rectangle 4">
            <a:extLst>
              <a:ext uri="{FF2B5EF4-FFF2-40B4-BE49-F238E27FC236}">
                <a16:creationId xmlns:a16="http://schemas.microsoft.com/office/drawing/2014/main" id="{659455D5-BA45-4733-BA7A-D08EA0080D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4688" y="93663"/>
            <a:ext cx="7772400" cy="436562"/>
          </a:xfrm>
        </p:spPr>
        <p:txBody>
          <a:bodyPr/>
          <a:lstStyle/>
          <a:p>
            <a:pPr eaLnBrk="1" hangingPunct="1"/>
            <a:r>
              <a:rPr lang="ja-JP" altLang="en-US" sz="3600"/>
              <a:t>例題１．関数呼び出し（１）</a:t>
            </a:r>
          </a:p>
        </p:txBody>
      </p:sp>
      <p:sp>
        <p:nvSpPr>
          <p:cNvPr id="646149" name="AutoShape 5">
            <a:extLst>
              <a:ext uri="{FF2B5EF4-FFF2-40B4-BE49-F238E27FC236}">
                <a16:creationId xmlns:a16="http://schemas.microsoft.com/office/drawing/2014/main" id="{A01AE737-93E1-493A-9DBD-2B5E712D486F}"/>
              </a:ext>
            </a:extLst>
          </p:cNvPr>
          <p:cNvSpPr>
            <a:spLocks/>
          </p:cNvSpPr>
          <p:nvPr/>
        </p:nvSpPr>
        <p:spPr bwMode="auto">
          <a:xfrm>
            <a:off x="6456363" y="1193800"/>
            <a:ext cx="244475" cy="3286125"/>
          </a:xfrm>
          <a:prstGeom prst="rightBrace">
            <a:avLst>
              <a:gd name="adj1" fmla="val 11201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46150" name="Text Box 6">
            <a:extLst>
              <a:ext uri="{FF2B5EF4-FFF2-40B4-BE49-F238E27FC236}">
                <a16:creationId xmlns:a16="http://schemas.microsoft.com/office/drawing/2014/main" id="{B564A893-E0EF-4BFC-B9FC-B65F265DF7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77038" y="2603500"/>
            <a:ext cx="1597025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１つの関数</a:t>
            </a:r>
          </a:p>
        </p:txBody>
      </p:sp>
      <p:sp>
        <p:nvSpPr>
          <p:cNvPr id="646151" name="AutoShape 7">
            <a:extLst>
              <a:ext uri="{FF2B5EF4-FFF2-40B4-BE49-F238E27FC236}">
                <a16:creationId xmlns:a16="http://schemas.microsoft.com/office/drawing/2014/main" id="{FC82976C-C747-46F4-9A84-9A11AE004E09}"/>
              </a:ext>
            </a:extLst>
          </p:cNvPr>
          <p:cNvSpPr>
            <a:spLocks/>
          </p:cNvSpPr>
          <p:nvPr/>
        </p:nvSpPr>
        <p:spPr bwMode="auto">
          <a:xfrm>
            <a:off x="7310438" y="4992688"/>
            <a:ext cx="244475" cy="1511300"/>
          </a:xfrm>
          <a:prstGeom prst="rightBrace">
            <a:avLst>
              <a:gd name="adj1" fmla="val 5151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46152" name="Text Box 8">
            <a:extLst>
              <a:ext uri="{FF2B5EF4-FFF2-40B4-BE49-F238E27FC236}">
                <a16:creationId xmlns:a16="http://schemas.microsoft.com/office/drawing/2014/main" id="{2FFBD2EE-0E6F-428B-90A5-15C85DA2D1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4113" y="5518150"/>
            <a:ext cx="1597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１つの関数</a:t>
            </a:r>
          </a:p>
        </p:txBody>
      </p:sp>
      <p:sp>
        <p:nvSpPr>
          <p:cNvPr id="646153" name="Rectangle 9">
            <a:extLst>
              <a:ext uri="{FF2B5EF4-FFF2-40B4-BE49-F238E27FC236}">
                <a16:creationId xmlns:a16="http://schemas.microsoft.com/office/drawing/2014/main" id="{01591559-038B-4CBA-98A6-C0E92D53AD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7000" y="4706938"/>
            <a:ext cx="5951538" cy="1862137"/>
          </a:xfrm>
          <a:prstGeom prst="rect">
            <a:avLst/>
          </a:prstGeom>
          <a:solidFill>
            <a:schemeClr val="accent2">
              <a:alpha val="14902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46154" name="Rectangle 10">
            <a:extLst>
              <a:ext uri="{FF2B5EF4-FFF2-40B4-BE49-F238E27FC236}">
                <a16:creationId xmlns:a16="http://schemas.microsoft.com/office/drawing/2014/main" id="{6BAF100C-D5EA-434D-B84B-DACDC4A36D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1119188"/>
            <a:ext cx="1695450" cy="37941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646155" name="Rectangle 11">
            <a:extLst>
              <a:ext uri="{FF2B5EF4-FFF2-40B4-BE49-F238E27FC236}">
                <a16:creationId xmlns:a16="http://schemas.microsoft.com/office/drawing/2014/main" id="{8B4E9F93-1A37-43D0-874B-84B27BCFF4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2300" y="4695825"/>
            <a:ext cx="631825" cy="37941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646156" name="Rectangle 12">
            <a:extLst>
              <a:ext uri="{FF2B5EF4-FFF2-40B4-BE49-F238E27FC236}">
                <a16:creationId xmlns:a16="http://schemas.microsoft.com/office/drawing/2014/main" id="{B673AAA9-D782-459A-82C5-6F87DA770C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0275" y="5437188"/>
            <a:ext cx="1671638" cy="379412"/>
          </a:xfrm>
          <a:prstGeom prst="rect">
            <a:avLst/>
          </a:prstGeom>
          <a:solidFill>
            <a:schemeClr val="tx2">
              <a:alpha val="10196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646157" name="Line 13">
            <a:extLst>
              <a:ext uri="{FF2B5EF4-FFF2-40B4-BE49-F238E27FC236}">
                <a16:creationId xmlns:a16="http://schemas.microsoft.com/office/drawing/2014/main" id="{5888A7A5-F517-4D53-A6C0-257276BEA33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86175" y="4930775"/>
            <a:ext cx="587375" cy="481013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46158" name="Text Box 14">
            <a:extLst>
              <a:ext uri="{FF2B5EF4-FFF2-40B4-BE49-F238E27FC236}">
                <a16:creationId xmlns:a16="http://schemas.microsoft.com/office/drawing/2014/main" id="{F62A33DF-EAEA-4934-B251-6FC2457003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1488" y="4376738"/>
            <a:ext cx="28035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tx2"/>
                </a:solidFill>
              </a:rPr>
              <a:t>関数呼び出し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4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4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4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4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4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4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4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4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4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4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64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6147" grpId="0" animBg="1"/>
      <p:bldP spid="646149" grpId="0" animBg="1"/>
      <p:bldP spid="646150" grpId="0" animBg="1"/>
      <p:bldP spid="646151" grpId="0" animBg="1"/>
      <p:bldP spid="646152" grpId="0"/>
      <p:bldP spid="646153" grpId="0" animBg="1"/>
      <p:bldP spid="646154" grpId="0" animBg="1"/>
      <p:bldP spid="646155" grpId="0" animBg="1"/>
      <p:bldP spid="646156" grpId="0" animBg="1"/>
      <p:bldP spid="64615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" descr="1">
            <a:extLst>
              <a:ext uri="{FF2B5EF4-FFF2-40B4-BE49-F238E27FC236}">
                <a16:creationId xmlns:a16="http://schemas.microsoft.com/office/drawing/2014/main" id="{9D37C827-333B-4D55-8F9B-337FC3E464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0013" y="636588"/>
            <a:ext cx="6164262" cy="6007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8201" name="Line 9">
            <a:extLst>
              <a:ext uri="{FF2B5EF4-FFF2-40B4-BE49-F238E27FC236}">
                <a16:creationId xmlns:a16="http://schemas.microsoft.com/office/drawing/2014/main" id="{92467EB7-BF9D-4905-B74F-D77E66BA96C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67475" y="4191000"/>
            <a:ext cx="752475" cy="550863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48202" name="Text Box 10">
            <a:extLst>
              <a:ext uri="{FF2B5EF4-FFF2-40B4-BE49-F238E27FC236}">
                <a16:creationId xmlns:a16="http://schemas.microsoft.com/office/drawing/2014/main" id="{DEAA91AA-55DD-499B-815C-B05EDC8114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6175" y="3417888"/>
            <a:ext cx="29178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プログラム実行は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メイン関数から始まる</a:t>
            </a:r>
          </a:p>
        </p:txBody>
      </p:sp>
      <p:sp>
        <p:nvSpPr>
          <p:cNvPr id="59397" name="Rectangle 11">
            <a:extLst>
              <a:ext uri="{FF2B5EF4-FFF2-40B4-BE49-F238E27FC236}">
                <a16:creationId xmlns:a16="http://schemas.microsoft.com/office/drawing/2014/main" id="{CDD51C09-0029-4CD4-96C5-1EA3244214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4300" y="4711700"/>
            <a:ext cx="5951538" cy="1862138"/>
          </a:xfrm>
          <a:prstGeom prst="rect">
            <a:avLst/>
          </a:prstGeom>
          <a:solidFill>
            <a:schemeClr val="accent2">
              <a:alpha val="14902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9398" name="Rectangle 12">
            <a:extLst>
              <a:ext uri="{FF2B5EF4-FFF2-40B4-BE49-F238E27FC236}">
                <a16:creationId xmlns:a16="http://schemas.microsoft.com/office/drawing/2014/main" id="{D8E7A702-C868-435A-A218-7892D9765B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1125" y="1116013"/>
            <a:ext cx="4927600" cy="3417887"/>
          </a:xfrm>
          <a:prstGeom prst="rect">
            <a:avLst/>
          </a:prstGeom>
          <a:solidFill>
            <a:schemeClr val="accent2">
              <a:alpha val="14902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48205" name="Text Box 13">
            <a:extLst>
              <a:ext uri="{FF2B5EF4-FFF2-40B4-BE49-F238E27FC236}">
                <a16:creationId xmlns:a16="http://schemas.microsoft.com/office/drawing/2014/main" id="{79C5970A-AA4D-4434-8D33-71760F0AFF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9838" y="5392738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①</a:t>
            </a:r>
          </a:p>
        </p:txBody>
      </p:sp>
      <p:sp>
        <p:nvSpPr>
          <p:cNvPr id="648206" name="Text Box 14">
            <a:extLst>
              <a:ext uri="{FF2B5EF4-FFF2-40B4-BE49-F238E27FC236}">
                <a16:creationId xmlns:a16="http://schemas.microsoft.com/office/drawing/2014/main" id="{DF6371AB-E9F3-4CF0-9A16-400777CD97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8250" y="2322513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②</a:t>
            </a:r>
          </a:p>
        </p:txBody>
      </p:sp>
      <p:sp>
        <p:nvSpPr>
          <p:cNvPr id="648207" name="Text Box 15">
            <a:extLst>
              <a:ext uri="{FF2B5EF4-FFF2-40B4-BE49-F238E27FC236}">
                <a16:creationId xmlns:a16="http://schemas.microsoft.com/office/drawing/2014/main" id="{8172CC59-8886-448D-BA85-CC48354E8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9363" y="2633663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③</a:t>
            </a:r>
          </a:p>
        </p:txBody>
      </p:sp>
      <p:sp>
        <p:nvSpPr>
          <p:cNvPr id="648208" name="Text Box 16">
            <a:extLst>
              <a:ext uri="{FF2B5EF4-FFF2-40B4-BE49-F238E27FC236}">
                <a16:creationId xmlns:a16="http://schemas.microsoft.com/office/drawing/2014/main" id="{00633CA0-797A-4EBD-B710-724F0A91D8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8413" y="5940425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⑦</a:t>
            </a:r>
          </a:p>
        </p:txBody>
      </p:sp>
      <p:sp>
        <p:nvSpPr>
          <p:cNvPr id="648209" name="Text Box 17">
            <a:extLst>
              <a:ext uri="{FF2B5EF4-FFF2-40B4-BE49-F238E27FC236}">
                <a16:creationId xmlns:a16="http://schemas.microsoft.com/office/drawing/2014/main" id="{CAFD1AA8-7254-4857-B954-99492FB6D2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3763" y="3243263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④</a:t>
            </a:r>
          </a:p>
        </p:txBody>
      </p:sp>
      <p:sp>
        <p:nvSpPr>
          <p:cNvPr id="648210" name="Text Box 18">
            <a:extLst>
              <a:ext uri="{FF2B5EF4-FFF2-40B4-BE49-F238E27FC236}">
                <a16:creationId xmlns:a16="http://schemas.microsoft.com/office/drawing/2014/main" id="{5F030F13-7040-45B5-BA75-5DCA7259EF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0475" y="3868738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⑤</a:t>
            </a:r>
          </a:p>
        </p:txBody>
      </p:sp>
      <p:sp>
        <p:nvSpPr>
          <p:cNvPr id="648211" name="AutoShape 19">
            <a:extLst>
              <a:ext uri="{FF2B5EF4-FFF2-40B4-BE49-F238E27FC236}">
                <a16:creationId xmlns:a16="http://schemas.microsoft.com/office/drawing/2014/main" id="{2FC08906-44CE-470A-98EA-25A3535A9718}"/>
              </a:ext>
            </a:extLst>
          </p:cNvPr>
          <p:cNvSpPr>
            <a:spLocks/>
          </p:cNvSpPr>
          <p:nvPr/>
        </p:nvSpPr>
        <p:spPr bwMode="auto">
          <a:xfrm flipH="1">
            <a:off x="1349375" y="3078163"/>
            <a:ext cx="238125" cy="879475"/>
          </a:xfrm>
          <a:prstGeom prst="rightBrace">
            <a:avLst>
              <a:gd name="adj1" fmla="val 30778"/>
              <a:gd name="adj2" fmla="val 50000"/>
            </a:avLst>
          </a:prstGeom>
          <a:noFill/>
          <a:ln w="190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48212" name="Text Box 20">
            <a:extLst>
              <a:ext uri="{FF2B5EF4-FFF2-40B4-BE49-F238E27FC236}">
                <a16:creationId xmlns:a16="http://schemas.microsoft.com/office/drawing/2014/main" id="{27E2DCB7-EB1E-4D77-9DC5-0340488786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2538" y="5681663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⑥</a:t>
            </a:r>
          </a:p>
        </p:txBody>
      </p:sp>
      <p:sp>
        <p:nvSpPr>
          <p:cNvPr id="648213" name="Text Box 21">
            <a:extLst>
              <a:ext uri="{FF2B5EF4-FFF2-40B4-BE49-F238E27FC236}">
                <a16:creationId xmlns:a16="http://schemas.microsoft.com/office/drawing/2014/main" id="{594A3488-19D1-4AD9-A5E5-08DA256C16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1513" y="3805238"/>
            <a:ext cx="11477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b="1" u="sng">
                <a:solidFill>
                  <a:schemeClr val="tx2"/>
                </a:solidFill>
              </a:rPr>
              <a:t>戻り</a:t>
            </a:r>
          </a:p>
        </p:txBody>
      </p:sp>
      <p:sp>
        <p:nvSpPr>
          <p:cNvPr id="648214" name="Freeform 22">
            <a:extLst>
              <a:ext uri="{FF2B5EF4-FFF2-40B4-BE49-F238E27FC236}">
                <a16:creationId xmlns:a16="http://schemas.microsoft.com/office/drawing/2014/main" id="{53899184-C2A5-4D8D-AA8C-B95AE2F9A0F5}"/>
              </a:ext>
            </a:extLst>
          </p:cNvPr>
          <p:cNvSpPr>
            <a:spLocks/>
          </p:cNvSpPr>
          <p:nvPr/>
        </p:nvSpPr>
        <p:spPr bwMode="auto">
          <a:xfrm>
            <a:off x="638175" y="2640013"/>
            <a:ext cx="723900" cy="2963862"/>
          </a:xfrm>
          <a:custGeom>
            <a:avLst/>
            <a:gdLst>
              <a:gd name="T0" fmla="*/ 2147483646 w 456"/>
              <a:gd name="T1" fmla="*/ 2147483646 h 2182"/>
              <a:gd name="T2" fmla="*/ 2147483646 w 456"/>
              <a:gd name="T3" fmla="*/ 2147483646 h 2182"/>
              <a:gd name="T4" fmla="*/ 2147483646 w 456"/>
              <a:gd name="T5" fmla="*/ 2147483646 h 2182"/>
              <a:gd name="T6" fmla="*/ 2147483646 w 456"/>
              <a:gd name="T7" fmla="*/ 2147483646 h 2182"/>
              <a:gd name="T8" fmla="*/ 2147483646 w 456"/>
              <a:gd name="T9" fmla="*/ 2147483646 h 2182"/>
              <a:gd name="T10" fmla="*/ 2147483646 w 456"/>
              <a:gd name="T11" fmla="*/ 0 h 218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56"/>
              <a:gd name="T19" fmla="*/ 0 h 2182"/>
              <a:gd name="T20" fmla="*/ 456 w 456"/>
              <a:gd name="T21" fmla="*/ 2182 h 218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56" h="2182">
                <a:moveTo>
                  <a:pt x="456" y="2182"/>
                </a:moveTo>
                <a:cubicBezTo>
                  <a:pt x="372" y="2143"/>
                  <a:pt x="288" y="2105"/>
                  <a:pt x="218" y="1977"/>
                </a:cubicBezTo>
                <a:cubicBezTo>
                  <a:pt x="148" y="1849"/>
                  <a:pt x="69" y="1645"/>
                  <a:pt x="35" y="1412"/>
                </a:cubicBezTo>
                <a:cubicBezTo>
                  <a:pt x="1" y="1179"/>
                  <a:pt x="0" y="780"/>
                  <a:pt x="13" y="581"/>
                </a:cubicBezTo>
                <a:cubicBezTo>
                  <a:pt x="26" y="382"/>
                  <a:pt x="68" y="313"/>
                  <a:pt x="112" y="216"/>
                </a:cubicBezTo>
                <a:cubicBezTo>
                  <a:pt x="156" y="119"/>
                  <a:pt x="217" y="59"/>
                  <a:pt x="278" y="0"/>
                </a:cubicBezTo>
              </a:path>
            </a:pathLst>
          </a:custGeom>
          <a:noFill/>
          <a:ln w="38100">
            <a:pattFill prst="pct50">
              <a:fgClr>
                <a:schemeClr val="tx2"/>
              </a:fgClr>
              <a:bgClr>
                <a:srgbClr val="FFFFFF"/>
              </a:bgClr>
            </a:patt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48215" name="Freeform 23">
            <a:extLst>
              <a:ext uri="{FF2B5EF4-FFF2-40B4-BE49-F238E27FC236}">
                <a16:creationId xmlns:a16="http://schemas.microsoft.com/office/drawing/2014/main" id="{C5DD4B08-0581-434C-90CA-DDC344835376}"/>
              </a:ext>
            </a:extLst>
          </p:cNvPr>
          <p:cNvSpPr>
            <a:spLocks/>
          </p:cNvSpPr>
          <p:nvPr/>
        </p:nvSpPr>
        <p:spPr bwMode="auto">
          <a:xfrm>
            <a:off x="720725" y="4075113"/>
            <a:ext cx="519113" cy="1841500"/>
          </a:xfrm>
          <a:custGeom>
            <a:avLst/>
            <a:gdLst>
              <a:gd name="T0" fmla="*/ 2147483646 w 327"/>
              <a:gd name="T1" fmla="*/ 0 h 1828"/>
              <a:gd name="T2" fmla="*/ 2147483646 w 327"/>
              <a:gd name="T3" fmla="*/ 2147483646 h 1828"/>
              <a:gd name="T4" fmla="*/ 2147483646 w 327"/>
              <a:gd name="T5" fmla="*/ 2147483646 h 1828"/>
              <a:gd name="T6" fmla="*/ 2147483646 w 327"/>
              <a:gd name="T7" fmla="*/ 2147483646 h 1828"/>
              <a:gd name="T8" fmla="*/ 2147483646 w 327"/>
              <a:gd name="T9" fmla="*/ 2147483646 h 18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7"/>
              <a:gd name="T16" fmla="*/ 0 h 1828"/>
              <a:gd name="T17" fmla="*/ 327 w 327"/>
              <a:gd name="T18" fmla="*/ 1828 h 18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7" h="1828">
                <a:moveTo>
                  <a:pt x="277" y="0"/>
                </a:moveTo>
                <a:cubicBezTo>
                  <a:pt x="245" y="43"/>
                  <a:pt x="128" y="108"/>
                  <a:pt x="83" y="261"/>
                </a:cubicBezTo>
                <a:cubicBezTo>
                  <a:pt x="38" y="414"/>
                  <a:pt x="0" y="704"/>
                  <a:pt x="6" y="920"/>
                </a:cubicBezTo>
                <a:cubicBezTo>
                  <a:pt x="12" y="1136"/>
                  <a:pt x="64" y="1406"/>
                  <a:pt x="117" y="1557"/>
                </a:cubicBezTo>
                <a:cubicBezTo>
                  <a:pt x="170" y="1708"/>
                  <a:pt x="283" y="1772"/>
                  <a:pt x="327" y="1828"/>
                </a:cubicBezTo>
              </a:path>
            </a:pathLst>
          </a:custGeom>
          <a:noFill/>
          <a:ln w="28575">
            <a:pattFill prst="pct50">
              <a:fgClr>
                <a:schemeClr val="tx2"/>
              </a:fgClr>
              <a:bgClr>
                <a:srgbClr val="FFFFFF"/>
              </a:bgClr>
            </a:patt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48218" name="Oval 26">
            <a:extLst>
              <a:ext uri="{FF2B5EF4-FFF2-40B4-BE49-F238E27FC236}">
                <a16:creationId xmlns:a16="http://schemas.microsoft.com/office/drawing/2014/main" id="{A0DA929A-E6B5-44CC-8C25-D4513D46D2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2700" y="3819525"/>
            <a:ext cx="523875" cy="609600"/>
          </a:xfrm>
          <a:prstGeom prst="ellips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4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4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64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4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4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4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4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64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4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64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2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 tmFilter="0, 0; .2, .5; .8, .5; 1, 0"/>
                                        <p:tgtEl>
                                          <p:spTgt spid="6482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250" autoRev="1" fill="hold"/>
                                        <p:tgtEl>
                                          <p:spTgt spid="6482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6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 tmFilter="0, 0; .2, .5; .8, .5; 1, 0"/>
                                        <p:tgtEl>
                                          <p:spTgt spid="6482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8" dur="250" autoRev="1" fill="hold"/>
                                        <p:tgtEl>
                                          <p:spTgt spid="6482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6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 tmFilter="0, 0; .2, .5; .8, .5; 1, 0"/>
                                        <p:tgtEl>
                                          <p:spTgt spid="6482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250" autoRev="1" fill="hold"/>
                                        <p:tgtEl>
                                          <p:spTgt spid="6482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64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64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64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648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8202" grpId="0"/>
      <p:bldP spid="648205" grpId="0"/>
      <p:bldP spid="648206" grpId="0"/>
      <p:bldP spid="648207" grpId="0"/>
      <p:bldP spid="648208" grpId="0"/>
      <p:bldP spid="648209" grpId="0"/>
      <p:bldP spid="648210" grpId="0"/>
      <p:bldP spid="648211" grpId="0" animBg="1"/>
      <p:bldP spid="648212" grpId="0"/>
      <p:bldP spid="648213" grpId="0"/>
      <p:bldP spid="648213" grpId="1"/>
      <p:bldP spid="648213" grpId="2"/>
      <p:bldP spid="648213" grpId="3"/>
      <p:bldP spid="64821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B51CA393-81CF-47D3-BAD4-E0EF15E732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15963" y="3048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変数</a:t>
            </a: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B5BC6B34-4219-4AD7-8AA2-55BA582929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1513" y="1508125"/>
            <a:ext cx="3014662" cy="2090738"/>
          </a:xfrm>
        </p:spPr>
        <p:txBody>
          <a:bodyPr/>
          <a:lstStyle/>
          <a:p>
            <a:pPr eaLnBrk="1" hangingPunct="1"/>
            <a:r>
              <a:rPr lang="ja-JP" altLang="en-US"/>
              <a:t>変数</a:t>
            </a:r>
          </a:p>
          <a:p>
            <a:pPr eaLnBrk="1" hangingPunct="1"/>
            <a:endParaRPr lang="ja-JP" altLang="en-US"/>
          </a:p>
          <a:p>
            <a:pPr eaLnBrk="1" hangingPunct="1"/>
            <a:r>
              <a:rPr kumimoji="0" lang="ja-JP" altLang="en-US"/>
              <a:t>変数名</a:t>
            </a:r>
          </a:p>
        </p:txBody>
      </p:sp>
      <p:sp>
        <p:nvSpPr>
          <p:cNvPr id="61444" name="Text Box 4">
            <a:extLst>
              <a:ext uri="{FF2B5EF4-FFF2-40B4-BE49-F238E27FC236}">
                <a16:creationId xmlns:a16="http://schemas.microsoft.com/office/drawing/2014/main" id="{2DC0107F-4E00-4393-9957-71E917327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0013" y="1619250"/>
            <a:ext cx="51292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400" b="1"/>
              <a:t>データ（数値や文字）を入れるもの</a:t>
            </a:r>
          </a:p>
        </p:txBody>
      </p:sp>
      <p:sp>
        <p:nvSpPr>
          <p:cNvPr id="61445" name="Text Box 5">
            <a:extLst>
              <a:ext uri="{FF2B5EF4-FFF2-40B4-BE49-F238E27FC236}">
                <a16:creationId xmlns:a16="http://schemas.microsoft.com/office/drawing/2014/main" id="{F9F85B06-F3FE-4379-BE38-1AED107649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6200" y="2765425"/>
            <a:ext cx="4986338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400" b="1"/>
              <a:t>英数字かアンダーバー（</a:t>
            </a:r>
            <a:r>
              <a:rPr lang="en-US" altLang="ja-JP" sz="2400" b="1"/>
              <a:t>_</a:t>
            </a:r>
            <a:r>
              <a:rPr lang="ja-JP" altLang="en-US" sz="2400" b="1"/>
              <a:t>）で作られる</a:t>
            </a:r>
          </a:p>
          <a:p>
            <a:pPr eaLnBrk="1" hangingPunct="1">
              <a:buFontTx/>
              <a:buNone/>
            </a:pPr>
            <a:r>
              <a:rPr kumimoji="0" lang="ja-JP" altLang="en-US" sz="2400" b="1"/>
              <a:t>最初の文字には数字は使えない</a:t>
            </a:r>
          </a:p>
          <a:p>
            <a:pPr eaLnBrk="1" hangingPunct="1">
              <a:buFontTx/>
              <a:buNone/>
            </a:pPr>
            <a:r>
              <a:rPr kumimoji="0" lang="ja-JP" altLang="en-US" sz="2400" b="1"/>
              <a:t>大文字と小文字を区別する</a:t>
            </a:r>
          </a:p>
        </p:txBody>
      </p:sp>
      <p:sp>
        <p:nvSpPr>
          <p:cNvPr id="61446" name="AutoShape 6">
            <a:extLst>
              <a:ext uri="{FF2B5EF4-FFF2-40B4-BE49-F238E27FC236}">
                <a16:creationId xmlns:a16="http://schemas.microsoft.com/office/drawing/2014/main" id="{CDC90D49-B9B2-4CE1-88DA-205541B2CE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2513" y="5183188"/>
            <a:ext cx="1214437" cy="1214437"/>
          </a:xfrm>
          <a:prstGeom prst="cube">
            <a:avLst>
              <a:gd name="adj" fmla="val 25000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447" name="Text Box 7">
            <a:extLst>
              <a:ext uri="{FF2B5EF4-FFF2-40B4-BE49-F238E27FC236}">
                <a16:creationId xmlns:a16="http://schemas.microsoft.com/office/drawing/2014/main" id="{1CEAF7EF-A22D-4FB7-97BA-B45EB2288E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1100" y="4384675"/>
            <a:ext cx="9572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/>
              <a:t>変数 </a:t>
            </a:r>
            <a:r>
              <a:rPr lang="en-US" altLang="ja-JP" sz="2400" b="1"/>
              <a:t>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60B63527-0C13-4348-BE58-43214BCB74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0088" y="403225"/>
            <a:ext cx="7772400" cy="1143000"/>
          </a:xfrm>
        </p:spPr>
        <p:txBody>
          <a:bodyPr/>
          <a:lstStyle/>
          <a:p>
            <a:r>
              <a:rPr lang="ja-JP" altLang="en-US" sz="4000"/>
              <a:t>データレジスタ直接 </a:t>
            </a:r>
            <a:br>
              <a:rPr lang="ja-JP" altLang="en-US" sz="4000"/>
            </a:br>
            <a:r>
              <a:rPr lang="en-US" altLang="ja-JP" sz="4000"/>
              <a:t>(data register direct)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D77E81AB-2B61-477F-8AB5-0DFBD89B51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12750" y="1674813"/>
            <a:ext cx="7991475" cy="4510087"/>
          </a:xfrm>
        </p:spPr>
        <p:txBody>
          <a:bodyPr/>
          <a:lstStyle/>
          <a:p>
            <a:pPr>
              <a:buFontTx/>
              <a:buNone/>
            </a:pPr>
            <a:r>
              <a:rPr lang="ja-JP" altLang="en-US" sz="6000">
                <a:solidFill>
                  <a:srgbClr val="008000"/>
                </a:solidFill>
              </a:rPr>
              <a:t>例：</a:t>
            </a:r>
          </a:p>
          <a:p>
            <a:pPr>
              <a:buFontTx/>
              <a:buNone/>
            </a:pPr>
            <a:r>
              <a:rPr lang="ja-JP" altLang="en-US" sz="6000">
                <a:solidFill>
                  <a:srgbClr val="008000"/>
                </a:solidFill>
              </a:rPr>
              <a:t>		</a:t>
            </a:r>
            <a:r>
              <a:rPr lang="en-US" altLang="ja-JP" sz="60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move.w %D0, %D3</a:t>
            </a:r>
          </a:p>
          <a:p>
            <a:pPr>
              <a:buFontTx/>
              <a:buNone/>
            </a:pPr>
            <a:endParaRPr lang="ja-JP" altLang="en-US" sz="6000"/>
          </a:p>
          <a:p>
            <a:r>
              <a:rPr lang="ja-JP" altLang="en-US" sz="6000"/>
              <a:t>記法	</a:t>
            </a:r>
            <a:r>
              <a:rPr lang="en-US" altLang="ja-JP" sz="6000" b="1">
                <a:latin typeface="Courier New" panose="02070309020205020404" pitchFamily="49" charset="0"/>
                <a:cs typeface="Courier New" panose="02070309020205020404" pitchFamily="49" charset="0"/>
              </a:rPr>
              <a:t>%Dn</a:t>
            </a:r>
            <a:r>
              <a:rPr lang="en-US" altLang="ja-JP" sz="6000"/>
              <a:t>	</a:t>
            </a:r>
          </a:p>
          <a:p>
            <a:pPr>
              <a:buFontTx/>
              <a:buNone/>
            </a:pPr>
            <a:endParaRPr lang="en-US" altLang="ja-JP" sz="280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DCCA2F0-4440-45A4-9AA4-4BFA877CD2B2}"/>
              </a:ext>
            </a:extLst>
          </p:cNvPr>
          <p:cNvSpPr/>
          <p:nvPr/>
        </p:nvSpPr>
        <p:spPr>
          <a:xfrm>
            <a:off x="4437063" y="2800350"/>
            <a:ext cx="1627187" cy="904875"/>
          </a:xfrm>
          <a:prstGeom prst="rect">
            <a:avLst/>
          </a:prstGeom>
          <a:solidFill>
            <a:srgbClr val="FF993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156A7C3-13CA-4AB7-B843-90E0A1CEBEA7}"/>
              </a:ext>
            </a:extLst>
          </p:cNvPr>
          <p:cNvSpPr/>
          <p:nvPr/>
        </p:nvSpPr>
        <p:spPr>
          <a:xfrm>
            <a:off x="6754813" y="2751138"/>
            <a:ext cx="1627187" cy="904875"/>
          </a:xfrm>
          <a:prstGeom prst="rect">
            <a:avLst/>
          </a:prstGeom>
          <a:solidFill>
            <a:srgbClr val="FF993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5BB3978-76FA-4E88-AA48-3AC85D6FC1A0}"/>
              </a:ext>
            </a:extLst>
          </p:cNvPr>
          <p:cNvSpPr/>
          <p:nvPr/>
        </p:nvSpPr>
        <p:spPr>
          <a:xfrm>
            <a:off x="3086100" y="5021263"/>
            <a:ext cx="1627188" cy="904875"/>
          </a:xfrm>
          <a:prstGeom prst="rect">
            <a:avLst/>
          </a:prstGeom>
          <a:solidFill>
            <a:srgbClr val="FF993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29" descr="1">
            <a:extLst>
              <a:ext uri="{FF2B5EF4-FFF2-40B4-BE49-F238E27FC236}">
                <a16:creationId xmlns:a16="http://schemas.microsoft.com/office/drawing/2014/main" id="{6F561522-D818-4D16-A2E3-4E0C8344DF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0013" y="636588"/>
            <a:ext cx="6164262" cy="6007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2291" name="AutoShape 3">
            <a:extLst>
              <a:ext uri="{FF2B5EF4-FFF2-40B4-BE49-F238E27FC236}">
                <a16:creationId xmlns:a16="http://schemas.microsoft.com/office/drawing/2014/main" id="{D16CD31B-DE39-461E-AD16-8295241877A1}"/>
              </a:ext>
            </a:extLst>
          </p:cNvPr>
          <p:cNvSpPr>
            <a:spLocks/>
          </p:cNvSpPr>
          <p:nvPr/>
        </p:nvSpPr>
        <p:spPr bwMode="auto">
          <a:xfrm>
            <a:off x="2921000" y="1984375"/>
            <a:ext cx="193675" cy="342900"/>
          </a:xfrm>
          <a:prstGeom prst="rightBrace">
            <a:avLst>
              <a:gd name="adj1" fmla="val 14754"/>
              <a:gd name="adj2" fmla="val 50000"/>
            </a:avLst>
          </a:prstGeom>
          <a:noFill/>
          <a:ln w="952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800"/>
          </a:p>
        </p:txBody>
      </p:sp>
      <p:sp>
        <p:nvSpPr>
          <p:cNvPr id="652292" name="Text Box 4">
            <a:extLst>
              <a:ext uri="{FF2B5EF4-FFF2-40B4-BE49-F238E27FC236}">
                <a16:creationId xmlns:a16="http://schemas.microsoft.com/office/drawing/2014/main" id="{2D638528-3823-49E0-817D-DAE572AD6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7550" y="1987550"/>
            <a:ext cx="4124325" cy="461963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変数 </a:t>
            </a:r>
            <a:r>
              <a:rPr lang="en-US" altLang="ja-JP" sz="2400" b="1">
                <a:solidFill>
                  <a:schemeClr val="tx2"/>
                </a:solidFill>
                <a:latin typeface="Courier New" panose="02070309020205020404" pitchFamily="49" charset="0"/>
              </a:rPr>
              <a:t>i</a:t>
            </a:r>
            <a:r>
              <a:rPr lang="en-US" altLang="ja-JP" sz="2400">
                <a:solidFill>
                  <a:schemeClr val="tx2"/>
                </a:solidFill>
              </a:rPr>
              <a:t> </a:t>
            </a:r>
            <a:r>
              <a:rPr lang="ja-JP" altLang="en-US" sz="2400">
                <a:solidFill>
                  <a:schemeClr val="tx2"/>
                </a:solidFill>
              </a:rPr>
              <a:t>をメモリエリア中に確保</a:t>
            </a:r>
          </a:p>
        </p:txBody>
      </p:sp>
      <p:sp>
        <p:nvSpPr>
          <p:cNvPr id="652293" name="AutoShape 5">
            <a:extLst>
              <a:ext uri="{FF2B5EF4-FFF2-40B4-BE49-F238E27FC236}">
                <a16:creationId xmlns:a16="http://schemas.microsoft.com/office/drawing/2014/main" id="{3E5D6572-32E9-48C4-BAC0-3691C64D63DD}"/>
              </a:ext>
            </a:extLst>
          </p:cNvPr>
          <p:cNvSpPr>
            <a:spLocks/>
          </p:cNvSpPr>
          <p:nvPr/>
        </p:nvSpPr>
        <p:spPr bwMode="auto">
          <a:xfrm>
            <a:off x="3854450" y="1630363"/>
            <a:ext cx="193675" cy="342900"/>
          </a:xfrm>
          <a:prstGeom prst="rightBrace">
            <a:avLst>
              <a:gd name="adj1" fmla="val 14754"/>
              <a:gd name="adj2" fmla="val 50000"/>
            </a:avLst>
          </a:prstGeom>
          <a:noFill/>
          <a:ln w="952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800"/>
          </a:p>
        </p:txBody>
      </p:sp>
      <p:sp>
        <p:nvSpPr>
          <p:cNvPr id="652294" name="Text Box 6">
            <a:extLst>
              <a:ext uri="{FF2B5EF4-FFF2-40B4-BE49-F238E27FC236}">
                <a16:creationId xmlns:a16="http://schemas.microsoft.com/office/drawing/2014/main" id="{0929535C-F1C2-459A-B4E7-6C63E9907C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1150" y="1544638"/>
            <a:ext cx="4392613" cy="461962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chemeClr val="tx2"/>
                </a:solidFill>
                <a:latin typeface="Courier New" panose="02070309020205020404" pitchFamily="49" charset="0"/>
              </a:rPr>
              <a:t>変数</a:t>
            </a:r>
            <a:r>
              <a:rPr lang="en-US" altLang="ja-JP" sz="2400" b="1">
                <a:solidFill>
                  <a:schemeClr val="tx2"/>
                </a:solidFill>
                <a:latin typeface="Courier New" panose="02070309020205020404" pitchFamily="49" charset="0"/>
              </a:rPr>
              <a:t>len</a:t>
            </a:r>
            <a:r>
              <a:rPr lang="en-US" altLang="ja-JP" sz="2400">
                <a:solidFill>
                  <a:schemeClr val="tx2"/>
                </a:solidFill>
              </a:rPr>
              <a:t> </a:t>
            </a:r>
            <a:r>
              <a:rPr lang="ja-JP" altLang="en-US" sz="2400">
                <a:solidFill>
                  <a:schemeClr val="tx2"/>
                </a:solidFill>
              </a:rPr>
              <a:t>をメモリエリア中に確保</a:t>
            </a:r>
          </a:p>
        </p:txBody>
      </p:sp>
      <p:sp>
        <p:nvSpPr>
          <p:cNvPr id="652296" name="Rectangle 8">
            <a:extLst>
              <a:ext uri="{FF2B5EF4-FFF2-40B4-BE49-F238E27FC236}">
                <a16:creationId xmlns:a16="http://schemas.microsoft.com/office/drawing/2014/main" id="{ABFA7972-BCA9-42B7-B0E9-7F065C58F2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6725" y="2962275"/>
            <a:ext cx="207963" cy="227013"/>
          </a:xfrm>
          <a:prstGeom prst="rect">
            <a:avLst/>
          </a:prstGeom>
          <a:solidFill>
            <a:srgbClr val="FF6600">
              <a:alpha val="2509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52297" name="Rectangle 9">
            <a:extLst>
              <a:ext uri="{FF2B5EF4-FFF2-40B4-BE49-F238E27FC236}">
                <a16:creationId xmlns:a16="http://schemas.microsoft.com/office/drawing/2014/main" id="{2DA589B9-6D24-42EA-BDD3-F885695799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7188" y="2744788"/>
            <a:ext cx="207962" cy="227012"/>
          </a:xfrm>
          <a:prstGeom prst="rect">
            <a:avLst/>
          </a:prstGeom>
          <a:solidFill>
            <a:srgbClr val="FF6600">
              <a:alpha val="2509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52298" name="Rectangle 10">
            <a:extLst>
              <a:ext uri="{FF2B5EF4-FFF2-40B4-BE49-F238E27FC236}">
                <a16:creationId xmlns:a16="http://schemas.microsoft.com/office/drawing/2014/main" id="{34973E8D-ABA2-45B5-8EA9-4DA2F2236A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8650" y="3213100"/>
            <a:ext cx="207963" cy="227013"/>
          </a:xfrm>
          <a:prstGeom prst="rect">
            <a:avLst/>
          </a:prstGeom>
          <a:solidFill>
            <a:srgbClr val="FF6600">
              <a:alpha val="2509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52299" name="Rectangle 11">
            <a:extLst>
              <a:ext uri="{FF2B5EF4-FFF2-40B4-BE49-F238E27FC236}">
                <a16:creationId xmlns:a16="http://schemas.microsoft.com/office/drawing/2014/main" id="{DDA30495-8A98-4828-9E13-A8280A1A28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5138" y="1687513"/>
            <a:ext cx="461962" cy="227012"/>
          </a:xfrm>
          <a:prstGeom prst="rect">
            <a:avLst/>
          </a:prstGeom>
          <a:solidFill>
            <a:srgbClr val="008000">
              <a:alpha val="2509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800"/>
          </a:p>
        </p:txBody>
      </p:sp>
      <p:sp>
        <p:nvSpPr>
          <p:cNvPr id="652300" name="Rectangle 12">
            <a:extLst>
              <a:ext uri="{FF2B5EF4-FFF2-40B4-BE49-F238E27FC236}">
                <a16:creationId xmlns:a16="http://schemas.microsoft.com/office/drawing/2014/main" id="{B808D3AA-FD4E-4FAD-ACC9-6F5C41D91A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4750" y="1971675"/>
            <a:ext cx="207963" cy="227013"/>
          </a:xfrm>
          <a:prstGeom prst="rect">
            <a:avLst/>
          </a:prstGeom>
          <a:solidFill>
            <a:srgbClr val="FF6600">
              <a:alpha val="2509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52314" name="AutoShape 26">
            <a:extLst>
              <a:ext uri="{FF2B5EF4-FFF2-40B4-BE49-F238E27FC236}">
                <a16:creationId xmlns:a16="http://schemas.microsoft.com/office/drawing/2014/main" id="{D45680CF-D058-4B4D-AF11-017D8989ED87}"/>
              </a:ext>
            </a:extLst>
          </p:cNvPr>
          <p:cNvSpPr>
            <a:spLocks/>
          </p:cNvSpPr>
          <p:nvPr/>
        </p:nvSpPr>
        <p:spPr bwMode="auto">
          <a:xfrm>
            <a:off x="5357813" y="2603500"/>
            <a:ext cx="498475" cy="1755775"/>
          </a:xfrm>
          <a:prstGeom prst="rightBrace">
            <a:avLst>
              <a:gd name="adj1" fmla="val 2935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52315" name="Text Box 27">
            <a:extLst>
              <a:ext uri="{FF2B5EF4-FFF2-40B4-BE49-F238E27FC236}">
                <a16:creationId xmlns:a16="http://schemas.microsoft.com/office/drawing/2014/main" id="{A42FE937-3BEB-4E41-AAFE-0210F3D96F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8200" y="3243263"/>
            <a:ext cx="15541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ここで使用</a:t>
            </a:r>
          </a:p>
        </p:txBody>
      </p:sp>
      <p:sp>
        <p:nvSpPr>
          <p:cNvPr id="652318" name="Rectangle 30">
            <a:extLst>
              <a:ext uri="{FF2B5EF4-FFF2-40B4-BE49-F238E27FC236}">
                <a16:creationId xmlns:a16="http://schemas.microsoft.com/office/drawing/2014/main" id="{F55DB798-8600-48CA-917A-4467F69626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0838" y="2452688"/>
            <a:ext cx="461962" cy="227012"/>
          </a:xfrm>
          <a:prstGeom prst="rect">
            <a:avLst/>
          </a:prstGeom>
          <a:solidFill>
            <a:srgbClr val="008000">
              <a:alpha val="2509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52319" name="Rectangle 31">
            <a:extLst>
              <a:ext uri="{FF2B5EF4-FFF2-40B4-BE49-F238E27FC236}">
                <a16:creationId xmlns:a16="http://schemas.microsoft.com/office/drawing/2014/main" id="{CBE8D857-CB93-45C9-892E-1035A0633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3490913"/>
            <a:ext cx="461963" cy="227012"/>
          </a:xfrm>
          <a:prstGeom prst="rect">
            <a:avLst/>
          </a:prstGeom>
          <a:solidFill>
            <a:srgbClr val="008000">
              <a:alpha val="2509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52320" name="Rectangle 32">
            <a:extLst>
              <a:ext uri="{FF2B5EF4-FFF2-40B4-BE49-F238E27FC236}">
                <a16:creationId xmlns:a16="http://schemas.microsoft.com/office/drawing/2014/main" id="{95CE09CA-3523-45AF-B302-7FF88A367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8100" y="3992563"/>
            <a:ext cx="461963" cy="227012"/>
          </a:xfrm>
          <a:prstGeom prst="rect">
            <a:avLst/>
          </a:prstGeom>
          <a:solidFill>
            <a:srgbClr val="008000">
              <a:alpha val="2509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5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5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5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5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5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5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5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5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5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52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52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652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652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652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2291" grpId="0" animBg="1"/>
      <p:bldP spid="652292" grpId="0" animBg="1"/>
      <p:bldP spid="652293" grpId="0" animBg="1"/>
      <p:bldP spid="652294" grpId="0" animBg="1"/>
      <p:bldP spid="652296" grpId="0" animBg="1"/>
      <p:bldP spid="652297" grpId="0" animBg="1"/>
      <p:bldP spid="652298" grpId="0" animBg="1"/>
      <p:bldP spid="652299" grpId="0" animBg="1"/>
      <p:bldP spid="652300" grpId="0" animBg="1"/>
      <p:bldP spid="652314" grpId="0" animBg="1"/>
      <p:bldP spid="652315" grpId="0"/>
      <p:bldP spid="652318" grpId="0" animBg="1"/>
      <p:bldP spid="652319" grpId="0" animBg="1"/>
      <p:bldP spid="65232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Picture 2" descr="1">
            <a:extLst>
              <a:ext uri="{FF2B5EF4-FFF2-40B4-BE49-F238E27FC236}">
                <a16:creationId xmlns:a16="http://schemas.microsoft.com/office/drawing/2014/main" id="{EDFBDE81-9768-4D50-850D-21B5E5E3F6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0013" y="636588"/>
            <a:ext cx="6164262" cy="6007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539" name="Rectangle 7">
            <a:extLst>
              <a:ext uri="{FF2B5EF4-FFF2-40B4-BE49-F238E27FC236}">
                <a16:creationId xmlns:a16="http://schemas.microsoft.com/office/drawing/2014/main" id="{22418A9A-A452-4F8A-A27D-075B8C768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6725" y="2962275"/>
            <a:ext cx="207963" cy="227013"/>
          </a:xfrm>
          <a:prstGeom prst="rect">
            <a:avLst/>
          </a:prstGeom>
          <a:solidFill>
            <a:srgbClr val="FF6600">
              <a:alpha val="2509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5540" name="Rectangle 8">
            <a:extLst>
              <a:ext uri="{FF2B5EF4-FFF2-40B4-BE49-F238E27FC236}">
                <a16:creationId xmlns:a16="http://schemas.microsoft.com/office/drawing/2014/main" id="{C6A6AA28-D44A-4F4F-B9DC-E08252A509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7188" y="2744788"/>
            <a:ext cx="207962" cy="227012"/>
          </a:xfrm>
          <a:prstGeom prst="rect">
            <a:avLst/>
          </a:prstGeom>
          <a:solidFill>
            <a:srgbClr val="FF6600">
              <a:alpha val="2509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5541" name="Rectangle 9">
            <a:extLst>
              <a:ext uri="{FF2B5EF4-FFF2-40B4-BE49-F238E27FC236}">
                <a16:creationId xmlns:a16="http://schemas.microsoft.com/office/drawing/2014/main" id="{CDAC655A-A071-42EE-84E8-526CA160ED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8650" y="3213100"/>
            <a:ext cx="207963" cy="227013"/>
          </a:xfrm>
          <a:prstGeom prst="rect">
            <a:avLst/>
          </a:prstGeom>
          <a:solidFill>
            <a:srgbClr val="FF6600">
              <a:alpha val="2509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5542" name="Rectangle 10">
            <a:extLst>
              <a:ext uri="{FF2B5EF4-FFF2-40B4-BE49-F238E27FC236}">
                <a16:creationId xmlns:a16="http://schemas.microsoft.com/office/drawing/2014/main" id="{22E6383C-CA92-4853-AE34-C8B856A409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5138" y="1687513"/>
            <a:ext cx="461962" cy="227012"/>
          </a:xfrm>
          <a:prstGeom prst="rect">
            <a:avLst/>
          </a:prstGeom>
          <a:solidFill>
            <a:srgbClr val="008000">
              <a:alpha val="2509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5543" name="Rectangle 11">
            <a:extLst>
              <a:ext uri="{FF2B5EF4-FFF2-40B4-BE49-F238E27FC236}">
                <a16:creationId xmlns:a16="http://schemas.microsoft.com/office/drawing/2014/main" id="{9DF36A17-B53A-4339-90D7-8728F2C1FE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4750" y="1971675"/>
            <a:ext cx="207963" cy="227013"/>
          </a:xfrm>
          <a:prstGeom prst="rect">
            <a:avLst/>
          </a:prstGeom>
          <a:solidFill>
            <a:srgbClr val="FF6600">
              <a:alpha val="2509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5544" name="Rectangle 14">
            <a:extLst>
              <a:ext uri="{FF2B5EF4-FFF2-40B4-BE49-F238E27FC236}">
                <a16:creationId xmlns:a16="http://schemas.microsoft.com/office/drawing/2014/main" id="{1A213792-CBD4-4325-BBEF-8335681FD8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0838" y="2452688"/>
            <a:ext cx="461962" cy="227012"/>
          </a:xfrm>
          <a:prstGeom prst="rect">
            <a:avLst/>
          </a:prstGeom>
          <a:solidFill>
            <a:srgbClr val="008000">
              <a:alpha val="2509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5545" name="Rectangle 15">
            <a:extLst>
              <a:ext uri="{FF2B5EF4-FFF2-40B4-BE49-F238E27FC236}">
                <a16:creationId xmlns:a16="http://schemas.microsoft.com/office/drawing/2014/main" id="{B2B4E804-AF39-461C-B129-2390E0A0F4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3490913"/>
            <a:ext cx="461963" cy="227012"/>
          </a:xfrm>
          <a:prstGeom prst="rect">
            <a:avLst/>
          </a:prstGeom>
          <a:solidFill>
            <a:srgbClr val="008000">
              <a:alpha val="2509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5546" name="Rectangle 16">
            <a:extLst>
              <a:ext uri="{FF2B5EF4-FFF2-40B4-BE49-F238E27FC236}">
                <a16:creationId xmlns:a16="http://schemas.microsoft.com/office/drawing/2014/main" id="{64ABEAF5-38C7-4455-9FED-0830612623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8100" y="3992563"/>
            <a:ext cx="461963" cy="227012"/>
          </a:xfrm>
          <a:prstGeom prst="rect">
            <a:avLst/>
          </a:prstGeom>
          <a:solidFill>
            <a:srgbClr val="008000">
              <a:alpha val="2509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56401" name="Text Box 17">
            <a:extLst>
              <a:ext uri="{FF2B5EF4-FFF2-40B4-BE49-F238E27FC236}">
                <a16:creationId xmlns:a16="http://schemas.microsoft.com/office/drawing/2014/main" id="{7B3A9861-A67A-4A0F-90A9-AD6D1E57DA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6838" y="1627188"/>
            <a:ext cx="3819525" cy="52863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変数は２種類使っている</a:t>
            </a:r>
          </a:p>
        </p:txBody>
      </p:sp>
      <p:sp>
        <p:nvSpPr>
          <p:cNvPr id="656402" name="Rectangle 18">
            <a:extLst>
              <a:ext uri="{FF2B5EF4-FFF2-40B4-BE49-F238E27FC236}">
                <a16:creationId xmlns:a16="http://schemas.microsoft.com/office/drawing/2014/main" id="{658EAE14-F620-400F-98DC-DB14791C37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3700" y="2306638"/>
            <a:ext cx="3471863" cy="1066800"/>
          </a:xfrm>
          <a:prstGeom prst="rect">
            <a:avLst/>
          </a:prstGeom>
          <a:solidFill>
            <a:srgbClr val="008000">
              <a:alpha val="1098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56403" name="Text Box 19">
            <a:extLst>
              <a:ext uri="{FF2B5EF4-FFF2-40B4-BE49-F238E27FC236}">
                <a16:creationId xmlns:a16="http://schemas.microsoft.com/office/drawing/2014/main" id="{B2CCA823-32F3-42EB-BCC7-9DD35A8BE2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0388" y="2336800"/>
            <a:ext cx="3328987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２バイトデータ（整数）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を扱う </a:t>
            </a:r>
            <a:r>
              <a:rPr lang="en-US" altLang="ja-JP" sz="2800"/>
              <a:t>short int </a:t>
            </a:r>
            <a:r>
              <a:rPr lang="ja-JP" altLang="en-US" sz="2800"/>
              <a:t>型</a:t>
            </a:r>
          </a:p>
        </p:txBody>
      </p:sp>
      <p:sp>
        <p:nvSpPr>
          <p:cNvPr id="656404" name="Rectangle 20">
            <a:extLst>
              <a:ext uri="{FF2B5EF4-FFF2-40B4-BE49-F238E27FC236}">
                <a16:creationId xmlns:a16="http://schemas.microsoft.com/office/drawing/2014/main" id="{EA300DB1-627E-4444-9F5D-39F1AA0B5D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2438" y="3448050"/>
            <a:ext cx="3405187" cy="1123950"/>
          </a:xfrm>
          <a:prstGeom prst="rect">
            <a:avLst/>
          </a:prstGeom>
          <a:solidFill>
            <a:srgbClr val="FF9933">
              <a:alpha val="2509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56405" name="Text Box 21">
            <a:extLst>
              <a:ext uri="{FF2B5EF4-FFF2-40B4-BE49-F238E27FC236}">
                <a16:creationId xmlns:a16="http://schemas.microsoft.com/office/drawing/2014/main" id="{2214A5B1-8A47-4D7A-94A3-1DA6B4E674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0713" y="3563938"/>
            <a:ext cx="3128962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メモリアドレスを扱う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chemeClr val="tx2"/>
                </a:solidFill>
              </a:rPr>
              <a:t>char * </a:t>
            </a:r>
            <a:r>
              <a:rPr lang="ja-JP" altLang="en-US" sz="2800">
                <a:solidFill>
                  <a:schemeClr val="tx2"/>
                </a:solidFill>
              </a:rPr>
              <a:t>型</a:t>
            </a:r>
          </a:p>
        </p:txBody>
      </p:sp>
      <p:sp>
        <p:nvSpPr>
          <p:cNvPr id="656408" name="Text Box 24">
            <a:extLst>
              <a:ext uri="{FF2B5EF4-FFF2-40B4-BE49-F238E27FC236}">
                <a16:creationId xmlns:a16="http://schemas.microsoft.com/office/drawing/2014/main" id="{4B64D595-3CA9-4881-A123-D6EAFC4049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2638" y="5183188"/>
            <a:ext cx="3008312" cy="1320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short int </a:t>
            </a:r>
            <a:r>
              <a:rPr lang="ja-JP" altLang="en-US" sz="2000"/>
              <a:t>が２バイトになる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という決まりは無いが，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２バイトになっていることが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多い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5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5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65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5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5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56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6401" grpId="0" animBg="1"/>
      <p:bldP spid="656402" grpId="0" animBg="1"/>
      <p:bldP spid="656403" grpId="0"/>
      <p:bldP spid="656404" grpId="0" animBg="1"/>
      <p:bldP spid="656405" grpId="0"/>
      <p:bldP spid="65640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2" descr="1">
            <a:extLst>
              <a:ext uri="{FF2B5EF4-FFF2-40B4-BE49-F238E27FC236}">
                <a16:creationId xmlns:a16="http://schemas.microsoft.com/office/drawing/2014/main" id="{167BEE39-EFB2-48B2-AD85-33CFB27446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0013" y="636588"/>
            <a:ext cx="6164262" cy="6007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7587" name="Rectangle 3">
            <a:extLst>
              <a:ext uri="{FF2B5EF4-FFF2-40B4-BE49-F238E27FC236}">
                <a16:creationId xmlns:a16="http://schemas.microsoft.com/office/drawing/2014/main" id="{0555DB6E-9B41-44D8-B741-F178A0BB6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6725" y="2962275"/>
            <a:ext cx="207963" cy="227013"/>
          </a:xfrm>
          <a:prstGeom prst="rect">
            <a:avLst/>
          </a:prstGeom>
          <a:solidFill>
            <a:srgbClr val="FF6600">
              <a:alpha val="2509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7588" name="Rectangle 4">
            <a:extLst>
              <a:ext uri="{FF2B5EF4-FFF2-40B4-BE49-F238E27FC236}">
                <a16:creationId xmlns:a16="http://schemas.microsoft.com/office/drawing/2014/main" id="{8D3B349E-F14A-49C7-9EAF-4CDCAAF832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7188" y="2744788"/>
            <a:ext cx="207962" cy="227012"/>
          </a:xfrm>
          <a:prstGeom prst="rect">
            <a:avLst/>
          </a:prstGeom>
          <a:solidFill>
            <a:srgbClr val="FF6600">
              <a:alpha val="2509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7589" name="Rectangle 5">
            <a:extLst>
              <a:ext uri="{FF2B5EF4-FFF2-40B4-BE49-F238E27FC236}">
                <a16:creationId xmlns:a16="http://schemas.microsoft.com/office/drawing/2014/main" id="{E942EE9E-FFAA-4F9D-8AC4-70FAF2CA66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8650" y="3213100"/>
            <a:ext cx="207963" cy="227013"/>
          </a:xfrm>
          <a:prstGeom prst="rect">
            <a:avLst/>
          </a:prstGeom>
          <a:solidFill>
            <a:srgbClr val="FF6600">
              <a:alpha val="2509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7590" name="Rectangle 6">
            <a:extLst>
              <a:ext uri="{FF2B5EF4-FFF2-40B4-BE49-F238E27FC236}">
                <a16:creationId xmlns:a16="http://schemas.microsoft.com/office/drawing/2014/main" id="{8B96983F-0834-4ED4-A92B-B08B9C2C1B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5138" y="1687513"/>
            <a:ext cx="461962" cy="227012"/>
          </a:xfrm>
          <a:prstGeom prst="rect">
            <a:avLst/>
          </a:prstGeom>
          <a:solidFill>
            <a:srgbClr val="008000">
              <a:alpha val="2509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7591" name="Rectangle 7">
            <a:extLst>
              <a:ext uri="{FF2B5EF4-FFF2-40B4-BE49-F238E27FC236}">
                <a16:creationId xmlns:a16="http://schemas.microsoft.com/office/drawing/2014/main" id="{1F3AD3D3-D8A4-49C6-9B1E-DABD9EE754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4750" y="1971675"/>
            <a:ext cx="207963" cy="227013"/>
          </a:xfrm>
          <a:prstGeom prst="rect">
            <a:avLst/>
          </a:prstGeom>
          <a:solidFill>
            <a:srgbClr val="FF6600">
              <a:alpha val="2509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7592" name="Rectangle 8">
            <a:extLst>
              <a:ext uri="{FF2B5EF4-FFF2-40B4-BE49-F238E27FC236}">
                <a16:creationId xmlns:a16="http://schemas.microsoft.com/office/drawing/2014/main" id="{9857285A-090D-495F-847E-05B8637F97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0838" y="2452688"/>
            <a:ext cx="461962" cy="227012"/>
          </a:xfrm>
          <a:prstGeom prst="rect">
            <a:avLst/>
          </a:prstGeom>
          <a:solidFill>
            <a:srgbClr val="008000">
              <a:alpha val="2509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7593" name="Rectangle 9">
            <a:extLst>
              <a:ext uri="{FF2B5EF4-FFF2-40B4-BE49-F238E27FC236}">
                <a16:creationId xmlns:a16="http://schemas.microsoft.com/office/drawing/2014/main" id="{BFB5ED7D-7444-465B-A168-DD9B17FD27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3490913"/>
            <a:ext cx="461963" cy="227012"/>
          </a:xfrm>
          <a:prstGeom prst="rect">
            <a:avLst/>
          </a:prstGeom>
          <a:solidFill>
            <a:srgbClr val="008000">
              <a:alpha val="2509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7594" name="Rectangle 10">
            <a:extLst>
              <a:ext uri="{FF2B5EF4-FFF2-40B4-BE49-F238E27FC236}">
                <a16:creationId xmlns:a16="http://schemas.microsoft.com/office/drawing/2014/main" id="{F6B7C495-E775-4928-AEB2-9E1CF3DAA7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8100" y="3992563"/>
            <a:ext cx="461963" cy="227012"/>
          </a:xfrm>
          <a:prstGeom prst="rect">
            <a:avLst/>
          </a:prstGeom>
          <a:solidFill>
            <a:srgbClr val="008000">
              <a:alpha val="2509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7595" name="Text Box 11">
            <a:extLst>
              <a:ext uri="{FF2B5EF4-FFF2-40B4-BE49-F238E27FC236}">
                <a16:creationId xmlns:a16="http://schemas.microsoft.com/office/drawing/2014/main" id="{D1CF67A9-F3A8-465D-95CB-81B70781E0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6838" y="1627188"/>
            <a:ext cx="3819525" cy="52863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変数は２種類使っている</a:t>
            </a:r>
          </a:p>
        </p:txBody>
      </p:sp>
      <p:sp>
        <p:nvSpPr>
          <p:cNvPr id="67596" name="Rectangle 12">
            <a:extLst>
              <a:ext uri="{FF2B5EF4-FFF2-40B4-BE49-F238E27FC236}">
                <a16:creationId xmlns:a16="http://schemas.microsoft.com/office/drawing/2014/main" id="{3136F281-9D88-488F-88ED-283DBBB5E8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3700" y="2306638"/>
            <a:ext cx="3471863" cy="1066800"/>
          </a:xfrm>
          <a:prstGeom prst="rect">
            <a:avLst/>
          </a:prstGeom>
          <a:solidFill>
            <a:srgbClr val="008000">
              <a:alpha val="1098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7597" name="Text Box 13">
            <a:extLst>
              <a:ext uri="{FF2B5EF4-FFF2-40B4-BE49-F238E27FC236}">
                <a16:creationId xmlns:a16="http://schemas.microsoft.com/office/drawing/2014/main" id="{839B3891-A543-48A7-842E-239ABC991E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0388" y="2336800"/>
            <a:ext cx="3328987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２バイトデータ（整数）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を扱う </a:t>
            </a:r>
            <a:r>
              <a:rPr lang="en-US" altLang="ja-JP" sz="2800"/>
              <a:t>short int </a:t>
            </a:r>
            <a:r>
              <a:rPr lang="ja-JP" altLang="en-US" sz="2800"/>
              <a:t>型</a:t>
            </a:r>
          </a:p>
        </p:txBody>
      </p:sp>
      <p:sp>
        <p:nvSpPr>
          <p:cNvPr id="67598" name="Rectangle 14">
            <a:extLst>
              <a:ext uri="{FF2B5EF4-FFF2-40B4-BE49-F238E27FC236}">
                <a16:creationId xmlns:a16="http://schemas.microsoft.com/office/drawing/2014/main" id="{22522707-CE42-4E3B-8AAF-6078935AB0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2438" y="3448050"/>
            <a:ext cx="3405187" cy="1123950"/>
          </a:xfrm>
          <a:prstGeom prst="rect">
            <a:avLst/>
          </a:prstGeom>
          <a:solidFill>
            <a:srgbClr val="FF9933">
              <a:alpha val="2509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7599" name="Text Box 15">
            <a:extLst>
              <a:ext uri="{FF2B5EF4-FFF2-40B4-BE49-F238E27FC236}">
                <a16:creationId xmlns:a16="http://schemas.microsoft.com/office/drawing/2014/main" id="{E4B7EDE1-68F5-40AE-BF8C-1C480D6CAA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0713" y="3563938"/>
            <a:ext cx="3128962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メモリアドレスを扱う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chemeClr val="tx2"/>
                </a:solidFill>
              </a:rPr>
              <a:t>char * </a:t>
            </a:r>
            <a:r>
              <a:rPr lang="ja-JP" altLang="en-US" sz="2800">
                <a:solidFill>
                  <a:schemeClr val="tx2"/>
                </a:solidFill>
              </a:rPr>
              <a:t>型</a:t>
            </a:r>
          </a:p>
        </p:txBody>
      </p:sp>
      <p:sp>
        <p:nvSpPr>
          <p:cNvPr id="67600" name="Text Box 16">
            <a:extLst>
              <a:ext uri="{FF2B5EF4-FFF2-40B4-BE49-F238E27FC236}">
                <a16:creationId xmlns:a16="http://schemas.microsoft.com/office/drawing/2014/main" id="{D23289AC-CA4E-4B81-B1F5-ADE4576248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2638" y="5183188"/>
            <a:ext cx="3008312" cy="1320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short int </a:t>
            </a:r>
            <a:r>
              <a:rPr lang="ja-JP" altLang="en-US" sz="2000"/>
              <a:t>が２バイトになる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という決まりは無いが，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２バイトになっていることが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多い</a:t>
            </a:r>
          </a:p>
        </p:txBody>
      </p:sp>
      <p:sp>
        <p:nvSpPr>
          <p:cNvPr id="658450" name="Rectangle 18">
            <a:extLst>
              <a:ext uri="{FF2B5EF4-FFF2-40B4-BE49-F238E27FC236}">
                <a16:creationId xmlns:a16="http://schemas.microsoft.com/office/drawing/2014/main" id="{8292CCF5-4CAB-4C53-99D3-BC978ACFAD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8300" y="1193800"/>
            <a:ext cx="538163" cy="249238"/>
          </a:xfrm>
          <a:prstGeom prst="rect">
            <a:avLst/>
          </a:prstGeom>
          <a:solidFill>
            <a:srgbClr val="FF6600">
              <a:alpha val="2509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58451" name="Rectangle 19">
            <a:extLst>
              <a:ext uri="{FF2B5EF4-FFF2-40B4-BE49-F238E27FC236}">
                <a16:creationId xmlns:a16="http://schemas.microsoft.com/office/drawing/2014/main" id="{792642CF-AAC4-477D-8D9A-69415CAC9A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0950" y="1119188"/>
            <a:ext cx="2190750" cy="379412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658452" name="Text Box 20">
            <a:extLst>
              <a:ext uri="{FF2B5EF4-FFF2-40B4-BE49-F238E27FC236}">
                <a16:creationId xmlns:a16="http://schemas.microsoft.com/office/drawing/2014/main" id="{B41B89BB-A5F7-46DD-AC80-75267B3E47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8575" y="454025"/>
            <a:ext cx="4873625" cy="641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tx2"/>
                </a:solidFill>
              </a:rPr>
              <a:t>関数の入力（パラメータ）</a:t>
            </a:r>
          </a:p>
        </p:txBody>
      </p:sp>
      <p:sp>
        <p:nvSpPr>
          <p:cNvPr id="658453" name="Rectangle 21">
            <a:extLst>
              <a:ext uri="{FF2B5EF4-FFF2-40B4-BE49-F238E27FC236}">
                <a16:creationId xmlns:a16="http://schemas.microsoft.com/office/drawing/2014/main" id="{7B5FF36B-959E-4B42-8562-5A7CA7D4AE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5975" y="2724150"/>
            <a:ext cx="538163" cy="249238"/>
          </a:xfrm>
          <a:prstGeom prst="rect">
            <a:avLst/>
          </a:prstGeom>
          <a:solidFill>
            <a:srgbClr val="FF6600">
              <a:alpha val="2509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58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58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6584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65845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6584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65845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6584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65845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2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6584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65845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6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6584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65845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6584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65845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65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658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8450" grpId="0" animBg="1"/>
      <p:bldP spid="658451" grpId="0" animBg="1"/>
      <p:bldP spid="658451" grpId="1" animBg="1"/>
      <p:bldP spid="658451" grpId="2" animBg="1"/>
      <p:bldP spid="658451" grpId="3" animBg="1"/>
      <p:bldP spid="658452" grpId="0" animBg="1"/>
      <p:bldP spid="658452" grpId="1" animBg="1"/>
      <p:bldP spid="658452" grpId="2" animBg="1"/>
      <p:bldP spid="658452" grpId="3" animBg="1"/>
      <p:bldP spid="65845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4" name="Picture 41" descr="1">
            <a:extLst>
              <a:ext uri="{FF2B5EF4-FFF2-40B4-BE49-F238E27FC236}">
                <a16:creationId xmlns:a16="http://schemas.microsoft.com/office/drawing/2014/main" id="{7265631B-82E7-436E-98D0-A136343E3C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0013" y="636588"/>
            <a:ext cx="6164262" cy="6007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60484" name="Line 4">
            <a:extLst>
              <a:ext uri="{FF2B5EF4-FFF2-40B4-BE49-F238E27FC236}">
                <a16:creationId xmlns:a16="http://schemas.microsoft.com/office/drawing/2014/main" id="{12698437-C4A4-46CF-9A0C-F84AD6EF3F0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20875" y="3783013"/>
            <a:ext cx="2208213" cy="188912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60485" name="Text Box 5">
            <a:extLst>
              <a:ext uri="{FF2B5EF4-FFF2-40B4-BE49-F238E27FC236}">
                <a16:creationId xmlns:a16="http://schemas.microsoft.com/office/drawing/2014/main" id="{6925E10F-FEB1-4740-8467-411A92E2CA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6400" y="3514725"/>
            <a:ext cx="1920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この時点では</a:t>
            </a:r>
          </a:p>
        </p:txBody>
      </p:sp>
      <p:graphicFrame>
        <p:nvGraphicFramePr>
          <p:cNvPr id="660554" name="Group 74">
            <a:extLst>
              <a:ext uri="{FF2B5EF4-FFF2-40B4-BE49-F238E27FC236}">
                <a16:creationId xmlns:a16="http://schemas.microsoft.com/office/drawing/2014/main" id="{2F77794C-B644-4AD1-A65B-0F35830DF670}"/>
              </a:ext>
            </a:extLst>
          </p:cNvPr>
          <p:cNvGraphicFramePr>
            <a:graphicFrameLocks noGrp="1"/>
          </p:cNvGraphicFramePr>
          <p:nvPr/>
        </p:nvGraphicFramePr>
        <p:xfrm>
          <a:off x="3549650" y="4081463"/>
          <a:ext cx="5265738" cy="2163762"/>
        </p:xfrm>
        <a:graphic>
          <a:graphicData uri="http://schemas.openxmlformats.org/drawingml/2006/table">
            <a:tbl>
              <a:tblPr/>
              <a:tblGrid>
                <a:gridCol w="14716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59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81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2284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ＭＳ Ｐゴシック" panose="020B0600070205080204" pitchFamily="50" charset="-128"/>
                        </a:rPr>
                        <a:t>str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文字列の先頭アドレス</a:t>
                      </a: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ＭＳ Ｐゴシック" panose="020B0600070205080204" pitchFamily="50" charset="-128"/>
                        </a:rPr>
                        <a:t>char *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84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ＭＳ Ｐゴシック" panose="020B0600070205080204" pitchFamily="50" charset="-128"/>
                        </a:rPr>
                        <a:t>s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文字列の先頭アドレス </a:t>
                      </a:r>
                      <a:r>
                        <a:rPr kumimoji="1" lang="en-US" altLang="ja-JP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+ 17</a:t>
                      </a:r>
                      <a:endParaRPr kumimoji="1" lang="en-US" altLang="ja-JP" sz="18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ＭＳ Ｐゴシック" panose="020B0600070205080204" pitchFamily="50" charset="-128"/>
                        </a:rPr>
                        <a:t>char *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08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ＭＳ Ｐゴシック" panose="020B0600070205080204" pitchFamily="50" charset="-128"/>
                        </a:rPr>
                        <a:t>len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17</a:t>
                      </a:r>
                      <a:endParaRPr kumimoji="1" lang="en-US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ＭＳ Ｐゴシック" panose="020B0600070205080204" pitchFamily="50" charset="-128"/>
                        </a:rPr>
                        <a:t>int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9655" name="AutoShape 43">
            <a:extLst>
              <a:ext uri="{FF2B5EF4-FFF2-40B4-BE49-F238E27FC236}">
                <a16:creationId xmlns:a16="http://schemas.microsoft.com/office/drawing/2014/main" id="{3979D76D-B596-4D50-9DAA-AC5F81401F76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178719" y="3804444"/>
            <a:ext cx="520700" cy="420688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6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60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6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048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2" name="Picture 65" descr="1">
            <a:extLst>
              <a:ext uri="{FF2B5EF4-FFF2-40B4-BE49-F238E27FC236}">
                <a16:creationId xmlns:a16="http://schemas.microsoft.com/office/drawing/2014/main" id="{2D387C78-2B71-44FA-B379-82860D1F6D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25" y="2857500"/>
            <a:ext cx="8696325" cy="3946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683" name="Text Box 21">
            <a:extLst>
              <a:ext uri="{FF2B5EF4-FFF2-40B4-BE49-F238E27FC236}">
                <a16:creationId xmlns:a16="http://schemas.microsoft.com/office/drawing/2014/main" id="{C9985733-CF04-4DDC-8C32-2551391DA9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3263" y="55563"/>
            <a:ext cx="2733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実際のメモリの中身</a:t>
            </a:r>
          </a:p>
        </p:txBody>
      </p:sp>
      <p:sp>
        <p:nvSpPr>
          <p:cNvPr id="662550" name="Rectangle 22">
            <a:extLst>
              <a:ext uri="{FF2B5EF4-FFF2-40B4-BE49-F238E27FC236}">
                <a16:creationId xmlns:a16="http://schemas.microsoft.com/office/drawing/2014/main" id="{7E5BE307-A17F-42DD-A934-D7E8CBB6B2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3038" y="5108575"/>
            <a:ext cx="1341437" cy="2413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62551" name="Rectangle 23">
            <a:extLst>
              <a:ext uri="{FF2B5EF4-FFF2-40B4-BE49-F238E27FC236}">
                <a16:creationId xmlns:a16="http://schemas.microsoft.com/office/drawing/2014/main" id="{3D5E3DAE-A56C-4B56-9A58-5748A71CED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7663" y="3878263"/>
            <a:ext cx="1325562" cy="2413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62552" name="Line 24">
            <a:extLst>
              <a:ext uri="{FF2B5EF4-FFF2-40B4-BE49-F238E27FC236}">
                <a16:creationId xmlns:a16="http://schemas.microsoft.com/office/drawing/2014/main" id="{7F0759E6-BD2A-4E74-9CCB-62FFE904E5F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68763" y="5351463"/>
            <a:ext cx="900112" cy="1397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62553" name="Text Box 25">
            <a:extLst>
              <a:ext uri="{FF2B5EF4-FFF2-40B4-BE49-F238E27FC236}">
                <a16:creationId xmlns:a16="http://schemas.microsoft.com/office/drawing/2014/main" id="{4768FCEB-E641-4370-AAA5-CC865DF315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0938" y="5170488"/>
            <a:ext cx="1008062" cy="641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b="1">
                <a:solidFill>
                  <a:schemeClr val="tx2"/>
                </a:solidFill>
                <a:latin typeface="Courier New" panose="02070309020205020404" pitchFamily="49" charset="0"/>
              </a:rPr>
              <a:t>str</a:t>
            </a:r>
          </a:p>
        </p:txBody>
      </p:sp>
      <p:sp>
        <p:nvSpPr>
          <p:cNvPr id="662554" name="Text Box 26">
            <a:extLst>
              <a:ext uri="{FF2B5EF4-FFF2-40B4-BE49-F238E27FC236}">
                <a16:creationId xmlns:a16="http://schemas.microsoft.com/office/drawing/2014/main" id="{676554EE-45BD-43EB-BEE6-7FA47F6AE2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7063" y="1925638"/>
            <a:ext cx="488950" cy="701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 b="1">
                <a:solidFill>
                  <a:schemeClr val="tx2"/>
                </a:solidFill>
                <a:latin typeface="Courier New" panose="02070309020205020404" pitchFamily="49" charset="0"/>
              </a:rPr>
              <a:t>s</a:t>
            </a:r>
          </a:p>
        </p:txBody>
      </p:sp>
      <p:sp>
        <p:nvSpPr>
          <p:cNvPr id="662555" name="Line 27">
            <a:extLst>
              <a:ext uri="{FF2B5EF4-FFF2-40B4-BE49-F238E27FC236}">
                <a16:creationId xmlns:a16="http://schemas.microsoft.com/office/drawing/2014/main" id="{904095B4-F866-48FF-9E58-7E29B419CC4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00788" y="2600325"/>
            <a:ext cx="709612" cy="1274763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662574" name="Group 46">
            <a:extLst>
              <a:ext uri="{FF2B5EF4-FFF2-40B4-BE49-F238E27FC236}">
                <a16:creationId xmlns:a16="http://schemas.microsoft.com/office/drawing/2014/main" id="{26EFFD36-D19D-4BBF-8667-058DC0B6AF1C}"/>
              </a:ext>
            </a:extLst>
          </p:cNvPr>
          <p:cNvGraphicFramePr>
            <a:graphicFrameLocks noGrp="1"/>
          </p:cNvGraphicFramePr>
          <p:nvPr/>
        </p:nvGraphicFramePr>
        <p:xfrm>
          <a:off x="269875" y="596900"/>
          <a:ext cx="5265738" cy="2163763"/>
        </p:xfrm>
        <a:graphic>
          <a:graphicData uri="http://schemas.openxmlformats.org/drawingml/2006/table">
            <a:tbl>
              <a:tblPr/>
              <a:tblGrid>
                <a:gridCol w="14716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59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81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2284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ＭＳ Ｐゴシック" panose="020B0600070205080204" pitchFamily="50" charset="-128"/>
                        </a:rPr>
                        <a:t>str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文字列の先頭アドレス</a:t>
                      </a: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ＭＳ Ｐゴシック" panose="020B0600070205080204" pitchFamily="50" charset="-128"/>
                        </a:rPr>
                        <a:t>char *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84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ＭＳ Ｐゴシック" panose="020B0600070205080204" pitchFamily="50" charset="-128"/>
                        </a:rPr>
                        <a:t>s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文字列の先頭アドレス </a:t>
                      </a:r>
                      <a:r>
                        <a:rPr kumimoji="1" lang="en-US" altLang="ja-JP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+ 17</a:t>
                      </a:r>
                      <a:endParaRPr kumimoji="1" lang="en-US" altLang="ja-JP" sz="18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ＭＳ Ｐゴシック" panose="020B0600070205080204" pitchFamily="50" charset="-128"/>
                        </a:rPr>
                        <a:t>char *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08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ＭＳ Ｐゴシック" panose="020B0600070205080204" pitchFamily="50" charset="-128"/>
                        </a:rPr>
                        <a:t>len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17</a:t>
                      </a:r>
                      <a:endParaRPr kumimoji="1" lang="en-US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ＭＳ Ｐゴシック" panose="020B0600070205080204" pitchFamily="50" charset="-128"/>
                        </a:rPr>
                        <a:t>int 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62594" name="Rectangle 66">
            <a:extLst>
              <a:ext uri="{FF2B5EF4-FFF2-40B4-BE49-F238E27FC236}">
                <a16:creationId xmlns:a16="http://schemas.microsoft.com/office/drawing/2014/main" id="{B63308B7-20EB-4EE8-8E1F-66FFED066C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7100" y="3887788"/>
            <a:ext cx="627063" cy="252412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62595" name="Text Box 67">
            <a:extLst>
              <a:ext uri="{FF2B5EF4-FFF2-40B4-BE49-F238E27FC236}">
                <a16:creationId xmlns:a16="http://schemas.microsoft.com/office/drawing/2014/main" id="{82D14ECF-D14E-4EFC-BF6C-0037EBE966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2475" y="1866900"/>
            <a:ext cx="1098550" cy="701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 b="1">
                <a:solidFill>
                  <a:schemeClr val="tx2"/>
                </a:solidFill>
                <a:latin typeface="Courier New" panose="02070309020205020404" pitchFamily="49" charset="0"/>
              </a:rPr>
              <a:t>len</a:t>
            </a:r>
          </a:p>
        </p:txBody>
      </p:sp>
      <p:sp>
        <p:nvSpPr>
          <p:cNvPr id="662596" name="Line 68">
            <a:extLst>
              <a:ext uri="{FF2B5EF4-FFF2-40B4-BE49-F238E27FC236}">
                <a16:creationId xmlns:a16="http://schemas.microsoft.com/office/drawing/2014/main" id="{F68E65E8-E1E3-4CA6-97EE-07C1240300D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67313" y="2611438"/>
            <a:ext cx="709612" cy="1274762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62597" name="Text Box 69">
            <a:extLst>
              <a:ext uri="{FF2B5EF4-FFF2-40B4-BE49-F238E27FC236}">
                <a16:creationId xmlns:a16="http://schemas.microsoft.com/office/drawing/2014/main" id="{DA2FB06D-DCD7-4A8F-AC4B-982D686179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4550" y="5981700"/>
            <a:ext cx="8069263" cy="8302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len </a:t>
            </a:r>
            <a:r>
              <a:rPr lang="ja-JP" altLang="en-US" sz="2400">
                <a:solidFill>
                  <a:schemeClr val="tx2"/>
                </a:solidFill>
              </a:rPr>
              <a:t>と </a:t>
            </a:r>
            <a:r>
              <a:rPr lang="en-US" altLang="ja-JP" sz="2400">
                <a:solidFill>
                  <a:schemeClr val="tx2"/>
                </a:solidFill>
              </a:rPr>
              <a:t>s </a:t>
            </a:r>
            <a:r>
              <a:rPr lang="ja-JP" altLang="en-US" sz="2400">
                <a:solidFill>
                  <a:schemeClr val="tx2"/>
                </a:solidFill>
              </a:rPr>
              <a:t>があるメモリエリアは，関数 </a:t>
            </a:r>
            <a:r>
              <a:rPr lang="en-US" altLang="ja-JP" sz="2400">
                <a:solidFill>
                  <a:schemeClr val="tx2"/>
                </a:solidFill>
              </a:rPr>
              <a:t>stringlength </a:t>
            </a:r>
            <a:r>
              <a:rPr lang="ja-JP" altLang="en-US" sz="2400">
                <a:solidFill>
                  <a:schemeClr val="tx2"/>
                </a:solidFill>
              </a:rPr>
              <a:t>実行のために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 u="sng">
                <a:solidFill>
                  <a:schemeClr val="tx2"/>
                </a:solidFill>
              </a:rPr>
              <a:t>ダイナミックに確保</a:t>
            </a:r>
            <a:r>
              <a:rPr lang="ja-JP" altLang="en-US" sz="2400">
                <a:solidFill>
                  <a:schemeClr val="tx2"/>
                </a:solidFill>
              </a:rPr>
              <a:t>されたエリア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62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62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62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62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62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62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62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62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662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662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662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2550" grpId="0" animBg="1"/>
      <p:bldP spid="662551" grpId="0" animBg="1"/>
      <p:bldP spid="662553" grpId="0" animBg="1"/>
      <p:bldP spid="662554" grpId="0" animBg="1"/>
      <p:bldP spid="662594" grpId="0" animBg="1"/>
      <p:bldP spid="662595" grpId="0" animBg="1"/>
      <p:bldP spid="66259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730" name="Picture 6" descr="1">
            <a:extLst>
              <a:ext uri="{FF2B5EF4-FFF2-40B4-BE49-F238E27FC236}">
                <a16:creationId xmlns:a16="http://schemas.microsoft.com/office/drawing/2014/main" id="{853BBAEB-C32F-4E20-9CBA-1FBAAF54AC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850900"/>
            <a:ext cx="6164262" cy="6007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731" name="Rectangle 4">
            <a:extLst>
              <a:ext uri="{FF2B5EF4-FFF2-40B4-BE49-F238E27FC236}">
                <a16:creationId xmlns:a16="http://schemas.microsoft.com/office/drawing/2014/main" id="{831CE996-C267-4330-AAC8-AC2C2FA422E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47700" y="195263"/>
            <a:ext cx="7772400" cy="517525"/>
          </a:xfrm>
        </p:spPr>
        <p:txBody>
          <a:bodyPr/>
          <a:lstStyle/>
          <a:p>
            <a:pPr eaLnBrk="1" hangingPunct="1"/>
            <a:r>
              <a:rPr lang="ja-JP" altLang="en-US" sz="3600"/>
              <a:t>（参考）実際のメモリの中身</a:t>
            </a:r>
          </a:p>
        </p:txBody>
      </p:sp>
      <p:pic>
        <p:nvPicPr>
          <p:cNvPr id="73732" name="Picture 5" descr="2">
            <a:extLst>
              <a:ext uri="{FF2B5EF4-FFF2-40B4-BE49-F238E27FC236}">
                <a16:creationId xmlns:a16="http://schemas.microsoft.com/office/drawing/2014/main" id="{5A432248-F19B-476D-9244-76432E8EDB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1738" y="1109663"/>
            <a:ext cx="6457950" cy="3119437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733" name="Rectangle 7">
            <a:extLst>
              <a:ext uri="{FF2B5EF4-FFF2-40B4-BE49-F238E27FC236}">
                <a16:creationId xmlns:a16="http://schemas.microsoft.com/office/drawing/2014/main" id="{65D0E285-8705-4C48-84DA-99C4AB92A2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5638800"/>
            <a:ext cx="2768600" cy="368300"/>
          </a:xfrm>
          <a:prstGeom prst="rect">
            <a:avLst/>
          </a:prstGeom>
          <a:solidFill>
            <a:schemeClr val="tx2">
              <a:alpha val="2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734" name="Rectangle 8">
            <a:extLst>
              <a:ext uri="{FF2B5EF4-FFF2-40B4-BE49-F238E27FC236}">
                <a16:creationId xmlns:a16="http://schemas.microsoft.com/office/drawing/2014/main" id="{4E4A83C1-84E6-4F93-9BEE-5953F7E054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5000" y="1346200"/>
            <a:ext cx="4165600" cy="193675"/>
          </a:xfrm>
          <a:prstGeom prst="rect">
            <a:avLst/>
          </a:prstGeom>
          <a:solidFill>
            <a:schemeClr val="tx2">
              <a:alpha val="2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735" name="Rectangle 9">
            <a:extLst>
              <a:ext uri="{FF2B5EF4-FFF2-40B4-BE49-F238E27FC236}">
                <a16:creationId xmlns:a16="http://schemas.microsoft.com/office/drawing/2014/main" id="{2D0C059C-B7FC-473C-BD83-D9C32BB467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0238" y="1539875"/>
            <a:ext cx="515937" cy="193675"/>
          </a:xfrm>
          <a:prstGeom prst="rect">
            <a:avLst/>
          </a:prstGeom>
          <a:solidFill>
            <a:schemeClr val="tx2">
              <a:alpha val="2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64586" name="Text Box 10">
            <a:extLst>
              <a:ext uri="{FF2B5EF4-FFF2-40B4-BE49-F238E27FC236}">
                <a16:creationId xmlns:a16="http://schemas.microsoft.com/office/drawing/2014/main" id="{02D504CA-8F30-4DC8-8E3F-6ADD8E1CE0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8925" y="4525963"/>
            <a:ext cx="4884738" cy="8302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文字列データは，</a:t>
            </a:r>
            <a:r>
              <a:rPr lang="en-US" altLang="ja-JP" sz="2400">
                <a:solidFill>
                  <a:schemeClr val="tx2"/>
                </a:solidFill>
              </a:rPr>
              <a:t>len, s </a:t>
            </a:r>
            <a:r>
              <a:rPr lang="ja-JP" altLang="en-US" sz="2400">
                <a:solidFill>
                  <a:schemeClr val="tx2"/>
                </a:solidFill>
              </a:rPr>
              <a:t>などとは別の</a:t>
            </a:r>
            <a:endParaRPr lang="en-US" altLang="ja-JP" sz="240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メモリエリアに入っている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6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4586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E672214D-CB75-4BEC-BCF8-296C929F0E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関数呼び出し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75B4333A-2788-4452-8D12-5850EF3E2B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ja-JP" altLang="en-US" sz="4400"/>
              <a:t>制御の流れ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ja-JP" altLang="en-US" sz="4400"/>
              <a:t>関数のパラメータ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ja-JP" altLang="en-US" sz="4400"/>
              <a:t>関数内のローカル変数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ja-JP" altLang="en-US" sz="4400"/>
              <a:t>関数からの返り値</a:t>
            </a:r>
          </a:p>
          <a:p>
            <a:pPr marL="609600" indent="-609600" eaLnBrk="1" hangingPunct="1">
              <a:buFontTx/>
              <a:buNone/>
            </a:pPr>
            <a:endParaRPr lang="ja-JP" altLang="en-US" sz="4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3B4E5EE1-F267-4E83-9267-9769E53F4B2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68000 </a:t>
            </a:r>
            <a:r>
              <a:rPr lang="ja-JP" altLang="en-US"/>
              <a:t>アセンブラ言語での</a:t>
            </a:r>
            <a:br>
              <a:rPr lang="ja-JP" altLang="en-US"/>
            </a:br>
            <a:r>
              <a:rPr lang="ja-JP" altLang="en-US"/>
              <a:t>関数呼び出し</a:t>
            </a:r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609E0B0F-C618-48D7-AC14-2C92457FC23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　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ext Box 20">
            <a:extLst>
              <a:ext uri="{FF2B5EF4-FFF2-40B4-BE49-F238E27FC236}">
                <a16:creationId xmlns:a16="http://schemas.microsoft.com/office/drawing/2014/main" id="{14AF2687-C0FA-47E5-AD6D-761C215F8C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4650" y="307975"/>
            <a:ext cx="4930775" cy="650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.data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str1: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</a:t>
            </a: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.ascii "My Name is David!\0</a:t>
            </a:r>
            <a:r>
              <a:rPr lang="en-US" altLang="ja-JP" sz="1800" b="1">
                <a:latin typeface="Courier New" panose="02070309020205020404" pitchFamily="49" charset="0"/>
              </a:rPr>
              <a:t>"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SYS_STK: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</a:t>
            </a: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.ds.b 0x4000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SYS_STK_TOP:</a:t>
            </a:r>
            <a:r>
              <a:rPr lang="en-US" altLang="ja-JP" sz="1800" b="1">
                <a:latin typeface="Courier New" panose="02070309020205020404" pitchFamily="49" charset="0"/>
              </a:rPr>
              <a:t>				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endParaRPr lang="en-US" altLang="ja-JP" sz="18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.text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stringlength: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link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%a6,#-8  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clr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-2(%a6)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8(%a6),-6(%a6)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start1:</a:t>
            </a:r>
            <a:r>
              <a:rPr lang="en-US" altLang="ja-JP" sz="1800" b="1">
                <a:latin typeface="Courier New" panose="02070309020205020404" pitchFamily="49" charset="0"/>
              </a:rPr>
              <a:t>	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-6(%a6),%a0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cmp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.b</a:t>
            </a:r>
            <a:r>
              <a:rPr lang="en-US" altLang="ja-JP" sz="1800" b="1">
                <a:latin typeface="Courier New" panose="02070309020205020404" pitchFamily="49" charset="0"/>
              </a:rPr>
              <a:t> #0,(%a0)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beq break1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addq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#1,-6(%a6)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addq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#1,-2(%a6)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bra start1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break1: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-2(%a6),%a0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%a0,%d0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unlk %a6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rts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endParaRPr lang="en-US" altLang="ja-JP" sz="18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main: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lea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SYS_STK_TOP,%a7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endParaRPr lang="en-US" altLang="ja-JP" sz="18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lea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str1,%a0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%a0,-(%a7)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jsr stringlength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addq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#4,%a7	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endParaRPr lang="en-US" altLang="ja-JP" sz="18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</a:t>
            </a: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.dc.w 0x4848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stop #0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.end</a:t>
            </a:r>
            <a:endParaRPr lang="ja-JP" altLang="en-US" sz="1800" b="1">
              <a:solidFill>
                <a:srgbClr val="008000"/>
              </a:solidFill>
              <a:latin typeface="Courier New" panose="02070309020205020404" pitchFamily="49" charset="0"/>
            </a:endParaRPr>
          </a:p>
        </p:txBody>
      </p:sp>
      <p:pic>
        <p:nvPicPr>
          <p:cNvPr id="79875" name="Picture 18" descr="1">
            <a:extLst>
              <a:ext uri="{FF2B5EF4-FFF2-40B4-BE49-F238E27FC236}">
                <a16:creationId xmlns:a16="http://schemas.microsoft.com/office/drawing/2014/main" id="{3BA696F0-DDC4-4FBD-8584-E7546987FE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46125"/>
            <a:ext cx="4149725" cy="4730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0548" name="Rectangle 4">
            <a:extLst>
              <a:ext uri="{FF2B5EF4-FFF2-40B4-BE49-F238E27FC236}">
                <a16:creationId xmlns:a16="http://schemas.microsoft.com/office/drawing/2014/main" id="{1AD1711E-D56A-4B42-9591-4746B31C64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130425"/>
            <a:ext cx="2552700" cy="1277938"/>
          </a:xfrm>
          <a:prstGeom prst="rect">
            <a:avLst/>
          </a:prstGeom>
          <a:solidFill>
            <a:srgbClr val="FF9999">
              <a:alpha val="3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0549" name="Rectangle 5">
            <a:extLst>
              <a:ext uri="{FF2B5EF4-FFF2-40B4-BE49-F238E27FC236}">
                <a16:creationId xmlns:a16="http://schemas.microsoft.com/office/drawing/2014/main" id="{B5C28738-13E4-496F-8EAC-CF9C27482A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570413"/>
            <a:ext cx="1906588" cy="204787"/>
          </a:xfrm>
          <a:prstGeom prst="rect">
            <a:avLst/>
          </a:prstGeom>
          <a:solidFill>
            <a:srgbClr val="D483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0552" name="Line 8">
            <a:extLst>
              <a:ext uri="{FF2B5EF4-FFF2-40B4-BE49-F238E27FC236}">
                <a16:creationId xmlns:a16="http://schemas.microsoft.com/office/drawing/2014/main" id="{A9B52EA5-2CAD-414D-B1B1-F1F2BAC27BAA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7963" y="2852738"/>
            <a:ext cx="1589087" cy="1682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20553" name="Rectangle 9">
            <a:extLst>
              <a:ext uri="{FF2B5EF4-FFF2-40B4-BE49-F238E27FC236}">
                <a16:creationId xmlns:a16="http://schemas.microsoft.com/office/drawing/2014/main" id="{EDAB40D6-2FEB-4D48-A1EF-09B2CA3A43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0013" y="638175"/>
            <a:ext cx="3821112" cy="249238"/>
          </a:xfrm>
          <a:prstGeom prst="rect">
            <a:avLst/>
          </a:prstGeom>
          <a:solidFill>
            <a:srgbClr val="D483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0554" name="Rectangle 10">
            <a:extLst>
              <a:ext uri="{FF2B5EF4-FFF2-40B4-BE49-F238E27FC236}">
                <a16:creationId xmlns:a16="http://schemas.microsoft.com/office/drawing/2014/main" id="{73920283-A6CD-4DB7-96EB-12F1986033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7038" y="2122488"/>
            <a:ext cx="3802062" cy="1581150"/>
          </a:xfrm>
          <a:prstGeom prst="rect">
            <a:avLst/>
          </a:prstGeom>
          <a:solidFill>
            <a:srgbClr val="FF9999">
              <a:alpha val="3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0556" name="Text Box 12">
            <a:extLst>
              <a:ext uri="{FF2B5EF4-FFF2-40B4-BE49-F238E27FC236}">
                <a16:creationId xmlns:a16="http://schemas.microsoft.com/office/drawing/2014/main" id="{BA7D79EE-E68C-4441-AF4E-C4B3699496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0950" y="222250"/>
            <a:ext cx="10525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solidFill>
                  <a:schemeClr val="accent2"/>
                </a:solidFill>
              </a:rPr>
              <a:t>C</a:t>
            </a:r>
            <a:r>
              <a:rPr lang="ja-JP" altLang="en-US" sz="2400" b="1">
                <a:solidFill>
                  <a:schemeClr val="accent2"/>
                </a:solidFill>
              </a:rPr>
              <a:t>言語</a:t>
            </a:r>
          </a:p>
        </p:txBody>
      </p:sp>
      <p:sp>
        <p:nvSpPr>
          <p:cNvPr id="620557" name="Text Box 13">
            <a:extLst>
              <a:ext uri="{FF2B5EF4-FFF2-40B4-BE49-F238E27FC236}">
                <a16:creationId xmlns:a16="http://schemas.microsoft.com/office/drawing/2014/main" id="{F2BE1A51-F08C-44DB-8F85-008A0AFBE6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4613" y="77788"/>
            <a:ext cx="3022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solidFill>
                  <a:schemeClr val="accent2"/>
                </a:solidFill>
              </a:rPr>
              <a:t>68000</a:t>
            </a:r>
            <a:r>
              <a:rPr lang="ja-JP" altLang="en-US" sz="2400" b="1">
                <a:solidFill>
                  <a:schemeClr val="accent2"/>
                </a:solidFill>
              </a:rPr>
              <a:t>アセンブラ言語</a:t>
            </a:r>
          </a:p>
        </p:txBody>
      </p:sp>
      <p:sp>
        <p:nvSpPr>
          <p:cNvPr id="620558" name="Text Box 14">
            <a:extLst>
              <a:ext uri="{FF2B5EF4-FFF2-40B4-BE49-F238E27FC236}">
                <a16:creationId xmlns:a16="http://schemas.microsoft.com/office/drawing/2014/main" id="{A2B1E76F-66DF-4DE9-AE95-5705FE1FEF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7363" y="3014663"/>
            <a:ext cx="79375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等価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20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20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620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20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20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20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20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20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0548" grpId="0" animBg="1"/>
      <p:bldP spid="620549" grpId="0" animBg="1"/>
      <p:bldP spid="620553" grpId="0" animBg="1"/>
      <p:bldP spid="620554" grpId="0" animBg="1"/>
      <p:bldP spid="620556" grpId="0"/>
      <p:bldP spid="620557" grpId="0" animBg="1"/>
      <p:bldP spid="620558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ext Box 2">
            <a:extLst>
              <a:ext uri="{FF2B5EF4-FFF2-40B4-BE49-F238E27FC236}">
                <a16:creationId xmlns:a16="http://schemas.microsoft.com/office/drawing/2014/main" id="{2D4B8359-8C12-49E8-9387-6D0FEF0738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4650" y="307975"/>
            <a:ext cx="4930775" cy="650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.data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str1: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</a:t>
            </a: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.ascii "My Name is David!\0</a:t>
            </a:r>
            <a:r>
              <a:rPr lang="en-US" altLang="ja-JP" sz="1800" b="1">
                <a:latin typeface="Courier New" panose="02070309020205020404" pitchFamily="49" charset="0"/>
              </a:rPr>
              <a:t>"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SYS_STK: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</a:t>
            </a: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.ds.b 0x4000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SYS_STK_TOP:</a:t>
            </a:r>
            <a:r>
              <a:rPr lang="en-US" altLang="ja-JP" sz="1800" b="1">
                <a:latin typeface="Courier New" panose="02070309020205020404" pitchFamily="49" charset="0"/>
              </a:rPr>
              <a:t>				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endParaRPr lang="en-US" altLang="ja-JP" sz="18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.text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stringlength: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link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%a6,#-8  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clr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-2(%a6)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8(%a6),-6(%a6)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start1:</a:t>
            </a:r>
            <a:r>
              <a:rPr lang="en-US" altLang="ja-JP" sz="1800" b="1">
                <a:latin typeface="Courier New" panose="02070309020205020404" pitchFamily="49" charset="0"/>
              </a:rPr>
              <a:t>	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-6(%a6),%a0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cmp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.b</a:t>
            </a:r>
            <a:r>
              <a:rPr lang="en-US" altLang="ja-JP" sz="1800" b="1">
                <a:latin typeface="Courier New" panose="02070309020205020404" pitchFamily="49" charset="0"/>
              </a:rPr>
              <a:t> #0,(%a0)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beq break1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addq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#1,-6(%a6)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addq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#1,-2(%a6)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bra start1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break1: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-2(%a6),%a0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%a0,%d0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unlk %a6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rts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endParaRPr lang="en-US" altLang="ja-JP" sz="18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main: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lea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SYS_STK_TOP,%a7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endParaRPr lang="en-US" altLang="ja-JP" sz="18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lea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str1,%a0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%a0,-(%a7)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jsr stringlength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addq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#4,%a7	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endParaRPr lang="en-US" altLang="ja-JP" sz="18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</a:t>
            </a: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.dc.w 0x4848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stop #0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.end</a:t>
            </a:r>
            <a:endParaRPr lang="ja-JP" altLang="en-US" sz="1800" b="1">
              <a:solidFill>
                <a:srgbClr val="008000"/>
              </a:solidFill>
              <a:latin typeface="Courier New" panose="02070309020205020404" pitchFamily="49" charset="0"/>
            </a:endParaRPr>
          </a:p>
        </p:txBody>
      </p:sp>
      <p:pic>
        <p:nvPicPr>
          <p:cNvPr id="81923" name="Picture 3" descr="1">
            <a:extLst>
              <a:ext uri="{FF2B5EF4-FFF2-40B4-BE49-F238E27FC236}">
                <a16:creationId xmlns:a16="http://schemas.microsoft.com/office/drawing/2014/main" id="{BD72B039-F54B-48B1-9A83-42824948F7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46125"/>
            <a:ext cx="4149725" cy="4730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24" name="Rectangle 4">
            <a:extLst>
              <a:ext uri="{FF2B5EF4-FFF2-40B4-BE49-F238E27FC236}">
                <a16:creationId xmlns:a16="http://schemas.microsoft.com/office/drawing/2014/main" id="{C9B2D346-15DE-471E-99AE-B990A39360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130425"/>
            <a:ext cx="2552700" cy="1277938"/>
          </a:xfrm>
          <a:prstGeom prst="rect">
            <a:avLst/>
          </a:prstGeom>
          <a:solidFill>
            <a:srgbClr val="FF9999">
              <a:alpha val="3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1925" name="Rectangle 8">
            <a:extLst>
              <a:ext uri="{FF2B5EF4-FFF2-40B4-BE49-F238E27FC236}">
                <a16:creationId xmlns:a16="http://schemas.microsoft.com/office/drawing/2014/main" id="{5322A1C7-C331-454C-AF18-C4E4269210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7038" y="2100263"/>
            <a:ext cx="3802062" cy="1703387"/>
          </a:xfrm>
          <a:prstGeom prst="rect">
            <a:avLst/>
          </a:prstGeom>
          <a:solidFill>
            <a:srgbClr val="FF9999">
              <a:alpha val="3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1926" name="Text Box 9">
            <a:extLst>
              <a:ext uri="{FF2B5EF4-FFF2-40B4-BE49-F238E27FC236}">
                <a16:creationId xmlns:a16="http://schemas.microsoft.com/office/drawing/2014/main" id="{3188312A-9D81-4F0E-9D5B-CC932888DC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0950" y="222250"/>
            <a:ext cx="10525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solidFill>
                  <a:schemeClr val="accent2"/>
                </a:solidFill>
              </a:rPr>
              <a:t>C</a:t>
            </a:r>
            <a:r>
              <a:rPr lang="ja-JP" altLang="en-US" sz="2400" b="1">
                <a:solidFill>
                  <a:schemeClr val="accent2"/>
                </a:solidFill>
              </a:rPr>
              <a:t>言語</a:t>
            </a:r>
          </a:p>
        </p:txBody>
      </p:sp>
      <p:sp>
        <p:nvSpPr>
          <p:cNvPr id="81927" name="Text Box 10">
            <a:extLst>
              <a:ext uri="{FF2B5EF4-FFF2-40B4-BE49-F238E27FC236}">
                <a16:creationId xmlns:a16="http://schemas.microsoft.com/office/drawing/2014/main" id="{D371EA7D-9064-427D-8EE3-7442BF9592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4613" y="77788"/>
            <a:ext cx="3022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solidFill>
                  <a:schemeClr val="accent2"/>
                </a:solidFill>
              </a:rPr>
              <a:t>68000</a:t>
            </a:r>
            <a:r>
              <a:rPr lang="ja-JP" altLang="en-US" sz="2400" b="1">
                <a:solidFill>
                  <a:schemeClr val="accent2"/>
                </a:solidFill>
              </a:rPr>
              <a:t>アセンブラ言語</a:t>
            </a:r>
          </a:p>
        </p:txBody>
      </p:sp>
      <p:sp>
        <p:nvSpPr>
          <p:cNvPr id="672780" name="Line 12">
            <a:extLst>
              <a:ext uri="{FF2B5EF4-FFF2-40B4-BE49-F238E27FC236}">
                <a16:creationId xmlns:a16="http://schemas.microsoft.com/office/drawing/2014/main" id="{3035A9F7-F055-48C8-B73D-4A1DA326A0F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19550" y="4811713"/>
            <a:ext cx="1035050" cy="785812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72782" name="Rectangle 14">
            <a:extLst>
              <a:ext uri="{FF2B5EF4-FFF2-40B4-BE49-F238E27FC236}">
                <a16:creationId xmlns:a16="http://schemas.microsoft.com/office/drawing/2014/main" id="{E7B285B4-E3E1-4414-9220-584A24611E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350" y="4562475"/>
            <a:ext cx="3476625" cy="23812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1930" name="Text Box 13">
            <a:extLst>
              <a:ext uri="{FF2B5EF4-FFF2-40B4-BE49-F238E27FC236}">
                <a16:creationId xmlns:a16="http://schemas.microsoft.com/office/drawing/2014/main" id="{F666E2E2-1851-4E70-9456-27177BCE32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1088" y="3138488"/>
            <a:ext cx="6743700" cy="1138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tx2"/>
                </a:solidFill>
              </a:rPr>
              <a:t>関数呼び出し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（文字列の先頭アドレスを関数に渡す）</a:t>
            </a:r>
          </a:p>
        </p:txBody>
      </p:sp>
      <p:sp>
        <p:nvSpPr>
          <p:cNvPr id="672783" name="Rectangle 15">
            <a:extLst>
              <a:ext uri="{FF2B5EF4-FFF2-40B4-BE49-F238E27FC236}">
                <a16:creationId xmlns:a16="http://schemas.microsoft.com/office/drawing/2014/main" id="{8623559E-00C8-404F-B9E5-0262B02670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4125" y="5245100"/>
            <a:ext cx="2466975" cy="80327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1932" name="Rectangle 16">
            <a:extLst>
              <a:ext uri="{FF2B5EF4-FFF2-40B4-BE49-F238E27FC236}">
                <a16:creationId xmlns:a16="http://schemas.microsoft.com/office/drawing/2014/main" id="{883F61BE-2B1C-4F37-A6CD-2FFC029689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0013" y="638175"/>
            <a:ext cx="3821112" cy="249238"/>
          </a:xfrm>
          <a:prstGeom prst="rect">
            <a:avLst/>
          </a:prstGeom>
          <a:solidFill>
            <a:srgbClr val="D483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72785" name="Rectangle 17">
            <a:extLst>
              <a:ext uri="{FF2B5EF4-FFF2-40B4-BE49-F238E27FC236}">
                <a16:creationId xmlns:a16="http://schemas.microsoft.com/office/drawing/2014/main" id="{F6F7ACA1-6252-4317-9BE4-57A4F0B546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570413"/>
            <a:ext cx="1906588" cy="204787"/>
          </a:xfrm>
          <a:prstGeom prst="rect">
            <a:avLst/>
          </a:prstGeom>
          <a:solidFill>
            <a:srgbClr val="D483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7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7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72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72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2782" grpId="0" animBg="1"/>
      <p:bldP spid="672783" grpId="0" animBg="1"/>
      <p:bldP spid="67278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798DD675-3C97-4724-A49A-3F6EC4E5A0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1788" y="2774950"/>
            <a:ext cx="1581150" cy="4953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  <a:latin typeface="Microsoft Sans Serif" panose="020B0604020202020204" pitchFamily="34" charset="0"/>
              </a:rPr>
              <a:t>12345678</a:t>
            </a:r>
          </a:p>
        </p:txBody>
      </p:sp>
      <p:sp>
        <p:nvSpPr>
          <p:cNvPr id="10243" name="Line 3">
            <a:extLst>
              <a:ext uri="{FF2B5EF4-FFF2-40B4-BE49-F238E27FC236}">
                <a16:creationId xmlns:a16="http://schemas.microsoft.com/office/drawing/2014/main" id="{3B756638-BE3F-47EB-BD3D-CD26595D854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30863" y="2924175"/>
            <a:ext cx="7937" cy="8080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244" name="Line 4">
            <a:extLst>
              <a:ext uri="{FF2B5EF4-FFF2-40B4-BE49-F238E27FC236}">
                <a16:creationId xmlns:a16="http://schemas.microsoft.com/office/drawing/2014/main" id="{E13A46F4-2F20-475C-B4BB-8EE8B03F069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391275" y="2103438"/>
            <a:ext cx="0" cy="25034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245" name="AutoShape 5">
            <a:extLst>
              <a:ext uri="{FF2B5EF4-FFF2-40B4-BE49-F238E27FC236}">
                <a16:creationId xmlns:a16="http://schemas.microsoft.com/office/drawing/2014/main" id="{50AF5A86-1B8F-4C3B-9674-6935C2C82AE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30388" y="1954213"/>
            <a:ext cx="228600" cy="795337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F2F383B1-0D60-4178-ABBC-F628B51F09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" y="434975"/>
            <a:ext cx="7075488" cy="63293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CC38EE75-5A5B-4B66-9269-C732A54894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3113" y="1427163"/>
            <a:ext cx="2020887" cy="333375"/>
          </a:xfrm>
          <a:prstGeom prst="rect">
            <a:avLst/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248" name="Rectangle 8">
            <a:extLst>
              <a:ext uri="{FF2B5EF4-FFF2-40B4-BE49-F238E27FC236}">
                <a16:creationId xmlns:a16="http://schemas.microsoft.com/office/drawing/2014/main" id="{F8BF8EDD-14ED-4401-B251-A26D399B1B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0575" y="715963"/>
            <a:ext cx="2003425" cy="427037"/>
          </a:xfrm>
          <a:prstGeom prst="rect">
            <a:avLst/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249" name="AutoShape 9">
            <a:extLst>
              <a:ext uri="{FF2B5EF4-FFF2-40B4-BE49-F238E27FC236}">
                <a16:creationId xmlns:a16="http://schemas.microsoft.com/office/drawing/2014/main" id="{2C0C609B-E755-4AA4-91C5-1576F1FA0D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7963" y="1131888"/>
            <a:ext cx="466725" cy="1216025"/>
          </a:xfrm>
          <a:prstGeom prst="downArrow">
            <a:avLst>
              <a:gd name="adj1" fmla="val 50000"/>
              <a:gd name="adj2" fmla="val 65136"/>
            </a:avLst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250" name="Text Box 10">
            <a:extLst>
              <a:ext uri="{FF2B5EF4-FFF2-40B4-BE49-F238E27FC236}">
                <a16:creationId xmlns:a16="http://schemas.microsoft.com/office/drawing/2014/main" id="{69296E9D-260A-491B-9A45-2ED21608C3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9625" y="269875"/>
            <a:ext cx="1789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アドレスバス</a:t>
            </a:r>
            <a:endParaRPr lang="en-US" altLang="ja-JP" sz="2400">
              <a:solidFill>
                <a:schemeClr val="tx2"/>
              </a:solidFill>
            </a:endParaRPr>
          </a:p>
        </p:txBody>
      </p:sp>
      <p:sp>
        <p:nvSpPr>
          <p:cNvPr id="10251" name="Text Box 11">
            <a:extLst>
              <a:ext uri="{FF2B5EF4-FFF2-40B4-BE49-F238E27FC236}">
                <a16:creationId xmlns:a16="http://schemas.microsoft.com/office/drawing/2014/main" id="{5535B7F2-B7FC-459A-AF15-EE3BA32943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2650" y="1055688"/>
            <a:ext cx="1584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データバス</a:t>
            </a:r>
            <a:endParaRPr lang="en-US" altLang="ja-JP" sz="2400"/>
          </a:p>
        </p:txBody>
      </p:sp>
      <p:sp>
        <p:nvSpPr>
          <p:cNvPr id="10252" name="AutoShape 12">
            <a:extLst>
              <a:ext uri="{FF2B5EF4-FFF2-40B4-BE49-F238E27FC236}">
                <a16:creationId xmlns:a16="http://schemas.microsoft.com/office/drawing/2014/main" id="{9C462946-8459-43B3-964E-69416BF958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250" y="1779588"/>
            <a:ext cx="422275" cy="573087"/>
          </a:xfrm>
          <a:prstGeom prst="upDownArrow">
            <a:avLst>
              <a:gd name="adj1" fmla="val 50000"/>
              <a:gd name="adj2" fmla="val 27143"/>
            </a:avLst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253" name="Line 13">
            <a:extLst>
              <a:ext uri="{FF2B5EF4-FFF2-40B4-BE49-F238E27FC236}">
                <a16:creationId xmlns:a16="http://schemas.microsoft.com/office/drawing/2014/main" id="{2C3AFF3B-4BF8-4879-BE46-AC76C12DCD0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20863" y="1712913"/>
            <a:ext cx="5294312" cy="31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254" name="Line 14">
            <a:extLst>
              <a:ext uri="{FF2B5EF4-FFF2-40B4-BE49-F238E27FC236}">
                <a16:creationId xmlns:a16="http://schemas.microsoft.com/office/drawing/2014/main" id="{BCBF49A7-070B-4C3C-8011-C48C0BE8D0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637338" y="1724025"/>
            <a:ext cx="0" cy="38719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255" name="Rectangle 15">
            <a:extLst>
              <a:ext uri="{FF2B5EF4-FFF2-40B4-BE49-F238E27FC236}">
                <a16:creationId xmlns:a16="http://schemas.microsoft.com/office/drawing/2014/main" id="{84DCB248-82D1-47C5-BFD3-60F71E4316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9063" y="5059363"/>
            <a:ext cx="682625" cy="103028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256" name="Oval 16">
            <a:extLst>
              <a:ext uri="{FF2B5EF4-FFF2-40B4-BE49-F238E27FC236}">
                <a16:creationId xmlns:a16="http://schemas.microsoft.com/office/drawing/2014/main" id="{928FC32F-208C-472A-82AF-1D16BECDD33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583363" y="1651000"/>
            <a:ext cx="114300" cy="1079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257" name="Line 17">
            <a:extLst>
              <a:ext uri="{FF2B5EF4-FFF2-40B4-BE49-F238E27FC236}">
                <a16:creationId xmlns:a16="http://schemas.microsoft.com/office/drawing/2014/main" id="{4A359126-879F-4AED-A484-B57401E402F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89625" y="5591175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258" name="Rectangle 18">
            <a:extLst>
              <a:ext uri="{FF2B5EF4-FFF2-40B4-BE49-F238E27FC236}">
                <a16:creationId xmlns:a16="http://schemas.microsoft.com/office/drawing/2014/main" id="{BF33C47B-D4E1-425A-822B-71B60A933E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4275" y="5060950"/>
            <a:ext cx="682625" cy="1030288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259" name="Line 19">
            <a:extLst>
              <a:ext uri="{FF2B5EF4-FFF2-40B4-BE49-F238E27FC236}">
                <a16:creationId xmlns:a16="http://schemas.microsoft.com/office/drawing/2014/main" id="{37E9B272-5F25-4E19-8E59-643327E8EFF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14838" y="5592763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260" name="Line 20">
            <a:extLst>
              <a:ext uri="{FF2B5EF4-FFF2-40B4-BE49-F238E27FC236}">
                <a16:creationId xmlns:a16="http://schemas.microsoft.com/office/drawing/2014/main" id="{700BD143-5C9C-418C-A2BD-068D6932F8D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81313" y="5603875"/>
            <a:ext cx="8413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261" name="Text Box 21">
            <a:extLst>
              <a:ext uri="{FF2B5EF4-FFF2-40B4-BE49-F238E27FC236}">
                <a16:creationId xmlns:a16="http://schemas.microsoft.com/office/drawing/2014/main" id="{8F0CE3D1-C544-4A9A-A38F-2D5AAD9764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1438" y="5243513"/>
            <a:ext cx="16748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制御系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Control Unit</a:t>
            </a:r>
          </a:p>
        </p:txBody>
      </p:sp>
      <p:sp>
        <p:nvSpPr>
          <p:cNvPr id="10262" name="Line 22">
            <a:extLst>
              <a:ext uri="{FF2B5EF4-FFF2-40B4-BE49-F238E27FC236}">
                <a16:creationId xmlns:a16="http://schemas.microsoft.com/office/drawing/2014/main" id="{14A4B639-F7E9-4575-8E61-B60183272D6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57325" y="935038"/>
            <a:ext cx="5637213" cy="0"/>
          </a:xfrm>
          <a:prstGeom prst="line">
            <a:avLst/>
          </a:prstGeom>
          <a:noFill/>
          <a:ln w="57150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263" name="Rectangle 23">
            <a:extLst>
              <a:ext uri="{FF2B5EF4-FFF2-40B4-BE49-F238E27FC236}">
                <a16:creationId xmlns:a16="http://schemas.microsoft.com/office/drawing/2014/main" id="{54D66BAB-5E67-4900-A165-A0134085E0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3825" y="2328863"/>
            <a:ext cx="895350" cy="60483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264" name="Line 24">
            <a:extLst>
              <a:ext uri="{FF2B5EF4-FFF2-40B4-BE49-F238E27FC236}">
                <a16:creationId xmlns:a16="http://schemas.microsoft.com/office/drawing/2014/main" id="{E8FA09C6-BB88-482B-B7CE-56C02C1482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57850" y="919163"/>
            <a:ext cx="0" cy="14112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265" name="Rectangle 25">
            <a:extLst>
              <a:ext uri="{FF2B5EF4-FFF2-40B4-BE49-F238E27FC236}">
                <a16:creationId xmlns:a16="http://schemas.microsoft.com/office/drawing/2014/main" id="{7419B123-747D-436D-8683-AC90177D21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0163" y="3722688"/>
            <a:ext cx="1116012" cy="6048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accent2"/>
                </a:solidFill>
                <a:latin typeface="Microsoft Sans Serif" panose="020B0604020202020204" pitchFamily="34" charset="0"/>
              </a:rPr>
              <a:t>+</a:t>
            </a:r>
            <a:r>
              <a:rPr lang="ja-JP" altLang="en-US" sz="2000">
                <a:solidFill>
                  <a:schemeClr val="accent2"/>
                </a:solidFill>
              </a:rPr>
              <a:t>命令長</a:t>
            </a:r>
          </a:p>
        </p:txBody>
      </p:sp>
      <p:sp>
        <p:nvSpPr>
          <p:cNvPr id="10266" name="Line 26">
            <a:extLst>
              <a:ext uri="{FF2B5EF4-FFF2-40B4-BE49-F238E27FC236}">
                <a16:creationId xmlns:a16="http://schemas.microsoft.com/office/drawing/2014/main" id="{4C28862A-82CD-4BDE-89B1-7C667295C65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67375" y="2101850"/>
            <a:ext cx="728663" cy="158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267" name="Line 27">
            <a:extLst>
              <a:ext uri="{FF2B5EF4-FFF2-40B4-BE49-F238E27FC236}">
                <a16:creationId xmlns:a16="http://schemas.microsoft.com/office/drawing/2014/main" id="{1BE1434F-57D7-4B61-A796-BB6B4C30E8F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43563" y="4591050"/>
            <a:ext cx="746125" cy="0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268" name="Line 28">
            <a:extLst>
              <a:ext uri="{FF2B5EF4-FFF2-40B4-BE49-F238E27FC236}">
                <a16:creationId xmlns:a16="http://schemas.microsoft.com/office/drawing/2014/main" id="{C8F25EF3-EA3F-458F-A74C-77B9445613A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56263" y="4333875"/>
            <a:ext cx="0" cy="2492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269" name="Freeform 29">
            <a:extLst>
              <a:ext uri="{FF2B5EF4-FFF2-40B4-BE49-F238E27FC236}">
                <a16:creationId xmlns:a16="http://schemas.microsoft.com/office/drawing/2014/main" id="{DCB62012-AD5D-4D63-87C2-7CB259C368A0}"/>
              </a:ext>
            </a:extLst>
          </p:cNvPr>
          <p:cNvSpPr>
            <a:spLocks/>
          </p:cNvSpPr>
          <p:nvPr/>
        </p:nvSpPr>
        <p:spPr bwMode="auto">
          <a:xfrm>
            <a:off x="476250" y="1952625"/>
            <a:ext cx="958850" cy="2513013"/>
          </a:xfrm>
          <a:custGeom>
            <a:avLst/>
            <a:gdLst>
              <a:gd name="T0" fmla="*/ 2147483646 w 604"/>
              <a:gd name="T1" fmla="*/ 0 h 1583"/>
              <a:gd name="T2" fmla="*/ 0 w 604"/>
              <a:gd name="T3" fmla="*/ 2147483646 h 1583"/>
              <a:gd name="T4" fmla="*/ 0 w 604"/>
              <a:gd name="T5" fmla="*/ 2147483646 h 1583"/>
              <a:gd name="T6" fmla="*/ 2147483646 w 604"/>
              <a:gd name="T7" fmla="*/ 2147483646 h 1583"/>
              <a:gd name="T8" fmla="*/ 2147483646 w 604"/>
              <a:gd name="T9" fmla="*/ 2147483646 h 1583"/>
              <a:gd name="T10" fmla="*/ 2147483646 w 604"/>
              <a:gd name="T11" fmla="*/ 2147483646 h 1583"/>
              <a:gd name="T12" fmla="*/ 2147483646 w 604"/>
              <a:gd name="T13" fmla="*/ 2147483646 h 1583"/>
              <a:gd name="T14" fmla="*/ 2147483646 w 604"/>
              <a:gd name="T15" fmla="*/ 0 h 158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04"/>
              <a:gd name="T25" fmla="*/ 0 h 1583"/>
              <a:gd name="T26" fmla="*/ 604 w 604"/>
              <a:gd name="T27" fmla="*/ 1583 h 158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04" h="1583">
                <a:moveTo>
                  <a:pt x="604" y="0"/>
                </a:moveTo>
                <a:lnTo>
                  <a:pt x="0" y="397"/>
                </a:lnTo>
                <a:lnTo>
                  <a:pt x="0" y="1186"/>
                </a:lnTo>
                <a:lnTo>
                  <a:pt x="604" y="1583"/>
                </a:lnTo>
                <a:lnTo>
                  <a:pt x="604" y="917"/>
                </a:lnTo>
                <a:lnTo>
                  <a:pt x="359" y="772"/>
                </a:lnTo>
                <a:lnTo>
                  <a:pt x="604" y="643"/>
                </a:lnTo>
                <a:lnTo>
                  <a:pt x="604" y="0"/>
                </a:lnTo>
                <a:close/>
              </a:path>
            </a:pathLst>
          </a:cu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70" name="Rectangle 30">
            <a:extLst>
              <a:ext uri="{FF2B5EF4-FFF2-40B4-BE49-F238E27FC236}">
                <a16:creationId xmlns:a16="http://schemas.microsoft.com/office/drawing/2014/main" id="{DFFE87D1-F966-48D2-9FF5-B90E550CB1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8950" y="2436813"/>
            <a:ext cx="949325" cy="1598612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271" name="Text Box 31">
            <a:extLst>
              <a:ext uri="{FF2B5EF4-FFF2-40B4-BE49-F238E27FC236}">
                <a16:creationId xmlns:a16="http://schemas.microsoft.com/office/drawing/2014/main" id="{5F2395A5-1CBA-4220-91BC-3BCBB9204A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9563" y="4016375"/>
            <a:ext cx="13303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accent2"/>
                </a:solidFill>
              </a:rPr>
              <a:t>レジスタ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Registers</a:t>
            </a:r>
          </a:p>
        </p:txBody>
      </p:sp>
      <p:sp>
        <p:nvSpPr>
          <p:cNvPr id="10272" name="Oval 32">
            <a:extLst>
              <a:ext uri="{FF2B5EF4-FFF2-40B4-BE49-F238E27FC236}">
                <a16:creationId xmlns:a16="http://schemas.microsoft.com/office/drawing/2014/main" id="{B68EB79C-6A1F-4C39-928A-BEB581FF06E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454525" y="1660525"/>
            <a:ext cx="114300" cy="1079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273" name="Line 33">
            <a:extLst>
              <a:ext uri="{FF2B5EF4-FFF2-40B4-BE49-F238E27FC236}">
                <a16:creationId xmlns:a16="http://schemas.microsoft.com/office/drawing/2014/main" id="{78FA5614-D085-4249-AB32-7F77E06D0CC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18025" y="1725613"/>
            <a:ext cx="0" cy="1004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274" name="Line 34">
            <a:extLst>
              <a:ext uri="{FF2B5EF4-FFF2-40B4-BE49-F238E27FC236}">
                <a16:creationId xmlns:a16="http://schemas.microsoft.com/office/drawing/2014/main" id="{5DD1237E-7AD3-4844-B861-1D153FD39B0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95738" y="2732088"/>
            <a:ext cx="51435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275" name="Line 35">
            <a:extLst>
              <a:ext uri="{FF2B5EF4-FFF2-40B4-BE49-F238E27FC236}">
                <a16:creationId xmlns:a16="http://schemas.microsoft.com/office/drawing/2014/main" id="{99F80F80-B784-449C-9370-D7A17F7EED7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55863" y="1712913"/>
            <a:ext cx="1587" cy="6842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276" name="Line 36">
            <a:extLst>
              <a:ext uri="{FF2B5EF4-FFF2-40B4-BE49-F238E27FC236}">
                <a16:creationId xmlns:a16="http://schemas.microsoft.com/office/drawing/2014/main" id="{1C082343-7E55-4FC1-974C-B1008F5EA39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090738" y="2374900"/>
            <a:ext cx="390525" cy="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277" name="Line 37">
            <a:extLst>
              <a:ext uri="{FF2B5EF4-FFF2-40B4-BE49-F238E27FC236}">
                <a16:creationId xmlns:a16="http://schemas.microsoft.com/office/drawing/2014/main" id="{AFCE130C-9385-44E6-A5BB-1378D85FFC4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23988" y="2519363"/>
            <a:ext cx="407987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278" name="Line 38">
            <a:extLst>
              <a:ext uri="{FF2B5EF4-FFF2-40B4-BE49-F238E27FC236}">
                <a16:creationId xmlns:a16="http://schemas.microsoft.com/office/drawing/2014/main" id="{D1325680-D185-4877-AD19-008588FD846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3275" y="2635250"/>
            <a:ext cx="6477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279" name="Line 39">
            <a:extLst>
              <a:ext uri="{FF2B5EF4-FFF2-40B4-BE49-F238E27FC236}">
                <a16:creationId xmlns:a16="http://schemas.microsoft.com/office/drawing/2014/main" id="{647EB35F-3928-4C8B-8ED6-3055DE8C00B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22563" y="2633663"/>
            <a:ext cx="1587" cy="13477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280" name="Line 40">
            <a:extLst>
              <a:ext uri="{FF2B5EF4-FFF2-40B4-BE49-F238E27FC236}">
                <a16:creationId xmlns:a16="http://schemas.microsoft.com/office/drawing/2014/main" id="{AFFFAACA-4306-449E-89FF-DF0F1E8BEBB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6213" y="2635250"/>
            <a:ext cx="309562" cy="4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281" name="Line 41">
            <a:extLst>
              <a:ext uri="{FF2B5EF4-FFF2-40B4-BE49-F238E27FC236}">
                <a16:creationId xmlns:a16="http://schemas.microsoft.com/office/drawing/2014/main" id="{ADCC2968-96BD-407B-88D6-78510904945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3038" y="3959225"/>
            <a:ext cx="12700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282" name="Line 42">
            <a:extLst>
              <a:ext uri="{FF2B5EF4-FFF2-40B4-BE49-F238E27FC236}">
                <a16:creationId xmlns:a16="http://schemas.microsoft.com/office/drawing/2014/main" id="{795E83E5-B9BB-4C04-BC37-E75679B09620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775" y="3175000"/>
            <a:ext cx="255588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283" name="Oval 43">
            <a:extLst>
              <a:ext uri="{FF2B5EF4-FFF2-40B4-BE49-F238E27FC236}">
                <a16:creationId xmlns:a16="http://schemas.microsoft.com/office/drawing/2014/main" id="{34A2A8E1-11A9-4D9C-8A6A-376BF345ED14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597150" y="2528888"/>
            <a:ext cx="2286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284" name="Oval 44">
            <a:extLst>
              <a:ext uri="{FF2B5EF4-FFF2-40B4-BE49-F238E27FC236}">
                <a16:creationId xmlns:a16="http://schemas.microsoft.com/office/drawing/2014/main" id="{520B473E-D3B1-4AFD-A84D-5964041CE093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339975" y="1608138"/>
            <a:ext cx="230188" cy="2174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285" name="Line 45">
            <a:extLst>
              <a:ext uri="{FF2B5EF4-FFF2-40B4-BE49-F238E27FC236}">
                <a16:creationId xmlns:a16="http://schemas.microsoft.com/office/drawing/2014/main" id="{3982EBED-D1C6-4192-9554-B354955FE00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4625" y="1441450"/>
            <a:ext cx="6959600" cy="4763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286" name="Line 46">
            <a:extLst>
              <a:ext uri="{FF2B5EF4-FFF2-40B4-BE49-F238E27FC236}">
                <a16:creationId xmlns:a16="http://schemas.microsoft.com/office/drawing/2014/main" id="{E824AA56-F686-4954-AC20-D2215AE1548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0188" y="1457325"/>
            <a:ext cx="1587" cy="17081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287" name="Line 47">
            <a:extLst>
              <a:ext uri="{FF2B5EF4-FFF2-40B4-BE49-F238E27FC236}">
                <a16:creationId xmlns:a16="http://schemas.microsoft.com/office/drawing/2014/main" id="{944C289F-4439-4BE0-AD3D-8C2D916C493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9388" y="1450975"/>
            <a:ext cx="0" cy="11747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288" name="Oval 48">
            <a:extLst>
              <a:ext uri="{FF2B5EF4-FFF2-40B4-BE49-F238E27FC236}">
                <a16:creationId xmlns:a16="http://schemas.microsoft.com/office/drawing/2014/main" id="{9640BC93-B37C-4D77-960C-F45A56F5EA04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3397250" y="1330325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289" name="Line 49">
            <a:extLst>
              <a:ext uri="{FF2B5EF4-FFF2-40B4-BE49-F238E27FC236}">
                <a16:creationId xmlns:a16="http://schemas.microsoft.com/office/drawing/2014/main" id="{DD96E569-C38A-4B35-85E7-8A7DAEBCDB5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11550" y="936625"/>
            <a:ext cx="7938" cy="479425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290" name="Oval 50">
            <a:extLst>
              <a:ext uri="{FF2B5EF4-FFF2-40B4-BE49-F238E27FC236}">
                <a16:creationId xmlns:a16="http://schemas.microsoft.com/office/drawing/2014/main" id="{3004F19E-5CE7-4A1C-9D78-395234856BB0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575175" y="1320800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291" name="Line 51">
            <a:extLst>
              <a:ext uri="{FF2B5EF4-FFF2-40B4-BE49-F238E27FC236}">
                <a16:creationId xmlns:a16="http://schemas.microsoft.com/office/drawing/2014/main" id="{2B0082D2-870C-4F9F-A6AC-5083F69C921B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4238" y="1446213"/>
            <a:ext cx="1587" cy="228600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292" name="Line 52">
            <a:extLst>
              <a:ext uri="{FF2B5EF4-FFF2-40B4-BE49-F238E27FC236}">
                <a16:creationId xmlns:a16="http://schemas.microsoft.com/office/drawing/2014/main" id="{9A7E26EF-05BB-4DCB-9727-0C377D82AC2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00500" y="3721100"/>
            <a:ext cx="698500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293" name="Oval 53">
            <a:extLst>
              <a:ext uri="{FF2B5EF4-FFF2-40B4-BE49-F238E27FC236}">
                <a16:creationId xmlns:a16="http://schemas.microsoft.com/office/drawing/2014/main" id="{8E36AB98-FF6B-40A6-95A3-C541027A14E5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5548313" y="1998663"/>
            <a:ext cx="230187" cy="217487"/>
          </a:xfrm>
          <a:prstGeom prst="ellipse">
            <a:avLst/>
          </a:prstGeom>
          <a:solidFill>
            <a:srgbClr val="FF9933"/>
          </a:solidFill>
          <a:ln w="9525">
            <a:solidFill>
              <a:srgbClr val="FF9999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294" name="Line 54">
            <a:extLst>
              <a:ext uri="{FF2B5EF4-FFF2-40B4-BE49-F238E27FC236}">
                <a16:creationId xmlns:a16="http://schemas.microsoft.com/office/drawing/2014/main" id="{1E7F7D5C-74D7-4486-9726-BB901677B84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82800" y="2116138"/>
            <a:ext cx="3567113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74839" name="Rectangle 55">
            <a:extLst>
              <a:ext uri="{FF2B5EF4-FFF2-40B4-BE49-F238E27FC236}">
                <a16:creationId xmlns:a16="http://schemas.microsoft.com/office/drawing/2014/main" id="{A4F01CE1-13A4-4F13-8154-89F0C4598F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4300" y="5221288"/>
            <a:ext cx="1509713" cy="8255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296" name="Rectangle 56">
            <a:extLst>
              <a:ext uri="{FF2B5EF4-FFF2-40B4-BE49-F238E27FC236}">
                <a16:creationId xmlns:a16="http://schemas.microsoft.com/office/drawing/2014/main" id="{EF491BD4-DB72-4FFF-B262-922FE90CB3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7288" y="2359025"/>
            <a:ext cx="1603375" cy="38020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297" name="Text Box 57">
            <a:extLst>
              <a:ext uri="{FF2B5EF4-FFF2-40B4-BE49-F238E27FC236}">
                <a16:creationId xmlns:a16="http://schemas.microsoft.com/office/drawing/2014/main" id="{169E7D90-4B00-4D20-A18F-E94CA82F91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4038" y="3800475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R/W</a:t>
            </a:r>
          </a:p>
        </p:txBody>
      </p:sp>
      <p:sp>
        <p:nvSpPr>
          <p:cNvPr id="10298" name="Line 58">
            <a:extLst>
              <a:ext uri="{FF2B5EF4-FFF2-40B4-BE49-F238E27FC236}">
                <a16:creationId xmlns:a16="http://schemas.microsoft.com/office/drawing/2014/main" id="{535DEA16-7ADF-40A6-9D98-FD460C8A5A7E}"/>
              </a:ext>
            </a:extLst>
          </p:cNvPr>
          <p:cNvSpPr>
            <a:spLocks noChangeShapeType="1"/>
          </p:cNvSpPr>
          <p:nvPr/>
        </p:nvSpPr>
        <p:spPr bwMode="auto">
          <a:xfrm>
            <a:off x="7127875" y="4316413"/>
            <a:ext cx="377825" cy="127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299" name="Line 59">
            <a:extLst>
              <a:ext uri="{FF2B5EF4-FFF2-40B4-BE49-F238E27FC236}">
                <a16:creationId xmlns:a16="http://schemas.microsoft.com/office/drawing/2014/main" id="{F72BD965-37B8-4935-BBE0-875BCF8137D8}"/>
              </a:ext>
            </a:extLst>
          </p:cNvPr>
          <p:cNvSpPr>
            <a:spLocks noChangeShapeType="1"/>
          </p:cNvSpPr>
          <p:nvPr/>
        </p:nvSpPr>
        <p:spPr bwMode="auto">
          <a:xfrm>
            <a:off x="7242175" y="3854450"/>
            <a:ext cx="198438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74844" name="Text Box 60">
            <a:extLst>
              <a:ext uri="{FF2B5EF4-FFF2-40B4-BE49-F238E27FC236}">
                <a16:creationId xmlns:a16="http://schemas.microsoft.com/office/drawing/2014/main" id="{F292BB9E-9F96-4272-85A7-FDEE4B446E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6363" y="4048125"/>
            <a:ext cx="3868737" cy="1563688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accent2"/>
                </a:solidFill>
              </a:rPr>
              <a:t>データレジスタ </a:t>
            </a:r>
            <a:r>
              <a:rPr lang="en-US" altLang="ja-JP">
                <a:solidFill>
                  <a:schemeClr val="accent2"/>
                </a:solidFill>
              </a:rPr>
              <a:t>D3 </a:t>
            </a:r>
            <a:r>
              <a:rPr lang="ja-JP" altLang="en-US">
                <a:solidFill>
                  <a:schemeClr val="accent2"/>
                </a:solidFill>
              </a:rPr>
              <a:t>に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accent2"/>
                </a:solidFill>
              </a:rPr>
              <a:t>D0 </a:t>
            </a:r>
            <a:r>
              <a:rPr lang="ja-JP" altLang="en-US">
                <a:solidFill>
                  <a:schemeClr val="accent2"/>
                </a:solidFill>
              </a:rPr>
              <a:t>の下位１ワードが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accent2"/>
                </a:solidFill>
              </a:rPr>
              <a:t>入る</a:t>
            </a:r>
          </a:p>
        </p:txBody>
      </p:sp>
      <p:sp>
        <p:nvSpPr>
          <p:cNvPr id="10301" name="Text Box 61">
            <a:extLst>
              <a:ext uri="{FF2B5EF4-FFF2-40B4-BE49-F238E27FC236}">
                <a16:creationId xmlns:a16="http://schemas.microsoft.com/office/drawing/2014/main" id="{DF732F95-61F0-4F3D-B175-EFAE453099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163" y="161925"/>
            <a:ext cx="6929437" cy="6461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b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move.w %D0, %D3 </a:t>
            </a:r>
            <a:r>
              <a:rPr lang="ja-JP" altLang="en-US" sz="3600">
                <a:solidFill>
                  <a:schemeClr val="tx2"/>
                </a:solidFill>
              </a:rPr>
              <a:t>の命令実行</a:t>
            </a:r>
          </a:p>
        </p:txBody>
      </p:sp>
      <p:sp>
        <p:nvSpPr>
          <p:cNvPr id="10302" name="Text Box 62">
            <a:extLst>
              <a:ext uri="{FF2B5EF4-FFF2-40B4-BE49-F238E27FC236}">
                <a16:creationId xmlns:a16="http://schemas.microsoft.com/office/drawing/2014/main" id="{4630FF90-E56E-43C3-88A5-37169CA02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2163" y="2746375"/>
            <a:ext cx="681037" cy="5794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D0</a:t>
            </a:r>
            <a:endParaRPr lang="ja-JP" altLang="en-US">
              <a:solidFill>
                <a:schemeClr val="tx2"/>
              </a:solidFill>
            </a:endParaRPr>
          </a:p>
        </p:txBody>
      </p:sp>
      <p:sp>
        <p:nvSpPr>
          <p:cNvPr id="374847" name="Text Box 63">
            <a:extLst>
              <a:ext uri="{FF2B5EF4-FFF2-40B4-BE49-F238E27FC236}">
                <a16:creationId xmlns:a16="http://schemas.microsoft.com/office/drawing/2014/main" id="{A3334EE5-A69B-4292-BC0D-F450BE5482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7975" y="3438525"/>
            <a:ext cx="1663700" cy="4953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  <a:latin typeface="MS Reference Sans Serif" panose="020B0604030504040204" pitchFamily="34" charset="0"/>
              </a:rPr>
              <a:t>????5678</a:t>
            </a:r>
            <a:endParaRPr lang="ja-JP" altLang="en-US" sz="2400" b="1">
              <a:solidFill>
                <a:schemeClr val="tx2"/>
              </a:solidFill>
              <a:latin typeface="MS Reference Sans Serif" panose="020B0604030504040204" pitchFamily="34" charset="0"/>
            </a:endParaRPr>
          </a:p>
        </p:txBody>
      </p:sp>
      <p:sp>
        <p:nvSpPr>
          <p:cNvPr id="374848" name="Line 64">
            <a:extLst>
              <a:ext uri="{FF2B5EF4-FFF2-40B4-BE49-F238E27FC236}">
                <a16:creationId xmlns:a16="http://schemas.microsoft.com/office/drawing/2014/main" id="{E2EF271A-814D-4EF4-9142-036396B9BE0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6213" y="1422400"/>
            <a:ext cx="0" cy="121285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74849" name="Line 65">
            <a:extLst>
              <a:ext uri="{FF2B5EF4-FFF2-40B4-BE49-F238E27FC236}">
                <a16:creationId xmlns:a16="http://schemas.microsoft.com/office/drawing/2014/main" id="{5C5BA4AE-44B8-45EE-A439-00CB27C21CB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732088" y="1466850"/>
            <a:ext cx="2000250" cy="4763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74850" name="Line 66">
            <a:extLst>
              <a:ext uri="{FF2B5EF4-FFF2-40B4-BE49-F238E27FC236}">
                <a16:creationId xmlns:a16="http://schemas.microsoft.com/office/drawing/2014/main" id="{7523D14A-7258-4935-8F74-14E85F5EC01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92650" y="1416050"/>
            <a:ext cx="17463" cy="2174875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74851" name="Line 67">
            <a:extLst>
              <a:ext uri="{FF2B5EF4-FFF2-40B4-BE49-F238E27FC236}">
                <a16:creationId xmlns:a16="http://schemas.microsoft.com/office/drawing/2014/main" id="{357A8BD7-C74E-4A73-9964-369F34B6AAB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54525" y="3602038"/>
            <a:ext cx="252413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74852" name="Line 68">
            <a:extLst>
              <a:ext uri="{FF2B5EF4-FFF2-40B4-BE49-F238E27FC236}">
                <a16:creationId xmlns:a16="http://schemas.microsoft.com/office/drawing/2014/main" id="{6C6ED24C-F3AB-43C8-B455-4AD48D7CA66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514850" y="3690938"/>
            <a:ext cx="676275" cy="37465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74853" name="Text Box 69">
            <a:extLst>
              <a:ext uri="{FF2B5EF4-FFF2-40B4-BE49-F238E27FC236}">
                <a16:creationId xmlns:a16="http://schemas.microsoft.com/office/drawing/2014/main" id="{A78E22EA-2DAF-4BFE-B335-6398C1EDE3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5813" y="3384550"/>
            <a:ext cx="681037" cy="5794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D3</a:t>
            </a:r>
            <a:endParaRPr lang="ja-JP" altLang="en-US">
              <a:solidFill>
                <a:schemeClr val="tx2"/>
              </a:solidFill>
            </a:endParaRPr>
          </a:p>
        </p:txBody>
      </p:sp>
      <p:sp>
        <p:nvSpPr>
          <p:cNvPr id="374854" name="Line 70">
            <a:extLst>
              <a:ext uri="{FF2B5EF4-FFF2-40B4-BE49-F238E27FC236}">
                <a16:creationId xmlns:a16="http://schemas.microsoft.com/office/drawing/2014/main" id="{4C15E3A5-0348-4DD8-A23B-A2770B43DCE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689225" y="2624138"/>
            <a:ext cx="363538" cy="4762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311" name="Rectangle 71">
            <a:extLst>
              <a:ext uri="{FF2B5EF4-FFF2-40B4-BE49-F238E27FC236}">
                <a16:creationId xmlns:a16="http://schemas.microsoft.com/office/drawing/2014/main" id="{867572FD-6636-44D5-AFB1-2A396BCD84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6325" y="2660650"/>
            <a:ext cx="914400" cy="68262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74856" name="Rectangle 72">
            <a:extLst>
              <a:ext uri="{FF2B5EF4-FFF2-40B4-BE49-F238E27FC236}">
                <a16:creationId xmlns:a16="http://schemas.microsoft.com/office/drawing/2014/main" id="{BE08941D-24E9-4F69-89E5-0C6F110181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9025" y="3381375"/>
            <a:ext cx="914400" cy="68262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313" name="Text Box 73">
            <a:extLst>
              <a:ext uri="{FF2B5EF4-FFF2-40B4-BE49-F238E27FC236}">
                <a16:creationId xmlns:a16="http://schemas.microsoft.com/office/drawing/2014/main" id="{780D9A00-D803-4237-A66E-EF89FA595E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4845050"/>
            <a:ext cx="3868737" cy="10763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accent2"/>
                </a:solidFill>
              </a:rPr>
              <a:t>「</a:t>
            </a:r>
            <a:r>
              <a:rPr lang="en-US" altLang="ja-JP">
                <a:solidFill>
                  <a:schemeClr val="accent2"/>
                </a:solidFill>
              </a:rPr>
              <a:t>.w</a:t>
            </a:r>
            <a:r>
              <a:rPr lang="ja-JP" altLang="en-US">
                <a:solidFill>
                  <a:schemeClr val="accent2"/>
                </a:solidFill>
              </a:rPr>
              <a:t>」とあるので，下位１ワードを使う</a:t>
            </a:r>
          </a:p>
        </p:txBody>
      </p:sp>
      <p:sp>
        <p:nvSpPr>
          <p:cNvPr id="10314" name="Line 74">
            <a:extLst>
              <a:ext uri="{FF2B5EF4-FFF2-40B4-BE49-F238E27FC236}">
                <a16:creationId xmlns:a16="http://schemas.microsoft.com/office/drawing/2014/main" id="{4931D346-4EE4-4597-9206-54AA6CD8B07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59100" y="3335338"/>
            <a:ext cx="990600" cy="151765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4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74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74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74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74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74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74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74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74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1000"/>
                                        <p:tgtEl>
                                          <p:spTgt spid="374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1000"/>
                                        <p:tgtEl>
                                          <p:spTgt spid="374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4839" grpId="0" animBg="1"/>
      <p:bldP spid="374844" grpId="0" animBg="1"/>
      <p:bldP spid="374847" grpId="0" animBg="1"/>
      <p:bldP spid="374853" grpId="0" animBg="1"/>
      <p:bldP spid="374856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ext Box 2">
            <a:extLst>
              <a:ext uri="{FF2B5EF4-FFF2-40B4-BE49-F238E27FC236}">
                <a16:creationId xmlns:a16="http://schemas.microsoft.com/office/drawing/2014/main" id="{32B19D90-8A14-4DD1-B121-1CD33F9DB8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4650" y="307975"/>
            <a:ext cx="4930775" cy="650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.data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str1: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</a:t>
            </a: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.ascii "My Name is David!\0</a:t>
            </a:r>
            <a:r>
              <a:rPr lang="en-US" altLang="ja-JP" sz="1800" b="1">
                <a:latin typeface="Courier New" panose="02070309020205020404" pitchFamily="49" charset="0"/>
              </a:rPr>
              <a:t>"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SYS_STK: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</a:t>
            </a: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.ds.b 0x4000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SYS_STK_TOP:</a:t>
            </a:r>
            <a:r>
              <a:rPr lang="en-US" altLang="ja-JP" sz="1800" b="1">
                <a:latin typeface="Courier New" panose="02070309020205020404" pitchFamily="49" charset="0"/>
              </a:rPr>
              <a:t>				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endParaRPr lang="en-US" altLang="ja-JP" sz="18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.text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stringlength: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link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%a6,#-8  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clr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-2(%a6)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8(%a6),-6(%a6)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start1:</a:t>
            </a:r>
            <a:r>
              <a:rPr lang="en-US" altLang="ja-JP" sz="1800" b="1">
                <a:latin typeface="Courier New" panose="02070309020205020404" pitchFamily="49" charset="0"/>
              </a:rPr>
              <a:t>	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-6(%a6),%a0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cmp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.b</a:t>
            </a:r>
            <a:r>
              <a:rPr lang="en-US" altLang="ja-JP" sz="1800" b="1">
                <a:latin typeface="Courier New" panose="02070309020205020404" pitchFamily="49" charset="0"/>
              </a:rPr>
              <a:t> #0,(%a0)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beq break1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addq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#1,-6(%a6)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addq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#1,-2(%a6)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bra start1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break1: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-2(%a6),%a0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%a0,%d0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unlk %a6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rts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endParaRPr lang="en-US" altLang="ja-JP" sz="18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main: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lea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SYS_STK_TOP,%a7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endParaRPr lang="en-US" altLang="ja-JP" sz="18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lea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str1,%a0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%a0,-(%a7)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jsr stringlength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addq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#4,%a7	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endParaRPr lang="en-US" altLang="ja-JP" sz="18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</a:t>
            </a: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.dc.w 0x4848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stop #0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.end</a:t>
            </a:r>
            <a:endParaRPr lang="ja-JP" altLang="en-US" sz="1800" b="1">
              <a:solidFill>
                <a:srgbClr val="008000"/>
              </a:solidFill>
              <a:latin typeface="Courier New" panose="02070309020205020404" pitchFamily="49" charset="0"/>
            </a:endParaRPr>
          </a:p>
        </p:txBody>
      </p:sp>
      <p:pic>
        <p:nvPicPr>
          <p:cNvPr id="83971" name="Picture 3" descr="1">
            <a:extLst>
              <a:ext uri="{FF2B5EF4-FFF2-40B4-BE49-F238E27FC236}">
                <a16:creationId xmlns:a16="http://schemas.microsoft.com/office/drawing/2014/main" id="{FCB55C37-F110-41D8-A995-FDD03D985F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46125"/>
            <a:ext cx="4149725" cy="4730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972" name="Rectangle 4">
            <a:extLst>
              <a:ext uri="{FF2B5EF4-FFF2-40B4-BE49-F238E27FC236}">
                <a16:creationId xmlns:a16="http://schemas.microsoft.com/office/drawing/2014/main" id="{5771C058-070B-4C2B-80FD-24F93B512E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130425"/>
            <a:ext cx="2552700" cy="1277938"/>
          </a:xfrm>
          <a:prstGeom prst="rect">
            <a:avLst/>
          </a:prstGeom>
          <a:solidFill>
            <a:srgbClr val="FF9999">
              <a:alpha val="3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3973" name="Rectangle 5">
            <a:extLst>
              <a:ext uri="{FF2B5EF4-FFF2-40B4-BE49-F238E27FC236}">
                <a16:creationId xmlns:a16="http://schemas.microsoft.com/office/drawing/2014/main" id="{10CC6517-A5CB-468B-B85C-50EE21A772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7038" y="2100263"/>
            <a:ext cx="3802062" cy="1785937"/>
          </a:xfrm>
          <a:prstGeom prst="rect">
            <a:avLst/>
          </a:prstGeom>
          <a:solidFill>
            <a:srgbClr val="FF9999">
              <a:alpha val="3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3974" name="Text Box 6">
            <a:extLst>
              <a:ext uri="{FF2B5EF4-FFF2-40B4-BE49-F238E27FC236}">
                <a16:creationId xmlns:a16="http://schemas.microsoft.com/office/drawing/2014/main" id="{6EF90815-058B-45CC-98A0-D87A6DE17E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0950" y="222250"/>
            <a:ext cx="10525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solidFill>
                  <a:schemeClr val="accent2"/>
                </a:solidFill>
              </a:rPr>
              <a:t>C</a:t>
            </a:r>
            <a:r>
              <a:rPr lang="ja-JP" altLang="en-US" sz="2400" b="1">
                <a:solidFill>
                  <a:schemeClr val="accent2"/>
                </a:solidFill>
              </a:rPr>
              <a:t>言語</a:t>
            </a:r>
          </a:p>
        </p:txBody>
      </p:sp>
      <p:sp>
        <p:nvSpPr>
          <p:cNvPr id="83975" name="Text Box 7">
            <a:extLst>
              <a:ext uri="{FF2B5EF4-FFF2-40B4-BE49-F238E27FC236}">
                <a16:creationId xmlns:a16="http://schemas.microsoft.com/office/drawing/2014/main" id="{EA4B8C68-F7B1-4028-9938-BFF0212708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4613" y="77788"/>
            <a:ext cx="3022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solidFill>
                  <a:schemeClr val="accent2"/>
                </a:solidFill>
              </a:rPr>
              <a:t>68000</a:t>
            </a:r>
            <a:r>
              <a:rPr lang="ja-JP" altLang="en-US" sz="2400" b="1">
                <a:solidFill>
                  <a:schemeClr val="accent2"/>
                </a:solidFill>
              </a:rPr>
              <a:t>アセンブラ言語</a:t>
            </a:r>
          </a:p>
        </p:txBody>
      </p:sp>
      <p:sp>
        <p:nvSpPr>
          <p:cNvPr id="83976" name="Line 8">
            <a:extLst>
              <a:ext uri="{FF2B5EF4-FFF2-40B4-BE49-F238E27FC236}">
                <a16:creationId xmlns:a16="http://schemas.microsoft.com/office/drawing/2014/main" id="{329C354F-E54F-4907-B180-B6B721BDEBD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19550" y="4811713"/>
            <a:ext cx="1035050" cy="785812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977" name="Rectangle 9">
            <a:extLst>
              <a:ext uri="{FF2B5EF4-FFF2-40B4-BE49-F238E27FC236}">
                <a16:creationId xmlns:a16="http://schemas.microsoft.com/office/drawing/2014/main" id="{C59AAFE9-B843-4195-B440-2129EA76D5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350" y="4562475"/>
            <a:ext cx="3476625" cy="23812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74826" name="Text Box 10">
            <a:extLst>
              <a:ext uri="{FF2B5EF4-FFF2-40B4-BE49-F238E27FC236}">
                <a16:creationId xmlns:a16="http://schemas.microsoft.com/office/drawing/2014/main" id="{BC90E119-3B98-487F-B11B-07A40CB415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8763" y="2932113"/>
            <a:ext cx="2481262" cy="9239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5400">
                <a:solidFill>
                  <a:schemeClr val="accent2"/>
                </a:solidFill>
              </a:rPr>
              <a:t>リターン</a:t>
            </a:r>
            <a:endParaRPr lang="ja-JP" altLang="en-US" sz="4800">
              <a:solidFill>
                <a:schemeClr val="accent2"/>
              </a:solidFill>
            </a:endParaRPr>
          </a:p>
        </p:txBody>
      </p:sp>
      <p:sp>
        <p:nvSpPr>
          <p:cNvPr id="83979" name="Rectangle 11">
            <a:extLst>
              <a:ext uri="{FF2B5EF4-FFF2-40B4-BE49-F238E27FC236}">
                <a16:creationId xmlns:a16="http://schemas.microsoft.com/office/drawing/2014/main" id="{51EEBC74-931E-45A2-A12E-12299543DB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4125" y="5245100"/>
            <a:ext cx="2466975" cy="801688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3980" name="Rectangle 12">
            <a:extLst>
              <a:ext uri="{FF2B5EF4-FFF2-40B4-BE49-F238E27FC236}">
                <a16:creationId xmlns:a16="http://schemas.microsoft.com/office/drawing/2014/main" id="{913B26F5-6CD4-471B-9C76-4A3E383FB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0013" y="638175"/>
            <a:ext cx="3821112" cy="249238"/>
          </a:xfrm>
          <a:prstGeom prst="rect">
            <a:avLst/>
          </a:prstGeom>
          <a:solidFill>
            <a:srgbClr val="D483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3981" name="Rectangle 13">
            <a:extLst>
              <a:ext uri="{FF2B5EF4-FFF2-40B4-BE49-F238E27FC236}">
                <a16:creationId xmlns:a16="http://schemas.microsoft.com/office/drawing/2014/main" id="{8F828D42-98CB-4A95-B158-B2FC8FA21B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570413"/>
            <a:ext cx="1906588" cy="204787"/>
          </a:xfrm>
          <a:prstGeom prst="rect">
            <a:avLst/>
          </a:prstGeom>
          <a:solidFill>
            <a:srgbClr val="D483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74830" name="Line 14">
            <a:extLst>
              <a:ext uri="{FF2B5EF4-FFF2-40B4-BE49-F238E27FC236}">
                <a16:creationId xmlns:a16="http://schemas.microsoft.com/office/drawing/2014/main" id="{947219C5-918D-4783-901F-B619F7CA686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98513" y="3611563"/>
            <a:ext cx="4211637" cy="9017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74831" name="Rectangle 15">
            <a:extLst>
              <a:ext uri="{FF2B5EF4-FFF2-40B4-BE49-F238E27FC236}">
                <a16:creationId xmlns:a16="http://schemas.microsoft.com/office/drawing/2014/main" id="{75111DF3-193C-4AED-8A7B-758617E2EC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382963"/>
            <a:ext cx="646113" cy="238125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74832" name="Rectangle 16">
            <a:extLst>
              <a:ext uri="{FF2B5EF4-FFF2-40B4-BE49-F238E27FC236}">
                <a16:creationId xmlns:a16="http://schemas.microsoft.com/office/drawing/2014/main" id="{44F6ADA8-B5C1-46D6-8822-0AD0D21E3F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4430713"/>
            <a:ext cx="858838" cy="23495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74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74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74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7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4826" grpId="0" animBg="1"/>
      <p:bldP spid="674831" grpId="0" animBg="1"/>
      <p:bldP spid="674832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2">
            <a:extLst>
              <a:ext uri="{FF2B5EF4-FFF2-40B4-BE49-F238E27FC236}">
                <a16:creationId xmlns:a16="http://schemas.microsoft.com/office/drawing/2014/main" id="{44BA7607-3AA8-4B19-9138-3D01546A02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4650" y="307975"/>
            <a:ext cx="4930775" cy="650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.data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str1: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</a:t>
            </a: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.ascii "My Name is David!\0</a:t>
            </a:r>
            <a:r>
              <a:rPr lang="en-US" altLang="ja-JP" sz="1800" b="1">
                <a:latin typeface="Courier New" panose="02070309020205020404" pitchFamily="49" charset="0"/>
              </a:rPr>
              <a:t>"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SYS_STK: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</a:t>
            </a: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.ds.b 0x4000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SYS_STK_TOP:</a:t>
            </a:r>
            <a:r>
              <a:rPr lang="en-US" altLang="ja-JP" sz="1800" b="1">
                <a:latin typeface="Courier New" panose="02070309020205020404" pitchFamily="49" charset="0"/>
              </a:rPr>
              <a:t>				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endParaRPr lang="en-US" altLang="ja-JP" sz="18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.text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stringlength: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link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%a6,#-8  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clr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-2(%a6)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8(%a6),-6(%a6)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start1:</a:t>
            </a:r>
            <a:r>
              <a:rPr lang="en-US" altLang="ja-JP" sz="1800" b="1">
                <a:latin typeface="Courier New" panose="02070309020205020404" pitchFamily="49" charset="0"/>
              </a:rPr>
              <a:t>	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-6(%a6),%a0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cmp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.b</a:t>
            </a:r>
            <a:r>
              <a:rPr lang="en-US" altLang="ja-JP" sz="1800" b="1">
                <a:latin typeface="Courier New" panose="02070309020205020404" pitchFamily="49" charset="0"/>
              </a:rPr>
              <a:t> #0,(%a0)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beq break1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addq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#1,-6(%a6)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addq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#1,-2(%a6)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bra start1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break1: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-2(%a6),%a0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%a0,%d0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unlk %a6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rts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endParaRPr lang="en-US" altLang="ja-JP" sz="18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main: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lea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SYS_STK_TOP,%a7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endParaRPr lang="en-US" altLang="ja-JP" sz="18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lea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str1,%a0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%a0,-(%a7)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jsr stringlength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addq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#4,%a7	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endParaRPr lang="en-US" altLang="ja-JP" sz="18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</a:t>
            </a: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.dc.w 0x4848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stop #0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.end</a:t>
            </a:r>
            <a:endParaRPr lang="ja-JP" altLang="en-US" sz="1800" b="1">
              <a:solidFill>
                <a:srgbClr val="008000"/>
              </a:solidFill>
              <a:latin typeface="Courier New" panose="02070309020205020404" pitchFamily="49" charset="0"/>
            </a:endParaRPr>
          </a:p>
        </p:txBody>
      </p:sp>
      <p:pic>
        <p:nvPicPr>
          <p:cNvPr id="86019" name="Picture 3" descr="1">
            <a:extLst>
              <a:ext uri="{FF2B5EF4-FFF2-40B4-BE49-F238E27FC236}">
                <a16:creationId xmlns:a16="http://schemas.microsoft.com/office/drawing/2014/main" id="{1DFFDD38-EBB9-4D22-9D2A-846BC355B2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46125"/>
            <a:ext cx="4149725" cy="4730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6020" name="Rectangle 4">
            <a:extLst>
              <a:ext uri="{FF2B5EF4-FFF2-40B4-BE49-F238E27FC236}">
                <a16:creationId xmlns:a16="http://schemas.microsoft.com/office/drawing/2014/main" id="{71B52B64-594A-4658-B63E-4691047B46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130425"/>
            <a:ext cx="2552700" cy="1277938"/>
          </a:xfrm>
          <a:prstGeom prst="rect">
            <a:avLst/>
          </a:prstGeom>
          <a:solidFill>
            <a:srgbClr val="FF9999">
              <a:alpha val="3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6021" name="Rectangle 5">
            <a:extLst>
              <a:ext uri="{FF2B5EF4-FFF2-40B4-BE49-F238E27FC236}">
                <a16:creationId xmlns:a16="http://schemas.microsoft.com/office/drawing/2014/main" id="{251C9F14-D161-41BF-9A3C-F2845CF8E8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7038" y="2100263"/>
            <a:ext cx="3802062" cy="1635125"/>
          </a:xfrm>
          <a:prstGeom prst="rect">
            <a:avLst/>
          </a:prstGeom>
          <a:solidFill>
            <a:srgbClr val="FF9999">
              <a:alpha val="3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6022" name="Text Box 6">
            <a:extLst>
              <a:ext uri="{FF2B5EF4-FFF2-40B4-BE49-F238E27FC236}">
                <a16:creationId xmlns:a16="http://schemas.microsoft.com/office/drawing/2014/main" id="{97988F4F-918D-4AF1-AF0B-C0CD071300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0950" y="222250"/>
            <a:ext cx="10525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solidFill>
                  <a:schemeClr val="accent2"/>
                </a:solidFill>
              </a:rPr>
              <a:t>C</a:t>
            </a:r>
            <a:r>
              <a:rPr lang="ja-JP" altLang="en-US" sz="2400" b="1">
                <a:solidFill>
                  <a:schemeClr val="accent2"/>
                </a:solidFill>
              </a:rPr>
              <a:t>言語</a:t>
            </a:r>
          </a:p>
        </p:txBody>
      </p:sp>
      <p:sp>
        <p:nvSpPr>
          <p:cNvPr id="86023" name="Text Box 7">
            <a:extLst>
              <a:ext uri="{FF2B5EF4-FFF2-40B4-BE49-F238E27FC236}">
                <a16:creationId xmlns:a16="http://schemas.microsoft.com/office/drawing/2014/main" id="{B7A1110F-725D-4EBD-AF23-E3EE8BF832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4613" y="77788"/>
            <a:ext cx="3022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solidFill>
                  <a:schemeClr val="accent2"/>
                </a:solidFill>
              </a:rPr>
              <a:t>68000</a:t>
            </a:r>
            <a:r>
              <a:rPr lang="ja-JP" altLang="en-US" sz="2400" b="1">
                <a:solidFill>
                  <a:schemeClr val="accent2"/>
                </a:solidFill>
              </a:rPr>
              <a:t>アセンブラ言語</a:t>
            </a:r>
          </a:p>
        </p:txBody>
      </p:sp>
      <p:sp>
        <p:nvSpPr>
          <p:cNvPr id="86024" name="Line 8">
            <a:extLst>
              <a:ext uri="{FF2B5EF4-FFF2-40B4-BE49-F238E27FC236}">
                <a16:creationId xmlns:a16="http://schemas.microsoft.com/office/drawing/2014/main" id="{5D5C33E4-5D84-4185-B6C1-1D1DC25515F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19550" y="4811713"/>
            <a:ext cx="1035050" cy="785812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6025" name="Rectangle 9">
            <a:extLst>
              <a:ext uri="{FF2B5EF4-FFF2-40B4-BE49-F238E27FC236}">
                <a16:creationId xmlns:a16="http://schemas.microsoft.com/office/drawing/2014/main" id="{2908F32B-6759-4B10-9822-B0CEC7D7D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350" y="4562475"/>
            <a:ext cx="3476625" cy="23812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6026" name="Rectangle 11">
            <a:extLst>
              <a:ext uri="{FF2B5EF4-FFF2-40B4-BE49-F238E27FC236}">
                <a16:creationId xmlns:a16="http://schemas.microsoft.com/office/drawing/2014/main" id="{416C5961-E023-4A7C-9D65-0365A7ECE0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4125" y="5245100"/>
            <a:ext cx="2466975" cy="80327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6027" name="Rectangle 12">
            <a:extLst>
              <a:ext uri="{FF2B5EF4-FFF2-40B4-BE49-F238E27FC236}">
                <a16:creationId xmlns:a16="http://schemas.microsoft.com/office/drawing/2014/main" id="{AB802B78-3208-4D98-A8CC-A0A176C0F5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0013" y="638175"/>
            <a:ext cx="3821112" cy="249238"/>
          </a:xfrm>
          <a:prstGeom prst="rect">
            <a:avLst/>
          </a:prstGeom>
          <a:solidFill>
            <a:srgbClr val="D483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6028" name="Rectangle 13">
            <a:extLst>
              <a:ext uri="{FF2B5EF4-FFF2-40B4-BE49-F238E27FC236}">
                <a16:creationId xmlns:a16="http://schemas.microsoft.com/office/drawing/2014/main" id="{A57986BD-11F9-461E-B297-F04C02AF42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570413"/>
            <a:ext cx="1906588" cy="204787"/>
          </a:xfrm>
          <a:prstGeom prst="rect">
            <a:avLst/>
          </a:prstGeom>
          <a:solidFill>
            <a:srgbClr val="D483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6029" name="Line 14">
            <a:extLst>
              <a:ext uri="{FF2B5EF4-FFF2-40B4-BE49-F238E27FC236}">
                <a16:creationId xmlns:a16="http://schemas.microsoft.com/office/drawing/2014/main" id="{C497AD5E-9616-47B8-AFA4-50C1B5953B6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98513" y="3611563"/>
            <a:ext cx="4211637" cy="9017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6030" name="Rectangle 15">
            <a:extLst>
              <a:ext uri="{FF2B5EF4-FFF2-40B4-BE49-F238E27FC236}">
                <a16:creationId xmlns:a16="http://schemas.microsoft.com/office/drawing/2014/main" id="{2775C255-8042-475C-8394-0EA06169B0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382963"/>
            <a:ext cx="646113" cy="238125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6031" name="Rectangle 16">
            <a:extLst>
              <a:ext uri="{FF2B5EF4-FFF2-40B4-BE49-F238E27FC236}">
                <a16:creationId xmlns:a16="http://schemas.microsoft.com/office/drawing/2014/main" id="{862072DE-FBAA-4E19-ACFF-94E8972D4A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4430713"/>
            <a:ext cx="858838" cy="23495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76881" name="Line 17">
            <a:extLst>
              <a:ext uri="{FF2B5EF4-FFF2-40B4-BE49-F238E27FC236}">
                <a16:creationId xmlns:a16="http://schemas.microsoft.com/office/drawing/2014/main" id="{B6087653-0287-4761-84CA-826B882061E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265238" y="3519488"/>
            <a:ext cx="3652837" cy="574675"/>
          </a:xfrm>
          <a:prstGeom prst="line">
            <a:avLst/>
          </a:prstGeom>
          <a:noFill/>
          <a:ln w="28575">
            <a:solidFill>
              <a:srgbClr val="10007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76882" name="Rectangle 18">
            <a:extLst>
              <a:ext uri="{FF2B5EF4-FFF2-40B4-BE49-F238E27FC236}">
                <a16:creationId xmlns:a16="http://schemas.microsoft.com/office/drawing/2014/main" id="{E06A1B08-C5ED-4101-AE19-E1AFB5B16B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0738" y="3378200"/>
            <a:ext cx="433387" cy="238125"/>
          </a:xfrm>
          <a:prstGeom prst="rect">
            <a:avLst/>
          </a:prstGeom>
          <a:noFill/>
          <a:ln w="28575">
            <a:solidFill>
              <a:srgbClr val="10007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76883" name="Rectangle 19">
            <a:extLst>
              <a:ext uri="{FF2B5EF4-FFF2-40B4-BE49-F238E27FC236}">
                <a16:creationId xmlns:a16="http://schemas.microsoft.com/office/drawing/2014/main" id="{59F40728-3A62-4209-A790-7CE0E17ABA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8713" y="3848100"/>
            <a:ext cx="2805112" cy="400050"/>
          </a:xfrm>
          <a:prstGeom prst="rect">
            <a:avLst/>
          </a:prstGeom>
          <a:noFill/>
          <a:ln w="28575">
            <a:solidFill>
              <a:srgbClr val="10007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76884" name="Text Box 20">
            <a:extLst>
              <a:ext uri="{FF2B5EF4-FFF2-40B4-BE49-F238E27FC236}">
                <a16:creationId xmlns:a16="http://schemas.microsoft.com/office/drawing/2014/main" id="{96235642-3722-4CF7-A81C-EA065ECAB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8188" y="1943100"/>
            <a:ext cx="5969000" cy="156527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800"/>
              <a:t>関数での処理結果を，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800"/>
              <a:t>呼び出し側に引き渡す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76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76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76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76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6882" grpId="0" animBg="1"/>
      <p:bldP spid="676883" grpId="0" animBg="1"/>
      <p:bldP spid="676884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ext Box 2">
            <a:extLst>
              <a:ext uri="{FF2B5EF4-FFF2-40B4-BE49-F238E27FC236}">
                <a16:creationId xmlns:a16="http://schemas.microsoft.com/office/drawing/2014/main" id="{04B9846D-CAD5-48DC-AA60-5F469A1A3E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4650" y="307975"/>
            <a:ext cx="4930775" cy="650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.data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str1: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</a:t>
            </a: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.ascii "My Name is David!\0</a:t>
            </a:r>
            <a:r>
              <a:rPr lang="en-US" altLang="ja-JP" sz="1800" b="1">
                <a:latin typeface="Courier New" panose="02070309020205020404" pitchFamily="49" charset="0"/>
              </a:rPr>
              <a:t>"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SYS_STK: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</a:t>
            </a: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.ds.b 0x4000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SYS_STK_TOP:</a:t>
            </a:r>
            <a:r>
              <a:rPr lang="en-US" altLang="ja-JP" sz="1800" b="1">
                <a:latin typeface="Courier New" panose="02070309020205020404" pitchFamily="49" charset="0"/>
              </a:rPr>
              <a:t>				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endParaRPr lang="en-US" altLang="ja-JP" sz="18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.text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stringlength: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link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%a6,#-8  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clr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-2(%a6)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8(%a6),-6(%a6)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start1:</a:t>
            </a:r>
            <a:r>
              <a:rPr lang="en-US" altLang="ja-JP" sz="1800" b="1">
                <a:latin typeface="Courier New" panose="02070309020205020404" pitchFamily="49" charset="0"/>
              </a:rPr>
              <a:t>	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-6(%a6),%a0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cmp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.b</a:t>
            </a:r>
            <a:r>
              <a:rPr lang="en-US" altLang="ja-JP" sz="1800" b="1">
                <a:latin typeface="Courier New" panose="02070309020205020404" pitchFamily="49" charset="0"/>
              </a:rPr>
              <a:t> #0,(%a0)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beq break1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addq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#1,-6(%a6)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addq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#1,-2(%a6)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bra start1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break1: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-2(%a6),%a0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%a0,%d0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unlk %a6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rts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endParaRPr lang="en-US" altLang="ja-JP" sz="18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main: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lea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SYS_STK_TOP,%a7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endParaRPr lang="en-US" altLang="ja-JP" sz="18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lea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str1,%a0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%a0,-(%a7)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jsr stringlength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addq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#4,%a7	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endParaRPr lang="en-US" altLang="ja-JP" sz="18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</a:t>
            </a: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.dc.w 0x4848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stop #0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.end</a:t>
            </a:r>
            <a:endParaRPr lang="ja-JP" altLang="en-US" sz="1800" b="1">
              <a:solidFill>
                <a:srgbClr val="008000"/>
              </a:solidFill>
              <a:latin typeface="Courier New" panose="02070309020205020404" pitchFamily="49" charset="0"/>
            </a:endParaRPr>
          </a:p>
        </p:txBody>
      </p:sp>
      <p:pic>
        <p:nvPicPr>
          <p:cNvPr id="88067" name="Picture 3" descr="1">
            <a:extLst>
              <a:ext uri="{FF2B5EF4-FFF2-40B4-BE49-F238E27FC236}">
                <a16:creationId xmlns:a16="http://schemas.microsoft.com/office/drawing/2014/main" id="{F5361B7F-D734-472A-94C1-29E5729D19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46125"/>
            <a:ext cx="4149725" cy="4730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8068" name="Rectangle 4">
            <a:extLst>
              <a:ext uri="{FF2B5EF4-FFF2-40B4-BE49-F238E27FC236}">
                <a16:creationId xmlns:a16="http://schemas.microsoft.com/office/drawing/2014/main" id="{73650F3C-E9D5-4304-8412-CBCD6256FE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130425"/>
            <a:ext cx="2552700" cy="1277938"/>
          </a:xfrm>
          <a:prstGeom prst="rect">
            <a:avLst/>
          </a:prstGeom>
          <a:solidFill>
            <a:srgbClr val="FF9999">
              <a:alpha val="3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8069" name="Rectangle 5">
            <a:extLst>
              <a:ext uri="{FF2B5EF4-FFF2-40B4-BE49-F238E27FC236}">
                <a16:creationId xmlns:a16="http://schemas.microsoft.com/office/drawing/2014/main" id="{5C357118-A259-47B9-BF86-0651FC68B5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7038" y="2100263"/>
            <a:ext cx="3802062" cy="1785937"/>
          </a:xfrm>
          <a:prstGeom prst="rect">
            <a:avLst/>
          </a:prstGeom>
          <a:solidFill>
            <a:srgbClr val="FF9999">
              <a:alpha val="3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8070" name="Text Box 6">
            <a:extLst>
              <a:ext uri="{FF2B5EF4-FFF2-40B4-BE49-F238E27FC236}">
                <a16:creationId xmlns:a16="http://schemas.microsoft.com/office/drawing/2014/main" id="{C2930F7A-A036-4730-BD8F-3D927D5F42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0950" y="222250"/>
            <a:ext cx="10525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solidFill>
                  <a:schemeClr val="accent2"/>
                </a:solidFill>
              </a:rPr>
              <a:t>C</a:t>
            </a:r>
            <a:r>
              <a:rPr lang="ja-JP" altLang="en-US" sz="2400" b="1">
                <a:solidFill>
                  <a:schemeClr val="accent2"/>
                </a:solidFill>
              </a:rPr>
              <a:t>言語</a:t>
            </a:r>
          </a:p>
        </p:txBody>
      </p:sp>
      <p:sp>
        <p:nvSpPr>
          <p:cNvPr id="88071" name="Text Box 7">
            <a:extLst>
              <a:ext uri="{FF2B5EF4-FFF2-40B4-BE49-F238E27FC236}">
                <a16:creationId xmlns:a16="http://schemas.microsoft.com/office/drawing/2014/main" id="{2B7E7B92-D212-4498-8497-49F5A69AAE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4613" y="77788"/>
            <a:ext cx="3022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solidFill>
                  <a:schemeClr val="accent2"/>
                </a:solidFill>
              </a:rPr>
              <a:t>68000</a:t>
            </a:r>
            <a:r>
              <a:rPr lang="ja-JP" altLang="en-US" sz="2400" b="1">
                <a:solidFill>
                  <a:schemeClr val="accent2"/>
                </a:solidFill>
              </a:rPr>
              <a:t>アセンブラ言語</a:t>
            </a:r>
          </a:p>
        </p:txBody>
      </p:sp>
      <p:sp>
        <p:nvSpPr>
          <p:cNvPr id="88072" name="Line 8">
            <a:extLst>
              <a:ext uri="{FF2B5EF4-FFF2-40B4-BE49-F238E27FC236}">
                <a16:creationId xmlns:a16="http://schemas.microsoft.com/office/drawing/2014/main" id="{F12B9DD8-CCF4-4C30-A994-3274415E974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19550" y="4811713"/>
            <a:ext cx="1035050" cy="785812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8073" name="Rectangle 9">
            <a:extLst>
              <a:ext uri="{FF2B5EF4-FFF2-40B4-BE49-F238E27FC236}">
                <a16:creationId xmlns:a16="http://schemas.microsoft.com/office/drawing/2014/main" id="{E01F54AA-0EF6-4F84-A756-1EA1205BF2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350" y="4562475"/>
            <a:ext cx="3476625" cy="23812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8074" name="Rectangle 10">
            <a:extLst>
              <a:ext uri="{FF2B5EF4-FFF2-40B4-BE49-F238E27FC236}">
                <a16:creationId xmlns:a16="http://schemas.microsoft.com/office/drawing/2014/main" id="{EFE4E3B0-CAE2-4470-B460-7AD3F7ADD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4125" y="5245100"/>
            <a:ext cx="2466975" cy="80327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8075" name="Rectangle 11">
            <a:extLst>
              <a:ext uri="{FF2B5EF4-FFF2-40B4-BE49-F238E27FC236}">
                <a16:creationId xmlns:a16="http://schemas.microsoft.com/office/drawing/2014/main" id="{7B20A583-3034-4679-9F8C-0D8C198387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0013" y="638175"/>
            <a:ext cx="3821112" cy="249238"/>
          </a:xfrm>
          <a:prstGeom prst="rect">
            <a:avLst/>
          </a:prstGeom>
          <a:solidFill>
            <a:srgbClr val="0080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8076" name="Rectangle 12">
            <a:extLst>
              <a:ext uri="{FF2B5EF4-FFF2-40B4-BE49-F238E27FC236}">
                <a16:creationId xmlns:a16="http://schemas.microsoft.com/office/drawing/2014/main" id="{85C4DB7E-260A-4D45-B1CA-F5CC4E2846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570413"/>
            <a:ext cx="1906588" cy="204787"/>
          </a:xfrm>
          <a:prstGeom prst="rect">
            <a:avLst/>
          </a:prstGeom>
          <a:solidFill>
            <a:srgbClr val="D483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8077" name="Line 13">
            <a:extLst>
              <a:ext uri="{FF2B5EF4-FFF2-40B4-BE49-F238E27FC236}">
                <a16:creationId xmlns:a16="http://schemas.microsoft.com/office/drawing/2014/main" id="{A8D14E05-15F9-498A-8EB9-750869AC129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98513" y="3611563"/>
            <a:ext cx="4211637" cy="9017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8078" name="Rectangle 14">
            <a:extLst>
              <a:ext uri="{FF2B5EF4-FFF2-40B4-BE49-F238E27FC236}">
                <a16:creationId xmlns:a16="http://schemas.microsoft.com/office/drawing/2014/main" id="{7EA929D1-1D0A-480E-AA5A-BB5AE1ED11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382963"/>
            <a:ext cx="646113" cy="238125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8079" name="Rectangle 15">
            <a:extLst>
              <a:ext uri="{FF2B5EF4-FFF2-40B4-BE49-F238E27FC236}">
                <a16:creationId xmlns:a16="http://schemas.microsoft.com/office/drawing/2014/main" id="{E9C3866F-485C-4DF9-82B5-39415CAA18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4430713"/>
            <a:ext cx="858838" cy="23495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8080" name="Line 16">
            <a:extLst>
              <a:ext uri="{FF2B5EF4-FFF2-40B4-BE49-F238E27FC236}">
                <a16:creationId xmlns:a16="http://schemas.microsoft.com/office/drawing/2014/main" id="{268FE257-E2A2-4A06-905A-71F6EEF8178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265238" y="3519488"/>
            <a:ext cx="3652837" cy="574675"/>
          </a:xfrm>
          <a:prstGeom prst="line">
            <a:avLst/>
          </a:prstGeom>
          <a:noFill/>
          <a:ln w="28575">
            <a:solidFill>
              <a:srgbClr val="10007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8081" name="Rectangle 17">
            <a:extLst>
              <a:ext uri="{FF2B5EF4-FFF2-40B4-BE49-F238E27FC236}">
                <a16:creationId xmlns:a16="http://schemas.microsoft.com/office/drawing/2014/main" id="{D17D27E6-4D64-447D-A619-50D4D4E3E9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0738" y="3378200"/>
            <a:ext cx="433387" cy="238125"/>
          </a:xfrm>
          <a:prstGeom prst="rect">
            <a:avLst/>
          </a:prstGeom>
          <a:noFill/>
          <a:ln w="28575">
            <a:solidFill>
              <a:srgbClr val="10007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8082" name="Rectangle 18">
            <a:extLst>
              <a:ext uri="{FF2B5EF4-FFF2-40B4-BE49-F238E27FC236}">
                <a16:creationId xmlns:a16="http://schemas.microsoft.com/office/drawing/2014/main" id="{06C178F3-CB11-4690-84CE-B9F5157924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8713" y="3848100"/>
            <a:ext cx="2805112" cy="400050"/>
          </a:xfrm>
          <a:prstGeom prst="rect">
            <a:avLst/>
          </a:prstGeom>
          <a:noFill/>
          <a:ln w="28575">
            <a:solidFill>
              <a:srgbClr val="10007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8083" name="Rectangle 20">
            <a:extLst>
              <a:ext uri="{FF2B5EF4-FFF2-40B4-BE49-F238E27FC236}">
                <a16:creationId xmlns:a16="http://schemas.microsoft.com/office/drawing/2014/main" id="{DF109646-1543-414A-B2CB-84E78A6EF5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763" y="1573213"/>
            <a:ext cx="1423987" cy="430212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8084" name="Rectangle 21">
            <a:extLst>
              <a:ext uri="{FF2B5EF4-FFF2-40B4-BE49-F238E27FC236}">
                <a16:creationId xmlns:a16="http://schemas.microsoft.com/office/drawing/2014/main" id="{E76B7044-4882-4F4B-BA19-03B483FFE7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6813" y="1924050"/>
            <a:ext cx="2222500" cy="19050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8085" name="Rectangle 22">
            <a:extLst>
              <a:ext uri="{FF2B5EF4-FFF2-40B4-BE49-F238E27FC236}">
                <a16:creationId xmlns:a16="http://schemas.microsoft.com/office/drawing/2014/main" id="{E361CA83-B68D-419C-B229-73B42B9892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1888" y="4238625"/>
            <a:ext cx="2222500" cy="19050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8086" name="Line 23">
            <a:extLst>
              <a:ext uri="{FF2B5EF4-FFF2-40B4-BE49-F238E27FC236}">
                <a16:creationId xmlns:a16="http://schemas.microsoft.com/office/drawing/2014/main" id="{F962C85C-B9D5-4390-9A53-63D67988FDF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577975" y="1792288"/>
            <a:ext cx="3335338" cy="207962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78931" name="Text Box 19">
            <a:extLst>
              <a:ext uri="{FF2B5EF4-FFF2-40B4-BE49-F238E27FC236}">
                <a16:creationId xmlns:a16="http://schemas.microsoft.com/office/drawing/2014/main" id="{AC5E138E-D8DA-418D-AED1-34782B43F9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013" y="4683125"/>
            <a:ext cx="6469062" cy="2051050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400">
                <a:solidFill>
                  <a:srgbClr val="008000"/>
                </a:solidFill>
              </a:rPr>
              <a:t>関数実行のために，メモリ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400">
                <a:solidFill>
                  <a:srgbClr val="008000"/>
                </a:solidFill>
              </a:rPr>
              <a:t>エリアをダイナミックに確保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>
                <a:solidFill>
                  <a:srgbClr val="008000"/>
                </a:solidFill>
              </a:rPr>
              <a:t>（関数実行の終わりで解放）</a:t>
            </a:r>
          </a:p>
        </p:txBody>
      </p:sp>
      <p:sp>
        <p:nvSpPr>
          <p:cNvPr id="88088" name="Line 24">
            <a:extLst>
              <a:ext uri="{FF2B5EF4-FFF2-40B4-BE49-F238E27FC236}">
                <a16:creationId xmlns:a16="http://schemas.microsoft.com/office/drawing/2014/main" id="{5244276B-83F6-47C2-9B0E-CF44595C650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592263" y="1882775"/>
            <a:ext cx="3325812" cy="244157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78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8931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ext Box 2">
            <a:extLst>
              <a:ext uri="{FF2B5EF4-FFF2-40B4-BE49-F238E27FC236}">
                <a16:creationId xmlns:a16="http://schemas.microsoft.com/office/drawing/2014/main" id="{B3CA8A3D-325E-4CE1-B50A-E4FE4EE8E2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4650" y="307975"/>
            <a:ext cx="4930775" cy="650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.data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str1: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</a:t>
            </a: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.ascii "My Name is David!\0</a:t>
            </a:r>
            <a:r>
              <a:rPr lang="en-US" altLang="ja-JP" sz="1800" b="1">
                <a:latin typeface="Courier New" panose="02070309020205020404" pitchFamily="49" charset="0"/>
              </a:rPr>
              <a:t>"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SYS_STK: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</a:t>
            </a: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.ds.b 0x4000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SYS_STK_TOP:</a:t>
            </a:r>
            <a:r>
              <a:rPr lang="en-US" altLang="ja-JP" sz="1800" b="1">
                <a:latin typeface="Courier New" panose="02070309020205020404" pitchFamily="49" charset="0"/>
              </a:rPr>
              <a:t>				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endParaRPr lang="en-US" altLang="ja-JP" sz="18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.text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stringlength: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link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%a6,#-8  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clr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-2(%a6)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8(%a6),-6(%a6)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start1:</a:t>
            </a:r>
            <a:r>
              <a:rPr lang="en-US" altLang="ja-JP" sz="1800" b="1">
                <a:latin typeface="Courier New" panose="02070309020205020404" pitchFamily="49" charset="0"/>
              </a:rPr>
              <a:t>	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-6(%a6),%a0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cmp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.b</a:t>
            </a:r>
            <a:r>
              <a:rPr lang="en-US" altLang="ja-JP" sz="1800" b="1">
                <a:latin typeface="Courier New" panose="02070309020205020404" pitchFamily="49" charset="0"/>
              </a:rPr>
              <a:t> #0,(%a0)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beq break1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addq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#1,-6(%a6)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addq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#1,-2(%a6)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bra start1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break1: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-2(%a6),%a0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%a0,%d0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unlk %a6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rts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endParaRPr lang="en-US" altLang="ja-JP" sz="18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main: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lea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SYS_STK_TOP,%a7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endParaRPr lang="en-US" altLang="ja-JP" sz="18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lea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str1,%a0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%a0,-(%a7)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jsr stringlength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addq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#4,%a7	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endParaRPr lang="en-US" altLang="ja-JP" sz="18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</a:t>
            </a: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.dc.w 0x4848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stop #0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.end</a:t>
            </a:r>
            <a:endParaRPr lang="ja-JP" altLang="en-US" sz="1800" b="1">
              <a:solidFill>
                <a:srgbClr val="008000"/>
              </a:solidFill>
              <a:latin typeface="Courier New" panose="02070309020205020404" pitchFamily="49" charset="0"/>
            </a:endParaRPr>
          </a:p>
        </p:txBody>
      </p:sp>
      <p:pic>
        <p:nvPicPr>
          <p:cNvPr id="90115" name="Picture 3" descr="1">
            <a:extLst>
              <a:ext uri="{FF2B5EF4-FFF2-40B4-BE49-F238E27FC236}">
                <a16:creationId xmlns:a16="http://schemas.microsoft.com/office/drawing/2014/main" id="{D4D7D8E8-09F6-4341-AE50-23CE475973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46125"/>
            <a:ext cx="4149725" cy="4730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0116" name="Rectangle 4">
            <a:extLst>
              <a:ext uri="{FF2B5EF4-FFF2-40B4-BE49-F238E27FC236}">
                <a16:creationId xmlns:a16="http://schemas.microsoft.com/office/drawing/2014/main" id="{CEEF7B16-41F2-4807-A0A0-A93E781EF5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130425"/>
            <a:ext cx="2552700" cy="1277938"/>
          </a:xfrm>
          <a:prstGeom prst="rect">
            <a:avLst/>
          </a:prstGeom>
          <a:solidFill>
            <a:srgbClr val="FF9999">
              <a:alpha val="3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0117" name="Rectangle 5">
            <a:extLst>
              <a:ext uri="{FF2B5EF4-FFF2-40B4-BE49-F238E27FC236}">
                <a16:creationId xmlns:a16="http://schemas.microsoft.com/office/drawing/2014/main" id="{9C88DC24-C176-467F-9B80-31BD1F6A83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7038" y="2100263"/>
            <a:ext cx="3802062" cy="1785937"/>
          </a:xfrm>
          <a:prstGeom prst="rect">
            <a:avLst/>
          </a:prstGeom>
          <a:solidFill>
            <a:srgbClr val="FF9999">
              <a:alpha val="3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0118" name="Text Box 6">
            <a:extLst>
              <a:ext uri="{FF2B5EF4-FFF2-40B4-BE49-F238E27FC236}">
                <a16:creationId xmlns:a16="http://schemas.microsoft.com/office/drawing/2014/main" id="{8EAFD858-B15E-4D6C-AD25-193B3F3FD2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0950" y="222250"/>
            <a:ext cx="10525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solidFill>
                  <a:schemeClr val="accent2"/>
                </a:solidFill>
              </a:rPr>
              <a:t>C</a:t>
            </a:r>
            <a:r>
              <a:rPr lang="ja-JP" altLang="en-US" sz="2400" b="1">
                <a:solidFill>
                  <a:schemeClr val="accent2"/>
                </a:solidFill>
              </a:rPr>
              <a:t>言語</a:t>
            </a:r>
          </a:p>
        </p:txBody>
      </p:sp>
      <p:sp>
        <p:nvSpPr>
          <p:cNvPr id="90119" name="Text Box 7">
            <a:extLst>
              <a:ext uri="{FF2B5EF4-FFF2-40B4-BE49-F238E27FC236}">
                <a16:creationId xmlns:a16="http://schemas.microsoft.com/office/drawing/2014/main" id="{0FE685E5-580F-4E24-8BFB-2372383DD0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4613" y="77788"/>
            <a:ext cx="3022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solidFill>
                  <a:schemeClr val="accent2"/>
                </a:solidFill>
              </a:rPr>
              <a:t>68000</a:t>
            </a:r>
            <a:r>
              <a:rPr lang="ja-JP" altLang="en-US" sz="2400" b="1">
                <a:solidFill>
                  <a:schemeClr val="accent2"/>
                </a:solidFill>
              </a:rPr>
              <a:t>アセンブラ言語</a:t>
            </a:r>
          </a:p>
        </p:txBody>
      </p:sp>
      <p:sp>
        <p:nvSpPr>
          <p:cNvPr id="90120" name="Line 8">
            <a:extLst>
              <a:ext uri="{FF2B5EF4-FFF2-40B4-BE49-F238E27FC236}">
                <a16:creationId xmlns:a16="http://schemas.microsoft.com/office/drawing/2014/main" id="{B5F3F974-086E-44DD-BE07-9C6B039FC6D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19550" y="4811713"/>
            <a:ext cx="1035050" cy="785812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121" name="Rectangle 9">
            <a:extLst>
              <a:ext uri="{FF2B5EF4-FFF2-40B4-BE49-F238E27FC236}">
                <a16:creationId xmlns:a16="http://schemas.microsoft.com/office/drawing/2014/main" id="{C08649A7-0993-4CFD-AB99-11EB514EF3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350" y="4562475"/>
            <a:ext cx="3476625" cy="23812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0122" name="Rectangle 10">
            <a:extLst>
              <a:ext uri="{FF2B5EF4-FFF2-40B4-BE49-F238E27FC236}">
                <a16:creationId xmlns:a16="http://schemas.microsoft.com/office/drawing/2014/main" id="{FD501202-0853-4597-93F5-6E4727865A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4125" y="5245100"/>
            <a:ext cx="2466975" cy="80327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0123" name="Rectangle 11">
            <a:extLst>
              <a:ext uri="{FF2B5EF4-FFF2-40B4-BE49-F238E27FC236}">
                <a16:creationId xmlns:a16="http://schemas.microsoft.com/office/drawing/2014/main" id="{FDAAE7E4-1CBC-4868-B6D9-7D72E16CFA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0013" y="638175"/>
            <a:ext cx="3821112" cy="249238"/>
          </a:xfrm>
          <a:prstGeom prst="rect">
            <a:avLst/>
          </a:prstGeom>
          <a:solidFill>
            <a:srgbClr val="0080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0124" name="Rectangle 12">
            <a:extLst>
              <a:ext uri="{FF2B5EF4-FFF2-40B4-BE49-F238E27FC236}">
                <a16:creationId xmlns:a16="http://schemas.microsoft.com/office/drawing/2014/main" id="{1949DF3C-DA95-4034-96F7-37FDADD06F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570413"/>
            <a:ext cx="1906588" cy="204787"/>
          </a:xfrm>
          <a:prstGeom prst="rect">
            <a:avLst/>
          </a:prstGeom>
          <a:solidFill>
            <a:srgbClr val="D483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0125" name="Line 13">
            <a:extLst>
              <a:ext uri="{FF2B5EF4-FFF2-40B4-BE49-F238E27FC236}">
                <a16:creationId xmlns:a16="http://schemas.microsoft.com/office/drawing/2014/main" id="{E40D8D4B-E8DB-411E-BF4B-A88C5DBB3C3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98513" y="3611563"/>
            <a:ext cx="4211637" cy="9017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126" name="Rectangle 14">
            <a:extLst>
              <a:ext uri="{FF2B5EF4-FFF2-40B4-BE49-F238E27FC236}">
                <a16:creationId xmlns:a16="http://schemas.microsoft.com/office/drawing/2014/main" id="{E395F376-EFE9-4B04-AB3F-4E5C406BD0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382963"/>
            <a:ext cx="646113" cy="238125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0127" name="Rectangle 15">
            <a:extLst>
              <a:ext uri="{FF2B5EF4-FFF2-40B4-BE49-F238E27FC236}">
                <a16:creationId xmlns:a16="http://schemas.microsoft.com/office/drawing/2014/main" id="{3363B8AD-372E-43C4-8C56-7B231ACC32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4430713"/>
            <a:ext cx="858838" cy="23495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0128" name="Line 16">
            <a:extLst>
              <a:ext uri="{FF2B5EF4-FFF2-40B4-BE49-F238E27FC236}">
                <a16:creationId xmlns:a16="http://schemas.microsoft.com/office/drawing/2014/main" id="{E0A062E3-9EC9-48F2-B80D-EE502E86ADE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265238" y="3519488"/>
            <a:ext cx="3652837" cy="574675"/>
          </a:xfrm>
          <a:prstGeom prst="line">
            <a:avLst/>
          </a:prstGeom>
          <a:noFill/>
          <a:ln w="28575">
            <a:solidFill>
              <a:srgbClr val="10007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129" name="Rectangle 17">
            <a:extLst>
              <a:ext uri="{FF2B5EF4-FFF2-40B4-BE49-F238E27FC236}">
                <a16:creationId xmlns:a16="http://schemas.microsoft.com/office/drawing/2014/main" id="{A12B28F8-2BEA-49A4-9F5D-F90D0EB368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0738" y="3378200"/>
            <a:ext cx="433387" cy="238125"/>
          </a:xfrm>
          <a:prstGeom prst="rect">
            <a:avLst/>
          </a:prstGeom>
          <a:noFill/>
          <a:ln w="28575">
            <a:solidFill>
              <a:srgbClr val="10007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0130" name="Rectangle 18">
            <a:extLst>
              <a:ext uri="{FF2B5EF4-FFF2-40B4-BE49-F238E27FC236}">
                <a16:creationId xmlns:a16="http://schemas.microsoft.com/office/drawing/2014/main" id="{1F267302-7329-4F04-874D-2CC7C484C6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8713" y="3848100"/>
            <a:ext cx="2805112" cy="400050"/>
          </a:xfrm>
          <a:prstGeom prst="rect">
            <a:avLst/>
          </a:prstGeom>
          <a:noFill/>
          <a:ln w="28575">
            <a:solidFill>
              <a:srgbClr val="10007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0131" name="Rectangle 19">
            <a:extLst>
              <a:ext uri="{FF2B5EF4-FFF2-40B4-BE49-F238E27FC236}">
                <a16:creationId xmlns:a16="http://schemas.microsoft.com/office/drawing/2014/main" id="{ECF02EC4-A060-4F57-B98F-1A87CCC28E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763" y="1573213"/>
            <a:ext cx="1423987" cy="430212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0132" name="Rectangle 20">
            <a:extLst>
              <a:ext uri="{FF2B5EF4-FFF2-40B4-BE49-F238E27FC236}">
                <a16:creationId xmlns:a16="http://schemas.microsoft.com/office/drawing/2014/main" id="{7CB6A9B7-4E35-4B47-8C56-7B645E2857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6813" y="1924050"/>
            <a:ext cx="2222500" cy="19050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0133" name="Rectangle 21">
            <a:extLst>
              <a:ext uri="{FF2B5EF4-FFF2-40B4-BE49-F238E27FC236}">
                <a16:creationId xmlns:a16="http://schemas.microsoft.com/office/drawing/2014/main" id="{747A695D-724C-41C3-AEE4-16B0835294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1888" y="4238625"/>
            <a:ext cx="2222500" cy="19050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0134" name="Line 22">
            <a:extLst>
              <a:ext uri="{FF2B5EF4-FFF2-40B4-BE49-F238E27FC236}">
                <a16:creationId xmlns:a16="http://schemas.microsoft.com/office/drawing/2014/main" id="{C4A7F83A-2F25-49EF-8AF8-D63A92F5387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577975" y="1792288"/>
            <a:ext cx="3335338" cy="207962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83031" name="Text Box 23">
            <a:extLst>
              <a:ext uri="{FF2B5EF4-FFF2-40B4-BE49-F238E27FC236}">
                <a16:creationId xmlns:a16="http://schemas.microsoft.com/office/drawing/2014/main" id="{A4E7E83C-36EE-4A11-A925-F6103AD161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9475" y="5310188"/>
            <a:ext cx="7035800" cy="132080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>
                <a:solidFill>
                  <a:srgbClr val="FF0000"/>
                </a:solidFill>
              </a:rPr>
              <a:t>「スタックエリア」の確保と，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>
                <a:solidFill>
                  <a:srgbClr val="FF0000"/>
                </a:solidFill>
              </a:rPr>
              <a:t>そのメモリアドレスを </a:t>
            </a:r>
            <a:r>
              <a:rPr lang="en-US" altLang="ja-JP" sz="4000">
                <a:solidFill>
                  <a:srgbClr val="FF0000"/>
                </a:solidFill>
              </a:rPr>
              <a:t>A7 </a:t>
            </a:r>
            <a:r>
              <a:rPr lang="ja-JP" altLang="en-US" sz="4000">
                <a:solidFill>
                  <a:srgbClr val="FF0000"/>
                </a:solidFill>
              </a:rPr>
              <a:t>にセット</a:t>
            </a:r>
          </a:p>
        </p:txBody>
      </p:sp>
      <p:sp>
        <p:nvSpPr>
          <p:cNvPr id="90136" name="Line 24">
            <a:extLst>
              <a:ext uri="{FF2B5EF4-FFF2-40B4-BE49-F238E27FC236}">
                <a16:creationId xmlns:a16="http://schemas.microsoft.com/office/drawing/2014/main" id="{6790AA5C-440F-4928-B4F0-DE050D53E28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592263" y="1882775"/>
            <a:ext cx="3325812" cy="244157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83034" name="Rectangle 26">
            <a:extLst>
              <a:ext uri="{FF2B5EF4-FFF2-40B4-BE49-F238E27FC236}">
                <a16:creationId xmlns:a16="http://schemas.microsoft.com/office/drawing/2014/main" id="{2415F6E8-7E5B-4CAC-B742-BF2FAE4574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0788" y="4762500"/>
            <a:ext cx="3128962" cy="476250"/>
          </a:xfrm>
          <a:prstGeom prst="rect">
            <a:avLst/>
          </a:prstGeom>
          <a:solidFill>
            <a:srgbClr val="FF0000">
              <a:alpha val="3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83035" name="Rectangle 27">
            <a:extLst>
              <a:ext uri="{FF2B5EF4-FFF2-40B4-BE49-F238E27FC236}">
                <a16:creationId xmlns:a16="http://schemas.microsoft.com/office/drawing/2014/main" id="{40084D5C-838C-462A-B541-53189D6B35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7513" y="800100"/>
            <a:ext cx="3159125" cy="650875"/>
          </a:xfrm>
          <a:prstGeom prst="rect">
            <a:avLst/>
          </a:prstGeom>
          <a:solidFill>
            <a:srgbClr val="FF0000">
              <a:alpha val="3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83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83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683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6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6830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6830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6830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6830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6830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6830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6830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6830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0" presetID="26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6830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6830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4" presetClass="emph" presetSubtype="2" fill="hold" grpId="3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3"/>
                                    </p:cond>
                                  </p:endCondLst>
                                  <p:childTnLst>
                                    <p:anim to="1.5" calcmode="lin" valueType="num">
                                      <p:cBhvr override="childStyle">
                                        <p:cTn id="34" dur="2000" fill="hold"/>
                                        <p:tgtEl>
                                          <p:spTgt spid="68303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3031" grpId="0" animBg="1"/>
      <p:bldP spid="683034" grpId="0" animBg="1"/>
      <p:bldP spid="683034" grpId="1" animBg="1"/>
      <p:bldP spid="683034" grpId="2" animBg="1"/>
      <p:bldP spid="683034" grpId="3"/>
      <p:bldP spid="683035" grpId="0" animBg="1"/>
      <p:bldP spid="683035" grpId="1" animBg="1"/>
      <p:bldP spid="683035" grpId="2" animBg="1"/>
      <p:bldP spid="683035" grpId="3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ext Box 2">
            <a:extLst>
              <a:ext uri="{FF2B5EF4-FFF2-40B4-BE49-F238E27FC236}">
                <a16:creationId xmlns:a16="http://schemas.microsoft.com/office/drawing/2014/main" id="{96DF46AA-3360-4F44-9B86-E29D52D13E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4650" y="307975"/>
            <a:ext cx="4930775" cy="650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.data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str1: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</a:t>
            </a: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.ascii "My Name is David!\0</a:t>
            </a:r>
            <a:r>
              <a:rPr lang="en-US" altLang="ja-JP" sz="1800" b="1">
                <a:latin typeface="Courier New" panose="02070309020205020404" pitchFamily="49" charset="0"/>
              </a:rPr>
              <a:t>"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SYS_STK: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</a:t>
            </a: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.ds.b 0x4000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SYS_STK_TOP:</a:t>
            </a:r>
            <a:r>
              <a:rPr lang="en-US" altLang="ja-JP" sz="1800" b="1">
                <a:latin typeface="Courier New" panose="02070309020205020404" pitchFamily="49" charset="0"/>
              </a:rPr>
              <a:t>				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endParaRPr lang="en-US" altLang="ja-JP" sz="18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.text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stringlength: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link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%a6,#-8  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clr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-2(%a6)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8(%a6),-6(%a6)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start1:</a:t>
            </a:r>
            <a:r>
              <a:rPr lang="en-US" altLang="ja-JP" sz="1800" b="1">
                <a:latin typeface="Courier New" panose="02070309020205020404" pitchFamily="49" charset="0"/>
              </a:rPr>
              <a:t>	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-6(%a6),%a0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cmp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.b</a:t>
            </a:r>
            <a:r>
              <a:rPr lang="en-US" altLang="ja-JP" sz="1800" b="1">
                <a:latin typeface="Courier New" panose="02070309020205020404" pitchFamily="49" charset="0"/>
              </a:rPr>
              <a:t> #0,(%a0)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beq break1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addq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#1,-6(%a6)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addq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#1,-2(%a6)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bra start1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break1: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-2(%a6),%a0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%a0,%d0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unlk %a6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rts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endParaRPr lang="en-US" altLang="ja-JP" sz="18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main: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lea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SYS_STK_TOP,%a7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endParaRPr lang="en-US" altLang="ja-JP" sz="18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lea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str1,%a0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%a0,-(%a7)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jsr stringlength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addq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#4,%a7	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endParaRPr lang="en-US" altLang="ja-JP" sz="18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</a:t>
            </a: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.dc.w 0x4848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stop #0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.end</a:t>
            </a:r>
            <a:endParaRPr lang="ja-JP" altLang="en-US" sz="1800" b="1">
              <a:solidFill>
                <a:srgbClr val="008000"/>
              </a:solidFill>
              <a:latin typeface="Courier New" panose="02070309020205020404" pitchFamily="49" charset="0"/>
            </a:endParaRPr>
          </a:p>
        </p:txBody>
      </p:sp>
      <p:pic>
        <p:nvPicPr>
          <p:cNvPr id="92163" name="Picture 3" descr="1">
            <a:extLst>
              <a:ext uri="{FF2B5EF4-FFF2-40B4-BE49-F238E27FC236}">
                <a16:creationId xmlns:a16="http://schemas.microsoft.com/office/drawing/2014/main" id="{0C5F8725-890E-4C12-B1A8-BAFAE1948F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46125"/>
            <a:ext cx="4149725" cy="4730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164" name="Rectangle 4">
            <a:extLst>
              <a:ext uri="{FF2B5EF4-FFF2-40B4-BE49-F238E27FC236}">
                <a16:creationId xmlns:a16="http://schemas.microsoft.com/office/drawing/2014/main" id="{09ADE7DF-B19F-467D-9591-9CAF9E8268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130425"/>
            <a:ext cx="2552700" cy="1277938"/>
          </a:xfrm>
          <a:prstGeom prst="rect">
            <a:avLst/>
          </a:prstGeom>
          <a:solidFill>
            <a:srgbClr val="FF9999">
              <a:alpha val="3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2165" name="Rectangle 5">
            <a:extLst>
              <a:ext uri="{FF2B5EF4-FFF2-40B4-BE49-F238E27FC236}">
                <a16:creationId xmlns:a16="http://schemas.microsoft.com/office/drawing/2014/main" id="{267BBEFC-7037-4AEF-A06B-BE895AFB85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7038" y="2100263"/>
            <a:ext cx="3802062" cy="1785937"/>
          </a:xfrm>
          <a:prstGeom prst="rect">
            <a:avLst/>
          </a:prstGeom>
          <a:solidFill>
            <a:srgbClr val="FF9999">
              <a:alpha val="3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2166" name="Text Box 6">
            <a:extLst>
              <a:ext uri="{FF2B5EF4-FFF2-40B4-BE49-F238E27FC236}">
                <a16:creationId xmlns:a16="http://schemas.microsoft.com/office/drawing/2014/main" id="{8FE529F4-286F-433D-A610-856352608A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0950" y="222250"/>
            <a:ext cx="10525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solidFill>
                  <a:schemeClr val="accent2"/>
                </a:solidFill>
              </a:rPr>
              <a:t>C</a:t>
            </a:r>
            <a:r>
              <a:rPr lang="ja-JP" altLang="en-US" sz="2400" b="1">
                <a:solidFill>
                  <a:schemeClr val="accent2"/>
                </a:solidFill>
              </a:rPr>
              <a:t>言語</a:t>
            </a:r>
          </a:p>
        </p:txBody>
      </p:sp>
      <p:sp>
        <p:nvSpPr>
          <p:cNvPr id="92167" name="Text Box 7">
            <a:extLst>
              <a:ext uri="{FF2B5EF4-FFF2-40B4-BE49-F238E27FC236}">
                <a16:creationId xmlns:a16="http://schemas.microsoft.com/office/drawing/2014/main" id="{D40B1A67-ACBC-49D5-BCBE-4C4D5F098D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4613" y="77788"/>
            <a:ext cx="3022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solidFill>
                  <a:schemeClr val="accent2"/>
                </a:solidFill>
              </a:rPr>
              <a:t>68000</a:t>
            </a:r>
            <a:r>
              <a:rPr lang="ja-JP" altLang="en-US" sz="2400" b="1">
                <a:solidFill>
                  <a:schemeClr val="accent2"/>
                </a:solidFill>
              </a:rPr>
              <a:t>アセンブラ言語</a:t>
            </a:r>
          </a:p>
        </p:txBody>
      </p:sp>
      <p:sp>
        <p:nvSpPr>
          <p:cNvPr id="92168" name="Line 8">
            <a:extLst>
              <a:ext uri="{FF2B5EF4-FFF2-40B4-BE49-F238E27FC236}">
                <a16:creationId xmlns:a16="http://schemas.microsoft.com/office/drawing/2014/main" id="{F1B2CFB1-FB7C-4D9F-AFD3-DC50F835007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19550" y="4811713"/>
            <a:ext cx="1035050" cy="785812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2169" name="Rectangle 9">
            <a:extLst>
              <a:ext uri="{FF2B5EF4-FFF2-40B4-BE49-F238E27FC236}">
                <a16:creationId xmlns:a16="http://schemas.microsoft.com/office/drawing/2014/main" id="{3D911CAF-848C-4CA4-A5F2-9B5E5787E3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350" y="4562475"/>
            <a:ext cx="3476625" cy="23812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2170" name="Rectangle 10">
            <a:extLst>
              <a:ext uri="{FF2B5EF4-FFF2-40B4-BE49-F238E27FC236}">
                <a16:creationId xmlns:a16="http://schemas.microsoft.com/office/drawing/2014/main" id="{CF35C55D-BCC3-4774-8FD9-450360D46B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4125" y="5245100"/>
            <a:ext cx="2466975" cy="84137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2171" name="Rectangle 11">
            <a:extLst>
              <a:ext uri="{FF2B5EF4-FFF2-40B4-BE49-F238E27FC236}">
                <a16:creationId xmlns:a16="http://schemas.microsoft.com/office/drawing/2014/main" id="{5A1FCD97-6036-4893-9CB3-7278E2E003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0013" y="638175"/>
            <a:ext cx="3821112" cy="249238"/>
          </a:xfrm>
          <a:prstGeom prst="rect">
            <a:avLst/>
          </a:prstGeom>
          <a:solidFill>
            <a:srgbClr val="0080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2172" name="Rectangle 12">
            <a:extLst>
              <a:ext uri="{FF2B5EF4-FFF2-40B4-BE49-F238E27FC236}">
                <a16:creationId xmlns:a16="http://schemas.microsoft.com/office/drawing/2014/main" id="{7A997B95-E977-4983-8E3D-708CC404E2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570413"/>
            <a:ext cx="1906588" cy="204787"/>
          </a:xfrm>
          <a:prstGeom prst="rect">
            <a:avLst/>
          </a:prstGeom>
          <a:solidFill>
            <a:srgbClr val="D483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2173" name="Line 13">
            <a:extLst>
              <a:ext uri="{FF2B5EF4-FFF2-40B4-BE49-F238E27FC236}">
                <a16:creationId xmlns:a16="http://schemas.microsoft.com/office/drawing/2014/main" id="{2B5FB6A3-D5D1-4319-A4B8-8E6CC2F5FCD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98513" y="3611563"/>
            <a:ext cx="4211637" cy="9017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2174" name="Rectangle 14">
            <a:extLst>
              <a:ext uri="{FF2B5EF4-FFF2-40B4-BE49-F238E27FC236}">
                <a16:creationId xmlns:a16="http://schemas.microsoft.com/office/drawing/2014/main" id="{BC21FBC1-1C55-4FCE-82DE-EB6D8033BE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382963"/>
            <a:ext cx="646113" cy="238125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2175" name="Rectangle 15">
            <a:extLst>
              <a:ext uri="{FF2B5EF4-FFF2-40B4-BE49-F238E27FC236}">
                <a16:creationId xmlns:a16="http://schemas.microsoft.com/office/drawing/2014/main" id="{45760012-BB89-4993-8875-8C3CA1556D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4430713"/>
            <a:ext cx="858838" cy="23495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2176" name="Line 16">
            <a:extLst>
              <a:ext uri="{FF2B5EF4-FFF2-40B4-BE49-F238E27FC236}">
                <a16:creationId xmlns:a16="http://schemas.microsoft.com/office/drawing/2014/main" id="{C9208CCA-284D-43DD-900B-C254A06F943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265238" y="3519488"/>
            <a:ext cx="3652837" cy="574675"/>
          </a:xfrm>
          <a:prstGeom prst="line">
            <a:avLst/>
          </a:prstGeom>
          <a:noFill/>
          <a:ln w="28575">
            <a:solidFill>
              <a:srgbClr val="10007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2177" name="Rectangle 17">
            <a:extLst>
              <a:ext uri="{FF2B5EF4-FFF2-40B4-BE49-F238E27FC236}">
                <a16:creationId xmlns:a16="http://schemas.microsoft.com/office/drawing/2014/main" id="{1333E095-7681-4AE7-9836-F5BA91E221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0738" y="3378200"/>
            <a:ext cx="433387" cy="238125"/>
          </a:xfrm>
          <a:prstGeom prst="rect">
            <a:avLst/>
          </a:prstGeom>
          <a:noFill/>
          <a:ln w="28575">
            <a:solidFill>
              <a:srgbClr val="10007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2178" name="Rectangle 18">
            <a:extLst>
              <a:ext uri="{FF2B5EF4-FFF2-40B4-BE49-F238E27FC236}">
                <a16:creationId xmlns:a16="http://schemas.microsoft.com/office/drawing/2014/main" id="{D9B73592-7704-4710-A900-DE8D1C14F3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8713" y="3848100"/>
            <a:ext cx="2805112" cy="400050"/>
          </a:xfrm>
          <a:prstGeom prst="rect">
            <a:avLst/>
          </a:prstGeom>
          <a:noFill/>
          <a:ln w="28575">
            <a:solidFill>
              <a:srgbClr val="10007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2179" name="Rectangle 19">
            <a:extLst>
              <a:ext uri="{FF2B5EF4-FFF2-40B4-BE49-F238E27FC236}">
                <a16:creationId xmlns:a16="http://schemas.microsoft.com/office/drawing/2014/main" id="{0B4F8DDA-8A5A-4F46-9A2D-4BEBA59078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763" y="1573213"/>
            <a:ext cx="1423987" cy="430212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2180" name="Rectangle 20">
            <a:extLst>
              <a:ext uri="{FF2B5EF4-FFF2-40B4-BE49-F238E27FC236}">
                <a16:creationId xmlns:a16="http://schemas.microsoft.com/office/drawing/2014/main" id="{8D5165EA-5028-4955-AAEC-C005714AA9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6813" y="1924050"/>
            <a:ext cx="2222500" cy="19050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2181" name="Rectangle 21">
            <a:extLst>
              <a:ext uri="{FF2B5EF4-FFF2-40B4-BE49-F238E27FC236}">
                <a16:creationId xmlns:a16="http://schemas.microsoft.com/office/drawing/2014/main" id="{997676FB-3C56-41B1-90F1-77537C3468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1888" y="4238625"/>
            <a:ext cx="2222500" cy="19050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2182" name="Line 22">
            <a:extLst>
              <a:ext uri="{FF2B5EF4-FFF2-40B4-BE49-F238E27FC236}">
                <a16:creationId xmlns:a16="http://schemas.microsoft.com/office/drawing/2014/main" id="{280D413B-7F4B-4792-BE09-498D22D9E49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577975" y="1792288"/>
            <a:ext cx="3335338" cy="207962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2183" name="Line 24">
            <a:extLst>
              <a:ext uri="{FF2B5EF4-FFF2-40B4-BE49-F238E27FC236}">
                <a16:creationId xmlns:a16="http://schemas.microsoft.com/office/drawing/2014/main" id="{87D6FEEA-A980-4540-9204-5E2573EC27E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592263" y="1882775"/>
            <a:ext cx="3325812" cy="244157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2184" name="Rectangle 25">
            <a:extLst>
              <a:ext uri="{FF2B5EF4-FFF2-40B4-BE49-F238E27FC236}">
                <a16:creationId xmlns:a16="http://schemas.microsoft.com/office/drawing/2014/main" id="{5166B720-B581-4283-A1FF-443A795CC0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0788" y="4762500"/>
            <a:ext cx="3128962" cy="476250"/>
          </a:xfrm>
          <a:prstGeom prst="rect">
            <a:avLst/>
          </a:prstGeom>
          <a:solidFill>
            <a:srgbClr val="FF0000">
              <a:alpha val="3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2185" name="Rectangle 26">
            <a:extLst>
              <a:ext uri="{FF2B5EF4-FFF2-40B4-BE49-F238E27FC236}">
                <a16:creationId xmlns:a16="http://schemas.microsoft.com/office/drawing/2014/main" id="{1D81BBF4-0C1C-4B31-B9D4-3E73B8C935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7513" y="800100"/>
            <a:ext cx="3159125" cy="650875"/>
          </a:xfrm>
          <a:prstGeom prst="rect">
            <a:avLst/>
          </a:prstGeom>
          <a:solidFill>
            <a:srgbClr val="FF0000">
              <a:alpha val="3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>
            <a:extLst>
              <a:ext uri="{FF2B5EF4-FFF2-40B4-BE49-F238E27FC236}">
                <a16:creationId xmlns:a16="http://schemas.microsoft.com/office/drawing/2014/main" id="{FD8375E0-B8B1-4755-95B8-C58A1A7332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42938" y="184150"/>
            <a:ext cx="7772400" cy="430213"/>
          </a:xfrm>
        </p:spPr>
        <p:txBody>
          <a:bodyPr/>
          <a:lstStyle/>
          <a:p>
            <a:pPr eaLnBrk="1" hangingPunct="1"/>
            <a:r>
              <a:rPr lang="ja-JP" altLang="en-US" sz="3600"/>
              <a:t>（参考） </a:t>
            </a:r>
            <a:r>
              <a:rPr lang="en-US" altLang="ja-JP" sz="3600"/>
              <a:t>BSVC </a:t>
            </a:r>
            <a:r>
              <a:rPr lang="ja-JP" altLang="en-US" sz="3600"/>
              <a:t>での実行</a:t>
            </a:r>
          </a:p>
        </p:txBody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931DD718-3D3C-472C-84B7-D5135530C5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1763" y="842963"/>
            <a:ext cx="5224462" cy="11588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ja-JP" altLang="en-US" sz="2800"/>
              <a:t>最初に </a:t>
            </a:r>
            <a:r>
              <a:rPr lang="en-US" altLang="ja-JP" sz="2800"/>
              <a:t>PC </a:t>
            </a:r>
            <a:r>
              <a:rPr lang="ja-JP" altLang="en-US" sz="2800"/>
              <a:t>の値を手動でセット　</a:t>
            </a:r>
          </a:p>
          <a:p>
            <a:pPr eaLnBrk="1" hangingPunct="1">
              <a:buFontTx/>
              <a:buNone/>
            </a:pPr>
            <a:r>
              <a:rPr lang="ja-JP" altLang="en-US" sz="2800"/>
              <a:t>（</a:t>
            </a:r>
            <a:r>
              <a:rPr lang="ja-JP" altLang="en-US" sz="2800" b="1" u="sng"/>
              <a:t>メイン関数から開始</a:t>
            </a:r>
            <a:r>
              <a:rPr lang="ja-JP" altLang="en-US" sz="2800"/>
              <a:t>するように）</a:t>
            </a:r>
          </a:p>
        </p:txBody>
      </p:sp>
      <p:pic>
        <p:nvPicPr>
          <p:cNvPr id="94212" name="Picture 4" descr="1">
            <a:extLst>
              <a:ext uri="{FF2B5EF4-FFF2-40B4-BE49-F238E27FC236}">
                <a16:creationId xmlns:a16="http://schemas.microsoft.com/office/drawing/2014/main" id="{6E63DDC9-A45C-407D-9DA5-0425244E93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050" y="2081213"/>
            <a:ext cx="4203700" cy="337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4213" name="Picture 5" descr="2">
            <a:extLst>
              <a:ext uri="{FF2B5EF4-FFF2-40B4-BE49-F238E27FC236}">
                <a16:creationId xmlns:a16="http://schemas.microsoft.com/office/drawing/2014/main" id="{61FEDCAE-06AC-40A5-A028-AA68071C82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9838" y="911225"/>
            <a:ext cx="4044950" cy="579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4214" name="Rectangle 6">
            <a:extLst>
              <a:ext uri="{FF2B5EF4-FFF2-40B4-BE49-F238E27FC236}">
                <a16:creationId xmlns:a16="http://schemas.microsoft.com/office/drawing/2014/main" id="{927D4966-7246-4FB6-BBF8-88B975B996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363" y="4445000"/>
            <a:ext cx="4200525" cy="5746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4">
            <a:extLst>
              <a:ext uri="{FF2B5EF4-FFF2-40B4-BE49-F238E27FC236}">
                <a16:creationId xmlns:a16="http://schemas.microsoft.com/office/drawing/2014/main" id="{02BBAED0-4293-4C04-801C-5C66448AAF1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ja-JP" altLang="en-US">
                <a:solidFill>
                  <a:srgbClr val="008000"/>
                </a:solidFill>
              </a:rPr>
              <a:t>（１）　システムスタックエリアの確保と，</a:t>
            </a:r>
            <a:r>
              <a:rPr lang="en-US" altLang="ja-JP">
                <a:solidFill>
                  <a:srgbClr val="008000"/>
                </a:solidFill>
              </a:rPr>
              <a:t>A7 </a:t>
            </a:r>
            <a:r>
              <a:rPr lang="ja-JP" altLang="en-US">
                <a:solidFill>
                  <a:srgbClr val="008000"/>
                </a:solidFill>
              </a:rPr>
              <a:t>へのセット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ext Box 2">
            <a:extLst>
              <a:ext uri="{FF2B5EF4-FFF2-40B4-BE49-F238E27FC236}">
                <a16:creationId xmlns:a16="http://schemas.microsoft.com/office/drawing/2014/main" id="{21E17337-D110-4C33-B84A-3CAD545EB9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825" y="239713"/>
            <a:ext cx="4930775" cy="650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.data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str1: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</a:t>
            </a: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.ascii "My Name is David!\0</a:t>
            </a:r>
            <a:r>
              <a:rPr lang="en-US" altLang="ja-JP" sz="1800" b="1">
                <a:latin typeface="Courier New" panose="02070309020205020404" pitchFamily="49" charset="0"/>
              </a:rPr>
              <a:t>"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SYS_STK: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</a:t>
            </a: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.ds.b 0x4000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SYS_STK_TOP:</a:t>
            </a:r>
            <a:r>
              <a:rPr lang="en-US" altLang="ja-JP" sz="1800" b="1">
                <a:latin typeface="Courier New" panose="02070309020205020404" pitchFamily="49" charset="0"/>
              </a:rPr>
              <a:t>				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endParaRPr lang="en-US" altLang="ja-JP" sz="18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.text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stringlength: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link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%a6,#-8  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clr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-2(%a6)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8(%a6),-6(%a6)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start1:</a:t>
            </a:r>
            <a:r>
              <a:rPr lang="en-US" altLang="ja-JP" sz="1800" b="1">
                <a:latin typeface="Courier New" panose="02070309020205020404" pitchFamily="49" charset="0"/>
              </a:rPr>
              <a:t>	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-6(%a6),%a0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cmp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.b</a:t>
            </a:r>
            <a:r>
              <a:rPr lang="en-US" altLang="ja-JP" sz="1800" b="1">
                <a:latin typeface="Courier New" panose="02070309020205020404" pitchFamily="49" charset="0"/>
              </a:rPr>
              <a:t> #0,(%a0)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beq break1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addq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#1,-6(%a6)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addq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#1,-2(%a6)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bra start1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break1: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-2(%a6),%a0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%a0,%d0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unlk %a6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rts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endParaRPr lang="en-US" altLang="ja-JP" sz="18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main: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lea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SYS_STK_TOP,%a7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endParaRPr lang="en-US" altLang="ja-JP" sz="18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lea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str1,%a0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%a0,-(%a7)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jsr stringlength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addq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#4,%a7	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endParaRPr lang="en-US" altLang="ja-JP" sz="18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</a:t>
            </a: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.dc.w 0x4848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stop #0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.end</a:t>
            </a:r>
            <a:endParaRPr lang="ja-JP" altLang="en-US" sz="1800" b="1">
              <a:solidFill>
                <a:srgbClr val="008000"/>
              </a:solidFill>
              <a:latin typeface="Courier New" panose="02070309020205020404" pitchFamily="49" charset="0"/>
            </a:endParaRPr>
          </a:p>
        </p:txBody>
      </p:sp>
      <p:sp>
        <p:nvSpPr>
          <p:cNvPr id="98307" name="Rectangle 24">
            <a:extLst>
              <a:ext uri="{FF2B5EF4-FFF2-40B4-BE49-F238E27FC236}">
                <a16:creationId xmlns:a16="http://schemas.microsoft.com/office/drawing/2014/main" id="{F957D064-C331-4409-9319-2FD3242B97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9963" y="4694238"/>
            <a:ext cx="3128962" cy="476250"/>
          </a:xfrm>
          <a:prstGeom prst="rect">
            <a:avLst/>
          </a:prstGeom>
          <a:solidFill>
            <a:srgbClr val="FF0000">
              <a:alpha val="3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98308" name="Rectangle 25">
            <a:extLst>
              <a:ext uri="{FF2B5EF4-FFF2-40B4-BE49-F238E27FC236}">
                <a16:creationId xmlns:a16="http://schemas.microsoft.com/office/drawing/2014/main" id="{33BA41B5-CEAF-40FC-BB49-4493911AF5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688" y="731838"/>
            <a:ext cx="3159125" cy="650875"/>
          </a:xfrm>
          <a:prstGeom prst="rect">
            <a:avLst/>
          </a:prstGeom>
          <a:solidFill>
            <a:srgbClr val="FF0000">
              <a:alpha val="3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87131" name="Text Box 27">
            <a:extLst>
              <a:ext uri="{FF2B5EF4-FFF2-40B4-BE49-F238E27FC236}">
                <a16:creationId xmlns:a16="http://schemas.microsoft.com/office/drawing/2014/main" id="{65039C6A-FF92-4592-967B-3E83C182FE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8538" y="895350"/>
            <a:ext cx="5351462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0x4000</a:t>
            </a:r>
            <a:r>
              <a:rPr lang="ja-JP" altLang="en-US" sz="2400">
                <a:solidFill>
                  <a:schemeClr val="tx2"/>
                </a:solidFill>
              </a:rPr>
              <a:t> バイト </a:t>
            </a:r>
            <a:r>
              <a:rPr lang="en-US" altLang="ja-JP" sz="2400">
                <a:solidFill>
                  <a:schemeClr val="tx2"/>
                </a:solidFill>
              </a:rPr>
              <a:t>(16</a:t>
            </a:r>
            <a:r>
              <a:rPr lang="ja-JP" altLang="en-US" sz="2400">
                <a:solidFill>
                  <a:schemeClr val="tx2"/>
                </a:solidFill>
              </a:rPr>
              <a:t>進数</a:t>
            </a:r>
            <a:r>
              <a:rPr lang="en-US" altLang="ja-JP" sz="2400">
                <a:solidFill>
                  <a:schemeClr val="tx2"/>
                </a:solidFill>
              </a:rPr>
              <a:t>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のメモリエリア確保</a:t>
            </a:r>
            <a:r>
              <a:rPr lang="ja-JP" altLang="en-US" sz="2400">
                <a:solidFill>
                  <a:schemeClr val="accent2"/>
                </a:solidFill>
              </a:rPr>
              <a:t>   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　　例えば、</a:t>
            </a:r>
            <a:r>
              <a:rPr lang="en-US" altLang="ja-JP" sz="2400">
                <a:solidFill>
                  <a:schemeClr val="accent2"/>
                </a:solidFill>
              </a:rPr>
              <a:t>0x0000005e</a:t>
            </a:r>
            <a:r>
              <a:rPr lang="ja-JP" altLang="en-US" sz="2400">
                <a:solidFill>
                  <a:schemeClr val="accent2"/>
                </a:solidFill>
              </a:rPr>
              <a:t> ～ </a:t>
            </a:r>
            <a:r>
              <a:rPr lang="en-US" altLang="ja-JP" sz="2400" b="1">
                <a:solidFill>
                  <a:schemeClr val="accent2"/>
                </a:solidFill>
              </a:rPr>
              <a:t>0x00000405e</a:t>
            </a:r>
          </a:p>
        </p:txBody>
      </p:sp>
      <p:sp>
        <p:nvSpPr>
          <p:cNvPr id="687132" name="Rectangle 28">
            <a:extLst>
              <a:ext uri="{FF2B5EF4-FFF2-40B4-BE49-F238E27FC236}">
                <a16:creationId xmlns:a16="http://schemas.microsoft.com/office/drawing/2014/main" id="{B799FF39-D5A8-4A12-85AF-C70F860408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563" y="1133475"/>
            <a:ext cx="1554162" cy="266700"/>
          </a:xfrm>
          <a:prstGeom prst="rect">
            <a:avLst/>
          </a:prstGeom>
          <a:solidFill>
            <a:srgbClr val="FF0000">
              <a:alpha val="2509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87133" name="Line 29">
            <a:extLst>
              <a:ext uri="{FF2B5EF4-FFF2-40B4-BE49-F238E27FC236}">
                <a16:creationId xmlns:a16="http://schemas.microsoft.com/office/drawing/2014/main" id="{727EDD7D-135C-4984-A0C8-8051E4A95DE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697038" y="1373188"/>
            <a:ext cx="3784600" cy="145573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87134" name="Text Box 30">
            <a:extLst>
              <a:ext uri="{FF2B5EF4-FFF2-40B4-BE49-F238E27FC236}">
                <a16:creationId xmlns:a16="http://schemas.microsoft.com/office/drawing/2014/main" id="{AC506271-1B84-4232-B40C-9372CF698D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1388" y="2343150"/>
            <a:ext cx="4424362" cy="1570038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この場合ラベル </a:t>
            </a:r>
            <a:endParaRPr lang="en-US" altLang="ja-JP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SYS_STK_TOP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は</a:t>
            </a:r>
            <a:r>
              <a:rPr lang="ja-JP" altLang="en-US">
                <a:solidFill>
                  <a:srgbClr val="008000"/>
                </a:solidFill>
              </a:rPr>
              <a:t> </a:t>
            </a:r>
            <a:r>
              <a:rPr lang="en-US" altLang="ja-JP" b="1">
                <a:solidFill>
                  <a:schemeClr val="accent2"/>
                </a:solidFill>
                <a:latin typeface="Courier New" panose="02070309020205020404" pitchFamily="49" charset="0"/>
              </a:rPr>
              <a:t>0x0000405e</a:t>
            </a:r>
            <a:r>
              <a:rPr lang="en-US" altLang="ja-JP">
                <a:solidFill>
                  <a:schemeClr val="tx2"/>
                </a:solidFill>
              </a:rPr>
              <a:t> </a:t>
            </a:r>
            <a:r>
              <a:rPr lang="ja-JP" altLang="en-US">
                <a:solidFill>
                  <a:schemeClr val="tx2"/>
                </a:solidFill>
              </a:rPr>
              <a:t>を指す</a:t>
            </a:r>
          </a:p>
        </p:txBody>
      </p:sp>
      <p:sp>
        <p:nvSpPr>
          <p:cNvPr id="687135" name="Line 31">
            <a:extLst>
              <a:ext uri="{FF2B5EF4-FFF2-40B4-BE49-F238E27FC236}">
                <a16:creationId xmlns:a16="http://schemas.microsoft.com/office/drawing/2014/main" id="{8502D9DC-0B66-4A56-9535-D6BFFFFADC9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78288" y="4672013"/>
            <a:ext cx="665162" cy="21907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87136" name="Text Box 32">
            <a:extLst>
              <a:ext uri="{FF2B5EF4-FFF2-40B4-BE49-F238E27FC236}">
                <a16:creationId xmlns:a16="http://schemas.microsoft.com/office/drawing/2014/main" id="{6E211343-B465-41DD-8B80-435241F297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7575" y="4291013"/>
            <a:ext cx="4108450" cy="1076325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A7 </a:t>
            </a:r>
            <a:r>
              <a:rPr lang="ja-JP" altLang="en-US">
                <a:solidFill>
                  <a:schemeClr val="tx2"/>
                </a:solidFill>
              </a:rPr>
              <a:t>に</a:t>
            </a:r>
            <a:r>
              <a:rPr lang="ja-JP" altLang="en-US" b="1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altLang="ja-JP" b="1">
                <a:solidFill>
                  <a:schemeClr val="accent2"/>
                </a:solidFill>
                <a:latin typeface="Courier New" panose="02070309020205020404" pitchFamily="49" charset="0"/>
              </a:rPr>
              <a:t>0x0000405e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をセット</a:t>
            </a:r>
          </a:p>
        </p:txBody>
      </p:sp>
      <p:sp>
        <p:nvSpPr>
          <p:cNvPr id="687137" name="Text Box 33">
            <a:extLst>
              <a:ext uri="{FF2B5EF4-FFF2-40B4-BE49-F238E27FC236}">
                <a16:creationId xmlns:a16="http://schemas.microsoft.com/office/drawing/2014/main" id="{3D092EB0-D393-47E9-8769-7F395BB04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9450" y="5494338"/>
            <a:ext cx="4446588" cy="8302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★ </a:t>
            </a:r>
            <a:r>
              <a:rPr lang="en-US" altLang="ja-JP" sz="2400"/>
              <a:t>A7 </a:t>
            </a:r>
            <a:r>
              <a:rPr lang="ja-JP" altLang="en-US" sz="2400"/>
              <a:t>は「</a:t>
            </a:r>
            <a:r>
              <a:rPr lang="ja-JP" altLang="en-US" sz="2400">
                <a:solidFill>
                  <a:schemeClr val="accent2"/>
                </a:solidFill>
              </a:rPr>
              <a:t>スタックポインタ</a:t>
            </a:r>
            <a:r>
              <a:rPr lang="ja-JP" altLang="en-US" sz="2400"/>
              <a:t>」のこと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（</a:t>
            </a:r>
            <a:r>
              <a:rPr lang="en-US" altLang="ja-JP" sz="2400"/>
              <a:t>CPU</a:t>
            </a:r>
            <a:r>
              <a:rPr lang="ja-JP" altLang="en-US" sz="2400"/>
              <a:t>内のレジスタ）である．</a:t>
            </a:r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C26EF1E8-A614-4855-9BB5-20288A643FCB}"/>
              </a:ext>
            </a:extLst>
          </p:cNvPr>
          <p:cNvCxnSpPr/>
          <p:nvPr/>
        </p:nvCxnSpPr>
        <p:spPr>
          <a:xfrm rot="10800000" flipV="1">
            <a:off x="6850063" y="1793875"/>
            <a:ext cx="698500" cy="638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68CA5C69-6BD5-4179-B0E6-44F34B562413}"/>
              </a:ext>
            </a:extLst>
          </p:cNvPr>
          <p:cNvCxnSpPr/>
          <p:nvPr/>
        </p:nvCxnSpPr>
        <p:spPr>
          <a:xfrm rot="5400000">
            <a:off x="6660356" y="4075907"/>
            <a:ext cx="563563" cy="31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87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87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687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87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87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87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687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7131" grpId="0"/>
      <p:bldP spid="687132" grpId="0" animBg="1"/>
      <p:bldP spid="687134" grpId="0" animBg="1"/>
      <p:bldP spid="687136" grpId="0" animBg="1"/>
      <p:bldP spid="687137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194" name="Text Box 10">
            <a:extLst>
              <a:ext uri="{FF2B5EF4-FFF2-40B4-BE49-F238E27FC236}">
                <a16:creationId xmlns:a16="http://schemas.microsoft.com/office/drawing/2014/main" id="{860EF43D-F34E-4FD3-AF5E-D4C382A3C2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313" y="508000"/>
            <a:ext cx="4108450" cy="1076325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A7 </a:t>
            </a:r>
            <a:r>
              <a:rPr lang="ja-JP" altLang="en-US">
                <a:solidFill>
                  <a:schemeClr val="tx2"/>
                </a:solidFill>
              </a:rPr>
              <a:t>に</a:t>
            </a:r>
            <a:r>
              <a:rPr lang="ja-JP" altLang="en-US" b="1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altLang="ja-JP" b="1">
                <a:solidFill>
                  <a:schemeClr val="accent2"/>
                </a:solidFill>
                <a:latin typeface="Courier New" panose="02070309020205020404" pitchFamily="49" charset="0"/>
              </a:rPr>
              <a:t>0x0000405e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をセット</a:t>
            </a:r>
          </a:p>
        </p:txBody>
      </p:sp>
      <p:sp>
        <p:nvSpPr>
          <p:cNvPr id="100355" name="Rectangle 12">
            <a:extLst>
              <a:ext uri="{FF2B5EF4-FFF2-40B4-BE49-F238E27FC236}">
                <a16:creationId xmlns:a16="http://schemas.microsoft.com/office/drawing/2014/main" id="{D664FAD3-7E8F-4EED-8FDE-EF81EEA6C5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2663" y="2638425"/>
            <a:ext cx="2397125" cy="38877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0356" name="Text Box 13">
            <a:extLst>
              <a:ext uri="{FF2B5EF4-FFF2-40B4-BE49-F238E27FC236}">
                <a16:creationId xmlns:a16="http://schemas.microsoft.com/office/drawing/2014/main" id="{9482B250-8D35-4E99-B60C-2D4996D13B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5600" y="2057400"/>
            <a:ext cx="904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メモリ</a:t>
            </a:r>
          </a:p>
        </p:txBody>
      </p:sp>
      <p:sp>
        <p:nvSpPr>
          <p:cNvPr id="100357" name="Rectangle 14">
            <a:extLst>
              <a:ext uri="{FF2B5EF4-FFF2-40B4-BE49-F238E27FC236}">
                <a16:creationId xmlns:a16="http://schemas.microsoft.com/office/drawing/2014/main" id="{1AB8BF7E-A82B-446A-B607-A72AD0DC0E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4725" y="3148013"/>
            <a:ext cx="2393950" cy="1936750"/>
          </a:xfrm>
          <a:prstGeom prst="rect">
            <a:avLst/>
          </a:prstGeom>
          <a:solidFill>
            <a:srgbClr val="FF0000">
              <a:alpha val="3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00358" name="Text Box 15">
            <a:extLst>
              <a:ext uri="{FF2B5EF4-FFF2-40B4-BE49-F238E27FC236}">
                <a16:creationId xmlns:a16="http://schemas.microsoft.com/office/drawing/2014/main" id="{3847ABFA-6F63-4D3D-8704-5B7F1A204B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9813" y="3560763"/>
            <a:ext cx="2227262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システム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スタックエリア</a:t>
            </a:r>
          </a:p>
        </p:txBody>
      </p:sp>
      <p:sp>
        <p:nvSpPr>
          <p:cNvPr id="26631" name="Line 16">
            <a:extLst>
              <a:ext uri="{FF2B5EF4-FFF2-40B4-BE49-F238E27FC236}">
                <a16:creationId xmlns:a16="http://schemas.microsoft.com/office/drawing/2014/main" id="{F0C76290-DD4B-4BD1-B16C-01A82072D6D8}"/>
              </a:ext>
            </a:extLst>
          </p:cNvPr>
          <p:cNvSpPr>
            <a:spLocks noChangeShapeType="1"/>
          </p:cNvSpPr>
          <p:nvPr/>
        </p:nvSpPr>
        <p:spPr bwMode="auto">
          <a:xfrm>
            <a:off x="3951288" y="5254625"/>
            <a:ext cx="70485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632" name="Text Box 17">
            <a:extLst>
              <a:ext uri="{FF2B5EF4-FFF2-40B4-BE49-F238E27FC236}">
                <a16:creationId xmlns:a16="http://schemas.microsoft.com/office/drawing/2014/main" id="{F4211CE5-F99B-4BFD-B1FA-B73E390706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938" y="5626100"/>
            <a:ext cx="54991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プログラム実行の最初の時点で、</a:t>
            </a:r>
            <a:endParaRPr lang="en-US" altLang="ja-JP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u="sng"/>
              <a:t>A7</a:t>
            </a:r>
            <a:r>
              <a:rPr lang="ja-JP" altLang="en-US" sz="2400" b="1" u="sng"/>
              <a:t>に「システムスタックエリア」の末尾＋１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のメモリアドレスをセットしておく</a:t>
            </a:r>
          </a:p>
        </p:txBody>
      </p:sp>
      <p:sp>
        <p:nvSpPr>
          <p:cNvPr id="26633" name="Text Box 18">
            <a:extLst>
              <a:ext uri="{FF2B5EF4-FFF2-40B4-BE49-F238E27FC236}">
                <a16:creationId xmlns:a16="http://schemas.microsoft.com/office/drawing/2014/main" id="{38DEF852-942D-4F8B-8880-A6F0BAE6A6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875" y="4760913"/>
            <a:ext cx="34925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/>
              <a:t>A7</a:t>
            </a:r>
            <a:r>
              <a:rPr lang="ja-JP" altLang="en-US" sz="4000"/>
              <a:t>のポイント先</a:t>
            </a:r>
          </a:p>
        </p:txBody>
      </p:sp>
      <p:sp>
        <p:nvSpPr>
          <p:cNvPr id="100362" name="正方形/長方形 10">
            <a:extLst>
              <a:ext uri="{FF2B5EF4-FFF2-40B4-BE49-F238E27FC236}">
                <a16:creationId xmlns:a16="http://schemas.microsoft.com/office/drawing/2014/main" id="{C5662AFF-32FE-4A3C-A34C-4DE8BAE8D6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7888" y="3216275"/>
            <a:ext cx="1916112" cy="147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FF3300"/>
                </a:solidFill>
              </a:rPr>
              <a:t>0x4000</a:t>
            </a:r>
            <a:r>
              <a:rPr lang="ja-JP" altLang="en-US" sz="2000">
                <a:solidFill>
                  <a:srgbClr val="FF3300"/>
                </a:solidFill>
              </a:rPr>
              <a:t> バイトの</a:t>
            </a:r>
            <a:endParaRPr lang="en-US" altLang="ja-JP" sz="2000">
              <a:solidFill>
                <a:srgbClr val="FF33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FF3300"/>
                </a:solidFill>
              </a:rPr>
              <a:t>メモリエリア</a:t>
            </a:r>
            <a:r>
              <a:rPr lang="ja-JP" altLang="en-US" sz="2000">
                <a:solidFill>
                  <a:srgbClr val="3333CC"/>
                </a:solidFill>
              </a:rPr>
              <a:t>   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3333CC"/>
                </a:solidFill>
              </a:rPr>
              <a:t>0x0000005e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3333CC"/>
                </a:solidFill>
              </a:rPr>
              <a:t> ～ </a:t>
            </a:r>
            <a:r>
              <a:rPr lang="en-US" altLang="ja-JP" sz="2400" b="1">
                <a:solidFill>
                  <a:srgbClr val="3333CC"/>
                </a:solidFill>
              </a:rPr>
              <a:t>0x00000405e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33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266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266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266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266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266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 tmFilter="0, 0; .2, .5; .8, .5; 1, 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250" autoRev="1" fill="hold"/>
                                        <p:tgtEl>
                                          <p:spTgt spid="266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3194" grpId="0" animBg="1"/>
      <p:bldP spid="26632" grpId="0"/>
      <p:bldP spid="26633" grpId="0"/>
      <p:bldP spid="26633" grpId="1"/>
      <p:bldP spid="26633" grpId="2"/>
      <p:bldP spid="26633" grpId="3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A07AF3E4-F3D9-483B-B8F0-DBCE269B1F4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ja-JP" altLang="en-US">
                <a:solidFill>
                  <a:srgbClr val="008000"/>
                </a:solidFill>
              </a:rPr>
              <a:t>（２）　関数のパラメータを，システムスタックエリアにプッシュ</a:t>
            </a:r>
            <a:r>
              <a:rPr lang="en-US" altLang="ja-JP">
                <a:solidFill>
                  <a:srgbClr val="008000"/>
                </a:solidFill>
              </a:rPr>
              <a:t>(push)</a:t>
            </a:r>
            <a:endParaRPr lang="ja-JP" altLang="en-US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54485990-9DAB-46D4-B8B7-467BB3067E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0088" y="403225"/>
            <a:ext cx="7772400" cy="1143000"/>
          </a:xfrm>
        </p:spPr>
        <p:txBody>
          <a:bodyPr/>
          <a:lstStyle/>
          <a:p>
            <a:r>
              <a:rPr lang="ja-JP" altLang="en-US" sz="4000"/>
              <a:t>アドレスレジスタ直接 </a:t>
            </a:r>
            <a:br>
              <a:rPr lang="ja-JP" altLang="en-US" sz="4000"/>
            </a:br>
            <a:r>
              <a:rPr lang="en-US" altLang="ja-JP" sz="4000"/>
              <a:t>(address register direct)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95096CDA-A1A4-4772-8155-6CF1C60BF6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4838" y="1790700"/>
            <a:ext cx="7991475" cy="4510088"/>
          </a:xfrm>
        </p:spPr>
        <p:txBody>
          <a:bodyPr/>
          <a:lstStyle/>
          <a:p>
            <a:pPr>
              <a:buFontTx/>
              <a:buNone/>
            </a:pPr>
            <a:r>
              <a:rPr lang="ja-JP" altLang="en-US" sz="5400">
                <a:solidFill>
                  <a:srgbClr val="008000"/>
                </a:solidFill>
              </a:rPr>
              <a:t>例：</a:t>
            </a:r>
          </a:p>
          <a:p>
            <a:pPr>
              <a:buFontTx/>
              <a:buNone/>
            </a:pPr>
            <a:r>
              <a:rPr lang="ja-JP" altLang="en-US" sz="5400">
                <a:solidFill>
                  <a:srgbClr val="008000"/>
                </a:solidFill>
              </a:rPr>
              <a:t>		</a:t>
            </a:r>
            <a:r>
              <a:rPr lang="en-US" altLang="ja-JP" sz="54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move.l %A6, %A0</a:t>
            </a:r>
          </a:p>
          <a:p>
            <a:endParaRPr lang="ja-JP" altLang="en-US" sz="4000">
              <a:solidFill>
                <a:srgbClr val="008000"/>
              </a:solidFill>
            </a:endParaRPr>
          </a:p>
          <a:p>
            <a:r>
              <a:rPr lang="ja-JP" altLang="en-US" sz="5400"/>
              <a:t>記法　	</a:t>
            </a:r>
            <a:r>
              <a:rPr lang="en-US" altLang="ja-JP" sz="5400" b="1">
                <a:latin typeface="Courier New" panose="02070309020205020404" pitchFamily="49" charset="0"/>
                <a:cs typeface="Courier New" panose="02070309020205020404" pitchFamily="49" charset="0"/>
              </a:rPr>
              <a:t>%An</a:t>
            </a:r>
            <a:r>
              <a:rPr lang="en-US" altLang="ja-JP" sz="3600"/>
              <a:t>	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213D702-4848-4EAF-8CD9-EE896650E6DA}"/>
              </a:ext>
            </a:extLst>
          </p:cNvPr>
          <p:cNvSpPr/>
          <p:nvPr/>
        </p:nvSpPr>
        <p:spPr>
          <a:xfrm>
            <a:off x="4437063" y="2800350"/>
            <a:ext cx="1627187" cy="904875"/>
          </a:xfrm>
          <a:prstGeom prst="rect">
            <a:avLst/>
          </a:prstGeom>
          <a:solidFill>
            <a:srgbClr val="FF993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5899490-E0C5-4EDF-96B5-D8E0ADEB282F}"/>
              </a:ext>
            </a:extLst>
          </p:cNvPr>
          <p:cNvSpPr/>
          <p:nvPr/>
        </p:nvSpPr>
        <p:spPr>
          <a:xfrm>
            <a:off x="6342063" y="2741613"/>
            <a:ext cx="1625600" cy="904875"/>
          </a:xfrm>
          <a:prstGeom prst="rect">
            <a:avLst/>
          </a:prstGeom>
          <a:solidFill>
            <a:srgbClr val="FF993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0EEC781-0FC6-4271-BBA7-13368E1F08D1}"/>
              </a:ext>
            </a:extLst>
          </p:cNvPr>
          <p:cNvSpPr/>
          <p:nvPr/>
        </p:nvSpPr>
        <p:spPr>
          <a:xfrm>
            <a:off x="3175000" y="4541838"/>
            <a:ext cx="1627188" cy="904875"/>
          </a:xfrm>
          <a:prstGeom prst="rect">
            <a:avLst/>
          </a:prstGeom>
          <a:solidFill>
            <a:srgbClr val="FF993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>
            <a:extLst>
              <a:ext uri="{FF2B5EF4-FFF2-40B4-BE49-F238E27FC236}">
                <a16:creationId xmlns:a16="http://schemas.microsoft.com/office/drawing/2014/main" id="{DE761306-9357-4A65-A1C0-D95EB568D6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30213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スタック</a:t>
            </a:r>
          </a:p>
        </p:txBody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08E3312F-8F94-4B35-8FDA-B4D4A595F2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3651250" cy="1435100"/>
          </a:xfrm>
        </p:spPr>
        <p:txBody>
          <a:bodyPr/>
          <a:lstStyle/>
          <a:p>
            <a:pPr eaLnBrk="1" hangingPunct="1"/>
            <a:r>
              <a:rPr lang="ja-JP" altLang="en-US"/>
              <a:t>プッシュ </a:t>
            </a:r>
            <a:r>
              <a:rPr lang="en-US" altLang="ja-JP"/>
              <a:t>(push)</a:t>
            </a:r>
          </a:p>
          <a:p>
            <a:pPr eaLnBrk="1" hangingPunct="1">
              <a:buFontTx/>
              <a:buNone/>
            </a:pPr>
            <a:endParaRPr lang="ja-JP" altLang="en-US"/>
          </a:p>
        </p:txBody>
      </p:sp>
      <p:sp>
        <p:nvSpPr>
          <p:cNvPr id="694276" name="Rectangle 4">
            <a:extLst>
              <a:ext uri="{FF2B5EF4-FFF2-40B4-BE49-F238E27FC236}">
                <a16:creationId xmlns:a16="http://schemas.microsoft.com/office/drawing/2014/main" id="{57A85D1D-925E-4670-B806-D9CE4C6422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1863" y="1930400"/>
            <a:ext cx="3651250" cy="143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/>
              <a:t>ポップ </a:t>
            </a:r>
            <a:r>
              <a:rPr lang="en-US" altLang="ja-JP"/>
              <a:t>(pop)</a:t>
            </a:r>
          </a:p>
          <a:p>
            <a:pPr eaLnBrk="1" hangingPunct="1">
              <a:buFontTx/>
              <a:buNone/>
            </a:pPr>
            <a:endParaRPr lang="ja-JP" altLang="en-US"/>
          </a:p>
        </p:txBody>
      </p:sp>
      <p:sp>
        <p:nvSpPr>
          <p:cNvPr id="694277" name="Rectangle 5">
            <a:extLst>
              <a:ext uri="{FF2B5EF4-FFF2-40B4-BE49-F238E27FC236}">
                <a16:creationId xmlns:a16="http://schemas.microsoft.com/office/drawing/2014/main" id="{7DB396C7-7131-4659-BA0A-AAD16CDD92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4043363"/>
            <a:ext cx="1571625" cy="2486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4278" name="Rectangle 6" descr="30%">
            <a:extLst>
              <a:ext uri="{FF2B5EF4-FFF2-40B4-BE49-F238E27FC236}">
                <a16:creationId xmlns:a16="http://schemas.microsoft.com/office/drawing/2014/main" id="{8BFBB6D1-1A93-4129-839A-97D633D2D4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9238" y="5962650"/>
            <a:ext cx="1339850" cy="47625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4279" name="AutoShape 7">
            <a:extLst>
              <a:ext uri="{FF2B5EF4-FFF2-40B4-BE49-F238E27FC236}">
                <a16:creationId xmlns:a16="http://schemas.microsoft.com/office/drawing/2014/main" id="{B591024D-2C75-4E4F-B84F-EEFEC669153B}"/>
              </a:ext>
            </a:extLst>
          </p:cNvPr>
          <p:cNvSpPr>
            <a:spLocks/>
          </p:cNvSpPr>
          <p:nvPr/>
        </p:nvSpPr>
        <p:spPr bwMode="auto">
          <a:xfrm>
            <a:off x="3155950" y="5446713"/>
            <a:ext cx="63500" cy="1044575"/>
          </a:xfrm>
          <a:prstGeom prst="rightBrace">
            <a:avLst>
              <a:gd name="adj1" fmla="val 13708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4280" name="Text Box 8">
            <a:extLst>
              <a:ext uri="{FF2B5EF4-FFF2-40B4-BE49-F238E27FC236}">
                <a16:creationId xmlns:a16="http://schemas.microsoft.com/office/drawing/2014/main" id="{786366D7-2ECE-4795-B2B2-D619A7EB1C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3750" y="5241925"/>
            <a:ext cx="1579563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すでに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入っていた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データ</a:t>
            </a:r>
          </a:p>
        </p:txBody>
      </p:sp>
      <p:sp>
        <p:nvSpPr>
          <p:cNvPr id="694281" name="Rectangle 9" descr="30%">
            <a:extLst>
              <a:ext uri="{FF2B5EF4-FFF2-40B4-BE49-F238E27FC236}">
                <a16:creationId xmlns:a16="http://schemas.microsoft.com/office/drawing/2014/main" id="{0C8F12D6-2DF5-4CED-A503-E29BADC4C7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7650" y="5435600"/>
            <a:ext cx="1339850" cy="47625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4282" name="Rectangle 10" descr="25%">
            <a:extLst>
              <a:ext uri="{FF2B5EF4-FFF2-40B4-BE49-F238E27FC236}">
                <a16:creationId xmlns:a16="http://schemas.microsoft.com/office/drawing/2014/main" id="{FBB853ED-1EE3-40F3-995D-162C342977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388" y="3416300"/>
            <a:ext cx="1339850" cy="476250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4283" name="AutoShape 11">
            <a:extLst>
              <a:ext uri="{FF2B5EF4-FFF2-40B4-BE49-F238E27FC236}">
                <a16:creationId xmlns:a16="http://schemas.microsoft.com/office/drawing/2014/main" id="{54AB8F9E-55EF-472E-8F5C-E76A0FF122F2}"/>
              </a:ext>
            </a:extLst>
          </p:cNvPr>
          <p:cNvSpPr>
            <a:spLocks noChangeArrowheads="1"/>
          </p:cNvSpPr>
          <p:nvPr/>
        </p:nvSpPr>
        <p:spPr bwMode="auto">
          <a:xfrm rot="-2489680">
            <a:off x="1343025" y="3814763"/>
            <a:ext cx="309563" cy="1508125"/>
          </a:xfrm>
          <a:prstGeom prst="downArrow">
            <a:avLst>
              <a:gd name="adj1" fmla="val 50000"/>
              <a:gd name="adj2" fmla="val 12179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4284" name="Text Box 12">
            <a:extLst>
              <a:ext uri="{FF2B5EF4-FFF2-40B4-BE49-F238E27FC236}">
                <a16:creationId xmlns:a16="http://schemas.microsoft.com/office/drawing/2014/main" id="{DABAAA76-A722-4498-B4B4-7C48D44DC0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9438" y="3848100"/>
            <a:ext cx="163671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積み重なる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ように入る</a:t>
            </a:r>
          </a:p>
        </p:txBody>
      </p:sp>
      <p:sp>
        <p:nvSpPr>
          <p:cNvPr id="694285" name="Rectangle 13">
            <a:extLst>
              <a:ext uri="{FF2B5EF4-FFF2-40B4-BE49-F238E27FC236}">
                <a16:creationId xmlns:a16="http://schemas.microsoft.com/office/drawing/2014/main" id="{43A31E02-C4BB-4674-BC3C-506A6FC623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4638" y="4043363"/>
            <a:ext cx="1571625" cy="2486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4286" name="Rectangle 14" descr="30%">
            <a:extLst>
              <a:ext uri="{FF2B5EF4-FFF2-40B4-BE49-F238E27FC236}">
                <a16:creationId xmlns:a16="http://schemas.microsoft.com/office/drawing/2014/main" id="{917980BC-792E-473C-9EF0-01BAEBCBAD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0525" y="5962650"/>
            <a:ext cx="1339850" cy="47625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4287" name="AutoShape 15">
            <a:extLst>
              <a:ext uri="{FF2B5EF4-FFF2-40B4-BE49-F238E27FC236}">
                <a16:creationId xmlns:a16="http://schemas.microsoft.com/office/drawing/2014/main" id="{DFD39B65-86D4-43DE-A936-72259C88CF9D}"/>
              </a:ext>
            </a:extLst>
          </p:cNvPr>
          <p:cNvSpPr>
            <a:spLocks/>
          </p:cNvSpPr>
          <p:nvPr/>
        </p:nvSpPr>
        <p:spPr bwMode="auto">
          <a:xfrm>
            <a:off x="7107238" y="4879975"/>
            <a:ext cx="120650" cy="1611313"/>
          </a:xfrm>
          <a:prstGeom prst="rightBrace">
            <a:avLst>
              <a:gd name="adj1" fmla="val 11129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4288" name="Text Box 16">
            <a:extLst>
              <a:ext uri="{FF2B5EF4-FFF2-40B4-BE49-F238E27FC236}">
                <a16:creationId xmlns:a16="http://schemas.microsoft.com/office/drawing/2014/main" id="{E09939CD-9F83-4841-AC24-0C36A3B3E0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5038" y="5241925"/>
            <a:ext cx="1579562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すでに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入っていた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データ</a:t>
            </a:r>
          </a:p>
        </p:txBody>
      </p:sp>
      <p:sp>
        <p:nvSpPr>
          <p:cNvPr id="694289" name="Rectangle 17" descr="30%">
            <a:extLst>
              <a:ext uri="{FF2B5EF4-FFF2-40B4-BE49-F238E27FC236}">
                <a16:creationId xmlns:a16="http://schemas.microsoft.com/office/drawing/2014/main" id="{7585CBF7-C5B3-4473-9167-FAF19679CA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8938" y="5435600"/>
            <a:ext cx="1339850" cy="47625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4290" name="Rectangle 18" descr="25%">
            <a:extLst>
              <a:ext uri="{FF2B5EF4-FFF2-40B4-BE49-F238E27FC236}">
                <a16:creationId xmlns:a16="http://schemas.microsoft.com/office/drawing/2014/main" id="{47275FCE-ECB8-40FC-AAEE-CE0F5AA60A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8938" y="4887913"/>
            <a:ext cx="1339850" cy="476250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4291" name="AutoShape 19">
            <a:extLst>
              <a:ext uri="{FF2B5EF4-FFF2-40B4-BE49-F238E27FC236}">
                <a16:creationId xmlns:a16="http://schemas.microsoft.com/office/drawing/2014/main" id="{3E734882-7250-4D50-8177-CB2FF84F9F94}"/>
              </a:ext>
            </a:extLst>
          </p:cNvPr>
          <p:cNvSpPr>
            <a:spLocks noChangeArrowheads="1"/>
          </p:cNvSpPr>
          <p:nvPr/>
        </p:nvSpPr>
        <p:spPr bwMode="auto">
          <a:xfrm rot="-7638775">
            <a:off x="6957219" y="3582194"/>
            <a:ext cx="309563" cy="1508125"/>
          </a:xfrm>
          <a:prstGeom prst="downArrow">
            <a:avLst>
              <a:gd name="adj1" fmla="val 50000"/>
              <a:gd name="adj2" fmla="val 12179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4292" name="Text Box 20">
            <a:extLst>
              <a:ext uri="{FF2B5EF4-FFF2-40B4-BE49-F238E27FC236}">
                <a16:creationId xmlns:a16="http://schemas.microsoft.com/office/drawing/2014/main" id="{722D3B06-0C71-40B0-AFB0-20E6254DD9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8475" y="3622675"/>
            <a:ext cx="25225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一番最後に入った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データが先に出る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94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94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94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94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94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94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94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9.41476E-7 L 0.13368 0.21744 " pathEditMode="relative" ptsTypes="AA">
                                      <p:cBhvr>
                                        <p:cTn id="29" dur="2000" fill="hold"/>
                                        <p:tgtEl>
                                          <p:spTgt spid="6942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694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69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694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694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94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694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694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694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694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2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05556E-6 1.88758E-6 L 0.1948 -0.20772 " pathEditMode="relative" ptsTypes="AA">
                                      <p:cBhvr>
                                        <p:cTn id="63" dur="2000" fill="hold"/>
                                        <p:tgtEl>
                                          <p:spTgt spid="6942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694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4276" grpId="0"/>
      <p:bldP spid="694277" grpId="0" animBg="1"/>
      <p:bldP spid="694278" grpId="0" animBg="1"/>
      <p:bldP spid="694279" grpId="0" animBg="1"/>
      <p:bldP spid="694280" grpId="0"/>
      <p:bldP spid="694281" grpId="0" animBg="1"/>
      <p:bldP spid="694282" grpId="0" animBg="1"/>
      <p:bldP spid="694282" grpId="1" animBg="1"/>
      <p:bldP spid="694283" grpId="0" animBg="1"/>
      <p:bldP spid="694284" grpId="0"/>
      <p:bldP spid="694285" grpId="0" animBg="1"/>
      <p:bldP spid="694286" grpId="0" animBg="1"/>
      <p:bldP spid="694287" grpId="0" animBg="1"/>
      <p:bldP spid="694288" grpId="0"/>
      <p:bldP spid="694289" grpId="0" animBg="1"/>
      <p:bldP spid="694290" grpId="0" animBg="1"/>
      <p:bldP spid="694290" grpId="1" animBg="1"/>
      <p:bldP spid="694291" grpId="0" animBg="1"/>
      <p:bldP spid="694292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77C1CDB2-F763-4E5A-85C5-938A65B32B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スタック</a:t>
            </a:r>
          </a:p>
        </p:txBody>
      </p:sp>
      <p:sp>
        <p:nvSpPr>
          <p:cNvPr id="106499" name="Rectangle 3" descr="30%">
            <a:extLst>
              <a:ext uri="{FF2B5EF4-FFF2-40B4-BE49-F238E27FC236}">
                <a16:creationId xmlns:a16="http://schemas.microsoft.com/office/drawing/2014/main" id="{C35702B6-8C7E-492D-88B3-F5AB43CE98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813" y="5024438"/>
            <a:ext cx="906462" cy="476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324" name="AutoShape 4">
            <a:extLst>
              <a:ext uri="{FF2B5EF4-FFF2-40B4-BE49-F238E27FC236}">
                <a16:creationId xmlns:a16="http://schemas.microsoft.com/office/drawing/2014/main" id="{45C11175-6CA2-47D4-A16A-5867640FCD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4200" y="4206875"/>
            <a:ext cx="430213" cy="620713"/>
          </a:xfrm>
          <a:prstGeom prst="right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325" name="Rectangle 5" descr="30%">
            <a:extLst>
              <a:ext uri="{FF2B5EF4-FFF2-40B4-BE49-F238E27FC236}">
                <a16:creationId xmlns:a16="http://schemas.microsoft.com/office/drawing/2014/main" id="{08FF1798-C751-4ED8-BA89-36C1B65C13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6063" y="5057775"/>
            <a:ext cx="906462" cy="476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326" name="Rectangle 6" descr="30%">
            <a:extLst>
              <a:ext uri="{FF2B5EF4-FFF2-40B4-BE49-F238E27FC236}">
                <a16:creationId xmlns:a16="http://schemas.microsoft.com/office/drawing/2014/main" id="{8F82F478-273A-42CC-9C31-804C5CB79D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2888" y="4408488"/>
            <a:ext cx="906462" cy="476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327" name="AutoShape 7">
            <a:extLst>
              <a:ext uri="{FF2B5EF4-FFF2-40B4-BE49-F238E27FC236}">
                <a16:creationId xmlns:a16="http://schemas.microsoft.com/office/drawing/2014/main" id="{C94A639C-3FA8-45DB-B9A7-18B4B525E2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5150" y="4130675"/>
            <a:ext cx="430213" cy="620713"/>
          </a:xfrm>
          <a:prstGeom prst="right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328" name="Rectangle 8" descr="30%">
            <a:extLst>
              <a:ext uri="{FF2B5EF4-FFF2-40B4-BE49-F238E27FC236}">
                <a16:creationId xmlns:a16="http://schemas.microsoft.com/office/drawing/2014/main" id="{BC5FB34B-5FA2-4547-93DE-348BC820A5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7013" y="4981575"/>
            <a:ext cx="906462" cy="476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329" name="Rectangle 9" descr="30%">
            <a:extLst>
              <a:ext uri="{FF2B5EF4-FFF2-40B4-BE49-F238E27FC236}">
                <a16:creationId xmlns:a16="http://schemas.microsoft.com/office/drawing/2014/main" id="{3D20DCC0-CB6C-4FA8-A1A2-0E134CB5EE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3838" y="4332288"/>
            <a:ext cx="906462" cy="476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330" name="AutoShape 10">
            <a:extLst>
              <a:ext uri="{FF2B5EF4-FFF2-40B4-BE49-F238E27FC236}">
                <a16:creationId xmlns:a16="http://schemas.microsoft.com/office/drawing/2014/main" id="{FE76F54E-5DE4-4AA0-8C9F-76A7163E3F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6100" y="4054475"/>
            <a:ext cx="430213" cy="620713"/>
          </a:xfrm>
          <a:prstGeom prst="right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331" name="Rectangle 11" descr="30%">
            <a:extLst>
              <a:ext uri="{FF2B5EF4-FFF2-40B4-BE49-F238E27FC236}">
                <a16:creationId xmlns:a16="http://schemas.microsoft.com/office/drawing/2014/main" id="{6636FC0E-6E9C-4587-B1B0-DF92B765DF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7963" y="4905375"/>
            <a:ext cx="906462" cy="476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332" name="Rectangle 12" descr="30%">
            <a:extLst>
              <a:ext uri="{FF2B5EF4-FFF2-40B4-BE49-F238E27FC236}">
                <a16:creationId xmlns:a16="http://schemas.microsoft.com/office/drawing/2014/main" id="{346D6083-BD8F-4656-86CE-B7E5F6001E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4788" y="4256088"/>
            <a:ext cx="906462" cy="476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333" name="Rectangle 13" descr="30%">
            <a:extLst>
              <a:ext uri="{FF2B5EF4-FFF2-40B4-BE49-F238E27FC236}">
                <a16:creationId xmlns:a16="http://schemas.microsoft.com/office/drawing/2014/main" id="{CCFCCE8F-0C7B-4DB3-86B1-54E2BEA901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4788" y="3719513"/>
            <a:ext cx="906462" cy="476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334" name="Rectangle 14" descr="30%">
            <a:extLst>
              <a:ext uri="{FF2B5EF4-FFF2-40B4-BE49-F238E27FC236}">
                <a16:creationId xmlns:a16="http://schemas.microsoft.com/office/drawing/2014/main" id="{487DCA27-6C7D-47BE-92AC-2ED013545E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2563" y="3633788"/>
            <a:ext cx="906462" cy="476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335" name="Rectangle 15" descr="30%">
            <a:extLst>
              <a:ext uri="{FF2B5EF4-FFF2-40B4-BE49-F238E27FC236}">
                <a16:creationId xmlns:a16="http://schemas.microsoft.com/office/drawing/2014/main" id="{D07071AD-6C17-4E1F-8484-C8A1C2EC92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6213" y="3024188"/>
            <a:ext cx="906462" cy="476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337" name="Text Box 17">
            <a:extLst>
              <a:ext uri="{FF2B5EF4-FFF2-40B4-BE49-F238E27FC236}">
                <a16:creationId xmlns:a16="http://schemas.microsoft.com/office/drawing/2014/main" id="{F7333758-8377-4751-B343-6080CDBFDE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1925" y="2112963"/>
            <a:ext cx="12573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push 2</a:t>
            </a:r>
          </a:p>
        </p:txBody>
      </p:sp>
      <p:sp>
        <p:nvSpPr>
          <p:cNvPr id="696338" name="Text Box 18">
            <a:extLst>
              <a:ext uri="{FF2B5EF4-FFF2-40B4-BE49-F238E27FC236}">
                <a16:creationId xmlns:a16="http://schemas.microsoft.com/office/drawing/2014/main" id="{B42193CB-A521-4A64-B4BE-46197613B5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2238" y="2100263"/>
            <a:ext cx="12573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push 3</a:t>
            </a:r>
          </a:p>
        </p:txBody>
      </p:sp>
      <p:sp>
        <p:nvSpPr>
          <p:cNvPr id="696339" name="Text Box 19">
            <a:extLst>
              <a:ext uri="{FF2B5EF4-FFF2-40B4-BE49-F238E27FC236}">
                <a16:creationId xmlns:a16="http://schemas.microsoft.com/office/drawing/2014/main" id="{DACC8E5C-073B-419C-8C9A-82CF612D56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34300" y="2087563"/>
            <a:ext cx="12573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push 4</a:t>
            </a:r>
          </a:p>
        </p:txBody>
      </p:sp>
      <p:sp>
        <p:nvSpPr>
          <p:cNvPr id="106515" name="Text Box 20">
            <a:extLst>
              <a:ext uri="{FF2B5EF4-FFF2-40B4-BE49-F238E27FC236}">
                <a16:creationId xmlns:a16="http://schemas.microsoft.com/office/drawing/2014/main" id="{41CB81E1-9775-44FE-B054-DF44897CCF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225" y="4997450"/>
            <a:ext cx="3619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1</a:t>
            </a:r>
          </a:p>
        </p:txBody>
      </p:sp>
      <p:sp>
        <p:nvSpPr>
          <p:cNvPr id="696341" name="Text Box 21">
            <a:extLst>
              <a:ext uri="{FF2B5EF4-FFF2-40B4-BE49-F238E27FC236}">
                <a16:creationId xmlns:a16="http://schemas.microsoft.com/office/drawing/2014/main" id="{F7D28EB1-FD2A-4C10-A7DE-31F95E8F87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9750" y="5022850"/>
            <a:ext cx="3619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1</a:t>
            </a:r>
          </a:p>
        </p:txBody>
      </p:sp>
      <p:sp>
        <p:nvSpPr>
          <p:cNvPr id="696342" name="Text Box 22">
            <a:extLst>
              <a:ext uri="{FF2B5EF4-FFF2-40B4-BE49-F238E27FC236}">
                <a16:creationId xmlns:a16="http://schemas.microsoft.com/office/drawing/2014/main" id="{772719FC-44F8-433E-8534-DE1C487864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3400" y="4968875"/>
            <a:ext cx="3619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1</a:t>
            </a:r>
          </a:p>
        </p:txBody>
      </p:sp>
      <p:sp>
        <p:nvSpPr>
          <p:cNvPr id="696343" name="Text Box 23">
            <a:extLst>
              <a:ext uri="{FF2B5EF4-FFF2-40B4-BE49-F238E27FC236}">
                <a16:creationId xmlns:a16="http://schemas.microsoft.com/office/drawing/2014/main" id="{8BEF5A7A-4076-4D9F-B59D-8DC60156A2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9425" y="4883150"/>
            <a:ext cx="3619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1</a:t>
            </a:r>
          </a:p>
        </p:txBody>
      </p:sp>
      <p:sp>
        <p:nvSpPr>
          <p:cNvPr id="696344" name="Text Box 24">
            <a:extLst>
              <a:ext uri="{FF2B5EF4-FFF2-40B4-BE49-F238E27FC236}">
                <a16:creationId xmlns:a16="http://schemas.microsoft.com/office/drawing/2014/main" id="{F3255960-FBD4-481C-9BCD-830E6C56A0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3400" y="4397375"/>
            <a:ext cx="3619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2</a:t>
            </a:r>
          </a:p>
        </p:txBody>
      </p:sp>
      <p:sp>
        <p:nvSpPr>
          <p:cNvPr id="696345" name="Text Box 25">
            <a:extLst>
              <a:ext uri="{FF2B5EF4-FFF2-40B4-BE49-F238E27FC236}">
                <a16:creationId xmlns:a16="http://schemas.microsoft.com/office/drawing/2014/main" id="{F6F76A6E-F4F6-4BAA-95C5-F98C071F41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1175" y="4311650"/>
            <a:ext cx="3619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2</a:t>
            </a:r>
          </a:p>
        </p:txBody>
      </p:sp>
      <p:sp>
        <p:nvSpPr>
          <p:cNvPr id="696346" name="Text Box 26">
            <a:extLst>
              <a:ext uri="{FF2B5EF4-FFF2-40B4-BE49-F238E27FC236}">
                <a16:creationId xmlns:a16="http://schemas.microsoft.com/office/drawing/2014/main" id="{E519F4AA-7348-4CE9-A534-7C86A185D4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08950" y="4241800"/>
            <a:ext cx="3619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2</a:t>
            </a:r>
          </a:p>
        </p:txBody>
      </p:sp>
      <p:sp>
        <p:nvSpPr>
          <p:cNvPr id="696347" name="Text Box 27">
            <a:extLst>
              <a:ext uri="{FF2B5EF4-FFF2-40B4-BE49-F238E27FC236}">
                <a16:creationId xmlns:a16="http://schemas.microsoft.com/office/drawing/2014/main" id="{2B31143E-5595-4C3A-9BEA-CA025850A4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4825" y="3686175"/>
            <a:ext cx="3619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3</a:t>
            </a:r>
          </a:p>
        </p:txBody>
      </p:sp>
      <p:sp>
        <p:nvSpPr>
          <p:cNvPr id="696348" name="Text Box 28">
            <a:extLst>
              <a:ext uri="{FF2B5EF4-FFF2-40B4-BE49-F238E27FC236}">
                <a16:creationId xmlns:a16="http://schemas.microsoft.com/office/drawing/2014/main" id="{620EC0B1-8ABB-480D-B621-915BA3F523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0850" y="3616325"/>
            <a:ext cx="3619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3</a:t>
            </a:r>
          </a:p>
        </p:txBody>
      </p:sp>
      <p:sp>
        <p:nvSpPr>
          <p:cNvPr id="696349" name="Text Box 29">
            <a:extLst>
              <a:ext uri="{FF2B5EF4-FFF2-40B4-BE49-F238E27FC236}">
                <a16:creationId xmlns:a16="http://schemas.microsoft.com/office/drawing/2014/main" id="{5F2CD97B-702E-41A8-802F-1E69249D9C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0850" y="3013075"/>
            <a:ext cx="3619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96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6963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69633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9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96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96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96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96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96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 tmFilter="0, 0; .2, .5; .8, .5; 1, 0"/>
                                        <p:tgtEl>
                                          <p:spTgt spid="6963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250" autoRev="1" fill="hold"/>
                                        <p:tgtEl>
                                          <p:spTgt spid="6963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696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96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696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696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696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696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696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696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3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 tmFilter="0, 0; .2, .5; .8, .5; 1, 0"/>
                                        <p:tgtEl>
                                          <p:spTgt spid="6963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5" dur="250" autoRev="1" fill="hold"/>
                                        <p:tgtEl>
                                          <p:spTgt spid="69633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696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96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96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696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696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696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96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696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696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24" grpId="0" animBg="1"/>
      <p:bldP spid="696325" grpId="0" animBg="1"/>
      <p:bldP spid="696326" grpId="0" animBg="1"/>
      <p:bldP spid="696327" grpId="0" animBg="1"/>
      <p:bldP spid="696328" grpId="0" animBg="1"/>
      <p:bldP spid="696329" grpId="0" animBg="1"/>
      <p:bldP spid="696330" grpId="0" animBg="1"/>
      <p:bldP spid="696331" grpId="0" animBg="1"/>
      <p:bldP spid="696332" grpId="0" animBg="1"/>
      <p:bldP spid="696333" grpId="0" animBg="1"/>
      <p:bldP spid="696334" grpId="0" animBg="1"/>
      <p:bldP spid="696335" grpId="0" animBg="1"/>
      <p:bldP spid="696337" grpId="0"/>
      <p:bldP spid="696337" grpId="1"/>
      <p:bldP spid="696338" grpId="0"/>
      <p:bldP spid="696338" grpId="1"/>
      <p:bldP spid="696339" grpId="0"/>
      <p:bldP spid="696339" grpId="1"/>
      <p:bldP spid="696341" grpId="0"/>
      <p:bldP spid="696342" grpId="0"/>
      <p:bldP spid="696343" grpId="0"/>
      <p:bldP spid="696344" grpId="0"/>
      <p:bldP spid="696345" grpId="0"/>
      <p:bldP spid="696346" grpId="0"/>
      <p:bldP spid="696347" grpId="0"/>
      <p:bldP spid="696348" grpId="0"/>
      <p:bldP spid="696349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>
            <a:extLst>
              <a:ext uri="{FF2B5EF4-FFF2-40B4-BE49-F238E27FC236}">
                <a16:creationId xmlns:a16="http://schemas.microsoft.com/office/drawing/2014/main" id="{4C222F96-0B11-4972-87FE-E5D728EC85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スタックとキュー</a:t>
            </a:r>
          </a:p>
        </p:txBody>
      </p:sp>
      <p:sp>
        <p:nvSpPr>
          <p:cNvPr id="108547" name="Rectangle 3">
            <a:extLst>
              <a:ext uri="{FF2B5EF4-FFF2-40B4-BE49-F238E27FC236}">
                <a16:creationId xmlns:a16="http://schemas.microsoft.com/office/drawing/2014/main" id="{6C13726B-30AC-4451-86EA-567AD03D57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ja-JP" altLang="en-US"/>
          </a:p>
          <a:p>
            <a:pPr eaLnBrk="1" hangingPunct="1"/>
            <a:r>
              <a:rPr lang="ja-JP" altLang="en-US">
                <a:solidFill>
                  <a:schemeClr val="tx2"/>
                </a:solidFill>
              </a:rPr>
              <a:t>スタックは，データの後入れ・先出し</a:t>
            </a:r>
            <a:r>
              <a:rPr lang="ja-JP" altLang="en-US"/>
              <a:t>(</a:t>
            </a:r>
            <a:r>
              <a:rPr lang="en-US" altLang="ja-JP"/>
              <a:t>last in first out）</a:t>
            </a:r>
            <a:r>
              <a:rPr lang="ja-JP" altLang="en-US"/>
              <a:t>を行う</a:t>
            </a:r>
          </a:p>
          <a:p>
            <a:pPr lvl="1" eaLnBrk="1" hangingPunct="1"/>
            <a:r>
              <a:rPr lang="ja-JP" altLang="en-US"/>
              <a:t>スタックの　</a:t>
            </a:r>
            <a:r>
              <a:rPr lang="en-US" altLang="ja-JP"/>
              <a:t>push 1, push 2, push 3, </a:t>
            </a:r>
            <a:r>
              <a:rPr lang="en-US" altLang="ja-JP">
                <a:solidFill>
                  <a:schemeClr val="tx2"/>
                </a:solidFill>
              </a:rPr>
              <a:t>pop</a:t>
            </a:r>
            <a:r>
              <a:rPr lang="en-US" altLang="ja-JP"/>
              <a:t>, </a:t>
            </a:r>
            <a:r>
              <a:rPr lang="en-US" altLang="ja-JP">
                <a:solidFill>
                  <a:schemeClr val="accent2"/>
                </a:solidFill>
              </a:rPr>
              <a:t>pop</a:t>
            </a:r>
            <a:r>
              <a:rPr lang="en-US" altLang="ja-JP"/>
              <a:t> </a:t>
            </a:r>
            <a:r>
              <a:rPr lang="ja-JP" altLang="en-US"/>
              <a:t>では，</a:t>
            </a:r>
            <a:r>
              <a:rPr lang="ja-JP" altLang="en-US">
                <a:solidFill>
                  <a:schemeClr val="tx2"/>
                </a:solidFill>
              </a:rPr>
              <a:t>１番目の</a:t>
            </a:r>
            <a:r>
              <a:rPr lang="en-US" altLang="ja-JP">
                <a:solidFill>
                  <a:schemeClr val="tx2"/>
                </a:solidFill>
              </a:rPr>
              <a:t>pop</a:t>
            </a:r>
            <a:r>
              <a:rPr lang="ja-JP" altLang="en-US"/>
              <a:t>で3が，</a:t>
            </a:r>
            <a:r>
              <a:rPr lang="ja-JP" altLang="en-US">
                <a:solidFill>
                  <a:schemeClr val="accent2"/>
                </a:solidFill>
              </a:rPr>
              <a:t>2番目の</a:t>
            </a:r>
            <a:r>
              <a:rPr lang="en-US" altLang="ja-JP">
                <a:solidFill>
                  <a:schemeClr val="accent2"/>
                </a:solidFill>
              </a:rPr>
              <a:t>pop</a:t>
            </a:r>
            <a:r>
              <a:rPr lang="ja-JP" altLang="en-US"/>
              <a:t>で2が出て，１は残っている．</a:t>
            </a:r>
          </a:p>
          <a:p>
            <a:pPr eaLnBrk="1" hangingPunct="1"/>
            <a:endParaRPr lang="ja-JP" altLang="en-US"/>
          </a:p>
          <a:p>
            <a:pPr eaLnBrk="1" hangingPunct="1"/>
            <a:r>
              <a:rPr lang="ja-JP" altLang="en-US"/>
              <a:t>キューは，データの先入れ・先出しを行う．</a:t>
            </a:r>
          </a:p>
          <a:p>
            <a:pPr lvl="1" eaLnBrk="1" hangingPunct="1"/>
            <a:endParaRPr lang="ja-JP" alt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235" name="Rectangle 3">
            <a:extLst>
              <a:ext uri="{FF2B5EF4-FFF2-40B4-BE49-F238E27FC236}">
                <a16:creationId xmlns:a16="http://schemas.microsoft.com/office/drawing/2014/main" id="{7557CBC3-F775-40C4-8BAB-C8093A3E02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4075" y="2679700"/>
            <a:ext cx="2397125" cy="38877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5236" name="Text Box 4">
            <a:extLst>
              <a:ext uri="{FF2B5EF4-FFF2-40B4-BE49-F238E27FC236}">
                <a16:creationId xmlns:a16="http://schemas.microsoft.com/office/drawing/2014/main" id="{E9A63AD3-36CE-42D5-9CBE-9CBE24D128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7650" y="2193925"/>
            <a:ext cx="904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メモリ</a:t>
            </a:r>
          </a:p>
        </p:txBody>
      </p:sp>
      <p:sp>
        <p:nvSpPr>
          <p:cNvPr id="735237" name="Rectangle 5">
            <a:extLst>
              <a:ext uri="{FF2B5EF4-FFF2-40B4-BE49-F238E27FC236}">
                <a16:creationId xmlns:a16="http://schemas.microsoft.com/office/drawing/2014/main" id="{445288E3-660A-4699-8F78-E903F52866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6138" y="3189288"/>
            <a:ext cx="2393950" cy="1936750"/>
          </a:xfrm>
          <a:prstGeom prst="rect">
            <a:avLst/>
          </a:prstGeom>
          <a:solidFill>
            <a:srgbClr val="FF0000">
              <a:alpha val="3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5238" name="Text Box 6">
            <a:extLst>
              <a:ext uri="{FF2B5EF4-FFF2-40B4-BE49-F238E27FC236}">
                <a16:creationId xmlns:a16="http://schemas.microsoft.com/office/drawing/2014/main" id="{0CA80889-B7F3-44B8-9A49-5AD3C5D955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1225" y="3419475"/>
            <a:ext cx="2227263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システム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スタックエリア</a:t>
            </a:r>
          </a:p>
        </p:txBody>
      </p:sp>
      <p:sp>
        <p:nvSpPr>
          <p:cNvPr id="735239" name="Line 7">
            <a:extLst>
              <a:ext uri="{FF2B5EF4-FFF2-40B4-BE49-F238E27FC236}">
                <a16:creationId xmlns:a16="http://schemas.microsoft.com/office/drawing/2014/main" id="{0AC9DF7D-F94E-4819-A87C-DEAB9E5B4F18}"/>
              </a:ext>
            </a:extLst>
          </p:cNvPr>
          <p:cNvSpPr>
            <a:spLocks noChangeShapeType="1"/>
          </p:cNvSpPr>
          <p:nvPr/>
        </p:nvSpPr>
        <p:spPr bwMode="auto">
          <a:xfrm>
            <a:off x="2552700" y="5295900"/>
            <a:ext cx="70485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5241" name="Text Box 9">
            <a:extLst>
              <a:ext uri="{FF2B5EF4-FFF2-40B4-BE49-F238E27FC236}">
                <a16:creationId xmlns:a16="http://schemas.microsoft.com/office/drawing/2014/main" id="{D46CD0A8-F5CA-4AD3-9D3D-F76DAC3526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686300"/>
            <a:ext cx="3303588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>
                <a:solidFill>
                  <a:schemeClr val="accent2"/>
                </a:solidFill>
              </a:rPr>
              <a:t>A7</a:t>
            </a:r>
            <a:r>
              <a:rPr lang="ja-JP" altLang="en-US" sz="4000">
                <a:solidFill>
                  <a:schemeClr val="accent2"/>
                </a:solidFill>
              </a:rPr>
              <a:t>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>
                <a:solidFill>
                  <a:schemeClr val="accent2"/>
                </a:solidFill>
              </a:rPr>
              <a:t>ポイント先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accent2"/>
                </a:solidFill>
              </a:rPr>
              <a:t>(</a:t>
            </a:r>
            <a:r>
              <a:rPr lang="ja-JP" altLang="en-US" sz="2400">
                <a:solidFill>
                  <a:schemeClr val="accent2"/>
                </a:solidFill>
              </a:rPr>
              <a:t>空なので「全体の末尾」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＋１をポイントしている）</a:t>
            </a:r>
          </a:p>
        </p:txBody>
      </p:sp>
      <p:sp>
        <p:nvSpPr>
          <p:cNvPr id="110600" name="Text Box 10">
            <a:extLst>
              <a:ext uri="{FF2B5EF4-FFF2-40B4-BE49-F238E27FC236}">
                <a16:creationId xmlns:a16="http://schemas.microsoft.com/office/drawing/2014/main" id="{31663164-188F-4E80-BCAD-112DCA19FC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4200" y="0"/>
            <a:ext cx="58054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000"/>
              <a:t>システムスタックエリアに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000"/>
              <a:t>「４バイト」のデータを </a:t>
            </a:r>
            <a:r>
              <a:rPr lang="en-US" altLang="ja-JP" sz="4000"/>
              <a:t>push</a:t>
            </a:r>
            <a:r>
              <a:rPr lang="en-US" altLang="ja-JP" sz="1600"/>
              <a:t> </a:t>
            </a:r>
          </a:p>
        </p:txBody>
      </p:sp>
      <p:sp>
        <p:nvSpPr>
          <p:cNvPr id="735243" name="Text Box 11">
            <a:extLst>
              <a:ext uri="{FF2B5EF4-FFF2-40B4-BE49-F238E27FC236}">
                <a16:creationId xmlns:a16="http://schemas.microsoft.com/office/drawing/2014/main" id="{9F37D1A9-8825-41B2-A2DB-BC525B9F53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1100" y="5287963"/>
            <a:ext cx="182562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説明上、</a:t>
            </a:r>
            <a:endParaRPr lang="en-US" altLang="ja-JP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最初は空</a:t>
            </a:r>
            <a:endParaRPr lang="en-US" altLang="ja-JP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とする</a:t>
            </a:r>
          </a:p>
        </p:txBody>
      </p:sp>
      <p:sp>
        <p:nvSpPr>
          <p:cNvPr id="735244" name="Text Box 12">
            <a:extLst>
              <a:ext uri="{FF2B5EF4-FFF2-40B4-BE49-F238E27FC236}">
                <a16:creationId xmlns:a16="http://schemas.microsoft.com/office/drawing/2014/main" id="{6830F6BF-DC01-477C-941E-C748BE9EF7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688" y="2935288"/>
            <a:ext cx="193833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400"/>
              <a:t>push </a:t>
            </a:r>
            <a:r>
              <a:rPr lang="ja-JP" altLang="en-US" sz="4400"/>
              <a:t>前</a:t>
            </a:r>
          </a:p>
        </p:txBody>
      </p:sp>
      <p:sp>
        <p:nvSpPr>
          <p:cNvPr id="735246" name="Text Box 14">
            <a:extLst>
              <a:ext uri="{FF2B5EF4-FFF2-40B4-BE49-F238E27FC236}">
                <a16:creationId xmlns:a16="http://schemas.microsoft.com/office/drawing/2014/main" id="{F373453F-B587-4DF7-A6C0-81B3E17D11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5425" y="2868613"/>
            <a:ext cx="193833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400"/>
              <a:t>push </a:t>
            </a:r>
            <a:r>
              <a:rPr lang="ja-JP" altLang="en-US" sz="4400"/>
              <a:t>後</a:t>
            </a:r>
          </a:p>
        </p:txBody>
      </p:sp>
      <p:sp>
        <p:nvSpPr>
          <p:cNvPr id="735247" name="Line 15">
            <a:extLst>
              <a:ext uri="{FF2B5EF4-FFF2-40B4-BE49-F238E27FC236}">
                <a16:creationId xmlns:a16="http://schemas.microsoft.com/office/drawing/2014/main" id="{B56B07B6-2BE2-4DD1-9211-7FDA7805FA5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08663" y="4400550"/>
            <a:ext cx="70485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5248" name="Text Box 16">
            <a:extLst>
              <a:ext uri="{FF2B5EF4-FFF2-40B4-BE49-F238E27FC236}">
                <a16:creationId xmlns:a16="http://schemas.microsoft.com/office/drawing/2014/main" id="{7C17ED23-500C-4C68-BE29-65757CBCEA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5100" y="3889375"/>
            <a:ext cx="2363788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>
                <a:solidFill>
                  <a:schemeClr val="accent2"/>
                </a:solidFill>
              </a:rPr>
              <a:t>A7</a:t>
            </a:r>
            <a:r>
              <a:rPr lang="ja-JP" altLang="en-US" sz="4000">
                <a:solidFill>
                  <a:schemeClr val="accent2"/>
                </a:solidFill>
              </a:rPr>
              <a:t>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>
                <a:solidFill>
                  <a:schemeClr val="accent2"/>
                </a:solidFill>
              </a:rPr>
              <a:t>ポイント先</a:t>
            </a:r>
          </a:p>
        </p:txBody>
      </p:sp>
      <p:sp>
        <p:nvSpPr>
          <p:cNvPr id="735249" name="Text Box 17">
            <a:extLst>
              <a:ext uri="{FF2B5EF4-FFF2-40B4-BE49-F238E27FC236}">
                <a16:creationId xmlns:a16="http://schemas.microsoft.com/office/drawing/2014/main" id="{141E642B-F239-4B71-ADF5-9260CA4120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2363" y="4429125"/>
            <a:ext cx="1895475" cy="708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A0 </a:t>
            </a:r>
            <a:r>
              <a:rPr lang="ja-JP" altLang="en-US" sz="2000"/>
              <a:t>の中身</a:t>
            </a:r>
            <a:endParaRPr lang="en-US" altLang="ja-JP" sz="20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（</a:t>
            </a:r>
            <a:r>
              <a:rPr lang="en-US" altLang="ja-JP" sz="2000"/>
              <a:t>4</a:t>
            </a:r>
            <a:r>
              <a:rPr lang="ja-JP" altLang="en-US" sz="2000"/>
              <a:t>バイトデータ）</a:t>
            </a:r>
          </a:p>
        </p:txBody>
      </p:sp>
      <p:sp>
        <p:nvSpPr>
          <p:cNvPr id="735250" name="Text Box 18">
            <a:extLst>
              <a:ext uri="{FF2B5EF4-FFF2-40B4-BE49-F238E27FC236}">
                <a16:creationId xmlns:a16="http://schemas.microsoft.com/office/drawing/2014/main" id="{DE18614C-86A5-4D88-B2A3-54E52E0A1A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8413" y="5397500"/>
            <a:ext cx="23495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6600" b="1" u="sng"/>
              <a:t>４減る</a:t>
            </a:r>
          </a:p>
        </p:txBody>
      </p:sp>
      <p:sp>
        <p:nvSpPr>
          <p:cNvPr id="110608" name="正方形/長方形 15">
            <a:extLst>
              <a:ext uri="{FF2B5EF4-FFF2-40B4-BE49-F238E27FC236}">
                <a16:creationId xmlns:a16="http://schemas.microsoft.com/office/drawing/2014/main" id="{ED3B4EF5-2837-4798-828C-16A6EA2317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4925" y="1339850"/>
            <a:ext cx="6953250" cy="708025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 b="1">
                <a:solidFill>
                  <a:srgbClr val="7030A0"/>
                </a:solidFill>
                <a:latin typeface="Courier New" panose="02070309020205020404" pitchFamily="49" charset="0"/>
              </a:rPr>
              <a:t>例）　</a:t>
            </a:r>
            <a:r>
              <a:rPr lang="en-US" altLang="ja-JP" sz="4000" b="1">
                <a:solidFill>
                  <a:srgbClr val="7030A0"/>
                </a:solidFill>
                <a:latin typeface="Courier New" panose="02070309020205020404" pitchFamily="49" charset="0"/>
              </a:rPr>
              <a:t>move.l</a:t>
            </a:r>
            <a:r>
              <a:rPr lang="en-US" altLang="ja-JP" sz="4000" b="1">
                <a:latin typeface="Courier New" panose="02070309020205020404" pitchFamily="49" charset="0"/>
              </a:rPr>
              <a:t> </a:t>
            </a:r>
            <a:r>
              <a:rPr lang="en-US" altLang="ja-JP" sz="4000" b="1">
                <a:solidFill>
                  <a:srgbClr val="C00000"/>
                </a:solidFill>
                <a:latin typeface="Courier New" panose="02070309020205020404" pitchFamily="49" charset="0"/>
              </a:rPr>
              <a:t>%a0</a:t>
            </a:r>
            <a:r>
              <a:rPr lang="en-US" altLang="ja-JP" sz="4000" b="1">
                <a:latin typeface="Courier New" panose="02070309020205020404" pitchFamily="49" charset="0"/>
              </a:rPr>
              <a:t>,-(</a:t>
            </a:r>
            <a:r>
              <a:rPr lang="en-US" altLang="ja-JP" sz="4000" b="1">
                <a:solidFill>
                  <a:srgbClr val="C00000"/>
                </a:solidFill>
                <a:latin typeface="Courier New" panose="02070309020205020404" pitchFamily="49" charset="0"/>
              </a:rPr>
              <a:t>%a7</a:t>
            </a:r>
            <a:r>
              <a:rPr lang="en-US" altLang="ja-JP" sz="4000" b="1">
                <a:latin typeface="Courier New" panose="02070309020205020404" pitchFamily="49" charset="0"/>
              </a:rPr>
              <a:t>)</a:t>
            </a:r>
            <a:endParaRPr lang="ja-JP" altLang="en-US" sz="4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35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35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35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35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35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35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735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35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35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735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735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35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735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5235" grpId="0" animBg="1"/>
      <p:bldP spid="735236" grpId="0"/>
      <p:bldP spid="735237" grpId="0" animBg="1"/>
      <p:bldP spid="735238" grpId="0"/>
      <p:bldP spid="735241" grpId="0"/>
      <p:bldP spid="735243" grpId="0"/>
      <p:bldP spid="735244" grpId="0"/>
      <p:bldP spid="735246" grpId="0"/>
      <p:bldP spid="735248" grpId="0"/>
      <p:bldP spid="735249" grpId="0" animBg="1"/>
      <p:bldP spid="735250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>
            <a:extLst>
              <a:ext uri="{FF2B5EF4-FFF2-40B4-BE49-F238E27FC236}">
                <a16:creationId xmlns:a16="http://schemas.microsoft.com/office/drawing/2014/main" id="{A66F1ED8-025E-46C8-B8A2-C093C4365F2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ja-JP" altLang="en-US">
                <a:solidFill>
                  <a:srgbClr val="008000"/>
                </a:solidFill>
              </a:rPr>
              <a:t>（３）　関数呼び出しとリターン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Text Box 2">
            <a:extLst>
              <a:ext uri="{FF2B5EF4-FFF2-40B4-BE49-F238E27FC236}">
                <a16:creationId xmlns:a16="http://schemas.microsoft.com/office/drawing/2014/main" id="{69AAE81B-06D4-489B-ACE8-0639DD9CDE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825" y="239713"/>
            <a:ext cx="4930775" cy="650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.data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str1: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</a:t>
            </a: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.ascii "My Name is David!\0</a:t>
            </a:r>
            <a:r>
              <a:rPr lang="en-US" altLang="ja-JP" sz="1800" b="1">
                <a:latin typeface="Courier New" panose="02070309020205020404" pitchFamily="49" charset="0"/>
              </a:rPr>
              <a:t>"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SYS_STK: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</a:t>
            </a: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.ds.b 0x4000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SYS_STK_TOP:</a:t>
            </a:r>
            <a:r>
              <a:rPr lang="en-US" altLang="ja-JP" sz="1800" b="1">
                <a:latin typeface="Courier New" panose="02070309020205020404" pitchFamily="49" charset="0"/>
              </a:rPr>
              <a:t>				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endParaRPr lang="en-US" altLang="ja-JP" sz="18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.text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stringlength: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link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%a6,#-8  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clr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-2(%a6)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8(%a6),-6(%a6)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start1:</a:t>
            </a:r>
            <a:r>
              <a:rPr lang="en-US" altLang="ja-JP" sz="1800" b="1">
                <a:latin typeface="Courier New" panose="02070309020205020404" pitchFamily="49" charset="0"/>
              </a:rPr>
              <a:t>	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-6(%a6),%a0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cmp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.b</a:t>
            </a:r>
            <a:r>
              <a:rPr lang="en-US" altLang="ja-JP" sz="1800" b="1">
                <a:latin typeface="Courier New" panose="02070309020205020404" pitchFamily="49" charset="0"/>
              </a:rPr>
              <a:t> #0,(%a0)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beq break1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addq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#1,-6(%a6)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addq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#1,-2(%a6)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bra start1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break1: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-2(%a6),%a0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%a0,%d0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unlk %a6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rts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endParaRPr lang="en-US" altLang="ja-JP" sz="18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main: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lea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SYS_STK_TOP,%a7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endParaRPr lang="en-US" altLang="ja-JP" sz="18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lea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str1,%a0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%a0,-(%a7)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jsr stringlength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addq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#4,%a7	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endParaRPr lang="en-US" altLang="ja-JP" sz="18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</a:t>
            </a: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.dc.w 0x4848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stop #0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.end</a:t>
            </a:r>
            <a:endParaRPr lang="ja-JP" altLang="en-US" sz="1800" b="1">
              <a:solidFill>
                <a:srgbClr val="008000"/>
              </a:solidFill>
              <a:latin typeface="Courier New" panose="02070309020205020404" pitchFamily="49" charset="0"/>
            </a:endParaRPr>
          </a:p>
        </p:txBody>
      </p:sp>
      <p:sp>
        <p:nvSpPr>
          <p:cNvPr id="114691" name="Rectangle 3">
            <a:extLst>
              <a:ext uri="{FF2B5EF4-FFF2-40B4-BE49-F238E27FC236}">
                <a16:creationId xmlns:a16="http://schemas.microsoft.com/office/drawing/2014/main" id="{00E2AE54-491E-4A45-AB20-DB40A379B2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9963" y="4694238"/>
            <a:ext cx="3128962" cy="476250"/>
          </a:xfrm>
          <a:prstGeom prst="rect">
            <a:avLst/>
          </a:prstGeom>
          <a:solidFill>
            <a:srgbClr val="FF0000">
              <a:alpha val="3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4692" name="Rectangle 4">
            <a:extLst>
              <a:ext uri="{FF2B5EF4-FFF2-40B4-BE49-F238E27FC236}">
                <a16:creationId xmlns:a16="http://schemas.microsoft.com/office/drawing/2014/main" id="{DC4F91F4-1EBF-47B1-BE77-726A9386C4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688" y="731838"/>
            <a:ext cx="3159125" cy="650875"/>
          </a:xfrm>
          <a:prstGeom prst="rect">
            <a:avLst/>
          </a:prstGeom>
          <a:solidFill>
            <a:srgbClr val="FF0000">
              <a:alpha val="3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1148" name="Rectangle 12">
            <a:extLst>
              <a:ext uri="{FF2B5EF4-FFF2-40B4-BE49-F238E27FC236}">
                <a16:creationId xmlns:a16="http://schemas.microsoft.com/office/drawing/2014/main" id="{2A183190-6C3C-40DA-8D4E-1562E8E04E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6625" y="5534025"/>
            <a:ext cx="2476500" cy="328613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1149" name="Line 13">
            <a:extLst>
              <a:ext uri="{FF2B5EF4-FFF2-40B4-BE49-F238E27FC236}">
                <a16:creationId xmlns:a16="http://schemas.microsoft.com/office/drawing/2014/main" id="{28EC4EED-A561-487E-9F3D-B998BD80357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43288" y="3857625"/>
            <a:ext cx="1306512" cy="1778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1150" name="Text Box 14">
            <a:extLst>
              <a:ext uri="{FF2B5EF4-FFF2-40B4-BE49-F238E27FC236}">
                <a16:creationId xmlns:a16="http://schemas.microsoft.com/office/drawing/2014/main" id="{B2B98F9B-C705-42E4-BE42-EDF0F5C773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1525" y="2409825"/>
            <a:ext cx="3863975" cy="1319213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b="1">
                <a:latin typeface="Courier New" panose="02070309020205020404" pitchFamily="49" charset="0"/>
              </a:rPr>
              <a:t>ｊｓｒ </a:t>
            </a:r>
            <a:r>
              <a:rPr lang="en-US" altLang="ja-JP" b="1">
                <a:latin typeface="Courier New" panose="02070309020205020404" pitchFamily="49" charset="0"/>
              </a:rPr>
              <a:t>stringlength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サブルーチン呼び出し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（</a:t>
            </a:r>
            <a:r>
              <a:rPr lang="en-US" altLang="ja-JP" sz="2400"/>
              <a:t>jsr = jump subroutine)</a:t>
            </a:r>
          </a:p>
        </p:txBody>
      </p:sp>
      <p:sp>
        <p:nvSpPr>
          <p:cNvPr id="731151" name="Text Box 15">
            <a:extLst>
              <a:ext uri="{FF2B5EF4-FFF2-40B4-BE49-F238E27FC236}">
                <a16:creationId xmlns:a16="http://schemas.microsoft.com/office/drawing/2014/main" id="{B8289926-5E92-45CF-BA29-3D794EB266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1275" y="3990975"/>
            <a:ext cx="351313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分岐が行われるとともに，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「戻り番地」が</a:t>
            </a:r>
            <a:r>
              <a:rPr lang="ja-JP" altLang="en-US" sz="2400" b="1" u="sng">
                <a:solidFill>
                  <a:schemeClr val="tx2"/>
                </a:solidFill>
              </a:rPr>
              <a:t>保存</a:t>
            </a:r>
            <a:r>
              <a:rPr lang="ja-JP" altLang="en-US" sz="2400"/>
              <a:t>される</a:t>
            </a:r>
          </a:p>
        </p:txBody>
      </p:sp>
      <p:sp>
        <p:nvSpPr>
          <p:cNvPr id="33801" name="Text Box 16">
            <a:extLst>
              <a:ext uri="{FF2B5EF4-FFF2-40B4-BE49-F238E27FC236}">
                <a16:creationId xmlns:a16="http://schemas.microsoft.com/office/drawing/2014/main" id="{D2D7C269-692D-4CF1-AFAF-10E988B810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3363" y="5013325"/>
            <a:ext cx="4956175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tx2"/>
                </a:solidFill>
              </a:rPr>
              <a:t>保存先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tx2"/>
                </a:solidFill>
              </a:rPr>
              <a:t>⇒システムスタックエリア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31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31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731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31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 tmFilter="0, 0; .2, .5; .8, .5; 1, 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" autoRev="1" fill="hold"/>
                                        <p:tgtEl>
                                          <p:spTgt spid="3380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3380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3380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1148" grpId="0" animBg="1"/>
      <p:bldP spid="731150" grpId="0" animBg="1"/>
      <p:bldP spid="731151" grpId="0"/>
      <p:bldP spid="33801" grpId="0" animBg="1"/>
      <p:bldP spid="33801" grpId="1" animBg="1"/>
      <p:bldP spid="33801" grpId="2" animBg="1"/>
      <p:bldP spid="33801" grpId="3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235" name="Rectangle 3">
            <a:extLst>
              <a:ext uri="{FF2B5EF4-FFF2-40B4-BE49-F238E27FC236}">
                <a16:creationId xmlns:a16="http://schemas.microsoft.com/office/drawing/2014/main" id="{B8EB5231-8D4A-4183-A8D7-EE9D4F8437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4075" y="2679700"/>
            <a:ext cx="2397125" cy="38877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5236" name="Text Box 4">
            <a:extLst>
              <a:ext uri="{FF2B5EF4-FFF2-40B4-BE49-F238E27FC236}">
                <a16:creationId xmlns:a16="http://schemas.microsoft.com/office/drawing/2014/main" id="{530F368E-5D65-4393-B016-6BB91128B9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7650" y="2193925"/>
            <a:ext cx="904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メモリ</a:t>
            </a:r>
          </a:p>
        </p:txBody>
      </p:sp>
      <p:sp>
        <p:nvSpPr>
          <p:cNvPr id="735237" name="Rectangle 5">
            <a:extLst>
              <a:ext uri="{FF2B5EF4-FFF2-40B4-BE49-F238E27FC236}">
                <a16:creationId xmlns:a16="http://schemas.microsoft.com/office/drawing/2014/main" id="{D85C8DCD-5C36-4D88-A307-90F3A0C79A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6138" y="3189288"/>
            <a:ext cx="2393950" cy="1936750"/>
          </a:xfrm>
          <a:prstGeom prst="rect">
            <a:avLst/>
          </a:prstGeom>
          <a:solidFill>
            <a:srgbClr val="FF0000">
              <a:alpha val="3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5238" name="Text Box 6">
            <a:extLst>
              <a:ext uri="{FF2B5EF4-FFF2-40B4-BE49-F238E27FC236}">
                <a16:creationId xmlns:a16="http://schemas.microsoft.com/office/drawing/2014/main" id="{AA119191-3CA7-4BE6-BF36-607942EECD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0750" y="3101975"/>
            <a:ext cx="2227263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システム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スタックエリア</a:t>
            </a:r>
          </a:p>
        </p:txBody>
      </p:sp>
      <p:sp>
        <p:nvSpPr>
          <p:cNvPr id="735239" name="Line 7">
            <a:extLst>
              <a:ext uri="{FF2B5EF4-FFF2-40B4-BE49-F238E27FC236}">
                <a16:creationId xmlns:a16="http://schemas.microsoft.com/office/drawing/2014/main" id="{A58E0B16-EE02-4819-A245-C1E1855429E3}"/>
              </a:ext>
            </a:extLst>
          </p:cNvPr>
          <p:cNvSpPr>
            <a:spLocks noChangeShapeType="1"/>
          </p:cNvSpPr>
          <p:nvPr/>
        </p:nvSpPr>
        <p:spPr bwMode="auto">
          <a:xfrm>
            <a:off x="2552700" y="4400550"/>
            <a:ext cx="70485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5241" name="Text Box 9">
            <a:extLst>
              <a:ext uri="{FF2B5EF4-FFF2-40B4-BE49-F238E27FC236}">
                <a16:creationId xmlns:a16="http://schemas.microsoft.com/office/drawing/2014/main" id="{7995BEE8-3B2B-49C9-885A-948551603E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636963"/>
            <a:ext cx="3303588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>
                <a:solidFill>
                  <a:schemeClr val="accent2"/>
                </a:solidFill>
              </a:rPr>
              <a:t>A7</a:t>
            </a:r>
            <a:r>
              <a:rPr lang="ja-JP" altLang="en-US" sz="4000">
                <a:solidFill>
                  <a:schemeClr val="accent2"/>
                </a:solidFill>
              </a:rPr>
              <a:t>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>
                <a:solidFill>
                  <a:schemeClr val="accent2"/>
                </a:solidFill>
              </a:rPr>
              <a:t>ポイント先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accent2"/>
                </a:solidFill>
              </a:rPr>
              <a:t>(</a:t>
            </a:r>
            <a:r>
              <a:rPr lang="ja-JP" altLang="en-US" sz="2400">
                <a:solidFill>
                  <a:schemeClr val="accent2"/>
                </a:solidFill>
              </a:rPr>
              <a:t>空なので「全体の末尾」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＋１をポイントしている）</a:t>
            </a:r>
          </a:p>
        </p:txBody>
      </p:sp>
      <p:sp>
        <p:nvSpPr>
          <p:cNvPr id="116744" name="Text Box 10">
            <a:extLst>
              <a:ext uri="{FF2B5EF4-FFF2-40B4-BE49-F238E27FC236}">
                <a16:creationId xmlns:a16="http://schemas.microsoft.com/office/drawing/2014/main" id="{DC9B4603-141E-49B7-84BF-7DB51A0DAA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4200" y="0"/>
            <a:ext cx="5497513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000"/>
              <a:t>システムスタックエリアに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000" b="1" u="sng"/>
              <a:t>戻り番地</a:t>
            </a:r>
            <a:r>
              <a:rPr lang="ja-JP" altLang="en-US" sz="4000"/>
              <a:t>を </a:t>
            </a:r>
            <a:r>
              <a:rPr lang="en-US" altLang="ja-JP" sz="4000"/>
              <a:t>push</a:t>
            </a:r>
            <a:r>
              <a:rPr lang="en-US" altLang="ja-JP" sz="1600"/>
              <a:t> </a:t>
            </a:r>
          </a:p>
        </p:txBody>
      </p:sp>
      <p:sp>
        <p:nvSpPr>
          <p:cNvPr id="735244" name="Text Box 12">
            <a:extLst>
              <a:ext uri="{FF2B5EF4-FFF2-40B4-BE49-F238E27FC236}">
                <a16:creationId xmlns:a16="http://schemas.microsoft.com/office/drawing/2014/main" id="{1DE35C77-EB7E-4A06-862B-0850ECE45A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113" y="2174875"/>
            <a:ext cx="193833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400"/>
              <a:t>push </a:t>
            </a:r>
            <a:r>
              <a:rPr lang="ja-JP" altLang="en-US" sz="4400"/>
              <a:t>前</a:t>
            </a:r>
          </a:p>
        </p:txBody>
      </p:sp>
      <p:sp>
        <p:nvSpPr>
          <p:cNvPr id="735246" name="Text Box 14">
            <a:extLst>
              <a:ext uri="{FF2B5EF4-FFF2-40B4-BE49-F238E27FC236}">
                <a16:creationId xmlns:a16="http://schemas.microsoft.com/office/drawing/2014/main" id="{414EFB94-7C4D-4D69-9A1F-9C7B6DB89C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4950" y="2098675"/>
            <a:ext cx="193833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400"/>
              <a:t>push </a:t>
            </a:r>
            <a:r>
              <a:rPr lang="ja-JP" altLang="en-US" sz="4400"/>
              <a:t>後</a:t>
            </a:r>
          </a:p>
        </p:txBody>
      </p:sp>
      <p:sp>
        <p:nvSpPr>
          <p:cNvPr id="735247" name="Line 15">
            <a:extLst>
              <a:ext uri="{FF2B5EF4-FFF2-40B4-BE49-F238E27FC236}">
                <a16:creationId xmlns:a16="http://schemas.microsoft.com/office/drawing/2014/main" id="{2404DDA1-3459-4DA9-ADD1-217C8893F99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18188" y="3967163"/>
            <a:ext cx="70485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5248" name="Text Box 16">
            <a:extLst>
              <a:ext uri="{FF2B5EF4-FFF2-40B4-BE49-F238E27FC236}">
                <a16:creationId xmlns:a16="http://schemas.microsoft.com/office/drawing/2014/main" id="{94D6E994-95BB-442C-A178-65C8E64BD6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5100" y="3889375"/>
            <a:ext cx="2363788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>
                <a:solidFill>
                  <a:schemeClr val="accent2"/>
                </a:solidFill>
              </a:rPr>
              <a:t>A7</a:t>
            </a:r>
            <a:r>
              <a:rPr lang="ja-JP" altLang="en-US" sz="4000">
                <a:solidFill>
                  <a:schemeClr val="accent2"/>
                </a:solidFill>
              </a:rPr>
              <a:t>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>
                <a:solidFill>
                  <a:schemeClr val="accent2"/>
                </a:solidFill>
              </a:rPr>
              <a:t>ポイント先</a:t>
            </a:r>
          </a:p>
        </p:txBody>
      </p:sp>
      <p:sp>
        <p:nvSpPr>
          <p:cNvPr id="735249" name="Text Box 17">
            <a:extLst>
              <a:ext uri="{FF2B5EF4-FFF2-40B4-BE49-F238E27FC236}">
                <a16:creationId xmlns:a16="http://schemas.microsoft.com/office/drawing/2014/main" id="{53FFBE13-D77A-457F-AAF7-661E064EE7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2363" y="4429125"/>
            <a:ext cx="1895475" cy="708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A0 </a:t>
            </a:r>
            <a:r>
              <a:rPr lang="ja-JP" altLang="en-US" sz="2000"/>
              <a:t>の中身</a:t>
            </a:r>
            <a:endParaRPr lang="en-US" altLang="ja-JP" sz="20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（</a:t>
            </a:r>
            <a:r>
              <a:rPr lang="en-US" altLang="ja-JP" sz="2000"/>
              <a:t>4</a:t>
            </a:r>
            <a:r>
              <a:rPr lang="ja-JP" altLang="en-US" sz="2000"/>
              <a:t>バイトデータ）</a:t>
            </a:r>
          </a:p>
        </p:txBody>
      </p:sp>
      <p:sp>
        <p:nvSpPr>
          <p:cNvPr id="735250" name="Text Box 18">
            <a:extLst>
              <a:ext uri="{FF2B5EF4-FFF2-40B4-BE49-F238E27FC236}">
                <a16:creationId xmlns:a16="http://schemas.microsoft.com/office/drawing/2014/main" id="{076A0E9D-FE94-486F-AD28-2E5F2CC0A5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8413" y="5397500"/>
            <a:ext cx="23495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6600" b="1" u="sng"/>
              <a:t>４減る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0FCCD6D2-144C-4208-85AF-44F3A67990EC}"/>
              </a:ext>
            </a:extLst>
          </p:cNvPr>
          <p:cNvSpPr/>
          <p:nvPr/>
        </p:nvSpPr>
        <p:spPr>
          <a:xfrm>
            <a:off x="1304925" y="1339850"/>
            <a:ext cx="6953250" cy="70802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ja-JP" altLang="en-US" sz="4000" b="1" dirty="0">
                <a:solidFill>
                  <a:srgbClr val="7030A0"/>
                </a:solidFill>
                <a:latin typeface="Courier New" pitchFamily="49" charset="0"/>
              </a:rPr>
              <a:t>例）　</a:t>
            </a:r>
            <a:r>
              <a:rPr lang="en-US" altLang="ja-JP" sz="4000" b="1" dirty="0" err="1">
                <a:solidFill>
                  <a:srgbClr val="7030A0"/>
                </a:solidFill>
                <a:latin typeface="Courier New" pitchFamily="49" charset="0"/>
              </a:rPr>
              <a:t>jsr</a:t>
            </a:r>
            <a:r>
              <a:rPr lang="en-US" altLang="ja-JP" sz="4000" b="1" dirty="0">
                <a:solidFill>
                  <a:srgbClr val="7030A0"/>
                </a:solidFill>
                <a:latin typeface="Courier New" pitchFamily="49" charset="0"/>
              </a:rPr>
              <a:t> </a:t>
            </a:r>
            <a:r>
              <a:rPr lang="en-US" altLang="ja-JP" sz="4000" b="1" dirty="0" err="1">
                <a:solidFill>
                  <a:schemeClr val="tx1">
                    <a:lumMod val="50000"/>
                  </a:schemeClr>
                </a:solidFill>
                <a:latin typeface="Courier New" pitchFamily="49" charset="0"/>
              </a:rPr>
              <a:t>stringlength</a:t>
            </a:r>
            <a:endParaRPr lang="ja-JP" altLang="en-US" sz="40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7" name="Text Box 17">
            <a:extLst>
              <a:ext uri="{FF2B5EF4-FFF2-40B4-BE49-F238E27FC236}">
                <a16:creationId xmlns:a16="http://schemas.microsoft.com/office/drawing/2014/main" id="{483A9487-4AC9-43A5-9D9F-5D853920EF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3213" y="3984625"/>
            <a:ext cx="1144587" cy="40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戻り番地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35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35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35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35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35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35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35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735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735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735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35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735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4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6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8" presetID="26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2" presetID="26" presetClass="emph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4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5235" grpId="0" animBg="1"/>
      <p:bldP spid="735236" grpId="0"/>
      <p:bldP spid="735237" grpId="0" animBg="1"/>
      <p:bldP spid="735238" grpId="0"/>
      <p:bldP spid="735241" grpId="0"/>
      <p:bldP spid="735244" grpId="0"/>
      <p:bldP spid="735246" grpId="0"/>
      <p:bldP spid="735248" grpId="0"/>
      <p:bldP spid="735249" grpId="0" animBg="1"/>
      <p:bldP spid="735250" grpId="0"/>
      <p:bldP spid="17" grpId="0" animBg="1"/>
      <p:bldP spid="17" grpId="1" animBg="1"/>
      <p:bldP spid="17" grpId="2" animBg="1"/>
      <p:bldP spid="17" grpId="3" animBg="1"/>
      <p:bldP spid="17" grpId="4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Line 2">
            <a:extLst>
              <a:ext uri="{FF2B5EF4-FFF2-40B4-BE49-F238E27FC236}">
                <a16:creationId xmlns:a16="http://schemas.microsoft.com/office/drawing/2014/main" id="{11FE09F9-721E-46A3-8CB7-754254206D9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30863" y="2924175"/>
            <a:ext cx="7937" cy="8080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8787" name="Line 3">
            <a:extLst>
              <a:ext uri="{FF2B5EF4-FFF2-40B4-BE49-F238E27FC236}">
                <a16:creationId xmlns:a16="http://schemas.microsoft.com/office/drawing/2014/main" id="{49DA8504-DB1E-4BEE-B308-E04B0711306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391275" y="2103438"/>
            <a:ext cx="0" cy="25034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8788" name="AutoShape 4">
            <a:extLst>
              <a:ext uri="{FF2B5EF4-FFF2-40B4-BE49-F238E27FC236}">
                <a16:creationId xmlns:a16="http://schemas.microsoft.com/office/drawing/2014/main" id="{0FA2DC8F-83B9-4865-B3F8-6DC8251D6D0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30388" y="1954213"/>
            <a:ext cx="228600" cy="795337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8789" name="Rectangle 5">
            <a:extLst>
              <a:ext uri="{FF2B5EF4-FFF2-40B4-BE49-F238E27FC236}">
                <a16:creationId xmlns:a16="http://schemas.microsoft.com/office/drawing/2014/main" id="{718ABEAA-C925-4FDD-A990-45EC1B9083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" y="434975"/>
            <a:ext cx="7075488" cy="63293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8790" name="Text Box 6">
            <a:extLst>
              <a:ext uri="{FF2B5EF4-FFF2-40B4-BE49-F238E27FC236}">
                <a16:creationId xmlns:a16="http://schemas.microsoft.com/office/drawing/2014/main" id="{E9889381-6A9D-4473-BD48-C06D9EC528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5213" y="134938"/>
            <a:ext cx="3438525" cy="650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tx2"/>
                </a:solidFill>
                <a:latin typeface="Microsoft Sans Serif" panose="020B0604020202020204" pitchFamily="34" charset="0"/>
              </a:rPr>
              <a:t>命令フェッチでは</a:t>
            </a:r>
          </a:p>
        </p:txBody>
      </p:sp>
      <p:sp>
        <p:nvSpPr>
          <p:cNvPr id="118791" name="Rectangle 7">
            <a:extLst>
              <a:ext uri="{FF2B5EF4-FFF2-40B4-BE49-F238E27FC236}">
                <a16:creationId xmlns:a16="http://schemas.microsoft.com/office/drawing/2014/main" id="{B8B0657E-8D6B-459C-9EAC-04C7B67C11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3113" y="1427163"/>
            <a:ext cx="2020887" cy="333375"/>
          </a:xfrm>
          <a:prstGeom prst="rect">
            <a:avLst/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8792" name="Rectangle 8">
            <a:extLst>
              <a:ext uri="{FF2B5EF4-FFF2-40B4-BE49-F238E27FC236}">
                <a16:creationId xmlns:a16="http://schemas.microsoft.com/office/drawing/2014/main" id="{078484B7-A96E-48BA-81BD-E96A3F15AD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0575" y="715963"/>
            <a:ext cx="2003425" cy="427037"/>
          </a:xfrm>
          <a:prstGeom prst="rect">
            <a:avLst/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8793" name="AutoShape 9">
            <a:extLst>
              <a:ext uri="{FF2B5EF4-FFF2-40B4-BE49-F238E27FC236}">
                <a16:creationId xmlns:a16="http://schemas.microsoft.com/office/drawing/2014/main" id="{0B907610-451D-458B-BFD4-3A34B8D67D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7963" y="1131888"/>
            <a:ext cx="466725" cy="1216025"/>
          </a:xfrm>
          <a:prstGeom prst="downArrow">
            <a:avLst>
              <a:gd name="adj1" fmla="val 50000"/>
              <a:gd name="adj2" fmla="val 65136"/>
            </a:avLst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8794" name="Text Box 10">
            <a:extLst>
              <a:ext uri="{FF2B5EF4-FFF2-40B4-BE49-F238E27FC236}">
                <a16:creationId xmlns:a16="http://schemas.microsoft.com/office/drawing/2014/main" id="{707AF734-B4D7-4148-9669-87E4A917B0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9625" y="269875"/>
            <a:ext cx="1789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アドレスバス</a:t>
            </a:r>
            <a:endParaRPr lang="en-US" altLang="ja-JP" sz="2400">
              <a:solidFill>
                <a:schemeClr val="tx2"/>
              </a:solidFill>
            </a:endParaRPr>
          </a:p>
        </p:txBody>
      </p:sp>
      <p:sp>
        <p:nvSpPr>
          <p:cNvPr id="118795" name="Text Box 11">
            <a:extLst>
              <a:ext uri="{FF2B5EF4-FFF2-40B4-BE49-F238E27FC236}">
                <a16:creationId xmlns:a16="http://schemas.microsoft.com/office/drawing/2014/main" id="{2BCA80AF-AD35-468A-BD65-F855619F56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2650" y="1055688"/>
            <a:ext cx="1584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データバス</a:t>
            </a:r>
            <a:endParaRPr lang="en-US" altLang="ja-JP" sz="2400"/>
          </a:p>
        </p:txBody>
      </p:sp>
      <p:sp>
        <p:nvSpPr>
          <p:cNvPr id="118796" name="AutoShape 12">
            <a:extLst>
              <a:ext uri="{FF2B5EF4-FFF2-40B4-BE49-F238E27FC236}">
                <a16:creationId xmlns:a16="http://schemas.microsoft.com/office/drawing/2014/main" id="{DE3FF5F2-3C8D-4A9C-8695-055A0B150F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250" y="1779588"/>
            <a:ext cx="422275" cy="573087"/>
          </a:xfrm>
          <a:prstGeom prst="upDownArrow">
            <a:avLst>
              <a:gd name="adj1" fmla="val 50000"/>
              <a:gd name="adj2" fmla="val 27143"/>
            </a:avLst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8797" name="Rectangle 13">
            <a:extLst>
              <a:ext uri="{FF2B5EF4-FFF2-40B4-BE49-F238E27FC236}">
                <a16:creationId xmlns:a16="http://schemas.microsoft.com/office/drawing/2014/main" id="{368302BB-72EF-488E-9EBC-62AFF83A49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7288" y="2359025"/>
            <a:ext cx="1603375" cy="38020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8798" name="Text Box 14">
            <a:extLst>
              <a:ext uri="{FF2B5EF4-FFF2-40B4-BE49-F238E27FC236}">
                <a16:creationId xmlns:a16="http://schemas.microsoft.com/office/drawing/2014/main" id="{308F8DE5-8F80-4465-B275-85C4EF8DD3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4038" y="3800475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R/W</a:t>
            </a:r>
          </a:p>
        </p:txBody>
      </p:sp>
      <p:sp>
        <p:nvSpPr>
          <p:cNvPr id="118799" name="Line 15">
            <a:extLst>
              <a:ext uri="{FF2B5EF4-FFF2-40B4-BE49-F238E27FC236}">
                <a16:creationId xmlns:a16="http://schemas.microsoft.com/office/drawing/2014/main" id="{076E5491-FC9A-4C52-BAAC-CBB6071C43D4}"/>
              </a:ext>
            </a:extLst>
          </p:cNvPr>
          <p:cNvSpPr>
            <a:spLocks noChangeShapeType="1"/>
          </p:cNvSpPr>
          <p:nvPr/>
        </p:nvSpPr>
        <p:spPr bwMode="auto">
          <a:xfrm>
            <a:off x="7127875" y="4316413"/>
            <a:ext cx="377825" cy="127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8800" name="Line 16">
            <a:extLst>
              <a:ext uri="{FF2B5EF4-FFF2-40B4-BE49-F238E27FC236}">
                <a16:creationId xmlns:a16="http://schemas.microsoft.com/office/drawing/2014/main" id="{2460AC8D-89BE-4432-A0BC-6CD566FBA14F}"/>
              </a:ext>
            </a:extLst>
          </p:cNvPr>
          <p:cNvSpPr>
            <a:spLocks noChangeShapeType="1"/>
          </p:cNvSpPr>
          <p:nvPr/>
        </p:nvSpPr>
        <p:spPr bwMode="auto">
          <a:xfrm>
            <a:off x="7242175" y="3854450"/>
            <a:ext cx="198438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8801" name="Line 17">
            <a:extLst>
              <a:ext uri="{FF2B5EF4-FFF2-40B4-BE49-F238E27FC236}">
                <a16:creationId xmlns:a16="http://schemas.microsoft.com/office/drawing/2014/main" id="{B9E25497-C5EF-4FD7-9BCD-4BD05517FFD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20863" y="1712913"/>
            <a:ext cx="5294312" cy="31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8802" name="Line 18">
            <a:extLst>
              <a:ext uri="{FF2B5EF4-FFF2-40B4-BE49-F238E27FC236}">
                <a16:creationId xmlns:a16="http://schemas.microsoft.com/office/drawing/2014/main" id="{66AF4238-556A-499A-BF82-F39DFA37C77D}"/>
              </a:ext>
            </a:extLst>
          </p:cNvPr>
          <p:cNvSpPr>
            <a:spLocks noChangeShapeType="1"/>
          </p:cNvSpPr>
          <p:nvPr/>
        </p:nvSpPr>
        <p:spPr bwMode="auto">
          <a:xfrm>
            <a:off x="6637338" y="1724025"/>
            <a:ext cx="0" cy="38719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8803" name="Rectangle 19">
            <a:extLst>
              <a:ext uri="{FF2B5EF4-FFF2-40B4-BE49-F238E27FC236}">
                <a16:creationId xmlns:a16="http://schemas.microsoft.com/office/drawing/2014/main" id="{3A3EE528-1947-44FA-82FD-11D4A98131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9063" y="5059363"/>
            <a:ext cx="682625" cy="103028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8804" name="Text Box 20">
            <a:extLst>
              <a:ext uri="{FF2B5EF4-FFF2-40B4-BE49-F238E27FC236}">
                <a16:creationId xmlns:a16="http://schemas.microsoft.com/office/drawing/2014/main" id="{0E4A2E94-07EA-4F92-8081-6C616BB371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7550" y="6048375"/>
            <a:ext cx="28829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命令レジスタ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Instruction Register</a:t>
            </a:r>
          </a:p>
        </p:txBody>
      </p:sp>
      <p:sp>
        <p:nvSpPr>
          <p:cNvPr id="118805" name="Oval 21">
            <a:extLst>
              <a:ext uri="{FF2B5EF4-FFF2-40B4-BE49-F238E27FC236}">
                <a16:creationId xmlns:a16="http://schemas.microsoft.com/office/drawing/2014/main" id="{0007EAFA-0E54-4464-A7B3-27E9696DF66A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6505575" y="1595438"/>
            <a:ext cx="230188" cy="2174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8806" name="Line 22">
            <a:extLst>
              <a:ext uri="{FF2B5EF4-FFF2-40B4-BE49-F238E27FC236}">
                <a16:creationId xmlns:a16="http://schemas.microsoft.com/office/drawing/2014/main" id="{623619AF-B496-481B-A798-7DC5C425C25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89625" y="5591175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8807" name="Rectangle 23">
            <a:extLst>
              <a:ext uri="{FF2B5EF4-FFF2-40B4-BE49-F238E27FC236}">
                <a16:creationId xmlns:a16="http://schemas.microsoft.com/office/drawing/2014/main" id="{8CEC0D50-76A3-4970-8ACC-DB9F2535DD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4275" y="5060950"/>
            <a:ext cx="682625" cy="1030288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8808" name="Line 24">
            <a:extLst>
              <a:ext uri="{FF2B5EF4-FFF2-40B4-BE49-F238E27FC236}">
                <a16:creationId xmlns:a16="http://schemas.microsoft.com/office/drawing/2014/main" id="{87608FD2-0A7D-4FE7-BB1C-DB49763D6E8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14838" y="5592763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8809" name="Line 25">
            <a:extLst>
              <a:ext uri="{FF2B5EF4-FFF2-40B4-BE49-F238E27FC236}">
                <a16:creationId xmlns:a16="http://schemas.microsoft.com/office/drawing/2014/main" id="{21CFCE4E-09DB-45AD-95BD-032F6C40983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81313" y="5603875"/>
            <a:ext cx="8413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8810" name="Text Box 26">
            <a:extLst>
              <a:ext uri="{FF2B5EF4-FFF2-40B4-BE49-F238E27FC236}">
                <a16:creationId xmlns:a16="http://schemas.microsoft.com/office/drawing/2014/main" id="{A0654C94-4236-4A3D-93D7-4CF4EA6901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1438" y="5243513"/>
            <a:ext cx="16748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制御系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Control Unit</a:t>
            </a:r>
          </a:p>
        </p:txBody>
      </p:sp>
      <p:sp>
        <p:nvSpPr>
          <p:cNvPr id="118811" name="Line 27">
            <a:extLst>
              <a:ext uri="{FF2B5EF4-FFF2-40B4-BE49-F238E27FC236}">
                <a16:creationId xmlns:a16="http://schemas.microsoft.com/office/drawing/2014/main" id="{FF5F7999-A287-4A2A-A075-F04E4A64868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57325" y="935038"/>
            <a:ext cx="5637213" cy="0"/>
          </a:xfrm>
          <a:prstGeom prst="line">
            <a:avLst/>
          </a:prstGeom>
          <a:noFill/>
          <a:ln w="57150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8812" name="Rectangle 28">
            <a:extLst>
              <a:ext uri="{FF2B5EF4-FFF2-40B4-BE49-F238E27FC236}">
                <a16:creationId xmlns:a16="http://schemas.microsoft.com/office/drawing/2014/main" id="{EB67CDEC-9689-45C4-A043-D667B006C0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3825" y="2328863"/>
            <a:ext cx="895350" cy="60483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8813" name="Text Box 29">
            <a:extLst>
              <a:ext uri="{FF2B5EF4-FFF2-40B4-BE49-F238E27FC236}">
                <a16:creationId xmlns:a16="http://schemas.microsoft.com/office/drawing/2014/main" id="{564553BE-6F35-4E75-B186-E31270A3CD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6450" y="2978150"/>
            <a:ext cx="2057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solidFill>
                  <a:schemeClr val="accent2"/>
                </a:solidFill>
              </a:rPr>
              <a:t>プログラムカウンタ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chemeClr val="accent2"/>
                </a:solidFill>
              </a:rPr>
              <a:t>Program Counter</a:t>
            </a:r>
          </a:p>
        </p:txBody>
      </p:sp>
      <p:sp>
        <p:nvSpPr>
          <p:cNvPr id="118814" name="Line 30">
            <a:extLst>
              <a:ext uri="{FF2B5EF4-FFF2-40B4-BE49-F238E27FC236}">
                <a16:creationId xmlns:a16="http://schemas.microsoft.com/office/drawing/2014/main" id="{CC2F4BA7-0B16-4B7F-8F47-2DC2C4293A1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57850" y="919163"/>
            <a:ext cx="0" cy="14112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8815" name="Rectangle 31">
            <a:extLst>
              <a:ext uri="{FF2B5EF4-FFF2-40B4-BE49-F238E27FC236}">
                <a16:creationId xmlns:a16="http://schemas.microsoft.com/office/drawing/2014/main" id="{8AD9B993-66D8-42C0-A57D-93FD756DE2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0163" y="3722688"/>
            <a:ext cx="1116012" cy="6048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accent2"/>
                </a:solidFill>
                <a:latin typeface="Microsoft Sans Serif" panose="020B0604020202020204" pitchFamily="34" charset="0"/>
              </a:rPr>
              <a:t>+</a:t>
            </a:r>
            <a:r>
              <a:rPr lang="ja-JP" altLang="en-US" sz="2000">
                <a:solidFill>
                  <a:schemeClr val="accent2"/>
                </a:solidFill>
              </a:rPr>
              <a:t>命令長</a:t>
            </a:r>
          </a:p>
        </p:txBody>
      </p:sp>
      <p:sp>
        <p:nvSpPr>
          <p:cNvPr id="118816" name="Line 32">
            <a:extLst>
              <a:ext uri="{FF2B5EF4-FFF2-40B4-BE49-F238E27FC236}">
                <a16:creationId xmlns:a16="http://schemas.microsoft.com/office/drawing/2014/main" id="{BC9936A1-3B3C-4231-B002-9534BEC7194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67375" y="2101850"/>
            <a:ext cx="728663" cy="158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8817" name="Line 33">
            <a:extLst>
              <a:ext uri="{FF2B5EF4-FFF2-40B4-BE49-F238E27FC236}">
                <a16:creationId xmlns:a16="http://schemas.microsoft.com/office/drawing/2014/main" id="{EBBBC91F-0DB0-4A91-B6F2-205CECFA636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43563" y="4591050"/>
            <a:ext cx="746125" cy="0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8818" name="Line 34">
            <a:extLst>
              <a:ext uri="{FF2B5EF4-FFF2-40B4-BE49-F238E27FC236}">
                <a16:creationId xmlns:a16="http://schemas.microsoft.com/office/drawing/2014/main" id="{466D251D-D8F0-41DD-8A27-9D0F19C177E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56263" y="4333875"/>
            <a:ext cx="0" cy="2492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8819" name="Freeform 35">
            <a:extLst>
              <a:ext uri="{FF2B5EF4-FFF2-40B4-BE49-F238E27FC236}">
                <a16:creationId xmlns:a16="http://schemas.microsoft.com/office/drawing/2014/main" id="{677A33E6-6BD7-4D8E-84AC-E7C1BE7FA413}"/>
              </a:ext>
            </a:extLst>
          </p:cNvPr>
          <p:cNvSpPr>
            <a:spLocks/>
          </p:cNvSpPr>
          <p:nvPr/>
        </p:nvSpPr>
        <p:spPr bwMode="auto">
          <a:xfrm>
            <a:off x="476250" y="1952625"/>
            <a:ext cx="958850" cy="2513013"/>
          </a:xfrm>
          <a:custGeom>
            <a:avLst/>
            <a:gdLst>
              <a:gd name="T0" fmla="*/ 2147483646 w 604"/>
              <a:gd name="T1" fmla="*/ 0 h 1583"/>
              <a:gd name="T2" fmla="*/ 0 w 604"/>
              <a:gd name="T3" fmla="*/ 2147483646 h 1583"/>
              <a:gd name="T4" fmla="*/ 0 w 604"/>
              <a:gd name="T5" fmla="*/ 2147483646 h 1583"/>
              <a:gd name="T6" fmla="*/ 2147483646 w 604"/>
              <a:gd name="T7" fmla="*/ 2147483646 h 1583"/>
              <a:gd name="T8" fmla="*/ 2147483646 w 604"/>
              <a:gd name="T9" fmla="*/ 2147483646 h 1583"/>
              <a:gd name="T10" fmla="*/ 2147483646 w 604"/>
              <a:gd name="T11" fmla="*/ 2147483646 h 1583"/>
              <a:gd name="T12" fmla="*/ 2147483646 w 604"/>
              <a:gd name="T13" fmla="*/ 2147483646 h 1583"/>
              <a:gd name="T14" fmla="*/ 2147483646 w 604"/>
              <a:gd name="T15" fmla="*/ 0 h 158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04"/>
              <a:gd name="T25" fmla="*/ 0 h 1583"/>
              <a:gd name="T26" fmla="*/ 604 w 604"/>
              <a:gd name="T27" fmla="*/ 1583 h 158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04" h="1583">
                <a:moveTo>
                  <a:pt x="604" y="0"/>
                </a:moveTo>
                <a:lnTo>
                  <a:pt x="0" y="397"/>
                </a:lnTo>
                <a:lnTo>
                  <a:pt x="0" y="1186"/>
                </a:lnTo>
                <a:lnTo>
                  <a:pt x="604" y="1583"/>
                </a:lnTo>
                <a:lnTo>
                  <a:pt x="604" y="917"/>
                </a:lnTo>
                <a:lnTo>
                  <a:pt x="359" y="772"/>
                </a:lnTo>
                <a:lnTo>
                  <a:pt x="604" y="643"/>
                </a:lnTo>
                <a:lnTo>
                  <a:pt x="604" y="0"/>
                </a:lnTo>
                <a:close/>
              </a:path>
            </a:pathLst>
          </a:cu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8820" name="Rectangle 36">
            <a:extLst>
              <a:ext uri="{FF2B5EF4-FFF2-40B4-BE49-F238E27FC236}">
                <a16:creationId xmlns:a16="http://schemas.microsoft.com/office/drawing/2014/main" id="{3C28668B-FBF5-4420-A962-316FD97037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8950" y="2436813"/>
            <a:ext cx="949325" cy="1598612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8821" name="Oval 37">
            <a:extLst>
              <a:ext uri="{FF2B5EF4-FFF2-40B4-BE49-F238E27FC236}">
                <a16:creationId xmlns:a16="http://schemas.microsoft.com/office/drawing/2014/main" id="{03CAE82A-E6EC-482A-A6FE-D237A06FEEC2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398963" y="1593850"/>
            <a:ext cx="230187" cy="21748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8822" name="Line 38">
            <a:extLst>
              <a:ext uri="{FF2B5EF4-FFF2-40B4-BE49-F238E27FC236}">
                <a16:creationId xmlns:a16="http://schemas.microsoft.com/office/drawing/2014/main" id="{F11FFB99-1344-45AE-BF4C-EDAF3B69CD3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18025" y="1725613"/>
            <a:ext cx="0" cy="1004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8823" name="Line 39">
            <a:extLst>
              <a:ext uri="{FF2B5EF4-FFF2-40B4-BE49-F238E27FC236}">
                <a16:creationId xmlns:a16="http://schemas.microsoft.com/office/drawing/2014/main" id="{F5F40C11-23CE-458D-A9D5-0C8C3F87302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95738" y="2732088"/>
            <a:ext cx="51435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8824" name="Line 40">
            <a:extLst>
              <a:ext uri="{FF2B5EF4-FFF2-40B4-BE49-F238E27FC236}">
                <a16:creationId xmlns:a16="http://schemas.microsoft.com/office/drawing/2014/main" id="{D5F0F64C-68C6-44BC-89E6-9A678358AB4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55863" y="1712913"/>
            <a:ext cx="1587" cy="6842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8825" name="Line 41">
            <a:extLst>
              <a:ext uri="{FF2B5EF4-FFF2-40B4-BE49-F238E27FC236}">
                <a16:creationId xmlns:a16="http://schemas.microsoft.com/office/drawing/2014/main" id="{C9378FD9-E7F0-4340-BB82-22C5FBC2C51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090738" y="2374900"/>
            <a:ext cx="390525" cy="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8826" name="Line 42">
            <a:extLst>
              <a:ext uri="{FF2B5EF4-FFF2-40B4-BE49-F238E27FC236}">
                <a16:creationId xmlns:a16="http://schemas.microsoft.com/office/drawing/2014/main" id="{C2D8EE75-80D8-4094-8A3E-D3571F2B54F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23988" y="2519363"/>
            <a:ext cx="407987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8827" name="Line 43">
            <a:extLst>
              <a:ext uri="{FF2B5EF4-FFF2-40B4-BE49-F238E27FC236}">
                <a16:creationId xmlns:a16="http://schemas.microsoft.com/office/drawing/2014/main" id="{EDD92FD3-0537-4928-B0CF-8BA8053A919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3275" y="2635250"/>
            <a:ext cx="6477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8828" name="Line 44">
            <a:extLst>
              <a:ext uri="{FF2B5EF4-FFF2-40B4-BE49-F238E27FC236}">
                <a16:creationId xmlns:a16="http://schemas.microsoft.com/office/drawing/2014/main" id="{616C3AC3-7B62-4E30-A51A-C11E090A5CE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22563" y="2633663"/>
            <a:ext cx="1587" cy="13477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8829" name="Line 45">
            <a:extLst>
              <a:ext uri="{FF2B5EF4-FFF2-40B4-BE49-F238E27FC236}">
                <a16:creationId xmlns:a16="http://schemas.microsoft.com/office/drawing/2014/main" id="{1FF2F769-B4AF-4E5C-9BC8-C0F759E0495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6213" y="2635250"/>
            <a:ext cx="309562" cy="4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8830" name="Line 46">
            <a:extLst>
              <a:ext uri="{FF2B5EF4-FFF2-40B4-BE49-F238E27FC236}">
                <a16:creationId xmlns:a16="http://schemas.microsoft.com/office/drawing/2014/main" id="{FBB9D3BC-3944-47AE-A9DD-82EB5DD958E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3038" y="3959225"/>
            <a:ext cx="12700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8831" name="Line 47">
            <a:extLst>
              <a:ext uri="{FF2B5EF4-FFF2-40B4-BE49-F238E27FC236}">
                <a16:creationId xmlns:a16="http://schemas.microsoft.com/office/drawing/2014/main" id="{69482347-4D42-4802-91D0-20F302FDAE74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775" y="3175000"/>
            <a:ext cx="255588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8832" name="Oval 48">
            <a:extLst>
              <a:ext uri="{FF2B5EF4-FFF2-40B4-BE49-F238E27FC236}">
                <a16:creationId xmlns:a16="http://schemas.microsoft.com/office/drawing/2014/main" id="{81A3E80A-550C-4752-81E8-0C3CFE61DA23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597150" y="2528888"/>
            <a:ext cx="2286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8833" name="Oval 49">
            <a:extLst>
              <a:ext uri="{FF2B5EF4-FFF2-40B4-BE49-F238E27FC236}">
                <a16:creationId xmlns:a16="http://schemas.microsoft.com/office/drawing/2014/main" id="{3EC191BC-887B-449D-9B6A-DA9EEDA42AAB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339975" y="1608138"/>
            <a:ext cx="230188" cy="2174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8834" name="Line 50">
            <a:extLst>
              <a:ext uri="{FF2B5EF4-FFF2-40B4-BE49-F238E27FC236}">
                <a16:creationId xmlns:a16="http://schemas.microsoft.com/office/drawing/2014/main" id="{45CE8526-A712-4BA7-98B9-62112EEBD23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4625" y="1441450"/>
            <a:ext cx="6959600" cy="4763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8835" name="Line 51">
            <a:extLst>
              <a:ext uri="{FF2B5EF4-FFF2-40B4-BE49-F238E27FC236}">
                <a16:creationId xmlns:a16="http://schemas.microsoft.com/office/drawing/2014/main" id="{D776A164-14FE-4881-B33D-9448AF1DDBE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0188" y="1457325"/>
            <a:ext cx="1587" cy="17081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8836" name="Line 52">
            <a:extLst>
              <a:ext uri="{FF2B5EF4-FFF2-40B4-BE49-F238E27FC236}">
                <a16:creationId xmlns:a16="http://schemas.microsoft.com/office/drawing/2014/main" id="{BD0083D9-4B5C-48EF-88DA-0961086AED2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9388" y="1450975"/>
            <a:ext cx="0" cy="11747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8837" name="Oval 53">
            <a:extLst>
              <a:ext uri="{FF2B5EF4-FFF2-40B4-BE49-F238E27FC236}">
                <a16:creationId xmlns:a16="http://schemas.microsoft.com/office/drawing/2014/main" id="{5D2D8F56-AE0A-4FC7-8639-8A014BE6D393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3397250" y="1330325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8838" name="Line 54">
            <a:extLst>
              <a:ext uri="{FF2B5EF4-FFF2-40B4-BE49-F238E27FC236}">
                <a16:creationId xmlns:a16="http://schemas.microsoft.com/office/drawing/2014/main" id="{C17E1D36-47B7-4B63-A8D8-F78A71504CE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11550" y="936625"/>
            <a:ext cx="7938" cy="479425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8839" name="Oval 55">
            <a:extLst>
              <a:ext uri="{FF2B5EF4-FFF2-40B4-BE49-F238E27FC236}">
                <a16:creationId xmlns:a16="http://schemas.microsoft.com/office/drawing/2014/main" id="{E3CE7A99-C774-4427-BE77-7037E3F92661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575175" y="1320800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8840" name="Line 56">
            <a:extLst>
              <a:ext uri="{FF2B5EF4-FFF2-40B4-BE49-F238E27FC236}">
                <a16:creationId xmlns:a16="http://schemas.microsoft.com/office/drawing/2014/main" id="{19C8AF05-D7C3-4A21-A71B-6CAEDF1C3CD0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4238" y="1446213"/>
            <a:ext cx="1587" cy="228600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8841" name="Line 57">
            <a:extLst>
              <a:ext uri="{FF2B5EF4-FFF2-40B4-BE49-F238E27FC236}">
                <a16:creationId xmlns:a16="http://schemas.microsoft.com/office/drawing/2014/main" id="{1DD23178-0BDB-49E2-85B2-C7937CC28BB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00500" y="3721100"/>
            <a:ext cx="698500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8842" name="Oval 58">
            <a:extLst>
              <a:ext uri="{FF2B5EF4-FFF2-40B4-BE49-F238E27FC236}">
                <a16:creationId xmlns:a16="http://schemas.microsoft.com/office/drawing/2014/main" id="{CBF71F84-4A63-45BD-B0F3-F6B94C710130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5548313" y="1998663"/>
            <a:ext cx="230187" cy="217487"/>
          </a:xfrm>
          <a:prstGeom prst="ellipse">
            <a:avLst/>
          </a:prstGeom>
          <a:solidFill>
            <a:srgbClr val="FF9933"/>
          </a:solidFill>
          <a:ln w="9525">
            <a:solidFill>
              <a:srgbClr val="FF9999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8843" name="Line 59">
            <a:extLst>
              <a:ext uri="{FF2B5EF4-FFF2-40B4-BE49-F238E27FC236}">
                <a16:creationId xmlns:a16="http://schemas.microsoft.com/office/drawing/2014/main" id="{73545B59-2351-4757-AD7B-D7BC6BADA58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82800" y="2116138"/>
            <a:ext cx="3567113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1740" name="Rectangle 60">
            <a:extLst>
              <a:ext uri="{FF2B5EF4-FFF2-40B4-BE49-F238E27FC236}">
                <a16:creationId xmlns:a16="http://schemas.microsoft.com/office/drawing/2014/main" id="{D2A6BC56-C77E-47E2-9F8D-3E782EDE32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5888" y="2339975"/>
            <a:ext cx="895350" cy="604838"/>
          </a:xfrm>
          <a:prstGeom prst="rect">
            <a:avLst/>
          </a:prstGeom>
          <a:solidFill>
            <a:srgbClr val="FF4B4B"/>
          </a:solidFill>
          <a:ln w="762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1741" name="Line 61">
            <a:extLst>
              <a:ext uri="{FF2B5EF4-FFF2-40B4-BE49-F238E27FC236}">
                <a16:creationId xmlns:a16="http://schemas.microsoft.com/office/drawing/2014/main" id="{F6437787-EB9E-4C28-B82D-F739DDB1274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49913" y="923925"/>
            <a:ext cx="0" cy="1411288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1742" name="Line 62">
            <a:extLst>
              <a:ext uri="{FF2B5EF4-FFF2-40B4-BE49-F238E27FC236}">
                <a16:creationId xmlns:a16="http://schemas.microsoft.com/office/drawing/2014/main" id="{45796B90-3552-42A3-B07F-99D41A18429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41975" y="920750"/>
            <a:ext cx="1508125" cy="22225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1743" name="Line 63">
            <a:extLst>
              <a:ext uri="{FF2B5EF4-FFF2-40B4-BE49-F238E27FC236}">
                <a16:creationId xmlns:a16="http://schemas.microsoft.com/office/drawing/2014/main" id="{DFDE838C-1C18-4164-BC6E-3B981AB84D5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48513" y="901700"/>
            <a:ext cx="927100" cy="22225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1744" name="Line 64">
            <a:extLst>
              <a:ext uri="{FF2B5EF4-FFF2-40B4-BE49-F238E27FC236}">
                <a16:creationId xmlns:a16="http://schemas.microsoft.com/office/drawing/2014/main" id="{173B76C7-BCF6-4499-9331-C827BA990E7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059738" y="903288"/>
            <a:ext cx="0" cy="1411287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1745" name="Line 65">
            <a:extLst>
              <a:ext uri="{FF2B5EF4-FFF2-40B4-BE49-F238E27FC236}">
                <a16:creationId xmlns:a16="http://schemas.microsoft.com/office/drawing/2014/main" id="{F4FB7129-5486-4808-8863-2441B68B1C9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648700" y="1590675"/>
            <a:ext cx="12700" cy="173831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1746" name="Line 66">
            <a:extLst>
              <a:ext uri="{FF2B5EF4-FFF2-40B4-BE49-F238E27FC236}">
                <a16:creationId xmlns:a16="http://schemas.microsoft.com/office/drawing/2014/main" id="{C59042D4-36FF-4526-ADB5-A4247395C4A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02475" y="1612900"/>
            <a:ext cx="1570038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1747" name="Line 67">
            <a:extLst>
              <a:ext uri="{FF2B5EF4-FFF2-40B4-BE49-F238E27FC236}">
                <a16:creationId xmlns:a16="http://schemas.microsoft.com/office/drawing/2014/main" id="{31D8CF29-8D6D-49E0-ABCC-8A0A21BB716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40513" y="1698625"/>
            <a:ext cx="452437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1748" name="Line 68">
            <a:extLst>
              <a:ext uri="{FF2B5EF4-FFF2-40B4-BE49-F238E27FC236}">
                <a16:creationId xmlns:a16="http://schemas.microsoft.com/office/drawing/2014/main" id="{E05B81BF-F6BF-459F-840C-276FEFC3B733}"/>
              </a:ext>
            </a:extLst>
          </p:cNvPr>
          <p:cNvSpPr>
            <a:spLocks noChangeShapeType="1"/>
          </p:cNvSpPr>
          <p:nvPr/>
        </p:nvSpPr>
        <p:spPr bwMode="auto">
          <a:xfrm>
            <a:off x="6630988" y="1720850"/>
            <a:ext cx="0" cy="38830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1749" name="Line 69">
            <a:extLst>
              <a:ext uri="{FF2B5EF4-FFF2-40B4-BE49-F238E27FC236}">
                <a16:creationId xmlns:a16="http://schemas.microsoft.com/office/drawing/2014/main" id="{64597A91-B6ED-4939-9974-B0FF6814157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10263" y="5572125"/>
            <a:ext cx="741362" cy="1111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1750" name="Line 70">
            <a:extLst>
              <a:ext uri="{FF2B5EF4-FFF2-40B4-BE49-F238E27FC236}">
                <a16:creationId xmlns:a16="http://schemas.microsoft.com/office/drawing/2014/main" id="{9CBA50B2-3C95-4F56-B699-4B535DFECB3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05313" y="5595938"/>
            <a:ext cx="784225" cy="158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1751" name="Rectangle 71">
            <a:extLst>
              <a:ext uri="{FF2B5EF4-FFF2-40B4-BE49-F238E27FC236}">
                <a16:creationId xmlns:a16="http://schemas.microsoft.com/office/drawing/2014/main" id="{72173067-E998-4C4E-A7B0-FFDE55E939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0650" y="5070475"/>
            <a:ext cx="682625" cy="1030288"/>
          </a:xfrm>
          <a:prstGeom prst="rect">
            <a:avLst/>
          </a:prstGeom>
          <a:solidFill>
            <a:srgbClr val="FF4B4B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18856" name="Rectangle 72">
            <a:extLst>
              <a:ext uri="{FF2B5EF4-FFF2-40B4-BE49-F238E27FC236}">
                <a16:creationId xmlns:a16="http://schemas.microsoft.com/office/drawing/2014/main" id="{2956977C-9EF8-4942-9BCD-1104BB920A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9538" y="5184775"/>
            <a:ext cx="1503362" cy="838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1753" name="Line 73">
            <a:extLst>
              <a:ext uri="{FF2B5EF4-FFF2-40B4-BE49-F238E27FC236}">
                <a16:creationId xmlns:a16="http://schemas.microsoft.com/office/drawing/2014/main" id="{605D1EAA-36E1-436F-B0DA-C0FD95BA50A4}"/>
              </a:ext>
            </a:extLst>
          </p:cNvPr>
          <p:cNvSpPr>
            <a:spLocks noChangeShapeType="1"/>
          </p:cNvSpPr>
          <p:nvPr/>
        </p:nvSpPr>
        <p:spPr bwMode="auto">
          <a:xfrm>
            <a:off x="7118350" y="4318000"/>
            <a:ext cx="366713" cy="1270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1754" name="Text Box 74">
            <a:extLst>
              <a:ext uri="{FF2B5EF4-FFF2-40B4-BE49-F238E27FC236}">
                <a16:creationId xmlns:a16="http://schemas.microsoft.com/office/drawing/2014/main" id="{D7032310-FB64-4BCB-8605-3D43782D98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688" y="1379538"/>
            <a:ext cx="3859212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accent2"/>
                </a:solidFill>
              </a:rPr>
              <a:t>プログラムカウンタ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accent2"/>
                </a:solidFill>
              </a:rPr>
              <a:t>を使用</a:t>
            </a:r>
          </a:p>
        </p:txBody>
      </p:sp>
      <p:sp>
        <p:nvSpPr>
          <p:cNvPr id="711755" name="Line 75">
            <a:extLst>
              <a:ext uri="{FF2B5EF4-FFF2-40B4-BE49-F238E27FC236}">
                <a16:creationId xmlns:a16="http://schemas.microsoft.com/office/drawing/2014/main" id="{89823CF9-F49D-480D-BDEB-74BC68826F2C}"/>
              </a:ext>
            </a:extLst>
          </p:cNvPr>
          <p:cNvSpPr>
            <a:spLocks noChangeShapeType="1"/>
          </p:cNvSpPr>
          <p:nvPr/>
        </p:nvSpPr>
        <p:spPr bwMode="auto">
          <a:xfrm>
            <a:off x="4019550" y="1989138"/>
            <a:ext cx="1096963" cy="661987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1756" name="Text Box 76">
            <a:extLst>
              <a:ext uri="{FF2B5EF4-FFF2-40B4-BE49-F238E27FC236}">
                <a16:creationId xmlns:a16="http://schemas.microsoft.com/office/drawing/2014/main" id="{3EC031D3-8288-4172-A273-2A4F9E37D7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1788" y="3627438"/>
            <a:ext cx="2847975" cy="7715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400">
                <a:solidFill>
                  <a:schemeClr val="accent2"/>
                </a:solidFill>
              </a:rPr>
              <a:t>命令が届く</a:t>
            </a:r>
          </a:p>
        </p:txBody>
      </p:sp>
      <p:sp>
        <p:nvSpPr>
          <p:cNvPr id="711757" name="Line 77">
            <a:extLst>
              <a:ext uri="{FF2B5EF4-FFF2-40B4-BE49-F238E27FC236}">
                <a16:creationId xmlns:a16="http://schemas.microsoft.com/office/drawing/2014/main" id="{77E4DBA9-83B8-4B29-86AF-7489AAF36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4021138" y="4398963"/>
            <a:ext cx="1096962" cy="661987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8862" name="Text Box 78">
            <a:extLst>
              <a:ext uri="{FF2B5EF4-FFF2-40B4-BE49-F238E27FC236}">
                <a16:creationId xmlns:a16="http://schemas.microsoft.com/office/drawing/2014/main" id="{3B3E4D91-4068-4A74-BBF7-235E065EA3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6925" y="3155950"/>
            <a:ext cx="1752600" cy="11096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600">
              <a:latin typeface="MS Reference Sans Serif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>
                <a:solidFill>
                  <a:schemeClr val="tx2"/>
                </a:solidFill>
                <a:latin typeface="MS Reference Sans Serif" panose="020B0604030504040204" pitchFamily="34" charset="0"/>
              </a:rPr>
              <a:t>jsr stringlength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600">
              <a:latin typeface="MS Reference Sans Serif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>
              <a:latin typeface="Microsoft Sans Serif" panose="020B0604020202020204" pitchFamily="34" charset="0"/>
            </a:endParaRPr>
          </a:p>
        </p:txBody>
      </p:sp>
      <p:sp>
        <p:nvSpPr>
          <p:cNvPr id="711759" name="Text Box 79">
            <a:extLst>
              <a:ext uri="{FF2B5EF4-FFF2-40B4-BE49-F238E27FC236}">
                <a16:creationId xmlns:a16="http://schemas.microsoft.com/office/drawing/2014/main" id="{083B0F5E-C17D-4457-A6AB-8131FA32A4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2338" y="5080000"/>
            <a:ext cx="1601787" cy="40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tx2"/>
                </a:solidFill>
                <a:latin typeface="MS Reference Sans Serif" panose="020B0604030504040204" pitchFamily="34" charset="0"/>
              </a:rPr>
              <a:t>0x4ebaffc0</a:t>
            </a:r>
          </a:p>
        </p:txBody>
      </p:sp>
      <p:sp>
        <p:nvSpPr>
          <p:cNvPr id="118864" name="Rectangle 80">
            <a:extLst>
              <a:ext uri="{FF2B5EF4-FFF2-40B4-BE49-F238E27FC236}">
                <a16:creationId xmlns:a16="http://schemas.microsoft.com/office/drawing/2014/main" id="{5F22D9F3-7344-49D1-AC97-F415B34652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5950" y="3441700"/>
            <a:ext cx="1985963" cy="30003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1761" name="Line 81">
            <a:extLst>
              <a:ext uri="{FF2B5EF4-FFF2-40B4-BE49-F238E27FC236}">
                <a16:creationId xmlns:a16="http://schemas.microsoft.com/office/drawing/2014/main" id="{3A0525A5-CBA9-4597-8C41-CC258557730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647113" y="2962275"/>
            <a:ext cx="3175" cy="4984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1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11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711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711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11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1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11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71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71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71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71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1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71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711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1000"/>
                                        <p:tgtEl>
                                          <p:spTgt spid="71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1000"/>
                                        <p:tgtEl>
                                          <p:spTgt spid="71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1000"/>
                                        <p:tgtEl>
                                          <p:spTgt spid="71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1000"/>
                                        <p:tgtEl>
                                          <p:spTgt spid="71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711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1740" grpId="0" animBg="1"/>
      <p:bldP spid="711751" grpId="0" animBg="1"/>
      <p:bldP spid="711754" grpId="0" animBg="1"/>
      <p:bldP spid="711756" grpId="0" animBg="1"/>
      <p:bldP spid="711759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Line 2">
            <a:extLst>
              <a:ext uri="{FF2B5EF4-FFF2-40B4-BE49-F238E27FC236}">
                <a16:creationId xmlns:a16="http://schemas.microsoft.com/office/drawing/2014/main" id="{4C946E90-2130-4C45-B785-452A948599C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30863" y="2924175"/>
            <a:ext cx="7937" cy="8080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0835" name="Line 3">
            <a:extLst>
              <a:ext uri="{FF2B5EF4-FFF2-40B4-BE49-F238E27FC236}">
                <a16:creationId xmlns:a16="http://schemas.microsoft.com/office/drawing/2014/main" id="{A174B6B4-861C-469A-A7A7-C7B1D4F9B8A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391275" y="2103438"/>
            <a:ext cx="0" cy="25034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0836" name="AutoShape 4">
            <a:extLst>
              <a:ext uri="{FF2B5EF4-FFF2-40B4-BE49-F238E27FC236}">
                <a16:creationId xmlns:a16="http://schemas.microsoft.com/office/drawing/2014/main" id="{BC6B2DBA-2E65-4F7F-8E2C-930EF07E27C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30388" y="1954213"/>
            <a:ext cx="228600" cy="795337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0837" name="Rectangle 5">
            <a:extLst>
              <a:ext uri="{FF2B5EF4-FFF2-40B4-BE49-F238E27FC236}">
                <a16:creationId xmlns:a16="http://schemas.microsoft.com/office/drawing/2014/main" id="{DA7D308F-EF45-49FB-8302-158B1DDC1F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" y="434975"/>
            <a:ext cx="7075488" cy="63293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0838" name="Text Box 6">
            <a:extLst>
              <a:ext uri="{FF2B5EF4-FFF2-40B4-BE49-F238E27FC236}">
                <a16:creationId xmlns:a16="http://schemas.microsoft.com/office/drawing/2014/main" id="{EC7622F8-0A14-4DB7-92B3-023CF5DA57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5213" y="134938"/>
            <a:ext cx="3438525" cy="650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tx2"/>
                </a:solidFill>
                <a:latin typeface="Microsoft Sans Serif" panose="020B0604020202020204" pitchFamily="34" charset="0"/>
              </a:rPr>
              <a:t>命令フェッチでは</a:t>
            </a:r>
          </a:p>
        </p:txBody>
      </p:sp>
      <p:sp>
        <p:nvSpPr>
          <p:cNvPr id="120839" name="Rectangle 7">
            <a:extLst>
              <a:ext uri="{FF2B5EF4-FFF2-40B4-BE49-F238E27FC236}">
                <a16:creationId xmlns:a16="http://schemas.microsoft.com/office/drawing/2014/main" id="{A4E8D42D-77AA-4F46-9729-3E5A390BD5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3113" y="1427163"/>
            <a:ext cx="2020887" cy="333375"/>
          </a:xfrm>
          <a:prstGeom prst="rect">
            <a:avLst/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0840" name="Rectangle 8">
            <a:extLst>
              <a:ext uri="{FF2B5EF4-FFF2-40B4-BE49-F238E27FC236}">
                <a16:creationId xmlns:a16="http://schemas.microsoft.com/office/drawing/2014/main" id="{AD1A8FB0-600B-443D-8BEF-56D32C0B85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0575" y="715963"/>
            <a:ext cx="2003425" cy="427037"/>
          </a:xfrm>
          <a:prstGeom prst="rect">
            <a:avLst/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0841" name="AutoShape 9">
            <a:extLst>
              <a:ext uri="{FF2B5EF4-FFF2-40B4-BE49-F238E27FC236}">
                <a16:creationId xmlns:a16="http://schemas.microsoft.com/office/drawing/2014/main" id="{D3C99950-8BFD-4480-AE27-4E38CD4F1B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7963" y="1131888"/>
            <a:ext cx="466725" cy="1216025"/>
          </a:xfrm>
          <a:prstGeom prst="downArrow">
            <a:avLst>
              <a:gd name="adj1" fmla="val 50000"/>
              <a:gd name="adj2" fmla="val 65136"/>
            </a:avLst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0842" name="Text Box 10">
            <a:extLst>
              <a:ext uri="{FF2B5EF4-FFF2-40B4-BE49-F238E27FC236}">
                <a16:creationId xmlns:a16="http://schemas.microsoft.com/office/drawing/2014/main" id="{2E932CF0-103C-4E17-92FA-F495E55D5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9625" y="269875"/>
            <a:ext cx="1789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アドレスバス</a:t>
            </a:r>
            <a:endParaRPr lang="en-US" altLang="ja-JP" sz="2400">
              <a:solidFill>
                <a:schemeClr val="tx2"/>
              </a:solidFill>
            </a:endParaRPr>
          </a:p>
        </p:txBody>
      </p:sp>
      <p:sp>
        <p:nvSpPr>
          <p:cNvPr id="120843" name="Text Box 11">
            <a:extLst>
              <a:ext uri="{FF2B5EF4-FFF2-40B4-BE49-F238E27FC236}">
                <a16:creationId xmlns:a16="http://schemas.microsoft.com/office/drawing/2014/main" id="{A1700CF4-84FF-45FF-82A6-D215898DCB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2650" y="1055688"/>
            <a:ext cx="1584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データバス</a:t>
            </a:r>
            <a:endParaRPr lang="en-US" altLang="ja-JP" sz="2400"/>
          </a:p>
        </p:txBody>
      </p:sp>
      <p:sp>
        <p:nvSpPr>
          <p:cNvPr id="120844" name="AutoShape 12">
            <a:extLst>
              <a:ext uri="{FF2B5EF4-FFF2-40B4-BE49-F238E27FC236}">
                <a16:creationId xmlns:a16="http://schemas.microsoft.com/office/drawing/2014/main" id="{A62C6043-2F49-4B7F-9DB3-138A3CCD92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250" y="1779588"/>
            <a:ext cx="422275" cy="573087"/>
          </a:xfrm>
          <a:prstGeom prst="upDownArrow">
            <a:avLst>
              <a:gd name="adj1" fmla="val 50000"/>
              <a:gd name="adj2" fmla="val 27143"/>
            </a:avLst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0845" name="Rectangle 13">
            <a:extLst>
              <a:ext uri="{FF2B5EF4-FFF2-40B4-BE49-F238E27FC236}">
                <a16:creationId xmlns:a16="http://schemas.microsoft.com/office/drawing/2014/main" id="{0F350F1E-7700-4C22-A9B2-AEE69F76F1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7288" y="2359025"/>
            <a:ext cx="1603375" cy="38020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0846" name="Text Box 14">
            <a:extLst>
              <a:ext uri="{FF2B5EF4-FFF2-40B4-BE49-F238E27FC236}">
                <a16:creationId xmlns:a16="http://schemas.microsoft.com/office/drawing/2014/main" id="{A3091BFF-A053-45B0-927E-DB74D0BC24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4038" y="3800475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R/W</a:t>
            </a:r>
          </a:p>
        </p:txBody>
      </p:sp>
      <p:sp>
        <p:nvSpPr>
          <p:cNvPr id="120847" name="Line 15">
            <a:extLst>
              <a:ext uri="{FF2B5EF4-FFF2-40B4-BE49-F238E27FC236}">
                <a16:creationId xmlns:a16="http://schemas.microsoft.com/office/drawing/2014/main" id="{F1D47FBC-1AB1-4BDB-929D-A93295231217}"/>
              </a:ext>
            </a:extLst>
          </p:cNvPr>
          <p:cNvSpPr>
            <a:spLocks noChangeShapeType="1"/>
          </p:cNvSpPr>
          <p:nvPr/>
        </p:nvSpPr>
        <p:spPr bwMode="auto">
          <a:xfrm>
            <a:off x="7127875" y="4316413"/>
            <a:ext cx="377825" cy="127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0848" name="Line 16">
            <a:extLst>
              <a:ext uri="{FF2B5EF4-FFF2-40B4-BE49-F238E27FC236}">
                <a16:creationId xmlns:a16="http://schemas.microsoft.com/office/drawing/2014/main" id="{980035D3-FA8E-45D4-82CD-D25BDC503791}"/>
              </a:ext>
            </a:extLst>
          </p:cNvPr>
          <p:cNvSpPr>
            <a:spLocks noChangeShapeType="1"/>
          </p:cNvSpPr>
          <p:nvPr/>
        </p:nvSpPr>
        <p:spPr bwMode="auto">
          <a:xfrm>
            <a:off x="7242175" y="3854450"/>
            <a:ext cx="198438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0849" name="Line 17">
            <a:extLst>
              <a:ext uri="{FF2B5EF4-FFF2-40B4-BE49-F238E27FC236}">
                <a16:creationId xmlns:a16="http://schemas.microsoft.com/office/drawing/2014/main" id="{15C244E3-B1ED-4342-B720-174999ED9DF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20863" y="1712913"/>
            <a:ext cx="5294312" cy="31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0850" name="Line 18">
            <a:extLst>
              <a:ext uri="{FF2B5EF4-FFF2-40B4-BE49-F238E27FC236}">
                <a16:creationId xmlns:a16="http://schemas.microsoft.com/office/drawing/2014/main" id="{84E94A03-634B-4E29-A66C-AEC39E13A81F}"/>
              </a:ext>
            </a:extLst>
          </p:cNvPr>
          <p:cNvSpPr>
            <a:spLocks noChangeShapeType="1"/>
          </p:cNvSpPr>
          <p:nvPr/>
        </p:nvSpPr>
        <p:spPr bwMode="auto">
          <a:xfrm>
            <a:off x="6637338" y="1724025"/>
            <a:ext cx="0" cy="38719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0851" name="Rectangle 19">
            <a:extLst>
              <a:ext uri="{FF2B5EF4-FFF2-40B4-BE49-F238E27FC236}">
                <a16:creationId xmlns:a16="http://schemas.microsoft.com/office/drawing/2014/main" id="{313D8BE2-C45F-4462-A8B9-1462295A8B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9063" y="5059363"/>
            <a:ext cx="682625" cy="103028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0852" name="Text Box 20">
            <a:extLst>
              <a:ext uri="{FF2B5EF4-FFF2-40B4-BE49-F238E27FC236}">
                <a16:creationId xmlns:a16="http://schemas.microsoft.com/office/drawing/2014/main" id="{0B910876-0EB1-430A-8D25-C698325387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7550" y="6048375"/>
            <a:ext cx="28829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命令レジスタ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Instruction Register</a:t>
            </a:r>
          </a:p>
        </p:txBody>
      </p:sp>
      <p:sp>
        <p:nvSpPr>
          <p:cNvPr id="120853" name="Oval 21">
            <a:extLst>
              <a:ext uri="{FF2B5EF4-FFF2-40B4-BE49-F238E27FC236}">
                <a16:creationId xmlns:a16="http://schemas.microsoft.com/office/drawing/2014/main" id="{ADF1648B-DAAA-4599-A1E5-481C1775028B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6505575" y="1595438"/>
            <a:ext cx="230188" cy="2174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0854" name="Line 22">
            <a:extLst>
              <a:ext uri="{FF2B5EF4-FFF2-40B4-BE49-F238E27FC236}">
                <a16:creationId xmlns:a16="http://schemas.microsoft.com/office/drawing/2014/main" id="{62046D6B-3131-42BC-8696-64C85584444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89625" y="5591175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0855" name="Rectangle 23">
            <a:extLst>
              <a:ext uri="{FF2B5EF4-FFF2-40B4-BE49-F238E27FC236}">
                <a16:creationId xmlns:a16="http://schemas.microsoft.com/office/drawing/2014/main" id="{E22FACE9-0B6B-423B-BC06-C02E35CDCC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4275" y="5060950"/>
            <a:ext cx="682625" cy="1030288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0856" name="Line 24">
            <a:extLst>
              <a:ext uri="{FF2B5EF4-FFF2-40B4-BE49-F238E27FC236}">
                <a16:creationId xmlns:a16="http://schemas.microsoft.com/office/drawing/2014/main" id="{90A667C5-69C3-4ACF-89E1-E34E6AA6448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14838" y="5592763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0857" name="Line 25">
            <a:extLst>
              <a:ext uri="{FF2B5EF4-FFF2-40B4-BE49-F238E27FC236}">
                <a16:creationId xmlns:a16="http://schemas.microsoft.com/office/drawing/2014/main" id="{DD42F4C4-7227-4B99-B800-1677DD156A9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81313" y="5603875"/>
            <a:ext cx="8413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0858" name="Text Box 26">
            <a:extLst>
              <a:ext uri="{FF2B5EF4-FFF2-40B4-BE49-F238E27FC236}">
                <a16:creationId xmlns:a16="http://schemas.microsoft.com/office/drawing/2014/main" id="{EB40F9AB-4A87-4D61-B279-52C2345F7C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1438" y="5243513"/>
            <a:ext cx="16748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制御系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Control Unit</a:t>
            </a:r>
          </a:p>
        </p:txBody>
      </p:sp>
      <p:sp>
        <p:nvSpPr>
          <p:cNvPr id="120859" name="Line 27">
            <a:extLst>
              <a:ext uri="{FF2B5EF4-FFF2-40B4-BE49-F238E27FC236}">
                <a16:creationId xmlns:a16="http://schemas.microsoft.com/office/drawing/2014/main" id="{C5678859-B0C5-4282-88D9-1A01182ACC1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57325" y="935038"/>
            <a:ext cx="5637213" cy="0"/>
          </a:xfrm>
          <a:prstGeom prst="line">
            <a:avLst/>
          </a:prstGeom>
          <a:noFill/>
          <a:ln w="57150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0860" name="Rectangle 28">
            <a:extLst>
              <a:ext uri="{FF2B5EF4-FFF2-40B4-BE49-F238E27FC236}">
                <a16:creationId xmlns:a16="http://schemas.microsoft.com/office/drawing/2014/main" id="{3749D592-071E-4C5E-9D3F-F22BF9E32B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3825" y="2328863"/>
            <a:ext cx="895350" cy="60483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0861" name="Text Box 29">
            <a:extLst>
              <a:ext uri="{FF2B5EF4-FFF2-40B4-BE49-F238E27FC236}">
                <a16:creationId xmlns:a16="http://schemas.microsoft.com/office/drawing/2014/main" id="{FD15026F-AA70-4626-8E00-F3C45FE564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6450" y="2978150"/>
            <a:ext cx="2057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solidFill>
                  <a:schemeClr val="accent2"/>
                </a:solidFill>
              </a:rPr>
              <a:t>プログラムカウンタ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chemeClr val="accent2"/>
                </a:solidFill>
              </a:rPr>
              <a:t>Program Counter</a:t>
            </a:r>
          </a:p>
        </p:txBody>
      </p:sp>
      <p:sp>
        <p:nvSpPr>
          <p:cNvPr id="120862" name="Line 30">
            <a:extLst>
              <a:ext uri="{FF2B5EF4-FFF2-40B4-BE49-F238E27FC236}">
                <a16:creationId xmlns:a16="http://schemas.microsoft.com/office/drawing/2014/main" id="{117ED05F-6ECC-403E-B47E-C276AB7B899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57850" y="919163"/>
            <a:ext cx="0" cy="14112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0863" name="Rectangle 31">
            <a:extLst>
              <a:ext uri="{FF2B5EF4-FFF2-40B4-BE49-F238E27FC236}">
                <a16:creationId xmlns:a16="http://schemas.microsoft.com/office/drawing/2014/main" id="{9DB51B7F-C157-4A2B-9974-D118D701D2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0163" y="3722688"/>
            <a:ext cx="1116012" cy="6048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accent2"/>
                </a:solidFill>
                <a:latin typeface="Microsoft Sans Serif" panose="020B0604020202020204" pitchFamily="34" charset="0"/>
              </a:rPr>
              <a:t>+</a:t>
            </a:r>
            <a:r>
              <a:rPr lang="ja-JP" altLang="en-US" sz="2000">
                <a:solidFill>
                  <a:schemeClr val="accent2"/>
                </a:solidFill>
              </a:rPr>
              <a:t>命令長</a:t>
            </a:r>
          </a:p>
        </p:txBody>
      </p:sp>
      <p:sp>
        <p:nvSpPr>
          <p:cNvPr id="120864" name="Line 32">
            <a:extLst>
              <a:ext uri="{FF2B5EF4-FFF2-40B4-BE49-F238E27FC236}">
                <a16:creationId xmlns:a16="http://schemas.microsoft.com/office/drawing/2014/main" id="{5BAA0369-4309-465F-AB50-6AED20D1CD4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67375" y="2101850"/>
            <a:ext cx="728663" cy="158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0865" name="Line 33">
            <a:extLst>
              <a:ext uri="{FF2B5EF4-FFF2-40B4-BE49-F238E27FC236}">
                <a16:creationId xmlns:a16="http://schemas.microsoft.com/office/drawing/2014/main" id="{49DBBF98-80DA-4E3F-966D-48D38FD385F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43563" y="4591050"/>
            <a:ext cx="746125" cy="0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0866" name="Line 34">
            <a:extLst>
              <a:ext uri="{FF2B5EF4-FFF2-40B4-BE49-F238E27FC236}">
                <a16:creationId xmlns:a16="http://schemas.microsoft.com/office/drawing/2014/main" id="{27097668-2B85-4A6A-BD4A-F92A0E3FB83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56263" y="4333875"/>
            <a:ext cx="0" cy="2492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0867" name="Freeform 35">
            <a:extLst>
              <a:ext uri="{FF2B5EF4-FFF2-40B4-BE49-F238E27FC236}">
                <a16:creationId xmlns:a16="http://schemas.microsoft.com/office/drawing/2014/main" id="{F68EBA75-6ED6-46B6-8C52-B2DBF02A87C5}"/>
              </a:ext>
            </a:extLst>
          </p:cNvPr>
          <p:cNvSpPr>
            <a:spLocks/>
          </p:cNvSpPr>
          <p:nvPr/>
        </p:nvSpPr>
        <p:spPr bwMode="auto">
          <a:xfrm>
            <a:off x="476250" y="1952625"/>
            <a:ext cx="958850" cy="2513013"/>
          </a:xfrm>
          <a:custGeom>
            <a:avLst/>
            <a:gdLst>
              <a:gd name="T0" fmla="*/ 2147483646 w 604"/>
              <a:gd name="T1" fmla="*/ 0 h 1583"/>
              <a:gd name="T2" fmla="*/ 0 w 604"/>
              <a:gd name="T3" fmla="*/ 2147483646 h 1583"/>
              <a:gd name="T4" fmla="*/ 0 w 604"/>
              <a:gd name="T5" fmla="*/ 2147483646 h 1583"/>
              <a:gd name="T6" fmla="*/ 2147483646 w 604"/>
              <a:gd name="T7" fmla="*/ 2147483646 h 1583"/>
              <a:gd name="T8" fmla="*/ 2147483646 w 604"/>
              <a:gd name="T9" fmla="*/ 2147483646 h 1583"/>
              <a:gd name="T10" fmla="*/ 2147483646 w 604"/>
              <a:gd name="T11" fmla="*/ 2147483646 h 1583"/>
              <a:gd name="T12" fmla="*/ 2147483646 w 604"/>
              <a:gd name="T13" fmla="*/ 2147483646 h 1583"/>
              <a:gd name="T14" fmla="*/ 2147483646 w 604"/>
              <a:gd name="T15" fmla="*/ 0 h 158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04"/>
              <a:gd name="T25" fmla="*/ 0 h 1583"/>
              <a:gd name="T26" fmla="*/ 604 w 604"/>
              <a:gd name="T27" fmla="*/ 1583 h 158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04" h="1583">
                <a:moveTo>
                  <a:pt x="604" y="0"/>
                </a:moveTo>
                <a:lnTo>
                  <a:pt x="0" y="397"/>
                </a:lnTo>
                <a:lnTo>
                  <a:pt x="0" y="1186"/>
                </a:lnTo>
                <a:lnTo>
                  <a:pt x="604" y="1583"/>
                </a:lnTo>
                <a:lnTo>
                  <a:pt x="604" y="917"/>
                </a:lnTo>
                <a:lnTo>
                  <a:pt x="359" y="772"/>
                </a:lnTo>
                <a:lnTo>
                  <a:pt x="604" y="643"/>
                </a:lnTo>
                <a:lnTo>
                  <a:pt x="604" y="0"/>
                </a:lnTo>
                <a:close/>
              </a:path>
            </a:pathLst>
          </a:cu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0868" name="Rectangle 36">
            <a:extLst>
              <a:ext uri="{FF2B5EF4-FFF2-40B4-BE49-F238E27FC236}">
                <a16:creationId xmlns:a16="http://schemas.microsoft.com/office/drawing/2014/main" id="{D33FF58B-1DA7-4E57-A487-99BFDCFDE1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8950" y="2436813"/>
            <a:ext cx="949325" cy="1598612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0869" name="Oval 37">
            <a:extLst>
              <a:ext uri="{FF2B5EF4-FFF2-40B4-BE49-F238E27FC236}">
                <a16:creationId xmlns:a16="http://schemas.microsoft.com/office/drawing/2014/main" id="{4C0CB74A-5180-4691-B44A-EE6B26FFC73C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398963" y="1593850"/>
            <a:ext cx="230187" cy="21748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0870" name="Line 38">
            <a:extLst>
              <a:ext uri="{FF2B5EF4-FFF2-40B4-BE49-F238E27FC236}">
                <a16:creationId xmlns:a16="http://schemas.microsoft.com/office/drawing/2014/main" id="{40A2C0D2-56A9-4030-A8E5-B62EA45FAFF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18025" y="1725613"/>
            <a:ext cx="0" cy="1004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0871" name="Line 39">
            <a:extLst>
              <a:ext uri="{FF2B5EF4-FFF2-40B4-BE49-F238E27FC236}">
                <a16:creationId xmlns:a16="http://schemas.microsoft.com/office/drawing/2014/main" id="{8A5DC8DB-682C-49B8-88B1-BD637AA8039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95738" y="2732088"/>
            <a:ext cx="51435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0872" name="Line 40">
            <a:extLst>
              <a:ext uri="{FF2B5EF4-FFF2-40B4-BE49-F238E27FC236}">
                <a16:creationId xmlns:a16="http://schemas.microsoft.com/office/drawing/2014/main" id="{93AF84F9-9902-4EBB-92F1-6A6A18A6B80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55863" y="1712913"/>
            <a:ext cx="1587" cy="6842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0873" name="Line 41">
            <a:extLst>
              <a:ext uri="{FF2B5EF4-FFF2-40B4-BE49-F238E27FC236}">
                <a16:creationId xmlns:a16="http://schemas.microsoft.com/office/drawing/2014/main" id="{E4FBBFC2-27DB-40FF-92A1-656F446C3D5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090738" y="2374900"/>
            <a:ext cx="390525" cy="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0874" name="Line 42">
            <a:extLst>
              <a:ext uri="{FF2B5EF4-FFF2-40B4-BE49-F238E27FC236}">
                <a16:creationId xmlns:a16="http://schemas.microsoft.com/office/drawing/2014/main" id="{82ECC9A3-3279-4E3F-AEB0-12E3A85F307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23988" y="2519363"/>
            <a:ext cx="407987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0875" name="Line 43">
            <a:extLst>
              <a:ext uri="{FF2B5EF4-FFF2-40B4-BE49-F238E27FC236}">
                <a16:creationId xmlns:a16="http://schemas.microsoft.com/office/drawing/2014/main" id="{1AA2BB32-5E53-4AE7-A417-A4375D05F07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3275" y="2635250"/>
            <a:ext cx="6477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0876" name="Line 44">
            <a:extLst>
              <a:ext uri="{FF2B5EF4-FFF2-40B4-BE49-F238E27FC236}">
                <a16:creationId xmlns:a16="http://schemas.microsoft.com/office/drawing/2014/main" id="{5588DD74-8029-4121-8B6C-47605D88273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22563" y="2633663"/>
            <a:ext cx="1587" cy="13477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0877" name="Line 45">
            <a:extLst>
              <a:ext uri="{FF2B5EF4-FFF2-40B4-BE49-F238E27FC236}">
                <a16:creationId xmlns:a16="http://schemas.microsoft.com/office/drawing/2014/main" id="{5FBCEAD2-6027-4EB6-B3EF-201229ADE95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6213" y="2635250"/>
            <a:ext cx="309562" cy="4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0878" name="Line 46">
            <a:extLst>
              <a:ext uri="{FF2B5EF4-FFF2-40B4-BE49-F238E27FC236}">
                <a16:creationId xmlns:a16="http://schemas.microsoft.com/office/drawing/2014/main" id="{660C28CF-5AAA-4048-BDAC-FF17201CE33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3038" y="3959225"/>
            <a:ext cx="12700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0879" name="Line 47">
            <a:extLst>
              <a:ext uri="{FF2B5EF4-FFF2-40B4-BE49-F238E27FC236}">
                <a16:creationId xmlns:a16="http://schemas.microsoft.com/office/drawing/2014/main" id="{02A3901F-2033-44FC-B77C-EF64B4D48500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775" y="3175000"/>
            <a:ext cx="255588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0880" name="Oval 48">
            <a:extLst>
              <a:ext uri="{FF2B5EF4-FFF2-40B4-BE49-F238E27FC236}">
                <a16:creationId xmlns:a16="http://schemas.microsoft.com/office/drawing/2014/main" id="{EAFB9262-E3FA-4F68-ACD2-197F6862FB6A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597150" y="2528888"/>
            <a:ext cx="2286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0881" name="Oval 49">
            <a:extLst>
              <a:ext uri="{FF2B5EF4-FFF2-40B4-BE49-F238E27FC236}">
                <a16:creationId xmlns:a16="http://schemas.microsoft.com/office/drawing/2014/main" id="{A3DEF447-CED4-454F-9C54-7A7C6C97FDC9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339975" y="1608138"/>
            <a:ext cx="230188" cy="2174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0882" name="Line 50">
            <a:extLst>
              <a:ext uri="{FF2B5EF4-FFF2-40B4-BE49-F238E27FC236}">
                <a16:creationId xmlns:a16="http://schemas.microsoft.com/office/drawing/2014/main" id="{8C8DB821-9028-4203-952C-0258E1E2AF4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4625" y="1441450"/>
            <a:ext cx="6959600" cy="4763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0883" name="Line 51">
            <a:extLst>
              <a:ext uri="{FF2B5EF4-FFF2-40B4-BE49-F238E27FC236}">
                <a16:creationId xmlns:a16="http://schemas.microsoft.com/office/drawing/2014/main" id="{165B681E-1090-43AB-A92A-6A8EB29D27B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0188" y="1457325"/>
            <a:ext cx="1587" cy="17081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0884" name="Line 52">
            <a:extLst>
              <a:ext uri="{FF2B5EF4-FFF2-40B4-BE49-F238E27FC236}">
                <a16:creationId xmlns:a16="http://schemas.microsoft.com/office/drawing/2014/main" id="{33694906-5214-4E30-93B5-4FF6B46A49F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9388" y="1450975"/>
            <a:ext cx="0" cy="11747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0885" name="Oval 53">
            <a:extLst>
              <a:ext uri="{FF2B5EF4-FFF2-40B4-BE49-F238E27FC236}">
                <a16:creationId xmlns:a16="http://schemas.microsoft.com/office/drawing/2014/main" id="{FB3F2281-4DF1-45BB-AFA5-507D3A6D0261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3397250" y="1330325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0886" name="Line 54">
            <a:extLst>
              <a:ext uri="{FF2B5EF4-FFF2-40B4-BE49-F238E27FC236}">
                <a16:creationId xmlns:a16="http://schemas.microsoft.com/office/drawing/2014/main" id="{BB858BCD-2360-45B5-BF10-73C44748F81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11550" y="936625"/>
            <a:ext cx="7938" cy="479425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0887" name="Oval 55">
            <a:extLst>
              <a:ext uri="{FF2B5EF4-FFF2-40B4-BE49-F238E27FC236}">
                <a16:creationId xmlns:a16="http://schemas.microsoft.com/office/drawing/2014/main" id="{1FA2F2AA-FEE9-41C7-917B-EAA7264F57C1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575175" y="1320800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0888" name="Line 56">
            <a:extLst>
              <a:ext uri="{FF2B5EF4-FFF2-40B4-BE49-F238E27FC236}">
                <a16:creationId xmlns:a16="http://schemas.microsoft.com/office/drawing/2014/main" id="{E58571FB-EE59-4064-9BF2-E95CE7331278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4238" y="1446213"/>
            <a:ext cx="1587" cy="228600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0889" name="Line 57">
            <a:extLst>
              <a:ext uri="{FF2B5EF4-FFF2-40B4-BE49-F238E27FC236}">
                <a16:creationId xmlns:a16="http://schemas.microsoft.com/office/drawing/2014/main" id="{26B6CA67-9A34-4FBB-B2C3-8D040FA1968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00500" y="3721100"/>
            <a:ext cx="698500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0890" name="Oval 58">
            <a:extLst>
              <a:ext uri="{FF2B5EF4-FFF2-40B4-BE49-F238E27FC236}">
                <a16:creationId xmlns:a16="http://schemas.microsoft.com/office/drawing/2014/main" id="{8A45E69D-5571-476F-A5F9-57F5230E661C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5548313" y="1998663"/>
            <a:ext cx="230187" cy="217487"/>
          </a:xfrm>
          <a:prstGeom prst="ellipse">
            <a:avLst/>
          </a:prstGeom>
          <a:solidFill>
            <a:srgbClr val="FF9933"/>
          </a:solidFill>
          <a:ln w="9525">
            <a:solidFill>
              <a:srgbClr val="FF9999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0891" name="Line 59">
            <a:extLst>
              <a:ext uri="{FF2B5EF4-FFF2-40B4-BE49-F238E27FC236}">
                <a16:creationId xmlns:a16="http://schemas.microsoft.com/office/drawing/2014/main" id="{95F2A83B-F4A0-4FC4-A644-AB7D90DB0C2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82800" y="2116138"/>
            <a:ext cx="3567113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0892" name="Rectangle 60">
            <a:extLst>
              <a:ext uri="{FF2B5EF4-FFF2-40B4-BE49-F238E27FC236}">
                <a16:creationId xmlns:a16="http://schemas.microsoft.com/office/drawing/2014/main" id="{3AECBCFC-F5AB-4DA6-ADC5-4A2253371B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5888" y="2339975"/>
            <a:ext cx="895350" cy="604838"/>
          </a:xfrm>
          <a:prstGeom prst="rect">
            <a:avLst/>
          </a:prstGeom>
          <a:solidFill>
            <a:srgbClr val="FF4B4B"/>
          </a:solidFill>
          <a:ln w="762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0893" name="Line 61">
            <a:extLst>
              <a:ext uri="{FF2B5EF4-FFF2-40B4-BE49-F238E27FC236}">
                <a16:creationId xmlns:a16="http://schemas.microsoft.com/office/drawing/2014/main" id="{850F528D-B614-4FB8-B72F-3C36A686B0B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49913" y="923925"/>
            <a:ext cx="0" cy="1411288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0894" name="Line 62">
            <a:extLst>
              <a:ext uri="{FF2B5EF4-FFF2-40B4-BE49-F238E27FC236}">
                <a16:creationId xmlns:a16="http://schemas.microsoft.com/office/drawing/2014/main" id="{4F4B1516-1A02-4F6C-8F2C-F64230E3CED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41975" y="920750"/>
            <a:ext cx="1508125" cy="22225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0895" name="Line 63">
            <a:extLst>
              <a:ext uri="{FF2B5EF4-FFF2-40B4-BE49-F238E27FC236}">
                <a16:creationId xmlns:a16="http://schemas.microsoft.com/office/drawing/2014/main" id="{E08BFDC9-1F4A-4351-A96B-0E9849F37BF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48513" y="901700"/>
            <a:ext cx="927100" cy="22225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0896" name="Line 64">
            <a:extLst>
              <a:ext uri="{FF2B5EF4-FFF2-40B4-BE49-F238E27FC236}">
                <a16:creationId xmlns:a16="http://schemas.microsoft.com/office/drawing/2014/main" id="{2D22D75F-0E67-43C0-AD1F-B1048633B2E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059738" y="903288"/>
            <a:ext cx="0" cy="1411287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0897" name="Line 65">
            <a:extLst>
              <a:ext uri="{FF2B5EF4-FFF2-40B4-BE49-F238E27FC236}">
                <a16:creationId xmlns:a16="http://schemas.microsoft.com/office/drawing/2014/main" id="{140989D0-7F80-4DC2-8074-7CEE74ADEF38}"/>
              </a:ext>
            </a:extLst>
          </p:cNvPr>
          <p:cNvSpPr>
            <a:spLocks noChangeShapeType="1"/>
          </p:cNvSpPr>
          <p:nvPr/>
        </p:nvSpPr>
        <p:spPr bwMode="auto">
          <a:xfrm>
            <a:off x="8661400" y="1590675"/>
            <a:ext cx="11113" cy="787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0898" name="Line 66">
            <a:extLst>
              <a:ext uri="{FF2B5EF4-FFF2-40B4-BE49-F238E27FC236}">
                <a16:creationId xmlns:a16="http://schemas.microsoft.com/office/drawing/2014/main" id="{37717C7B-FC6B-48E9-94C6-8361809F556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02475" y="1612900"/>
            <a:ext cx="1570038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0899" name="Line 67">
            <a:extLst>
              <a:ext uri="{FF2B5EF4-FFF2-40B4-BE49-F238E27FC236}">
                <a16:creationId xmlns:a16="http://schemas.microsoft.com/office/drawing/2014/main" id="{89A9969E-2A5E-48DB-B712-6F7AFC8FB05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40513" y="1698625"/>
            <a:ext cx="452437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0900" name="Line 68">
            <a:extLst>
              <a:ext uri="{FF2B5EF4-FFF2-40B4-BE49-F238E27FC236}">
                <a16:creationId xmlns:a16="http://schemas.microsoft.com/office/drawing/2014/main" id="{847905E1-AED2-4480-AE7D-942F0FCEBF96}"/>
              </a:ext>
            </a:extLst>
          </p:cNvPr>
          <p:cNvSpPr>
            <a:spLocks noChangeShapeType="1"/>
          </p:cNvSpPr>
          <p:nvPr/>
        </p:nvSpPr>
        <p:spPr bwMode="auto">
          <a:xfrm>
            <a:off x="6630988" y="1720850"/>
            <a:ext cx="0" cy="38830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0901" name="Line 69">
            <a:extLst>
              <a:ext uri="{FF2B5EF4-FFF2-40B4-BE49-F238E27FC236}">
                <a16:creationId xmlns:a16="http://schemas.microsoft.com/office/drawing/2014/main" id="{D64FFC0D-17F5-4260-B5B3-9271D0F7729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10263" y="5572125"/>
            <a:ext cx="741362" cy="1111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0902" name="Line 70">
            <a:extLst>
              <a:ext uri="{FF2B5EF4-FFF2-40B4-BE49-F238E27FC236}">
                <a16:creationId xmlns:a16="http://schemas.microsoft.com/office/drawing/2014/main" id="{7BEFA63A-69F1-4C2C-BCE5-04B8D022B36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05313" y="5595938"/>
            <a:ext cx="784225" cy="158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0903" name="Rectangle 71">
            <a:extLst>
              <a:ext uri="{FF2B5EF4-FFF2-40B4-BE49-F238E27FC236}">
                <a16:creationId xmlns:a16="http://schemas.microsoft.com/office/drawing/2014/main" id="{E78684B1-3E9D-4717-819F-6B571F5A44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0650" y="5070475"/>
            <a:ext cx="682625" cy="1030288"/>
          </a:xfrm>
          <a:prstGeom prst="rect">
            <a:avLst/>
          </a:prstGeom>
          <a:solidFill>
            <a:srgbClr val="FF4B4B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0904" name="Rectangle 72">
            <a:extLst>
              <a:ext uri="{FF2B5EF4-FFF2-40B4-BE49-F238E27FC236}">
                <a16:creationId xmlns:a16="http://schemas.microsoft.com/office/drawing/2014/main" id="{754FD9F4-B225-4F46-B4D9-3F448AE3A9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9538" y="5184775"/>
            <a:ext cx="1503362" cy="838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0905" name="Line 73">
            <a:extLst>
              <a:ext uri="{FF2B5EF4-FFF2-40B4-BE49-F238E27FC236}">
                <a16:creationId xmlns:a16="http://schemas.microsoft.com/office/drawing/2014/main" id="{ED2BFAE9-8AE3-4935-A416-4877DD83D8AD}"/>
              </a:ext>
            </a:extLst>
          </p:cNvPr>
          <p:cNvSpPr>
            <a:spLocks noChangeShapeType="1"/>
          </p:cNvSpPr>
          <p:nvPr/>
        </p:nvSpPr>
        <p:spPr bwMode="auto">
          <a:xfrm>
            <a:off x="7118350" y="4318000"/>
            <a:ext cx="366713" cy="1270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0906" name="Text Box 74">
            <a:extLst>
              <a:ext uri="{FF2B5EF4-FFF2-40B4-BE49-F238E27FC236}">
                <a16:creationId xmlns:a16="http://schemas.microsoft.com/office/drawing/2014/main" id="{E1D67952-45AD-4E90-B2C3-6FE8C75C6C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3163" y="1679575"/>
            <a:ext cx="5561012" cy="211137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400" b="1">
                <a:latin typeface="Courier New" panose="02070309020205020404" pitchFamily="49" charset="0"/>
              </a:rPr>
              <a:t>ffc0</a:t>
            </a:r>
            <a:r>
              <a:rPr lang="en-US" altLang="ja-JP" sz="4400"/>
              <a:t> </a:t>
            </a:r>
            <a:r>
              <a:rPr lang="ja-JP" altLang="en-US" sz="4400"/>
              <a:t>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400"/>
              <a:t>分岐先のメモリアドレスを表している</a:t>
            </a:r>
          </a:p>
        </p:txBody>
      </p:sp>
      <p:sp>
        <p:nvSpPr>
          <p:cNvPr id="120907" name="Text Box 76">
            <a:extLst>
              <a:ext uri="{FF2B5EF4-FFF2-40B4-BE49-F238E27FC236}">
                <a16:creationId xmlns:a16="http://schemas.microsoft.com/office/drawing/2014/main" id="{37F944A8-0C08-4662-890E-5AD37F7558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2338" y="5062538"/>
            <a:ext cx="20193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solidFill>
                  <a:schemeClr val="tx2"/>
                </a:solidFill>
                <a:latin typeface="Courier New" panose="02070309020205020404" pitchFamily="49" charset="0"/>
              </a:rPr>
              <a:t>0x4ebaffc0</a:t>
            </a:r>
          </a:p>
        </p:txBody>
      </p:sp>
      <p:sp>
        <p:nvSpPr>
          <p:cNvPr id="120908" name="Line 77">
            <a:extLst>
              <a:ext uri="{FF2B5EF4-FFF2-40B4-BE49-F238E27FC236}">
                <a16:creationId xmlns:a16="http://schemas.microsoft.com/office/drawing/2014/main" id="{9635D94C-68BA-4C34-A672-B1B78EA2FFDD}"/>
              </a:ext>
            </a:extLst>
          </p:cNvPr>
          <p:cNvSpPr>
            <a:spLocks noChangeShapeType="1"/>
          </p:cNvSpPr>
          <p:nvPr/>
        </p:nvSpPr>
        <p:spPr bwMode="auto">
          <a:xfrm>
            <a:off x="4548188" y="3868738"/>
            <a:ext cx="1338262" cy="1211262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0909" name="Rectangle 78">
            <a:extLst>
              <a:ext uri="{FF2B5EF4-FFF2-40B4-BE49-F238E27FC236}">
                <a16:creationId xmlns:a16="http://schemas.microsoft.com/office/drawing/2014/main" id="{99617B98-49DF-4BD3-8460-4ABD11B933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4550" y="5126038"/>
            <a:ext cx="838200" cy="311150"/>
          </a:xfrm>
          <a:prstGeom prst="rect">
            <a:avLst/>
          </a:prstGeom>
          <a:noFill/>
          <a:ln w="5715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Line 2">
            <a:extLst>
              <a:ext uri="{FF2B5EF4-FFF2-40B4-BE49-F238E27FC236}">
                <a16:creationId xmlns:a16="http://schemas.microsoft.com/office/drawing/2014/main" id="{8B0B10C2-A354-44CA-8BDA-7EC2750497F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30863" y="2924175"/>
            <a:ext cx="7937" cy="8080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2883" name="Line 3">
            <a:extLst>
              <a:ext uri="{FF2B5EF4-FFF2-40B4-BE49-F238E27FC236}">
                <a16:creationId xmlns:a16="http://schemas.microsoft.com/office/drawing/2014/main" id="{10A1294E-1501-44BE-93F2-4B648645BD9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391275" y="2103438"/>
            <a:ext cx="0" cy="25034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2884" name="AutoShape 4">
            <a:extLst>
              <a:ext uri="{FF2B5EF4-FFF2-40B4-BE49-F238E27FC236}">
                <a16:creationId xmlns:a16="http://schemas.microsoft.com/office/drawing/2014/main" id="{489E96BE-7791-4C34-BD3F-015E2E70997F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30388" y="1954213"/>
            <a:ext cx="228600" cy="795337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2885" name="Rectangle 5">
            <a:extLst>
              <a:ext uri="{FF2B5EF4-FFF2-40B4-BE49-F238E27FC236}">
                <a16:creationId xmlns:a16="http://schemas.microsoft.com/office/drawing/2014/main" id="{563085FD-7DAA-476A-8726-D43E9B8C43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" y="434975"/>
            <a:ext cx="7075488" cy="63293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2886" name="Text Box 6">
            <a:extLst>
              <a:ext uri="{FF2B5EF4-FFF2-40B4-BE49-F238E27FC236}">
                <a16:creationId xmlns:a16="http://schemas.microsoft.com/office/drawing/2014/main" id="{A298C0D1-5867-40CF-9C00-AC85ADB94F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5213" y="134938"/>
            <a:ext cx="3546475" cy="650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tx2"/>
                </a:solidFill>
                <a:latin typeface="Microsoft Sans Serif" panose="020B0604020202020204" pitchFamily="34" charset="0"/>
              </a:rPr>
              <a:t>命令デコードでは</a:t>
            </a:r>
          </a:p>
        </p:txBody>
      </p:sp>
      <p:sp>
        <p:nvSpPr>
          <p:cNvPr id="122887" name="Rectangle 7">
            <a:extLst>
              <a:ext uri="{FF2B5EF4-FFF2-40B4-BE49-F238E27FC236}">
                <a16:creationId xmlns:a16="http://schemas.microsoft.com/office/drawing/2014/main" id="{7D6BE9C5-87AF-484A-8575-082008D1A2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3113" y="1427163"/>
            <a:ext cx="2020887" cy="333375"/>
          </a:xfrm>
          <a:prstGeom prst="rect">
            <a:avLst/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2888" name="Rectangle 8">
            <a:extLst>
              <a:ext uri="{FF2B5EF4-FFF2-40B4-BE49-F238E27FC236}">
                <a16:creationId xmlns:a16="http://schemas.microsoft.com/office/drawing/2014/main" id="{E41530CD-1701-45E8-84A1-086D01C259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0575" y="715963"/>
            <a:ext cx="2003425" cy="427037"/>
          </a:xfrm>
          <a:prstGeom prst="rect">
            <a:avLst/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2889" name="AutoShape 9">
            <a:extLst>
              <a:ext uri="{FF2B5EF4-FFF2-40B4-BE49-F238E27FC236}">
                <a16:creationId xmlns:a16="http://schemas.microsoft.com/office/drawing/2014/main" id="{C4684FBC-A795-416F-B29F-7FF7E5C7C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7963" y="1131888"/>
            <a:ext cx="466725" cy="1216025"/>
          </a:xfrm>
          <a:prstGeom prst="downArrow">
            <a:avLst>
              <a:gd name="adj1" fmla="val 50000"/>
              <a:gd name="adj2" fmla="val 65136"/>
            </a:avLst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2890" name="Text Box 10">
            <a:extLst>
              <a:ext uri="{FF2B5EF4-FFF2-40B4-BE49-F238E27FC236}">
                <a16:creationId xmlns:a16="http://schemas.microsoft.com/office/drawing/2014/main" id="{40938D92-9405-4CCE-AF26-DBC27E2097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9625" y="269875"/>
            <a:ext cx="1789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アドレスバス</a:t>
            </a:r>
            <a:endParaRPr lang="en-US" altLang="ja-JP" sz="2400">
              <a:solidFill>
                <a:schemeClr val="tx2"/>
              </a:solidFill>
            </a:endParaRPr>
          </a:p>
        </p:txBody>
      </p:sp>
      <p:sp>
        <p:nvSpPr>
          <p:cNvPr id="122891" name="Text Box 11">
            <a:extLst>
              <a:ext uri="{FF2B5EF4-FFF2-40B4-BE49-F238E27FC236}">
                <a16:creationId xmlns:a16="http://schemas.microsoft.com/office/drawing/2014/main" id="{167C6947-FA60-45D4-8036-5938E99826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2650" y="1055688"/>
            <a:ext cx="1584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データバス</a:t>
            </a:r>
            <a:endParaRPr lang="en-US" altLang="ja-JP" sz="2400"/>
          </a:p>
        </p:txBody>
      </p:sp>
      <p:sp>
        <p:nvSpPr>
          <p:cNvPr id="122892" name="AutoShape 12">
            <a:extLst>
              <a:ext uri="{FF2B5EF4-FFF2-40B4-BE49-F238E27FC236}">
                <a16:creationId xmlns:a16="http://schemas.microsoft.com/office/drawing/2014/main" id="{E0F57D9E-168E-4490-A08E-05267CF405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250" y="1779588"/>
            <a:ext cx="422275" cy="573087"/>
          </a:xfrm>
          <a:prstGeom prst="upDownArrow">
            <a:avLst>
              <a:gd name="adj1" fmla="val 50000"/>
              <a:gd name="adj2" fmla="val 27143"/>
            </a:avLst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2893" name="Line 13">
            <a:extLst>
              <a:ext uri="{FF2B5EF4-FFF2-40B4-BE49-F238E27FC236}">
                <a16:creationId xmlns:a16="http://schemas.microsoft.com/office/drawing/2014/main" id="{E2441BE4-4D10-42CE-8EE6-D34EC6D78F9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20863" y="1712913"/>
            <a:ext cx="5294312" cy="31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2894" name="Line 14">
            <a:extLst>
              <a:ext uri="{FF2B5EF4-FFF2-40B4-BE49-F238E27FC236}">
                <a16:creationId xmlns:a16="http://schemas.microsoft.com/office/drawing/2014/main" id="{585B3D8B-1D94-46BD-A3A3-AB3046B1C512}"/>
              </a:ext>
            </a:extLst>
          </p:cNvPr>
          <p:cNvSpPr>
            <a:spLocks noChangeShapeType="1"/>
          </p:cNvSpPr>
          <p:nvPr/>
        </p:nvSpPr>
        <p:spPr bwMode="auto">
          <a:xfrm>
            <a:off x="6637338" y="1724025"/>
            <a:ext cx="0" cy="38719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2895" name="Rectangle 15">
            <a:extLst>
              <a:ext uri="{FF2B5EF4-FFF2-40B4-BE49-F238E27FC236}">
                <a16:creationId xmlns:a16="http://schemas.microsoft.com/office/drawing/2014/main" id="{34E94CA0-7A4F-49C1-A06C-30F7D87F59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9063" y="5059363"/>
            <a:ext cx="682625" cy="103028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2896" name="Oval 16">
            <a:extLst>
              <a:ext uri="{FF2B5EF4-FFF2-40B4-BE49-F238E27FC236}">
                <a16:creationId xmlns:a16="http://schemas.microsoft.com/office/drawing/2014/main" id="{86BF3469-7839-44E6-8F8A-B8465B0B08DD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6505575" y="1595438"/>
            <a:ext cx="230188" cy="2174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2897" name="Line 17">
            <a:extLst>
              <a:ext uri="{FF2B5EF4-FFF2-40B4-BE49-F238E27FC236}">
                <a16:creationId xmlns:a16="http://schemas.microsoft.com/office/drawing/2014/main" id="{F112B978-56D2-4676-9900-321A737D073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89625" y="5591175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2898" name="Rectangle 18">
            <a:extLst>
              <a:ext uri="{FF2B5EF4-FFF2-40B4-BE49-F238E27FC236}">
                <a16:creationId xmlns:a16="http://schemas.microsoft.com/office/drawing/2014/main" id="{C8A9CD09-73B4-4896-85F3-F4124A62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4275" y="5060950"/>
            <a:ext cx="682625" cy="1030288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2899" name="Line 19">
            <a:extLst>
              <a:ext uri="{FF2B5EF4-FFF2-40B4-BE49-F238E27FC236}">
                <a16:creationId xmlns:a16="http://schemas.microsoft.com/office/drawing/2014/main" id="{E462A251-718F-4FC9-A8F9-5A6770658F7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14838" y="5592763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2900" name="Text Box 20">
            <a:extLst>
              <a:ext uri="{FF2B5EF4-FFF2-40B4-BE49-F238E27FC236}">
                <a16:creationId xmlns:a16="http://schemas.microsoft.com/office/drawing/2014/main" id="{137AB6B3-43A4-4FAC-B3CA-4E05AADA4C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7925" y="6038850"/>
            <a:ext cx="28829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命令デコーダ</a:t>
            </a:r>
            <a:endParaRPr lang="en-US" altLang="ja-JP" sz="2400">
              <a:solidFill>
                <a:schemeClr val="accent2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Instruction Decoder</a:t>
            </a:r>
          </a:p>
        </p:txBody>
      </p:sp>
      <p:sp>
        <p:nvSpPr>
          <p:cNvPr id="122901" name="Line 21">
            <a:extLst>
              <a:ext uri="{FF2B5EF4-FFF2-40B4-BE49-F238E27FC236}">
                <a16:creationId xmlns:a16="http://schemas.microsoft.com/office/drawing/2014/main" id="{A50F23DE-2F8A-4572-9418-8CE8E9C32A0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81313" y="5603875"/>
            <a:ext cx="8413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2902" name="Text Box 22">
            <a:extLst>
              <a:ext uri="{FF2B5EF4-FFF2-40B4-BE49-F238E27FC236}">
                <a16:creationId xmlns:a16="http://schemas.microsoft.com/office/drawing/2014/main" id="{5FF5583A-6394-42FD-A925-8171BA9AB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1438" y="5243513"/>
            <a:ext cx="16748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制御系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Control Unit</a:t>
            </a:r>
          </a:p>
        </p:txBody>
      </p:sp>
      <p:sp>
        <p:nvSpPr>
          <p:cNvPr id="122903" name="Line 23">
            <a:extLst>
              <a:ext uri="{FF2B5EF4-FFF2-40B4-BE49-F238E27FC236}">
                <a16:creationId xmlns:a16="http://schemas.microsoft.com/office/drawing/2014/main" id="{7D692F39-6E80-4229-A1D1-BFCAF694895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57325" y="935038"/>
            <a:ext cx="5637213" cy="0"/>
          </a:xfrm>
          <a:prstGeom prst="line">
            <a:avLst/>
          </a:prstGeom>
          <a:noFill/>
          <a:ln w="57150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2904" name="Rectangle 24">
            <a:extLst>
              <a:ext uri="{FF2B5EF4-FFF2-40B4-BE49-F238E27FC236}">
                <a16:creationId xmlns:a16="http://schemas.microsoft.com/office/drawing/2014/main" id="{EA1E89E9-7949-4A3F-BBBC-79C197F37A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3825" y="2328863"/>
            <a:ext cx="895350" cy="60483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2905" name="Text Box 25">
            <a:extLst>
              <a:ext uri="{FF2B5EF4-FFF2-40B4-BE49-F238E27FC236}">
                <a16:creationId xmlns:a16="http://schemas.microsoft.com/office/drawing/2014/main" id="{AF9F3982-F403-429E-847A-DB82559988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6450" y="2978150"/>
            <a:ext cx="2057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solidFill>
                  <a:schemeClr val="accent2"/>
                </a:solidFill>
              </a:rPr>
              <a:t>プログラムカウンタ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chemeClr val="accent2"/>
                </a:solidFill>
              </a:rPr>
              <a:t>Program Counter</a:t>
            </a:r>
          </a:p>
        </p:txBody>
      </p:sp>
      <p:sp>
        <p:nvSpPr>
          <p:cNvPr id="122906" name="Line 26">
            <a:extLst>
              <a:ext uri="{FF2B5EF4-FFF2-40B4-BE49-F238E27FC236}">
                <a16:creationId xmlns:a16="http://schemas.microsoft.com/office/drawing/2014/main" id="{866D749A-9856-4F05-8323-EDEC7B9B12F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57850" y="919163"/>
            <a:ext cx="0" cy="14112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2907" name="Rectangle 27">
            <a:extLst>
              <a:ext uri="{FF2B5EF4-FFF2-40B4-BE49-F238E27FC236}">
                <a16:creationId xmlns:a16="http://schemas.microsoft.com/office/drawing/2014/main" id="{6FDAE6BC-2B53-408A-850E-E7966C015F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0163" y="3722688"/>
            <a:ext cx="1116012" cy="6048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accent2"/>
                </a:solidFill>
                <a:latin typeface="Microsoft Sans Serif" panose="020B0604020202020204" pitchFamily="34" charset="0"/>
              </a:rPr>
              <a:t>+</a:t>
            </a:r>
            <a:r>
              <a:rPr lang="ja-JP" altLang="en-US" sz="2000">
                <a:solidFill>
                  <a:schemeClr val="accent2"/>
                </a:solidFill>
              </a:rPr>
              <a:t>命令長</a:t>
            </a:r>
          </a:p>
        </p:txBody>
      </p:sp>
      <p:sp>
        <p:nvSpPr>
          <p:cNvPr id="122908" name="Line 28">
            <a:extLst>
              <a:ext uri="{FF2B5EF4-FFF2-40B4-BE49-F238E27FC236}">
                <a16:creationId xmlns:a16="http://schemas.microsoft.com/office/drawing/2014/main" id="{5300F8F0-A899-470B-888E-7B472A5F7EF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67375" y="2101850"/>
            <a:ext cx="728663" cy="158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2909" name="Line 29">
            <a:extLst>
              <a:ext uri="{FF2B5EF4-FFF2-40B4-BE49-F238E27FC236}">
                <a16:creationId xmlns:a16="http://schemas.microsoft.com/office/drawing/2014/main" id="{56218481-DDDA-42E3-85AE-8D1FFBD986E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43563" y="4591050"/>
            <a:ext cx="746125" cy="0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2910" name="Line 30">
            <a:extLst>
              <a:ext uri="{FF2B5EF4-FFF2-40B4-BE49-F238E27FC236}">
                <a16:creationId xmlns:a16="http://schemas.microsoft.com/office/drawing/2014/main" id="{665CA81F-24DD-4658-A6B4-90F7AE55B65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56263" y="4333875"/>
            <a:ext cx="0" cy="2492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2911" name="Freeform 31">
            <a:extLst>
              <a:ext uri="{FF2B5EF4-FFF2-40B4-BE49-F238E27FC236}">
                <a16:creationId xmlns:a16="http://schemas.microsoft.com/office/drawing/2014/main" id="{A76754AD-C1D8-4533-A85C-66D1C9A2191B}"/>
              </a:ext>
            </a:extLst>
          </p:cNvPr>
          <p:cNvSpPr>
            <a:spLocks/>
          </p:cNvSpPr>
          <p:nvPr/>
        </p:nvSpPr>
        <p:spPr bwMode="auto">
          <a:xfrm>
            <a:off x="476250" y="1952625"/>
            <a:ext cx="958850" cy="2513013"/>
          </a:xfrm>
          <a:custGeom>
            <a:avLst/>
            <a:gdLst>
              <a:gd name="T0" fmla="*/ 2147483646 w 604"/>
              <a:gd name="T1" fmla="*/ 0 h 1583"/>
              <a:gd name="T2" fmla="*/ 0 w 604"/>
              <a:gd name="T3" fmla="*/ 2147483646 h 1583"/>
              <a:gd name="T4" fmla="*/ 0 w 604"/>
              <a:gd name="T5" fmla="*/ 2147483646 h 1583"/>
              <a:gd name="T6" fmla="*/ 2147483646 w 604"/>
              <a:gd name="T7" fmla="*/ 2147483646 h 1583"/>
              <a:gd name="T8" fmla="*/ 2147483646 w 604"/>
              <a:gd name="T9" fmla="*/ 2147483646 h 1583"/>
              <a:gd name="T10" fmla="*/ 2147483646 w 604"/>
              <a:gd name="T11" fmla="*/ 2147483646 h 1583"/>
              <a:gd name="T12" fmla="*/ 2147483646 w 604"/>
              <a:gd name="T13" fmla="*/ 2147483646 h 1583"/>
              <a:gd name="T14" fmla="*/ 2147483646 w 604"/>
              <a:gd name="T15" fmla="*/ 0 h 158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04"/>
              <a:gd name="T25" fmla="*/ 0 h 1583"/>
              <a:gd name="T26" fmla="*/ 604 w 604"/>
              <a:gd name="T27" fmla="*/ 1583 h 158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04" h="1583">
                <a:moveTo>
                  <a:pt x="604" y="0"/>
                </a:moveTo>
                <a:lnTo>
                  <a:pt x="0" y="397"/>
                </a:lnTo>
                <a:lnTo>
                  <a:pt x="0" y="1186"/>
                </a:lnTo>
                <a:lnTo>
                  <a:pt x="604" y="1583"/>
                </a:lnTo>
                <a:lnTo>
                  <a:pt x="604" y="917"/>
                </a:lnTo>
                <a:lnTo>
                  <a:pt x="359" y="772"/>
                </a:lnTo>
                <a:lnTo>
                  <a:pt x="604" y="643"/>
                </a:lnTo>
                <a:lnTo>
                  <a:pt x="604" y="0"/>
                </a:lnTo>
                <a:close/>
              </a:path>
            </a:pathLst>
          </a:cu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2912" name="Rectangle 32">
            <a:extLst>
              <a:ext uri="{FF2B5EF4-FFF2-40B4-BE49-F238E27FC236}">
                <a16:creationId xmlns:a16="http://schemas.microsoft.com/office/drawing/2014/main" id="{E9D5820C-8D90-411F-9E1C-D51858D41B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8950" y="2436813"/>
            <a:ext cx="949325" cy="1598612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2913" name="Oval 33">
            <a:extLst>
              <a:ext uri="{FF2B5EF4-FFF2-40B4-BE49-F238E27FC236}">
                <a16:creationId xmlns:a16="http://schemas.microsoft.com/office/drawing/2014/main" id="{05F388DA-1737-4FD4-BB4A-3D96089F2C02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398963" y="1593850"/>
            <a:ext cx="230187" cy="21748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2914" name="Line 34">
            <a:extLst>
              <a:ext uri="{FF2B5EF4-FFF2-40B4-BE49-F238E27FC236}">
                <a16:creationId xmlns:a16="http://schemas.microsoft.com/office/drawing/2014/main" id="{D6F85389-F047-4C34-B2B9-4D3DC1E4FEF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18025" y="1725613"/>
            <a:ext cx="0" cy="1004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2915" name="Line 35">
            <a:extLst>
              <a:ext uri="{FF2B5EF4-FFF2-40B4-BE49-F238E27FC236}">
                <a16:creationId xmlns:a16="http://schemas.microsoft.com/office/drawing/2014/main" id="{DA1986B9-E1C2-466F-A3B3-A1A35EF7FA8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95738" y="2732088"/>
            <a:ext cx="51435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2916" name="Line 36">
            <a:extLst>
              <a:ext uri="{FF2B5EF4-FFF2-40B4-BE49-F238E27FC236}">
                <a16:creationId xmlns:a16="http://schemas.microsoft.com/office/drawing/2014/main" id="{82E61DA7-370E-47F2-8D1F-DB22A395C29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55863" y="1712913"/>
            <a:ext cx="1587" cy="6842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2917" name="Line 37">
            <a:extLst>
              <a:ext uri="{FF2B5EF4-FFF2-40B4-BE49-F238E27FC236}">
                <a16:creationId xmlns:a16="http://schemas.microsoft.com/office/drawing/2014/main" id="{8BB7B9DE-8255-4659-96CF-16F0B49BFF2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090738" y="2374900"/>
            <a:ext cx="390525" cy="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2918" name="Line 38">
            <a:extLst>
              <a:ext uri="{FF2B5EF4-FFF2-40B4-BE49-F238E27FC236}">
                <a16:creationId xmlns:a16="http://schemas.microsoft.com/office/drawing/2014/main" id="{3DB48429-C477-4399-AEE6-E96F165DB14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23988" y="2519363"/>
            <a:ext cx="407987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2919" name="Line 39">
            <a:extLst>
              <a:ext uri="{FF2B5EF4-FFF2-40B4-BE49-F238E27FC236}">
                <a16:creationId xmlns:a16="http://schemas.microsoft.com/office/drawing/2014/main" id="{B5D76599-0940-48AD-BDE0-3F97B80E0CD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3275" y="2635250"/>
            <a:ext cx="6477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2920" name="Line 40">
            <a:extLst>
              <a:ext uri="{FF2B5EF4-FFF2-40B4-BE49-F238E27FC236}">
                <a16:creationId xmlns:a16="http://schemas.microsoft.com/office/drawing/2014/main" id="{0F350739-BF7B-4DFD-88F7-122894E5CB0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22563" y="2633663"/>
            <a:ext cx="1587" cy="13477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2921" name="Line 41">
            <a:extLst>
              <a:ext uri="{FF2B5EF4-FFF2-40B4-BE49-F238E27FC236}">
                <a16:creationId xmlns:a16="http://schemas.microsoft.com/office/drawing/2014/main" id="{8D70347F-0F58-42A4-84E0-53157D3CF3B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6213" y="2635250"/>
            <a:ext cx="309562" cy="4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2922" name="Line 42">
            <a:extLst>
              <a:ext uri="{FF2B5EF4-FFF2-40B4-BE49-F238E27FC236}">
                <a16:creationId xmlns:a16="http://schemas.microsoft.com/office/drawing/2014/main" id="{AC053B9E-4309-4A2F-BC52-C517C1E5DCE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3038" y="3959225"/>
            <a:ext cx="12700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2923" name="Line 43">
            <a:extLst>
              <a:ext uri="{FF2B5EF4-FFF2-40B4-BE49-F238E27FC236}">
                <a16:creationId xmlns:a16="http://schemas.microsoft.com/office/drawing/2014/main" id="{CE207425-7B4D-4B06-8695-B6DEEF8AF27C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775" y="3175000"/>
            <a:ext cx="255588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2924" name="Oval 44">
            <a:extLst>
              <a:ext uri="{FF2B5EF4-FFF2-40B4-BE49-F238E27FC236}">
                <a16:creationId xmlns:a16="http://schemas.microsoft.com/office/drawing/2014/main" id="{CCF12DB8-1D4D-4234-842F-35633649F8B9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597150" y="2528888"/>
            <a:ext cx="2286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2925" name="Oval 45">
            <a:extLst>
              <a:ext uri="{FF2B5EF4-FFF2-40B4-BE49-F238E27FC236}">
                <a16:creationId xmlns:a16="http://schemas.microsoft.com/office/drawing/2014/main" id="{BEAF853C-2151-483D-B9D3-DBB5EF09DB89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339975" y="1608138"/>
            <a:ext cx="230188" cy="2174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2926" name="Line 46">
            <a:extLst>
              <a:ext uri="{FF2B5EF4-FFF2-40B4-BE49-F238E27FC236}">
                <a16:creationId xmlns:a16="http://schemas.microsoft.com/office/drawing/2014/main" id="{8B04452D-6EDD-4B3D-B894-59750EF44F5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4625" y="1441450"/>
            <a:ext cx="6959600" cy="4763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2927" name="Line 47">
            <a:extLst>
              <a:ext uri="{FF2B5EF4-FFF2-40B4-BE49-F238E27FC236}">
                <a16:creationId xmlns:a16="http://schemas.microsoft.com/office/drawing/2014/main" id="{23D4904B-C5B2-4441-A217-0089269E4F8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0188" y="1457325"/>
            <a:ext cx="1587" cy="17081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2928" name="Line 48">
            <a:extLst>
              <a:ext uri="{FF2B5EF4-FFF2-40B4-BE49-F238E27FC236}">
                <a16:creationId xmlns:a16="http://schemas.microsoft.com/office/drawing/2014/main" id="{7036D948-73EF-4FAB-AB52-E378735F1E9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9388" y="1450975"/>
            <a:ext cx="0" cy="11747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2929" name="Oval 49">
            <a:extLst>
              <a:ext uri="{FF2B5EF4-FFF2-40B4-BE49-F238E27FC236}">
                <a16:creationId xmlns:a16="http://schemas.microsoft.com/office/drawing/2014/main" id="{DF3243A6-C29D-4BAE-A4D4-F1FC1C24D296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3397250" y="1330325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2930" name="Line 50">
            <a:extLst>
              <a:ext uri="{FF2B5EF4-FFF2-40B4-BE49-F238E27FC236}">
                <a16:creationId xmlns:a16="http://schemas.microsoft.com/office/drawing/2014/main" id="{B33063DA-E7FA-4BEB-BCF9-613C48D2D7A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11550" y="936625"/>
            <a:ext cx="7938" cy="479425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2931" name="Oval 51">
            <a:extLst>
              <a:ext uri="{FF2B5EF4-FFF2-40B4-BE49-F238E27FC236}">
                <a16:creationId xmlns:a16="http://schemas.microsoft.com/office/drawing/2014/main" id="{16A6CA55-0BF9-4107-A8B9-A73C4639A1E1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575175" y="1320800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2932" name="Line 52">
            <a:extLst>
              <a:ext uri="{FF2B5EF4-FFF2-40B4-BE49-F238E27FC236}">
                <a16:creationId xmlns:a16="http://schemas.microsoft.com/office/drawing/2014/main" id="{6DF81CFF-398B-4B5A-980D-A4228EA713F5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4238" y="1446213"/>
            <a:ext cx="1587" cy="228600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2933" name="Line 53">
            <a:extLst>
              <a:ext uri="{FF2B5EF4-FFF2-40B4-BE49-F238E27FC236}">
                <a16:creationId xmlns:a16="http://schemas.microsoft.com/office/drawing/2014/main" id="{C8AFBCB7-2B44-4ACF-B1DF-A884DFB4B55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00500" y="3721100"/>
            <a:ext cx="698500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2934" name="Oval 54">
            <a:extLst>
              <a:ext uri="{FF2B5EF4-FFF2-40B4-BE49-F238E27FC236}">
                <a16:creationId xmlns:a16="http://schemas.microsoft.com/office/drawing/2014/main" id="{0E018F56-0848-443E-9816-5612DD5BF602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5548313" y="1998663"/>
            <a:ext cx="230187" cy="217487"/>
          </a:xfrm>
          <a:prstGeom prst="ellipse">
            <a:avLst/>
          </a:prstGeom>
          <a:solidFill>
            <a:srgbClr val="FF9933"/>
          </a:solidFill>
          <a:ln w="9525">
            <a:solidFill>
              <a:srgbClr val="FF9999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2935" name="Line 55">
            <a:extLst>
              <a:ext uri="{FF2B5EF4-FFF2-40B4-BE49-F238E27FC236}">
                <a16:creationId xmlns:a16="http://schemas.microsoft.com/office/drawing/2014/main" id="{14FFB80A-1C92-48A2-A3B5-A50CF5DFA42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82800" y="2116138"/>
            <a:ext cx="3567113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5832" name="Line 56">
            <a:extLst>
              <a:ext uri="{FF2B5EF4-FFF2-40B4-BE49-F238E27FC236}">
                <a16:creationId xmlns:a16="http://schemas.microsoft.com/office/drawing/2014/main" id="{59A9BB7E-0EDB-4C3B-BD73-83C97896C01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900363" y="5607050"/>
            <a:ext cx="784225" cy="158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5833" name="Rectangle 57">
            <a:extLst>
              <a:ext uri="{FF2B5EF4-FFF2-40B4-BE49-F238E27FC236}">
                <a16:creationId xmlns:a16="http://schemas.microsoft.com/office/drawing/2014/main" id="{3387EFCF-DF3B-461E-92AF-B787004517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7450" y="5070475"/>
            <a:ext cx="682625" cy="1030288"/>
          </a:xfrm>
          <a:prstGeom prst="rect">
            <a:avLst/>
          </a:prstGeom>
          <a:solidFill>
            <a:srgbClr val="FF4B4B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2938" name="Rectangle 58">
            <a:extLst>
              <a:ext uri="{FF2B5EF4-FFF2-40B4-BE49-F238E27FC236}">
                <a16:creationId xmlns:a16="http://schemas.microsoft.com/office/drawing/2014/main" id="{1C313077-8E35-43DB-AE25-F34F3F38F7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9538" y="5218113"/>
            <a:ext cx="1503362" cy="838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5835" name="Rectangle 59">
            <a:extLst>
              <a:ext uri="{FF2B5EF4-FFF2-40B4-BE49-F238E27FC236}">
                <a16:creationId xmlns:a16="http://schemas.microsoft.com/office/drawing/2014/main" id="{AF627709-BAAB-4FE4-ABA1-1961718E34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5888" y="2339975"/>
            <a:ext cx="895350" cy="604838"/>
          </a:xfrm>
          <a:prstGeom prst="rect">
            <a:avLst/>
          </a:prstGeom>
          <a:solidFill>
            <a:srgbClr val="FF4B4B"/>
          </a:solidFill>
          <a:ln w="762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5836" name="Line 60">
            <a:extLst>
              <a:ext uri="{FF2B5EF4-FFF2-40B4-BE49-F238E27FC236}">
                <a16:creationId xmlns:a16="http://schemas.microsoft.com/office/drawing/2014/main" id="{7AF80618-2541-4A29-AF58-DB4F4A795A1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61025" y="2095500"/>
            <a:ext cx="1588" cy="206375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5837" name="Line 61">
            <a:extLst>
              <a:ext uri="{FF2B5EF4-FFF2-40B4-BE49-F238E27FC236}">
                <a16:creationId xmlns:a16="http://schemas.microsoft.com/office/drawing/2014/main" id="{51DA7283-6E00-4889-BCB8-1060F2370E4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661025" y="2098675"/>
            <a:ext cx="731838" cy="7938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5838" name="Line 62">
            <a:extLst>
              <a:ext uri="{FF2B5EF4-FFF2-40B4-BE49-F238E27FC236}">
                <a16:creationId xmlns:a16="http://schemas.microsoft.com/office/drawing/2014/main" id="{98AA016A-B650-45C3-9227-97807DDE2F0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661025" y="2101850"/>
            <a:ext cx="731838" cy="7938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5839" name="Line 63">
            <a:extLst>
              <a:ext uri="{FF2B5EF4-FFF2-40B4-BE49-F238E27FC236}">
                <a16:creationId xmlns:a16="http://schemas.microsoft.com/office/drawing/2014/main" id="{D390F6BB-BE12-4372-87A7-FCC9B12C18D7}"/>
              </a:ext>
            </a:extLst>
          </p:cNvPr>
          <p:cNvSpPr>
            <a:spLocks noChangeShapeType="1"/>
          </p:cNvSpPr>
          <p:nvPr/>
        </p:nvSpPr>
        <p:spPr bwMode="auto">
          <a:xfrm>
            <a:off x="6375400" y="2092325"/>
            <a:ext cx="9525" cy="250825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5840" name="Line 64">
            <a:extLst>
              <a:ext uri="{FF2B5EF4-FFF2-40B4-BE49-F238E27FC236}">
                <a16:creationId xmlns:a16="http://schemas.microsoft.com/office/drawing/2014/main" id="{C06C0751-7D32-4625-AC1E-14C11DBE9EA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649913" y="4576763"/>
            <a:ext cx="731837" cy="7937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5841" name="Line 65">
            <a:extLst>
              <a:ext uri="{FF2B5EF4-FFF2-40B4-BE49-F238E27FC236}">
                <a16:creationId xmlns:a16="http://schemas.microsoft.com/office/drawing/2014/main" id="{008BC6D7-B09C-4510-BAF4-75795112A2D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49913" y="4322763"/>
            <a:ext cx="1587" cy="26035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5842" name="Line 66">
            <a:extLst>
              <a:ext uri="{FF2B5EF4-FFF2-40B4-BE49-F238E27FC236}">
                <a16:creationId xmlns:a16="http://schemas.microsoft.com/office/drawing/2014/main" id="{61122C02-2AF9-4F58-A4F0-EBD5585C9D87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0863" y="2987675"/>
            <a:ext cx="9525" cy="735013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5843" name="Rectangle 67">
            <a:extLst>
              <a:ext uri="{FF2B5EF4-FFF2-40B4-BE49-F238E27FC236}">
                <a16:creationId xmlns:a16="http://schemas.microsoft.com/office/drawing/2014/main" id="{264C763B-3EEF-4722-A419-115BC8044D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0638" y="3729038"/>
            <a:ext cx="1131887" cy="604837"/>
          </a:xfrm>
          <a:prstGeom prst="rect">
            <a:avLst/>
          </a:prstGeom>
          <a:noFill/>
          <a:ln w="762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2948" name="Line 68">
            <a:extLst>
              <a:ext uri="{FF2B5EF4-FFF2-40B4-BE49-F238E27FC236}">
                <a16:creationId xmlns:a16="http://schemas.microsoft.com/office/drawing/2014/main" id="{68BC4570-F9C9-4F69-A8CD-94030E677B0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05313" y="5595938"/>
            <a:ext cx="784225" cy="158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2949" name="Rectangle 69">
            <a:extLst>
              <a:ext uri="{FF2B5EF4-FFF2-40B4-BE49-F238E27FC236}">
                <a16:creationId xmlns:a16="http://schemas.microsoft.com/office/drawing/2014/main" id="{40173D3D-DB50-4649-AE7B-C5E3E43350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0650" y="5070475"/>
            <a:ext cx="682625" cy="1030288"/>
          </a:xfrm>
          <a:prstGeom prst="rect">
            <a:avLst/>
          </a:prstGeom>
          <a:solidFill>
            <a:srgbClr val="FF4B4B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5846" name="Text Box 70">
            <a:extLst>
              <a:ext uri="{FF2B5EF4-FFF2-40B4-BE49-F238E27FC236}">
                <a16:creationId xmlns:a16="http://schemas.microsoft.com/office/drawing/2014/main" id="{4B9E6BE8-E69C-434A-A83C-05C6FD8F4D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575" y="1358900"/>
            <a:ext cx="3868738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まず，プログラムカウンタが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「</a:t>
            </a:r>
            <a:r>
              <a:rPr lang="en-US" altLang="ja-JP" sz="2400"/>
              <a:t>jsr stringlength</a:t>
            </a:r>
            <a:r>
              <a:rPr lang="ja-JP" altLang="en-US" sz="2400"/>
              <a:t>」</a:t>
            </a:r>
            <a:r>
              <a:rPr lang="ja-JP" altLang="en-US" sz="2400">
                <a:solidFill>
                  <a:schemeClr val="tx2"/>
                </a:solidFill>
              </a:rPr>
              <a:t>の次</a:t>
            </a:r>
            <a:r>
              <a:rPr lang="ja-JP" altLang="en-US" sz="2400"/>
              <a:t>をポイントするように書き換わる</a:t>
            </a:r>
          </a:p>
        </p:txBody>
      </p:sp>
      <p:sp>
        <p:nvSpPr>
          <p:cNvPr id="715847" name="Line 71">
            <a:extLst>
              <a:ext uri="{FF2B5EF4-FFF2-40B4-BE49-F238E27FC236}">
                <a16:creationId xmlns:a16="http://schemas.microsoft.com/office/drawing/2014/main" id="{7F9A4307-A90B-4B9C-96A9-BE90451F9A84}"/>
              </a:ext>
            </a:extLst>
          </p:cNvPr>
          <p:cNvSpPr>
            <a:spLocks noChangeShapeType="1"/>
          </p:cNvSpPr>
          <p:nvPr/>
        </p:nvSpPr>
        <p:spPr bwMode="auto">
          <a:xfrm>
            <a:off x="4019550" y="1989138"/>
            <a:ext cx="1096963" cy="661987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5848" name="Rectangle 72">
            <a:extLst>
              <a:ext uri="{FF2B5EF4-FFF2-40B4-BE49-F238E27FC236}">
                <a16:creationId xmlns:a16="http://schemas.microsoft.com/office/drawing/2014/main" id="{694C5205-3578-4577-801A-03F4309E87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4300" y="5221288"/>
            <a:ext cx="1509713" cy="825500"/>
          </a:xfrm>
          <a:prstGeom prst="rect">
            <a:avLst/>
          </a:prstGeom>
          <a:noFill/>
          <a:ln w="762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122953" name="Rectangle 75">
            <a:extLst>
              <a:ext uri="{FF2B5EF4-FFF2-40B4-BE49-F238E27FC236}">
                <a16:creationId xmlns:a16="http://schemas.microsoft.com/office/drawing/2014/main" id="{E084347B-EC34-453C-AE5E-7473AEC05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7288" y="2359025"/>
            <a:ext cx="1603375" cy="38020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2954" name="Text Box 76">
            <a:extLst>
              <a:ext uri="{FF2B5EF4-FFF2-40B4-BE49-F238E27FC236}">
                <a16:creationId xmlns:a16="http://schemas.microsoft.com/office/drawing/2014/main" id="{C38C5FF5-7420-40F6-A3AD-C031569E9C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4038" y="3800475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R/W</a:t>
            </a:r>
          </a:p>
        </p:txBody>
      </p:sp>
      <p:sp>
        <p:nvSpPr>
          <p:cNvPr id="122955" name="Line 77">
            <a:extLst>
              <a:ext uri="{FF2B5EF4-FFF2-40B4-BE49-F238E27FC236}">
                <a16:creationId xmlns:a16="http://schemas.microsoft.com/office/drawing/2014/main" id="{BAD3A082-E9C6-448A-8883-398218DF9BB6}"/>
              </a:ext>
            </a:extLst>
          </p:cNvPr>
          <p:cNvSpPr>
            <a:spLocks noChangeShapeType="1"/>
          </p:cNvSpPr>
          <p:nvPr/>
        </p:nvSpPr>
        <p:spPr bwMode="auto">
          <a:xfrm>
            <a:off x="7127875" y="4316413"/>
            <a:ext cx="377825" cy="127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2956" name="Line 78">
            <a:extLst>
              <a:ext uri="{FF2B5EF4-FFF2-40B4-BE49-F238E27FC236}">
                <a16:creationId xmlns:a16="http://schemas.microsoft.com/office/drawing/2014/main" id="{0E960AC8-5DB8-4F87-8905-63785D74CF8D}"/>
              </a:ext>
            </a:extLst>
          </p:cNvPr>
          <p:cNvSpPr>
            <a:spLocks noChangeShapeType="1"/>
          </p:cNvSpPr>
          <p:nvPr/>
        </p:nvSpPr>
        <p:spPr bwMode="auto">
          <a:xfrm>
            <a:off x="7242175" y="3854450"/>
            <a:ext cx="198438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2957" name="Text Box 79">
            <a:extLst>
              <a:ext uri="{FF2B5EF4-FFF2-40B4-BE49-F238E27FC236}">
                <a16:creationId xmlns:a16="http://schemas.microsoft.com/office/drawing/2014/main" id="{2FB9C087-25B5-47C7-B912-83B73BD5B4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9313" y="5091113"/>
            <a:ext cx="20193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solidFill>
                  <a:schemeClr val="tx2"/>
                </a:solidFill>
                <a:latin typeface="Courier New" panose="02070309020205020404" pitchFamily="49" charset="0"/>
              </a:rPr>
              <a:t>0x4ebaffc0</a:t>
            </a:r>
          </a:p>
        </p:txBody>
      </p:sp>
      <p:sp>
        <p:nvSpPr>
          <p:cNvPr id="122958" name="Text Box 81">
            <a:extLst>
              <a:ext uri="{FF2B5EF4-FFF2-40B4-BE49-F238E27FC236}">
                <a16:creationId xmlns:a16="http://schemas.microsoft.com/office/drawing/2014/main" id="{BC2A5D01-3017-4F9E-95ED-68FB70F5D1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6925" y="3155950"/>
            <a:ext cx="2149475" cy="8350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600">
              <a:latin typeface="MS Reference Sans Serif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 b="1">
                <a:latin typeface="Courier New" panose="02070309020205020404" pitchFamily="49" charset="0"/>
              </a:rPr>
              <a:t>jsr stringlength</a:t>
            </a:r>
            <a:endParaRPr lang="ja-JP" altLang="en-US" sz="1600" b="1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 b="1">
                <a:latin typeface="Courier New" panose="02070309020205020404" pitchFamily="49" charset="0"/>
              </a:rPr>
              <a:t>addq.l #4,%a7</a:t>
            </a:r>
            <a:endParaRPr lang="ja-JP" altLang="en-US" sz="1600" b="1">
              <a:latin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5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15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15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15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15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715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15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715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715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71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71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1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1000"/>
                                        <p:tgtEl>
                                          <p:spTgt spid="71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1000"/>
                                        <p:tgtEl>
                                          <p:spTgt spid="71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5833" grpId="0" animBg="1"/>
      <p:bldP spid="715835" grpId="0" animBg="1"/>
      <p:bldP spid="715843" grpId="0" animBg="1"/>
      <p:bldP spid="715846" grpId="0" animBg="1"/>
      <p:bldP spid="71584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6040272A-1BC5-4B70-83CD-545F17968C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1788" y="2774950"/>
            <a:ext cx="1612900" cy="4953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  <a:latin typeface="Microsoft Sans Serif" panose="020B0604020202020204" pitchFamily="34" charset="0"/>
              </a:rPr>
              <a:t>FF008800</a:t>
            </a:r>
          </a:p>
        </p:txBody>
      </p:sp>
      <p:sp>
        <p:nvSpPr>
          <p:cNvPr id="14339" name="Line 3">
            <a:extLst>
              <a:ext uri="{FF2B5EF4-FFF2-40B4-BE49-F238E27FC236}">
                <a16:creationId xmlns:a16="http://schemas.microsoft.com/office/drawing/2014/main" id="{63E0968B-3BD7-4213-A307-DE2A07E3C4A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30863" y="2924175"/>
            <a:ext cx="7937" cy="8080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40" name="Line 4">
            <a:extLst>
              <a:ext uri="{FF2B5EF4-FFF2-40B4-BE49-F238E27FC236}">
                <a16:creationId xmlns:a16="http://schemas.microsoft.com/office/drawing/2014/main" id="{3D3169D5-12D5-4950-AC8A-EF656759425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391275" y="2103438"/>
            <a:ext cx="0" cy="25034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41" name="AutoShape 5">
            <a:extLst>
              <a:ext uri="{FF2B5EF4-FFF2-40B4-BE49-F238E27FC236}">
                <a16:creationId xmlns:a16="http://schemas.microsoft.com/office/drawing/2014/main" id="{9EFF510E-10D2-48FF-8F35-F26F81286FB8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30388" y="1954213"/>
            <a:ext cx="228600" cy="795337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342" name="Rectangle 6">
            <a:extLst>
              <a:ext uri="{FF2B5EF4-FFF2-40B4-BE49-F238E27FC236}">
                <a16:creationId xmlns:a16="http://schemas.microsoft.com/office/drawing/2014/main" id="{9EC00689-5528-4B12-9469-DD7B7A8A9C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" y="434975"/>
            <a:ext cx="7075488" cy="63293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343" name="Rectangle 7">
            <a:extLst>
              <a:ext uri="{FF2B5EF4-FFF2-40B4-BE49-F238E27FC236}">
                <a16:creationId xmlns:a16="http://schemas.microsoft.com/office/drawing/2014/main" id="{FCE826DC-DD65-4349-80D1-F2A661DCD6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3113" y="1427163"/>
            <a:ext cx="2020887" cy="333375"/>
          </a:xfrm>
          <a:prstGeom prst="rect">
            <a:avLst/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344" name="Rectangle 8">
            <a:extLst>
              <a:ext uri="{FF2B5EF4-FFF2-40B4-BE49-F238E27FC236}">
                <a16:creationId xmlns:a16="http://schemas.microsoft.com/office/drawing/2014/main" id="{EF38147E-B25F-424E-B2DF-35CC4B7979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0575" y="715963"/>
            <a:ext cx="2003425" cy="427037"/>
          </a:xfrm>
          <a:prstGeom prst="rect">
            <a:avLst/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345" name="AutoShape 9">
            <a:extLst>
              <a:ext uri="{FF2B5EF4-FFF2-40B4-BE49-F238E27FC236}">
                <a16:creationId xmlns:a16="http://schemas.microsoft.com/office/drawing/2014/main" id="{A6856CF9-7CF5-4A90-A2B5-BF2024C32E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7963" y="1131888"/>
            <a:ext cx="466725" cy="1216025"/>
          </a:xfrm>
          <a:prstGeom prst="downArrow">
            <a:avLst>
              <a:gd name="adj1" fmla="val 50000"/>
              <a:gd name="adj2" fmla="val 65136"/>
            </a:avLst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346" name="Text Box 10">
            <a:extLst>
              <a:ext uri="{FF2B5EF4-FFF2-40B4-BE49-F238E27FC236}">
                <a16:creationId xmlns:a16="http://schemas.microsoft.com/office/drawing/2014/main" id="{CB7B1FBC-C71F-44DE-9096-7D82E6EDBC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9625" y="269875"/>
            <a:ext cx="1789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アドレスバス</a:t>
            </a:r>
            <a:endParaRPr lang="en-US" altLang="ja-JP" sz="2400">
              <a:solidFill>
                <a:schemeClr val="tx2"/>
              </a:solidFill>
            </a:endParaRPr>
          </a:p>
        </p:txBody>
      </p:sp>
      <p:sp>
        <p:nvSpPr>
          <p:cNvPr id="14347" name="Text Box 11">
            <a:extLst>
              <a:ext uri="{FF2B5EF4-FFF2-40B4-BE49-F238E27FC236}">
                <a16:creationId xmlns:a16="http://schemas.microsoft.com/office/drawing/2014/main" id="{EC40A308-ED59-492C-B2CD-C28A2B0DC6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2650" y="1055688"/>
            <a:ext cx="1584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データバス</a:t>
            </a:r>
            <a:endParaRPr lang="en-US" altLang="ja-JP" sz="2400"/>
          </a:p>
        </p:txBody>
      </p:sp>
      <p:sp>
        <p:nvSpPr>
          <p:cNvPr id="14348" name="AutoShape 12">
            <a:extLst>
              <a:ext uri="{FF2B5EF4-FFF2-40B4-BE49-F238E27FC236}">
                <a16:creationId xmlns:a16="http://schemas.microsoft.com/office/drawing/2014/main" id="{D74DBB72-3369-45BA-9652-803D48BB75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250" y="1779588"/>
            <a:ext cx="422275" cy="573087"/>
          </a:xfrm>
          <a:prstGeom prst="upDownArrow">
            <a:avLst>
              <a:gd name="adj1" fmla="val 50000"/>
              <a:gd name="adj2" fmla="val 27143"/>
            </a:avLst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349" name="Line 13">
            <a:extLst>
              <a:ext uri="{FF2B5EF4-FFF2-40B4-BE49-F238E27FC236}">
                <a16:creationId xmlns:a16="http://schemas.microsoft.com/office/drawing/2014/main" id="{FEF3F4B0-7345-41BA-A1AE-D28ADAED713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20863" y="1712913"/>
            <a:ext cx="5294312" cy="31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50" name="Line 14">
            <a:extLst>
              <a:ext uri="{FF2B5EF4-FFF2-40B4-BE49-F238E27FC236}">
                <a16:creationId xmlns:a16="http://schemas.microsoft.com/office/drawing/2014/main" id="{715071A2-3131-4547-B7A8-904D88F02F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637338" y="1724025"/>
            <a:ext cx="0" cy="38719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51" name="Rectangle 15">
            <a:extLst>
              <a:ext uri="{FF2B5EF4-FFF2-40B4-BE49-F238E27FC236}">
                <a16:creationId xmlns:a16="http://schemas.microsoft.com/office/drawing/2014/main" id="{C5F7F4DF-7165-4085-9442-7DCB78A2CB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9063" y="5059363"/>
            <a:ext cx="682625" cy="103028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352" name="Oval 16">
            <a:extLst>
              <a:ext uri="{FF2B5EF4-FFF2-40B4-BE49-F238E27FC236}">
                <a16:creationId xmlns:a16="http://schemas.microsoft.com/office/drawing/2014/main" id="{6E566D43-6BC1-4DBB-8F8B-16925E86FDE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583363" y="1651000"/>
            <a:ext cx="114300" cy="1079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353" name="Line 17">
            <a:extLst>
              <a:ext uri="{FF2B5EF4-FFF2-40B4-BE49-F238E27FC236}">
                <a16:creationId xmlns:a16="http://schemas.microsoft.com/office/drawing/2014/main" id="{B3FB83CA-C9A8-4FE4-B67C-E686C56F89D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89625" y="5591175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54" name="Rectangle 18">
            <a:extLst>
              <a:ext uri="{FF2B5EF4-FFF2-40B4-BE49-F238E27FC236}">
                <a16:creationId xmlns:a16="http://schemas.microsoft.com/office/drawing/2014/main" id="{4E610AA3-DFBA-45F1-8C9D-1723DAD136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4275" y="5060950"/>
            <a:ext cx="682625" cy="1030288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355" name="Line 19">
            <a:extLst>
              <a:ext uri="{FF2B5EF4-FFF2-40B4-BE49-F238E27FC236}">
                <a16:creationId xmlns:a16="http://schemas.microsoft.com/office/drawing/2014/main" id="{783A5272-B261-47AC-B16E-01B801F41E5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14838" y="5592763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56" name="Line 20">
            <a:extLst>
              <a:ext uri="{FF2B5EF4-FFF2-40B4-BE49-F238E27FC236}">
                <a16:creationId xmlns:a16="http://schemas.microsoft.com/office/drawing/2014/main" id="{961364D1-C732-48EE-B35F-2963FAD9E20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81313" y="5603875"/>
            <a:ext cx="8413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57" name="Text Box 21">
            <a:extLst>
              <a:ext uri="{FF2B5EF4-FFF2-40B4-BE49-F238E27FC236}">
                <a16:creationId xmlns:a16="http://schemas.microsoft.com/office/drawing/2014/main" id="{F5DB5645-CEAB-4484-A5E7-1F4583844B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1438" y="5243513"/>
            <a:ext cx="16748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制御系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Control Unit</a:t>
            </a:r>
          </a:p>
        </p:txBody>
      </p:sp>
      <p:sp>
        <p:nvSpPr>
          <p:cNvPr id="14358" name="Line 22">
            <a:extLst>
              <a:ext uri="{FF2B5EF4-FFF2-40B4-BE49-F238E27FC236}">
                <a16:creationId xmlns:a16="http://schemas.microsoft.com/office/drawing/2014/main" id="{10A6DAC5-92FE-40DC-9CA4-2258A75157D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57325" y="935038"/>
            <a:ext cx="5637213" cy="0"/>
          </a:xfrm>
          <a:prstGeom prst="line">
            <a:avLst/>
          </a:prstGeom>
          <a:noFill/>
          <a:ln w="57150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59" name="Rectangle 23">
            <a:extLst>
              <a:ext uri="{FF2B5EF4-FFF2-40B4-BE49-F238E27FC236}">
                <a16:creationId xmlns:a16="http://schemas.microsoft.com/office/drawing/2014/main" id="{DAD7D3A5-F33D-461D-BB7D-5398A4F192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3825" y="2328863"/>
            <a:ext cx="895350" cy="60483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360" name="Line 24">
            <a:extLst>
              <a:ext uri="{FF2B5EF4-FFF2-40B4-BE49-F238E27FC236}">
                <a16:creationId xmlns:a16="http://schemas.microsoft.com/office/drawing/2014/main" id="{64C1E755-0F71-4536-8197-7CAF69B0302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57850" y="919163"/>
            <a:ext cx="0" cy="14112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61" name="Rectangle 25">
            <a:extLst>
              <a:ext uri="{FF2B5EF4-FFF2-40B4-BE49-F238E27FC236}">
                <a16:creationId xmlns:a16="http://schemas.microsoft.com/office/drawing/2014/main" id="{792D2AF3-926A-4496-8A41-A56B2AFE87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0163" y="3722688"/>
            <a:ext cx="1116012" cy="6048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accent2"/>
                </a:solidFill>
                <a:latin typeface="Microsoft Sans Serif" panose="020B0604020202020204" pitchFamily="34" charset="0"/>
              </a:rPr>
              <a:t>+</a:t>
            </a:r>
            <a:r>
              <a:rPr lang="ja-JP" altLang="en-US" sz="2000">
                <a:solidFill>
                  <a:schemeClr val="accent2"/>
                </a:solidFill>
              </a:rPr>
              <a:t>命令長</a:t>
            </a:r>
          </a:p>
        </p:txBody>
      </p:sp>
      <p:sp>
        <p:nvSpPr>
          <p:cNvPr id="14362" name="Line 26">
            <a:extLst>
              <a:ext uri="{FF2B5EF4-FFF2-40B4-BE49-F238E27FC236}">
                <a16:creationId xmlns:a16="http://schemas.microsoft.com/office/drawing/2014/main" id="{8BAC5F83-70C9-43FF-AFAC-34A44DAF81B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67375" y="2101850"/>
            <a:ext cx="728663" cy="158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63" name="Line 27">
            <a:extLst>
              <a:ext uri="{FF2B5EF4-FFF2-40B4-BE49-F238E27FC236}">
                <a16:creationId xmlns:a16="http://schemas.microsoft.com/office/drawing/2014/main" id="{C8590196-2EEB-4ED6-970C-F9C92115784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43563" y="4591050"/>
            <a:ext cx="746125" cy="0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64" name="Line 28">
            <a:extLst>
              <a:ext uri="{FF2B5EF4-FFF2-40B4-BE49-F238E27FC236}">
                <a16:creationId xmlns:a16="http://schemas.microsoft.com/office/drawing/2014/main" id="{193DADBC-D405-4B56-A9ED-E5583AB8C1B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56263" y="4333875"/>
            <a:ext cx="0" cy="2492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65" name="Freeform 29">
            <a:extLst>
              <a:ext uri="{FF2B5EF4-FFF2-40B4-BE49-F238E27FC236}">
                <a16:creationId xmlns:a16="http://schemas.microsoft.com/office/drawing/2014/main" id="{937A6A8A-C18C-4971-9F00-8BDCD4D2F05C}"/>
              </a:ext>
            </a:extLst>
          </p:cNvPr>
          <p:cNvSpPr>
            <a:spLocks/>
          </p:cNvSpPr>
          <p:nvPr/>
        </p:nvSpPr>
        <p:spPr bwMode="auto">
          <a:xfrm>
            <a:off x="476250" y="1952625"/>
            <a:ext cx="958850" cy="2513013"/>
          </a:xfrm>
          <a:custGeom>
            <a:avLst/>
            <a:gdLst>
              <a:gd name="T0" fmla="*/ 2147483646 w 604"/>
              <a:gd name="T1" fmla="*/ 0 h 1583"/>
              <a:gd name="T2" fmla="*/ 0 w 604"/>
              <a:gd name="T3" fmla="*/ 2147483646 h 1583"/>
              <a:gd name="T4" fmla="*/ 0 w 604"/>
              <a:gd name="T5" fmla="*/ 2147483646 h 1583"/>
              <a:gd name="T6" fmla="*/ 2147483646 w 604"/>
              <a:gd name="T7" fmla="*/ 2147483646 h 1583"/>
              <a:gd name="T8" fmla="*/ 2147483646 w 604"/>
              <a:gd name="T9" fmla="*/ 2147483646 h 1583"/>
              <a:gd name="T10" fmla="*/ 2147483646 w 604"/>
              <a:gd name="T11" fmla="*/ 2147483646 h 1583"/>
              <a:gd name="T12" fmla="*/ 2147483646 w 604"/>
              <a:gd name="T13" fmla="*/ 2147483646 h 1583"/>
              <a:gd name="T14" fmla="*/ 2147483646 w 604"/>
              <a:gd name="T15" fmla="*/ 0 h 158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04"/>
              <a:gd name="T25" fmla="*/ 0 h 1583"/>
              <a:gd name="T26" fmla="*/ 604 w 604"/>
              <a:gd name="T27" fmla="*/ 1583 h 158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04" h="1583">
                <a:moveTo>
                  <a:pt x="604" y="0"/>
                </a:moveTo>
                <a:lnTo>
                  <a:pt x="0" y="397"/>
                </a:lnTo>
                <a:lnTo>
                  <a:pt x="0" y="1186"/>
                </a:lnTo>
                <a:lnTo>
                  <a:pt x="604" y="1583"/>
                </a:lnTo>
                <a:lnTo>
                  <a:pt x="604" y="917"/>
                </a:lnTo>
                <a:lnTo>
                  <a:pt x="359" y="772"/>
                </a:lnTo>
                <a:lnTo>
                  <a:pt x="604" y="643"/>
                </a:lnTo>
                <a:lnTo>
                  <a:pt x="604" y="0"/>
                </a:lnTo>
                <a:close/>
              </a:path>
            </a:pathLst>
          </a:cu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366" name="Rectangle 30">
            <a:extLst>
              <a:ext uri="{FF2B5EF4-FFF2-40B4-BE49-F238E27FC236}">
                <a16:creationId xmlns:a16="http://schemas.microsoft.com/office/drawing/2014/main" id="{550E4ABC-EEE9-493F-856E-ACE2737C01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8950" y="2436813"/>
            <a:ext cx="949325" cy="1598612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367" name="Text Box 31">
            <a:extLst>
              <a:ext uri="{FF2B5EF4-FFF2-40B4-BE49-F238E27FC236}">
                <a16:creationId xmlns:a16="http://schemas.microsoft.com/office/drawing/2014/main" id="{5E84A5F6-FE22-4D87-9443-C084E98BBA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9563" y="4016375"/>
            <a:ext cx="13303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accent2"/>
                </a:solidFill>
              </a:rPr>
              <a:t>レジスタ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Registers</a:t>
            </a:r>
          </a:p>
        </p:txBody>
      </p:sp>
      <p:sp>
        <p:nvSpPr>
          <p:cNvPr id="14368" name="Oval 32">
            <a:extLst>
              <a:ext uri="{FF2B5EF4-FFF2-40B4-BE49-F238E27FC236}">
                <a16:creationId xmlns:a16="http://schemas.microsoft.com/office/drawing/2014/main" id="{00CE72CC-CE86-4D35-9137-F04FDC5EC6F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454525" y="1660525"/>
            <a:ext cx="114300" cy="1079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369" name="Line 33">
            <a:extLst>
              <a:ext uri="{FF2B5EF4-FFF2-40B4-BE49-F238E27FC236}">
                <a16:creationId xmlns:a16="http://schemas.microsoft.com/office/drawing/2014/main" id="{462C9F4D-0ADF-4B2B-95D0-F6105E7EAAF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18025" y="1725613"/>
            <a:ext cx="0" cy="1004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70" name="Line 34">
            <a:extLst>
              <a:ext uri="{FF2B5EF4-FFF2-40B4-BE49-F238E27FC236}">
                <a16:creationId xmlns:a16="http://schemas.microsoft.com/office/drawing/2014/main" id="{CF4C26FF-46D8-4FEA-B545-CAD24349E2E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95738" y="2732088"/>
            <a:ext cx="51435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71" name="Line 35">
            <a:extLst>
              <a:ext uri="{FF2B5EF4-FFF2-40B4-BE49-F238E27FC236}">
                <a16:creationId xmlns:a16="http://schemas.microsoft.com/office/drawing/2014/main" id="{BA67A47F-EB8E-48BF-BFB6-97B6E56F579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55863" y="1712913"/>
            <a:ext cx="1587" cy="6842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72" name="Line 36">
            <a:extLst>
              <a:ext uri="{FF2B5EF4-FFF2-40B4-BE49-F238E27FC236}">
                <a16:creationId xmlns:a16="http://schemas.microsoft.com/office/drawing/2014/main" id="{C6092F43-B6CC-4418-9FBB-197280856DF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090738" y="2374900"/>
            <a:ext cx="390525" cy="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73" name="Line 37">
            <a:extLst>
              <a:ext uri="{FF2B5EF4-FFF2-40B4-BE49-F238E27FC236}">
                <a16:creationId xmlns:a16="http://schemas.microsoft.com/office/drawing/2014/main" id="{5F241432-FC73-48D1-9C11-8660E6AB13D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23988" y="2519363"/>
            <a:ext cx="407987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74" name="Line 38">
            <a:extLst>
              <a:ext uri="{FF2B5EF4-FFF2-40B4-BE49-F238E27FC236}">
                <a16:creationId xmlns:a16="http://schemas.microsoft.com/office/drawing/2014/main" id="{5734F338-713F-4EB1-8819-DC4624DB4AE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3275" y="2635250"/>
            <a:ext cx="6477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75" name="Line 39">
            <a:extLst>
              <a:ext uri="{FF2B5EF4-FFF2-40B4-BE49-F238E27FC236}">
                <a16:creationId xmlns:a16="http://schemas.microsoft.com/office/drawing/2014/main" id="{196A47CC-FAC5-46B4-83A4-4BAF91C3F37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22563" y="2633663"/>
            <a:ext cx="1587" cy="13477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76" name="Line 40">
            <a:extLst>
              <a:ext uri="{FF2B5EF4-FFF2-40B4-BE49-F238E27FC236}">
                <a16:creationId xmlns:a16="http://schemas.microsoft.com/office/drawing/2014/main" id="{8EA38F8F-F20E-46EF-BADC-28272E37DEC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6213" y="2635250"/>
            <a:ext cx="309562" cy="4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77" name="Line 41">
            <a:extLst>
              <a:ext uri="{FF2B5EF4-FFF2-40B4-BE49-F238E27FC236}">
                <a16:creationId xmlns:a16="http://schemas.microsoft.com/office/drawing/2014/main" id="{4480EB28-4903-43EC-B0BA-0D4490EE924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3038" y="3959225"/>
            <a:ext cx="12700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78" name="Line 42">
            <a:extLst>
              <a:ext uri="{FF2B5EF4-FFF2-40B4-BE49-F238E27FC236}">
                <a16:creationId xmlns:a16="http://schemas.microsoft.com/office/drawing/2014/main" id="{FB5F4648-13EC-4E23-97F5-675B87E070A6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775" y="3175000"/>
            <a:ext cx="255588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79" name="Oval 43">
            <a:extLst>
              <a:ext uri="{FF2B5EF4-FFF2-40B4-BE49-F238E27FC236}">
                <a16:creationId xmlns:a16="http://schemas.microsoft.com/office/drawing/2014/main" id="{737FE67D-99CD-431A-A80C-D5C71F6EF0EE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597150" y="2528888"/>
            <a:ext cx="2286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380" name="Oval 44">
            <a:extLst>
              <a:ext uri="{FF2B5EF4-FFF2-40B4-BE49-F238E27FC236}">
                <a16:creationId xmlns:a16="http://schemas.microsoft.com/office/drawing/2014/main" id="{7CEB858A-72B6-4ED3-83B0-B56669D4363D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339975" y="1608138"/>
            <a:ext cx="230188" cy="2174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381" name="Line 45">
            <a:extLst>
              <a:ext uri="{FF2B5EF4-FFF2-40B4-BE49-F238E27FC236}">
                <a16:creationId xmlns:a16="http://schemas.microsoft.com/office/drawing/2014/main" id="{E040375B-C1AF-4512-AEB7-833D39CC46C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4625" y="1441450"/>
            <a:ext cx="6959600" cy="4763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82" name="Line 46">
            <a:extLst>
              <a:ext uri="{FF2B5EF4-FFF2-40B4-BE49-F238E27FC236}">
                <a16:creationId xmlns:a16="http://schemas.microsoft.com/office/drawing/2014/main" id="{61C6E7D8-7E55-4C99-A757-BB630D87346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0188" y="1457325"/>
            <a:ext cx="1587" cy="17081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83" name="Line 47">
            <a:extLst>
              <a:ext uri="{FF2B5EF4-FFF2-40B4-BE49-F238E27FC236}">
                <a16:creationId xmlns:a16="http://schemas.microsoft.com/office/drawing/2014/main" id="{3A588FC7-115D-493E-A011-32C3DD826A2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9388" y="1450975"/>
            <a:ext cx="0" cy="11747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84" name="Oval 48">
            <a:extLst>
              <a:ext uri="{FF2B5EF4-FFF2-40B4-BE49-F238E27FC236}">
                <a16:creationId xmlns:a16="http://schemas.microsoft.com/office/drawing/2014/main" id="{AEE67A24-6E26-4189-870F-284113152344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3397250" y="1330325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385" name="Line 49">
            <a:extLst>
              <a:ext uri="{FF2B5EF4-FFF2-40B4-BE49-F238E27FC236}">
                <a16:creationId xmlns:a16="http://schemas.microsoft.com/office/drawing/2014/main" id="{AD007887-6B35-4B0F-B5EA-4B284AEDBAD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11550" y="936625"/>
            <a:ext cx="7938" cy="479425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86" name="Oval 50">
            <a:extLst>
              <a:ext uri="{FF2B5EF4-FFF2-40B4-BE49-F238E27FC236}">
                <a16:creationId xmlns:a16="http://schemas.microsoft.com/office/drawing/2014/main" id="{0CF5DD0C-95A4-4E80-9C40-3C9CEA76361E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575175" y="1320800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387" name="Line 51">
            <a:extLst>
              <a:ext uri="{FF2B5EF4-FFF2-40B4-BE49-F238E27FC236}">
                <a16:creationId xmlns:a16="http://schemas.microsoft.com/office/drawing/2014/main" id="{21AFCB95-D071-4CAC-86EC-292888FFF24E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4238" y="1446213"/>
            <a:ext cx="1587" cy="228600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88" name="Line 52">
            <a:extLst>
              <a:ext uri="{FF2B5EF4-FFF2-40B4-BE49-F238E27FC236}">
                <a16:creationId xmlns:a16="http://schemas.microsoft.com/office/drawing/2014/main" id="{78E0BD41-8D7A-44C1-872E-F502652D7AE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00500" y="3721100"/>
            <a:ext cx="698500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89" name="Oval 53">
            <a:extLst>
              <a:ext uri="{FF2B5EF4-FFF2-40B4-BE49-F238E27FC236}">
                <a16:creationId xmlns:a16="http://schemas.microsoft.com/office/drawing/2014/main" id="{E1B044B0-FD27-425C-8013-DAB163943FA5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5548313" y="1998663"/>
            <a:ext cx="230187" cy="217487"/>
          </a:xfrm>
          <a:prstGeom prst="ellipse">
            <a:avLst/>
          </a:prstGeom>
          <a:solidFill>
            <a:srgbClr val="FF9933"/>
          </a:solidFill>
          <a:ln w="9525">
            <a:solidFill>
              <a:srgbClr val="FF9999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390" name="Line 54">
            <a:extLst>
              <a:ext uri="{FF2B5EF4-FFF2-40B4-BE49-F238E27FC236}">
                <a16:creationId xmlns:a16="http://schemas.microsoft.com/office/drawing/2014/main" id="{87D1680A-9C82-4724-A972-B48B199ECD6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82800" y="2116138"/>
            <a:ext cx="3567113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78935" name="Rectangle 55">
            <a:extLst>
              <a:ext uri="{FF2B5EF4-FFF2-40B4-BE49-F238E27FC236}">
                <a16:creationId xmlns:a16="http://schemas.microsoft.com/office/drawing/2014/main" id="{D1F155CB-1067-417E-A937-C543015272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4300" y="5221288"/>
            <a:ext cx="1509713" cy="8255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392" name="Rectangle 56">
            <a:extLst>
              <a:ext uri="{FF2B5EF4-FFF2-40B4-BE49-F238E27FC236}">
                <a16:creationId xmlns:a16="http://schemas.microsoft.com/office/drawing/2014/main" id="{CA8AB441-255F-4315-B1CE-464194951D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7288" y="2359025"/>
            <a:ext cx="1603375" cy="38020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393" name="Text Box 57">
            <a:extLst>
              <a:ext uri="{FF2B5EF4-FFF2-40B4-BE49-F238E27FC236}">
                <a16:creationId xmlns:a16="http://schemas.microsoft.com/office/drawing/2014/main" id="{8C8BE6B9-7A7C-429F-9EA3-2FDB7D4729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4038" y="3800475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R/W</a:t>
            </a:r>
          </a:p>
        </p:txBody>
      </p:sp>
      <p:sp>
        <p:nvSpPr>
          <p:cNvPr id="14394" name="Line 58">
            <a:extLst>
              <a:ext uri="{FF2B5EF4-FFF2-40B4-BE49-F238E27FC236}">
                <a16:creationId xmlns:a16="http://schemas.microsoft.com/office/drawing/2014/main" id="{96C9530E-A305-4F4D-9BF3-5131ECC63B7A}"/>
              </a:ext>
            </a:extLst>
          </p:cNvPr>
          <p:cNvSpPr>
            <a:spLocks noChangeShapeType="1"/>
          </p:cNvSpPr>
          <p:nvPr/>
        </p:nvSpPr>
        <p:spPr bwMode="auto">
          <a:xfrm>
            <a:off x="7127875" y="4316413"/>
            <a:ext cx="377825" cy="127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95" name="Line 59">
            <a:extLst>
              <a:ext uri="{FF2B5EF4-FFF2-40B4-BE49-F238E27FC236}">
                <a16:creationId xmlns:a16="http://schemas.microsoft.com/office/drawing/2014/main" id="{D114584D-945C-4908-8E81-F3B833C37268}"/>
              </a:ext>
            </a:extLst>
          </p:cNvPr>
          <p:cNvSpPr>
            <a:spLocks noChangeShapeType="1"/>
          </p:cNvSpPr>
          <p:nvPr/>
        </p:nvSpPr>
        <p:spPr bwMode="auto">
          <a:xfrm>
            <a:off x="7242175" y="3854450"/>
            <a:ext cx="198438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78940" name="Text Box 60">
            <a:extLst>
              <a:ext uri="{FF2B5EF4-FFF2-40B4-BE49-F238E27FC236}">
                <a16:creationId xmlns:a16="http://schemas.microsoft.com/office/drawing/2014/main" id="{1BFFCF22-20B2-44AA-B9BC-80F4825621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6363" y="4048125"/>
            <a:ext cx="3868737" cy="10763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accent2"/>
                </a:solidFill>
              </a:rPr>
              <a:t>アドレスレジスタ </a:t>
            </a:r>
            <a:r>
              <a:rPr lang="en-US" altLang="ja-JP">
                <a:solidFill>
                  <a:schemeClr val="accent2"/>
                </a:solidFill>
              </a:rPr>
              <a:t>A0 </a:t>
            </a:r>
            <a:r>
              <a:rPr lang="ja-JP" altLang="en-US">
                <a:solidFill>
                  <a:schemeClr val="accent2"/>
                </a:solidFill>
              </a:rPr>
              <a:t>に </a:t>
            </a:r>
            <a:r>
              <a:rPr lang="en-US" altLang="ja-JP">
                <a:solidFill>
                  <a:schemeClr val="accent2"/>
                </a:solidFill>
              </a:rPr>
              <a:t>A6 </a:t>
            </a:r>
            <a:r>
              <a:rPr lang="ja-JP" altLang="en-US">
                <a:solidFill>
                  <a:schemeClr val="accent2"/>
                </a:solidFill>
              </a:rPr>
              <a:t>が入る</a:t>
            </a:r>
          </a:p>
        </p:txBody>
      </p:sp>
      <p:sp>
        <p:nvSpPr>
          <p:cNvPr id="14397" name="Text Box 61">
            <a:extLst>
              <a:ext uri="{FF2B5EF4-FFF2-40B4-BE49-F238E27FC236}">
                <a16:creationId xmlns:a16="http://schemas.microsoft.com/office/drawing/2014/main" id="{ACE12B1E-E1C6-4163-B540-B5BFF40EC6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788" y="171450"/>
            <a:ext cx="6931025" cy="6461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b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move.l %A6, %A0 </a:t>
            </a:r>
            <a:r>
              <a:rPr lang="ja-JP" altLang="en-US" sz="3600">
                <a:solidFill>
                  <a:schemeClr val="tx2"/>
                </a:solidFill>
              </a:rPr>
              <a:t>の命令実行</a:t>
            </a:r>
          </a:p>
        </p:txBody>
      </p:sp>
      <p:sp>
        <p:nvSpPr>
          <p:cNvPr id="14398" name="Text Box 62">
            <a:extLst>
              <a:ext uri="{FF2B5EF4-FFF2-40B4-BE49-F238E27FC236}">
                <a16:creationId xmlns:a16="http://schemas.microsoft.com/office/drawing/2014/main" id="{DABE4858-DBC0-4A5F-9FF9-FE85790ACC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2163" y="2746375"/>
            <a:ext cx="681037" cy="5794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A6</a:t>
            </a:r>
            <a:endParaRPr lang="ja-JP" altLang="en-US">
              <a:solidFill>
                <a:schemeClr val="tx2"/>
              </a:solidFill>
            </a:endParaRPr>
          </a:p>
        </p:txBody>
      </p:sp>
      <p:sp>
        <p:nvSpPr>
          <p:cNvPr id="378943" name="Text Box 63">
            <a:extLst>
              <a:ext uri="{FF2B5EF4-FFF2-40B4-BE49-F238E27FC236}">
                <a16:creationId xmlns:a16="http://schemas.microsoft.com/office/drawing/2014/main" id="{3BF198EC-C2FF-4C4D-A9CB-36650AFDD8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7975" y="3438525"/>
            <a:ext cx="1733550" cy="4953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solidFill>
                  <a:schemeClr val="tx2"/>
                </a:solidFill>
                <a:latin typeface="MS Reference Sans Serif" panose="020B0604030504040204" pitchFamily="34" charset="0"/>
              </a:rPr>
              <a:t>FF008800</a:t>
            </a:r>
          </a:p>
        </p:txBody>
      </p:sp>
      <p:sp>
        <p:nvSpPr>
          <p:cNvPr id="378944" name="Line 64">
            <a:extLst>
              <a:ext uri="{FF2B5EF4-FFF2-40B4-BE49-F238E27FC236}">
                <a16:creationId xmlns:a16="http://schemas.microsoft.com/office/drawing/2014/main" id="{EBEC07FD-6C25-499A-8BB0-3098977BE27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6213" y="1422400"/>
            <a:ext cx="0" cy="1622425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78945" name="Line 65">
            <a:extLst>
              <a:ext uri="{FF2B5EF4-FFF2-40B4-BE49-F238E27FC236}">
                <a16:creationId xmlns:a16="http://schemas.microsoft.com/office/drawing/2014/main" id="{6750126E-EF8C-46A5-89B1-135A7F999A0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732088" y="1466850"/>
            <a:ext cx="2000250" cy="4763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78946" name="Line 66">
            <a:extLst>
              <a:ext uri="{FF2B5EF4-FFF2-40B4-BE49-F238E27FC236}">
                <a16:creationId xmlns:a16="http://schemas.microsoft.com/office/drawing/2014/main" id="{BDDD20B8-7ED1-4CE6-A21B-830A2EDF205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92650" y="1416050"/>
            <a:ext cx="17463" cy="2174875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78947" name="Line 67">
            <a:extLst>
              <a:ext uri="{FF2B5EF4-FFF2-40B4-BE49-F238E27FC236}">
                <a16:creationId xmlns:a16="http://schemas.microsoft.com/office/drawing/2014/main" id="{FBC0162A-16B1-41B2-AE04-34DC449CD12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54525" y="3602038"/>
            <a:ext cx="252413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78948" name="Line 68">
            <a:extLst>
              <a:ext uri="{FF2B5EF4-FFF2-40B4-BE49-F238E27FC236}">
                <a16:creationId xmlns:a16="http://schemas.microsoft.com/office/drawing/2014/main" id="{1706BC7F-D91E-4DB4-A58F-3DCE77E647C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514850" y="3690938"/>
            <a:ext cx="676275" cy="37465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405" name="Text Box 69">
            <a:extLst>
              <a:ext uri="{FF2B5EF4-FFF2-40B4-BE49-F238E27FC236}">
                <a16:creationId xmlns:a16="http://schemas.microsoft.com/office/drawing/2014/main" id="{BE8E81C1-F8F0-476D-9E3E-6728E6F1EC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5813" y="3384550"/>
            <a:ext cx="681037" cy="5794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A0</a:t>
            </a:r>
          </a:p>
        </p:txBody>
      </p:sp>
      <p:sp>
        <p:nvSpPr>
          <p:cNvPr id="378950" name="Line 70">
            <a:extLst>
              <a:ext uri="{FF2B5EF4-FFF2-40B4-BE49-F238E27FC236}">
                <a16:creationId xmlns:a16="http://schemas.microsoft.com/office/drawing/2014/main" id="{2DC6C7AC-BE13-48A5-AEAC-96ECAF0D93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89225" y="3028950"/>
            <a:ext cx="153988" cy="4763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407" name="Rectangle 71">
            <a:extLst>
              <a:ext uri="{FF2B5EF4-FFF2-40B4-BE49-F238E27FC236}">
                <a16:creationId xmlns:a16="http://schemas.microsoft.com/office/drawing/2014/main" id="{787F2395-DF7F-4E02-B933-F28E6587A2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1000" y="2660650"/>
            <a:ext cx="1514475" cy="68262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408" name="Text Box 72">
            <a:extLst>
              <a:ext uri="{FF2B5EF4-FFF2-40B4-BE49-F238E27FC236}">
                <a16:creationId xmlns:a16="http://schemas.microsoft.com/office/drawing/2014/main" id="{D50C28B8-71DE-4AB7-AF8C-1825A9C259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3" y="4940300"/>
            <a:ext cx="3868737" cy="10763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accent2"/>
                </a:solidFill>
              </a:rPr>
              <a:t>「</a:t>
            </a:r>
            <a:r>
              <a:rPr lang="en-US" altLang="ja-JP">
                <a:solidFill>
                  <a:schemeClr val="accent2"/>
                </a:solidFill>
              </a:rPr>
              <a:t>.l</a:t>
            </a:r>
            <a:r>
              <a:rPr lang="ja-JP" altLang="en-US">
                <a:solidFill>
                  <a:schemeClr val="accent2"/>
                </a:solidFill>
              </a:rPr>
              <a:t>」とあるので，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accent2"/>
                </a:solidFill>
              </a:rPr>
              <a:t>全てを使う</a:t>
            </a:r>
          </a:p>
        </p:txBody>
      </p:sp>
      <p:sp>
        <p:nvSpPr>
          <p:cNvPr id="14409" name="Line 73">
            <a:extLst>
              <a:ext uri="{FF2B5EF4-FFF2-40B4-BE49-F238E27FC236}">
                <a16:creationId xmlns:a16="http://schemas.microsoft.com/office/drawing/2014/main" id="{7B94838E-FC77-46F8-8B7E-2355ED8CF69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82850" y="3325813"/>
            <a:ext cx="1038225" cy="163195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8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78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78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78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78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78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78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1000"/>
                                        <p:tgtEl>
                                          <p:spTgt spid="378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1000"/>
                                        <p:tgtEl>
                                          <p:spTgt spid="378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35" grpId="0" animBg="1"/>
      <p:bldP spid="378940" grpId="0" animBg="1"/>
      <p:bldP spid="378943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Line 2">
            <a:extLst>
              <a:ext uri="{FF2B5EF4-FFF2-40B4-BE49-F238E27FC236}">
                <a16:creationId xmlns:a16="http://schemas.microsoft.com/office/drawing/2014/main" id="{B90D145B-A3EC-4ADA-9EE2-2C51F7323E4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30863" y="2924175"/>
            <a:ext cx="7937" cy="8080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4931" name="Line 3">
            <a:extLst>
              <a:ext uri="{FF2B5EF4-FFF2-40B4-BE49-F238E27FC236}">
                <a16:creationId xmlns:a16="http://schemas.microsoft.com/office/drawing/2014/main" id="{42D3A843-74D6-4FD2-B4B8-41A624681DA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391275" y="2103438"/>
            <a:ext cx="0" cy="25034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4932" name="AutoShape 4">
            <a:extLst>
              <a:ext uri="{FF2B5EF4-FFF2-40B4-BE49-F238E27FC236}">
                <a16:creationId xmlns:a16="http://schemas.microsoft.com/office/drawing/2014/main" id="{BA211F4C-3FFC-42E3-8008-23193D12B0DF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30388" y="1954213"/>
            <a:ext cx="228600" cy="795337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4933" name="Rectangle 5">
            <a:extLst>
              <a:ext uri="{FF2B5EF4-FFF2-40B4-BE49-F238E27FC236}">
                <a16:creationId xmlns:a16="http://schemas.microsoft.com/office/drawing/2014/main" id="{DFD9301A-CE5A-41CB-89CC-0789CEDE2C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" y="434975"/>
            <a:ext cx="7075488" cy="63293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4934" name="Rectangle 6">
            <a:extLst>
              <a:ext uri="{FF2B5EF4-FFF2-40B4-BE49-F238E27FC236}">
                <a16:creationId xmlns:a16="http://schemas.microsoft.com/office/drawing/2014/main" id="{AF0AC9C7-F405-4EDB-B94D-7C792B3AA9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3113" y="1427163"/>
            <a:ext cx="2020887" cy="333375"/>
          </a:xfrm>
          <a:prstGeom prst="rect">
            <a:avLst/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4935" name="Rectangle 7">
            <a:extLst>
              <a:ext uri="{FF2B5EF4-FFF2-40B4-BE49-F238E27FC236}">
                <a16:creationId xmlns:a16="http://schemas.microsoft.com/office/drawing/2014/main" id="{B192F8C0-7A56-48B0-B539-409993C92D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0575" y="715963"/>
            <a:ext cx="2003425" cy="427037"/>
          </a:xfrm>
          <a:prstGeom prst="rect">
            <a:avLst/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4936" name="AutoShape 8">
            <a:extLst>
              <a:ext uri="{FF2B5EF4-FFF2-40B4-BE49-F238E27FC236}">
                <a16:creationId xmlns:a16="http://schemas.microsoft.com/office/drawing/2014/main" id="{CAD836E4-9666-420E-8AF0-A6DF9A3022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7963" y="1131888"/>
            <a:ext cx="466725" cy="1216025"/>
          </a:xfrm>
          <a:prstGeom prst="downArrow">
            <a:avLst>
              <a:gd name="adj1" fmla="val 50000"/>
              <a:gd name="adj2" fmla="val 65136"/>
            </a:avLst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4937" name="Text Box 9">
            <a:extLst>
              <a:ext uri="{FF2B5EF4-FFF2-40B4-BE49-F238E27FC236}">
                <a16:creationId xmlns:a16="http://schemas.microsoft.com/office/drawing/2014/main" id="{6789A011-F6A7-4B61-A3F6-A5A8F8FCE3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9625" y="269875"/>
            <a:ext cx="1789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アドレスバス</a:t>
            </a:r>
            <a:endParaRPr lang="en-US" altLang="ja-JP" sz="2400">
              <a:solidFill>
                <a:schemeClr val="tx2"/>
              </a:solidFill>
            </a:endParaRPr>
          </a:p>
        </p:txBody>
      </p:sp>
      <p:sp>
        <p:nvSpPr>
          <p:cNvPr id="124938" name="Text Box 10">
            <a:extLst>
              <a:ext uri="{FF2B5EF4-FFF2-40B4-BE49-F238E27FC236}">
                <a16:creationId xmlns:a16="http://schemas.microsoft.com/office/drawing/2014/main" id="{2A8C5732-4052-44E0-99A5-F70570D09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2650" y="1055688"/>
            <a:ext cx="1584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データバス</a:t>
            </a:r>
            <a:endParaRPr lang="en-US" altLang="ja-JP" sz="2400"/>
          </a:p>
        </p:txBody>
      </p:sp>
      <p:sp>
        <p:nvSpPr>
          <p:cNvPr id="124939" name="AutoShape 11">
            <a:extLst>
              <a:ext uri="{FF2B5EF4-FFF2-40B4-BE49-F238E27FC236}">
                <a16:creationId xmlns:a16="http://schemas.microsoft.com/office/drawing/2014/main" id="{DD9A1C24-6912-45F1-B212-6436744364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250" y="1779588"/>
            <a:ext cx="422275" cy="573087"/>
          </a:xfrm>
          <a:prstGeom prst="upDownArrow">
            <a:avLst>
              <a:gd name="adj1" fmla="val 50000"/>
              <a:gd name="adj2" fmla="val 27143"/>
            </a:avLst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4940" name="Line 12">
            <a:extLst>
              <a:ext uri="{FF2B5EF4-FFF2-40B4-BE49-F238E27FC236}">
                <a16:creationId xmlns:a16="http://schemas.microsoft.com/office/drawing/2014/main" id="{8699BF04-5929-4008-B8EC-5BBF362BEEF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20863" y="1712913"/>
            <a:ext cx="5294312" cy="31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4941" name="Line 13">
            <a:extLst>
              <a:ext uri="{FF2B5EF4-FFF2-40B4-BE49-F238E27FC236}">
                <a16:creationId xmlns:a16="http://schemas.microsoft.com/office/drawing/2014/main" id="{96A78EFB-04CE-4A82-AB9E-5C5B21F60467}"/>
              </a:ext>
            </a:extLst>
          </p:cNvPr>
          <p:cNvSpPr>
            <a:spLocks noChangeShapeType="1"/>
          </p:cNvSpPr>
          <p:nvPr/>
        </p:nvSpPr>
        <p:spPr bwMode="auto">
          <a:xfrm>
            <a:off x="6637338" y="1724025"/>
            <a:ext cx="0" cy="38719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4942" name="Rectangle 14">
            <a:extLst>
              <a:ext uri="{FF2B5EF4-FFF2-40B4-BE49-F238E27FC236}">
                <a16:creationId xmlns:a16="http://schemas.microsoft.com/office/drawing/2014/main" id="{F982217F-D20E-4B8A-ABAF-0921D7254D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9063" y="5059363"/>
            <a:ext cx="682625" cy="103028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4943" name="Oval 15">
            <a:extLst>
              <a:ext uri="{FF2B5EF4-FFF2-40B4-BE49-F238E27FC236}">
                <a16:creationId xmlns:a16="http://schemas.microsoft.com/office/drawing/2014/main" id="{C27A6282-4F41-4A54-849B-F7EC9D3F343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583363" y="1651000"/>
            <a:ext cx="114300" cy="1079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4944" name="Line 16">
            <a:extLst>
              <a:ext uri="{FF2B5EF4-FFF2-40B4-BE49-F238E27FC236}">
                <a16:creationId xmlns:a16="http://schemas.microsoft.com/office/drawing/2014/main" id="{0D89CB37-74C8-490B-8E0F-0504EFF4542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89625" y="5591175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4945" name="Rectangle 17">
            <a:extLst>
              <a:ext uri="{FF2B5EF4-FFF2-40B4-BE49-F238E27FC236}">
                <a16:creationId xmlns:a16="http://schemas.microsoft.com/office/drawing/2014/main" id="{F7577F59-F5A7-4C4A-A895-A1B2CA4D7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4275" y="5060950"/>
            <a:ext cx="682625" cy="1030288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4946" name="Line 18">
            <a:extLst>
              <a:ext uri="{FF2B5EF4-FFF2-40B4-BE49-F238E27FC236}">
                <a16:creationId xmlns:a16="http://schemas.microsoft.com/office/drawing/2014/main" id="{E2D4DCD7-83F2-45E2-B452-9C27694C5EA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14838" y="5592763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4947" name="Line 19">
            <a:extLst>
              <a:ext uri="{FF2B5EF4-FFF2-40B4-BE49-F238E27FC236}">
                <a16:creationId xmlns:a16="http://schemas.microsoft.com/office/drawing/2014/main" id="{F3B2C644-408D-4BF2-8B79-46F17969E46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81313" y="5603875"/>
            <a:ext cx="8413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4948" name="Text Box 20">
            <a:extLst>
              <a:ext uri="{FF2B5EF4-FFF2-40B4-BE49-F238E27FC236}">
                <a16:creationId xmlns:a16="http://schemas.microsoft.com/office/drawing/2014/main" id="{37E8A25A-17CA-4AC2-946A-43BFB04CA8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1438" y="5243513"/>
            <a:ext cx="16748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制御系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Control Unit</a:t>
            </a:r>
          </a:p>
        </p:txBody>
      </p:sp>
      <p:sp>
        <p:nvSpPr>
          <p:cNvPr id="124949" name="Line 21">
            <a:extLst>
              <a:ext uri="{FF2B5EF4-FFF2-40B4-BE49-F238E27FC236}">
                <a16:creationId xmlns:a16="http://schemas.microsoft.com/office/drawing/2014/main" id="{C22CA6BE-ADC4-4806-9F81-A631A4CC36F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57325" y="935038"/>
            <a:ext cx="5637213" cy="0"/>
          </a:xfrm>
          <a:prstGeom prst="line">
            <a:avLst/>
          </a:prstGeom>
          <a:noFill/>
          <a:ln w="57150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4950" name="Rectangle 22">
            <a:extLst>
              <a:ext uri="{FF2B5EF4-FFF2-40B4-BE49-F238E27FC236}">
                <a16:creationId xmlns:a16="http://schemas.microsoft.com/office/drawing/2014/main" id="{8C1C27D3-BBD5-49D6-954C-625058D0F8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3825" y="2328863"/>
            <a:ext cx="895350" cy="60483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4951" name="Line 23">
            <a:extLst>
              <a:ext uri="{FF2B5EF4-FFF2-40B4-BE49-F238E27FC236}">
                <a16:creationId xmlns:a16="http://schemas.microsoft.com/office/drawing/2014/main" id="{6EDD98C8-2731-4BBC-9C8A-ED9CFBE8CEC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57850" y="919163"/>
            <a:ext cx="0" cy="14112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4952" name="Rectangle 24">
            <a:extLst>
              <a:ext uri="{FF2B5EF4-FFF2-40B4-BE49-F238E27FC236}">
                <a16:creationId xmlns:a16="http://schemas.microsoft.com/office/drawing/2014/main" id="{8AE5E18E-F227-47CA-B024-BB76884DD0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0163" y="3722688"/>
            <a:ext cx="1116012" cy="6048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accent2"/>
                </a:solidFill>
                <a:latin typeface="Microsoft Sans Serif" panose="020B0604020202020204" pitchFamily="34" charset="0"/>
              </a:rPr>
              <a:t>+</a:t>
            </a:r>
            <a:r>
              <a:rPr lang="ja-JP" altLang="en-US" sz="2000">
                <a:solidFill>
                  <a:schemeClr val="accent2"/>
                </a:solidFill>
              </a:rPr>
              <a:t>命令長</a:t>
            </a:r>
          </a:p>
        </p:txBody>
      </p:sp>
      <p:sp>
        <p:nvSpPr>
          <p:cNvPr id="124953" name="Line 25">
            <a:extLst>
              <a:ext uri="{FF2B5EF4-FFF2-40B4-BE49-F238E27FC236}">
                <a16:creationId xmlns:a16="http://schemas.microsoft.com/office/drawing/2014/main" id="{73C6ECF5-1DB6-40E0-89CC-EF3C492EAC9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67375" y="2101850"/>
            <a:ext cx="728663" cy="158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4954" name="Line 26">
            <a:extLst>
              <a:ext uri="{FF2B5EF4-FFF2-40B4-BE49-F238E27FC236}">
                <a16:creationId xmlns:a16="http://schemas.microsoft.com/office/drawing/2014/main" id="{11FF3239-144E-4FEA-AB04-AA284338F56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43563" y="4591050"/>
            <a:ext cx="746125" cy="0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4955" name="Line 27">
            <a:extLst>
              <a:ext uri="{FF2B5EF4-FFF2-40B4-BE49-F238E27FC236}">
                <a16:creationId xmlns:a16="http://schemas.microsoft.com/office/drawing/2014/main" id="{9DF8BD37-4B92-4373-9DE4-1E8E5E81118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56263" y="4333875"/>
            <a:ext cx="0" cy="2492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4956" name="Freeform 28">
            <a:extLst>
              <a:ext uri="{FF2B5EF4-FFF2-40B4-BE49-F238E27FC236}">
                <a16:creationId xmlns:a16="http://schemas.microsoft.com/office/drawing/2014/main" id="{7C9F9C5C-12BB-4E1F-86DC-E9B944D73916}"/>
              </a:ext>
            </a:extLst>
          </p:cNvPr>
          <p:cNvSpPr>
            <a:spLocks/>
          </p:cNvSpPr>
          <p:nvPr/>
        </p:nvSpPr>
        <p:spPr bwMode="auto">
          <a:xfrm>
            <a:off x="476250" y="1952625"/>
            <a:ext cx="958850" cy="2513013"/>
          </a:xfrm>
          <a:custGeom>
            <a:avLst/>
            <a:gdLst>
              <a:gd name="T0" fmla="*/ 2147483646 w 604"/>
              <a:gd name="T1" fmla="*/ 0 h 1583"/>
              <a:gd name="T2" fmla="*/ 0 w 604"/>
              <a:gd name="T3" fmla="*/ 2147483646 h 1583"/>
              <a:gd name="T4" fmla="*/ 0 w 604"/>
              <a:gd name="T5" fmla="*/ 2147483646 h 1583"/>
              <a:gd name="T6" fmla="*/ 2147483646 w 604"/>
              <a:gd name="T7" fmla="*/ 2147483646 h 1583"/>
              <a:gd name="T8" fmla="*/ 2147483646 w 604"/>
              <a:gd name="T9" fmla="*/ 2147483646 h 1583"/>
              <a:gd name="T10" fmla="*/ 2147483646 w 604"/>
              <a:gd name="T11" fmla="*/ 2147483646 h 1583"/>
              <a:gd name="T12" fmla="*/ 2147483646 w 604"/>
              <a:gd name="T13" fmla="*/ 2147483646 h 1583"/>
              <a:gd name="T14" fmla="*/ 2147483646 w 604"/>
              <a:gd name="T15" fmla="*/ 0 h 158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04"/>
              <a:gd name="T25" fmla="*/ 0 h 1583"/>
              <a:gd name="T26" fmla="*/ 604 w 604"/>
              <a:gd name="T27" fmla="*/ 1583 h 158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04" h="1583">
                <a:moveTo>
                  <a:pt x="604" y="0"/>
                </a:moveTo>
                <a:lnTo>
                  <a:pt x="0" y="397"/>
                </a:lnTo>
                <a:lnTo>
                  <a:pt x="0" y="1186"/>
                </a:lnTo>
                <a:lnTo>
                  <a:pt x="604" y="1583"/>
                </a:lnTo>
                <a:lnTo>
                  <a:pt x="604" y="917"/>
                </a:lnTo>
                <a:lnTo>
                  <a:pt x="359" y="772"/>
                </a:lnTo>
                <a:lnTo>
                  <a:pt x="604" y="643"/>
                </a:lnTo>
                <a:lnTo>
                  <a:pt x="604" y="0"/>
                </a:lnTo>
                <a:close/>
              </a:path>
            </a:pathLst>
          </a:cu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4957" name="Rectangle 29">
            <a:extLst>
              <a:ext uri="{FF2B5EF4-FFF2-40B4-BE49-F238E27FC236}">
                <a16:creationId xmlns:a16="http://schemas.microsoft.com/office/drawing/2014/main" id="{A7864166-770F-4D77-8198-63252B5D8E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8950" y="2436813"/>
            <a:ext cx="949325" cy="1598612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4958" name="Oval 30">
            <a:extLst>
              <a:ext uri="{FF2B5EF4-FFF2-40B4-BE49-F238E27FC236}">
                <a16:creationId xmlns:a16="http://schemas.microsoft.com/office/drawing/2014/main" id="{8CE9C428-B208-4FFC-AD34-11842CB8929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454525" y="1660525"/>
            <a:ext cx="114300" cy="1079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4959" name="Line 31">
            <a:extLst>
              <a:ext uri="{FF2B5EF4-FFF2-40B4-BE49-F238E27FC236}">
                <a16:creationId xmlns:a16="http://schemas.microsoft.com/office/drawing/2014/main" id="{DB9E7683-9CE3-463C-9C11-1ABEB9A261B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18025" y="1725613"/>
            <a:ext cx="0" cy="1004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4960" name="Line 32">
            <a:extLst>
              <a:ext uri="{FF2B5EF4-FFF2-40B4-BE49-F238E27FC236}">
                <a16:creationId xmlns:a16="http://schemas.microsoft.com/office/drawing/2014/main" id="{4BD7C289-DBD1-4B26-B0E0-480A9942F71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95738" y="2732088"/>
            <a:ext cx="51435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4961" name="Line 33">
            <a:extLst>
              <a:ext uri="{FF2B5EF4-FFF2-40B4-BE49-F238E27FC236}">
                <a16:creationId xmlns:a16="http://schemas.microsoft.com/office/drawing/2014/main" id="{747157A1-5FF0-47BD-B3C9-FA8FA55A5DF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55863" y="1712913"/>
            <a:ext cx="1587" cy="6842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4962" name="Line 34">
            <a:extLst>
              <a:ext uri="{FF2B5EF4-FFF2-40B4-BE49-F238E27FC236}">
                <a16:creationId xmlns:a16="http://schemas.microsoft.com/office/drawing/2014/main" id="{CD95ED1F-6D65-4DC5-B7AD-9D1F1D0DC14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090738" y="2374900"/>
            <a:ext cx="390525" cy="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4963" name="Line 35">
            <a:extLst>
              <a:ext uri="{FF2B5EF4-FFF2-40B4-BE49-F238E27FC236}">
                <a16:creationId xmlns:a16="http://schemas.microsoft.com/office/drawing/2014/main" id="{A217F85E-31BD-485C-85B9-DC4142062BF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23988" y="2519363"/>
            <a:ext cx="407987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4964" name="Line 36">
            <a:extLst>
              <a:ext uri="{FF2B5EF4-FFF2-40B4-BE49-F238E27FC236}">
                <a16:creationId xmlns:a16="http://schemas.microsoft.com/office/drawing/2014/main" id="{69BD1C35-E90F-472D-BD1A-17BD1CE69B6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3275" y="2635250"/>
            <a:ext cx="6477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4965" name="Line 37">
            <a:extLst>
              <a:ext uri="{FF2B5EF4-FFF2-40B4-BE49-F238E27FC236}">
                <a16:creationId xmlns:a16="http://schemas.microsoft.com/office/drawing/2014/main" id="{4BB3C602-D23D-415F-A882-41D4EC79FA2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22563" y="2633663"/>
            <a:ext cx="1587" cy="13477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4966" name="Line 38">
            <a:extLst>
              <a:ext uri="{FF2B5EF4-FFF2-40B4-BE49-F238E27FC236}">
                <a16:creationId xmlns:a16="http://schemas.microsoft.com/office/drawing/2014/main" id="{14367C51-D241-49C5-945E-8A4E7AF1C3C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6213" y="2635250"/>
            <a:ext cx="309562" cy="4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4967" name="Line 39">
            <a:extLst>
              <a:ext uri="{FF2B5EF4-FFF2-40B4-BE49-F238E27FC236}">
                <a16:creationId xmlns:a16="http://schemas.microsoft.com/office/drawing/2014/main" id="{2F621333-796F-46D2-A6C2-74B64795F24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3038" y="3959225"/>
            <a:ext cx="12700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4968" name="Line 40">
            <a:extLst>
              <a:ext uri="{FF2B5EF4-FFF2-40B4-BE49-F238E27FC236}">
                <a16:creationId xmlns:a16="http://schemas.microsoft.com/office/drawing/2014/main" id="{4E6C7FF6-5B83-44F7-85AC-166656246DBA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775" y="3175000"/>
            <a:ext cx="255588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4969" name="Oval 41">
            <a:extLst>
              <a:ext uri="{FF2B5EF4-FFF2-40B4-BE49-F238E27FC236}">
                <a16:creationId xmlns:a16="http://schemas.microsoft.com/office/drawing/2014/main" id="{02F8CCF1-B7F3-489B-B93C-097688E998A2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597150" y="2528888"/>
            <a:ext cx="2286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4970" name="Oval 42">
            <a:extLst>
              <a:ext uri="{FF2B5EF4-FFF2-40B4-BE49-F238E27FC236}">
                <a16:creationId xmlns:a16="http://schemas.microsoft.com/office/drawing/2014/main" id="{9A17945D-F1B8-49E2-9715-371D318F8A69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339975" y="1608138"/>
            <a:ext cx="230188" cy="2174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4971" name="Line 43">
            <a:extLst>
              <a:ext uri="{FF2B5EF4-FFF2-40B4-BE49-F238E27FC236}">
                <a16:creationId xmlns:a16="http://schemas.microsoft.com/office/drawing/2014/main" id="{47C88E2D-A55E-423A-85EE-14B419DCD6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4625" y="1441450"/>
            <a:ext cx="6959600" cy="4763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4972" name="Line 44">
            <a:extLst>
              <a:ext uri="{FF2B5EF4-FFF2-40B4-BE49-F238E27FC236}">
                <a16:creationId xmlns:a16="http://schemas.microsoft.com/office/drawing/2014/main" id="{C74C0A7D-62B4-40C3-BFA6-DF59C38B3D7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0188" y="1457325"/>
            <a:ext cx="1587" cy="17081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4973" name="Line 45">
            <a:extLst>
              <a:ext uri="{FF2B5EF4-FFF2-40B4-BE49-F238E27FC236}">
                <a16:creationId xmlns:a16="http://schemas.microsoft.com/office/drawing/2014/main" id="{97F6DF58-73C7-4B4B-A03E-B2D09B20288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9388" y="1450975"/>
            <a:ext cx="0" cy="11747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4974" name="Oval 46">
            <a:extLst>
              <a:ext uri="{FF2B5EF4-FFF2-40B4-BE49-F238E27FC236}">
                <a16:creationId xmlns:a16="http://schemas.microsoft.com/office/drawing/2014/main" id="{8488BD1C-13E4-4E1A-A7C5-BA27EEBCF71A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3397250" y="1330325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4975" name="Line 47">
            <a:extLst>
              <a:ext uri="{FF2B5EF4-FFF2-40B4-BE49-F238E27FC236}">
                <a16:creationId xmlns:a16="http://schemas.microsoft.com/office/drawing/2014/main" id="{300FCE9D-0027-49DD-B114-91A3236F86B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11550" y="936625"/>
            <a:ext cx="7938" cy="479425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4976" name="Oval 48">
            <a:extLst>
              <a:ext uri="{FF2B5EF4-FFF2-40B4-BE49-F238E27FC236}">
                <a16:creationId xmlns:a16="http://schemas.microsoft.com/office/drawing/2014/main" id="{772398C5-6F8D-4878-9CBC-A23FF93046E5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575175" y="1320800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4977" name="Line 49">
            <a:extLst>
              <a:ext uri="{FF2B5EF4-FFF2-40B4-BE49-F238E27FC236}">
                <a16:creationId xmlns:a16="http://schemas.microsoft.com/office/drawing/2014/main" id="{BE463606-B351-4F90-A3E5-338973AFD78F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4238" y="1446213"/>
            <a:ext cx="1587" cy="228600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4978" name="Line 50">
            <a:extLst>
              <a:ext uri="{FF2B5EF4-FFF2-40B4-BE49-F238E27FC236}">
                <a16:creationId xmlns:a16="http://schemas.microsoft.com/office/drawing/2014/main" id="{A0F1BDE9-6989-4152-863B-31B13C9DF72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00500" y="3721100"/>
            <a:ext cx="698500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4979" name="Oval 51">
            <a:extLst>
              <a:ext uri="{FF2B5EF4-FFF2-40B4-BE49-F238E27FC236}">
                <a16:creationId xmlns:a16="http://schemas.microsoft.com/office/drawing/2014/main" id="{8482DD6E-6918-484B-A6A9-A99DC9921848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5548313" y="1998663"/>
            <a:ext cx="230187" cy="217487"/>
          </a:xfrm>
          <a:prstGeom prst="ellipse">
            <a:avLst/>
          </a:prstGeom>
          <a:solidFill>
            <a:srgbClr val="FF9933"/>
          </a:solidFill>
          <a:ln w="9525">
            <a:solidFill>
              <a:srgbClr val="FF9999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4980" name="Line 52">
            <a:extLst>
              <a:ext uri="{FF2B5EF4-FFF2-40B4-BE49-F238E27FC236}">
                <a16:creationId xmlns:a16="http://schemas.microsoft.com/office/drawing/2014/main" id="{0A7873D4-80B2-41ED-8C60-3F7D35ECA95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82800" y="2116138"/>
            <a:ext cx="3567113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4981" name="Rectangle 53">
            <a:extLst>
              <a:ext uri="{FF2B5EF4-FFF2-40B4-BE49-F238E27FC236}">
                <a16:creationId xmlns:a16="http://schemas.microsoft.com/office/drawing/2014/main" id="{378C7780-2049-4FDC-BE6A-D42E3D0772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4300" y="5221288"/>
            <a:ext cx="1509713" cy="825500"/>
          </a:xfrm>
          <a:prstGeom prst="rect">
            <a:avLst/>
          </a:prstGeom>
          <a:noFill/>
          <a:ln w="762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124982" name="Rectangle 54">
            <a:extLst>
              <a:ext uri="{FF2B5EF4-FFF2-40B4-BE49-F238E27FC236}">
                <a16:creationId xmlns:a16="http://schemas.microsoft.com/office/drawing/2014/main" id="{4ECDA2B8-2D92-475C-86C9-172094C7F0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7288" y="2359025"/>
            <a:ext cx="1603375" cy="38020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4983" name="Text Box 55">
            <a:extLst>
              <a:ext uri="{FF2B5EF4-FFF2-40B4-BE49-F238E27FC236}">
                <a16:creationId xmlns:a16="http://schemas.microsoft.com/office/drawing/2014/main" id="{9C1E859F-4D3C-464B-A70B-C61EA191A2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4038" y="3800475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R/W</a:t>
            </a:r>
          </a:p>
        </p:txBody>
      </p:sp>
      <p:sp>
        <p:nvSpPr>
          <p:cNvPr id="124984" name="Line 56">
            <a:extLst>
              <a:ext uri="{FF2B5EF4-FFF2-40B4-BE49-F238E27FC236}">
                <a16:creationId xmlns:a16="http://schemas.microsoft.com/office/drawing/2014/main" id="{4B8A33C4-EE2B-432E-8CFB-6D83F32A4B7D}"/>
              </a:ext>
            </a:extLst>
          </p:cNvPr>
          <p:cNvSpPr>
            <a:spLocks noChangeShapeType="1"/>
          </p:cNvSpPr>
          <p:nvPr/>
        </p:nvSpPr>
        <p:spPr bwMode="auto">
          <a:xfrm>
            <a:off x="7127875" y="4316413"/>
            <a:ext cx="377825" cy="127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4985" name="Line 57">
            <a:extLst>
              <a:ext uri="{FF2B5EF4-FFF2-40B4-BE49-F238E27FC236}">
                <a16:creationId xmlns:a16="http://schemas.microsoft.com/office/drawing/2014/main" id="{10A4A15A-DB34-4223-87DF-29CC5C08202C}"/>
              </a:ext>
            </a:extLst>
          </p:cNvPr>
          <p:cNvSpPr>
            <a:spLocks noChangeShapeType="1"/>
          </p:cNvSpPr>
          <p:nvPr/>
        </p:nvSpPr>
        <p:spPr bwMode="auto">
          <a:xfrm>
            <a:off x="7242175" y="3854450"/>
            <a:ext cx="198438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4986" name="Text Box 58">
            <a:extLst>
              <a:ext uri="{FF2B5EF4-FFF2-40B4-BE49-F238E27FC236}">
                <a16:creationId xmlns:a16="http://schemas.microsoft.com/office/drawing/2014/main" id="{80E3D7CA-9D6D-4FCA-8F93-E9E3B50164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6938" y="250825"/>
            <a:ext cx="4373562" cy="711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>
                <a:solidFill>
                  <a:schemeClr val="tx2"/>
                </a:solidFill>
                <a:latin typeface="Microsoft Sans Serif" panose="020B0604020202020204" pitchFamily="34" charset="0"/>
              </a:rPr>
              <a:t>命令実行では </a:t>
            </a:r>
            <a:r>
              <a:rPr lang="en-US" altLang="ja-JP" sz="4000">
                <a:solidFill>
                  <a:schemeClr val="tx2"/>
                </a:solidFill>
                <a:latin typeface="Microsoft Sans Serif" panose="020B0604020202020204" pitchFamily="34" charset="0"/>
              </a:rPr>
              <a:t>(1/2)</a:t>
            </a:r>
          </a:p>
        </p:txBody>
      </p:sp>
      <p:sp>
        <p:nvSpPr>
          <p:cNvPr id="717883" name="Text Box 59">
            <a:extLst>
              <a:ext uri="{FF2B5EF4-FFF2-40B4-BE49-F238E27FC236}">
                <a16:creationId xmlns:a16="http://schemas.microsoft.com/office/drawing/2014/main" id="{7D2BD1FA-2FA9-4449-BAFF-F193F97AC7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7475" y="2322513"/>
            <a:ext cx="896938" cy="617537"/>
          </a:xfrm>
          <a:prstGeom prst="rect">
            <a:avLst/>
          </a:prstGeom>
          <a:solidFill>
            <a:schemeClr val="tx2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  <a:latin typeface="MS Reference Sans Serif" panose="020B0604030504040204" pitchFamily="34" charset="0"/>
              </a:rPr>
              <a:t>　</a:t>
            </a:r>
            <a:r>
              <a:rPr lang="en-US" altLang="ja-JP" sz="2400">
                <a:solidFill>
                  <a:schemeClr val="tx2"/>
                </a:solidFill>
                <a:latin typeface="MS Reference Sans Serif" panose="020B0604030504040204" pitchFamily="34" charset="0"/>
              </a:rPr>
              <a:t>　　</a:t>
            </a:r>
            <a:endParaRPr lang="en-US" altLang="ja-JP" sz="2400" b="1">
              <a:solidFill>
                <a:schemeClr val="tx2"/>
              </a:solidFill>
              <a:latin typeface="MS Reference Sans Serif" panose="020B0604030504040204" pitchFamily="34" charset="0"/>
            </a:endParaRPr>
          </a:p>
        </p:txBody>
      </p:sp>
      <p:sp>
        <p:nvSpPr>
          <p:cNvPr id="717884" name="Line 60">
            <a:extLst>
              <a:ext uri="{FF2B5EF4-FFF2-40B4-BE49-F238E27FC236}">
                <a16:creationId xmlns:a16="http://schemas.microsoft.com/office/drawing/2014/main" id="{1729596B-2990-4E85-A671-7651D9F79CA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56263" y="1428750"/>
            <a:ext cx="9525" cy="88900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7885" name="Line 61">
            <a:extLst>
              <a:ext uri="{FF2B5EF4-FFF2-40B4-BE49-F238E27FC236}">
                <a16:creationId xmlns:a16="http://schemas.microsoft.com/office/drawing/2014/main" id="{A71C2BC5-9A7E-4C9E-B308-04C0B4A3E08B}"/>
              </a:ext>
            </a:extLst>
          </p:cNvPr>
          <p:cNvSpPr>
            <a:spLocks noChangeShapeType="1"/>
          </p:cNvSpPr>
          <p:nvPr/>
        </p:nvSpPr>
        <p:spPr bwMode="auto">
          <a:xfrm>
            <a:off x="8064500" y="1439863"/>
            <a:ext cx="0" cy="165100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7886" name="Line 62">
            <a:extLst>
              <a:ext uri="{FF2B5EF4-FFF2-40B4-BE49-F238E27FC236}">
                <a16:creationId xmlns:a16="http://schemas.microsoft.com/office/drawing/2014/main" id="{F44607B5-5AF9-4217-B978-E9A3529C21D0}"/>
              </a:ext>
            </a:extLst>
          </p:cNvPr>
          <p:cNvSpPr>
            <a:spLocks noChangeShapeType="1"/>
          </p:cNvSpPr>
          <p:nvPr/>
        </p:nvSpPr>
        <p:spPr bwMode="auto">
          <a:xfrm>
            <a:off x="4064000" y="1995488"/>
            <a:ext cx="1100138" cy="433387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7887" name="Line 63">
            <a:extLst>
              <a:ext uri="{FF2B5EF4-FFF2-40B4-BE49-F238E27FC236}">
                <a16:creationId xmlns:a16="http://schemas.microsoft.com/office/drawing/2014/main" id="{5F4CCDD3-F819-4D1A-8867-C80F5825F2A9}"/>
              </a:ext>
            </a:extLst>
          </p:cNvPr>
          <p:cNvSpPr>
            <a:spLocks noChangeShapeType="1"/>
          </p:cNvSpPr>
          <p:nvPr/>
        </p:nvSpPr>
        <p:spPr bwMode="auto">
          <a:xfrm>
            <a:off x="6130925" y="1284288"/>
            <a:ext cx="538163" cy="22225"/>
          </a:xfrm>
          <a:prstGeom prst="line">
            <a:avLst/>
          </a:prstGeom>
          <a:noFill/>
          <a:ln w="57150">
            <a:solidFill>
              <a:srgbClr val="FF4B4B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4992" name="Text Box 64">
            <a:extLst>
              <a:ext uri="{FF2B5EF4-FFF2-40B4-BE49-F238E27FC236}">
                <a16:creationId xmlns:a16="http://schemas.microsoft.com/office/drawing/2014/main" id="{59917805-3B02-4E35-84E5-2C69B595F8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6450" y="2978150"/>
            <a:ext cx="2057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solidFill>
                  <a:schemeClr val="accent2"/>
                </a:solidFill>
              </a:rPr>
              <a:t>プログラムカウンタ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chemeClr val="accent2"/>
                </a:solidFill>
              </a:rPr>
              <a:t>Program Counter</a:t>
            </a:r>
          </a:p>
        </p:txBody>
      </p:sp>
      <p:sp>
        <p:nvSpPr>
          <p:cNvPr id="717889" name="Text Box 65">
            <a:extLst>
              <a:ext uri="{FF2B5EF4-FFF2-40B4-BE49-F238E27FC236}">
                <a16:creationId xmlns:a16="http://schemas.microsoft.com/office/drawing/2014/main" id="{67F4B4C6-7B62-4B5D-8DBA-1ED10B4B9F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563" y="1206500"/>
            <a:ext cx="3465512" cy="302577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現在のプログラム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カウンタの値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（＝戻り番地）をシステムスタックエリアに </a:t>
            </a:r>
            <a:r>
              <a:rPr lang="en-US" altLang="ja-JP"/>
              <a:t>push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（</a:t>
            </a:r>
            <a:r>
              <a:rPr lang="en-US" altLang="ja-JP">
                <a:solidFill>
                  <a:schemeClr val="tx2"/>
                </a:solidFill>
              </a:rPr>
              <a:t>A7 </a:t>
            </a:r>
            <a:r>
              <a:rPr lang="ja-JP" altLang="en-US">
                <a:solidFill>
                  <a:schemeClr val="tx2"/>
                </a:solidFill>
              </a:rPr>
              <a:t>が４減る）</a:t>
            </a:r>
          </a:p>
        </p:txBody>
      </p:sp>
      <p:sp>
        <p:nvSpPr>
          <p:cNvPr id="717890" name="Line 66">
            <a:extLst>
              <a:ext uri="{FF2B5EF4-FFF2-40B4-BE49-F238E27FC236}">
                <a16:creationId xmlns:a16="http://schemas.microsoft.com/office/drawing/2014/main" id="{1CCC23E7-0668-4688-B765-12734994735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659438" y="1443038"/>
            <a:ext cx="2408237" cy="20637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7891" name="Rectangle 67">
            <a:extLst>
              <a:ext uri="{FF2B5EF4-FFF2-40B4-BE49-F238E27FC236}">
                <a16:creationId xmlns:a16="http://schemas.microsoft.com/office/drawing/2014/main" id="{11B82F0F-85D1-4A53-94AD-9B690C98A4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2550" y="3082925"/>
            <a:ext cx="1139825" cy="309563"/>
          </a:xfrm>
          <a:prstGeom prst="rect">
            <a:avLst/>
          </a:prstGeom>
          <a:solidFill>
            <a:schemeClr val="tx2"/>
          </a:solidFill>
          <a:ln w="762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717892" name="Text Box 68">
            <a:extLst>
              <a:ext uri="{FF2B5EF4-FFF2-40B4-BE49-F238E27FC236}">
                <a16:creationId xmlns:a16="http://schemas.microsoft.com/office/drawing/2014/main" id="{BD903D1E-59D4-4BDD-8175-7BBABC1377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02513" y="3521075"/>
            <a:ext cx="1325562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戻り番地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17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17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17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1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71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1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17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717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883" grpId="0" animBg="1" autoUpdateAnimBg="0"/>
      <p:bldP spid="717889" grpId="0" animBg="1" autoUpdateAnimBg="0"/>
      <p:bldP spid="717891" grpId="0" animBg="1" autoUpdateAnimBg="0"/>
      <p:bldP spid="717892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Line 2">
            <a:extLst>
              <a:ext uri="{FF2B5EF4-FFF2-40B4-BE49-F238E27FC236}">
                <a16:creationId xmlns:a16="http://schemas.microsoft.com/office/drawing/2014/main" id="{D6C87718-D9B6-4B9D-A28A-540F8AC297C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30863" y="2924175"/>
            <a:ext cx="7937" cy="8080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6979" name="Line 3">
            <a:extLst>
              <a:ext uri="{FF2B5EF4-FFF2-40B4-BE49-F238E27FC236}">
                <a16:creationId xmlns:a16="http://schemas.microsoft.com/office/drawing/2014/main" id="{11547821-B9F3-4CF2-A16A-D33FC94F998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391275" y="2103438"/>
            <a:ext cx="0" cy="25034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6980" name="AutoShape 4">
            <a:extLst>
              <a:ext uri="{FF2B5EF4-FFF2-40B4-BE49-F238E27FC236}">
                <a16:creationId xmlns:a16="http://schemas.microsoft.com/office/drawing/2014/main" id="{0535F055-2871-440F-BEDD-C798615281E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30388" y="1954213"/>
            <a:ext cx="228600" cy="795337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6981" name="Rectangle 5">
            <a:extLst>
              <a:ext uri="{FF2B5EF4-FFF2-40B4-BE49-F238E27FC236}">
                <a16:creationId xmlns:a16="http://schemas.microsoft.com/office/drawing/2014/main" id="{F7493BC2-A943-45AC-8C8F-796BDFE453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" y="434975"/>
            <a:ext cx="7075488" cy="63293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6982" name="Rectangle 6">
            <a:extLst>
              <a:ext uri="{FF2B5EF4-FFF2-40B4-BE49-F238E27FC236}">
                <a16:creationId xmlns:a16="http://schemas.microsoft.com/office/drawing/2014/main" id="{CFA7C682-EA4B-47B1-BF54-488CE70246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3113" y="1427163"/>
            <a:ext cx="2020887" cy="333375"/>
          </a:xfrm>
          <a:prstGeom prst="rect">
            <a:avLst/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6983" name="Rectangle 7">
            <a:extLst>
              <a:ext uri="{FF2B5EF4-FFF2-40B4-BE49-F238E27FC236}">
                <a16:creationId xmlns:a16="http://schemas.microsoft.com/office/drawing/2014/main" id="{6A9A68C1-A17B-4EA0-BD3A-816F548D78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0575" y="715963"/>
            <a:ext cx="2003425" cy="427037"/>
          </a:xfrm>
          <a:prstGeom prst="rect">
            <a:avLst/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6984" name="AutoShape 8">
            <a:extLst>
              <a:ext uri="{FF2B5EF4-FFF2-40B4-BE49-F238E27FC236}">
                <a16:creationId xmlns:a16="http://schemas.microsoft.com/office/drawing/2014/main" id="{133938D8-F430-4C79-B0CD-61CC77CBA9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7963" y="1131888"/>
            <a:ext cx="466725" cy="1216025"/>
          </a:xfrm>
          <a:prstGeom prst="downArrow">
            <a:avLst>
              <a:gd name="adj1" fmla="val 50000"/>
              <a:gd name="adj2" fmla="val 65136"/>
            </a:avLst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6985" name="Text Box 9">
            <a:extLst>
              <a:ext uri="{FF2B5EF4-FFF2-40B4-BE49-F238E27FC236}">
                <a16:creationId xmlns:a16="http://schemas.microsoft.com/office/drawing/2014/main" id="{FD79E2C1-AFA6-4440-B03C-C9AD31F563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9625" y="269875"/>
            <a:ext cx="1789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アドレスバス</a:t>
            </a:r>
            <a:endParaRPr lang="en-US" altLang="ja-JP" sz="2400">
              <a:solidFill>
                <a:schemeClr val="tx2"/>
              </a:solidFill>
            </a:endParaRPr>
          </a:p>
        </p:txBody>
      </p:sp>
      <p:sp>
        <p:nvSpPr>
          <p:cNvPr id="126986" name="Text Box 10">
            <a:extLst>
              <a:ext uri="{FF2B5EF4-FFF2-40B4-BE49-F238E27FC236}">
                <a16:creationId xmlns:a16="http://schemas.microsoft.com/office/drawing/2014/main" id="{1F23AEAB-975E-4561-A0BF-7D377B68D1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2650" y="1055688"/>
            <a:ext cx="1584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データバス</a:t>
            </a:r>
            <a:endParaRPr lang="en-US" altLang="ja-JP" sz="2400"/>
          </a:p>
        </p:txBody>
      </p:sp>
      <p:sp>
        <p:nvSpPr>
          <p:cNvPr id="126987" name="AutoShape 11">
            <a:extLst>
              <a:ext uri="{FF2B5EF4-FFF2-40B4-BE49-F238E27FC236}">
                <a16:creationId xmlns:a16="http://schemas.microsoft.com/office/drawing/2014/main" id="{8058008A-640B-4B62-A780-7BAB53CB06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250" y="1779588"/>
            <a:ext cx="422275" cy="573087"/>
          </a:xfrm>
          <a:prstGeom prst="upDownArrow">
            <a:avLst>
              <a:gd name="adj1" fmla="val 50000"/>
              <a:gd name="adj2" fmla="val 27143"/>
            </a:avLst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6988" name="Line 12">
            <a:extLst>
              <a:ext uri="{FF2B5EF4-FFF2-40B4-BE49-F238E27FC236}">
                <a16:creationId xmlns:a16="http://schemas.microsoft.com/office/drawing/2014/main" id="{A5D50118-DB5E-4F3A-8546-BF8E4F44509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20863" y="1712913"/>
            <a:ext cx="5294312" cy="31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6989" name="Line 13">
            <a:extLst>
              <a:ext uri="{FF2B5EF4-FFF2-40B4-BE49-F238E27FC236}">
                <a16:creationId xmlns:a16="http://schemas.microsoft.com/office/drawing/2014/main" id="{A8670A34-6404-4D53-ABAE-14FAD0118183}"/>
              </a:ext>
            </a:extLst>
          </p:cNvPr>
          <p:cNvSpPr>
            <a:spLocks noChangeShapeType="1"/>
          </p:cNvSpPr>
          <p:nvPr/>
        </p:nvSpPr>
        <p:spPr bwMode="auto">
          <a:xfrm>
            <a:off x="6637338" y="1724025"/>
            <a:ext cx="0" cy="38719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6990" name="Rectangle 14">
            <a:extLst>
              <a:ext uri="{FF2B5EF4-FFF2-40B4-BE49-F238E27FC236}">
                <a16:creationId xmlns:a16="http://schemas.microsoft.com/office/drawing/2014/main" id="{53EF13E9-6B3F-494C-816B-D219A0CAF8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9063" y="5059363"/>
            <a:ext cx="682625" cy="103028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6991" name="Oval 15">
            <a:extLst>
              <a:ext uri="{FF2B5EF4-FFF2-40B4-BE49-F238E27FC236}">
                <a16:creationId xmlns:a16="http://schemas.microsoft.com/office/drawing/2014/main" id="{10280C86-AE71-4438-9745-F7B0769E9A9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583363" y="1651000"/>
            <a:ext cx="114300" cy="1079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6992" name="Line 16">
            <a:extLst>
              <a:ext uri="{FF2B5EF4-FFF2-40B4-BE49-F238E27FC236}">
                <a16:creationId xmlns:a16="http://schemas.microsoft.com/office/drawing/2014/main" id="{EAB03E50-CF8F-444B-8BC7-85EF424CDCE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89625" y="5591175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6993" name="Rectangle 17">
            <a:extLst>
              <a:ext uri="{FF2B5EF4-FFF2-40B4-BE49-F238E27FC236}">
                <a16:creationId xmlns:a16="http://schemas.microsoft.com/office/drawing/2014/main" id="{8F13A267-2AC7-4F96-B4EB-1F0D8AD4B9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4275" y="5060950"/>
            <a:ext cx="682625" cy="1030288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6994" name="Line 18">
            <a:extLst>
              <a:ext uri="{FF2B5EF4-FFF2-40B4-BE49-F238E27FC236}">
                <a16:creationId xmlns:a16="http://schemas.microsoft.com/office/drawing/2014/main" id="{426AFEF0-1B87-4D12-B753-822FA02B092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14838" y="5592763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6995" name="Line 19">
            <a:extLst>
              <a:ext uri="{FF2B5EF4-FFF2-40B4-BE49-F238E27FC236}">
                <a16:creationId xmlns:a16="http://schemas.microsoft.com/office/drawing/2014/main" id="{9991A594-916C-49F6-8279-2D8EE3F8865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81313" y="5603875"/>
            <a:ext cx="8413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6996" name="Text Box 20">
            <a:extLst>
              <a:ext uri="{FF2B5EF4-FFF2-40B4-BE49-F238E27FC236}">
                <a16:creationId xmlns:a16="http://schemas.microsoft.com/office/drawing/2014/main" id="{1D4F410C-3F62-47E2-814B-1671EDD508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1438" y="5243513"/>
            <a:ext cx="16748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制御系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Control Unit</a:t>
            </a:r>
          </a:p>
        </p:txBody>
      </p:sp>
      <p:sp>
        <p:nvSpPr>
          <p:cNvPr id="126997" name="Line 21">
            <a:extLst>
              <a:ext uri="{FF2B5EF4-FFF2-40B4-BE49-F238E27FC236}">
                <a16:creationId xmlns:a16="http://schemas.microsoft.com/office/drawing/2014/main" id="{0522D3F8-5C5B-4E30-92EA-37A1E38A237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57325" y="935038"/>
            <a:ext cx="5637213" cy="0"/>
          </a:xfrm>
          <a:prstGeom prst="line">
            <a:avLst/>
          </a:prstGeom>
          <a:noFill/>
          <a:ln w="57150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6998" name="Rectangle 22">
            <a:extLst>
              <a:ext uri="{FF2B5EF4-FFF2-40B4-BE49-F238E27FC236}">
                <a16:creationId xmlns:a16="http://schemas.microsoft.com/office/drawing/2014/main" id="{6930C100-B5EC-4F19-843F-9368325424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3825" y="2328863"/>
            <a:ext cx="895350" cy="60483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6999" name="Line 23">
            <a:extLst>
              <a:ext uri="{FF2B5EF4-FFF2-40B4-BE49-F238E27FC236}">
                <a16:creationId xmlns:a16="http://schemas.microsoft.com/office/drawing/2014/main" id="{238D2428-7D16-4BB5-86E4-A115614554F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57850" y="919163"/>
            <a:ext cx="0" cy="14112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7000" name="Rectangle 24">
            <a:extLst>
              <a:ext uri="{FF2B5EF4-FFF2-40B4-BE49-F238E27FC236}">
                <a16:creationId xmlns:a16="http://schemas.microsoft.com/office/drawing/2014/main" id="{A6C8B417-3B3F-4C87-9A1B-E93637AE0C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0163" y="3722688"/>
            <a:ext cx="1116012" cy="6048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accent2"/>
                </a:solidFill>
                <a:latin typeface="Microsoft Sans Serif" panose="020B0604020202020204" pitchFamily="34" charset="0"/>
              </a:rPr>
              <a:t>+</a:t>
            </a:r>
            <a:r>
              <a:rPr lang="ja-JP" altLang="en-US" sz="2000">
                <a:solidFill>
                  <a:schemeClr val="accent2"/>
                </a:solidFill>
              </a:rPr>
              <a:t>命令長</a:t>
            </a:r>
          </a:p>
        </p:txBody>
      </p:sp>
      <p:sp>
        <p:nvSpPr>
          <p:cNvPr id="127001" name="Line 25">
            <a:extLst>
              <a:ext uri="{FF2B5EF4-FFF2-40B4-BE49-F238E27FC236}">
                <a16:creationId xmlns:a16="http://schemas.microsoft.com/office/drawing/2014/main" id="{D897C04C-AB7E-48A6-AC38-059FC85264C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67375" y="2101850"/>
            <a:ext cx="728663" cy="158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7002" name="Line 26">
            <a:extLst>
              <a:ext uri="{FF2B5EF4-FFF2-40B4-BE49-F238E27FC236}">
                <a16:creationId xmlns:a16="http://schemas.microsoft.com/office/drawing/2014/main" id="{7BDB9826-F9EC-4B74-8234-5D676D0E9B8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43563" y="4591050"/>
            <a:ext cx="746125" cy="0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7003" name="Line 27">
            <a:extLst>
              <a:ext uri="{FF2B5EF4-FFF2-40B4-BE49-F238E27FC236}">
                <a16:creationId xmlns:a16="http://schemas.microsoft.com/office/drawing/2014/main" id="{8A51CC06-B7C0-426D-B599-83A8E166854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56263" y="4333875"/>
            <a:ext cx="0" cy="2492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7004" name="Freeform 28">
            <a:extLst>
              <a:ext uri="{FF2B5EF4-FFF2-40B4-BE49-F238E27FC236}">
                <a16:creationId xmlns:a16="http://schemas.microsoft.com/office/drawing/2014/main" id="{E6348991-40FB-474D-A562-AB2253362076}"/>
              </a:ext>
            </a:extLst>
          </p:cNvPr>
          <p:cNvSpPr>
            <a:spLocks/>
          </p:cNvSpPr>
          <p:nvPr/>
        </p:nvSpPr>
        <p:spPr bwMode="auto">
          <a:xfrm>
            <a:off x="476250" y="1952625"/>
            <a:ext cx="958850" cy="2513013"/>
          </a:xfrm>
          <a:custGeom>
            <a:avLst/>
            <a:gdLst>
              <a:gd name="T0" fmla="*/ 2147483646 w 604"/>
              <a:gd name="T1" fmla="*/ 0 h 1583"/>
              <a:gd name="T2" fmla="*/ 0 w 604"/>
              <a:gd name="T3" fmla="*/ 2147483646 h 1583"/>
              <a:gd name="T4" fmla="*/ 0 w 604"/>
              <a:gd name="T5" fmla="*/ 2147483646 h 1583"/>
              <a:gd name="T6" fmla="*/ 2147483646 w 604"/>
              <a:gd name="T7" fmla="*/ 2147483646 h 1583"/>
              <a:gd name="T8" fmla="*/ 2147483646 w 604"/>
              <a:gd name="T9" fmla="*/ 2147483646 h 1583"/>
              <a:gd name="T10" fmla="*/ 2147483646 w 604"/>
              <a:gd name="T11" fmla="*/ 2147483646 h 1583"/>
              <a:gd name="T12" fmla="*/ 2147483646 w 604"/>
              <a:gd name="T13" fmla="*/ 2147483646 h 1583"/>
              <a:gd name="T14" fmla="*/ 2147483646 w 604"/>
              <a:gd name="T15" fmla="*/ 0 h 158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04"/>
              <a:gd name="T25" fmla="*/ 0 h 1583"/>
              <a:gd name="T26" fmla="*/ 604 w 604"/>
              <a:gd name="T27" fmla="*/ 1583 h 158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04" h="1583">
                <a:moveTo>
                  <a:pt x="604" y="0"/>
                </a:moveTo>
                <a:lnTo>
                  <a:pt x="0" y="397"/>
                </a:lnTo>
                <a:lnTo>
                  <a:pt x="0" y="1186"/>
                </a:lnTo>
                <a:lnTo>
                  <a:pt x="604" y="1583"/>
                </a:lnTo>
                <a:lnTo>
                  <a:pt x="604" y="917"/>
                </a:lnTo>
                <a:lnTo>
                  <a:pt x="359" y="772"/>
                </a:lnTo>
                <a:lnTo>
                  <a:pt x="604" y="643"/>
                </a:lnTo>
                <a:lnTo>
                  <a:pt x="604" y="0"/>
                </a:lnTo>
                <a:close/>
              </a:path>
            </a:pathLst>
          </a:cu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7005" name="Rectangle 29">
            <a:extLst>
              <a:ext uri="{FF2B5EF4-FFF2-40B4-BE49-F238E27FC236}">
                <a16:creationId xmlns:a16="http://schemas.microsoft.com/office/drawing/2014/main" id="{9428212C-2561-4880-8056-637510DBFC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8950" y="2436813"/>
            <a:ext cx="949325" cy="1598612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7006" name="Oval 30">
            <a:extLst>
              <a:ext uri="{FF2B5EF4-FFF2-40B4-BE49-F238E27FC236}">
                <a16:creationId xmlns:a16="http://schemas.microsoft.com/office/drawing/2014/main" id="{ED4DFD8A-82D2-480A-B63A-59871024091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454525" y="1660525"/>
            <a:ext cx="114300" cy="1079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7007" name="Line 31">
            <a:extLst>
              <a:ext uri="{FF2B5EF4-FFF2-40B4-BE49-F238E27FC236}">
                <a16:creationId xmlns:a16="http://schemas.microsoft.com/office/drawing/2014/main" id="{1CF2C73D-19B5-44CF-8DFC-37D35F7DC4C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18025" y="1725613"/>
            <a:ext cx="0" cy="1004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7008" name="Line 32">
            <a:extLst>
              <a:ext uri="{FF2B5EF4-FFF2-40B4-BE49-F238E27FC236}">
                <a16:creationId xmlns:a16="http://schemas.microsoft.com/office/drawing/2014/main" id="{98DAA235-A482-4779-BB13-B54B14FEAFA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95738" y="2732088"/>
            <a:ext cx="51435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7009" name="Line 33">
            <a:extLst>
              <a:ext uri="{FF2B5EF4-FFF2-40B4-BE49-F238E27FC236}">
                <a16:creationId xmlns:a16="http://schemas.microsoft.com/office/drawing/2014/main" id="{FEBE61FE-1F8B-4139-80E8-52A791C6DB4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55863" y="1712913"/>
            <a:ext cx="1587" cy="6842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7010" name="Line 34">
            <a:extLst>
              <a:ext uri="{FF2B5EF4-FFF2-40B4-BE49-F238E27FC236}">
                <a16:creationId xmlns:a16="http://schemas.microsoft.com/office/drawing/2014/main" id="{C7B75C68-EA54-4D74-B345-E8524C6AC41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090738" y="2374900"/>
            <a:ext cx="390525" cy="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7011" name="Line 35">
            <a:extLst>
              <a:ext uri="{FF2B5EF4-FFF2-40B4-BE49-F238E27FC236}">
                <a16:creationId xmlns:a16="http://schemas.microsoft.com/office/drawing/2014/main" id="{61B1D877-D38D-47B7-9CF2-BF7246BF648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23988" y="2519363"/>
            <a:ext cx="407987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7012" name="Line 36">
            <a:extLst>
              <a:ext uri="{FF2B5EF4-FFF2-40B4-BE49-F238E27FC236}">
                <a16:creationId xmlns:a16="http://schemas.microsoft.com/office/drawing/2014/main" id="{D49CEE0A-7CBC-464C-B823-F9A20444222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3275" y="2635250"/>
            <a:ext cx="6477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7013" name="Line 37">
            <a:extLst>
              <a:ext uri="{FF2B5EF4-FFF2-40B4-BE49-F238E27FC236}">
                <a16:creationId xmlns:a16="http://schemas.microsoft.com/office/drawing/2014/main" id="{C354E7C2-5741-4C35-AFE7-99DB429E161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22563" y="2633663"/>
            <a:ext cx="1587" cy="13477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7014" name="Line 38">
            <a:extLst>
              <a:ext uri="{FF2B5EF4-FFF2-40B4-BE49-F238E27FC236}">
                <a16:creationId xmlns:a16="http://schemas.microsoft.com/office/drawing/2014/main" id="{B06EB8C4-F112-4CB6-BF0D-1C1FED840C0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6213" y="2635250"/>
            <a:ext cx="309562" cy="4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7015" name="Line 39">
            <a:extLst>
              <a:ext uri="{FF2B5EF4-FFF2-40B4-BE49-F238E27FC236}">
                <a16:creationId xmlns:a16="http://schemas.microsoft.com/office/drawing/2014/main" id="{3D712E1D-F6AD-47A6-A3C9-5E9C5B72B35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3038" y="3959225"/>
            <a:ext cx="12700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7016" name="Line 40">
            <a:extLst>
              <a:ext uri="{FF2B5EF4-FFF2-40B4-BE49-F238E27FC236}">
                <a16:creationId xmlns:a16="http://schemas.microsoft.com/office/drawing/2014/main" id="{8C080548-6DDB-4992-84B3-67C050296070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775" y="3175000"/>
            <a:ext cx="255588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7017" name="Oval 41">
            <a:extLst>
              <a:ext uri="{FF2B5EF4-FFF2-40B4-BE49-F238E27FC236}">
                <a16:creationId xmlns:a16="http://schemas.microsoft.com/office/drawing/2014/main" id="{CAC81E00-6107-4CB0-B421-396D46A569B6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597150" y="2528888"/>
            <a:ext cx="2286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7018" name="Oval 42">
            <a:extLst>
              <a:ext uri="{FF2B5EF4-FFF2-40B4-BE49-F238E27FC236}">
                <a16:creationId xmlns:a16="http://schemas.microsoft.com/office/drawing/2014/main" id="{FBAF8E6E-6E5A-4ADC-8AAA-F6B5EE92FECC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339975" y="1608138"/>
            <a:ext cx="230188" cy="2174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7019" name="Line 43">
            <a:extLst>
              <a:ext uri="{FF2B5EF4-FFF2-40B4-BE49-F238E27FC236}">
                <a16:creationId xmlns:a16="http://schemas.microsoft.com/office/drawing/2014/main" id="{BC3BCC86-E0B4-4162-B03C-29B7CE04517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4625" y="1441450"/>
            <a:ext cx="6959600" cy="4763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7020" name="Line 44">
            <a:extLst>
              <a:ext uri="{FF2B5EF4-FFF2-40B4-BE49-F238E27FC236}">
                <a16:creationId xmlns:a16="http://schemas.microsoft.com/office/drawing/2014/main" id="{8E1C745E-99DE-4A01-99C2-27CFEB4F79B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0188" y="1457325"/>
            <a:ext cx="1587" cy="17081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7021" name="Line 45">
            <a:extLst>
              <a:ext uri="{FF2B5EF4-FFF2-40B4-BE49-F238E27FC236}">
                <a16:creationId xmlns:a16="http://schemas.microsoft.com/office/drawing/2014/main" id="{4BBD5B3E-96BA-4878-97D3-02F3F7A1FCB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9388" y="1450975"/>
            <a:ext cx="0" cy="11747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7022" name="Oval 46">
            <a:extLst>
              <a:ext uri="{FF2B5EF4-FFF2-40B4-BE49-F238E27FC236}">
                <a16:creationId xmlns:a16="http://schemas.microsoft.com/office/drawing/2014/main" id="{51940133-34D6-4B53-A0DE-84CC58A3B53F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3397250" y="1330325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7023" name="Line 47">
            <a:extLst>
              <a:ext uri="{FF2B5EF4-FFF2-40B4-BE49-F238E27FC236}">
                <a16:creationId xmlns:a16="http://schemas.microsoft.com/office/drawing/2014/main" id="{F659B8CE-AF30-4D4A-80EB-C0FB6656299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11550" y="936625"/>
            <a:ext cx="7938" cy="479425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7024" name="Oval 48">
            <a:extLst>
              <a:ext uri="{FF2B5EF4-FFF2-40B4-BE49-F238E27FC236}">
                <a16:creationId xmlns:a16="http://schemas.microsoft.com/office/drawing/2014/main" id="{061DF970-BCB6-45E4-87EE-176C72439198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575175" y="1320800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7025" name="Line 49">
            <a:extLst>
              <a:ext uri="{FF2B5EF4-FFF2-40B4-BE49-F238E27FC236}">
                <a16:creationId xmlns:a16="http://schemas.microsoft.com/office/drawing/2014/main" id="{013C5B7A-BE09-4DE0-9083-BE0D19656B6C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4238" y="1446213"/>
            <a:ext cx="1587" cy="228600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7026" name="Line 50">
            <a:extLst>
              <a:ext uri="{FF2B5EF4-FFF2-40B4-BE49-F238E27FC236}">
                <a16:creationId xmlns:a16="http://schemas.microsoft.com/office/drawing/2014/main" id="{95AE4BF5-CCD5-4B09-B67B-0164071E6E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00500" y="3721100"/>
            <a:ext cx="698500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7027" name="Oval 51">
            <a:extLst>
              <a:ext uri="{FF2B5EF4-FFF2-40B4-BE49-F238E27FC236}">
                <a16:creationId xmlns:a16="http://schemas.microsoft.com/office/drawing/2014/main" id="{4E560E9A-C118-4460-A5F7-45C889638676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5548313" y="1998663"/>
            <a:ext cx="230187" cy="217487"/>
          </a:xfrm>
          <a:prstGeom prst="ellipse">
            <a:avLst/>
          </a:prstGeom>
          <a:solidFill>
            <a:srgbClr val="FF9933"/>
          </a:solidFill>
          <a:ln w="9525">
            <a:solidFill>
              <a:srgbClr val="FF9999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7028" name="Line 52">
            <a:extLst>
              <a:ext uri="{FF2B5EF4-FFF2-40B4-BE49-F238E27FC236}">
                <a16:creationId xmlns:a16="http://schemas.microsoft.com/office/drawing/2014/main" id="{21828C0E-2550-4820-8291-AFA2644A17F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82800" y="2116138"/>
            <a:ext cx="3567113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7029" name="Rectangle 53">
            <a:extLst>
              <a:ext uri="{FF2B5EF4-FFF2-40B4-BE49-F238E27FC236}">
                <a16:creationId xmlns:a16="http://schemas.microsoft.com/office/drawing/2014/main" id="{DEE33373-D1B4-4225-919F-96D83C2851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4300" y="5221288"/>
            <a:ext cx="1509713" cy="825500"/>
          </a:xfrm>
          <a:prstGeom prst="rect">
            <a:avLst/>
          </a:prstGeom>
          <a:noFill/>
          <a:ln w="762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127030" name="Rectangle 54">
            <a:extLst>
              <a:ext uri="{FF2B5EF4-FFF2-40B4-BE49-F238E27FC236}">
                <a16:creationId xmlns:a16="http://schemas.microsoft.com/office/drawing/2014/main" id="{E744D473-0A12-4ED2-B978-1242761ADD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7288" y="2359025"/>
            <a:ext cx="1603375" cy="38020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7031" name="Text Box 55">
            <a:extLst>
              <a:ext uri="{FF2B5EF4-FFF2-40B4-BE49-F238E27FC236}">
                <a16:creationId xmlns:a16="http://schemas.microsoft.com/office/drawing/2014/main" id="{F65261E2-7511-4EF8-BB8C-C5C8F03A6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4038" y="3800475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R/W</a:t>
            </a:r>
          </a:p>
        </p:txBody>
      </p:sp>
      <p:sp>
        <p:nvSpPr>
          <p:cNvPr id="127032" name="Line 56">
            <a:extLst>
              <a:ext uri="{FF2B5EF4-FFF2-40B4-BE49-F238E27FC236}">
                <a16:creationId xmlns:a16="http://schemas.microsoft.com/office/drawing/2014/main" id="{FB6B0757-7306-48A8-9DC0-D050E2E913F4}"/>
              </a:ext>
            </a:extLst>
          </p:cNvPr>
          <p:cNvSpPr>
            <a:spLocks noChangeShapeType="1"/>
          </p:cNvSpPr>
          <p:nvPr/>
        </p:nvSpPr>
        <p:spPr bwMode="auto">
          <a:xfrm>
            <a:off x="7127875" y="4316413"/>
            <a:ext cx="377825" cy="127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7033" name="Line 57">
            <a:extLst>
              <a:ext uri="{FF2B5EF4-FFF2-40B4-BE49-F238E27FC236}">
                <a16:creationId xmlns:a16="http://schemas.microsoft.com/office/drawing/2014/main" id="{EEED67CB-137B-4215-B7E7-39C82D410F16}"/>
              </a:ext>
            </a:extLst>
          </p:cNvPr>
          <p:cNvSpPr>
            <a:spLocks noChangeShapeType="1"/>
          </p:cNvSpPr>
          <p:nvPr/>
        </p:nvSpPr>
        <p:spPr bwMode="auto">
          <a:xfrm>
            <a:off x="7242175" y="3854450"/>
            <a:ext cx="198438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7034" name="Text Box 58">
            <a:extLst>
              <a:ext uri="{FF2B5EF4-FFF2-40B4-BE49-F238E27FC236}">
                <a16:creationId xmlns:a16="http://schemas.microsoft.com/office/drawing/2014/main" id="{CF8CA531-F8B4-476D-AD1F-B6AA20EDB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6938" y="250825"/>
            <a:ext cx="4373562" cy="711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>
                <a:solidFill>
                  <a:schemeClr val="tx2"/>
                </a:solidFill>
                <a:latin typeface="Microsoft Sans Serif" panose="020B0604020202020204" pitchFamily="34" charset="0"/>
              </a:rPr>
              <a:t>命令実行では </a:t>
            </a:r>
            <a:r>
              <a:rPr lang="en-US" altLang="ja-JP" sz="4000">
                <a:solidFill>
                  <a:schemeClr val="tx2"/>
                </a:solidFill>
                <a:latin typeface="Microsoft Sans Serif" panose="020B0604020202020204" pitchFamily="34" charset="0"/>
              </a:rPr>
              <a:t>(2/2)</a:t>
            </a:r>
          </a:p>
        </p:txBody>
      </p:sp>
      <p:sp>
        <p:nvSpPr>
          <p:cNvPr id="719931" name="Text Box 59">
            <a:extLst>
              <a:ext uri="{FF2B5EF4-FFF2-40B4-BE49-F238E27FC236}">
                <a16:creationId xmlns:a16="http://schemas.microsoft.com/office/drawing/2014/main" id="{A5D1AC11-A61F-411E-BB4F-C5A33DAAB0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7475" y="2322513"/>
            <a:ext cx="896938" cy="617537"/>
          </a:xfrm>
          <a:prstGeom prst="rect">
            <a:avLst/>
          </a:prstGeom>
          <a:solidFill>
            <a:srgbClr val="008000"/>
          </a:solidFill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  <a:latin typeface="MS Reference Sans Serif" panose="020B0604030504040204" pitchFamily="34" charset="0"/>
              </a:rPr>
              <a:t>　</a:t>
            </a:r>
            <a:r>
              <a:rPr lang="en-US" altLang="ja-JP" sz="2400">
                <a:solidFill>
                  <a:schemeClr val="tx2"/>
                </a:solidFill>
                <a:latin typeface="MS Reference Sans Serif" panose="020B0604030504040204" pitchFamily="34" charset="0"/>
              </a:rPr>
              <a:t>　　</a:t>
            </a:r>
            <a:endParaRPr lang="en-US" altLang="ja-JP" sz="2400" b="1">
              <a:solidFill>
                <a:schemeClr val="tx2"/>
              </a:solidFill>
              <a:latin typeface="MS Reference Sans Serif" panose="020B0604030504040204" pitchFamily="34" charset="0"/>
            </a:endParaRPr>
          </a:p>
        </p:txBody>
      </p:sp>
      <p:sp>
        <p:nvSpPr>
          <p:cNvPr id="719932" name="Line 60">
            <a:extLst>
              <a:ext uri="{FF2B5EF4-FFF2-40B4-BE49-F238E27FC236}">
                <a16:creationId xmlns:a16="http://schemas.microsoft.com/office/drawing/2014/main" id="{D4765DD5-03E0-4ECB-8A8B-85BA19C4C09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73288" y="4830763"/>
            <a:ext cx="0" cy="354012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9933" name="Line 61">
            <a:extLst>
              <a:ext uri="{FF2B5EF4-FFF2-40B4-BE49-F238E27FC236}">
                <a16:creationId xmlns:a16="http://schemas.microsoft.com/office/drawing/2014/main" id="{7B2B6514-65EF-4380-9D1E-82E6B6A97D8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84400" y="4864100"/>
            <a:ext cx="2709863" cy="3175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9934" name="Line 62">
            <a:extLst>
              <a:ext uri="{FF2B5EF4-FFF2-40B4-BE49-F238E27FC236}">
                <a16:creationId xmlns:a16="http://schemas.microsoft.com/office/drawing/2014/main" id="{A88CF0B7-4AD5-478A-AF5F-C979A13EF95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48225" y="2611438"/>
            <a:ext cx="0" cy="2262187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9935" name="Line 63">
            <a:extLst>
              <a:ext uri="{FF2B5EF4-FFF2-40B4-BE49-F238E27FC236}">
                <a16:creationId xmlns:a16="http://schemas.microsoft.com/office/drawing/2014/main" id="{6D2E33AC-C443-469E-92AA-3A6BDC1EAD4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16475" y="2611438"/>
            <a:ext cx="398463" cy="52387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9936" name="Line 64">
            <a:extLst>
              <a:ext uri="{FF2B5EF4-FFF2-40B4-BE49-F238E27FC236}">
                <a16:creationId xmlns:a16="http://schemas.microsoft.com/office/drawing/2014/main" id="{17ACDEB4-585C-4819-AF05-61022FCA026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038850" y="2905125"/>
            <a:ext cx="447675" cy="11049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9937" name="Line 65">
            <a:extLst>
              <a:ext uri="{FF2B5EF4-FFF2-40B4-BE49-F238E27FC236}">
                <a16:creationId xmlns:a16="http://schemas.microsoft.com/office/drawing/2014/main" id="{6537C7B7-7084-44B2-BA9C-E37C1F6D29E7}"/>
              </a:ext>
            </a:extLst>
          </p:cNvPr>
          <p:cNvSpPr>
            <a:spLocks noChangeShapeType="1"/>
          </p:cNvSpPr>
          <p:nvPr/>
        </p:nvSpPr>
        <p:spPr bwMode="auto">
          <a:xfrm>
            <a:off x="3708400" y="4727575"/>
            <a:ext cx="538163" cy="22225"/>
          </a:xfrm>
          <a:prstGeom prst="line">
            <a:avLst/>
          </a:prstGeom>
          <a:noFill/>
          <a:ln w="57150">
            <a:solidFill>
              <a:srgbClr val="FF4B4B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7042" name="Text Box 66">
            <a:extLst>
              <a:ext uri="{FF2B5EF4-FFF2-40B4-BE49-F238E27FC236}">
                <a16:creationId xmlns:a16="http://schemas.microsoft.com/office/drawing/2014/main" id="{A67D22D0-71AA-4E2D-B0F9-2AEC5ACBA6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6450" y="2978150"/>
            <a:ext cx="2057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solidFill>
                  <a:schemeClr val="accent2"/>
                </a:solidFill>
              </a:rPr>
              <a:t>プログラムカウンタ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chemeClr val="accent2"/>
                </a:solidFill>
              </a:rPr>
              <a:t>Program Counter</a:t>
            </a:r>
          </a:p>
        </p:txBody>
      </p:sp>
      <p:sp>
        <p:nvSpPr>
          <p:cNvPr id="127043" name="Text Box 67">
            <a:extLst>
              <a:ext uri="{FF2B5EF4-FFF2-40B4-BE49-F238E27FC236}">
                <a16:creationId xmlns:a16="http://schemas.microsoft.com/office/drawing/2014/main" id="{29908BAB-A451-4989-A5F1-CF7E591EB7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37475" y="3735388"/>
            <a:ext cx="12652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latin typeface="Microsoft Sans Serif" panose="020B0604020202020204" pitchFamily="34" charset="0"/>
              </a:rPr>
              <a:t>メモリ</a:t>
            </a:r>
          </a:p>
        </p:txBody>
      </p:sp>
      <p:sp>
        <p:nvSpPr>
          <p:cNvPr id="719940" name="Text Box 68">
            <a:extLst>
              <a:ext uri="{FF2B5EF4-FFF2-40B4-BE49-F238E27FC236}">
                <a16:creationId xmlns:a16="http://schemas.microsoft.com/office/drawing/2014/main" id="{03EF0307-0F67-40B7-B881-2DBFE1BC96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6075" y="4037013"/>
            <a:ext cx="3465513" cy="205105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プログラムカウンタ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にサブルーチン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stringlength </a:t>
            </a:r>
            <a:r>
              <a:rPr lang="ja-JP" altLang="en-US"/>
              <a:t>の先頭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アドレスが入る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9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19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19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19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19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719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71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19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9931" grpId="0" animBg="1" autoUpdateAnimBg="0"/>
      <p:bldP spid="719940" grpId="0" animBg="1" autoUpdateAnimBg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Text Box 2">
            <a:extLst>
              <a:ext uri="{FF2B5EF4-FFF2-40B4-BE49-F238E27FC236}">
                <a16:creationId xmlns:a16="http://schemas.microsoft.com/office/drawing/2014/main" id="{F5AD01A6-506D-48DF-8F53-FA2408370C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825" y="239713"/>
            <a:ext cx="4930775" cy="650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.data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str1: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</a:t>
            </a: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.ascii "My Name is David!\0</a:t>
            </a:r>
            <a:r>
              <a:rPr lang="en-US" altLang="ja-JP" sz="1800" b="1">
                <a:latin typeface="Courier New" panose="02070309020205020404" pitchFamily="49" charset="0"/>
              </a:rPr>
              <a:t>"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SYS_STK: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</a:t>
            </a: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.ds.b 0x4000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SYS_STK_TOP:</a:t>
            </a:r>
            <a:r>
              <a:rPr lang="en-US" altLang="ja-JP" sz="1800" b="1">
                <a:latin typeface="Courier New" panose="02070309020205020404" pitchFamily="49" charset="0"/>
              </a:rPr>
              <a:t>				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endParaRPr lang="en-US" altLang="ja-JP" sz="18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.text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stringlength: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link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%a6,#-8  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clr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-2(%a6)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8(%a6),-6(%a6)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start1:</a:t>
            </a:r>
            <a:r>
              <a:rPr lang="en-US" altLang="ja-JP" sz="1800" b="1">
                <a:latin typeface="Courier New" panose="02070309020205020404" pitchFamily="49" charset="0"/>
              </a:rPr>
              <a:t>	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-6(%a6),%a0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cmp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.b</a:t>
            </a:r>
            <a:r>
              <a:rPr lang="en-US" altLang="ja-JP" sz="1800" b="1">
                <a:latin typeface="Courier New" panose="02070309020205020404" pitchFamily="49" charset="0"/>
              </a:rPr>
              <a:t> #0,(%a0)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beq break1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addq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#1,-6(%a6)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addq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#1,-2(%a6)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bra start1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break1: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-2(%a6),%a0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%a0,%d0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unlk %a6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rts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endParaRPr lang="en-US" altLang="ja-JP" sz="18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main: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lea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SYS_STK_TOP,%a7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endParaRPr lang="en-US" altLang="ja-JP" sz="18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lea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str1,%a0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%a0,-(%a7)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jsr stringlength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addq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#4,%a7	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endParaRPr lang="en-US" altLang="ja-JP" sz="18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</a:t>
            </a: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.dc.w 0x4848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stop #0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.end</a:t>
            </a:r>
            <a:endParaRPr lang="ja-JP" altLang="en-US" sz="1800" b="1">
              <a:solidFill>
                <a:srgbClr val="008000"/>
              </a:solidFill>
              <a:latin typeface="Courier New" panose="02070309020205020404" pitchFamily="49" charset="0"/>
            </a:endParaRPr>
          </a:p>
        </p:txBody>
      </p:sp>
      <p:sp>
        <p:nvSpPr>
          <p:cNvPr id="129027" name="Rectangle 3">
            <a:extLst>
              <a:ext uri="{FF2B5EF4-FFF2-40B4-BE49-F238E27FC236}">
                <a16:creationId xmlns:a16="http://schemas.microsoft.com/office/drawing/2014/main" id="{8E2AF37E-8301-4E91-A825-E73B7C5B9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9963" y="4694238"/>
            <a:ext cx="3128962" cy="476250"/>
          </a:xfrm>
          <a:prstGeom prst="rect">
            <a:avLst/>
          </a:prstGeom>
          <a:solidFill>
            <a:srgbClr val="FF0000">
              <a:alpha val="3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29028" name="Rectangle 4">
            <a:extLst>
              <a:ext uri="{FF2B5EF4-FFF2-40B4-BE49-F238E27FC236}">
                <a16:creationId xmlns:a16="http://schemas.microsoft.com/office/drawing/2014/main" id="{C4FD9817-41A3-4008-8F1A-3673E07C08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688" y="731838"/>
            <a:ext cx="3159125" cy="650875"/>
          </a:xfrm>
          <a:prstGeom prst="rect">
            <a:avLst/>
          </a:prstGeom>
          <a:solidFill>
            <a:srgbClr val="FF0000">
              <a:alpha val="3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40357" name="Rectangle 5">
            <a:extLst>
              <a:ext uri="{FF2B5EF4-FFF2-40B4-BE49-F238E27FC236}">
                <a16:creationId xmlns:a16="http://schemas.microsoft.com/office/drawing/2014/main" id="{9CC2C71E-A4A5-4AD7-86FA-FBA3C19D3E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7738" y="4324350"/>
            <a:ext cx="711200" cy="328613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40358" name="Line 6">
            <a:extLst>
              <a:ext uri="{FF2B5EF4-FFF2-40B4-BE49-F238E27FC236}">
                <a16:creationId xmlns:a16="http://schemas.microsoft.com/office/drawing/2014/main" id="{836575A8-2B67-4E5B-BA8E-04B611AC780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35125" y="3025775"/>
            <a:ext cx="3060700" cy="1431925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0359" name="Text Box 7">
            <a:extLst>
              <a:ext uri="{FF2B5EF4-FFF2-40B4-BE49-F238E27FC236}">
                <a16:creationId xmlns:a16="http://schemas.microsoft.com/office/drawing/2014/main" id="{E4ACFDDE-002C-47F1-AADD-EEEA226426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5663" y="2316163"/>
            <a:ext cx="3165475" cy="954087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b="1">
                <a:latin typeface="Courier New" panose="02070309020205020404" pitchFamily="49" charset="0"/>
              </a:rPr>
              <a:t>rts</a:t>
            </a:r>
            <a:endParaRPr lang="ja-JP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（</a:t>
            </a:r>
            <a:r>
              <a:rPr lang="en-US" altLang="ja-JP" sz="2400"/>
              <a:t>rts = return subroutine)</a:t>
            </a:r>
          </a:p>
        </p:txBody>
      </p:sp>
      <p:sp>
        <p:nvSpPr>
          <p:cNvPr id="129032" name="Text Box 9">
            <a:extLst>
              <a:ext uri="{FF2B5EF4-FFF2-40B4-BE49-F238E27FC236}">
                <a16:creationId xmlns:a16="http://schemas.microsoft.com/office/drawing/2014/main" id="{430D7A7C-0AE0-481C-A4F4-8691D97A8B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0" y="3757613"/>
            <a:ext cx="5521325" cy="17494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tx2"/>
                </a:solidFill>
              </a:rPr>
              <a:t>システムスタックエリア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tx2"/>
                </a:solidFill>
              </a:rPr>
              <a:t>から４バイト </a:t>
            </a:r>
            <a:r>
              <a:rPr lang="en-US" altLang="ja-JP" sz="3600">
                <a:solidFill>
                  <a:schemeClr val="tx2"/>
                </a:solidFill>
              </a:rPr>
              <a:t>pop </a:t>
            </a:r>
            <a:r>
              <a:rPr lang="ja-JP" altLang="en-US" sz="3600">
                <a:solidFill>
                  <a:schemeClr val="tx2"/>
                </a:solidFill>
              </a:rPr>
              <a:t>し，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tx2"/>
                </a:solidFill>
              </a:rPr>
              <a:t>プログラムカウンタに上書き</a:t>
            </a:r>
          </a:p>
        </p:txBody>
      </p:sp>
      <p:sp>
        <p:nvSpPr>
          <p:cNvPr id="740362" name="Text Box 10">
            <a:extLst>
              <a:ext uri="{FF2B5EF4-FFF2-40B4-BE49-F238E27FC236}">
                <a16:creationId xmlns:a16="http://schemas.microsoft.com/office/drawing/2014/main" id="{0068AE05-5C7C-4E92-89FF-4308B8C1AD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00" y="5608638"/>
            <a:ext cx="5553075" cy="11874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rts </a:t>
            </a:r>
            <a:r>
              <a:rPr lang="ja-JP" altLang="en-US" sz="2400"/>
              <a:t>では，戻り先がプログラム中のどこにも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書かれていない．戻り先は，ダイナミックに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保存されるから．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40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40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740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40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0357" grpId="0" animBg="1"/>
      <p:bldP spid="740359" grpId="0" animBg="1"/>
      <p:bldP spid="740362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Line 2">
            <a:extLst>
              <a:ext uri="{FF2B5EF4-FFF2-40B4-BE49-F238E27FC236}">
                <a16:creationId xmlns:a16="http://schemas.microsoft.com/office/drawing/2014/main" id="{4651528B-3BD2-4E93-9AB4-A945FA2F70D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30863" y="2924175"/>
            <a:ext cx="7937" cy="8080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1075" name="Line 3">
            <a:extLst>
              <a:ext uri="{FF2B5EF4-FFF2-40B4-BE49-F238E27FC236}">
                <a16:creationId xmlns:a16="http://schemas.microsoft.com/office/drawing/2014/main" id="{88389A09-B3F0-41BE-AEB5-F4911F467E5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391275" y="2103438"/>
            <a:ext cx="0" cy="25034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1076" name="AutoShape 4">
            <a:extLst>
              <a:ext uri="{FF2B5EF4-FFF2-40B4-BE49-F238E27FC236}">
                <a16:creationId xmlns:a16="http://schemas.microsoft.com/office/drawing/2014/main" id="{2BFE6441-1204-4842-B013-2A6A198A153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30388" y="1954213"/>
            <a:ext cx="228600" cy="795337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1077" name="Rectangle 5">
            <a:extLst>
              <a:ext uri="{FF2B5EF4-FFF2-40B4-BE49-F238E27FC236}">
                <a16:creationId xmlns:a16="http://schemas.microsoft.com/office/drawing/2014/main" id="{2D929FF1-2C24-4534-8795-4E29D49198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" y="434975"/>
            <a:ext cx="7075488" cy="63293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1078" name="Text Box 6">
            <a:extLst>
              <a:ext uri="{FF2B5EF4-FFF2-40B4-BE49-F238E27FC236}">
                <a16:creationId xmlns:a16="http://schemas.microsoft.com/office/drawing/2014/main" id="{D63D6B30-B928-4572-A9F6-A505720042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5213" y="134938"/>
            <a:ext cx="3438525" cy="650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tx2"/>
                </a:solidFill>
                <a:latin typeface="Microsoft Sans Serif" panose="020B0604020202020204" pitchFamily="34" charset="0"/>
              </a:rPr>
              <a:t>命令フェッチでは</a:t>
            </a:r>
          </a:p>
        </p:txBody>
      </p:sp>
      <p:sp>
        <p:nvSpPr>
          <p:cNvPr id="131079" name="Rectangle 7">
            <a:extLst>
              <a:ext uri="{FF2B5EF4-FFF2-40B4-BE49-F238E27FC236}">
                <a16:creationId xmlns:a16="http://schemas.microsoft.com/office/drawing/2014/main" id="{6EB46E77-A2AA-4676-976F-4C76C8BD3F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3113" y="1427163"/>
            <a:ext cx="2020887" cy="333375"/>
          </a:xfrm>
          <a:prstGeom prst="rect">
            <a:avLst/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1080" name="Rectangle 8">
            <a:extLst>
              <a:ext uri="{FF2B5EF4-FFF2-40B4-BE49-F238E27FC236}">
                <a16:creationId xmlns:a16="http://schemas.microsoft.com/office/drawing/2014/main" id="{9EFC60A7-BBBA-4DAC-8911-19C0222467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0575" y="715963"/>
            <a:ext cx="2003425" cy="427037"/>
          </a:xfrm>
          <a:prstGeom prst="rect">
            <a:avLst/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1081" name="AutoShape 9">
            <a:extLst>
              <a:ext uri="{FF2B5EF4-FFF2-40B4-BE49-F238E27FC236}">
                <a16:creationId xmlns:a16="http://schemas.microsoft.com/office/drawing/2014/main" id="{A1E75FEF-97E0-4C3A-B023-BE5E44488D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7963" y="1131888"/>
            <a:ext cx="466725" cy="1216025"/>
          </a:xfrm>
          <a:prstGeom prst="downArrow">
            <a:avLst>
              <a:gd name="adj1" fmla="val 50000"/>
              <a:gd name="adj2" fmla="val 65136"/>
            </a:avLst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1082" name="Text Box 10">
            <a:extLst>
              <a:ext uri="{FF2B5EF4-FFF2-40B4-BE49-F238E27FC236}">
                <a16:creationId xmlns:a16="http://schemas.microsoft.com/office/drawing/2014/main" id="{778BEDAF-BA5B-4851-86EF-5F36A4822B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9625" y="269875"/>
            <a:ext cx="1789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アドレスバス</a:t>
            </a:r>
            <a:endParaRPr lang="en-US" altLang="ja-JP" sz="2400">
              <a:solidFill>
                <a:schemeClr val="tx2"/>
              </a:solidFill>
            </a:endParaRPr>
          </a:p>
        </p:txBody>
      </p:sp>
      <p:sp>
        <p:nvSpPr>
          <p:cNvPr id="131083" name="Text Box 11">
            <a:extLst>
              <a:ext uri="{FF2B5EF4-FFF2-40B4-BE49-F238E27FC236}">
                <a16:creationId xmlns:a16="http://schemas.microsoft.com/office/drawing/2014/main" id="{3FBC70BC-BB35-4CAE-AC7B-C6C23F3364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2650" y="1055688"/>
            <a:ext cx="1584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データバス</a:t>
            </a:r>
            <a:endParaRPr lang="en-US" altLang="ja-JP" sz="2400"/>
          </a:p>
        </p:txBody>
      </p:sp>
      <p:sp>
        <p:nvSpPr>
          <p:cNvPr id="131084" name="AutoShape 12">
            <a:extLst>
              <a:ext uri="{FF2B5EF4-FFF2-40B4-BE49-F238E27FC236}">
                <a16:creationId xmlns:a16="http://schemas.microsoft.com/office/drawing/2014/main" id="{BF66C12E-2A8F-41E6-8579-611291AE48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250" y="1779588"/>
            <a:ext cx="422275" cy="573087"/>
          </a:xfrm>
          <a:prstGeom prst="upDownArrow">
            <a:avLst>
              <a:gd name="adj1" fmla="val 50000"/>
              <a:gd name="adj2" fmla="val 27143"/>
            </a:avLst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1085" name="Rectangle 13">
            <a:extLst>
              <a:ext uri="{FF2B5EF4-FFF2-40B4-BE49-F238E27FC236}">
                <a16:creationId xmlns:a16="http://schemas.microsoft.com/office/drawing/2014/main" id="{EC857B84-9E81-41B3-807D-4B1195D59F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7288" y="2359025"/>
            <a:ext cx="1603375" cy="38020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1086" name="Text Box 14">
            <a:extLst>
              <a:ext uri="{FF2B5EF4-FFF2-40B4-BE49-F238E27FC236}">
                <a16:creationId xmlns:a16="http://schemas.microsoft.com/office/drawing/2014/main" id="{F24336D2-BB0F-4741-86D5-70C85AF201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4038" y="3800475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R/W</a:t>
            </a:r>
          </a:p>
        </p:txBody>
      </p:sp>
      <p:sp>
        <p:nvSpPr>
          <p:cNvPr id="131087" name="Line 15">
            <a:extLst>
              <a:ext uri="{FF2B5EF4-FFF2-40B4-BE49-F238E27FC236}">
                <a16:creationId xmlns:a16="http://schemas.microsoft.com/office/drawing/2014/main" id="{E41459B1-FCAC-4E7F-BAA4-5D1D89F69B14}"/>
              </a:ext>
            </a:extLst>
          </p:cNvPr>
          <p:cNvSpPr>
            <a:spLocks noChangeShapeType="1"/>
          </p:cNvSpPr>
          <p:nvPr/>
        </p:nvSpPr>
        <p:spPr bwMode="auto">
          <a:xfrm>
            <a:off x="7127875" y="4316413"/>
            <a:ext cx="377825" cy="127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1088" name="Line 16">
            <a:extLst>
              <a:ext uri="{FF2B5EF4-FFF2-40B4-BE49-F238E27FC236}">
                <a16:creationId xmlns:a16="http://schemas.microsoft.com/office/drawing/2014/main" id="{AEFBEAB2-0B70-400C-83D1-DBE02E5DFC34}"/>
              </a:ext>
            </a:extLst>
          </p:cNvPr>
          <p:cNvSpPr>
            <a:spLocks noChangeShapeType="1"/>
          </p:cNvSpPr>
          <p:nvPr/>
        </p:nvSpPr>
        <p:spPr bwMode="auto">
          <a:xfrm>
            <a:off x="7242175" y="3854450"/>
            <a:ext cx="198438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1089" name="Line 17">
            <a:extLst>
              <a:ext uri="{FF2B5EF4-FFF2-40B4-BE49-F238E27FC236}">
                <a16:creationId xmlns:a16="http://schemas.microsoft.com/office/drawing/2014/main" id="{A49AF25E-0975-4C66-A1B2-603DB8C0039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20863" y="1712913"/>
            <a:ext cx="5294312" cy="31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1090" name="Line 18">
            <a:extLst>
              <a:ext uri="{FF2B5EF4-FFF2-40B4-BE49-F238E27FC236}">
                <a16:creationId xmlns:a16="http://schemas.microsoft.com/office/drawing/2014/main" id="{5DB0A17C-DF1A-4CBF-B259-581897CB8FAF}"/>
              </a:ext>
            </a:extLst>
          </p:cNvPr>
          <p:cNvSpPr>
            <a:spLocks noChangeShapeType="1"/>
          </p:cNvSpPr>
          <p:nvPr/>
        </p:nvSpPr>
        <p:spPr bwMode="auto">
          <a:xfrm>
            <a:off x="6637338" y="1724025"/>
            <a:ext cx="0" cy="38719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1091" name="Rectangle 19">
            <a:extLst>
              <a:ext uri="{FF2B5EF4-FFF2-40B4-BE49-F238E27FC236}">
                <a16:creationId xmlns:a16="http://schemas.microsoft.com/office/drawing/2014/main" id="{4966C250-CDD0-49D8-B3E5-BEB123C7E9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9063" y="5059363"/>
            <a:ext cx="682625" cy="103028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1092" name="Text Box 20">
            <a:extLst>
              <a:ext uri="{FF2B5EF4-FFF2-40B4-BE49-F238E27FC236}">
                <a16:creationId xmlns:a16="http://schemas.microsoft.com/office/drawing/2014/main" id="{F2D3422A-297C-4E3E-BB6D-325131210D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7550" y="6048375"/>
            <a:ext cx="28829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命令レジスタ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Instruction Register</a:t>
            </a:r>
          </a:p>
        </p:txBody>
      </p:sp>
      <p:sp>
        <p:nvSpPr>
          <p:cNvPr id="131093" name="Oval 21">
            <a:extLst>
              <a:ext uri="{FF2B5EF4-FFF2-40B4-BE49-F238E27FC236}">
                <a16:creationId xmlns:a16="http://schemas.microsoft.com/office/drawing/2014/main" id="{9FAEA81B-0638-45BB-9622-0C13F70C9A9E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6505575" y="1595438"/>
            <a:ext cx="230188" cy="2174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1094" name="Line 22">
            <a:extLst>
              <a:ext uri="{FF2B5EF4-FFF2-40B4-BE49-F238E27FC236}">
                <a16:creationId xmlns:a16="http://schemas.microsoft.com/office/drawing/2014/main" id="{7021AC9E-743F-478B-9C8A-C9F057F08C4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89625" y="5591175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1095" name="Rectangle 23">
            <a:extLst>
              <a:ext uri="{FF2B5EF4-FFF2-40B4-BE49-F238E27FC236}">
                <a16:creationId xmlns:a16="http://schemas.microsoft.com/office/drawing/2014/main" id="{2F5A30F4-A161-4DF8-BE51-4873525714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4275" y="5060950"/>
            <a:ext cx="682625" cy="1030288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1096" name="Line 24">
            <a:extLst>
              <a:ext uri="{FF2B5EF4-FFF2-40B4-BE49-F238E27FC236}">
                <a16:creationId xmlns:a16="http://schemas.microsoft.com/office/drawing/2014/main" id="{1D3316E3-56DF-4309-B096-A97D7C09812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14838" y="5592763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1097" name="Line 25">
            <a:extLst>
              <a:ext uri="{FF2B5EF4-FFF2-40B4-BE49-F238E27FC236}">
                <a16:creationId xmlns:a16="http://schemas.microsoft.com/office/drawing/2014/main" id="{11186E04-CA5D-4D4F-8484-8BCED7A7521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81313" y="5603875"/>
            <a:ext cx="8413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1098" name="Text Box 26">
            <a:extLst>
              <a:ext uri="{FF2B5EF4-FFF2-40B4-BE49-F238E27FC236}">
                <a16:creationId xmlns:a16="http://schemas.microsoft.com/office/drawing/2014/main" id="{F8E5F1C6-9909-4518-8221-D3C79059E0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1438" y="5243513"/>
            <a:ext cx="16748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制御系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Control Unit</a:t>
            </a:r>
          </a:p>
        </p:txBody>
      </p:sp>
      <p:sp>
        <p:nvSpPr>
          <p:cNvPr id="131099" name="Line 27">
            <a:extLst>
              <a:ext uri="{FF2B5EF4-FFF2-40B4-BE49-F238E27FC236}">
                <a16:creationId xmlns:a16="http://schemas.microsoft.com/office/drawing/2014/main" id="{23BACCB1-50E1-446D-99C6-017EE774E1D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57325" y="935038"/>
            <a:ext cx="5637213" cy="0"/>
          </a:xfrm>
          <a:prstGeom prst="line">
            <a:avLst/>
          </a:prstGeom>
          <a:noFill/>
          <a:ln w="57150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1100" name="Rectangle 28">
            <a:extLst>
              <a:ext uri="{FF2B5EF4-FFF2-40B4-BE49-F238E27FC236}">
                <a16:creationId xmlns:a16="http://schemas.microsoft.com/office/drawing/2014/main" id="{20F0F1A6-F122-4D0C-8305-52DDA81A2D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3825" y="2328863"/>
            <a:ext cx="895350" cy="60483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1101" name="Text Box 29">
            <a:extLst>
              <a:ext uri="{FF2B5EF4-FFF2-40B4-BE49-F238E27FC236}">
                <a16:creationId xmlns:a16="http://schemas.microsoft.com/office/drawing/2014/main" id="{F1E9468A-8D00-4FB4-9024-E8ED67407F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6450" y="2978150"/>
            <a:ext cx="2057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solidFill>
                  <a:schemeClr val="accent2"/>
                </a:solidFill>
              </a:rPr>
              <a:t>プログラムカウンタ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chemeClr val="accent2"/>
                </a:solidFill>
              </a:rPr>
              <a:t>Program Counter</a:t>
            </a:r>
          </a:p>
        </p:txBody>
      </p:sp>
      <p:sp>
        <p:nvSpPr>
          <p:cNvPr id="131102" name="Line 30">
            <a:extLst>
              <a:ext uri="{FF2B5EF4-FFF2-40B4-BE49-F238E27FC236}">
                <a16:creationId xmlns:a16="http://schemas.microsoft.com/office/drawing/2014/main" id="{015B91F8-2B7C-4F6D-85EF-E60ED05BAE4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57850" y="919163"/>
            <a:ext cx="0" cy="14112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1103" name="Rectangle 31">
            <a:extLst>
              <a:ext uri="{FF2B5EF4-FFF2-40B4-BE49-F238E27FC236}">
                <a16:creationId xmlns:a16="http://schemas.microsoft.com/office/drawing/2014/main" id="{5B47DAA0-28EC-4A14-9082-8EBBE5B0E5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0163" y="3722688"/>
            <a:ext cx="1116012" cy="6048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accent2"/>
                </a:solidFill>
                <a:latin typeface="Microsoft Sans Serif" panose="020B0604020202020204" pitchFamily="34" charset="0"/>
              </a:rPr>
              <a:t>+</a:t>
            </a:r>
            <a:r>
              <a:rPr lang="ja-JP" altLang="en-US" sz="2000">
                <a:solidFill>
                  <a:schemeClr val="accent2"/>
                </a:solidFill>
              </a:rPr>
              <a:t>命令長</a:t>
            </a:r>
          </a:p>
        </p:txBody>
      </p:sp>
      <p:sp>
        <p:nvSpPr>
          <p:cNvPr id="131104" name="Line 32">
            <a:extLst>
              <a:ext uri="{FF2B5EF4-FFF2-40B4-BE49-F238E27FC236}">
                <a16:creationId xmlns:a16="http://schemas.microsoft.com/office/drawing/2014/main" id="{2A3C58A4-79F5-4477-A722-48BEE946F72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67375" y="2101850"/>
            <a:ext cx="728663" cy="158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1105" name="Line 33">
            <a:extLst>
              <a:ext uri="{FF2B5EF4-FFF2-40B4-BE49-F238E27FC236}">
                <a16:creationId xmlns:a16="http://schemas.microsoft.com/office/drawing/2014/main" id="{BC7065ED-8D7D-487A-A21C-AF2131F5125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43563" y="4591050"/>
            <a:ext cx="746125" cy="0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1106" name="Line 34">
            <a:extLst>
              <a:ext uri="{FF2B5EF4-FFF2-40B4-BE49-F238E27FC236}">
                <a16:creationId xmlns:a16="http://schemas.microsoft.com/office/drawing/2014/main" id="{2CDC2706-8C22-484C-AC84-8756C424B5A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56263" y="4333875"/>
            <a:ext cx="0" cy="2492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1107" name="Freeform 35">
            <a:extLst>
              <a:ext uri="{FF2B5EF4-FFF2-40B4-BE49-F238E27FC236}">
                <a16:creationId xmlns:a16="http://schemas.microsoft.com/office/drawing/2014/main" id="{222DCFBD-F24B-435C-A875-772F8ABCCD95}"/>
              </a:ext>
            </a:extLst>
          </p:cNvPr>
          <p:cNvSpPr>
            <a:spLocks/>
          </p:cNvSpPr>
          <p:nvPr/>
        </p:nvSpPr>
        <p:spPr bwMode="auto">
          <a:xfrm>
            <a:off x="476250" y="1952625"/>
            <a:ext cx="958850" cy="2513013"/>
          </a:xfrm>
          <a:custGeom>
            <a:avLst/>
            <a:gdLst>
              <a:gd name="T0" fmla="*/ 2147483646 w 604"/>
              <a:gd name="T1" fmla="*/ 0 h 1583"/>
              <a:gd name="T2" fmla="*/ 0 w 604"/>
              <a:gd name="T3" fmla="*/ 2147483646 h 1583"/>
              <a:gd name="T4" fmla="*/ 0 w 604"/>
              <a:gd name="T5" fmla="*/ 2147483646 h 1583"/>
              <a:gd name="T6" fmla="*/ 2147483646 w 604"/>
              <a:gd name="T7" fmla="*/ 2147483646 h 1583"/>
              <a:gd name="T8" fmla="*/ 2147483646 w 604"/>
              <a:gd name="T9" fmla="*/ 2147483646 h 1583"/>
              <a:gd name="T10" fmla="*/ 2147483646 w 604"/>
              <a:gd name="T11" fmla="*/ 2147483646 h 1583"/>
              <a:gd name="T12" fmla="*/ 2147483646 w 604"/>
              <a:gd name="T13" fmla="*/ 2147483646 h 1583"/>
              <a:gd name="T14" fmla="*/ 2147483646 w 604"/>
              <a:gd name="T15" fmla="*/ 0 h 158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04"/>
              <a:gd name="T25" fmla="*/ 0 h 1583"/>
              <a:gd name="T26" fmla="*/ 604 w 604"/>
              <a:gd name="T27" fmla="*/ 1583 h 158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04" h="1583">
                <a:moveTo>
                  <a:pt x="604" y="0"/>
                </a:moveTo>
                <a:lnTo>
                  <a:pt x="0" y="397"/>
                </a:lnTo>
                <a:lnTo>
                  <a:pt x="0" y="1186"/>
                </a:lnTo>
                <a:lnTo>
                  <a:pt x="604" y="1583"/>
                </a:lnTo>
                <a:lnTo>
                  <a:pt x="604" y="917"/>
                </a:lnTo>
                <a:lnTo>
                  <a:pt x="359" y="772"/>
                </a:lnTo>
                <a:lnTo>
                  <a:pt x="604" y="643"/>
                </a:lnTo>
                <a:lnTo>
                  <a:pt x="604" y="0"/>
                </a:lnTo>
                <a:close/>
              </a:path>
            </a:pathLst>
          </a:cu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1108" name="Rectangle 36">
            <a:extLst>
              <a:ext uri="{FF2B5EF4-FFF2-40B4-BE49-F238E27FC236}">
                <a16:creationId xmlns:a16="http://schemas.microsoft.com/office/drawing/2014/main" id="{17BB3DDF-342E-4892-BC5C-3CC9410846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8950" y="2436813"/>
            <a:ext cx="949325" cy="1598612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1109" name="Oval 37">
            <a:extLst>
              <a:ext uri="{FF2B5EF4-FFF2-40B4-BE49-F238E27FC236}">
                <a16:creationId xmlns:a16="http://schemas.microsoft.com/office/drawing/2014/main" id="{2FFAAF29-6AC7-4D3D-A0BF-E29D11DF0A02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398963" y="1593850"/>
            <a:ext cx="230187" cy="21748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1110" name="Line 38">
            <a:extLst>
              <a:ext uri="{FF2B5EF4-FFF2-40B4-BE49-F238E27FC236}">
                <a16:creationId xmlns:a16="http://schemas.microsoft.com/office/drawing/2014/main" id="{4DF3799E-DBBE-477B-8ECF-C096C8D38E9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18025" y="1725613"/>
            <a:ext cx="0" cy="1004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1111" name="Line 39">
            <a:extLst>
              <a:ext uri="{FF2B5EF4-FFF2-40B4-BE49-F238E27FC236}">
                <a16:creationId xmlns:a16="http://schemas.microsoft.com/office/drawing/2014/main" id="{357E2521-8289-4F3D-8A95-28AF0E18589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95738" y="2732088"/>
            <a:ext cx="51435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1112" name="Line 40">
            <a:extLst>
              <a:ext uri="{FF2B5EF4-FFF2-40B4-BE49-F238E27FC236}">
                <a16:creationId xmlns:a16="http://schemas.microsoft.com/office/drawing/2014/main" id="{EF104824-07D9-4F0D-9F5E-1D248284B0D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55863" y="1712913"/>
            <a:ext cx="1587" cy="6842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1113" name="Line 41">
            <a:extLst>
              <a:ext uri="{FF2B5EF4-FFF2-40B4-BE49-F238E27FC236}">
                <a16:creationId xmlns:a16="http://schemas.microsoft.com/office/drawing/2014/main" id="{1B98EA4E-B830-45BF-B5FF-6E05B137C62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090738" y="2374900"/>
            <a:ext cx="390525" cy="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1114" name="Line 42">
            <a:extLst>
              <a:ext uri="{FF2B5EF4-FFF2-40B4-BE49-F238E27FC236}">
                <a16:creationId xmlns:a16="http://schemas.microsoft.com/office/drawing/2014/main" id="{56F37890-3A5B-4D25-BED7-DC1A372F3D0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23988" y="2519363"/>
            <a:ext cx="407987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1115" name="Line 43">
            <a:extLst>
              <a:ext uri="{FF2B5EF4-FFF2-40B4-BE49-F238E27FC236}">
                <a16:creationId xmlns:a16="http://schemas.microsoft.com/office/drawing/2014/main" id="{7414709F-795D-420E-B7CC-B59479F15A9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3275" y="2635250"/>
            <a:ext cx="6477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1116" name="Line 44">
            <a:extLst>
              <a:ext uri="{FF2B5EF4-FFF2-40B4-BE49-F238E27FC236}">
                <a16:creationId xmlns:a16="http://schemas.microsoft.com/office/drawing/2014/main" id="{78A8E781-7794-43A9-AAFE-BD401106454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22563" y="2633663"/>
            <a:ext cx="1587" cy="13477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1117" name="Line 45">
            <a:extLst>
              <a:ext uri="{FF2B5EF4-FFF2-40B4-BE49-F238E27FC236}">
                <a16:creationId xmlns:a16="http://schemas.microsoft.com/office/drawing/2014/main" id="{BE931942-CB46-4C6B-B7F4-79400702EAF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6213" y="2635250"/>
            <a:ext cx="309562" cy="4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1118" name="Line 46">
            <a:extLst>
              <a:ext uri="{FF2B5EF4-FFF2-40B4-BE49-F238E27FC236}">
                <a16:creationId xmlns:a16="http://schemas.microsoft.com/office/drawing/2014/main" id="{EA780A79-AA41-447D-9022-E73EFCB88A5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3038" y="3959225"/>
            <a:ext cx="12700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1119" name="Line 47">
            <a:extLst>
              <a:ext uri="{FF2B5EF4-FFF2-40B4-BE49-F238E27FC236}">
                <a16:creationId xmlns:a16="http://schemas.microsoft.com/office/drawing/2014/main" id="{262FBA89-B225-49CF-A3F9-6975A1B1BB6E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775" y="3175000"/>
            <a:ext cx="255588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1120" name="Oval 48">
            <a:extLst>
              <a:ext uri="{FF2B5EF4-FFF2-40B4-BE49-F238E27FC236}">
                <a16:creationId xmlns:a16="http://schemas.microsoft.com/office/drawing/2014/main" id="{CF29CE0B-A267-436E-B937-C6FC4D1FE262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597150" y="2528888"/>
            <a:ext cx="2286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1121" name="Oval 49">
            <a:extLst>
              <a:ext uri="{FF2B5EF4-FFF2-40B4-BE49-F238E27FC236}">
                <a16:creationId xmlns:a16="http://schemas.microsoft.com/office/drawing/2014/main" id="{6C37E89E-5E72-4C7B-8A03-D8E5F4E6AB69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339975" y="1608138"/>
            <a:ext cx="230188" cy="2174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1122" name="Line 50">
            <a:extLst>
              <a:ext uri="{FF2B5EF4-FFF2-40B4-BE49-F238E27FC236}">
                <a16:creationId xmlns:a16="http://schemas.microsoft.com/office/drawing/2014/main" id="{BE849761-54B5-437C-881B-356CCE6B7EC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4625" y="1441450"/>
            <a:ext cx="6959600" cy="4763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1123" name="Line 51">
            <a:extLst>
              <a:ext uri="{FF2B5EF4-FFF2-40B4-BE49-F238E27FC236}">
                <a16:creationId xmlns:a16="http://schemas.microsoft.com/office/drawing/2014/main" id="{B0A856F9-9006-43AC-9434-29E86DE80E4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0188" y="1457325"/>
            <a:ext cx="1587" cy="17081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1124" name="Line 52">
            <a:extLst>
              <a:ext uri="{FF2B5EF4-FFF2-40B4-BE49-F238E27FC236}">
                <a16:creationId xmlns:a16="http://schemas.microsoft.com/office/drawing/2014/main" id="{EACBF3AD-4C53-491E-AEAC-F938594D7CA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9388" y="1450975"/>
            <a:ext cx="0" cy="11747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1125" name="Oval 53">
            <a:extLst>
              <a:ext uri="{FF2B5EF4-FFF2-40B4-BE49-F238E27FC236}">
                <a16:creationId xmlns:a16="http://schemas.microsoft.com/office/drawing/2014/main" id="{E3FDE441-317F-4400-AA74-777F7747D924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3397250" y="1330325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1126" name="Line 54">
            <a:extLst>
              <a:ext uri="{FF2B5EF4-FFF2-40B4-BE49-F238E27FC236}">
                <a16:creationId xmlns:a16="http://schemas.microsoft.com/office/drawing/2014/main" id="{13612C47-694C-438C-ADE4-6CF05D96A60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11550" y="936625"/>
            <a:ext cx="7938" cy="479425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1127" name="Oval 55">
            <a:extLst>
              <a:ext uri="{FF2B5EF4-FFF2-40B4-BE49-F238E27FC236}">
                <a16:creationId xmlns:a16="http://schemas.microsoft.com/office/drawing/2014/main" id="{7F80DFC2-5C05-4873-87CD-8012FB2BE6ED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575175" y="1320800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1128" name="Line 56">
            <a:extLst>
              <a:ext uri="{FF2B5EF4-FFF2-40B4-BE49-F238E27FC236}">
                <a16:creationId xmlns:a16="http://schemas.microsoft.com/office/drawing/2014/main" id="{29C09BB8-6716-4AE8-AB33-2D2CBFF6FECC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4238" y="1446213"/>
            <a:ext cx="1587" cy="228600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1129" name="Line 57">
            <a:extLst>
              <a:ext uri="{FF2B5EF4-FFF2-40B4-BE49-F238E27FC236}">
                <a16:creationId xmlns:a16="http://schemas.microsoft.com/office/drawing/2014/main" id="{96C25B0F-4394-4E62-AAE1-1D88422DCC2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00500" y="3721100"/>
            <a:ext cx="698500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1130" name="Oval 58">
            <a:extLst>
              <a:ext uri="{FF2B5EF4-FFF2-40B4-BE49-F238E27FC236}">
                <a16:creationId xmlns:a16="http://schemas.microsoft.com/office/drawing/2014/main" id="{5E5D44C0-6DE4-4C3F-B4FA-9481357F061C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5548313" y="1998663"/>
            <a:ext cx="230187" cy="217487"/>
          </a:xfrm>
          <a:prstGeom prst="ellipse">
            <a:avLst/>
          </a:prstGeom>
          <a:solidFill>
            <a:srgbClr val="FF9933"/>
          </a:solidFill>
          <a:ln w="9525">
            <a:solidFill>
              <a:srgbClr val="FF9999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1131" name="Line 59">
            <a:extLst>
              <a:ext uri="{FF2B5EF4-FFF2-40B4-BE49-F238E27FC236}">
                <a16:creationId xmlns:a16="http://schemas.microsoft.com/office/drawing/2014/main" id="{C2C0ADE9-F90F-4755-B481-16CBF148B33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82800" y="2116138"/>
            <a:ext cx="3567113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8876" name="Rectangle 60">
            <a:extLst>
              <a:ext uri="{FF2B5EF4-FFF2-40B4-BE49-F238E27FC236}">
                <a16:creationId xmlns:a16="http://schemas.microsoft.com/office/drawing/2014/main" id="{25FD5185-BE42-4237-8DD0-FA7B343C2B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5888" y="2339975"/>
            <a:ext cx="895350" cy="604838"/>
          </a:xfrm>
          <a:prstGeom prst="rect">
            <a:avLst/>
          </a:prstGeom>
          <a:solidFill>
            <a:srgbClr val="FF4B4B"/>
          </a:solidFill>
          <a:ln w="762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18877" name="Line 61">
            <a:extLst>
              <a:ext uri="{FF2B5EF4-FFF2-40B4-BE49-F238E27FC236}">
                <a16:creationId xmlns:a16="http://schemas.microsoft.com/office/drawing/2014/main" id="{46E832EE-7D10-4C27-86D9-7F19537B306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49913" y="923925"/>
            <a:ext cx="0" cy="1411288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8878" name="Line 62">
            <a:extLst>
              <a:ext uri="{FF2B5EF4-FFF2-40B4-BE49-F238E27FC236}">
                <a16:creationId xmlns:a16="http://schemas.microsoft.com/office/drawing/2014/main" id="{4B2C0219-B766-45F5-81F4-1F59AB1C667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41975" y="920750"/>
            <a:ext cx="1508125" cy="22225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8879" name="Line 63">
            <a:extLst>
              <a:ext uri="{FF2B5EF4-FFF2-40B4-BE49-F238E27FC236}">
                <a16:creationId xmlns:a16="http://schemas.microsoft.com/office/drawing/2014/main" id="{E0BBE799-B473-4510-81E1-FA9A351052A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48513" y="901700"/>
            <a:ext cx="927100" cy="22225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8880" name="Line 64">
            <a:extLst>
              <a:ext uri="{FF2B5EF4-FFF2-40B4-BE49-F238E27FC236}">
                <a16:creationId xmlns:a16="http://schemas.microsoft.com/office/drawing/2014/main" id="{5B2BD5F1-9888-4184-870D-5764D6F9B63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059738" y="903288"/>
            <a:ext cx="0" cy="1411287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8881" name="Line 65">
            <a:extLst>
              <a:ext uri="{FF2B5EF4-FFF2-40B4-BE49-F238E27FC236}">
                <a16:creationId xmlns:a16="http://schemas.microsoft.com/office/drawing/2014/main" id="{EE7CD1CD-B861-466D-903C-5B5F422C38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648700" y="1590675"/>
            <a:ext cx="12700" cy="173831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8882" name="Line 66">
            <a:extLst>
              <a:ext uri="{FF2B5EF4-FFF2-40B4-BE49-F238E27FC236}">
                <a16:creationId xmlns:a16="http://schemas.microsoft.com/office/drawing/2014/main" id="{217F1B7D-A03A-46AA-82D7-A91EE80945E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02475" y="1612900"/>
            <a:ext cx="1570038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8883" name="Line 67">
            <a:extLst>
              <a:ext uri="{FF2B5EF4-FFF2-40B4-BE49-F238E27FC236}">
                <a16:creationId xmlns:a16="http://schemas.microsoft.com/office/drawing/2014/main" id="{F48229C2-6B75-4ADB-8ACE-5BF883930AF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40513" y="1698625"/>
            <a:ext cx="452437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8884" name="Line 68">
            <a:extLst>
              <a:ext uri="{FF2B5EF4-FFF2-40B4-BE49-F238E27FC236}">
                <a16:creationId xmlns:a16="http://schemas.microsoft.com/office/drawing/2014/main" id="{61A25570-6C6C-4D14-8CF3-8496B42E77C5}"/>
              </a:ext>
            </a:extLst>
          </p:cNvPr>
          <p:cNvSpPr>
            <a:spLocks noChangeShapeType="1"/>
          </p:cNvSpPr>
          <p:nvPr/>
        </p:nvSpPr>
        <p:spPr bwMode="auto">
          <a:xfrm>
            <a:off x="6630988" y="1720850"/>
            <a:ext cx="0" cy="38830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8885" name="Line 69">
            <a:extLst>
              <a:ext uri="{FF2B5EF4-FFF2-40B4-BE49-F238E27FC236}">
                <a16:creationId xmlns:a16="http://schemas.microsoft.com/office/drawing/2014/main" id="{B4E26446-02AE-41D4-A430-7F81693A6CB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10263" y="5572125"/>
            <a:ext cx="741362" cy="1111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8886" name="Line 70">
            <a:extLst>
              <a:ext uri="{FF2B5EF4-FFF2-40B4-BE49-F238E27FC236}">
                <a16:creationId xmlns:a16="http://schemas.microsoft.com/office/drawing/2014/main" id="{241F0044-F142-4AC6-AA79-8B888FFEC2D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05313" y="5595938"/>
            <a:ext cx="784225" cy="158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8887" name="Rectangle 71">
            <a:extLst>
              <a:ext uri="{FF2B5EF4-FFF2-40B4-BE49-F238E27FC236}">
                <a16:creationId xmlns:a16="http://schemas.microsoft.com/office/drawing/2014/main" id="{AD1EE021-CC7E-4569-904B-063EA067F7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0650" y="5070475"/>
            <a:ext cx="682625" cy="1030288"/>
          </a:xfrm>
          <a:prstGeom prst="rect">
            <a:avLst/>
          </a:prstGeom>
          <a:solidFill>
            <a:srgbClr val="FF4B4B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1144" name="Rectangle 72">
            <a:extLst>
              <a:ext uri="{FF2B5EF4-FFF2-40B4-BE49-F238E27FC236}">
                <a16:creationId xmlns:a16="http://schemas.microsoft.com/office/drawing/2014/main" id="{D268FF79-327C-486C-94F8-876C7D64D6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9538" y="5184775"/>
            <a:ext cx="1503362" cy="838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18889" name="Line 73">
            <a:extLst>
              <a:ext uri="{FF2B5EF4-FFF2-40B4-BE49-F238E27FC236}">
                <a16:creationId xmlns:a16="http://schemas.microsoft.com/office/drawing/2014/main" id="{7A33C376-5D92-45D6-9002-413AFB39EE77}"/>
              </a:ext>
            </a:extLst>
          </p:cNvPr>
          <p:cNvSpPr>
            <a:spLocks noChangeShapeType="1"/>
          </p:cNvSpPr>
          <p:nvPr/>
        </p:nvSpPr>
        <p:spPr bwMode="auto">
          <a:xfrm>
            <a:off x="7118350" y="4318000"/>
            <a:ext cx="366713" cy="1270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8890" name="Text Box 74">
            <a:extLst>
              <a:ext uri="{FF2B5EF4-FFF2-40B4-BE49-F238E27FC236}">
                <a16:creationId xmlns:a16="http://schemas.microsoft.com/office/drawing/2014/main" id="{D4431762-3399-4AD8-A849-1528FE73C7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688" y="1379538"/>
            <a:ext cx="3859212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accent2"/>
                </a:solidFill>
              </a:rPr>
              <a:t>プログラムカウンタ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accent2"/>
                </a:solidFill>
              </a:rPr>
              <a:t>を使用</a:t>
            </a:r>
          </a:p>
        </p:txBody>
      </p:sp>
      <p:sp>
        <p:nvSpPr>
          <p:cNvPr id="418891" name="Line 75">
            <a:extLst>
              <a:ext uri="{FF2B5EF4-FFF2-40B4-BE49-F238E27FC236}">
                <a16:creationId xmlns:a16="http://schemas.microsoft.com/office/drawing/2014/main" id="{B6A087CE-D7AE-4119-9A2A-3BC3BCB3386D}"/>
              </a:ext>
            </a:extLst>
          </p:cNvPr>
          <p:cNvSpPr>
            <a:spLocks noChangeShapeType="1"/>
          </p:cNvSpPr>
          <p:nvPr/>
        </p:nvSpPr>
        <p:spPr bwMode="auto">
          <a:xfrm>
            <a:off x="4019550" y="1989138"/>
            <a:ext cx="1096963" cy="661987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8892" name="Text Box 76">
            <a:extLst>
              <a:ext uri="{FF2B5EF4-FFF2-40B4-BE49-F238E27FC236}">
                <a16:creationId xmlns:a16="http://schemas.microsoft.com/office/drawing/2014/main" id="{5073E761-DA7F-4899-9A0B-435623FE08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1788" y="3627438"/>
            <a:ext cx="2847975" cy="7715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400">
                <a:solidFill>
                  <a:schemeClr val="accent2"/>
                </a:solidFill>
              </a:rPr>
              <a:t>命令が届く</a:t>
            </a:r>
          </a:p>
        </p:txBody>
      </p:sp>
      <p:sp>
        <p:nvSpPr>
          <p:cNvPr id="418893" name="Line 77">
            <a:extLst>
              <a:ext uri="{FF2B5EF4-FFF2-40B4-BE49-F238E27FC236}">
                <a16:creationId xmlns:a16="http://schemas.microsoft.com/office/drawing/2014/main" id="{2DEC4B2A-3DE7-412F-A286-FE18E8086C0D}"/>
              </a:ext>
            </a:extLst>
          </p:cNvPr>
          <p:cNvSpPr>
            <a:spLocks noChangeShapeType="1"/>
          </p:cNvSpPr>
          <p:nvPr/>
        </p:nvSpPr>
        <p:spPr bwMode="auto">
          <a:xfrm>
            <a:off x="4021138" y="4398963"/>
            <a:ext cx="1157287" cy="650875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1150" name="Text Box 78">
            <a:extLst>
              <a:ext uri="{FF2B5EF4-FFF2-40B4-BE49-F238E27FC236}">
                <a16:creationId xmlns:a16="http://schemas.microsoft.com/office/drawing/2014/main" id="{B4E8DD7A-94F3-4B6B-868C-6BE3AA5F7E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8300" y="3146425"/>
            <a:ext cx="457200" cy="20780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600">
              <a:solidFill>
                <a:schemeClr val="tx2"/>
              </a:solidFill>
              <a:latin typeface="MS Reference Sans Serif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600">
              <a:solidFill>
                <a:schemeClr val="tx2"/>
              </a:solidFill>
              <a:latin typeface="MS Reference Sans Serif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600">
              <a:solidFill>
                <a:schemeClr val="tx2"/>
              </a:solidFill>
              <a:latin typeface="MS Reference Sans Serif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600">
              <a:solidFill>
                <a:schemeClr val="tx2"/>
              </a:solidFill>
              <a:latin typeface="MS Reference Sans Serif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600">
              <a:solidFill>
                <a:schemeClr val="tx2"/>
              </a:solidFill>
              <a:latin typeface="MS Reference Sans Serif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600">
              <a:solidFill>
                <a:schemeClr val="tx2"/>
              </a:solidFill>
              <a:latin typeface="MS Reference Sans Serif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>
                <a:solidFill>
                  <a:schemeClr val="tx2"/>
                </a:solidFill>
                <a:latin typeface="MS Reference Sans Serif" panose="020B0604030504040204" pitchFamily="34" charset="0"/>
              </a:rPr>
              <a:t>rts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>
              <a:latin typeface="Microsoft Sans Serif" panose="020B0604020202020204" pitchFamily="34" charset="0"/>
            </a:endParaRPr>
          </a:p>
        </p:txBody>
      </p:sp>
      <p:sp>
        <p:nvSpPr>
          <p:cNvPr id="418895" name="Text Box 79">
            <a:extLst>
              <a:ext uri="{FF2B5EF4-FFF2-40B4-BE49-F238E27FC236}">
                <a16:creationId xmlns:a16="http://schemas.microsoft.com/office/drawing/2014/main" id="{EF3ED079-5392-45E4-AE09-B04BBADF28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2075" y="4976813"/>
            <a:ext cx="1712913" cy="588962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latin typeface="MS Reference Sans Serif" panose="020B0604030504040204" pitchFamily="34" charset="0"/>
              </a:rPr>
              <a:t>0x4e75</a:t>
            </a:r>
          </a:p>
        </p:txBody>
      </p:sp>
      <p:sp>
        <p:nvSpPr>
          <p:cNvPr id="131152" name="Rectangle 80">
            <a:extLst>
              <a:ext uri="{FF2B5EF4-FFF2-40B4-BE49-F238E27FC236}">
                <a16:creationId xmlns:a16="http://schemas.microsoft.com/office/drawing/2014/main" id="{4A65F851-344C-40C1-98CD-6D5388F867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3050" y="4656138"/>
            <a:ext cx="1250950" cy="30003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18897" name="Line 81">
            <a:extLst>
              <a:ext uri="{FF2B5EF4-FFF2-40B4-BE49-F238E27FC236}">
                <a16:creationId xmlns:a16="http://schemas.microsoft.com/office/drawing/2014/main" id="{A0258E0C-25B6-403C-9492-E2C1917F502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636000" y="2962275"/>
            <a:ext cx="14288" cy="1701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8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18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18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18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18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18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18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18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18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18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18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18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418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418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418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1000"/>
                                        <p:tgtEl>
                                          <p:spTgt spid="418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1000"/>
                                        <p:tgtEl>
                                          <p:spTgt spid="418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1000"/>
                                        <p:tgtEl>
                                          <p:spTgt spid="418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1000"/>
                                        <p:tgtEl>
                                          <p:spTgt spid="418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8876" grpId="0" animBg="1"/>
      <p:bldP spid="418887" grpId="0" animBg="1"/>
      <p:bldP spid="418890" grpId="0" animBg="1"/>
      <p:bldP spid="418892" grpId="0" animBg="1"/>
      <p:bldP spid="418895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Line 2">
            <a:extLst>
              <a:ext uri="{FF2B5EF4-FFF2-40B4-BE49-F238E27FC236}">
                <a16:creationId xmlns:a16="http://schemas.microsoft.com/office/drawing/2014/main" id="{5BC4D617-17FB-4D89-99B2-306F70B31A4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30863" y="2924175"/>
            <a:ext cx="7937" cy="8080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123" name="Line 3">
            <a:extLst>
              <a:ext uri="{FF2B5EF4-FFF2-40B4-BE49-F238E27FC236}">
                <a16:creationId xmlns:a16="http://schemas.microsoft.com/office/drawing/2014/main" id="{EA1AC92D-F17C-425B-A2A1-35D2CCAC921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391275" y="2103438"/>
            <a:ext cx="0" cy="25034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124" name="AutoShape 4">
            <a:extLst>
              <a:ext uri="{FF2B5EF4-FFF2-40B4-BE49-F238E27FC236}">
                <a16:creationId xmlns:a16="http://schemas.microsoft.com/office/drawing/2014/main" id="{D1F489E8-E4E2-448E-B585-C3BB655E47C7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30388" y="1954213"/>
            <a:ext cx="228600" cy="795337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3125" name="Rectangle 5">
            <a:extLst>
              <a:ext uri="{FF2B5EF4-FFF2-40B4-BE49-F238E27FC236}">
                <a16:creationId xmlns:a16="http://schemas.microsoft.com/office/drawing/2014/main" id="{2ACC90B5-5430-491B-96BE-94D046AA33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" y="434975"/>
            <a:ext cx="7075488" cy="63293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3126" name="Text Box 6">
            <a:extLst>
              <a:ext uri="{FF2B5EF4-FFF2-40B4-BE49-F238E27FC236}">
                <a16:creationId xmlns:a16="http://schemas.microsoft.com/office/drawing/2014/main" id="{EF8EC53A-83B0-4618-A9E4-7EF7E6D039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5213" y="134938"/>
            <a:ext cx="3546475" cy="650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tx2"/>
                </a:solidFill>
                <a:latin typeface="Microsoft Sans Serif" panose="020B0604020202020204" pitchFamily="34" charset="0"/>
              </a:rPr>
              <a:t>命令デコードでは</a:t>
            </a:r>
          </a:p>
        </p:txBody>
      </p:sp>
      <p:sp>
        <p:nvSpPr>
          <p:cNvPr id="133127" name="Rectangle 7">
            <a:extLst>
              <a:ext uri="{FF2B5EF4-FFF2-40B4-BE49-F238E27FC236}">
                <a16:creationId xmlns:a16="http://schemas.microsoft.com/office/drawing/2014/main" id="{11ECE5CE-143A-4720-BE4F-768AE4EC98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3113" y="1427163"/>
            <a:ext cx="2020887" cy="333375"/>
          </a:xfrm>
          <a:prstGeom prst="rect">
            <a:avLst/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3128" name="Rectangle 8">
            <a:extLst>
              <a:ext uri="{FF2B5EF4-FFF2-40B4-BE49-F238E27FC236}">
                <a16:creationId xmlns:a16="http://schemas.microsoft.com/office/drawing/2014/main" id="{5A95F9DB-6A71-4305-BC5C-D3994C3C51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0575" y="715963"/>
            <a:ext cx="2003425" cy="427037"/>
          </a:xfrm>
          <a:prstGeom prst="rect">
            <a:avLst/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3129" name="AutoShape 9">
            <a:extLst>
              <a:ext uri="{FF2B5EF4-FFF2-40B4-BE49-F238E27FC236}">
                <a16:creationId xmlns:a16="http://schemas.microsoft.com/office/drawing/2014/main" id="{5E3C3B0C-9C42-4DF5-91D1-79ADCDCC7C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7963" y="1131888"/>
            <a:ext cx="466725" cy="1216025"/>
          </a:xfrm>
          <a:prstGeom prst="downArrow">
            <a:avLst>
              <a:gd name="adj1" fmla="val 50000"/>
              <a:gd name="adj2" fmla="val 65136"/>
            </a:avLst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3130" name="Text Box 10">
            <a:extLst>
              <a:ext uri="{FF2B5EF4-FFF2-40B4-BE49-F238E27FC236}">
                <a16:creationId xmlns:a16="http://schemas.microsoft.com/office/drawing/2014/main" id="{BEEA2B3C-12CE-4BC0-A28D-490D968428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9625" y="269875"/>
            <a:ext cx="1789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アドレスバス</a:t>
            </a:r>
            <a:endParaRPr lang="en-US" altLang="ja-JP" sz="2400">
              <a:solidFill>
                <a:schemeClr val="tx2"/>
              </a:solidFill>
            </a:endParaRPr>
          </a:p>
        </p:txBody>
      </p:sp>
      <p:sp>
        <p:nvSpPr>
          <p:cNvPr id="133131" name="Text Box 11">
            <a:extLst>
              <a:ext uri="{FF2B5EF4-FFF2-40B4-BE49-F238E27FC236}">
                <a16:creationId xmlns:a16="http://schemas.microsoft.com/office/drawing/2014/main" id="{6C954F9C-93A0-4FF5-A283-F99B8F2F50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2650" y="1055688"/>
            <a:ext cx="1584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データバス</a:t>
            </a:r>
            <a:endParaRPr lang="en-US" altLang="ja-JP" sz="2400"/>
          </a:p>
        </p:txBody>
      </p:sp>
      <p:sp>
        <p:nvSpPr>
          <p:cNvPr id="133132" name="AutoShape 12">
            <a:extLst>
              <a:ext uri="{FF2B5EF4-FFF2-40B4-BE49-F238E27FC236}">
                <a16:creationId xmlns:a16="http://schemas.microsoft.com/office/drawing/2014/main" id="{1F1095A9-0691-4582-93A8-057A613F44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250" y="1779588"/>
            <a:ext cx="422275" cy="573087"/>
          </a:xfrm>
          <a:prstGeom prst="upDownArrow">
            <a:avLst>
              <a:gd name="adj1" fmla="val 50000"/>
              <a:gd name="adj2" fmla="val 27143"/>
            </a:avLst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3133" name="Line 13">
            <a:extLst>
              <a:ext uri="{FF2B5EF4-FFF2-40B4-BE49-F238E27FC236}">
                <a16:creationId xmlns:a16="http://schemas.microsoft.com/office/drawing/2014/main" id="{A05D0E84-30FC-4097-97C9-1982CBD2B6D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20863" y="1712913"/>
            <a:ext cx="5294312" cy="31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134" name="Line 14">
            <a:extLst>
              <a:ext uri="{FF2B5EF4-FFF2-40B4-BE49-F238E27FC236}">
                <a16:creationId xmlns:a16="http://schemas.microsoft.com/office/drawing/2014/main" id="{AF716CA5-3264-4136-BF8F-721C148C5193}"/>
              </a:ext>
            </a:extLst>
          </p:cNvPr>
          <p:cNvSpPr>
            <a:spLocks noChangeShapeType="1"/>
          </p:cNvSpPr>
          <p:nvPr/>
        </p:nvSpPr>
        <p:spPr bwMode="auto">
          <a:xfrm>
            <a:off x="6637338" y="1724025"/>
            <a:ext cx="0" cy="38719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135" name="Rectangle 15">
            <a:extLst>
              <a:ext uri="{FF2B5EF4-FFF2-40B4-BE49-F238E27FC236}">
                <a16:creationId xmlns:a16="http://schemas.microsoft.com/office/drawing/2014/main" id="{4148B3BE-CB99-42D4-A68D-C90CE38141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9063" y="5059363"/>
            <a:ext cx="682625" cy="103028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3136" name="Oval 16">
            <a:extLst>
              <a:ext uri="{FF2B5EF4-FFF2-40B4-BE49-F238E27FC236}">
                <a16:creationId xmlns:a16="http://schemas.microsoft.com/office/drawing/2014/main" id="{2FA57D61-21A6-49E5-83AB-80CAA94FFC39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6505575" y="1595438"/>
            <a:ext cx="230188" cy="2174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3137" name="Line 17">
            <a:extLst>
              <a:ext uri="{FF2B5EF4-FFF2-40B4-BE49-F238E27FC236}">
                <a16:creationId xmlns:a16="http://schemas.microsoft.com/office/drawing/2014/main" id="{EA8E8509-3CC3-44E6-9094-E1D35B3FFEC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89625" y="5591175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138" name="Rectangle 18">
            <a:extLst>
              <a:ext uri="{FF2B5EF4-FFF2-40B4-BE49-F238E27FC236}">
                <a16:creationId xmlns:a16="http://schemas.microsoft.com/office/drawing/2014/main" id="{17D0311A-4A32-4365-93BD-2172157CBE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4275" y="5060950"/>
            <a:ext cx="682625" cy="1030288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3139" name="Line 19">
            <a:extLst>
              <a:ext uri="{FF2B5EF4-FFF2-40B4-BE49-F238E27FC236}">
                <a16:creationId xmlns:a16="http://schemas.microsoft.com/office/drawing/2014/main" id="{9B954D36-64EE-4421-BF36-270CA4F6C35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14838" y="5592763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140" name="Text Box 20">
            <a:extLst>
              <a:ext uri="{FF2B5EF4-FFF2-40B4-BE49-F238E27FC236}">
                <a16:creationId xmlns:a16="http://schemas.microsoft.com/office/drawing/2014/main" id="{3E0D703B-E7CF-4E6D-8EBD-7376CE6E36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7925" y="6038850"/>
            <a:ext cx="28829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命令デコーダ</a:t>
            </a:r>
            <a:endParaRPr lang="en-US" altLang="ja-JP" sz="2400">
              <a:solidFill>
                <a:schemeClr val="accent2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Instruction Decoder</a:t>
            </a:r>
          </a:p>
        </p:txBody>
      </p:sp>
      <p:sp>
        <p:nvSpPr>
          <p:cNvPr id="133141" name="Line 21">
            <a:extLst>
              <a:ext uri="{FF2B5EF4-FFF2-40B4-BE49-F238E27FC236}">
                <a16:creationId xmlns:a16="http://schemas.microsoft.com/office/drawing/2014/main" id="{6474F888-F73F-4C19-A607-0BF2BABAE6D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81313" y="5603875"/>
            <a:ext cx="8413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142" name="Text Box 22">
            <a:extLst>
              <a:ext uri="{FF2B5EF4-FFF2-40B4-BE49-F238E27FC236}">
                <a16:creationId xmlns:a16="http://schemas.microsoft.com/office/drawing/2014/main" id="{689852FE-1828-447C-946A-B9BEE448DC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1438" y="5243513"/>
            <a:ext cx="16748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制御系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Control Unit</a:t>
            </a:r>
          </a:p>
        </p:txBody>
      </p:sp>
      <p:sp>
        <p:nvSpPr>
          <p:cNvPr id="133143" name="Line 23">
            <a:extLst>
              <a:ext uri="{FF2B5EF4-FFF2-40B4-BE49-F238E27FC236}">
                <a16:creationId xmlns:a16="http://schemas.microsoft.com/office/drawing/2014/main" id="{B7C7CC3B-6830-432C-BA41-FE8F01515D7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57325" y="935038"/>
            <a:ext cx="5637213" cy="0"/>
          </a:xfrm>
          <a:prstGeom prst="line">
            <a:avLst/>
          </a:prstGeom>
          <a:noFill/>
          <a:ln w="57150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144" name="Rectangle 24">
            <a:extLst>
              <a:ext uri="{FF2B5EF4-FFF2-40B4-BE49-F238E27FC236}">
                <a16:creationId xmlns:a16="http://schemas.microsoft.com/office/drawing/2014/main" id="{CAEFB291-FD90-4812-ADC7-BDAB1EB6AE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3825" y="2328863"/>
            <a:ext cx="895350" cy="60483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3145" name="Text Box 25">
            <a:extLst>
              <a:ext uri="{FF2B5EF4-FFF2-40B4-BE49-F238E27FC236}">
                <a16:creationId xmlns:a16="http://schemas.microsoft.com/office/drawing/2014/main" id="{B2CCDB3B-327C-42B7-8F42-8204CBC8AD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6450" y="2978150"/>
            <a:ext cx="2057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solidFill>
                  <a:schemeClr val="accent2"/>
                </a:solidFill>
              </a:rPr>
              <a:t>プログラムカウンタ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chemeClr val="accent2"/>
                </a:solidFill>
              </a:rPr>
              <a:t>Program Counter</a:t>
            </a:r>
          </a:p>
        </p:txBody>
      </p:sp>
      <p:sp>
        <p:nvSpPr>
          <p:cNvPr id="133146" name="Line 26">
            <a:extLst>
              <a:ext uri="{FF2B5EF4-FFF2-40B4-BE49-F238E27FC236}">
                <a16:creationId xmlns:a16="http://schemas.microsoft.com/office/drawing/2014/main" id="{CD14B74D-C1B6-4D40-88DD-9B73E6A4DC4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57850" y="919163"/>
            <a:ext cx="0" cy="14112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147" name="Rectangle 27">
            <a:extLst>
              <a:ext uri="{FF2B5EF4-FFF2-40B4-BE49-F238E27FC236}">
                <a16:creationId xmlns:a16="http://schemas.microsoft.com/office/drawing/2014/main" id="{7A2A2491-6021-4531-948F-872865A6E4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0163" y="3722688"/>
            <a:ext cx="1116012" cy="6048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accent2"/>
                </a:solidFill>
                <a:latin typeface="Microsoft Sans Serif" panose="020B0604020202020204" pitchFamily="34" charset="0"/>
              </a:rPr>
              <a:t>+</a:t>
            </a:r>
            <a:r>
              <a:rPr lang="ja-JP" altLang="en-US" sz="2000">
                <a:solidFill>
                  <a:schemeClr val="accent2"/>
                </a:solidFill>
              </a:rPr>
              <a:t>命令長</a:t>
            </a:r>
          </a:p>
        </p:txBody>
      </p:sp>
      <p:sp>
        <p:nvSpPr>
          <p:cNvPr id="133148" name="Line 28">
            <a:extLst>
              <a:ext uri="{FF2B5EF4-FFF2-40B4-BE49-F238E27FC236}">
                <a16:creationId xmlns:a16="http://schemas.microsoft.com/office/drawing/2014/main" id="{0C2C6BAB-9948-4986-B1EE-1DBB6172304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67375" y="2101850"/>
            <a:ext cx="728663" cy="158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149" name="Line 29">
            <a:extLst>
              <a:ext uri="{FF2B5EF4-FFF2-40B4-BE49-F238E27FC236}">
                <a16:creationId xmlns:a16="http://schemas.microsoft.com/office/drawing/2014/main" id="{AE10BB1E-FE64-4B12-976B-9ED4A63033B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43563" y="4591050"/>
            <a:ext cx="746125" cy="0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150" name="Line 30">
            <a:extLst>
              <a:ext uri="{FF2B5EF4-FFF2-40B4-BE49-F238E27FC236}">
                <a16:creationId xmlns:a16="http://schemas.microsoft.com/office/drawing/2014/main" id="{353E56DD-6780-45D1-A5DE-0B8250B297C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56263" y="4333875"/>
            <a:ext cx="0" cy="2492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151" name="Freeform 31">
            <a:extLst>
              <a:ext uri="{FF2B5EF4-FFF2-40B4-BE49-F238E27FC236}">
                <a16:creationId xmlns:a16="http://schemas.microsoft.com/office/drawing/2014/main" id="{0F487510-9036-47A1-8D21-0186DBCCBF75}"/>
              </a:ext>
            </a:extLst>
          </p:cNvPr>
          <p:cNvSpPr>
            <a:spLocks/>
          </p:cNvSpPr>
          <p:nvPr/>
        </p:nvSpPr>
        <p:spPr bwMode="auto">
          <a:xfrm>
            <a:off x="476250" y="1952625"/>
            <a:ext cx="958850" cy="2513013"/>
          </a:xfrm>
          <a:custGeom>
            <a:avLst/>
            <a:gdLst>
              <a:gd name="T0" fmla="*/ 2147483646 w 604"/>
              <a:gd name="T1" fmla="*/ 0 h 1583"/>
              <a:gd name="T2" fmla="*/ 0 w 604"/>
              <a:gd name="T3" fmla="*/ 2147483646 h 1583"/>
              <a:gd name="T4" fmla="*/ 0 w 604"/>
              <a:gd name="T5" fmla="*/ 2147483646 h 1583"/>
              <a:gd name="T6" fmla="*/ 2147483646 w 604"/>
              <a:gd name="T7" fmla="*/ 2147483646 h 1583"/>
              <a:gd name="T8" fmla="*/ 2147483646 w 604"/>
              <a:gd name="T9" fmla="*/ 2147483646 h 1583"/>
              <a:gd name="T10" fmla="*/ 2147483646 w 604"/>
              <a:gd name="T11" fmla="*/ 2147483646 h 1583"/>
              <a:gd name="T12" fmla="*/ 2147483646 w 604"/>
              <a:gd name="T13" fmla="*/ 2147483646 h 1583"/>
              <a:gd name="T14" fmla="*/ 2147483646 w 604"/>
              <a:gd name="T15" fmla="*/ 0 h 158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04"/>
              <a:gd name="T25" fmla="*/ 0 h 1583"/>
              <a:gd name="T26" fmla="*/ 604 w 604"/>
              <a:gd name="T27" fmla="*/ 1583 h 158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04" h="1583">
                <a:moveTo>
                  <a:pt x="604" y="0"/>
                </a:moveTo>
                <a:lnTo>
                  <a:pt x="0" y="397"/>
                </a:lnTo>
                <a:lnTo>
                  <a:pt x="0" y="1186"/>
                </a:lnTo>
                <a:lnTo>
                  <a:pt x="604" y="1583"/>
                </a:lnTo>
                <a:lnTo>
                  <a:pt x="604" y="917"/>
                </a:lnTo>
                <a:lnTo>
                  <a:pt x="359" y="772"/>
                </a:lnTo>
                <a:lnTo>
                  <a:pt x="604" y="643"/>
                </a:lnTo>
                <a:lnTo>
                  <a:pt x="604" y="0"/>
                </a:lnTo>
                <a:close/>
              </a:path>
            </a:pathLst>
          </a:cu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3152" name="Rectangle 32">
            <a:extLst>
              <a:ext uri="{FF2B5EF4-FFF2-40B4-BE49-F238E27FC236}">
                <a16:creationId xmlns:a16="http://schemas.microsoft.com/office/drawing/2014/main" id="{D67AF4B1-BC56-4126-89AF-22242FACD0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8950" y="2436813"/>
            <a:ext cx="949325" cy="1598612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3153" name="Oval 33">
            <a:extLst>
              <a:ext uri="{FF2B5EF4-FFF2-40B4-BE49-F238E27FC236}">
                <a16:creationId xmlns:a16="http://schemas.microsoft.com/office/drawing/2014/main" id="{87017355-13B5-4670-8E14-F03450ADDAF1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398963" y="1593850"/>
            <a:ext cx="230187" cy="21748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3154" name="Line 34">
            <a:extLst>
              <a:ext uri="{FF2B5EF4-FFF2-40B4-BE49-F238E27FC236}">
                <a16:creationId xmlns:a16="http://schemas.microsoft.com/office/drawing/2014/main" id="{67502669-D09A-4316-B6C2-5C893C2C64B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18025" y="1725613"/>
            <a:ext cx="0" cy="1004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155" name="Line 35">
            <a:extLst>
              <a:ext uri="{FF2B5EF4-FFF2-40B4-BE49-F238E27FC236}">
                <a16:creationId xmlns:a16="http://schemas.microsoft.com/office/drawing/2014/main" id="{6EBC5AE2-2253-4BCC-A012-C1BF4F02F7E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95738" y="2732088"/>
            <a:ext cx="51435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156" name="Line 36">
            <a:extLst>
              <a:ext uri="{FF2B5EF4-FFF2-40B4-BE49-F238E27FC236}">
                <a16:creationId xmlns:a16="http://schemas.microsoft.com/office/drawing/2014/main" id="{43B919D1-3DA6-4573-9912-A3F32C46AD6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55863" y="1712913"/>
            <a:ext cx="1587" cy="6842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157" name="Line 37">
            <a:extLst>
              <a:ext uri="{FF2B5EF4-FFF2-40B4-BE49-F238E27FC236}">
                <a16:creationId xmlns:a16="http://schemas.microsoft.com/office/drawing/2014/main" id="{1AE42CC4-03BB-4B3A-BFD9-7C648EF8E40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090738" y="2374900"/>
            <a:ext cx="390525" cy="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158" name="Line 38">
            <a:extLst>
              <a:ext uri="{FF2B5EF4-FFF2-40B4-BE49-F238E27FC236}">
                <a16:creationId xmlns:a16="http://schemas.microsoft.com/office/drawing/2014/main" id="{C684E4A3-9F26-4498-9650-EF97DE99A78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23988" y="2519363"/>
            <a:ext cx="407987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159" name="Line 39">
            <a:extLst>
              <a:ext uri="{FF2B5EF4-FFF2-40B4-BE49-F238E27FC236}">
                <a16:creationId xmlns:a16="http://schemas.microsoft.com/office/drawing/2014/main" id="{9DEF9FD6-3F89-4E85-87C1-520389DC6EF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3275" y="2635250"/>
            <a:ext cx="6477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160" name="Line 40">
            <a:extLst>
              <a:ext uri="{FF2B5EF4-FFF2-40B4-BE49-F238E27FC236}">
                <a16:creationId xmlns:a16="http://schemas.microsoft.com/office/drawing/2014/main" id="{D37D779F-FE60-4EF9-8BBC-DC90BC2F98B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22563" y="2633663"/>
            <a:ext cx="1587" cy="13477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161" name="Line 41">
            <a:extLst>
              <a:ext uri="{FF2B5EF4-FFF2-40B4-BE49-F238E27FC236}">
                <a16:creationId xmlns:a16="http://schemas.microsoft.com/office/drawing/2014/main" id="{6C5FA976-AB97-4BA9-A6CF-85D727CEFDF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6213" y="2635250"/>
            <a:ext cx="309562" cy="4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162" name="Line 42">
            <a:extLst>
              <a:ext uri="{FF2B5EF4-FFF2-40B4-BE49-F238E27FC236}">
                <a16:creationId xmlns:a16="http://schemas.microsoft.com/office/drawing/2014/main" id="{FDAC5AB8-D1C9-4812-A71A-42FB2D8BFDD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3038" y="3959225"/>
            <a:ext cx="12700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163" name="Line 43">
            <a:extLst>
              <a:ext uri="{FF2B5EF4-FFF2-40B4-BE49-F238E27FC236}">
                <a16:creationId xmlns:a16="http://schemas.microsoft.com/office/drawing/2014/main" id="{C4A7E8BF-7849-4A7C-9F7D-12346C5DD872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775" y="3175000"/>
            <a:ext cx="255588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164" name="Oval 44">
            <a:extLst>
              <a:ext uri="{FF2B5EF4-FFF2-40B4-BE49-F238E27FC236}">
                <a16:creationId xmlns:a16="http://schemas.microsoft.com/office/drawing/2014/main" id="{520A9066-569E-43CC-9F2F-1EAEDB944E0B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597150" y="2528888"/>
            <a:ext cx="2286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3165" name="Oval 45">
            <a:extLst>
              <a:ext uri="{FF2B5EF4-FFF2-40B4-BE49-F238E27FC236}">
                <a16:creationId xmlns:a16="http://schemas.microsoft.com/office/drawing/2014/main" id="{4B35258C-C123-4B6A-9217-0D699AE9896A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339975" y="1608138"/>
            <a:ext cx="230188" cy="2174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3166" name="Line 46">
            <a:extLst>
              <a:ext uri="{FF2B5EF4-FFF2-40B4-BE49-F238E27FC236}">
                <a16:creationId xmlns:a16="http://schemas.microsoft.com/office/drawing/2014/main" id="{CC0A2E53-B4F6-4FB5-9AB5-0731D623358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4625" y="1441450"/>
            <a:ext cx="6959600" cy="4763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167" name="Line 47">
            <a:extLst>
              <a:ext uri="{FF2B5EF4-FFF2-40B4-BE49-F238E27FC236}">
                <a16:creationId xmlns:a16="http://schemas.microsoft.com/office/drawing/2014/main" id="{5D2F9A5C-9DE1-4FE7-A77C-5103D938371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0188" y="1457325"/>
            <a:ext cx="1587" cy="17081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168" name="Line 48">
            <a:extLst>
              <a:ext uri="{FF2B5EF4-FFF2-40B4-BE49-F238E27FC236}">
                <a16:creationId xmlns:a16="http://schemas.microsoft.com/office/drawing/2014/main" id="{77B84DB5-9013-4987-861D-877AE9F377A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9388" y="1450975"/>
            <a:ext cx="0" cy="11747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169" name="Oval 49">
            <a:extLst>
              <a:ext uri="{FF2B5EF4-FFF2-40B4-BE49-F238E27FC236}">
                <a16:creationId xmlns:a16="http://schemas.microsoft.com/office/drawing/2014/main" id="{82F05BDF-B7D7-4BDE-82E9-CEC018CDD5D8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3397250" y="1330325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3170" name="Line 50">
            <a:extLst>
              <a:ext uri="{FF2B5EF4-FFF2-40B4-BE49-F238E27FC236}">
                <a16:creationId xmlns:a16="http://schemas.microsoft.com/office/drawing/2014/main" id="{A6756688-7395-4D57-ACD0-1FC3AF84F51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11550" y="936625"/>
            <a:ext cx="7938" cy="479425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171" name="Oval 51">
            <a:extLst>
              <a:ext uri="{FF2B5EF4-FFF2-40B4-BE49-F238E27FC236}">
                <a16:creationId xmlns:a16="http://schemas.microsoft.com/office/drawing/2014/main" id="{407A9F09-A624-4B48-A2DE-61A54CE4FC9E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575175" y="1320800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3172" name="Line 52">
            <a:extLst>
              <a:ext uri="{FF2B5EF4-FFF2-40B4-BE49-F238E27FC236}">
                <a16:creationId xmlns:a16="http://schemas.microsoft.com/office/drawing/2014/main" id="{F0F56EDB-51FC-4969-8529-D544BADCE625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4238" y="1446213"/>
            <a:ext cx="1587" cy="228600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173" name="Line 53">
            <a:extLst>
              <a:ext uri="{FF2B5EF4-FFF2-40B4-BE49-F238E27FC236}">
                <a16:creationId xmlns:a16="http://schemas.microsoft.com/office/drawing/2014/main" id="{6D0B4221-A4A8-441F-A008-4810C014886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00500" y="3721100"/>
            <a:ext cx="698500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174" name="Oval 54">
            <a:extLst>
              <a:ext uri="{FF2B5EF4-FFF2-40B4-BE49-F238E27FC236}">
                <a16:creationId xmlns:a16="http://schemas.microsoft.com/office/drawing/2014/main" id="{A82A295F-F9E1-4A87-9C87-52C96FE34FD5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5548313" y="1998663"/>
            <a:ext cx="230187" cy="217487"/>
          </a:xfrm>
          <a:prstGeom prst="ellipse">
            <a:avLst/>
          </a:prstGeom>
          <a:solidFill>
            <a:srgbClr val="FF9933"/>
          </a:solidFill>
          <a:ln w="9525">
            <a:solidFill>
              <a:srgbClr val="FF9999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3175" name="Line 55">
            <a:extLst>
              <a:ext uri="{FF2B5EF4-FFF2-40B4-BE49-F238E27FC236}">
                <a16:creationId xmlns:a16="http://schemas.microsoft.com/office/drawing/2014/main" id="{5F3E5C19-63F9-42FB-A5D7-B5181D1A4F5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82800" y="2116138"/>
            <a:ext cx="3567113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9896" name="Line 56">
            <a:extLst>
              <a:ext uri="{FF2B5EF4-FFF2-40B4-BE49-F238E27FC236}">
                <a16:creationId xmlns:a16="http://schemas.microsoft.com/office/drawing/2014/main" id="{5EB6667B-28B6-45F8-AFDB-94BC26A6AE5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900363" y="5607050"/>
            <a:ext cx="784225" cy="158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9897" name="Rectangle 57">
            <a:extLst>
              <a:ext uri="{FF2B5EF4-FFF2-40B4-BE49-F238E27FC236}">
                <a16:creationId xmlns:a16="http://schemas.microsoft.com/office/drawing/2014/main" id="{F17CE427-6A27-44CF-83DE-06A1D3C2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7450" y="5070475"/>
            <a:ext cx="682625" cy="1030288"/>
          </a:xfrm>
          <a:prstGeom prst="rect">
            <a:avLst/>
          </a:prstGeom>
          <a:solidFill>
            <a:srgbClr val="FF4B4B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3178" name="Rectangle 58">
            <a:extLst>
              <a:ext uri="{FF2B5EF4-FFF2-40B4-BE49-F238E27FC236}">
                <a16:creationId xmlns:a16="http://schemas.microsoft.com/office/drawing/2014/main" id="{F39E0533-D3A3-409E-9687-F17A7777F7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9538" y="5218113"/>
            <a:ext cx="1503362" cy="838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19899" name="Rectangle 59">
            <a:extLst>
              <a:ext uri="{FF2B5EF4-FFF2-40B4-BE49-F238E27FC236}">
                <a16:creationId xmlns:a16="http://schemas.microsoft.com/office/drawing/2014/main" id="{DF15B33A-8570-4E09-B2B8-43B8D25999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5888" y="2339975"/>
            <a:ext cx="895350" cy="604838"/>
          </a:xfrm>
          <a:prstGeom prst="rect">
            <a:avLst/>
          </a:prstGeom>
          <a:solidFill>
            <a:srgbClr val="FF4B4B"/>
          </a:solidFill>
          <a:ln w="762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19900" name="Line 60">
            <a:extLst>
              <a:ext uri="{FF2B5EF4-FFF2-40B4-BE49-F238E27FC236}">
                <a16:creationId xmlns:a16="http://schemas.microsoft.com/office/drawing/2014/main" id="{FF85B1D6-6CF1-48C1-82E4-090ABB5DB9F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61025" y="2095500"/>
            <a:ext cx="1588" cy="206375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9901" name="Line 61">
            <a:extLst>
              <a:ext uri="{FF2B5EF4-FFF2-40B4-BE49-F238E27FC236}">
                <a16:creationId xmlns:a16="http://schemas.microsoft.com/office/drawing/2014/main" id="{A1C98BE1-8FA3-408D-B424-AF09CF2D79D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661025" y="2098675"/>
            <a:ext cx="731838" cy="7938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9902" name="Line 62">
            <a:extLst>
              <a:ext uri="{FF2B5EF4-FFF2-40B4-BE49-F238E27FC236}">
                <a16:creationId xmlns:a16="http://schemas.microsoft.com/office/drawing/2014/main" id="{9525730A-29E9-4887-9EE6-0E26B197692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661025" y="2101850"/>
            <a:ext cx="731838" cy="7938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9903" name="Line 63">
            <a:extLst>
              <a:ext uri="{FF2B5EF4-FFF2-40B4-BE49-F238E27FC236}">
                <a16:creationId xmlns:a16="http://schemas.microsoft.com/office/drawing/2014/main" id="{EBBDFD4A-C2E0-4025-A650-5C8AED5974AC}"/>
              </a:ext>
            </a:extLst>
          </p:cNvPr>
          <p:cNvSpPr>
            <a:spLocks noChangeShapeType="1"/>
          </p:cNvSpPr>
          <p:nvPr/>
        </p:nvSpPr>
        <p:spPr bwMode="auto">
          <a:xfrm>
            <a:off x="6375400" y="2092325"/>
            <a:ext cx="9525" cy="250825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9904" name="Line 64">
            <a:extLst>
              <a:ext uri="{FF2B5EF4-FFF2-40B4-BE49-F238E27FC236}">
                <a16:creationId xmlns:a16="http://schemas.microsoft.com/office/drawing/2014/main" id="{0152E8B8-E160-4288-8C0B-F872323BD02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649913" y="4576763"/>
            <a:ext cx="731837" cy="7937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9905" name="Line 65">
            <a:extLst>
              <a:ext uri="{FF2B5EF4-FFF2-40B4-BE49-F238E27FC236}">
                <a16:creationId xmlns:a16="http://schemas.microsoft.com/office/drawing/2014/main" id="{F3B8EFA1-9B9C-4A7B-8E89-E25EEECB1D7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49913" y="4322763"/>
            <a:ext cx="1587" cy="26035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9906" name="Line 66">
            <a:extLst>
              <a:ext uri="{FF2B5EF4-FFF2-40B4-BE49-F238E27FC236}">
                <a16:creationId xmlns:a16="http://schemas.microsoft.com/office/drawing/2014/main" id="{D553332E-F861-4BD0-8EEA-9A539408985E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0863" y="2987675"/>
            <a:ext cx="9525" cy="735013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9907" name="Rectangle 67">
            <a:extLst>
              <a:ext uri="{FF2B5EF4-FFF2-40B4-BE49-F238E27FC236}">
                <a16:creationId xmlns:a16="http://schemas.microsoft.com/office/drawing/2014/main" id="{00EDAA90-3869-4A9D-88E9-FFF8863873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0638" y="3729038"/>
            <a:ext cx="1131887" cy="604837"/>
          </a:xfrm>
          <a:prstGeom prst="rect">
            <a:avLst/>
          </a:prstGeom>
          <a:noFill/>
          <a:ln w="762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3188" name="Line 68">
            <a:extLst>
              <a:ext uri="{FF2B5EF4-FFF2-40B4-BE49-F238E27FC236}">
                <a16:creationId xmlns:a16="http://schemas.microsoft.com/office/drawing/2014/main" id="{51C59636-FAE8-4FBD-8C81-BE003C13A94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05313" y="5595938"/>
            <a:ext cx="784225" cy="158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189" name="Rectangle 69">
            <a:extLst>
              <a:ext uri="{FF2B5EF4-FFF2-40B4-BE49-F238E27FC236}">
                <a16:creationId xmlns:a16="http://schemas.microsoft.com/office/drawing/2014/main" id="{E22C62C2-2389-4F27-B08D-55AC7F53DB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0650" y="5070475"/>
            <a:ext cx="682625" cy="1030288"/>
          </a:xfrm>
          <a:prstGeom prst="rect">
            <a:avLst/>
          </a:prstGeom>
          <a:solidFill>
            <a:srgbClr val="FF4B4B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19910" name="Text Box 70">
            <a:extLst>
              <a:ext uri="{FF2B5EF4-FFF2-40B4-BE49-F238E27FC236}">
                <a16:creationId xmlns:a16="http://schemas.microsoft.com/office/drawing/2014/main" id="{DF0A252C-6D12-4284-A3EA-393C9E02CF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575" y="1358900"/>
            <a:ext cx="3868738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プログラムカウンタが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「</a:t>
            </a:r>
            <a:r>
              <a:rPr lang="en-US" altLang="ja-JP" sz="2400">
                <a:latin typeface="MS Reference Sans Serif" panose="020B0604030504040204" pitchFamily="34" charset="0"/>
              </a:rPr>
              <a:t>rts</a:t>
            </a:r>
            <a:r>
              <a:rPr lang="ja-JP" altLang="en-US" sz="2400"/>
              <a:t>」の次をポイントするように書き換わる</a:t>
            </a:r>
          </a:p>
        </p:txBody>
      </p:sp>
      <p:sp>
        <p:nvSpPr>
          <p:cNvPr id="419911" name="Line 71">
            <a:extLst>
              <a:ext uri="{FF2B5EF4-FFF2-40B4-BE49-F238E27FC236}">
                <a16:creationId xmlns:a16="http://schemas.microsoft.com/office/drawing/2014/main" id="{3FA68D0C-DC4D-4CCC-A267-59F3C367D33A}"/>
              </a:ext>
            </a:extLst>
          </p:cNvPr>
          <p:cNvSpPr>
            <a:spLocks noChangeShapeType="1"/>
          </p:cNvSpPr>
          <p:nvPr/>
        </p:nvSpPr>
        <p:spPr bwMode="auto">
          <a:xfrm>
            <a:off x="4019550" y="1989138"/>
            <a:ext cx="1096963" cy="661987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9912" name="Rectangle 72">
            <a:extLst>
              <a:ext uri="{FF2B5EF4-FFF2-40B4-BE49-F238E27FC236}">
                <a16:creationId xmlns:a16="http://schemas.microsoft.com/office/drawing/2014/main" id="{615E4541-ABAC-4ABC-A0F1-E1E4058958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4300" y="5221288"/>
            <a:ext cx="1509713" cy="825500"/>
          </a:xfrm>
          <a:prstGeom prst="rect">
            <a:avLst/>
          </a:prstGeom>
          <a:noFill/>
          <a:ln w="762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133193" name="Rectangle 75">
            <a:extLst>
              <a:ext uri="{FF2B5EF4-FFF2-40B4-BE49-F238E27FC236}">
                <a16:creationId xmlns:a16="http://schemas.microsoft.com/office/drawing/2014/main" id="{8F17E937-C0D5-416F-A5F7-706E7309B7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7288" y="2359025"/>
            <a:ext cx="1603375" cy="38020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3194" name="Text Box 76">
            <a:extLst>
              <a:ext uri="{FF2B5EF4-FFF2-40B4-BE49-F238E27FC236}">
                <a16:creationId xmlns:a16="http://schemas.microsoft.com/office/drawing/2014/main" id="{5DEF6912-B886-43E2-ABB6-15DD4A6FCF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4038" y="3800475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R/W</a:t>
            </a:r>
          </a:p>
        </p:txBody>
      </p:sp>
      <p:sp>
        <p:nvSpPr>
          <p:cNvPr id="133195" name="Line 77">
            <a:extLst>
              <a:ext uri="{FF2B5EF4-FFF2-40B4-BE49-F238E27FC236}">
                <a16:creationId xmlns:a16="http://schemas.microsoft.com/office/drawing/2014/main" id="{9EE8EC32-730F-4D2C-87B1-5FFCFE9ACA33}"/>
              </a:ext>
            </a:extLst>
          </p:cNvPr>
          <p:cNvSpPr>
            <a:spLocks noChangeShapeType="1"/>
          </p:cNvSpPr>
          <p:nvPr/>
        </p:nvSpPr>
        <p:spPr bwMode="auto">
          <a:xfrm>
            <a:off x="7127875" y="4316413"/>
            <a:ext cx="377825" cy="127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196" name="Line 78">
            <a:extLst>
              <a:ext uri="{FF2B5EF4-FFF2-40B4-BE49-F238E27FC236}">
                <a16:creationId xmlns:a16="http://schemas.microsoft.com/office/drawing/2014/main" id="{ED479976-E283-4630-8256-416697B3D094}"/>
              </a:ext>
            </a:extLst>
          </p:cNvPr>
          <p:cNvSpPr>
            <a:spLocks noChangeShapeType="1"/>
          </p:cNvSpPr>
          <p:nvPr/>
        </p:nvSpPr>
        <p:spPr bwMode="auto">
          <a:xfrm>
            <a:off x="7242175" y="3854450"/>
            <a:ext cx="198438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197" name="Text Box 81">
            <a:extLst>
              <a:ext uri="{FF2B5EF4-FFF2-40B4-BE49-F238E27FC236}">
                <a16:creationId xmlns:a16="http://schemas.microsoft.com/office/drawing/2014/main" id="{61B7E459-E508-41BF-9B8B-7E42B2751E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2075" y="4976813"/>
            <a:ext cx="1712913" cy="588962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latin typeface="MS Reference Sans Serif" panose="020B0604030504040204" pitchFamily="34" charset="0"/>
              </a:rPr>
              <a:t>0x4e75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9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19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19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19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19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19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19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19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19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19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19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19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1000"/>
                                        <p:tgtEl>
                                          <p:spTgt spid="419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1000"/>
                                        <p:tgtEl>
                                          <p:spTgt spid="419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97" grpId="0" animBg="1"/>
      <p:bldP spid="419899" grpId="0" animBg="1"/>
      <p:bldP spid="419907" grpId="0" animBg="1"/>
      <p:bldP spid="419910" grpId="0" animBg="1"/>
      <p:bldP spid="419912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Line 2">
            <a:extLst>
              <a:ext uri="{FF2B5EF4-FFF2-40B4-BE49-F238E27FC236}">
                <a16:creationId xmlns:a16="http://schemas.microsoft.com/office/drawing/2014/main" id="{5C372459-A0ED-46F3-98AF-18D54974E3B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30863" y="2924175"/>
            <a:ext cx="7937" cy="8080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5171" name="Line 3">
            <a:extLst>
              <a:ext uri="{FF2B5EF4-FFF2-40B4-BE49-F238E27FC236}">
                <a16:creationId xmlns:a16="http://schemas.microsoft.com/office/drawing/2014/main" id="{866EBC8A-CD0A-408E-A4F7-2173B1A062D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391275" y="2103438"/>
            <a:ext cx="0" cy="25034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5172" name="AutoShape 4">
            <a:extLst>
              <a:ext uri="{FF2B5EF4-FFF2-40B4-BE49-F238E27FC236}">
                <a16:creationId xmlns:a16="http://schemas.microsoft.com/office/drawing/2014/main" id="{4B79C576-0559-4E4A-A292-39100E98B0C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30388" y="1954213"/>
            <a:ext cx="228600" cy="795337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5173" name="Rectangle 5">
            <a:extLst>
              <a:ext uri="{FF2B5EF4-FFF2-40B4-BE49-F238E27FC236}">
                <a16:creationId xmlns:a16="http://schemas.microsoft.com/office/drawing/2014/main" id="{257860AE-1E3C-4F4E-9EB5-7335710432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" y="434975"/>
            <a:ext cx="7075488" cy="63293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5174" name="Rectangle 6">
            <a:extLst>
              <a:ext uri="{FF2B5EF4-FFF2-40B4-BE49-F238E27FC236}">
                <a16:creationId xmlns:a16="http://schemas.microsoft.com/office/drawing/2014/main" id="{B824F50D-DE19-490F-8A07-2E0F58C721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3113" y="1427163"/>
            <a:ext cx="2020887" cy="333375"/>
          </a:xfrm>
          <a:prstGeom prst="rect">
            <a:avLst/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5175" name="Rectangle 7">
            <a:extLst>
              <a:ext uri="{FF2B5EF4-FFF2-40B4-BE49-F238E27FC236}">
                <a16:creationId xmlns:a16="http://schemas.microsoft.com/office/drawing/2014/main" id="{2DDFCF0E-BF15-47A8-B6E2-735EEA8D8D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0575" y="715963"/>
            <a:ext cx="2003425" cy="427037"/>
          </a:xfrm>
          <a:prstGeom prst="rect">
            <a:avLst/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5176" name="AutoShape 8">
            <a:extLst>
              <a:ext uri="{FF2B5EF4-FFF2-40B4-BE49-F238E27FC236}">
                <a16:creationId xmlns:a16="http://schemas.microsoft.com/office/drawing/2014/main" id="{B5183B92-37A2-432B-9839-DC02CB6685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7963" y="1131888"/>
            <a:ext cx="466725" cy="1216025"/>
          </a:xfrm>
          <a:prstGeom prst="downArrow">
            <a:avLst>
              <a:gd name="adj1" fmla="val 50000"/>
              <a:gd name="adj2" fmla="val 65136"/>
            </a:avLst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5177" name="Text Box 9">
            <a:extLst>
              <a:ext uri="{FF2B5EF4-FFF2-40B4-BE49-F238E27FC236}">
                <a16:creationId xmlns:a16="http://schemas.microsoft.com/office/drawing/2014/main" id="{09A17ABD-31B5-463E-AC90-1A2D18B4EA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9625" y="269875"/>
            <a:ext cx="1789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アドレスバス</a:t>
            </a:r>
            <a:endParaRPr lang="en-US" altLang="ja-JP" sz="2400">
              <a:solidFill>
                <a:schemeClr val="tx2"/>
              </a:solidFill>
            </a:endParaRPr>
          </a:p>
        </p:txBody>
      </p:sp>
      <p:sp>
        <p:nvSpPr>
          <p:cNvPr id="135178" name="Text Box 10">
            <a:extLst>
              <a:ext uri="{FF2B5EF4-FFF2-40B4-BE49-F238E27FC236}">
                <a16:creationId xmlns:a16="http://schemas.microsoft.com/office/drawing/2014/main" id="{9E01DB87-1630-4843-B67B-3ABFF63FC8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2650" y="1055688"/>
            <a:ext cx="1584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データバス</a:t>
            </a:r>
            <a:endParaRPr lang="en-US" altLang="ja-JP" sz="2400"/>
          </a:p>
        </p:txBody>
      </p:sp>
      <p:sp>
        <p:nvSpPr>
          <p:cNvPr id="135179" name="AutoShape 11">
            <a:extLst>
              <a:ext uri="{FF2B5EF4-FFF2-40B4-BE49-F238E27FC236}">
                <a16:creationId xmlns:a16="http://schemas.microsoft.com/office/drawing/2014/main" id="{DC287259-5A43-4B8C-A934-773F3B5CED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250" y="1779588"/>
            <a:ext cx="422275" cy="573087"/>
          </a:xfrm>
          <a:prstGeom prst="upDownArrow">
            <a:avLst>
              <a:gd name="adj1" fmla="val 50000"/>
              <a:gd name="adj2" fmla="val 27143"/>
            </a:avLst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5180" name="Line 12">
            <a:extLst>
              <a:ext uri="{FF2B5EF4-FFF2-40B4-BE49-F238E27FC236}">
                <a16:creationId xmlns:a16="http://schemas.microsoft.com/office/drawing/2014/main" id="{3729C80B-4E5A-45FB-B3B0-5D55F5371DC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20863" y="1712913"/>
            <a:ext cx="5294312" cy="31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5181" name="Line 13">
            <a:extLst>
              <a:ext uri="{FF2B5EF4-FFF2-40B4-BE49-F238E27FC236}">
                <a16:creationId xmlns:a16="http://schemas.microsoft.com/office/drawing/2014/main" id="{998C8B2C-19C2-48D0-8975-56FD339B1961}"/>
              </a:ext>
            </a:extLst>
          </p:cNvPr>
          <p:cNvSpPr>
            <a:spLocks noChangeShapeType="1"/>
          </p:cNvSpPr>
          <p:nvPr/>
        </p:nvSpPr>
        <p:spPr bwMode="auto">
          <a:xfrm>
            <a:off x="6637338" y="1724025"/>
            <a:ext cx="0" cy="38719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5182" name="Rectangle 14">
            <a:extLst>
              <a:ext uri="{FF2B5EF4-FFF2-40B4-BE49-F238E27FC236}">
                <a16:creationId xmlns:a16="http://schemas.microsoft.com/office/drawing/2014/main" id="{0C3C6A05-5742-44DE-A3AF-EE5F5D448C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9063" y="5059363"/>
            <a:ext cx="682625" cy="103028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5183" name="Oval 15">
            <a:extLst>
              <a:ext uri="{FF2B5EF4-FFF2-40B4-BE49-F238E27FC236}">
                <a16:creationId xmlns:a16="http://schemas.microsoft.com/office/drawing/2014/main" id="{BAAB8021-3166-4557-852D-3E12BC18325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583363" y="1651000"/>
            <a:ext cx="114300" cy="1079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5184" name="Line 16">
            <a:extLst>
              <a:ext uri="{FF2B5EF4-FFF2-40B4-BE49-F238E27FC236}">
                <a16:creationId xmlns:a16="http://schemas.microsoft.com/office/drawing/2014/main" id="{A8415BF4-9B8E-41CF-A210-82FE17BC2AE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89625" y="5591175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5185" name="Rectangle 17">
            <a:extLst>
              <a:ext uri="{FF2B5EF4-FFF2-40B4-BE49-F238E27FC236}">
                <a16:creationId xmlns:a16="http://schemas.microsoft.com/office/drawing/2014/main" id="{99377566-82C9-4AA3-A0AF-585E293CB0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4275" y="5060950"/>
            <a:ext cx="682625" cy="1030288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5186" name="Line 18">
            <a:extLst>
              <a:ext uri="{FF2B5EF4-FFF2-40B4-BE49-F238E27FC236}">
                <a16:creationId xmlns:a16="http://schemas.microsoft.com/office/drawing/2014/main" id="{D1767D85-C59B-4AA7-8BD0-D8AD578DE1B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14838" y="5592763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5187" name="Line 19">
            <a:extLst>
              <a:ext uri="{FF2B5EF4-FFF2-40B4-BE49-F238E27FC236}">
                <a16:creationId xmlns:a16="http://schemas.microsoft.com/office/drawing/2014/main" id="{35CD3C0E-1BA2-46D6-934B-64040B67EC3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81313" y="5603875"/>
            <a:ext cx="8413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5188" name="Text Box 20">
            <a:extLst>
              <a:ext uri="{FF2B5EF4-FFF2-40B4-BE49-F238E27FC236}">
                <a16:creationId xmlns:a16="http://schemas.microsoft.com/office/drawing/2014/main" id="{6A81709E-A63F-4261-B853-5387E062F8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1438" y="5243513"/>
            <a:ext cx="16748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制御系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Control Unit</a:t>
            </a:r>
          </a:p>
        </p:txBody>
      </p:sp>
      <p:sp>
        <p:nvSpPr>
          <p:cNvPr id="135189" name="Line 21">
            <a:extLst>
              <a:ext uri="{FF2B5EF4-FFF2-40B4-BE49-F238E27FC236}">
                <a16:creationId xmlns:a16="http://schemas.microsoft.com/office/drawing/2014/main" id="{EA74BEA0-BB8D-42B7-AB8D-0F9D33D7775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57325" y="935038"/>
            <a:ext cx="5637213" cy="0"/>
          </a:xfrm>
          <a:prstGeom prst="line">
            <a:avLst/>
          </a:prstGeom>
          <a:noFill/>
          <a:ln w="57150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5190" name="Rectangle 22">
            <a:extLst>
              <a:ext uri="{FF2B5EF4-FFF2-40B4-BE49-F238E27FC236}">
                <a16:creationId xmlns:a16="http://schemas.microsoft.com/office/drawing/2014/main" id="{A5CBDF14-755E-4782-89FE-676FC85C47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3825" y="2328863"/>
            <a:ext cx="895350" cy="60483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5191" name="Line 23">
            <a:extLst>
              <a:ext uri="{FF2B5EF4-FFF2-40B4-BE49-F238E27FC236}">
                <a16:creationId xmlns:a16="http://schemas.microsoft.com/office/drawing/2014/main" id="{EE9BB7AF-EDBF-42FA-966F-0A7CE65F6ED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57850" y="919163"/>
            <a:ext cx="0" cy="14112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5192" name="Rectangle 24">
            <a:extLst>
              <a:ext uri="{FF2B5EF4-FFF2-40B4-BE49-F238E27FC236}">
                <a16:creationId xmlns:a16="http://schemas.microsoft.com/office/drawing/2014/main" id="{D4C6CFE3-86E9-4829-9C95-8796E78EC2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0163" y="3722688"/>
            <a:ext cx="1116012" cy="6048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accent2"/>
                </a:solidFill>
                <a:latin typeface="Microsoft Sans Serif" panose="020B0604020202020204" pitchFamily="34" charset="0"/>
              </a:rPr>
              <a:t>+</a:t>
            </a:r>
            <a:r>
              <a:rPr lang="ja-JP" altLang="en-US" sz="2000">
                <a:solidFill>
                  <a:schemeClr val="accent2"/>
                </a:solidFill>
              </a:rPr>
              <a:t>命令長</a:t>
            </a:r>
          </a:p>
        </p:txBody>
      </p:sp>
      <p:sp>
        <p:nvSpPr>
          <p:cNvPr id="135193" name="Line 25">
            <a:extLst>
              <a:ext uri="{FF2B5EF4-FFF2-40B4-BE49-F238E27FC236}">
                <a16:creationId xmlns:a16="http://schemas.microsoft.com/office/drawing/2014/main" id="{C6D1E6C4-3068-41B2-BE22-959E411B455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67375" y="2101850"/>
            <a:ext cx="728663" cy="158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5194" name="Line 26">
            <a:extLst>
              <a:ext uri="{FF2B5EF4-FFF2-40B4-BE49-F238E27FC236}">
                <a16:creationId xmlns:a16="http://schemas.microsoft.com/office/drawing/2014/main" id="{BB6FA47C-73E9-4734-845D-D0A4E662D0F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43563" y="4591050"/>
            <a:ext cx="746125" cy="0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5195" name="Line 27">
            <a:extLst>
              <a:ext uri="{FF2B5EF4-FFF2-40B4-BE49-F238E27FC236}">
                <a16:creationId xmlns:a16="http://schemas.microsoft.com/office/drawing/2014/main" id="{B7F5438D-3CEF-4B60-AAE6-3AD01CF779B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56263" y="4333875"/>
            <a:ext cx="0" cy="2492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5196" name="Freeform 28">
            <a:extLst>
              <a:ext uri="{FF2B5EF4-FFF2-40B4-BE49-F238E27FC236}">
                <a16:creationId xmlns:a16="http://schemas.microsoft.com/office/drawing/2014/main" id="{BF0146AD-5393-4230-917B-DBD5C56DFC20}"/>
              </a:ext>
            </a:extLst>
          </p:cNvPr>
          <p:cNvSpPr>
            <a:spLocks/>
          </p:cNvSpPr>
          <p:nvPr/>
        </p:nvSpPr>
        <p:spPr bwMode="auto">
          <a:xfrm>
            <a:off x="476250" y="1952625"/>
            <a:ext cx="958850" cy="2513013"/>
          </a:xfrm>
          <a:custGeom>
            <a:avLst/>
            <a:gdLst>
              <a:gd name="T0" fmla="*/ 2147483646 w 604"/>
              <a:gd name="T1" fmla="*/ 0 h 1583"/>
              <a:gd name="T2" fmla="*/ 0 w 604"/>
              <a:gd name="T3" fmla="*/ 2147483646 h 1583"/>
              <a:gd name="T4" fmla="*/ 0 w 604"/>
              <a:gd name="T5" fmla="*/ 2147483646 h 1583"/>
              <a:gd name="T6" fmla="*/ 2147483646 w 604"/>
              <a:gd name="T7" fmla="*/ 2147483646 h 1583"/>
              <a:gd name="T8" fmla="*/ 2147483646 w 604"/>
              <a:gd name="T9" fmla="*/ 2147483646 h 1583"/>
              <a:gd name="T10" fmla="*/ 2147483646 w 604"/>
              <a:gd name="T11" fmla="*/ 2147483646 h 1583"/>
              <a:gd name="T12" fmla="*/ 2147483646 w 604"/>
              <a:gd name="T13" fmla="*/ 2147483646 h 1583"/>
              <a:gd name="T14" fmla="*/ 2147483646 w 604"/>
              <a:gd name="T15" fmla="*/ 0 h 158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04"/>
              <a:gd name="T25" fmla="*/ 0 h 1583"/>
              <a:gd name="T26" fmla="*/ 604 w 604"/>
              <a:gd name="T27" fmla="*/ 1583 h 158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04" h="1583">
                <a:moveTo>
                  <a:pt x="604" y="0"/>
                </a:moveTo>
                <a:lnTo>
                  <a:pt x="0" y="397"/>
                </a:lnTo>
                <a:lnTo>
                  <a:pt x="0" y="1186"/>
                </a:lnTo>
                <a:lnTo>
                  <a:pt x="604" y="1583"/>
                </a:lnTo>
                <a:lnTo>
                  <a:pt x="604" y="917"/>
                </a:lnTo>
                <a:lnTo>
                  <a:pt x="359" y="772"/>
                </a:lnTo>
                <a:lnTo>
                  <a:pt x="604" y="643"/>
                </a:lnTo>
                <a:lnTo>
                  <a:pt x="604" y="0"/>
                </a:lnTo>
                <a:close/>
              </a:path>
            </a:pathLst>
          </a:cu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35197" name="Rectangle 29">
            <a:extLst>
              <a:ext uri="{FF2B5EF4-FFF2-40B4-BE49-F238E27FC236}">
                <a16:creationId xmlns:a16="http://schemas.microsoft.com/office/drawing/2014/main" id="{E8B961B2-EA7D-4CEC-9DAF-8CC140AD02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8950" y="2436813"/>
            <a:ext cx="949325" cy="1598612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5198" name="Oval 30">
            <a:extLst>
              <a:ext uri="{FF2B5EF4-FFF2-40B4-BE49-F238E27FC236}">
                <a16:creationId xmlns:a16="http://schemas.microsoft.com/office/drawing/2014/main" id="{C60D4E25-A011-4003-9022-684833B5FE88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454525" y="1660525"/>
            <a:ext cx="114300" cy="1079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5199" name="Line 31">
            <a:extLst>
              <a:ext uri="{FF2B5EF4-FFF2-40B4-BE49-F238E27FC236}">
                <a16:creationId xmlns:a16="http://schemas.microsoft.com/office/drawing/2014/main" id="{443EDB4D-EB95-4642-B608-0333B1621E1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18025" y="1725613"/>
            <a:ext cx="0" cy="1004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5200" name="Line 32">
            <a:extLst>
              <a:ext uri="{FF2B5EF4-FFF2-40B4-BE49-F238E27FC236}">
                <a16:creationId xmlns:a16="http://schemas.microsoft.com/office/drawing/2014/main" id="{45F96829-39F0-4261-95E9-DD533BC288E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95738" y="2732088"/>
            <a:ext cx="51435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5201" name="Line 33">
            <a:extLst>
              <a:ext uri="{FF2B5EF4-FFF2-40B4-BE49-F238E27FC236}">
                <a16:creationId xmlns:a16="http://schemas.microsoft.com/office/drawing/2014/main" id="{AC32CAB1-B198-427F-8031-D5612FDE006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55863" y="1712913"/>
            <a:ext cx="1587" cy="6842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5202" name="Line 34">
            <a:extLst>
              <a:ext uri="{FF2B5EF4-FFF2-40B4-BE49-F238E27FC236}">
                <a16:creationId xmlns:a16="http://schemas.microsoft.com/office/drawing/2014/main" id="{F62ACA06-5EA2-463A-899A-EFF6E64316F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090738" y="2374900"/>
            <a:ext cx="390525" cy="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5203" name="Line 35">
            <a:extLst>
              <a:ext uri="{FF2B5EF4-FFF2-40B4-BE49-F238E27FC236}">
                <a16:creationId xmlns:a16="http://schemas.microsoft.com/office/drawing/2014/main" id="{D668E192-7AE2-44D9-8052-EDAF1B52081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23988" y="2519363"/>
            <a:ext cx="407987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5204" name="Line 36">
            <a:extLst>
              <a:ext uri="{FF2B5EF4-FFF2-40B4-BE49-F238E27FC236}">
                <a16:creationId xmlns:a16="http://schemas.microsoft.com/office/drawing/2014/main" id="{8A58563C-3FB6-419D-BFD4-0D6796D409D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3275" y="2635250"/>
            <a:ext cx="6477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5205" name="Line 37">
            <a:extLst>
              <a:ext uri="{FF2B5EF4-FFF2-40B4-BE49-F238E27FC236}">
                <a16:creationId xmlns:a16="http://schemas.microsoft.com/office/drawing/2014/main" id="{F51D02BF-6C63-4794-8AEE-7EA96769B55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22563" y="2633663"/>
            <a:ext cx="1587" cy="13477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5206" name="Line 38">
            <a:extLst>
              <a:ext uri="{FF2B5EF4-FFF2-40B4-BE49-F238E27FC236}">
                <a16:creationId xmlns:a16="http://schemas.microsoft.com/office/drawing/2014/main" id="{CEAF3FC9-DC95-4DD7-9296-073C3D3EC9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6213" y="2635250"/>
            <a:ext cx="309562" cy="4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5207" name="Line 39">
            <a:extLst>
              <a:ext uri="{FF2B5EF4-FFF2-40B4-BE49-F238E27FC236}">
                <a16:creationId xmlns:a16="http://schemas.microsoft.com/office/drawing/2014/main" id="{520E3E6C-CD4B-478E-9E94-6EB9683725F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3038" y="3959225"/>
            <a:ext cx="12700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5208" name="Line 40">
            <a:extLst>
              <a:ext uri="{FF2B5EF4-FFF2-40B4-BE49-F238E27FC236}">
                <a16:creationId xmlns:a16="http://schemas.microsoft.com/office/drawing/2014/main" id="{216FFFE0-602F-4B1C-BC63-4C93F429DDC5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775" y="3175000"/>
            <a:ext cx="255588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5209" name="Oval 41">
            <a:extLst>
              <a:ext uri="{FF2B5EF4-FFF2-40B4-BE49-F238E27FC236}">
                <a16:creationId xmlns:a16="http://schemas.microsoft.com/office/drawing/2014/main" id="{1D5078AD-D4AD-4B1C-B324-EFAD50AFA69A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597150" y="2528888"/>
            <a:ext cx="2286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5210" name="Oval 42">
            <a:extLst>
              <a:ext uri="{FF2B5EF4-FFF2-40B4-BE49-F238E27FC236}">
                <a16:creationId xmlns:a16="http://schemas.microsoft.com/office/drawing/2014/main" id="{E96C77BA-3279-4565-86A6-C8A24F0A56AD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339975" y="1608138"/>
            <a:ext cx="230188" cy="2174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5211" name="Line 43">
            <a:extLst>
              <a:ext uri="{FF2B5EF4-FFF2-40B4-BE49-F238E27FC236}">
                <a16:creationId xmlns:a16="http://schemas.microsoft.com/office/drawing/2014/main" id="{236FE670-E6D4-47D2-AFCB-1C4ADAD6ECC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4625" y="1441450"/>
            <a:ext cx="6959600" cy="4763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5212" name="Line 44">
            <a:extLst>
              <a:ext uri="{FF2B5EF4-FFF2-40B4-BE49-F238E27FC236}">
                <a16:creationId xmlns:a16="http://schemas.microsoft.com/office/drawing/2014/main" id="{481445D6-BD07-4822-AB55-06F436800CE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0188" y="1457325"/>
            <a:ext cx="1587" cy="17081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5213" name="Line 45">
            <a:extLst>
              <a:ext uri="{FF2B5EF4-FFF2-40B4-BE49-F238E27FC236}">
                <a16:creationId xmlns:a16="http://schemas.microsoft.com/office/drawing/2014/main" id="{EB196422-385E-4C1D-8D76-59C7F78DCAE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9388" y="1450975"/>
            <a:ext cx="0" cy="11747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5214" name="Oval 46">
            <a:extLst>
              <a:ext uri="{FF2B5EF4-FFF2-40B4-BE49-F238E27FC236}">
                <a16:creationId xmlns:a16="http://schemas.microsoft.com/office/drawing/2014/main" id="{A0A92898-5DCF-4761-AB1E-4DDFBDB7EE3D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3397250" y="1330325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5215" name="Line 47">
            <a:extLst>
              <a:ext uri="{FF2B5EF4-FFF2-40B4-BE49-F238E27FC236}">
                <a16:creationId xmlns:a16="http://schemas.microsoft.com/office/drawing/2014/main" id="{BB1D6281-CC26-419B-AE5A-8F04D2EAB96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11550" y="936625"/>
            <a:ext cx="7938" cy="479425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5216" name="Oval 48">
            <a:extLst>
              <a:ext uri="{FF2B5EF4-FFF2-40B4-BE49-F238E27FC236}">
                <a16:creationId xmlns:a16="http://schemas.microsoft.com/office/drawing/2014/main" id="{B01BA638-F6C2-453D-9A60-830EE1A0A17F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575175" y="1320800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5217" name="Line 49">
            <a:extLst>
              <a:ext uri="{FF2B5EF4-FFF2-40B4-BE49-F238E27FC236}">
                <a16:creationId xmlns:a16="http://schemas.microsoft.com/office/drawing/2014/main" id="{E23AF355-F26E-4504-838A-67A1735B2F03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4238" y="1446213"/>
            <a:ext cx="1587" cy="228600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5218" name="Line 50">
            <a:extLst>
              <a:ext uri="{FF2B5EF4-FFF2-40B4-BE49-F238E27FC236}">
                <a16:creationId xmlns:a16="http://schemas.microsoft.com/office/drawing/2014/main" id="{4C03573F-7B01-404D-934F-A2CC1486207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00500" y="3721100"/>
            <a:ext cx="698500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5219" name="Oval 51">
            <a:extLst>
              <a:ext uri="{FF2B5EF4-FFF2-40B4-BE49-F238E27FC236}">
                <a16:creationId xmlns:a16="http://schemas.microsoft.com/office/drawing/2014/main" id="{E5BC58A3-AD54-41FD-9F13-AC1F62C9D5B3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5548313" y="1998663"/>
            <a:ext cx="230187" cy="217487"/>
          </a:xfrm>
          <a:prstGeom prst="ellipse">
            <a:avLst/>
          </a:prstGeom>
          <a:solidFill>
            <a:srgbClr val="FF9933"/>
          </a:solidFill>
          <a:ln w="9525">
            <a:solidFill>
              <a:srgbClr val="FF9999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5220" name="Line 52">
            <a:extLst>
              <a:ext uri="{FF2B5EF4-FFF2-40B4-BE49-F238E27FC236}">
                <a16:creationId xmlns:a16="http://schemas.microsoft.com/office/drawing/2014/main" id="{E53ED222-B514-45D9-ABF0-FD28E3A9BDA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82800" y="2116138"/>
            <a:ext cx="3567113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5221" name="Rectangle 53">
            <a:extLst>
              <a:ext uri="{FF2B5EF4-FFF2-40B4-BE49-F238E27FC236}">
                <a16:creationId xmlns:a16="http://schemas.microsoft.com/office/drawing/2014/main" id="{8E86E386-EA13-4BA5-9CA1-CC8AD9BC7B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4300" y="5221288"/>
            <a:ext cx="1509713" cy="825500"/>
          </a:xfrm>
          <a:prstGeom prst="rect">
            <a:avLst/>
          </a:prstGeom>
          <a:noFill/>
          <a:ln w="762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135222" name="Rectangle 54">
            <a:extLst>
              <a:ext uri="{FF2B5EF4-FFF2-40B4-BE49-F238E27FC236}">
                <a16:creationId xmlns:a16="http://schemas.microsoft.com/office/drawing/2014/main" id="{06916CD6-A233-4BF0-A7F0-EC6B37E67E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7288" y="2359025"/>
            <a:ext cx="1603375" cy="38020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5223" name="Text Box 55">
            <a:extLst>
              <a:ext uri="{FF2B5EF4-FFF2-40B4-BE49-F238E27FC236}">
                <a16:creationId xmlns:a16="http://schemas.microsoft.com/office/drawing/2014/main" id="{F4AF6E20-A3B6-4DA3-ACCA-BA8958E925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4038" y="3800475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R/W</a:t>
            </a:r>
          </a:p>
        </p:txBody>
      </p:sp>
      <p:sp>
        <p:nvSpPr>
          <p:cNvPr id="135224" name="Line 56">
            <a:extLst>
              <a:ext uri="{FF2B5EF4-FFF2-40B4-BE49-F238E27FC236}">
                <a16:creationId xmlns:a16="http://schemas.microsoft.com/office/drawing/2014/main" id="{DE57231F-DB11-4C40-9694-76055F61C761}"/>
              </a:ext>
            </a:extLst>
          </p:cNvPr>
          <p:cNvSpPr>
            <a:spLocks noChangeShapeType="1"/>
          </p:cNvSpPr>
          <p:nvPr/>
        </p:nvSpPr>
        <p:spPr bwMode="auto">
          <a:xfrm>
            <a:off x="7127875" y="4316413"/>
            <a:ext cx="377825" cy="127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5225" name="Line 57">
            <a:extLst>
              <a:ext uri="{FF2B5EF4-FFF2-40B4-BE49-F238E27FC236}">
                <a16:creationId xmlns:a16="http://schemas.microsoft.com/office/drawing/2014/main" id="{5D3FB368-BA08-4636-A0EB-D9E4648DFE80}"/>
              </a:ext>
            </a:extLst>
          </p:cNvPr>
          <p:cNvSpPr>
            <a:spLocks noChangeShapeType="1"/>
          </p:cNvSpPr>
          <p:nvPr/>
        </p:nvSpPr>
        <p:spPr bwMode="auto">
          <a:xfrm>
            <a:off x="7242175" y="3854450"/>
            <a:ext cx="198438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5226" name="Text Box 58">
            <a:extLst>
              <a:ext uri="{FF2B5EF4-FFF2-40B4-BE49-F238E27FC236}">
                <a16:creationId xmlns:a16="http://schemas.microsoft.com/office/drawing/2014/main" id="{3300D3C9-40B2-4596-8080-C533986612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6938" y="250825"/>
            <a:ext cx="4400550" cy="711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>
                <a:solidFill>
                  <a:schemeClr val="tx2"/>
                </a:solidFill>
                <a:latin typeface="Microsoft Sans Serif" panose="020B0604020202020204" pitchFamily="34" charset="0"/>
              </a:rPr>
              <a:t>rts </a:t>
            </a:r>
            <a:r>
              <a:rPr lang="ja-JP" altLang="en-US" sz="4000">
                <a:solidFill>
                  <a:schemeClr val="tx2"/>
                </a:solidFill>
                <a:latin typeface="Microsoft Sans Serif" panose="020B0604020202020204" pitchFamily="34" charset="0"/>
              </a:rPr>
              <a:t>の命令実行では</a:t>
            </a:r>
          </a:p>
        </p:txBody>
      </p:sp>
      <p:sp>
        <p:nvSpPr>
          <p:cNvPr id="392251" name="Text Box 59">
            <a:extLst>
              <a:ext uri="{FF2B5EF4-FFF2-40B4-BE49-F238E27FC236}">
                <a16:creationId xmlns:a16="http://schemas.microsoft.com/office/drawing/2014/main" id="{A4F435D3-5BA4-43EB-9418-63476E9E5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7475" y="2322513"/>
            <a:ext cx="896938" cy="617537"/>
          </a:xfrm>
          <a:prstGeom prst="rect">
            <a:avLst/>
          </a:prstGeom>
          <a:solidFill>
            <a:schemeClr val="tx2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  <a:latin typeface="MS Reference Sans Serif" panose="020B0604030504040204" pitchFamily="34" charset="0"/>
              </a:rPr>
              <a:t>　</a:t>
            </a:r>
            <a:r>
              <a:rPr lang="en-US" altLang="ja-JP" sz="2400">
                <a:solidFill>
                  <a:schemeClr val="tx2"/>
                </a:solidFill>
                <a:latin typeface="MS Reference Sans Serif" panose="020B0604030504040204" pitchFamily="34" charset="0"/>
              </a:rPr>
              <a:t>　　</a:t>
            </a:r>
            <a:endParaRPr lang="en-US" altLang="ja-JP" sz="2400" b="1">
              <a:solidFill>
                <a:schemeClr val="tx2"/>
              </a:solidFill>
              <a:latin typeface="MS Reference Sans Serif" panose="020B0604030504040204" pitchFamily="34" charset="0"/>
            </a:endParaRPr>
          </a:p>
        </p:txBody>
      </p:sp>
      <p:sp>
        <p:nvSpPr>
          <p:cNvPr id="392255" name="Line 63">
            <a:extLst>
              <a:ext uri="{FF2B5EF4-FFF2-40B4-BE49-F238E27FC236}">
                <a16:creationId xmlns:a16="http://schemas.microsoft.com/office/drawing/2014/main" id="{DA8D7936-DD4F-4014-8D9E-CB960F3A887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675688" y="1697038"/>
            <a:ext cx="22225" cy="133985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92256" name="Line 64">
            <a:extLst>
              <a:ext uri="{FF2B5EF4-FFF2-40B4-BE49-F238E27FC236}">
                <a16:creationId xmlns:a16="http://schemas.microsoft.com/office/drawing/2014/main" id="{BD9FE247-E58F-43DE-9238-C29D1C263712}"/>
              </a:ext>
            </a:extLst>
          </p:cNvPr>
          <p:cNvSpPr>
            <a:spLocks noChangeShapeType="1"/>
          </p:cNvSpPr>
          <p:nvPr/>
        </p:nvSpPr>
        <p:spPr bwMode="auto">
          <a:xfrm>
            <a:off x="4297363" y="1987550"/>
            <a:ext cx="863600" cy="471488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5230" name="Text Box 66">
            <a:extLst>
              <a:ext uri="{FF2B5EF4-FFF2-40B4-BE49-F238E27FC236}">
                <a16:creationId xmlns:a16="http://schemas.microsoft.com/office/drawing/2014/main" id="{5A18C045-0C3E-4F86-A4F9-349AAC6E2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6450" y="2978150"/>
            <a:ext cx="2057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solidFill>
                  <a:schemeClr val="accent2"/>
                </a:solidFill>
              </a:rPr>
              <a:t>プログラムカウンタ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chemeClr val="accent2"/>
                </a:solidFill>
              </a:rPr>
              <a:t>Program Counter</a:t>
            </a:r>
          </a:p>
        </p:txBody>
      </p:sp>
      <p:sp>
        <p:nvSpPr>
          <p:cNvPr id="392260" name="Text Box 68">
            <a:extLst>
              <a:ext uri="{FF2B5EF4-FFF2-40B4-BE49-F238E27FC236}">
                <a16:creationId xmlns:a16="http://schemas.microsoft.com/office/drawing/2014/main" id="{12FC5D01-E425-4540-BC62-50B3C90A26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263" y="1304925"/>
            <a:ext cx="3465512" cy="15621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システムスタックエリアから４バイト </a:t>
            </a:r>
            <a:r>
              <a:rPr lang="en-US" altLang="ja-JP" sz="2400"/>
              <a:t>pop </a:t>
            </a:r>
            <a:r>
              <a:rPr lang="ja-JP" altLang="en-US" sz="2400"/>
              <a:t>され，プログラムカウンタに上書き． </a:t>
            </a:r>
            <a:endParaRPr lang="en-US" altLang="ja-JP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（このとき </a:t>
            </a:r>
            <a:r>
              <a:rPr lang="en-US" altLang="ja-JP" sz="2400">
                <a:solidFill>
                  <a:schemeClr val="tx2"/>
                </a:solidFill>
              </a:rPr>
              <a:t>A7 </a:t>
            </a:r>
            <a:r>
              <a:rPr lang="ja-JP" altLang="en-US" sz="2400">
                <a:solidFill>
                  <a:schemeClr val="tx2"/>
                </a:solidFill>
              </a:rPr>
              <a:t>が４増える）</a:t>
            </a:r>
          </a:p>
        </p:txBody>
      </p:sp>
      <p:sp>
        <p:nvSpPr>
          <p:cNvPr id="135232" name="Rectangle 69">
            <a:extLst>
              <a:ext uri="{FF2B5EF4-FFF2-40B4-BE49-F238E27FC236}">
                <a16:creationId xmlns:a16="http://schemas.microsoft.com/office/drawing/2014/main" id="{83AAEF12-7B60-4687-8318-9E3E9D297D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2550" y="3082925"/>
            <a:ext cx="1139825" cy="309563"/>
          </a:xfrm>
          <a:prstGeom prst="rect">
            <a:avLst/>
          </a:prstGeom>
          <a:solidFill>
            <a:schemeClr val="tx2"/>
          </a:solidFill>
          <a:ln w="762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135233" name="Text Box 70">
            <a:extLst>
              <a:ext uri="{FF2B5EF4-FFF2-40B4-BE49-F238E27FC236}">
                <a16:creationId xmlns:a16="http://schemas.microsoft.com/office/drawing/2014/main" id="{C304CE91-1A0F-4700-B1AE-585AA8E851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02513" y="3521075"/>
            <a:ext cx="1325562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戻り番地</a:t>
            </a:r>
          </a:p>
        </p:txBody>
      </p:sp>
      <p:sp>
        <p:nvSpPr>
          <p:cNvPr id="392263" name="Line 71">
            <a:extLst>
              <a:ext uri="{FF2B5EF4-FFF2-40B4-BE49-F238E27FC236}">
                <a16:creationId xmlns:a16="http://schemas.microsoft.com/office/drawing/2014/main" id="{1C08F34E-B1D4-4526-B348-E98B47C7F2F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29275" y="1708150"/>
            <a:ext cx="3019425" cy="1270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92264" name="Line 72">
            <a:extLst>
              <a:ext uri="{FF2B5EF4-FFF2-40B4-BE49-F238E27FC236}">
                <a16:creationId xmlns:a16="http://schemas.microsoft.com/office/drawing/2014/main" id="{450B6DB4-B9EC-42F5-805C-DD8DF5DE7680}"/>
              </a:ext>
            </a:extLst>
          </p:cNvPr>
          <p:cNvSpPr>
            <a:spLocks noChangeShapeType="1"/>
          </p:cNvSpPr>
          <p:nvPr/>
        </p:nvSpPr>
        <p:spPr bwMode="auto">
          <a:xfrm>
            <a:off x="5640388" y="1712913"/>
            <a:ext cx="14287" cy="60960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2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92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92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92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92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92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2251" grpId="0" animBg="1" autoUpdateAnimBg="0"/>
      <p:bldP spid="392260" grpId="0" animBg="1" autoUpdateAnimBg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>
            <a:extLst>
              <a:ext uri="{FF2B5EF4-FFF2-40B4-BE49-F238E27FC236}">
                <a16:creationId xmlns:a16="http://schemas.microsoft.com/office/drawing/2014/main" id="{DE00DDDB-98C0-46DD-AA9E-CA7857F3A2B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ja-JP" altLang="en-US">
                <a:solidFill>
                  <a:srgbClr val="008000"/>
                </a:solidFill>
              </a:rPr>
              <a:t>（４）　関数実行の始めに，メモリ</a:t>
            </a:r>
            <a:br>
              <a:rPr lang="ja-JP" altLang="en-US">
                <a:solidFill>
                  <a:srgbClr val="008000"/>
                </a:solidFill>
              </a:rPr>
            </a:br>
            <a:r>
              <a:rPr lang="ja-JP" altLang="en-US">
                <a:solidFill>
                  <a:srgbClr val="008000"/>
                </a:solidFill>
              </a:rPr>
              <a:t>エリアをダイナミックに確保</a:t>
            </a:r>
            <a:br>
              <a:rPr lang="ja-JP" altLang="en-US">
                <a:solidFill>
                  <a:srgbClr val="008000"/>
                </a:solidFill>
              </a:rPr>
            </a:br>
            <a:r>
              <a:rPr lang="ja-JP" altLang="en-US">
                <a:solidFill>
                  <a:srgbClr val="008000"/>
                </a:solidFill>
              </a:rPr>
              <a:t>（終わりで解放）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6">
            <a:extLst>
              <a:ext uri="{FF2B5EF4-FFF2-40B4-BE49-F238E27FC236}">
                <a16:creationId xmlns:a16="http://schemas.microsoft.com/office/drawing/2014/main" id="{03AFE80D-FFF0-4979-8895-E37FB9D83F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1636713"/>
            <a:ext cx="4927600" cy="2863850"/>
          </a:xfrm>
          <a:prstGeom prst="rect">
            <a:avLst/>
          </a:prstGeom>
          <a:solidFill>
            <a:schemeClr val="accent2">
              <a:alpha val="14902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39267" name="Text Box 2">
            <a:extLst>
              <a:ext uri="{FF2B5EF4-FFF2-40B4-BE49-F238E27FC236}">
                <a16:creationId xmlns:a16="http://schemas.microsoft.com/office/drawing/2014/main" id="{77C79F13-8C90-41BE-9551-5CB37CE621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" y="155575"/>
            <a:ext cx="4930775" cy="650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.data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str1: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</a:t>
            </a: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.ascii "My Name is David!\0</a:t>
            </a:r>
            <a:r>
              <a:rPr lang="en-US" altLang="ja-JP" sz="1800" b="1">
                <a:latin typeface="Courier New" panose="02070309020205020404" pitchFamily="49" charset="0"/>
              </a:rPr>
              <a:t>"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SYS_STK: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</a:t>
            </a: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.ds.b 0x4000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SYS_STK_TOP:</a:t>
            </a:r>
            <a:r>
              <a:rPr lang="en-US" altLang="ja-JP" sz="1800" b="1">
                <a:latin typeface="Courier New" panose="02070309020205020404" pitchFamily="49" charset="0"/>
              </a:rPr>
              <a:t>				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endParaRPr lang="en-US" altLang="ja-JP" sz="18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.text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stringlength: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link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%a6,#-8  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clr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-2(%a6)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8(%a6),-6(%a6)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start1:</a:t>
            </a:r>
            <a:r>
              <a:rPr lang="en-US" altLang="ja-JP" sz="1800" b="1">
                <a:latin typeface="Courier New" panose="02070309020205020404" pitchFamily="49" charset="0"/>
              </a:rPr>
              <a:t>	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-6(%a6),%a0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cmp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.b</a:t>
            </a:r>
            <a:r>
              <a:rPr lang="en-US" altLang="ja-JP" sz="1800" b="1">
                <a:latin typeface="Courier New" panose="02070309020205020404" pitchFamily="49" charset="0"/>
              </a:rPr>
              <a:t> #0,(%a0)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beq break1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addq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#1,-6(%a6)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addq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#1,-2(%a6)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bra start1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break1: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-2(%a6),%a0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%a0,%d0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unlk %a6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rts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endParaRPr lang="en-US" altLang="ja-JP" sz="18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main: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lea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SYS_STK_TOP,%a7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endParaRPr lang="en-US" altLang="ja-JP" sz="18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lea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str1,%a0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%a0,-(%a7)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jsr stringlength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addq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#4,%a7	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endParaRPr lang="en-US" altLang="ja-JP" sz="18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</a:t>
            </a: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.dc.w 0x4848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stop #0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.end</a:t>
            </a:r>
            <a:endParaRPr lang="ja-JP" altLang="en-US" sz="1800" b="1">
              <a:solidFill>
                <a:srgbClr val="008000"/>
              </a:solidFill>
              <a:latin typeface="Courier New" panose="02070309020205020404" pitchFamily="49" charset="0"/>
            </a:endParaRPr>
          </a:p>
        </p:txBody>
      </p:sp>
      <p:sp>
        <p:nvSpPr>
          <p:cNvPr id="745492" name="Rectangle 20">
            <a:extLst>
              <a:ext uri="{FF2B5EF4-FFF2-40B4-BE49-F238E27FC236}">
                <a16:creationId xmlns:a16="http://schemas.microsoft.com/office/drawing/2014/main" id="{1374C92A-EB0E-4BE2-839E-E6A034E21E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463" y="1771650"/>
            <a:ext cx="2222500" cy="19050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45493" name="Rectangle 21">
            <a:extLst>
              <a:ext uri="{FF2B5EF4-FFF2-40B4-BE49-F238E27FC236}">
                <a16:creationId xmlns:a16="http://schemas.microsoft.com/office/drawing/2014/main" id="{BE898E9B-2F9E-4B3C-B2B6-A78DE54281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538" y="4086225"/>
            <a:ext cx="2222500" cy="19050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45497" name="Text Box 25">
            <a:extLst>
              <a:ext uri="{FF2B5EF4-FFF2-40B4-BE49-F238E27FC236}">
                <a16:creationId xmlns:a16="http://schemas.microsoft.com/office/drawing/2014/main" id="{14B891BB-1326-4EF2-A29D-0DB0301E78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0013" y="1503363"/>
            <a:ext cx="1301750" cy="762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400">
                <a:solidFill>
                  <a:schemeClr val="tx2"/>
                </a:solidFill>
              </a:rPr>
              <a:t>確保</a:t>
            </a:r>
          </a:p>
        </p:txBody>
      </p:sp>
      <p:sp>
        <p:nvSpPr>
          <p:cNvPr id="745499" name="Line 27">
            <a:extLst>
              <a:ext uri="{FF2B5EF4-FFF2-40B4-BE49-F238E27FC236}">
                <a16:creationId xmlns:a16="http://schemas.microsoft.com/office/drawing/2014/main" id="{F5AB59B4-E06B-4BF4-8531-EAE60A2B849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136900" y="1881188"/>
            <a:ext cx="2095500" cy="11112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5500" name="Text Box 28">
            <a:extLst>
              <a:ext uri="{FF2B5EF4-FFF2-40B4-BE49-F238E27FC236}">
                <a16:creationId xmlns:a16="http://schemas.microsoft.com/office/drawing/2014/main" id="{32D48969-7308-4BBB-8282-D4544D1F3F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3663" y="3813175"/>
            <a:ext cx="1301750" cy="762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400">
                <a:solidFill>
                  <a:schemeClr val="tx2"/>
                </a:solidFill>
              </a:rPr>
              <a:t>解放</a:t>
            </a:r>
          </a:p>
        </p:txBody>
      </p:sp>
      <p:sp>
        <p:nvSpPr>
          <p:cNvPr id="745501" name="Line 29">
            <a:extLst>
              <a:ext uri="{FF2B5EF4-FFF2-40B4-BE49-F238E27FC236}">
                <a16:creationId xmlns:a16="http://schemas.microsoft.com/office/drawing/2014/main" id="{87B0C869-4992-4C23-8EAE-9233C19240C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119438" y="4191000"/>
            <a:ext cx="2095500" cy="11113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5502" name="Rectangle 30">
            <a:extLst>
              <a:ext uri="{FF2B5EF4-FFF2-40B4-BE49-F238E27FC236}">
                <a16:creationId xmlns:a16="http://schemas.microsoft.com/office/drawing/2014/main" id="{43ACF14F-508D-4DA9-AEE3-F27BE3BD99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3025" y="1614488"/>
            <a:ext cx="776288" cy="509587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45503" name="Text Box 31">
            <a:extLst>
              <a:ext uri="{FF2B5EF4-FFF2-40B4-BE49-F238E27FC236}">
                <a16:creationId xmlns:a16="http://schemas.microsoft.com/office/drawing/2014/main" id="{86906DF0-A411-43D1-BCE7-8C9851D46E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6213" y="2382838"/>
            <a:ext cx="364648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システムスタックエリア内に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８バイトを確保せよ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5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45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5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45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5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45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5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45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5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45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5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45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5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45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5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45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5492" grpId="0" animBg="1"/>
      <p:bldP spid="745493" grpId="0" animBg="1"/>
      <p:bldP spid="745497" grpId="0" animBg="1"/>
      <p:bldP spid="745500" grpId="0" animBg="1"/>
      <p:bldP spid="745502" grpId="0" animBg="1"/>
      <p:bldP spid="745503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Text Box 3">
            <a:extLst>
              <a:ext uri="{FF2B5EF4-FFF2-40B4-BE49-F238E27FC236}">
                <a16:creationId xmlns:a16="http://schemas.microsoft.com/office/drawing/2014/main" id="{7E53A2F6-D13A-473D-89BF-3E6D2B4FAC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" y="155575"/>
            <a:ext cx="4930775" cy="650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.data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str1: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</a:t>
            </a: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.ascii "My Name is David!\0</a:t>
            </a:r>
            <a:r>
              <a:rPr lang="en-US" altLang="ja-JP" sz="1800" b="1">
                <a:latin typeface="Courier New" panose="02070309020205020404" pitchFamily="49" charset="0"/>
              </a:rPr>
              <a:t>"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SYS_STK: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</a:t>
            </a: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.ds.b 0x4000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SYS_STK_TOP:</a:t>
            </a:r>
            <a:r>
              <a:rPr lang="en-US" altLang="ja-JP" sz="1800" b="1">
                <a:latin typeface="Courier New" panose="02070309020205020404" pitchFamily="49" charset="0"/>
              </a:rPr>
              <a:t>				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endParaRPr lang="en-US" altLang="ja-JP" sz="18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.text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stringlength: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link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%a6,#-8  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clr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-2(%a6)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8(%a6),-6(%a6)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start1:</a:t>
            </a:r>
            <a:r>
              <a:rPr lang="en-US" altLang="ja-JP" sz="1800" b="1">
                <a:latin typeface="Courier New" panose="02070309020205020404" pitchFamily="49" charset="0"/>
              </a:rPr>
              <a:t>	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-6(%a6),%a0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cmp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.b</a:t>
            </a:r>
            <a:r>
              <a:rPr lang="en-US" altLang="ja-JP" sz="1800" b="1">
                <a:latin typeface="Courier New" panose="02070309020205020404" pitchFamily="49" charset="0"/>
              </a:rPr>
              <a:t> #0,(%a0)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beq break1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addq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#1,-6(%a6)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addq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#1,-2(%a6)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bra start1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break1: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-2(%a6),%a0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%a0,%d0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unlk %a6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rts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endParaRPr lang="en-US" altLang="ja-JP" sz="18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main: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lea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SYS_STK_TOP,%a7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endParaRPr lang="en-US" altLang="ja-JP" sz="18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lea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str1,%a0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%a0,-(%a7)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jsr stringlength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addq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#4,%a7	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endParaRPr lang="en-US" altLang="ja-JP" sz="18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</a:t>
            </a: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.dc.w 0x4848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stop #0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.end</a:t>
            </a:r>
            <a:endParaRPr lang="ja-JP" altLang="en-US" sz="1800" b="1">
              <a:solidFill>
                <a:srgbClr val="008000"/>
              </a:solidFill>
              <a:latin typeface="Courier New" panose="02070309020205020404" pitchFamily="49" charset="0"/>
            </a:endParaRPr>
          </a:p>
        </p:txBody>
      </p:sp>
      <p:sp>
        <p:nvSpPr>
          <p:cNvPr id="141315" name="Rectangle 5">
            <a:extLst>
              <a:ext uri="{FF2B5EF4-FFF2-40B4-BE49-F238E27FC236}">
                <a16:creationId xmlns:a16="http://schemas.microsoft.com/office/drawing/2014/main" id="{C44BFC3E-31AD-476C-B5AB-BBC08524D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538" y="4086225"/>
            <a:ext cx="2222500" cy="19050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1316" name="Text Box 6">
            <a:extLst>
              <a:ext uri="{FF2B5EF4-FFF2-40B4-BE49-F238E27FC236}">
                <a16:creationId xmlns:a16="http://schemas.microsoft.com/office/drawing/2014/main" id="{C9A101D5-E9C8-48DE-AC46-F9C77B0AF5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0013" y="1503363"/>
            <a:ext cx="1301750" cy="762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400">
                <a:solidFill>
                  <a:schemeClr val="tx2"/>
                </a:solidFill>
              </a:rPr>
              <a:t>確保</a:t>
            </a:r>
          </a:p>
        </p:txBody>
      </p:sp>
      <p:sp>
        <p:nvSpPr>
          <p:cNvPr id="141317" name="Line 7">
            <a:extLst>
              <a:ext uri="{FF2B5EF4-FFF2-40B4-BE49-F238E27FC236}">
                <a16:creationId xmlns:a16="http://schemas.microsoft.com/office/drawing/2014/main" id="{1B50F2BE-2D2C-4B3F-9D12-6F96C05B154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136900" y="1881188"/>
            <a:ext cx="2095500" cy="11112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1318" name="Text Box 8">
            <a:extLst>
              <a:ext uri="{FF2B5EF4-FFF2-40B4-BE49-F238E27FC236}">
                <a16:creationId xmlns:a16="http://schemas.microsoft.com/office/drawing/2014/main" id="{D73C8FBF-C9E5-42CC-8F5C-A63A6FDF3F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4503738"/>
            <a:ext cx="1301750" cy="762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400">
                <a:solidFill>
                  <a:schemeClr val="tx2"/>
                </a:solidFill>
              </a:rPr>
              <a:t>解放</a:t>
            </a:r>
          </a:p>
        </p:txBody>
      </p:sp>
      <p:sp>
        <p:nvSpPr>
          <p:cNvPr id="141319" name="Line 9">
            <a:extLst>
              <a:ext uri="{FF2B5EF4-FFF2-40B4-BE49-F238E27FC236}">
                <a16:creationId xmlns:a16="http://schemas.microsoft.com/office/drawing/2014/main" id="{42305E29-AC93-46B0-9E6B-9E53DD8E72D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119438" y="4191000"/>
            <a:ext cx="2189162" cy="80645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7531" name="Text Box 11">
            <a:extLst>
              <a:ext uri="{FF2B5EF4-FFF2-40B4-BE49-F238E27FC236}">
                <a16:creationId xmlns:a16="http://schemas.microsoft.com/office/drawing/2014/main" id="{977B523D-014D-446C-857A-25A889AF03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1700" y="2255838"/>
            <a:ext cx="4443413" cy="22828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①　</a:t>
            </a:r>
            <a:r>
              <a:rPr lang="en-US" altLang="ja-JP" sz="2400"/>
              <a:t>A6 </a:t>
            </a:r>
            <a:r>
              <a:rPr lang="ja-JP" altLang="en-US" sz="2400"/>
              <a:t>をシステムスタックエリア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　　　に　</a:t>
            </a:r>
            <a:r>
              <a:rPr lang="en-US" altLang="ja-JP" sz="2400"/>
              <a:t>push (A6 </a:t>
            </a:r>
            <a:r>
              <a:rPr lang="ja-JP" altLang="en-US" sz="2400"/>
              <a:t>の保存）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②　</a:t>
            </a:r>
            <a:r>
              <a:rPr lang="en-US" altLang="ja-JP" sz="2400"/>
              <a:t>A6 </a:t>
            </a:r>
            <a:r>
              <a:rPr lang="ja-JP" altLang="en-US" sz="2400"/>
              <a:t>← </a:t>
            </a:r>
            <a:r>
              <a:rPr lang="en-US" altLang="ja-JP" sz="2400"/>
              <a:t>A7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　　　　</a:t>
            </a:r>
            <a:r>
              <a:rPr lang="en-US" altLang="ja-JP" sz="2400"/>
              <a:t>(A7 </a:t>
            </a:r>
            <a:r>
              <a:rPr lang="ja-JP" altLang="en-US" sz="2400"/>
              <a:t>の現時点の値の記録）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③  </a:t>
            </a:r>
            <a:r>
              <a:rPr lang="en-US" altLang="ja-JP" sz="2400"/>
              <a:t>A7 </a:t>
            </a:r>
            <a:r>
              <a:rPr lang="ja-JP" altLang="en-US" sz="2400"/>
              <a:t>← </a:t>
            </a:r>
            <a:r>
              <a:rPr lang="en-US" altLang="ja-JP" sz="2400"/>
              <a:t>A7 </a:t>
            </a:r>
            <a:r>
              <a:rPr lang="ja-JP" altLang="en-US" sz="2400"/>
              <a:t>－ </a:t>
            </a:r>
            <a:r>
              <a:rPr lang="en-US" altLang="ja-JP" sz="2400"/>
              <a:t>8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　　　　</a:t>
            </a:r>
            <a:r>
              <a:rPr lang="en-US" altLang="ja-JP" sz="2400"/>
              <a:t>(</a:t>
            </a:r>
            <a:r>
              <a:rPr lang="ja-JP" altLang="en-US" sz="2400"/>
              <a:t>メモリエリアの確保</a:t>
            </a:r>
            <a:r>
              <a:rPr lang="en-US" altLang="ja-JP" sz="2400"/>
              <a:t>)</a:t>
            </a:r>
          </a:p>
        </p:txBody>
      </p:sp>
      <p:sp>
        <p:nvSpPr>
          <p:cNvPr id="747532" name="Rectangle 12">
            <a:extLst>
              <a:ext uri="{FF2B5EF4-FFF2-40B4-BE49-F238E27FC236}">
                <a16:creationId xmlns:a16="http://schemas.microsoft.com/office/drawing/2014/main" id="{2C9202A0-BADB-4A5F-9D6B-F6FA389CC3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0888" y="1679575"/>
            <a:ext cx="498475" cy="350838"/>
          </a:xfrm>
          <a:prstGeom prst="rect">
            <a:avLst/>
          </a:prstGeom>
          <a:solidFill>
            <a:srgbClr val="0080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47533" name="Rectangle 13">
            <a:extLst>
              <a:ext uri="{FF2B5EF4-FFF2-40B4-BE49-F238E27FC236}">
                <a16:creationId xmlns:a16="http://schemas.microsoft.com/office/drawing/2014/main" id="{106477F8-1E53-49C1-AB06-B19274590A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5575" y="2300288"/>
            <a:ext cx="498475" cy="350837"/>
          </a:xfrm>
          <a:prstGeom prst="rect">
            <a:avLst/>
          </a:prstGeom>
          <a:solidFill>
            <a:srgbClr val="0080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47534" name="Rectangle 14">
            <a:extLst>
              <a:ext uri="{FF2B5EF4-FFF2-40B4-BE49-F238E27FC236}">
                <a16:creationId xmlns:a16="http://schemas.microsoft.com/office/drawing/2014/main" id="{D61A0691-AD76-4FD2-8845-FD0F9A19B2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9875" y="2686050"/>
            <a:ext cx="498475" cy="350838"/>
          </a:xfrm>
          <a:prstGeom prst="rect">
            <a:avLst/>
          </a:prstGeom>
          <a:solidFill>
            <a:srgbClr val="0080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47535" name="Rectangle 15">
            <a:extLst>
              <a:ext uri="{FF2B5EF4-FFF2-40B4-BE49-F238E27FC236}">
                <a16:creationId xmlns:a16="http://schemas.microsoft.com/office/drawing/2014/main" id="{F1E729CE-5EC9-4665-BF75-249A3DD3BB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9850" y="1671638"/>
            <a:ext cx="498475" cy="350837"/>
          </a:xfrm>
          <a:prstGeom prst="rect">
            <a:avLst/>
          </a:prstGeom>
          <a:solidFill>
            <a:schemeClr val="tx2">
              <a:alpha val="2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47536" name="Rectangle 16">
            <a:extLst>
              <a:ext uri="{FF2B5EF4-FFF2-40B4-BE49-F238E27FC236}">
                <a16:creationId xmlns:a16="http://schemas.microsoft.com/office/drawing/2014/main" id="{044E7FC3-C018-47E0-AAD0-3B93F35937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5100" y="3768725"/>
            <a:ext cx="604838" cy="350838"/>
          </a:xfrm>
          <a:prstGeom prst="rect">
            <a:avLst/>
          </a:prstGeom>
          <a:solidFill>
            <a:schemeClr val="tx2">
              <a:alpha val="2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47537" name="Text Box 17">
            <a:extLst>
              <a:ext uri="{FF2B5EF4-FFF2-40B4-BE49-F238E27FC236}">
                <a16:creationId xmlns:a16="http://schemas.microsoft.com/office/drawing/2014/main" id="{D2A89BD2-1B98-4AC9-8197-A87772579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0588" y="5222875"/>
            <a:ext cx="4189412" cy="16144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①　</a:t>
            </a:r>
            <a:r>
              <a:rPr lang="en-US" altLang="ja-JP" sz="2400"/>
              <a:t>A7 </a:t>
            </a:r>
            <a:r>
              <a:rPr lang="ja-JP" altLang="en-US" sz="2400"/>
              <a:t>← </a:t>
            </a:r>
            <a:r>
              <a:rPr lang="en-US" altLang="ja-JP" sz="2400"/>
              <a:t>A6</a:t>
            </a:r>
            <a:endParaRPr lang="ja-JP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②　システムスタックエリアから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       </a:t>
            </a:r>
            <a:r>
              <a:rPr lang="en-US" altLang="ja-JP" sz="2400"/>
              <a:t>pop </a:t>
            </a:r>
            <a:r>
              <a:rPr lang="ja-JP" altLang="en-US" sz="2400"/>
              <a:t>して，</a:t>
            </a:r>
            <a:r>
              <a:rPr lang="en-US" altLang="ja-JP" sz="2400"/>
              <a:t>A6 </a:t>
            </a:r>
            <a:r>
              <a:rPr lang="ja-JP" altLang="en-US" sz="2400"/>
              <a:t>に入れる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FF0000"/>
                </a:solidFill>
              </a:rPr>
              <a:t>(A6, A7 </a:t>
            </a:r>
            <a:r>
              <a:rPr lang="ja-JP" altLang="en-US" sz="2800">
                <a:solidFill>
                  <a:srgbClr val="FF0000"/>
                </a:solidFill>
              </a:rPr>
              <a:t>が元に戻る）</a:t>
            </a:r>
            <a:r>
              <a:rPr lang="ja-JP" altLang="en-US" sz="24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47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47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47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47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47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47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747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747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747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747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747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7475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475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7475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7475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6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 tmFilter="0, 0; .2, .5; .8, .5; 1, 0"/>
                                        <p:tgtEl>
                                          <p:spTgt spid="7475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250" autoRev="1" fill="hold"/>
                                        <p:tgtEl>
                                          <p:spTgt spid="7475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0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 tmFilter="0, 0; .2, .5; .8, .5; 1, 0"/>
                                        <p:tgtEl>
                                          <p:spTgt spid="7475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2" dur="250" autoRev="1" fill="hold"/>
                                        <p:tgtEl>
                                          <p:spTgt spid="7475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32" grpId="0" animBg="1"/>
      <p:bldP spid="747533" grpId="0" animBg="1"/>
      <p:bldP spid="747534" grpId="0" animBg="1"/>
      <p:bldP spid="747535" grpId="0" animBg="1"/>
      <p:bldP spid="747536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Text Box 2">
            <a:extLst>
              <a:ext uri="{FF2B5EF4-FFF2-40B4-BE49-F238E27FC236}">
                <a16:creationId xmlns:a16="http://schemas.microsoft.com/office/drawing/2014/main" id="{EBF0205F-38AB-446C-BA73-74E81A5593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" y="155575"/>
            <a:ext cx="3975100" cy="330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		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.text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stringlength: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link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%a6,#-8  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clr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-2(%a6)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8(%a6),-6(%a6)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start1:</a:t>
            </a:r>
            <a:r>
              <a:rPr lang="en-US" altLang="ja-JP" sz="1800" b="1">
                <a:latin typeface="Courier New" panose="02070309020205020404" pitchFamily="49" charset="0"/>
              </a:rPr>
              <a:t>	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-6(%a6),%a0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cmp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.b</a:t>
            </a:r>
            <a:r>
              <a:rPr lang="en-US" altLang="ja-JP" sz="1800" b="1">
                <a:latin typeface="Courier New" panose="02070309020205020404" pitchFamily="49" charset="0"/>
              </a:rPr>
              <a:t> #0,(%a0)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beq break1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addq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#1,-6(%a6)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addq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#1,-2(%a6)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bra start1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break1: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-2(%a6),%a0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%a0,%d0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unlk %a6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rts</a:t>
            </a:r>
          </a:p>
        </p:txBody>
      </p:sp>
      <p:sp>
        <p:nvSpPr>
          <p:cNvPr id="143363" name="Text Box 4">
            <a:extLst>
              <a:ext uri="{FF2B5EF4-FFF2-40B4-BE49-F238E27FC236}">
                <a16:creationId xmlns:a16="http://schemas.microsoft.com/office/drawing/2014/main" id="{B4D34F79-4E97-49A6-A63D-57006CAC03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0013" y="317500"/>
            <a:ext cx="1301750" cy="762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400">
                <a:solidFill>
                  <a:schemeClr val="tx2"/>
                </a:solidFill>
              </a:rPr>
              <a:t>確保</a:t>
            </a:r>
          </a:p>
        </p:txBody>
      </p:sp>
      <p:sp>
        <p:nvSpPr>
          <p:cNvPr id="143364" name="Line 5">
            <a:extLst>
              <a:ext uri="{FF2B5EF4-FFF2-40B4-BE49-F238E27FC236}">
                <a16:creationId xmlns:a16="http://schemas.microsoft.com/office/drawing/2014/main" id="{A7A473FA-20EC-4A84-99EF-72D3A76A57B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136900" y="784225"/>
            <a:ext cx="2095500" cy="11113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3365" name="Text Box 8">
            <a:extLst>
              <a:ext uri="{FF2B5EF4-FFF2-40B4-BE49-F238E27FC236}">
                <a16:creationId xmlns:a16="http://schemas.microsoft.com/office/drawing/2014/main" id="{F359BA82-982D-43AE-897E-F1DEB7861C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3913" y="1069975"/>
            <a:ext cx="4443412" cy="22828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①　</a:t>
            </a:r>
            <a:r>
              <a:rPr lang="en-US" altLang="ja-JP" sz="2400"/>
              <a:t>A6 </a:t>
            </a:r>
            <a:r>
              <a:rPr lang="ja-JP" altLang="en-US" sz="2400"/>
              <a:t>をシステムスタックエリア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　　　に　</a:t>
            </a:r>
            <a:r>
              <a:rPr lang="en-US" altLang="ja-JP" sz="2400"/>
              <a:t>push (A6 </a:t>
            </a:r>
            <a:r>
              <a:rPr lang="ja-JP" altLang="en-US" sz="2400"/>
              <a:t>の保存）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②　</a:t>
            </a:r>
            <a:r>
              <a:rPr lang="en-US" altLang="ja-JP" sz="2400"/>
              <a:t>A6 </a:t>
            </a:r>
            <a:r>
              <a:rPr lang="ja-JP" altLang="en-US" sz="2400"/>
              <a:t>← </a:t>
            </a:r>
            <a:r>
              <a:rPr lang="en-US" altLang="ja-JP" sz="2400"/>
              <a:t>A7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　　　　</a:t>
            </a:r>
            <a:r>
              <a:rPr lang="en-US" altLang="ja-JP" sz="2400"/>
              <a:t>(A7 </a:t>
            </a:r>
            <a:r>
              <a:rPr lang="ja-JP" altLang="en-US" sz="2400"/>
              <a:t>の現時点の値の記録）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③  </a:t>
            </a:r>
            <a:r>
              <a:rPr lang="en-US" altLang="ja-JP" sz="2400"/>
              <a:t>A7 </a:t>
            </a:r>
            <a:r>
              <a:rPr lang="ja-JP" altLang="en-US" sz="2400"/>
              <a:t>← </a:t>
            </a:r>
            <a:r>
              <a:rPr lang="en-US" altLang="ja-JP" sz="2400"/>
              <a:t>A7 </a:t>
            </a:r>
            <a:r>
              <a:rPr lang="ja-JP" altLang="en-US" sz="2400"/>
              <a:t>－ </a:t>
            </a:r>
            <a:r>
              <a:rPr lang="en-US" altLang="ja-JP" sz="2400"/>
              <a:t>8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　　　　</a:t>
            </a:r>
            <a:r>
              <a:rPr lang="en-US" altLang="ja-JP" sz="2400"/>
              <a:t>(</a:t>
            </a:r>
            <a:r>
              <a:rPr lang="ja-JP" altLang="en-US" sz="2400"/>
              <a:t>メモリエリアの確保</a:t>
            </a:r>
            <a:r>
              <a:rPr lang="en-US" altLang="ja-JP" sz="2400"/>
              <a:t>)</a:t>
            </a:r>
          </a:p>
        </p:txBody>
      </p:sp>
      <p:sp>
        <p:nvSpPr>
          <p:cNvPr id="143366" name="Rectangle 9">
            <a:extLst>
              <a:ext uri="{FF2B5EF4-FFF2-40B4-BE49-F238E27FC236}">
                <a16:creationId xmlns:a16="http://schemas.microsoft.com/office/drawing/2014/main" id="{65ADE0F9-BC71-4DDA-BED9-8064F4B8DA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0888" y="582613"/>
            <a:ext cx="498475" cy="350837"/>
          </a:xfrm>
          <a:prstGeom prst="rect">
            <a:avLst/>
          </a:prstGeom>
          <a:solidFill>
            <a:srgbClr val="0080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3367" name="Rectangle 10">
            <a:extLst>
              <a:ext uri="{FF2B5EF4-FFF2-40B4-BE49-F238E27FC236}">
                <a16:creationId xmlns:a16="http://schemas.microsoft.com/office/drawing/2014/main" id="{2458065B-A628-4E09-81A9-5CAA635FAD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5575" y="1114425"/>
            <a:ext cx="498475" cy="350838"/>
          </a:xfrm>
          <a:prstGeom prst="rect">
            <a:avLst/>
          </a:prstGeom>
          <a:solidFill>
            <a:srgbClr val="0080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3368" name="Rectangle 11">
            <a:extLst>
              <a:ext uri="{FF2B5EF4-FFF2-40B4-BE49-F238E27FC236}">
                <a16:creationId xmlns:a16="http://schemas.microsoft.com/office/drawing/2014/main" id="{DDD5A043-3CB4-431F-B054-C3715358FC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9875" y="1500188"/>
            <a:ext cx="498475" cy="350837"/>
          </a:xfrm>
          <a:prstGeom prst="rect">
            <a:avLst/>
          </a:prstGeom>
          <a:solidFill>
            <a:srgbClr val="0080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3369" name="Rectangle 12">
            <a:extLst>
              <a:ext uri="{FF2B5EF4-FFF2-40B4-BE49-F238E27FC236}">
                <a16:creationId xmlns:a16="http://schemas.microsoft.com/office/drawing/2014/main" id="{DD8D8FAA-592D-4E3B-AAAB-C8ECBC2E61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9850" y="574675"/>
            <a:ext cx="498475" cy="350838"/>
          </a:xfrm>
          <a:prstGeom prst="rect">
            <a:avLst/>
          </a:prstGeom>
          <a:solidFill>
            <a:schemeClr val="tx2">
              <a:alpha val="2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3370" name="Rectangle 13">
            <a:extLst>
              <a:ext uri="{FF2B5EF4-FFF2-40B4-BE49-F238E27FC236}">
                <a16:creationId xmlns:a16="http://schemas.microsoft.com/office/drawing/2014/main" id="{7328858A-7761-48BF-A4AB-6641F2A2E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5100" y="2582863"/>
            <a:ext cx="604838" cy="350837"/>
          </a:xfrm>
          <a:prstGeom prst="rect">
            <a:avLst/>
          </a:prstGeom>
          <a:solidFill>
            <a:schemeClr val="tx2">
              <a:alpha val="2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3679" name="Rectangle 15">
            <a:extLst>
              <a:ext uri="{FF2B5EF4-FFF2-40B4-BE49-F238E27FC236}">
                <a16:creationId xmlns:a16="http://schemas.microsoft.com/office/drawing/2014/main" id="{71838321-CAD6-4E7A-85AA-AB14B477EC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600" y="3638550"/>
            <a:ext cx="4197350" cy="189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ja-JP"/>
              <a:t>link </a:t>
            </a:r>
            <a:r>
              <a:rPr lang="ja-JP" altLang="en-US"/>
              <a:t>前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ja-JP" b="1">
                <a:solidFill>
                  <a:schemeClr val="accent2"/>
                </a:solidFill>
                <a:latin typeface="Courier New" panose="02070309020205020404" pitchFamily="49" charset="0"/>
              </a:rPr>
              <a:t>A6: 0x00000000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ja-JP" b="1">
                <a:solidFill>
                  <a:schemeClr val="accent2"/>
                </a:solidFill>
                <a:latin typeface="Courier New" panose="02070309020205020404" pitchFamily="49" charset="0"/>
              </a:rPr>
              <a:t>A7: 0x00004056</a:t>
            </a:r>
          </a:p>
        </p:txBody>
      </p:sp>
      <p:pic>
        <p:nvPicPr>
          <p:cNvPr id="753680" name="Picture 16" descr="3">
            <a:extLst>
              <a:ext uri="{FF2B5EF4-FFF2-40B4-BE49-F238E27FC236}">
                <a16:creationId xmlns:a16="http://schemas.microsoft.com/office/drawing/2014/main" id="{42610780-7F3E-4466-B3CF-1B19ACC373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3" y="5154613"/>
            <a:ext cx="4300537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3681" name="Rectangle 17">
            <a:extLst>
              <a:ext uri="{FF2B5EF4-FFF2-40B4-BE49-F238E27FC236}">
                <a16:creationId xmlns:a16="http://schemas.microsoft.com/office/drawing/2014/main" id="{94B0A8C5-4F7F-45C5-AF41-72A59C60A5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2638" y="6073775"/>
            <a:ext cx="935037" cy="203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3682" name="Rectangle 18">
            <a:extLst>
              <a:ext uri="{FF2B5EF4-FFF2-40B4-BE49-F238E27FC236}">
                <a16:creationId xmlns:a16="http://schemas.microsoft.com/office/drawing/2014/main" id="{D8578846-D0D5-46D9-8EB7-D6FAE5AC7D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3188" y="6073775"/>
            <a:ext cx="573087" cy="34131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3683" name="Text Box 19">
            <a:extLst>
              <a:ext uri="{FF2B5EF4-FFF2-40B4-BE49-F238E27FC236}">
                <a16:creationId xmlns:a16="http://schemas.microsoft.com/office/drawing/2014/main" id="{0829F3A6-F3C5-4D1A-9593-8869D6B05A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5138" y="6323013"/>
            <a:ext cx="13255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戻り番地</a:t>
            </a:r>
          </a:p>
        </p:txBody>
      </p:sp>
      <p:sp>
        <p:nvSpPr>
          <p:cNvPr id="753684" name="Rectangle 20">
            <a:extLst>
              <a:ext uri="{FF2B5EF4-FFF2-40B4-BE49-F238E27FC236}">
                <a16:creationId xmlns:a16="http://schemas.microsoft.com/office/drawing/2014/main" id="{1B6F231D-D088-4D83-9A97-73DAEB5074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9263" y="6076950"/>
            <a:ext cx="935037" cy="203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3685" name="Text Box 21">
            <a:extLst>
              <a:ext uri="{FF2B5EF4-FFF2-40B4-BE49-F238E27FC236}">
                <a16:creationId xmlns:a16="http://schemas.microsoft.com/office/drawing/2014/main" id="{CAFD935D-EC62-4361-A538-CC344C7FB5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7363" y="6326188"/>
            <a:ext cx="1481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パラメータ</a:t>
            </a:r>
          </a:p>
        </p:txBody>
      </p:sp>
      <p:sp>
        <p:nvSpPr>
          <p:cNvPr id="753686" name="Text Box 22">
            <a:extLst>
              <a:ext uri="{FF2B5EF4-FFF2-40B4-BE49-F238E27FC236}">
                <a16:creationId xmlns:a16="http://schemas.microsoft.com/office/drawing/2014/main" id="{C14589D1-7EBB-4220-A6F0-C79B6DB3FB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850" y="4818063"/>
            <a:ext cx="33194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solidFill>
                  <a:srgbClr val="100070"/>
                </a:solidFill>
              </a:rPr>
              <a:t>システムスタックエリアの中身（一部）</a:t>
            </a:r>
          </a:p>
        </p:txBody>
      </p:sp>
      <p:sp>
        <p:nvSpPr>
          <p:cNvPr id="753687" name="Rectangle 23">
            <a:extLst>
              <a:ext uri="{FF2B5EF4-FFF2-40B4-BE49-F238E27FC236}">
                <a16:creationId xmlns:a16="http://schemas.microsoft.com/office/drawing/2014/main" id="{CD8B2AAD-170E-4F74-A51B-A4E4BDE162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3565525"/>
            <a:ext cx="4152900" cy="189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ja-JP"/>
              <a:t>link </a:t>
            </a:r>
            <a:r>
              <a:rPr lang="ja-JP" altLang="en-US"/>
              <a:t>後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ja-JP" b="1">
                <a:solidFill>
                  <a:schemeClr val="accent2"/>
                </a:solidFill>
                <a:latin typeface="Courier New" panose="02070309020205020404" pitchFamily="49" charset="0"/>
              </a:rPr>
              <a:t>A6: 0x00004052</a:t>
            </a:r>
            <a:endParaRPr lang="ja-JP" altLang="en-US" b="1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ja-JP" b="1">
                <a:solidFill>
                  <a:schemeClr val="accent2"/>
                </a:solidFill>
                <a:latin typeface="Courier New" panose="02070309020205020404" pitchFamily="49" charset="0"/>
              </a:rPr>
              <a:t>A7: 0x0000404a</a:t>
            </a:r>
          </a:p>
        </p:txBody>
      </p:sp>
      <p:pic>
        <p:nvPicPr>
          <p:cNvPr id="753688" name="Picture 24" descr="4">
            <a:extLst>
              <a:ext uri="{FF2B5EF4-FFF2-40B4-BE49-F238E27FC236}">
                <a16:creationId xmlns:a16="http://schemas.microsoft.com/office/drawing/2014/main" id="{C3006745-6014-474C-A822-6638ED74D6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1188" y="5153025"/>
            <a:ext cx="47244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3689" name="Rectangle 25">
            <a:extLst>
              <a:ext uri="{FF2B5EF4-FFF2-40B4-BE49-F238E27FC236}">
                <a16:creationId xmlns:a16="http://schemas.microsoft.com/office/drawing/2014/main" id="{F1E9C6B4-3DD9-4039-B96F-5DF6A23A9E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09025" y="6097588"/>
            <a:ext cx="434975" cy="3413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3690" name="Rectangle 26">
            <a:extLst>
              <a:ext uri="{FF2B5EF4-FFF2-40B4-BE49-F238E27FC236}">
                <a16:creationId xmlns:a16="http://schemas.microsoft.com/office/drawing/2014/main" id="{D784164F-4C76-464A-B581-2F101A2576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3525" y="6076950"/>
            <a:ext cx="1020763" cy="19208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3691" name="Rectangle 27">
            <a:extLst>
              <a:ext uri="{FF2B5EF4-FFF2-40B4-BE49-F238E27FC236}">
                <a16:creationId xmlns:a16="http://schemas.microsoft.com/office/drawing/2014/main" id="{A7B3019B-50E1-40E1-8E5E-31A88E34AC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9525" y="6080125"/>
            <a:ext cx="998538" cy="203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3692" name="Rectangle 28">
            <a:extLst>
              <a:ext uri="{FF2B5EF4-FFF2-40B4-BE49-F238E27FC236}">
                <a16:creationId xmlns:a16="http://schemas.microsoft.com/office/drawing/2014/main" id="{314AB1F5-283F-4CD1-B536-286FB4D506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7525" y="6081713"/>
            <a:ext cx="1020763" cy="192087"/>
          </a:xfrm>
          <a:prstGeom prst="rect">
            <a:avLst/>
          </a:prstGeom>
          <a:solidFill>
            <a:srgbClr val="0080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3693" name="Line 29">
            <a:extLst>
              <a:ext uri="{FF2B5EF4-FFF2-40B4-BE49-F238E27FC236}">
                <a16:creationId xmlns:a16="http://schemas.microsoft.com/office/drawing/2014/main" id="{04997640-2E69-49AF-97D8-6BB971BC3DE7}"/>
              </a:ext>
            </a:extLst>
          </p:cNvPr>
          <p:cNvSpPr>
            <a:spLocks noChangeShapeType="1"/>
          </p:cNvSpPr>
          <p:nvPr/>
        </p:nvSpPr>
        <p:spPr bwMode="auto">
          <a:xfrm>
            <a:off x="3990975" y="4325938"/>
            <a:ext cx="1609725" cy="174942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3694" name="Line 30">
            <a:extLst>
              <a:ext uri="{FF2B5EF4-FFF2-40B4-BE49-F238E27FC236}">
                <a16:creationId xmlns:a16="http://schemas.microsoft.com/office/drawing/2014/main" id="{70BBFE22-ED31-47D7-9687-DDE82226DB7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57650" y="4198938"/>
            <a:ext cx="949325" cy="431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3695" name="Text Box 31">
            <a:extLst>
              <a:ext uri="{FF2B5EF4-FFF2-40B4-BE49-F238E27FC236}">
                <a16:creationId xmlns:a16="http://schemas.microsoft.com/office/drawing/2014/main" id="{3F25D8DB-D3DE-497D-827E-8BA266F891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7663" y="3946525"/>
            <a:ext cx="6969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－４</a:t>
            </a:r>
          </a:p>
        </p:txBody>
      </p:sp>
      <p:sp>
        <p:nvSpPr>
          <p:cNvPr id="753696" name="Line 32">
            <a:extLst>
              <a:ext uri="{FF2B5EF4-FFF2-40B4-BE49-F238E27FC236}">
                <a16:creationId xmlns:a16="http://schemas.microsoft.com/office/drawing/2014/main" id="{EB6C56F4-728B-4DC9-A969-7076F3E9B8E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37013" y="4643438"/>
            <a:ext cx="957262" cy="61912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3697" name="Text Box 33">
            <a:extLst>
              <a:ext uri="{FF2B5EF4-FFF2-40B4-BE49-F238E27FC236}">
                <a16:creationId xmlns:a16="http://schemas.microsoft.com/office/drawing/2014/main" id="{FFA0361E-7AF4-4580-8217-69927E4291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8850" y="4592638"/>
            <a:ext cx="1209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－４－８</a:t>
            </a:r>
          </a:p>
        </p:txBody>
      </p:sp>
      <p:sp>
        <p:nvSpPr>
          <p:cNvPr id="753698" name="Rectangle 34">
            <a:extLst>
              <a:ext uri="{FF2B5EF4-FFF2-40B4-BE49-F238E27FC236}">
                <a16:creationId xmlns:a16="http://schemas.microsoft.com/office/drawing/2014/main" id="{3950F291-0823-4E0E-816B-4EC8250790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3175" y="6069013"/>
            <a:ext cx="501650" cy="192087"/>
          </a:xfrm>
          <a:prstGeom prst="rect">
            <a:avLst/>
          </a:prstGeom>
          <a:solidFill>
            <a:srgbClr val="990099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3699" name="Rectangle 35">
            <a:extLst>
              <a:ext uri="{FF2B5EF4-FFF2-40B4-BE49-F238E27FC236}">
                <a16:creationId xmlns:a16="http://schemas.microsoft.com/office/drawing/2014/main" id="{FF60EF7D-DB61-40B7-95F0-50631E68E8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1113" y="5881688"/>
            <a:ext cx="1512887" cy="192087"/>
          </a:xfrm>
          <a:prstGeom prst="rect">
            <a:avLst/>
          </a:prstGeom>
          <a:solidFill>
            <a:srgbClr val="990099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3700" name="Text Box 36">
            <a:extLst>
              <a:ext uri="{FF2B5EF4-FFF2-40B4-BE49-F238E27FC236}">
                <a16:creationId xmlns:a16="http://schemas.microsoft.com/office/drawing/2014/main" id="{C23DA09F-C34B-4831-8D64-43B2AB9759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5775" y="6297613"/>
            <a:ext cx="1166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旧</a:t>
            </a:r>
            <a:r>
              <a:rPr lang="en-US" altLang="ja-JP" sz="2400">
                <a:solidFill>
                  <a:srgbClr val="008000"/>
                </a:solidFill>
              </a:rPr>
              <a:t>A6</a:t>
            </a:r>
            <a:r>
              <a:rPr lang="ja-JP" altLang="en-US" sz="2400">
                <a:solidFill>
                  <a:srgbClr val="008000"/>
                </a:solidFill>
              </a:rPr>
              <a:t>値</a:t>
            </a:r>
          </a:p>
        </p:txBody>
      </p:sp>
      <p:sp>
        <p:nvSpPr>
          <p:cNvPr id="753701" name="Text Box 37">
            <a:extLst>
              <a:ext uri="{FF2B5EF4-FFF2-40B4-BE49-F238E27FC236}">
                <a16:creationId xmlns:a16="http://schemas.microsoft.com/office/drawing/2014/main" id="{0CC45FAF-CAA8-41AA-994B-94AECD3AA3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3613" y="5329238"/>
            <a:ext cx="1679575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990099"/>
                </a:solidFill>
              </a:rPr>
              <a:t>メモリエリア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53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53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53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53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53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53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53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53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753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753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753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53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753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753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753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753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753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753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753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753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753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753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753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3679" grpId="0"/>
      <p:bldP spid="753681" grpId="0" animBg="1"/>
      <p:bldP spid="753682" grpId="0" animBg="1"/>
      <p:bldP spid="753683" grpId="0"/>
      <p:bldP spid="753684" grpId="0" animBg="1"/>
      <p:bldP spid="753685" grpId="0"/>
      <p:bldP spid="753686" grpId="0"/>
      <p:bldP spid="753687" grpId="0"/>
      <p:bldP spid="753689" grpId="0" animBg="1"/>
      <p:bldP spid="753690" grpId="0" animBg="1"/>
      <p:bldP spid="753691" grpId="0" animBg="1"/>
      <p:bldP spid="753692" grpId="0" animBg="1"/>
      <p:bldP spid="753695" grpId="0"/>
      <p:bldP spid="753697" grpId="0"/>
      <p:bldP spid="753698" grpId="0" animBg="1"/>
      <p:bldP spid="753699" grpId="0" animBg="1"/>
      <p:bldP spid="753700" grpId="0"/>
      <p:bldP spid="75370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B7F1A63C-367B-4B7B-963A-39BAAD68D2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0088" y="403225"/>
            <a:ext cx="7772400" cy="1143000"/>
          </a:xfrm>
        </p:spPr>
        <p:txBody>
          <a:bodyPr/>
          <a:lstStyle/>
          <a:p>
            <a:r>
              <a:rPr lang="ja-JP" altLang="en-US" sz="4000"/>
              <a:t>アブソリュート</a:t>
            </a:r>
            <a:br>
              <a:rPr lang="ja-JP" altLang="en-US" sz="4000"/>
            </a:br>
            <a:r>
              <a:rPr lang="en-US" altLang="ja-JP" sz="4000"/>
              <a:t>(absolute)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F264E825-1061-43AB-9497-DBF3C3C0F0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4838" y="1416050"/>
            <a:ext cx="7991475" cy="4510088"/>
          </a:xfrm>
        </p:spPr>
        <p:txBody>
          <a:bodyPr/>
          <a:lstStyle/>
          <a:p>
            <a:pPr>
              <a:buFontTx/>
              <a:buNone/>
            </a:pPr>
            <a:r>
              <a:rPr lang="ja-JP" altLang="en-US" sz="3600">
                <a:solidFill>
                  <a:srgbClr val="008000"/>
                </a:solidFill>
              </a:rPr>
              <a:t>例：</a:t>
            </a:r>
          </a:p>
          <a:p>
            <a:pPr>
              <a:buFontTx/>
              <a:buNone/>
            </a:pPr>
            <a:r>
              <a:rPr lang="ja-JP" altLang="en-US" sz="48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.</a:t>
            </a:r>
            <a:r>
              <a:rPr lang="en-US" altLang="ja-JP" sz="48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equ	ADDR 	0xffff00</a:t>
            </a:r>
          </a:p>
          <a:p>
            <a:pPr>
              <a:buFontTx/>
              <a:buNone/>
            </a:pPr>
            <a:r>
              <a:rPr lang="en-US" altLang="ja-JP" sz="48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move.w 	</a:t>
            </a:r>
            <a:r>
              <a:rPr lang="en-US" altLang="ja-JP" sz="4800" b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altLang="ja-JP" sz="48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,%D0</a:t>
            </a:r>
          </a:p>
          <a:p>
            <a:pPr>
              <a:buFontTx/>
              <a:buNone/>
            </a:pPr>
            <a:r>
              <a:rPr lang="en-US" altLang="ja-JP" sz="48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move.w 	%D1,</a:t>
            </a:r>
            <a:r>
              <a:rPr lang="en-US" altLang="ja-JP" sz="4800" b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endParaRPr lang="en-US" altLang="ja-JP" sz="4800" b="1">
              <a:solidFill>
                <a:srgbClr val="0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Tx/>
              <a:buNone/>
            </a:pPr>
            <a:endParaRPr lang="ja-JP" altLang="en-US" sz="2400">
              <a:solidFill>
                <a:srgbClr val="008000"/>
              </a:solidFill>
            </a:endParaRPr>
          </a:p>
          <a:p>
            <a:pPr>
              <a:buFontTx/>
              <a:buNone/>
            </a:pPr>
            <a:endParaRPr lang="en-US" altLang="ja-JP" sz="280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AAE4E59-B3DE-4D42-8DE2-7D3437AF1F72}"/>
              </a:ext>
            </a:extLst>
          </p:cNvPr>
          <p:cNvSpPr/>
          <p:nvPr/>
        </p:nvSpPr>
        <p:spPr>
          <a:xfrm>
            <a:off x="5159375" y="2897188"/>
            <a:ext cx="1627188" cy="904875"/>
          </a:xfrm>
          <a:prstGeom prst="rect">
            <a:avLst/>
          </a:prstGeom>
          <a:solidFill>
            <a:srgbClr val="FF993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A9E2F3C-94D9-4DE8-9C85-56377D8936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4400" y="5438775"/>
            <a:ext cx="52085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※</a:t>
            </a:r>
            <a:r>
              <a:rPr lang="ja-JP" altLang="en-US"/>
              <a:t>　メモリアドレスの値を指定</a:t>
            </a:r>
            <a:endParaRPr lang="en-US" altLang="ja-JP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ED594D6-F6C6-4350-9D00-4B30DE6BE94A}"/>
              </a:ext>
            </a:extLst>
          </p:cNvPr>
          <p:cNvSpPr/>
          <p:nvPr/>
        </p:nvSpPr>
        <p:spPr>
          <a:xfrm>
            <a:off x="6619875" y="3800475"/>
            <a:ext cx="1627188" cy="904875"/>
          </a:xfrm>
          <a:prstGeom prst="rect">
            <a:avLst/>
          </a:prstGeom>
          <a:solidFill>
            <a:srgbClr val="FF993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Text Box 2">
            <a:extLst>
              <a:ext uri="{FF2B5EF4-FFF2-40B4-BE49-F238E27FC236}">
                <a16:creationId xmlns:a16="http://schemas.microsoft.com/office/drawing/2014/main" id="{A83E070A-78BC-454D-8764-BEEA60B33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" y="155575"/>
            <a:ext cx="3975100" cy="330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		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.text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stringlength: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link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%a6,#-8  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clr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-2(%a6)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8(%a6),-6(%a6)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start1:</a:t>
            </a:r>
            <a:r>
              <a:rPr lang="en-US" altLang="ja-JP" sz="1800" b="1">
                <a:latin typeface="Courier New" panose="02070309020205020404" pitchFamily="49" charset="0"/>
              </a:rPr>
              <a:t>	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-6(%a6),%a0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cmp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.b</a:t>
            </a:r>
            <a:r>
              <a:rPr lang="en-US" altLang="ja-JP" sz="1800" b="1">
                <a:latin typeface="Courier New" panose="02070309020205020404" pitchFamily="49" charset="0"/>
              </a:rPr>
              <a:t> #0,(%a0)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beq break1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addq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#1,-6(%a6)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addq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#1,-2(%a6)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bra start1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break1: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-2(%a6),%a0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%a0,%d0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unlk %a6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rts</a:t>
            </a:r>
          </a:p>
        </p:txBody>
      </p:sp>
      <p:sp>
        <p:nvSpPr>
          <p:cNvPr id="145411" name="Text Box 3">
            <a:extLst>
              <a:ext uri="{FF2B5EF4-FFF2-40B4-BE49-F238E27FC236}">
                <a16:creationId xmlns:a16="http://schemas.microsoft.com/office/drawing/2014/main" id="{9F5066BF-70E1-4C66-9D1A-096F141415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0013" y="317500"/>
            <a:ext cx="1301750" cy="762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400">
                <a:solidFill>
                  <a:schemeClr val="tx2"/>
                </a:solidFill>
              </a:rPr>
              <a:t>確保</a:t>
            </a:r>
          </a:p>
        </p:txBody>
      </p:sp>
      <p:sp>
        <p:nvSpPr>
          <p:cNvPr id="145412" name="Line 4">
            <a:extLst>
              <a:ext uri="{FF2B5EF4-FFF2-40B4-BE49-F238E27FC236}">
                <a16:creationId xmlns:a16="http://schemas.microsoft.com/office/drawing/2014/main" id="{D71DF439-6B14-4181-A5DE-A0BD07CCDA2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136900" y="784225"/>
            <a:ext cx="2095500" cy="11113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5413" name="Rectangle 6">
            <a:extLst>
              <a:ext uri="{FF2B5EF4-FFF2-40B4-BE49-F238E27FC236}">
                <a16:creationId xmlns:a16="http://schemas.microsoft.com/office/drawing/2014/main" id="{8639E91A-1F9A-4D0F-B61E-272462C608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0888" y="582613"/>
            <a:ext cx="498475" cy="350837"/>
          </a:xfrm>
          <a:prstGeom prst="rect">
            <a:avLst/>
          </a:prstGeom>
          <a:solidFill>
            <a:srgbClr val="0080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5414" name="Rectangle 9">
            <a:extLst>
              <a:ext uri="{FF2B5EF4-FFF2-40B4-BE49-F238E27FC236}">
                <a16:creationId xmlns:a16="http://schemas.microsoft.com/office/drawing/2014/main" id="{9715B0C6-8E9C-4B93-9494-16231A0FB7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9850" y="574675"/>
            <a:ext cx="498475" cy="350838"/>
          </a:xfrm>
          <a:prstGeom prst="rect">
            <a:avLst/>
          </a:prstGeom>
          <a:solidFill>
            <a:schemeClr val="tx2">
              <a:alpha val="2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5415" name="Rectangle 19">
            <a:extLst>
              <a:ext uri="{FF2B5EF4-FFF2-40B4-BE49-F238E27FC236}">
                <a16:creationId xmlns:a16="http://schemas.microsoft.com/office/drawing/2014/main" id="{25A295E4-EA34-41CD-BA93-01D5DDA36E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3565525"/>
            <a:ext cx="4152900" cy="189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ja-JP"/>
              <a:t>link </a:t>
            </a:r>
            <a:r>
              <a:rPr lang="ja-JP" altLang="en-US"/>
              <a:t>後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ja-JP" b="1">
                <a:solidFill>
                  <a:schemeClr val="accent2"/>
                </a:solidFill>
                <a:latin typeface="Courier New" panose="02070309020205020404" pitchFamily="49" charset="0"/>
              </a:rPr>
              <a:t>A6: 0x00004052</a:t>
            </a:r>
            <a:endParaRPr lang="ja-JP" altLang="en-US" b="1">
              <a:solidFill>
                <a:schemeClr val="accent2"/>
              </a:solidFill>
              <a:latin typeface="Courier New" panose="02070309020205020404" pitchFamily="49" charset="0"/>
            </a:endParaRPr>
          </a:p>
        </p:txBody>
      </p:sp>
      <p:pic>
        <p:nvPicPr>
          <p:cNvPr id="145416" name="Picture 20" descr="4">
            <a:extLst>
              <a:ext uri="{FF2B5EF4-FFF2-40B4-BE49-F238E27FC236}">
                <a16:creationId xmlns:a16="http://schemas.microsoft.com/office/drawing/2014/main" id="{7940971B-C91A-4913-9FF2-3EA4697D10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1188" y="5153025"/>
            <a:ext cx="47244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5417" name="Rectangle 21">
            <a:extLst>
              <a:ext uri="{FF2B5EF4-FFF2-40B4-BE49-F238E27FC236}">
                <a16:creationId xmlns:a16="http://schemas.microsoft.com/office/drawing/2014/main" id="{36ED859D-0C51-454D-B443-767290F656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09025" y="6097588"/>
            <a:ext cx="434975" cy="3413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5418" name="Rectangle 22">
            <a:extLst>
              <a:ext uri="{FF2B5EF4-FFF2-40B4-BE49-F238E27FC236}">
                <a16:creationId xmlns:a16="http://schemas.microsoft.com/office/drawing/2014/main" id="{AF50AE63-35A0-4EC6-92C4-5E0DA9F426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3525" y="6076950"/>
            <a:ext cx="1020763" cy="19208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5419" name="Rectangle 23">
            <a:extLst>
              <a:ext uri="{FF2B5EF4-FFF2-40B4-BE49-F238E27FC236}">
                <a16:creationId xmlns:a16="http://schemas.microsoft.com/office/drawing/2014/main" id="{272A85E8-5926-4759-A24E-DE4F71DAE0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9525" y="6080125"/>
            <a:ext cx="998538" cy="203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5420" name="Rectangle 24">
            <a:extLst>
              <a:ext uri="{FF2B5EF4-FFF2-40B4-BE49-F238E27FC236}">
                <a16:creationId xmlns:a16="http://schemas.microsoft.com/office/drawing/2014/main" id="{3DCC0331-F29E-4F49-A5D8-4D14FBADCB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7525" y="6081713"/>
            <a:ext cx="1020763" cy="192087"/>
          </a:xfrm>
          <a:prstGeom prst="rect">
            <a:avLst/>
          </a:prstGeom>
          <a:solidFill>
            <a:srgbClr val="0080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5421" name="Rectangle 30">
            <a:extLst>
              <a:ext uri="{FF2B5EF4-FFF2-40B4-BE49-F238E27FC236}">
                <a16:creationId xmlns:a16="http://schemas.microsoft.com/office/drawing/2014/main" id="{B4B13ADA-31EF-4460-A44E-05FE8740F2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3175" y="6069013"/>
            <a:ext cx="501650" cy="192087"/>
          </a:xfrm>
          <a:prstGeom prst="rect">
            <a:avLst/>
          </a:prstGeom>
          <a:solidFill>
            <a:srgbClr val="990099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5422" name="Rectangle 31">
            <a:extLst>
              <a:ext uri="{FF2B5EF4-FFF2-40B4-BE49-F238E27FC236}">
                <a16:creationId xmlns:a16="http://schemas.microsoft.com/office/drawing/2014/main" id="{06EC2E79-DB61-4C31-B56C-FBB48300B6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1113" y="5881688"/>
            <a:ext cx="1512887" cy="192087"/>
          </a:xfrm>
          <a:prstGeom prst="rect">
            <a:avLst/>
          </a:prstGeom>
          <a:solidFill>
            <a:srgbClr val="990099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5423" name="Text Box 33">
            <a:extLst>
              <a:ext uri="{FF2B5EF4-FFF2-40B4-BE49-F238E27FC236}">
                <a16:creationId xmlns:a16="http://schemas.microsoft.com/office/drawing/2014/main" id="{448BF41C-53D9-4281-99ED-D5D3F5CCD0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3613" y="5329238"/>
            <a:ext cx="1679575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990099"/>
                </a:solidFill>
              </a:rPr>
              <a:t>メモリエリア</a:t>
            </a:r>
          </a:p>
        </p:txBody>
      </p:sp>
      <p:sp>
        <p:nvSpPr>
          <p:cNvPr id="765986" name="Rectangle 34">
            <a:extLst>
              <a:ext uri="{FF2B5EF4-FFF2-40B4-BE49-F238E27FC236}">
                <a16:creationId xmlns:a16="http://schemas.microsoft.com/office/drawing/2014/main" id="{C37EB5DA-356B-4AC7-BC0A-56E51C93CF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7538" y="887413"/>
            <a:ext cx="1063625" cy="192087"/>
          </a:xfrm>
          <a:prstGeom prst="rect">
            <a:avLst/>
          </a:prstGeom>
          <a:solidFill>
            <a:srgbClr val="990099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65987" name="Rectangle 35">
            <a:extLst>
              <a:ext uri="{FF2B5EF4-FFF2-40B4-BE49-F238E27FC236}">
                <a16:creationId xmlns:a16="http://schemas.microsoft.com/office/drawing/2014/main" id="{6D9C7E97-93B9-4CA7-A924-B43F5A0108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0850" y="1065213"/>
            <a:ext cx="1063625" cy="192087"/>
          </a:xfrm>
          <a:prstGeom prst="rect">
            <a:avLst/>
          </a:prstGeom>
          <a:solidFill>
            <a:srgbClr val="990099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65988" name="Rectangle 36">
            <a:extLst>
              <a:ext uri="{FF2B5EF4-FFF2-40B4-BE49-F238E27FC236}">
                <a16:creationId xmlns:a16="http://schemas.microsoft.com/office/drawing/2014/main" id="{08C9974E-91F9-47AC-8FE9-6B58D7A993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3900" y="1420813"/>
            <a:ext cx="1063625" cy="192087"/>
          </a:xfrm>
          <a:prstGeom prst="rect">
            <a:avLst/>
          </a:prstGeom>
          <a:solidFill>
            <a:srgbClr val="990099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65989" name="Rectangle 37">
            <a:extLst>
              <a:ext uri="{FF2B5EF4-FFF2-40B4-BE49-F238E27FC236}">
                <a16:creationId xmlns:a16="http://schemas.microsoft.com/office/drawing/2014/main" id="{20D76B70-68BC-41D7-8F7C-CB77A1B2D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6650" y="1966913"/>
            <a:ext cx="1063625" cy="192087"/>
          </a:xfrm>
          <a:prstGeom prst="rect">
            <a:avLst/>
          </a:prstGeom>
          <a:solidFill>
            <a:srgbClr val="990099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65990" name="Rectangle 38">
            <a:extLst>
              <a:ext uri="{FF2B5EF4-FFF2-40B4-BE49-F238E27FC236}">
                <a16:creationId xmlns:a16="http://schemas.microsoft.com/office/drawing/2014/main" id="{33A8EA0F-069F-44BD-B997-1661D3710A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7600" y="2152650"/>
            <a:ext cx="1063625" cy="192088"/>
          </a:xfrm>
          <a:prstGeom prst="rect">
            <a:avLst/>
          </a:prstGeom>
          <a:solidFill>
            <a:srgbClr val="990099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65991" name="Rectangle 39">
            <a:extLst>
              <a:ext uri="{FF2B5EF4-FFF2-40B4-BE49-F238E27FC236}">
                <a16:creationId xmlns:a16="http://schemas.microsoft.com/office/drawing/2014/main" id="{FF53F6AD-CE94-4811-8F86-4CB4CD915C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4538" y="2676525"/>
            <a:ext cx="1063625" cy="192088"/>
          </a:xfrm>
          <a:prstGeom prst="rect">
            <a:avLst/>
          </a:prstGeom>
          <a:solidFill>
            <a:srgbClr val="990099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65992" name="Rectangle 40">
            <a:extLst>
              <a:ext uri="{FF2B5EF4-FFF2-40B4-BE49-F238E27FC236}">
                <a16:creationId xmlns:a16="http://schemas.microsoft.com/office/drawing/2014/main" id="{8624DBEA-7EA0-4282-A391-7685CC3596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1738" y="6022975"/>
            <a:ext cx="641350" cy="315913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65993" name="Rectangle 41">
            <a:extLst>
              <a:ext uri="{FF2B5EF4-FFF2-40B4-BE49-F238E27FC236}">
                <a16:creationId xmlns:a16="http://schemas.microsoft.com/office/drawing/2014/main" id="{843BB2DC-2D9A-4390-A8DB-95635C524C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2600" y="5832475"/>
            <a:ext cx="1041400" cy="315913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65994" name="AutoShape 42">
            <a:extLst>
              <a:ext uri="{FF2B5EF4-FFF2-40B4-BE49-F238E27FC236}">
                <a16:creationId xmlns:a16="http://schemas.microsoft.com/office/drawing/2014/main" id="{BD7CF747-14E4-40FA-A830-A9D3B0F6D131}"/>
              </a:ext>
            </a:extLst>
          </p:cNvPr>
          <p:cNvSpPr>
            <a:spLocks/>
          </p:cNvSpPr>
          <p:nvPr/>
        </p:nvSpPr>
        <p:spPr bwMode="auto">
          <a:xfrm>
            <a:off x="4079875" y="3756025"/>
            <a:ext cx="290513" cy="2970213"/>
          </a:xfrm>
          <a:prstGeom prst="rightBrace">
            <a:avLst>
              <a:gd name="adj1" fmla="val 852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65995" name="Text Box 43">
            <a:extLst>
              <a:ext uri="{FF2B5EF4-FFF2-40B4-BE49-F238E27FC236}">
                <a16:creationId xmlns:a16="http://schemas.microsoft.com/office/drawing/2014/main" id="{38F836B2-3E18-4437-BBFC-3F3FC1CD18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475" y="3702050"/>
            <a:ext cx="3957638" cy="313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ja-JP" altLang="en-US" u="sng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charset="-128"/>
              </a:rPr>
              <a:t>メモリエリア内の２つのデータ</a:t>
            </a:r>
          </a:p>
          <a:p>
            <a:pPr eaLnBrk="1" hangingPunct="1">
              <a:defRPr/>
            </a:pPr>
            <a:r>
              <a:rPr lang="ja-JP" altLang="en-US">
                <a:solidFill>
                  <a:schemeClr val="accent2"/>
                </a:solidFill>
                <a:ea typeface="ＭＳ Ｐゴシック" charset="-128"/>
              </a:rPr>
              <a:t>１．２バイトデータ</a:t>
            </a:r>
          </a:p>
          <a:p>
            <a:pPr eaLnBrk="1" hangingPunct="1">
              <a:defRPr/>
            </a:pPr>
            <a:r>
              <a:rPr lang="ja-JP" altLang="en-US">
                <a:ea typeface="ＭＳ Ｐゴシック" charset="-128"/>
              </a:rPr>
              <a:t>　　（長さを数える）</a:t>
            </a:r>
          </a:p>
          <a:p>
            <a:pPr eaLnBrk="1" hangingPunct="1">
              <a:defRPr/>
            </a:pPr>
            <a:r>
              <a:rPr lang="ja-JP" altLang="en-US">
                <a:ea typeface="ＭＳ Ｐゴシック" charset="-128"/>
              </a:rPr>
              <a:t>　　　　</a:t>
            </a:r>
            <a:r>
              <a:rPr lang="en-US" altLang="ja-JP" sz="2800" b="1">
                <a:solidFill>
                  <a:schemeClr val="tx2"/>
                </a:solidFill>
                <a:latin typeface="Courier New" pitchFamily="49" charset="0"/>
                <a:ea typeface="ＭＳ Ｐゴシック" charset="-128"/>
              </a:rPr>
              <a:t>-2(%a6)</a:t>
            </a:r>
          </a:p>
          <a:p>
            <a:pPr eaLnBrk="1" hangingPunct="1">
              <a:defRPr/>
            </a:pPr>
            <a:r>
              <a:rPr lang="ja-JP" altLang="en-US">
                <a:solidFill>
                  <a:schemeClr val="accent2"/>
                </a:solidFill>
                <a:ea typeface="ＭＳ Ｐゴシック" charset="-128"/>
              </a:rPr>
              <a:t>２．メモリアドレス</a:t>
            </a:r>
          </a:p>
          <a:p>
            <a:pPr eaLnBrk="1" hangingPunct="1">
              <a:defRPr/>
            </a:pPr>
            <a:r>
              <a:rPr lang="ja-JP" altLang="en-US">
                <a:ea typeface="ＭＳ Ｐゴシック" charset="-128"/>
              </a:rPr>
              <a:t>　　（文字列データの各文字を</a:t>
            </a:r>
          </a:p>
          <a:p>
            <a:pPr eaLnBrk="1" hangingPunct="1">
              <a:defRPr/>
            </a:pPr>
            <a:r>
              <a:rPr lang="ja-JP" altLang="en-US">
                <a:ea typeface="ＭＳ Ｐゴシック" charset="-128"/>
              </a:rPr>
              <a:t>　　　ポイントする）</a:t>
            </a:r>
          </a:p>
          <a:p>
            <a:pPr eaLnBrk="1" hangingPunct="1">
              <a:defRPr/>
            </a:pPr>
            <a:r>
              <a:rPr lang="ja-JP" altLang="en-US" sz="2800">
                <a:latin typeface="Courier New" pitchFamily="49" charset="0"/>
                <a:ea typeface="ＭＳ Ｐゴシック" charset="-128"/>
              </a:rPr>
              <a:t>    </a:t>
            </a:r>
            <a:r>
              <a:rPr lang="en-US" altLang="ja-JP" sz="2800" b="1">
                <a:solidFill>
                  <a:schemeClr val="tx2"/>
                </a:solidFill>
                <a:latin typeface="Courier New" pitchFamily="49" charset="0"/>
                <a:ea typeface="ＭＳ Ｐゴシック" charset="-128"/>
              </a:rPr>
              <a:t>-6(%a6)</a:t>
            </a:r>
            <a:endParaRPr lang="ja-JP" altLang="en-US" sz="2800" b="1">
              <a:solidFill>
                <a:schemeClr val="tx2"/>
              </a:solidFill>
              <a:latin typeface="Courier New" pitchFamily="49" charset="0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65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65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65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65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65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65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65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765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765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765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765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65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765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765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765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765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765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4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 tmFilter="0, 0; .2, .5; .8, .5; 1, 0"/>
                                        <p:tgtEl>
                                          <p:spTgt spid="765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6" dur="250" autoRev="1" fill="hold"/>
                                        <p:tgtEl>
                                          <p:spTgt spid="765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 tmFilter="0, 0; .2, .5; .8, .5; 1, 0"/>
                                        <p:tgtEl>
                                          <p:spTgt spid="765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9" dur="250" autoRev="1" fill="hold"/>
                                        <p:tgtEl>
                                          <p:spTgt spid="765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5986" grpId="0" animBg="1"/>
      <p:bldP spid="765987" grpId="0" animBg="1"/>
      <p:bldP spid="765988" grpId="0" animBg="1"/>
      <p:bldP spid="765989" grpId="0" animBg="1"/>
      <p:bldP spid="765990" grpId="0" animBg="1"/>
      <p:bldP spid="765991" grpId="0" animBg="1"/>
      <p:bldP spid="765992" grpId="0" animBg="1"/>
      <p:bldP spid="765993" grpId="0" animBg="1"/>
      <p:bldP spid="765994" grpId="0" animBg="1"/>
      <p:bldP spid="765995" grpId="0" build="allAtOnce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>
            <a:extLst>
              <a:ext uri="{FF2B5EF4-FFF2-40B4-BE49-F238E27FC236}">
                <a16:creationId xmlns:a16="http://schemas.microsoft.com/office/drawing/2014/main" id="{B075E83F-2579-4CC6-B707-3B07A929EA3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ja-JP" altLang="en-US">
                <a:solidFill>
                  <a:srgbClr val="008000"/>
                </a:solidFill>
              </a:rPr>
              <a:t>（５）　関数内での</a:t>
            </a:r>
            <a:br>
              <a:rPr lang="en-US" altLang="ja-JP">
                <a:solidFill>
                  <a:srgbClr val="008000"/>
                </a:solidFill>
              </a:rPr>
            </a:br>
            <a:r>
              <a:rPr lang="ja-JP" altLang="en-US">
                <a:solidFill>
                  <a:srgbClr val="008000"/>
                </a:solidFill>
              </a:rPr>
              <a:t>パラメータの使用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72ABAB2E-06A2-490E-AE76-67142B07B7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関数のパラメータの渡し方</a:t>
            </a:r>
          </a:p>
        </p:txBody>
      </p:sp>
      <p:sp>
        <p:nvSpPr>
          <p:cNvPr id="149507" name="Rectangle 3">
            <a:extLst>
              <a:ext uri="{FF2B5EF4-FFF2-40B4-BE49-F238E27FC236}">
                <a16:creationId xmlns:a16="http://schemas.microsoft.com/office/drawing/2014/main" id="{0E049E5E-86AF-4CE7-B591-FD7E9845DA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ja-JP" altLang="en-US"/>
              <a:t>レジスタを使用</a:t>
            </a:r>
          </a:p>
          <a:p>
            <a:pPr marL="609600" indent="-609600" eaLnBrk="1" hangingPunct="1">
              <a:buFontTx/>
              <a:buAutoNum type="arabicPeriod"/>
            </a:pPr>
            <a:endParaRPr lang="ja-JP" altLang="en-US"/>
          </a:p>
          <a:p>
            <a:pPr marL="609600" indent="-609600" eaLnBrk="1" hangingPunct="1">
              <a:buFontTx/>
              <a:buAutoNum type="arabicPeriod"/>
            </a:pPr>
            <a:endParaRPr lang="ja-JP" altLang="en-US"/>
          </a:p>
          <a:p>
            <a:pPr marL="609600" indent="-609600" eaLnBrk="1" hangingPunct="1">
              <a:buFontTx/>
              <a:buAutoNum type="arabicPeriod"/>
            </a:pPr>
            <a:r>
              <a:rPr lang="ja-JP" altLang="en-US"/>
              <a:t>システムスタックエリアを使用</a:t>
            </a:r>
          </a:p>
        </p:txBody>
      </p:sp>
      <p:sp>
        <p:nvSpPr>
          <p:cNvPr id="149508" name="Rectangle 4">
            <a:extLst>
              <a:ext uri="{FF2B5EF4-FFF2-40B4-BE49-F238E27FC236}">
                <a16:creationId xmlns:a16="http://schemas.microsoft.com/office/drawing/2014/main" id="{B23F7FFB-646B-48E4-8281-4812A78385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2225" y="3625850"/>
            <a:ext cx="5495925" cy="78263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49509" name="Text Box 5">
            <a:extLst>
              <a:ext uri="{FF2B5EF4-FFF2-40B4-BE49-F238E27FC236}">
                <a16:creationId xmlns:a16="http://schemas.microsoft.com/office/drawing/2014/main" id="{EFCB8EDA-5675-4773-A813-67EDBF9FB8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8738" y="4473575"/>
            <a:ext cx="1806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こちらを説明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Text Box 2">
            <a:extLst>
              <a:ext uri="{FF2B5EF4-FFF2-40B4-BE49-F238E27FC236}">
                <a16:creationId xmlns:a16="http://schemas.microsoft.com/office/drawing/2014/main" id="{CCE5FF81-3BB8-4854-885D-CF0E0EEA82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" y="155575"/>
            <a:ext cx="4930775" cy="650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.data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str1: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</a:t>
            </a: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.ascii "My Name is David!\0</a:t>
            </a:r>
            <a:r>
              <a:rPr lang="en-US" altLang="ja-JP" sz="1800" b="1">
                <a:latin typeface="Courier New" panose="02070309020205020404" pitchFamily="49" charset="0"/>
              </a:rPr>
              <a:t>"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SYS_STK: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</a:t>
            </a: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.ds.b 0x4000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SYS_STK_TOP:</a:t>
            </a:r>
            <a:r>
              <a:rPr lang="en-US" altLang="ja-JP" sz="1800" b="1">
                <a:latin typeface="Courier New" panose="02070309020205020404" pitchFamily="49" charset="0"/>
              </a:rPr>
              <a:t>				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endParaRPr lang="en-US" altLang="ja-JP" sz="18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.text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stringlength: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link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%a6,#-8  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clr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-2(%a6)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8(%a6),-6(%a6)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start1:</a:t>
            </a:r>
            <a:r>
              <a:rPr lang="en-US" altLang="ja-JP" sz="1800" b="1">
                <a:latin typeface="Courier New" panose="02070309020205020404" pitchFamily="49" charset="0"/>
              </a:rPr>
              <a:t>	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-6(%a6),%a0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cmp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.b</a:t>
            </a:r>
            <a:r>
              <a:rPr lang="en-US" altLang="ja-JP" sz="1800" b="1">
                <a:latin typeface="Courier New" panose="02070309020205020404" pitchFamily="49" charset="0"/>
              </a:rPr>
              <a:t> #0,(%a0)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beq break1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addq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#1,-6(%a6)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addq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#1,-2(%a6)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bra start1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break1: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-2(%a6),%a0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%a0,%d0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unlk %a6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rts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endParaRPr lang="en-US" altLang="ja-JP" sz="18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main: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lea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SYS_STK_TOP,%a7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endParaRPr lang="en-US" altLang="ja-JP" sz="18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lea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str1,%a0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%a0,-(%a7)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jsr stringlength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addq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#4,%a7	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endParaRPr lang="en-US" altLang="ja-JP" sz="18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</a:t>
            </a: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.dc.w 0x4848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stop #0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.end</a:t>
            </a:r>
            <a:endParaRPr lang="ja-JP" altLang="en-US" sz="1800" b="1">
              <a:solidFill>
                <a:srgbClr val="008000"/>
              </a:solidFill>
              <a:latin typeface="Courier New" panose="02070309020205020404" pitchFamily="49" charset="0"/>
            </a:endParaRPr>
          </a:p>
        </p:txBody>
      </p:sp>
      <p:sp>
        <p:nvSpPr>
          <p:cNvPr id="768015" name="Rectangle 15">
            <a:extLst>
              <a:ext uri="{FF2B5EF4-FFF2-40B4-BE49-F238E27FC236}">
                <a16:creationId xmlns:a16="http://schemas.microsoft.com/office/drawing/2014/main" id="{7620D869-775F-4B5E-A3AB-E14D9241D6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875" y="5267325"/>
            <a:ext cx="2725738" cy="30638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68016" name="Line 16">
            <a:extLst>
              <a:ext uri="{FF2B5EF4-FFF2-40B4-BE49-F238E27FC236}">
                <a16:creationId xmlns:a16="http://schemas.microsoft.com/office/drawing/2014/main" id="{DA0C3F95-EFA7-4B58-9370-87A45D7BB9F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84588" y="3886200"/>
            <a:ext cx="1739900" cy="1371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68017" name="Text Box 17">
            <a:extLst>
              <a:ext uri="{FF2B5EF4-FFF2-40B4-BE49-F238E27FC236}">
                <a16:creationId xmlns:a16="http://schemas.microsoft.com/office/drawing/2014/main" id="{20746AC8-30F1-4E89-9C75-CCCC103FA0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0513" y="3230563"/>
            <a:ext cx="326707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A0 </a:t>
            </a:r>
            <a:r>
              <a:rPr lang="ja-JP" altLang="en-US" sz="2400">
                <a:solidFill>
                  <a:schemeClr val="tx2"/>
                </a:solidFill>
              </a:rPr>
              <a:t>の値をプッシュ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（文字列の先頭アドレス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   </a:t>
            </a:r>
            <a:r>
              <a:rPr lang="en-US" altLang="ja-JP" sz="2400">
                <a:solidFill>
                  <a:schemeClr val="tx2"/>
                </a:solidFill>
              </a:rPr>
              <a:t>0x0000004c </a:t>
            </a:r>
            <a:r>
              <a:rPr lang="ja-JP" altLang="en-US" sz="2400">
                <a:solidFill>
                  <a:schemeClr val="tx2"/>
                </a:solidFill>
              </a:rPr>
              <a:t>を </a:t>
            </a:r>
            <a:r>
              <a:rPr lang="en-US" altLang="ja-JP" sz="2400">
                <a:solidFill>
                  <a:schemeClr val="tx2"/>
                </a:solidFill>
              </a:rPr>
              <a:t>push</a:t>
            </a:r>
            <a:r>
              <a:rPr lang="ja-JP" altLang="en-US" sz="2400">
                <a:solidFill>
                  <a:schemeClr val="tx2"/>
                </a:solidFill>
              </a:rPr>
              <a:t>）</a:t>
            </a:r>
          </a:p>
        </p:txBody>
      </p:sp>
      <p:sp>
        <p:nvSpPr>
          <p:cNvPr id="768018" name="Rectangle 18">
            <a:extLst>
              <a:ext uri="{FF2B5EF4-FFF2-40B4-BE49-F238E27FC236}">
                <a16:creationId xmlns:a16="http://schemas.microsoft.com/office/drawing/2014/main" id="{F285F3A8-2B6F-47B2-A6E5-106DEFD936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4833938"/>
            <a:ext cx="41529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ja-JP"/>
              <a:t>link </a:t>
            </a:r>
            <a:r>
              <a:rPr lang="ja-JP" altLang="en-US"/>
              <a:t>後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ja-JP" b="1">
                <a:solidFill>
                  <a:schemeClr val="accent2"/>
                </a:solidFill>
                <a:latin typeface="Courier New" panose="02070309020205020404" pitchFamily="49" charset="0"/>
              </a:rPr>
              <a:t>A6: 0x00004052</a:t>
            </a:r>
            <a:endParaRPr lang="ja-JP" altLang="en-US" b="1">
              <a:solidFill>
                <a:schemeClr val="accent2"/>
              </a:solidFill>
              <a:latin typeface="Courier New" panose="02070309020205020404" pitchFamily="49" charset="0"/>
            </a:endParaRPr>
          </a:p>
        </p:txBody>
      </p:sp>
      <p:pic>
        <p:nvPicPr>
          <p:cNvPr id="768019" name="Picture 19" descr="4">
            <a:extLst>
              <a:ext uri="{FF2B5EF4-FFF2-40B4-BE49-F238E27FC236}">
                <a16:creationId xmlns:a16="http://schemas.microsoft.com/office/drawing/2014/main" id="{194952F3-D762-44EC-ADFF-EDD4474342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8313" y="5629275"/>
            <a:ext cx="47244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8020" name="Rectangle 20">
            <a:extLst>
              <a:ext uri="{FF2B5EF4-FFF2-40B4-BE49-F238E27FC236}">
                <a16:creationId xmlns:a16="http://schemas.microsoft.com/office/drawing/2014/main" id="{49232F09-F566-4D2F-9E2A-6238E73AEF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6150" y="6573838"/>
            <a:ext cx="434975" cy="28416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68021" name="Rectangle 21">
            <a:extLst>
              <a:ext uri="{FF2B5EF4-FFF2-40B4-BE49-F238E27FC236}">
                <a16:creationId xmlns:a16="http://schemas.microsoft.com/office/drawing/2014/main" id="{18C82B41-8F25-4AC1-BF8C-2E072626B6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0650" y="6553200"/>
            <a:ext cx="1020763" cy="19208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68022" name="Rectangle 22">
            <a:extLst>
              <a:ext uri="{FF2B5EF4-FFF2-40B4-BE49-F238E27FC236}">
                <a16:creationId xmlns:a16="http://schemas.microsoft.com/office/drawing/2014/main" id="{40249C46-5BD3-4FD4-8FBB-7F95F17606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6650" y="6556375"/>
            <a:ext cx="998538" cy="2032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68023" name="Rectangle 23">
            <a:extLst>
              <a:ext uri="{FF2B5EF4-FFF2-40B4-BE49-F238E27FC236}">
                <a16:creationId xmlns:a16="http://schemas.microsoft.com/office/drawing/2014/main" id="{2F4A3101-33B5-4C1C-A5CE-0C26FD181A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4650" y="6557963"/>
            <a:ext cx="1020763" cy="192087"/>
          </a:xfrm>
          <a:prstGeom prst="rect">
            <a:avLst/>
          </a:prstGeom>
          <a:solidFill>
            <a:srgbClr val="0080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68024" name="Rectangle 24">
            <a:extLst>
              <a:ext uri="{FF2B5EF4-FFF2-40B4-BE49-F238E27FC236}">
                <a16:creationId xmlns:a16="http://schemas.microsoft.com/office/drawing/2014/main" id="{C019A614-6CDF-4C79-917F-CBFE10521F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0300" y="6545263"/>
            <a:ext cx="501650" cy="192087"/>
          </a:xfrm>
          <a:prstGeom prst="rect">
            <a:avLst/>
          </a:prstGeom>
          <a:solidFill>
            <a:srgbClr val="990099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68025" name="Rectangle 25">
            <a:extLst>
              <a:ext uri="{FF2B5EF4-FFF2-40B4-BE49-F238E27FC236}">
                <a16:creationId xmlns:a16="http://schemas.microsoft.com/office/drawing/2014/main" id="{9D50F1B0-B467-425A-9DDE-6B7F354336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8238" y="6357938"/>
            <a:ext cx="1512887" cy="192087"/>
          </a:xfrm>
          <a:prstGeom prst="rect">
            <a:avLst/>
          </a:prstGeom>
          <a:solidFill>
            <a:srgbClr val="990099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68029" name="Rectangle 29">
            <a:extLst>
              <a:ext uri="{FF2B5EF4-FFF2-40B4-BE49-F238E27FC236}">
                <a16:creationId xmlns:a16="http://schemas.microsoft.com/office/drawing/2014/main" id="{C8117C0B-AB4F-4DB4-B99C-71EC6CF449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5650" y="2108200"/>
            <a:ext cx="879475" cy="30638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68030" name="Line 30">
            <a:extLst>
              <a:ext uri="{FF2B5EF4-FFF2-40B4-BE49-F238E27FC236}">
                <a16:creationId xmlns:a16="http://schemas.microsoft.com/office/drawing/2014/main" id="{9E968B0C-9C23-48EC-9D8A-EA992EACE38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98775" y="1727200"/>
            <a:ext cx="2365375" cy="48418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68031" name="Text Box 31">
            <a:extLst>
              <a:ext uri="{FF2B5EF4-FFF2-40B4-BE49-F238E27FC236}">
                <a16:creationId xmlns:a16="http://schemas.microsoft.com/office/drawing/2014/main" id="{0B95FE5C-7B67-4DF2-8156-74F5555024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3838" y="1420813"/>
            <a:ext cx="24828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プッシュした値を，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ここで読み出し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68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68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68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68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68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68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768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768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68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768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768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68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768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768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15" grpId="0" animBg="1"/>
      <p:bldP spid="768017" grpId="0"/>
      <p:bldP spid="768018" grpId="0"/>
      <p:bldP spid="768020" grpId="0" animBg="1"/>
      <p:bldP spid="768021" grpId="0" animBg="1"/>
      <p:bldP spid="768022" grpId="0" animBg="1"/>
      <p:bldP spid="768023" grpId="0" animBg="1"/>
      <p:bldP spid="768024" grpId="0" animBg="1"/>
      <p:bldP spid="768025" grpId="0" animBg="1"/>
      <p:bldP spid="768029" grpId="0" animBg="1"/>
      <p:bldP spid="768031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Text Box 2">
            <a:extLst>
              <a:ext uri="{FF2B5EF4-FFF2-40B4-BE49-F238E27FC236}">
                <a16:creationId xmlns:a16="http://schemas.microsoft.com/office/drawing/2014/main" id="{3FA4F2F9-2BC7-4162-8604-9C97689D81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" y="155575"/>
            <a:ext cx="4930775" cy="650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.data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str1: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</a:t>
            </a: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.ascii "My Name is David!\0</a:t>
            </a:r>
            <a:r>
              <a:rPr lang="en-US" altLang="ja-JP" sz="1800" b="1">
                <a:latin typeface="Courier New" panose="02070309020205020404" pitchFamily="49" charset="0"/>
              </a:rPr>
              <a:t>"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SYS_STK: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</a:t>
            </a: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.ds.b 0x4000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SYS_STK_TOP:</a:t>
            </a:r>
            <a:r>
              <a:rPr lang="en-US" altLang="ja-JP" sz="1800" b="1">
                <a:latin typeface="Courier New" panose="02070309020205020404" pitchFamily="49" charset="0"/>
              </a:rPr>
              <a:t>				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endParaRPr lang="en-US" altLang="ja-JP" sz="18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.text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stringlength: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link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%a6,#-8  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clr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-2(%a6)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8(%a6),-6(%a6)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start1:</a:t>
            </a:r>
            <a:r>
              <a:rPr lang="en-US" altLang="ja-JP" sz="1800" b="1">
                <a:latin typeface="Courier New" panose="02070309020205020404" pitchFamily="49" charset="0"/>
              </a:rPr>
              <a:t>	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-6(%a6),%a0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cmp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.b</a:t>
            </a:r>
            <a:r>
              <a:rPr lang="en-US" altLang="ja-JP" sz="1800" b="1">
                <a:latin typeface="Courier New" panose="02070309020205020404" pitchFamily="49" charset="0"/>
              </a:rPr>
              <a:t> #0,(%a0)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beq break1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addq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#1,-6(%a6)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addq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#1,-2(%a6)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bra start1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break1: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-2(%a6),%a0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%a0,%d0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unlk %a6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rts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endParaRPr lang="en-US" altLang="ja-JP" sz="18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main: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lea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SYS_STK_TOP,%a7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endParaRPr lang="en-US" altLang="ja-JP" sz="18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lea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str1,%a0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%a0,-(%a7)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jsr stringlength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addq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#4,%a7	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endParaRPr lang="en-US" altLang="ja-JP" sz="18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</a:t>
            </a: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.dc.w 0x4848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stop #0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.end</a:t>
            </a:r>
            <a:endParaRPr lang="ja-JP" altLang="en-US" sz="1800" b="1">
              <a:solidFill>
                <a:srgbClr val="008000"/>
              </a:solidFill>
              <a:latin typeface="Courier New" panose="02070309020205020404" pitchFamily="49" charset="0"/>
            </a:endParaRPr>
          </a:p>
        </p:txBody>
      </p:sp>
      <p:sp>
        <p:nvSpPr>
          <p:cNvPr id="153603" name="Rectangle 3">
            <a:extLst>
              <a:ext uri="{FF2B5EF4-FFF2-40B4-BE49-F238E27FC236}">
                <a16:creationId xmlns:a16="http://schemas.microsoft.com/office/drawing/2014/main" id="{0625EFCB-3162-48CA-B502-7BFE3E7759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875" y="5267325"/>
            <a:ext cx="2725738" cy="30638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53604" name="Line 4">
            <a:extLst>
              <a:ext uri="{FF2B5EF4-FFF2-40B4-BE49-F238E27FC236}">
                <a16:creationId xmlns:a16="http://schemas.microsoft.com/office/drawing/2014/main" id="{BB56B6C9-355F-4B4A-B5EE-3AAED237002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84588" y="3886200"/>
            <a:ext cx="1739900" cy="1371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53605" name="Text Box 5">
            <a:extLst>
              <a:ext uri="{FF2B5EF4-FFF2-40B4-BE49-F238E27FC236}">
                <a16:creationId xmlns:a16="http://schemas.microsoft.com/office/drawing/2014/main" id="{38FFFFFF-9302-4011-BDEC-DEE0E45BA3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0513" y="3230563"/>
            <a:ext cx="3424237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A0 </a:t>
            </a:r>
            <a:r>
              <a:rPr lang="ja-JP" altLang="en-US" sz="2400">
                <a:solidFill>
                  <a:schemeClr val="tx2"/>
                </a:solidFill>
              </a:rPr>
              <a:t>の値をプッシュ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（文字列の先頭アドレス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   </a:t>
            </a:r>
            <a:r>
              <a:rPr lang="en-US" altLang="ja-JP" sz="2400">
                <a:solidFill>
                  <a:schemeClr val="tx2"/>
                </a:solidFill>
              </a:rPr>
              <a:t>0x0000004c </a:t>
            </a:r>
            <a:r>
              <a:rPr lang="ja-JP" altLang="en-US" sz="2400">
                <a:solidFill>
                  <a:schemeClr val="tx2"/>
                </a:solidFill>
              </a:rPr>
              <a:t>をプッシュ）</a:t>
            </a:r>
          </a:p>
        </p:txBody>
      </p:sp>
      <p:sp>
        <p:nvSpPr>
          <p:cNvPr id="153606" name="Rectangle 14">
            <a:extLst>
              <a:ext uri="{FF2B5EF4-FFF2-40B4-BE49-F238E27FC236}">
                <a16:creationId xmlns:a16="http://schemas.microsoft.com/office/drawing/2014/main" id="{B8525299-7834-4A8E-911A-0440A4B446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5650" y="2108200"/>
            <a:ext cx="879475" cy="30638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53607" name="Line 15">
            <a:extLst>
              <a:ext uri="{FF2B5EF4-FFF2-40B4-BE49-F238E27FC236}">
                <a16:creationId xmlns:a16="http://schemas.microsoft.com/office/drawing/2014/main" id="{3F377191-1EE7-4BC2-B176-BFB62B1D888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98775" y="1727200"/>
            <a:ext cx="2365375" cy="48418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53608" name="Text Box 16">
            <a:extLst>
              <a:ext uri="{FF2B5EF4-FFF2-40B4-BE49-F238E27FC236}">
                <a16:creationId xmlns:a16="http://schemas.microsoft.com/office/drawing/2014/main" id="{2435D08C-ADD1-410F-968B-BE67F88C3F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3838" y="1420813"/>
            <a:ext cx="24828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プッシュした値を，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ここで読み出し</a:t>
            </a:r>
          </a:p>
        </p:txBody>
      </p:sp>
      <p:sp>
        <p:nvSpPr>
          <p:cNvPr id="770065" name="Rectangle 17">
            <a:extLst>
              <a:ext uri="{FF2B5EF4-FFF2-40B4-BE49-F238E27FC236}">
                <a16:creationId xmlns:a16="http://schemas.microsoft.com/office/drawing/2014/main" id="{679707FB-FD6F-4765-A2F9-5C7D8B3DF4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9638" y="5675313"/>
            <a:ext cx="2725737" cy="306387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0066" name="Line 18">
            <a:extLst>
              <a:ext uri="{FF2B5EF4-FFF2-40B4-BE49-F238E27FC236}">
                <a16:creationId xmlns:a16="http://schemas.microsoft.com/office/drawing/2014/main" id="{C2F8F26F-5266-4F3F-8B02-34B235E99A8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36963" y="5799138"/>
            <a:ext cx="1158875" cy="2698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0067" name="Text Box 19">
            <a:extLst>
              <a:ext uri="{FF2B5EF4-FFF2-40B4-BE49-F238E27FC236}">
                <a16:creationId xmlns:a16="http://schemas.microsoft.com/office/drawing/2014/main" id="{02C9FC1B-DCD3-4A49-8A36-081BAEBAA4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3375" y="5308600"/>
            <a:ext cx="4953000" cy="1066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pop </a:t>
            </a:r>
            <a:r>
              <a:rPr lang="ja-JP" altLang="en-US">
                <a:solidFill>
                  <a:schemeClr val="tx2"/>
                </a:solidFill>
              </a:rPr>
              <a:t>しても仕方が無いので，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A7 </a:t>
            </a:r>
            <a:r>
              <a:rPr lang="ja-JP" altLang="en-US">
                <a:solidFill>
                  <a:schemeClr val="tx2"/>
                </a:solidFill>
              </a:rPr>
              <a:t>に </a:t>
            </a:r>
            <a:r>
              <a:rPr lang="en-US" altLang="ja-JP">
                <a:solidFill>
                  <a:schemeClr val="tx2"/>
                </a:solidFill>
              </a:rPr>
              <a:t>4 </a:t>
            </a:r>
            <a:r>
              <a:rPr lang="ja-JP" altLang="en-US">
                <a:solidFill>
                  <a:schemeClr val="tx2"/>
                </a:solidFill>
              </a:rPr>
              <a:t>足すだけ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70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70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70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0065" grpId="0" animBg="1"/>
      <p:bldP spid="770067" grpId="0" animBg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>
            <a:extLst>
              <a:ext uri="{FF2B5EF4-FFF2-40B4-BE49-F238E27FC236}">
                <a16:creationId xmlns:a16="http://schemas.microsoft.com/office/drawing/2014/main" id="{9FD7DC3C-BF44-4763-813B-788E8E4EFD2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ja-JP" altLang="en-US">
                <a:solidFill>
                  <a:srgbClr val="008000"/>
                </a:solidFill>
              </a:rPr>
              <a:t>（６）　関数での処理結果の，</a:t>
            </a:r>
            <a:br>
              <a:rPr lang="ja-JP" altLang="en-US">
                <a:solidFill>
                  <a:srgbClr val="008000"/>
                </a:solidFill>
              </a:rPr>
            </a:br>
            <a:r>
              <a:rPr lang="ja-JP" altLang="en-US">
                <a:solidFill>
                  <a:srgbClr val="008000"/>
                </a:solidFill>
              </a:rPr>
              <a:t>呼び出し側への引渡し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Text Box 2">
            <a:extLst>
              <a:ext uri="{FF2B5EF4-FFF2-40B4-BE49-F238E27FC236}">
                <a16:creationId xmlns:a16="http://schemas.microsoft.com/office/drawing/2014/main" id="{551FC53A-B632-4ED6-97F1-249B907A59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4650" y="307975"/>
            <a:ext cx="4930775" cy="650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.data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str1: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</a:t>
            </a: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.ascii "My Name is David!\0</a:t>
            </a:r>
            <a:r>
              <a:rPr lang="en-US" altLang="ja-JP" sz="1800" b="1">
                <a:latin typeface="Courier New" panose="02070309020205020404" pitchFamily="49" charset="0"/>
              </a:rPr>
              <a:t>"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SYS_STK: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</a:t>
            </a: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.ds.b 0x4000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SYS_STK_TOP:</a:t>
            </a:r>
            <a:r>
              <a:rPr lang="en-US" altLang="ja-JP" sz="1800" b="1">
                <a:latin typeface="Courier New" panose="02070309020205020404" pitchFamily="49" charset="0"/>
              </a:rPr>
              <a:t>				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endParaRPr lang="en-US" altLang="ja-JP" sz="18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.text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stringlength: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link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%a6,#-8  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clr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-2(%a6)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8(%a6),-6(%a6)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start1:</a:t>
            </a:r>
            <a:r>
              <a:rPr lang="en-US" altLang="ja-JP" sz="1800" b="1">
                <a:latin typeface="Courier New" panose="02070309020205020404" pitchFamily="49" charset="0"/>
              </a:rPr>
              <a:t>	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-6(%a6),%a0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cmp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.b</a:t>
            </a:r>
            <a:r>
              <a:rPr lang="en-US" altLang="ja-JP" sz="1800" b="1">
                <a:latin typeface="Courier New" panose="02070309020205020404" pitchFamily="49" charset="0"/>
              </a:rPr>
              <a:t> #0,(%a0)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beq break1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addq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#1,-6(%a6)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addq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#1,-2(%a6)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bra start1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break1: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.w</a:t>
            </a:r>
            <a:r>
              <a:rPr lang="en-US" altLang="ja-JP" sz="1800" b="1">
                <a:latin typeface="Courier New" panose="02070309020205020404" pitchFamily="49" charset="0"/>
              </a:rPr>
              <a:t> -2(%a6),%a0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%a0,%d0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unlk %a6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rts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endParaRPr lang="en-US" altLang="ja-JP" sz="18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chemeClr val="accent2"/>
                </a:solidFill>
                <a:latin typeface="Courier New" panose="02070309020205020404" pitchFamily="49" charset="0"/>
              </a:rPr>
              <a:t>main: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lea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SYS_STK_TOP,%a7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endParaRPr lang="en-US" altLang="ja-JP" sz="18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lea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str1,%a0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move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%a0,-(%a7)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jsr stringlength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addq</a:t>
            </a:r>
            <a:r>
              <a:rPr lang="en-US" altLang="ja-JP" sz="1800" b="1">
                <a:solidFill>
                  <a:srgbClr val="990099"/>
                </a:solidFill>
                <a:latin typeface="Courier New" panose="02070309020205020404" pitchFamily="49" charset="0"/>
              </a:rPr>
              <a:t>.l</a:t>
            </a:r>
            <a:r>
              <a:rPr lang="en-US" altLang="ja-JP" sz="1800" b="1">
                <a:latin typeface="Courier New" panose="02070309020205020404" pitchFamily="49" charset="0"/>
              </a:rPr>
              <a:t> #4,%a7	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endParaRPr lang="en-US" altLang="ja-JP" sz="18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</a:t>
            </a: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.dc.w 0x4848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Courier New" panose="02070309020205020404" pitchFamily="49" charset="0"/>
              </a:rPr>
              <a:t>	stop #0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rgbClr val="008000"/>
                </a:solidFill>
                <a:latin typeface="Courier New" panose="02070309020205020404" pitchFamily="49" charset="0"/>
              </a:rPr>
              <a:t>.end</a:t>
            </a:r>
            <a:endParaRPr lang="ja-JP" altLang="en-US" sz="1800" b="1">
              <a:solidFill>
                <a:srgbClr val="008000"/>
              </a:solidFill>
              <a:latin typeface="Courier New" panose="02070309020205020404" pitchFamily="49" charset="0"/>
            </a:endParaRPr>
          </a:p>
        </p:txBody>
      </p:sp>
      <p:pic>
        <p:nvPicPr>
          <p:cNvPr id="157699" name="Picture 3" descr="1">
            <a:extLst>
              <a:ext uri="{FF2B5EF4-FFF2-40B4-BE49-F238E27FC236}">
                <a16:creationId xmlns:a16="http://schemas.microsoft.com/office/drawing/2014/main" id="{113227DC-C8D9-4E3A-8219-FE4C3A76DC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46125"/>
            <a:ext cx="4149725" cy="4730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7700" name="Rectangle 4">
            <a:extLst>
              <a:ext uri="{FF2B5EF4-FFF2-40B4-BE49-F238E27FC236}">
                <a16:creationId xmlns:a16="http://schemas.microsoft.com/office/drawing/2014/main" id="{9F792E34-90C1-4ECA-8A8C-3E17913B49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130425"/>
            <a:ext cx="2552700" cy="1277938"/>
          </a:xfrm>
          <a:prstGeom prst="rect">
            <a:avLst/>
          </a:prstGeom>
          <a:solidFill>
            <a:srgbClr val="FF9999">
              <a:alpha val="3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57701" name="Rectangle 5">
            <a:extLst>
              <a:ext uri="{FF2B5EF4-FFF2-40B4-BE49-F238E27FC236}">
                <a16:creationId xmlns:a16="http://schemas.microsoft.com/office/drawing/2014/main" id="{7F56C65E-2215-41AD-80C7-EDD37CEA2D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7038" y="2100263"/>
            <a:ext cx="3802062" cy="1635125"/>
          </a:xfrm>
          <a:prstGeom prst="rect">
            <a:avLst/>
          </a:prstGeom>
          <a:solidFill>
            <a:srgbClr val="FF9999">
              <a:alpha val="3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57702" name="Text Box 6">
            <a:extLst>
              <a:ext uri="{FF2B5EF4-FFF2-40B4-BE49-F238E27FC236}">
                <a16:creationId xmlns:a16="http://schemas.microsoft.com/office/drawing/2014/main" id="{413B7C49-FE3A-49A7-8872-D51D7B66B1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0950" y="222250"/>
            <a:ext cx="10525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solidFill>
                  <a:schemeClr val="accent2"/>
                </a:solidFill>
              </a:rPr>
              <a:t>C</a:t>
            </a:r>
            <a:r>
              <a:rPr lang="ja-JP" altLang="en-US" sz="2400" b="1">
                <a:solidFill>
                  <a:schemeClr val="accent2"/>
                </a:solidFill>
              </a:rPr>
              <a:t>言語</a:t>
            </a:r>
          </a:p>
        </p:txBody>
      </p:sp>
      <p:sp>
        <p:nvSpPr>
          <p:cNvPr id="157703" name="Text Box 7">
            <a:extLst>
              <a:ext uri="{FF2B5EF4-FFF2-40B4-BE49-F238E27FC236}">
                <a16:creationId xmlns:a16="http://schemas.microsoft.com/office/drawing/2014/main" id="{CBC962BA-0F6C-4830-AC9F-6E3C149570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4613" y="77788"/>
            <a:ext cx="30226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solidFill>
                  <a:schemeClr val="accent2"/>
                </a:solidFill>
              </a:rPr>
              <a:t>68000</a:t>
            </a:r>
            <a:r>
              <a:rPr lang="ja-JP" altLang="en-US" sz="2400" b="1">
                <a:solidFill>
                  <a:schemeClr val="accent2"/>
                </a:solidFill>
              </a:rPr>
              <a:t>アセンブラ言語</a:t>
            </a:r>
          </a:p>
        </p:txBody>
      </p:sp>
      <p:sp>
        <p:nvSpPr>
          <p:cNvPr id="157704" name="Line 8">
            <a:extLst>
              <a:ext uri="{FF2B5EF4-FFF2-40B4-BE49-F238E27FC236}">
                <a16:creationId xmlns:a16="http://schemas.microsoft.com/office/drawing/2014/main" id="{EE88F73C-124F-4D75-B5D1-CE983A8A87C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19550" y="4811713"/>
            <a:ext cx="1035050" cy="785812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57705" name="Rectangle 9">
            <a:extLst>
              <a:ext uri="{FF2B5EF4-FFF2-40B4-BE49-F238E27FC236}">
                <a16:creationId xmlns:a16="http://schemas.microsoft.com/office/drawing/2014/main" id="{50AF5A26-B782-43AA-BF5C-BFE6330E59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350" y="4562475"/>
            <a:ext cx="3476625" cy="23812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57706" name="Rectangle 11">
            <a:extLst>
              <a:ext uri="{FF2B5EF4-FFF2-40B4-BE49-F238E27FC236}">
                <a16:creationId xmlns:a16="http://schemas.microsoft.com/office/drawing/2014/main" id="{2A7B830C-5DA9-444D-A7C9-9467C90466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4125" y="5245100"/>
            <a:ext cx="2466975" cy="80327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57707" name="Rectangle 12">
            <a:extLst>
              <a:ext uri="{FF2B5EF4-FFF2-40B4-BE49-F238E27FC236}">
                <a16:creationId xmlns:a16="http://schemas.microsoft.com/office/drawing/2014/main" id="{695A8BBF-64CC-49B8-B9A6-4ACCFA314F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0013" y="638175"/>
            <a:ext cx="3821112" cy="249238"/>
          </a:xfrm>
          <a:prstGeom prst="rect">
            <a:avLst/>
          </a:prstGeom>
          <a:solidFill>
            <a:srgbClr val="D483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57708" name="Rectangle 13">
            <a:extLst>
              <a:ext uri="{FF2B5EF4-FFF2-40B4-BE49-F238E27FC236}">
                <a16:creationId xmlns:a16="http://schemas.microsoft.com/office/drawing/2014/main" id="{97DAAA21-35CD-463F-AE0D-ED1274FC6F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570413"/>
            <a:ext cx="1906588" cy="204787"/>
          </a:xfrm>
          <a:prstGeom prst="rect">
            <a:avLst/>
          </a:prstGeom>
          <a:solidFill>
            <a:srgbClr val="D483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57709" name="Line 14">
            <a:extLst>
              <a:ext uri="{FF2B5EF4-FFF2-40B4-BE49-F238E27FC236}">
                <a16:creationId xmlns:a16="http://schemas.microsoft.com/office/drawing/2014/main" id="{6E26DB07-8D4C-447F-86EE-4698C5E3D53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98513" y="3611563"/>
            <a:ext cx="4211637" cy="9017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57710" name="Rectangle 15">
            <a:extLst>
              <a:ext uri="{FF2B5EF4-FFF2-40B4-BE49-F238E27FC236}">
                <a16:creationId xmlns:a16="http://schemas.microsoft.com/office/drawing/2014/main" id="{9A40C8CB-F346-4EF4-A04F-5B27672276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382963"/>
            <a:ext cx="646113" cy="238125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57711" name="Rectangle 16">
            <a:extLst>
              <a:ext uri="{FF2B5EF4-FFF2-40B4-BE49-F238E27FC236}">
                <a16:creationId xmlns:a16="http://schemas.microsoft.com/office/drawing/2014/main" id="{5F3CE096-71EF-42FD-9C45-D7A60B2E67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4430713"/>
            <a:ext cx="858838" cy="23495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76881" name="Line 17">
            <a:extLst>
              <a:ext uri="{FF2B5EF4-FFF2-40B4-BE49-F238E27FC236}">
                <a16:creationId xmlns:a16="http://schemas.microsoft.com/office/drawing/2014/main" id="{4B456B75-144F-4CB9-A7B2-CC704565536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265238" y="3519488"/>
            <a:ext cx="3652837" cy="574675"/>
          </a:xfrm>
          <a:prstGeom prst="line">
            <a:avLst/>
          </a:prstGeom>
          <a:noFill/>
          <a:ln w="28575">
            <a:solidFill>
              <a:srgbClr val="10007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76882" name="Rectangle 18">
            <a:extLst>
              <a:ext uri="{FF2B5EF4-FFF2-40B4-BE49-F238E27FC236}">
                <a16:creationId xmlns:a16="http://schemas.microsoft.com/office/drawing/2014/main" id="{5A4B6F59-7840-463F-B3C5-1D6F930AA3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0738" y="3378200"/>
            <a:ext cx="433387" cy="238125"/>
          </a:xfrm>
          <a:prstGeom prst="rect">
            <a:avLst/>
          </a:prstGeom>
          <a:noFill/>
          <a:ln w="28575">
            <a:solidFill>
              <a:srgbClr val="10007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76883" name="Rectangle 19">
            <a:extLst>
              <a:ext uri="{FF2B5EF4-FFF2-40B4-BE49-F238E27FC236}">
                <a16:creationId xmlns:a16="http://schemas.microsoft.com/office/drawing/2014/main" id="{CDD3C30B-7F8F-45D2-8023-AE3A9AEDA6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8713" y="3848100"/>
            <a:ext cx="2805112" cy="400050"/>
          </a:xfrm>
          <a:prstGeom prst="rect">
            <a:avLst/>
          </a:prstGeom>
          <a:noFill/>
          <a:ln w="28575">
            <a:solidFill>
              <a:srgbClr val="10007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76884" name="Text Box 20">
            <a:extLst>
              <a:ext uri="{FF2B5EF4-FFF2-40B4-BE49-F238E27FC236}">
                <a16:creationId xmlns:a16="http://schemas.microsoft.com/office/drawing/2014/main" id="{B9A347AE-DDA0-4A22-96A2-7284A9DD1B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2713" y="1135063"/>
            <a:ext cx="7377112" cy="23082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800"/>
              <a:t>関数での処理結果を，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800"/>
              <a:t>呼び出し側に引き渡す</a:t>
            </a:r>
            <a:endParaRPr lang="en-US" altLang="ja-JP" sz="4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800"/>
              <a:t>（データレジスタ </a:t>
            </a:r>
            <a:r>
              <a:rPr lang="en-US" altLang="ja-JP" sz="4800"/>
              <a:t>D0 </a:t>
            </a:r>
            <a:r>
              <a:rPr lang="ja-JP" altLang="en-US" sz="4800"/>
              <a:t>を使用）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76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76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76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76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6882" grpId="0" animBg="1"/>
      <p:bldP spid="676883" grpId="0" animBg="1"/>
      <p:bldP spid="676884" grpId="0" animBg="1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>
            <a:extLst>
              <a:ext uri="{FF2B5EF4-FFF2-40B4-BE49-F238E27FC236}">
                <a16:creationId xmlns:a16="http://schemas.microsoft.com/office/drawing/2014/main" id="{BCBC29F0-4808-4EF9-870F-5CB7CFE0D0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>
                <a:solidFill>
                  <a:srgbClr val="008000"/>
                </a:solidFill>
              </a:rPr>
              <a:t>関数での処理結果の，</a:t>
            </a:r>
            <a:br>
              <a:rPr lang="ja-JP" altLang="en-US">
                <a:solidFill>
                  <a:srgbClr val="008000"/>
                </a:solidFill>
              </a:rPr>
            </a:br>
            <a:r>
              <a:rPr lang="ja-JP" altLang="en-US">
                <a:solidFill>
                  <a:srgbClr val="008000"/>
                </a:solidFill>
              </a:rPr>
              <a:t>呼び出し側への引渡し</a:t>
            </a:r>
          </a:p>
        </p:txBody>
      </p:sp>
      <p:sp>
        <p:nvSpPr>
          <p:cNvPr id="159747" name="Rectangle 3">
            <a:extLst>
              <a:ext uri="{FF2B5EF4-FFF2-40B4-BE49-F238E27FC236}">
                <a16:creationId xmlns:a16="http://schemas.microsoft.com/office/drawing/2014/main" id="{86141A4B-3D61-4F18-906A-9EA348CE40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ja-JP" altLang="en-US"/>
              <a:t>レジスタ</a:t>
            </a:r>
          </a:p>
          <a:p>
            <a:pPr marL="609600" indent="-609600" eaLnBrk="1" hangingPunct="1">
              <a:buFontTx/>
              <a:buAutoNum type="arabicPeriod"/>
            </a:pPr>
            <a:endParaRPr lang="ja-JP" altLang="en-US"/>
          </a:p>
          <a:p>
            <a:pPr marL="609600" indent="-609600" eaLnBrk="1" hangingPunct="1">
              <a:buFontTx/>
              <a:buAutoNum type="arabicPeriod"/>
            </a:pPr>
            <a:r>
              <a:rPr lang="ja-JP" altLang="en-US"/>
              <a:t>所定のメモリアドレスに書き込み</a:t>
            </a:r>
          </a:p>
          <a:p>
            <a:pPr marL="609600" indent="-609600" eaLnBrk="1" hangingPunct="1">
              <a:buFontTx/>
              <a:buAutoNum type="arabicPeriod"/>
            </a:pPr>
            <a:endParaRPr lang="ja-JP" altLang="en-US"/>
          </a:p>
          <a:p>
            <a:pPr marL="609600" indent="-609600" eaLnBrk="1" hangingPunct="1">
              <a:buFontTx/>
              <a:buAutoNum type="arabicPeriod"/>
            </a:pPr>
            <a:r>
              <a:rPr lang="ja-JP" altLang="en-US"/>
              <a:t>関数へのパラメータ（システムスタックエリア内）を書き換える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2">
            <a:extLst>
              <a:ext uri="{FF2B5EF4-FFF2-40B4-BE49-F238E27FC236}">
                <a16:creationId xmlns:a16="http://schemas.microsoft.com/office/drawing/2014/main" id="{6894402C-8A8C-4104-86C7-0B40C633680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30863" y="2924175"/>
            <a:ext cx="7937" cy="8080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8435" name="Line 3">
            <a:extLst>
              <a:ext uri="{FF2B5EF4-FFF2-40B4-BE49-F238E27FC236}">
                <a16:creationId xmlns:a16="http://schemas.microsoft.com/office/drawing/2014/main" id="{3BAD0BB7-F391-4CD4-A64E-069EC22ADC0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391275" y="2103438"/>
            <a:ext cx="0" cy="25034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8436" name="AutoShape 4">
            <a:extLst>
              <a:ext uri="{FF2B5EF4-FFF2-40B4-BE49-F238E27FC236}">
                <a16:creationId xmlns:a16="http://schemas.microsoft.com/office/drawing/2014/main" id="{2201BA61-FB6B-4C1F-AED0-7D1675AA563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30388" y="1954213"/>
            <a:ext cx="228600" cy="795337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36F870A2-1EFF-4DC0-9C72-3AAD1D05BA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" y="434975"/>
            <a:ext cx="7075488" cy="63293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E0BC5EEB-36E7-4F23-903F-C9661A4F04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3113" y="1427163"/>
            <a:ext cx="2020887" cy="333375"/>
          </a:xfrm>
          <a:prstGeom prst="rect">
            <a:avLst/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id="{7251A330-A26C-4A57-9765-F965A55E5A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0575" y="715963"/>
            <a:ext cx="2003425" cy="427037"/>
          </a:xfrm>
          <a:prstGeom prst="rect">
            <a:avLst/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8440" name="AutoShape 8">
            <a:extLst>
              <a:ext uri="{FF2B5EF4-FFF2-40B4-BE49-F238E27FC236}">
                <a16:creationId xmlns:a16="http://schemas.microsoft.com/office/drawing/2014/main" id="{611E485E-A908-4B2B-BD5A-ECCA729191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7963" y="1131888"/>
            <a:ext cx="466725" cy="1216025"/>
          </a:xfrm>
          <a:prstGeom prst="downArrow">
            <a:avLst>
              <a:gd name="adj1" fmla="val 50000"/>
              <a:gd name="adj2" fmla="val 65136"/>
            </a:avLst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8441" name="Text Box 9">
            <a:extLst>
              <a:ext uri="{FF2B5EF4-FFF2-40B4-BE49-F238E27FC236}">
                <a16:creationId xmlns:a16="http://schemas.microsoft.com/office/drawing/2014/main" id="{8F6533E8-C535-4BB4-9280-AFFFE43073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9625" y="269875"/>
            <a:ext cx="1789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アドレスバス</a:t>
            </a:r>
            <a:endParaRPr lang="en-US" altLang="ja-JP" sz="2400">
              <a:solidFill>
                <a:schemeClr val="tx2"/>
              </a:solidFill>
            </a:endParaRPr>
          </a:p>
        </p:txBody>
      </p:sp>
      <p:sp>
        <p:nvSpPr>
          <p:cNvPr id="18442" name="Text Box 10">
            <a:extLst>
              <a:ext uri="{FF2B5EF4-FFF2-40B4-BE49-F238E27FC236}">
                <a16:creationId xmlns:a16="http://schemas.microsoft.com/office/drawing/2014/main" id="{76BC5990-6704-49A7-9FBE-35C43A8368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2650" y="1055688"/>
            <a:ext cx="1584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データバス</a:t>
            </a:r>
            <a:endParaRPr lang="en-US" altLang="ja-JP" sz="2400"/>
          </a:p>
        </p:txBody>
      </p:sp>
      <p:sp>
        <p:nvSpPr>
          <p:cNvPr id="18443" name="AutoShape 11">
            <a:extLst>
              <a:ext uri="{FF2B5EF4-FFF2-40B4-BE49-F238E27FC236}">
                <a16:creationId xmlns:a16="http://schemas.microsoft.com/office/drawing/2014/main" id="{2BBD4DD5-CA03-49FE-8F4C-A04D054E04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250" y="1779588"/>
            <a:ext cx="422275" cy="573087"/>
          </a:xfrm>
          <a:prstGeom prst="upDownArrow">
            <a:avLst>
              <a:gd name="adj1" fmla="val 50000"/>
              <a:gd name="adj2" fmla="val 27143"/>
            </a:avLst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8444" name="Line 12">
            <a:extLst>
              <a:ext uri="{FF2B5EF4-FFF2-40B4-BE49-F238E27FC236}">
                <a16:creationId xmlns:a16="http://schemas.microsoft.com/office/drawing/2014/main" id="{EDE9AAEE-475C-40E4-B8D9-0D27B596A51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20863" y="1712913"/>
            <a:ext cx="5294312" cy="31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8445" name="Line 13">
            <a:extLst>
              <a:ext uri="{FF2B5EF4-FFF2-40B4-BE49-F238E27FC236}">
                <a16:creationId xmlns:a16="http://schemas.microsoft.com/office/drawing/2014/main" id="{422E4185-A6D6-4E5B-95D1-541B5E619D00}"/>
              </a:ext>
            </a:extLst>
          </p:cNvPr>
          <p:cNvSpPr>
            <a:spLocks noChangeShapeType="1"/>
          </p:cNvSpPr>
          <p:nvPr/>
        </p:nvSpPr>
        <p:spPr bwMode="auto">
          <a:xfrm>
            <a:off x="6637338" y="1724025"/>
            <a:ext cx="0" cy="38719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8446" name="Rectangle 14">
            <a:extLst>
              <a:ext uri="{FF2B5EF4-FFF2-40B4-BE49-F238E27FC236}">
                <a16:creationId xmlns:a16="http://schemas.microsoft.com/office/drawing/2014/main" id="{15A6513F-0E39-416C-9928-86E7FCB9BB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9063" y="5059363"/>
            <a:ext cx="682625" cy="103028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8447" name="Oval 15">
            <a:extLst>
              <a:ext uri="{FF2B5EF4-FFF2-40B4-BE49-F238E27FC236}">
                <a16:creationId xmlns:a16="http://schemas.microsoft.com/office/drawing/2014/main" id="{EFA998F6-D05E-47E0-B5E1-B017FF2C796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583363" y="1651000"/>
            <a:ext cx="114300" cy="1079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8448" name="Line 16">
            <a:extLst>
              <a:ext uri="{FF2B5EF4-FFF2-40B4-BE49-F238E27FC236}">
                <a16:creationId xmlns:a16="http://schemas.microsoft.com/office/drawing/2014/main" id="{372E5147-0C70-4EE7-B475-A591D19EA49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89625" y="5591175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8449" name="Rectangle 17">
            <a:extLst>
              <a:ext uri="{FF2B5EF4-FFF2-40B4-BE49-F238E27FC236}">
                <a16:creationId xmlns:a16="http://schemas.microsoft.com/office/drawing/2014/main" id="{FCB8C30A-7F70-478C-BC55-EB2F58B839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4275" y="5060950"/>
            <a:ext cx="682625" cy="1030288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8450" name="Line 18">
            <a:extLst>
              <a:ext uri="{FF2B5EF4-FFF2-40B4-BE49-F238E27FC236}">
                <a16:creationId xmlns:a16="http://schemas.microsoft.com/office/drawing/2014/main" id="{4A38A521-5234-4689-91E1-E623D135FE1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14838" y="5592763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8451" name="Line 19">
            <a:extLst>
              <a:ext uri="{FF2B5EF4-FFF2-40B4-BE49-F238E27FC236}">
                <a16:creationId xmlns:a16="http://schemas.microsoft.com/office/drawing/2014/main" id="{DF87C6B3-4980-4AB1-B08D-D3A52A109EB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81313" y="5603875"/>
            <a:ext cx="8413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8452" name="Text Box 20">
            <a:extLst>
              <a:ext uri="{FF2B5EF4-FFF2-40B4-BE49-F238E27FC236}">
                <a16:creationId xmlns:a16="http://schemas.microsoft.com/office/drawing/2014/main" id="{FDE28688-9256-4E07-ABAC-EFDAFC325B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1438" y="5243513"/>
            <a:ext cx="16748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制御系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Control Unit</a:t>
            </a:r>
          </a:p>
        </p:txBody>
      </p:sp>
      <p:sp>
        <p:nvSpPr>
          <p:cNvPr id="18453" name="Line 21">
            <a:extLst>
              <a:ext uri="{FF2B5EF4-FFF2-40B4-BE49-F238E27FC236}">
                <a16:creationId xmlns:a16="http://schemas.microsoft.com/office/drawing/2014/main" id="{CB6AAFA1-4975-45DC-A6A2-D8682F88F42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57325" y="935038"/>
            <a:ext cx="5637213" cy="0"/>
          </a:xfrm>
          <a:prstGeom prst="line">
            <a:avLst/>
          </a:prstGeom>
          <a:noFill/>
          <a:ln w="57150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8454" name="Rectangle 22">
            <a:extLst>
              <a:ext uri="{FF2B5EF4-FFF2-40B4-BE49-F238E27FC236}">
                <a16:creationId xmlns:a16="http://schemas.microsoft.com/office/drawing/2014/main" id="{F94BD918-B533-47F0-84E9-5498E47CC8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3825" y="2328863"/>
            <a:ext cx="895350" cy="60483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8455" name="Line 23">
            <a:extLst>
              <a:ext uri="{FF2B5EF4-FFF2-40B4-BE49-F238E27FC236}">
                <a16:creationId xmlns:a16="http://schemas.microsoft.com/office/drawing/2014/main" id="{B45513F3-840B-4B03-B279-C83EF6EA689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57850" y="919163"/>
            <a:ext cx="0" cy="14112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8456" name="Rectangle 24">
            <a:extLst>
              <a:ext uri="{FF2B5EF4-FFF2-40B4-BE49-F238E27FC236}">
                <a16:creationId xmlns:a16="http://schemas.microsoft.com/office/drawing/2014/main" id="{E3A184EA-7E9C-4A34-B0FC-3A626AF6AE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0163" y="3722688"/>
            <a:ext cx="1116012" cy="6048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accent2"/>
                </a:solidFill>
                <a:latin typeface="Microsoft Sans Serif" panose="020B0604020202020204" pitchFamily="34" charset="0"/>
              </a:rPr>
              <a:t>+</a:t>
            </a:r>
            <a:r>
              <a:rPr lang="ja-JP" altLang="en-US" sz="2000">
                <a:solidFill>
                  <a:schemeClr val="accent2"/>
                </a:solidFill>
              </a:rPr>
              <a:t>命令長</a:t>
            </a:r>
          </a:p>
        </p:txBody>
      </p:sp>
      <p:sp>
        <p:nvSpPr>
          <p:cNvPr id="18457" name="Line 25">
            <a:extLst>
              <a:ext uri="{FF2B5EF4-FFF2-40B4-BE49-F238E27FC236}">
                <a16:creationId xmlns:a16="http://schemas.microsoft.com/office/drawing/2014/main" id="{9342301B-E55E-4A57-A08E-55C4AA82DDB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67375" y="2101850"/>
            <a:ext cx="728663" cy="158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8458" name="Line 26">
            <a:extLst>
              <a:ext uri="{FF2B5EF4-FFF2-40B4-BE49-F238E27FC236}">
                <a16:creationId xmlns:a16="http://schemas.microsoft.com/office/drawing/2014/main" id="{BE402A1A-07CD-4007-9B7E-DDF307FE8AA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43563" y="4591050"/>
            <a:ext cx="746125" cy="0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8459" name="Line 27">
            <a:extLst>
              <a:ext uri="{FF2B5EF4-FFF2-40B4-BE49-F238E27FC236}">
                <a16:creationId xmlns:a16="http://schemas.microsoft.com/office/drawing/2014/main" id="{4BD7D5FE-3014-40A4-A50D-4DC7C746D3A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56263" y="4333875"/>
            <a:ext cx="0" cy="2492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8460" name="Freeform 28">
            <a:extLst>
              <a:ext uri="{FF2B5EF4-FFF2-40B4-BE49-F238E27FC236}">
                <a16:creationId xmlns:a16="http://schemas.microsoft.com/office/drawing/2014/main" id="{98892939-90D5-4F3A-8F90-E477C88A6356}"/>
              </a:ext>
            </a:extLst>
          </p:cNvPr>
          <p:cNvSpPr>
            <a:spLocks/>
          </p:cNvSpPr>
          <p:nvPr/>
        </p:nvSpPr>
        <p:spPr bwMode="auto">
          <a:xfrm>
            <a:off x="476250" y="1952625"/>
            <a:ext cx="958850" cy="2513013"/>
          </a:xfrm>
          <a:custGeom>
            <a:avLst/>
            <a:gdLst>
              <a:gd name="T0" fmla="*/ 2147483646 w 604"/>
              <a:gd name="T1" fmla="*/ 0 h 1583"/>
              <a:gd name="T2" fmla="*/ 0 w 604"/>
              <a:gd name="T3" fmla="*/ 2147483646 h 1583"/>
              <a:gd name="T4" fmla="*/ 0 w 604"/>
              <a:gd name="T5" fmla="*/ 2147483646 h 1583"/>
              <a:gd name="T6" fmla="*/ 2147483646 w 604"/>
              <a:gd name="T7" fmla="*/ 2147483646 h 1583"/>
              <a:gd name="T8" fmla="*/ 2147483646 w 604"/>
              <a:gd name="T9" fmla="*/ 2147483646 h 1583"/>
              <a:gd name="T10" fmla="*/ 2147483646 w 604"/>
              <a:gd name="T11" fmla="*/ 2147483646 h 1583"/>
              <a:gd name="T12" fmla="*/ 2147483646 w 604"/>
              <a:gd name="T13" fmla="*/ 2147483646 h 1583"/>
              <a:gd name="T14" fmla="*/ 2147483646 w 604"/>
              <a:gd name="T15" fmla="*/ 0 h 158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04"/>
              <a:gd name="T25" fmla="*/ 0 h 1583"/>
              <a:gd name="T26" fmla="*/ 604 w 604"/>
              <a:gd name="T27" fmla="*/ 1583 h 158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04" h="1583">
                <a:moveTo>
                  <a:pt x="604" y="0"/>
                </a:moveTo>
                <a:lnTo>
                  <a:pt x="0" y="397"/>
                </a:lnTo>
                <a:lnTo>
                  <a:pt x="0" y="1186"/>
                </a:lnTo>
                <a:lnTo>
                  <a:pt x="604" y="1583"/>
                </a:lnTo>
                <a:lnTo>
                  <a:pt x="604" y="917"/>
                </a:lnTo>
                <a:lnTo>
                  <a:pt x="359" y="772"/>
                </a:lnTo>
                <a:lnTo>
                  <a:pt x="604" y="643"/>
                </a:lnTo>
                <a:lnTo>
                  <a:pt x="604" y="0"/>
                </a:lnTo>
                <a:close/>
              </a:path>
            </a:pathLst>
          </a:cu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61" name="Rectangle 29">
            <a:extLst>
              <a:ext uri="{FF2B5EF4-FFF2-40B4-BE49-F238E27FC236}">
                <a16:creationId xmlns:a16="http://schemas.microsoft.com/office/drawing/2014/main" id="{884E2767-9435-4C29-9FA8-2A5C6222FF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8950" y="2436813"/>
            <a:ext cx="949325" cy="1598612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8462" name="Text Box 30">
            <a:extLst>
              <a:ext uri="{FF2B5EF4-FFF2-40B4-BE49-F238E27FC236}">
                <a16:creationId xmlns:a16="http://schemas.microsoft.com/office/drawing/2014/main" id="{5792522D-9C0E-421B-96B9-53AB2CAFAA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9563" y="4016375"/>
            <a:ext cx="13303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accent2"/>
                </a:solidFill>
              </a:rPr>
              <a:t>レジスタ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Registers</a:t>
            </a:r>
          </a:p>
        </p:txBody>
      </p:sp>
      <p:sp>
        <p:nvSpPr>
          <p:cNvPr id="18463" name="Oval 31">
            <a:extLst>
              <a:ext uri="{FF2B5EF4-FFF2-40B4-BE49-F238E27FC236}">
                <a16:creationId xmlns:a16="http://schemas.microsoft.com/office/drawing/2014/main" id="{5FADBD4C-1DE9-42FD-B8F6-593C79A390AC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454525" y="1660525"/>
            <a:ext cx="114300" cy="1079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8464" name="Line 32">
            <a:extLst>
              <a:ext uri="{FF2B5EF4-FFF2-40B4-BE49-F238E27FC236}">
                <a16:creationId xmlns:a16="http://schemas.microsoft.com/office/drawing/2014/main" id="{BB61819A-6FC4-45B1-ACE1-AC7BEBFC9D1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18025" y="1725613"/>
            <a:ext cx="0" cy="1004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8465" name="Line 33">
            <a:extLst>
              <a:ext uri="{FF2B5EF4-FFF2-40B4-BE49-F238E27FC236}">
                <a16:creationId xmlns:a16="http://schemas.microsoft.com/office/drawing/2014/main" id="{08B3A300-0818-43A8-AB76-16720248B50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95738" y="2732088"/>
            <a:ext cx="51435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8466" name="Line 34">
            <a:extLst>
              <a:ext uri="{FF2B5EF4-FFF2-40B4-BE49-F238E27FC236}">
                <a16:creationId xmlns:a16="http://schemas.microsoft.com/office/drawing/2014/main" id="{CB3C00B9-3BC2-47BC-B507-E44A1F2368A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55863" y="1712913"/>
            <a:ext cx="1587" cy="6842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8467" name="Line 35">
            <a:extLst>
              <a:ext uri="{FF2B5EF4-FFF2-40B4-BE49-F238E27FC236}">
                <a16:creationId xmlns:a16="http://schemas.microsoft.com/office/drawing/2014/main" id="{2E04134D-AA21-4391-BDFA-ED5CFFC92B4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090738" y="2374900"/>
            <a:ext cx="390525" cy="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8468" name="Line 36">
            <a:extLst>
              <a:ext uri="{FF2B5EF4-FFF2-40B4-BE49-F238E27FC236}">
                <a16:creationId xmlns:a16="http://schemas.microsoft.com/office/drawing/2014/main" id="{3BE12B91-6EEA-4C63-ADBF-18FB18B6C15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23988" y="2519363"/>
            <a:ext cx="407987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8469" name="Line 37">
            <a:extLst>
              <a:ext uri="{FF2B5EF4-FFF2-40B4-BE49-F238E27FC236}">
                <a16:creationId xmlns:a16="http://schemas.microsoft.com/office/drawing/2014/main" id="{A8228FFF-D657-4975-965C-D798A0A0C2E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3275" y="2635250"/>
            <a:ext cx="6477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8470" name="Line 38">
            <a:extLst>
              <a:ext uri="{FF2B5EF4-FFF2-40B4-BE49-F238E27FC236}">
                <a16:creationId xmlns:a16="http://schemas.microsoft.com/office/drawing/2014/main" id="{ABE056CC-F52C-45B1-87A8-40C2F6C46C7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22563" y="2633663"/>
            <a:ext cx="1587" cy="13477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8471" name="Line 39">
            <a:extLst>
              <a:ext uri="{FF2B5EF4-FFF2-40B4-BE49-F238E27FC236}">
                <a16:creationId xmlns:a16="http://schemas.microsoft.com/office/drawing/2014/main" id="{B605A834-716C-4440-BCD2-D15206232D6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6213" y="2635250"/>
            <a:ext cx="309562" cy="4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8472" name="Line 40">
            <a:extLst>
              <a:ext uri="{FF2B5EF4-FFF2-40B4-BE49-F238E27FC236}">
                <a16:creationId xmlns:a16="http://schemas.microsoft.com/office/drawing/2014/main" id="{3F0F9BF2-D9A8-4186-A62A-73F48DF807F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3038" y="3959225"/>
            <a:ext cx="12700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8473" name="Line 41">
            <a:extLst>
              <a:ext uri="{FF2B5EF4-FFF2-40B4-BE49-F238E27FC236}">
                <a16:creationId xmlns:a16="http://schemas.microsoft.com/office/drawing/2014/main" id="{A4FFC9D8-1AFA-4BEA-ADC1-104DAE77BA50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775" y="3175000"/>
            <a:ext cx="255588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8474" name="Oval 42">
            <a:extLst>
              <a:ext uri="{FF2B5EF4-FFF2-40B4-BE49-F238E27FC236}">
                <a16:creationId xmlns:a16="http://schemas.microsoft.com/office/drawing/2014/main" id="{D26FBEE0-B552-4418-8514-285357116007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597150" y="2528888"/>
            <a:ext cx="2286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8475" name="Oval 43">
            <a:extLst>
              <a:ext uri="{FF2B5EF4-FFF2-40B4-BE49-F238E27FC236}">
                <a16:creationId xmlns:a16="http://schemas.microsoft.com/office/drawing/2014/main" id="{E441EA77-F15C-4BA1-80EA-E15D99CEC6A6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339975" y="1608138"/>
            <a:ext cx="230188" cy="2174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8476" name="Line 44">
            <a:extLst>
              <a:ext uri="{FF2B5EF4-FFF2-40B4-BE49-F238E27FC236}">
                <a16:creationId xmlns:a16="http://schemas.microsoft.com/office/drawing/2014/main" id="{E78CB072-F823-40AC-9629-DD4E71ECC78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4625" y="1441450"/>
            <a:ext cx="6959600" cy="4763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8477" name="Line 45">
            <a:extLst>
              <a:ext uri="{FF2B5EF4-FFF2-40B4-BE49-F238E27FC236}">
                <a16:creationId xmlns:a16="http://schemas.microsoft.com/office/drawing/2014/main" id="{2BFC404E-F3DF-4A83-A360-34F9190AF3F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0188" y="1457325"/>
            <a:ext cx="1587" cy="17081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8478" name="Line 46">
            <a:extLst>
              <a:ext uri="{FF2B5EF4-FFF2-40B4-BE49-F238E27FC236}">
                <a16:creationId xmlns:a16="http://schemas.microsoft.com/office/drawing/2014/main" id="{E016D834-2DB7-4CD0-99B1-A50C40D85C9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9388" y="1450975"/>
            <a:ext cx="0" cy="11747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8479" name="Oval 47">
            <a:extLst>
              <a:ext uri="{FF2B5EF4-FFF2-40B4-BE49-F238E27FC236}">
                <a16:creationId xmlns:a16="http://schemas.microsoft.com/office/drawing/2014/main" id="{3DDC260F-C887-4E5F-A8A1-7FD053F1F553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3397250" y="1330325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8480" name="Line 48">
            <a:extLst>
              <a:ext uri="{FF2B5EF4-FFF2-40B4-BE49-F238E27FC236}">
                <a16:creationId xmlns:a16="http://schemas.microsoft.com/office/drawing/2014/main" id="{6828D350-931C-4366-9A0E-589A2CFB32A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11550" y="936625"/>
            <a:ext cx="7938" cy="479425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8481" name="Oval 49">
            <a:extLst>
              <a:ext uri="{FF2B5EF4-FFF2-40B4-BE49-F238E27FC236}">
                <a16:creationId xmlns:a16="http://schemas.microsoft.com/office/drawing/2014/main" id="{FD463FE6-16F8-493C-970D-10422BB7BB2E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575175" y="1320800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8482" name="Line 50">
            <a:extLst>
              <a:ext uri="{FF2B5EF4-FFF2-40B4-BE49-F238E27FC236}">
                <a16:creationId xmlns:a16="http://schemas.microsoft.com/office/drawing/2014/main" id="{E9DE541A-A987-4897-8B42-541D1C8F5A5A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4238" y="1446213"/>
            <a:ext cx="1587" cy="2065337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8483" name="Line 51">
            <a:extLst>
              <a:ext uri="{FF2B5EF4-FFF2-40B4-BE49-F238E27FC236}">
                <a16:creationId xmlns:a16="http://schemas.microsoft.com/office/drawing/2014/main" id="{00D2337B-DCE5-4E50-A55B-C39F1937BDE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56050" y="3482975"/>
            <a:ext cx="717550" cy="14288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8484" name="Oval 52">
            <a:extLst>
              <a:ext uri="{FF2B5EF4-FFF2-40B4-BE49-F238E27FC236}">
                <a16:creationId xmlns:a16="http://schemas.microsoft.com/office/drawing/2014/main" id="{36CE0095-DF24-424E-B6FC-0A775E83ABC3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5548313" y="1998663"/>
            <a:ext cx="230187" cy="217487"/>
          </a:xfrm>
          <a:prstGeom prst="ellipse">
            <a:avLst/>
          </a:prstGeom>
          <a:solidFill>
            <a:srgbClr val="FF9933"/>
          </a:solidFill>
          <a:ln w="9525">
            <a:solidFill>
              <a:srgbClr val="FF9999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8485" name="Line 53">
            <a:extLst>
              <a:ext uri="{FF2B5EF4-FFF2-40B4-BE49-F238E27FC236}">
                <a16:creationId xmlns:a16="http://schemas.microsoft.com/office/drawing/2014/main" id="{9D9FAB3C-2DD7-472A-938F-E15630B9A22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82800" y="2116138"/>
            <a:ext cx="3567113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3030" name="Rectangle 54">
            <a:extLst>
              <a:ext uri="{FF2B5EF4-FFF2-40B4-BE49-F238E27FC236}">
                <a16:creationId xmlns:a16="http://schemas.microsoft.com/office/drawing/2014/main" id="{0870A912-7056-41F9-AD14-56713AA15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4300" y="5221288"/>
            <a:ext cx="1509713" cy="8255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8487" name="Rectangle 55">
            <a:extLst>
              <a:ext uri="{FF2B5EF4-FFF2-40B4-BE49-F238E27FC236}">
                <a16:creationId xmlns:a16="http://schemas.microsoft.com/office/drawing/2014/main" id="{92D7AA74-D5F3-4CAD-B1DB-B33A9AB110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7288" y="2359025"/>
            <a:ext cx="1603375" cy="38020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8488" name="Text Box 56">
            <a:extLst>
              <a:ext uri="{FF2B5EF4-FFF2-40B4-BE49-F238E27FC236}">
                <a16:creationId xmlns:a16="http://schemas.microsoft.com/office/drawing/2014/main" id="{44435E84-63BC-4CE7-8831-E70C72E89A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4038" y="3800475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R/W</a:t>
            </a:r>
          </a:p>
        </p:txBody>
      </p:sp>
      <p:sp>
        <p:nvSpPr>
          <p:cNvPr id="18489" name="Line 57">
            <a:extLst>
              <a:ext uri="{FF2B5EF4-FFF2-40B4-BE49-F238E27FC236}">
                <a16:creationId xmlns:a16="http://schemas.microsoft.com/office/drawing/2014/main" id="{6AD43E89-C0C3-4FE4-A674-6F2DE2C2403F}"/>
              </a:ext>
            </a:extLst>
          </p:cNvPr>
          <p:cNvSpPr>
            <a:spLocks noChangeShapeType="1"/>
          </p:cNvSpPr>
          <p:nvPr/>
        </p:nvSpPr>
        <p:spPr bwMode="auto">
          <a:xfrm>
            <a:off x="7127875" y="4316413"/>
            <a:ext cx="377825" cy="127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8490" name="Line 58">
            <a:extLst>
              <a:ext uri="{FF2B5EF4-FFF2-40B4-BE49-F238E27FC236}">
                <a16:creationId xmlns:a16="http://schemas.microsoft.com/office/drawing/2014/main" id="{09E3D4B4-3245-4800-BCCA-231ED5EA7CC2}"/>
              </a:ext>
            </a:extLst>
          </p:cNvPr>
          <p:cNvSpPr>
            <a:spLocks noChangeShapeType="1"/>
          </p:cNvSpPr>
          <p:nvPr/>
        </p:nvSpPr>
        <p:spPr bwMode="auto">
          <a:xfrm>
            <a:off x="7242175" y="3854450"/>
            <a:ext cx="198438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3035" name="Text Box 59">
            <a:extLst>
              <a:ext uri="{FF2B5EF4-FFF2-40B4-BE49-F238E27FC236}">
                <a16:creationId xmlns:a16="http://schemas.microsoft.com/office/drawing/2014/main" id="{3CE22651-D6F7-4253-8155-833FCDCB2A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7288" y="3762375"/>
            <a:ext cx="3868737" cy="10763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accent2"/>
                </a:solidFill>
              </a:rPr>
              <a:t>D0 </a:t>
            </a:r>
            <a:r>
              <a:rPr lang="ja-JP" altLang="en-US">
                <a:solidFill>
                  <a:schemeClr val="accent2"/>
                </a:solidFill>
              </a:rPr>
              <a:t>の下位１ワード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accent2"/>
                </a:solidFill>
              </a:rPr>
              <a:t>に入る</a:t>
            </a:r>
          </a:p>
        </p:txBody>
      </p:sp>
      <p:sp>
        <p:nvSpPr>
          <p:cNvPr id="18492" name="Text Box 60">
            <a:extLst>
              <a:ext uri="{FF2B5EF4-FFF2-40B4-BE49-F238E27FC236}">
                <a16:creationId xmlns:a16="http://schemas.microsoft.com/office/drawing/2014/main" id="{9F6B5E88-9079-48A0-B33D-3F6E1EF544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1713" y="161925"/>
            <a:ext cx="6931025" cy="6461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b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move.w ADDR,%D0 </a:t>
            </a:r>
            <a:r>
              <a:rPr lang="ja-JP" altLang="en-US" sz="3600">
                <a:solidFill>
                  <a:schemeClr val="tx2"/>
                </a:solidFill>
              </a:rPr>
              <a:t>の命令実行</a:t>
            </a:r>
          </a:p>
        </p:txBody>
      </p:sp>
      <p:sp>
        <p:nvSpPr>
          <p:cNvPr id="383037" name="Text Box 61">
            <a:extLst>
              <a:ext uri="{FF2B5EF4-FFF2-40B4-BE49-F238E27FC236}">
                <a16:creationId xmlns:a16="http://schemas.microsoft.com/office/drawing/2014/main" id="{EBFD8E71-3771-4917-8884-C4DFC6DA8F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6375" y="2933700"/>
            <a:ext cx="1677988" cy="4953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solidFill>
                  <a:schemeClr val="tx2"/>
                </a:solidFill>
                <a:latin typeface="MS Reference Sans Serif" panose="020B0604030504040204" pitchFamily="34" charset="0"/>
              </a:rPr>
              <a:t>????A000</a:t>
            </a:r>
          </a:p>
        </p:txBody>
      </p:sp>
      <p:sp>
        <p:nvSpPr>
          <p:cNvPr id="383038" name="Line 62">
            <a:extLst>
              <a:ext uri="{FF2B5EF4-FFF2-40B4-BE49-F238E27FC236}">
                <a16:creationId xmlns:a16="http://schemas.microsoft.com/office/drawing/2014/main" id="{B76BA7BC-473F-4533-BF07-6DFCE72023F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760538" y="950913"/>
            <a:ext cx="17462" cy="4249737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3039" name="Line 63">
            <a:extLst>
              <a:ext uri="{FF2B5EF4-FFF2-40B4-BE49-F238E27FC236}">
                <a16:creationId xmlns:a16="http://schemas.microsoft.com/office/drawing/2014/main" id="{4A5EAC15-FE3C-471F-BD3C-33D435D06AE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55775" y="925513"/>
            <a:ext cx="6327775" cy="17462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3040" name="Line 64">
            <a:extLst>
              <a:ext uri="{FF2B5EF4-FFF2-40B4-BE49-F238E27FC236}">
                <a16:creationId xmlns:a16="http://schemas.microsoft.com/office/drawing/2014/main" id="{4CBBF01A-2BB0-49CC-8E8C-3EDFFBC6F1D8}"/>
              </a:ext>
            </a:extLst>
          </p:cNvPr>
          <p:cNvSpPr>
            <a:spLocks noChangeShapeType="1"/>
          </p:cNvSpPr>
          <p:nvPr/>
        </p:nvSpPr>
        <p:spPr bwMode="auto">
          <a:xfrm>
            <a:off x="4700588" y="1730375"/>
            <a:ext cx="1587" cy="147955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3041" name="Line 65">
            <a:extLst>
              <a:ext uri="{FF2B5EF4-FFF2-40B4-BE49-F238E27FC236}">
                <a16:creationId xmlns:a16="http://schemas.microsoft.com/office/drawing/2014/main" id="{E63CA678-A5E0-4F51-841E-6F70E2AE402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87850" y="3201988"/>
            <a:ext cx="319088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3042" name="Line 66">
            <a:extLst>
              <a:ext uri="{FF2B5EF4-FFF2-40B4-BE49-F238E27FC236}">
                <a16:creationId xmlns:a16="http://schemas.microsoft.com/office/drawing/2014/main" id="{86E12E44-CD7A-42BC-99E2-13FC7D59670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505325" y="3614738"/>
            <a:ext cx="676275" cy="37465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3043" name="Text Box 67">
            <a:extLst>
              <a:ext uri="{FF2B5EF4-FFF2-40B4-BE49-F238E27FC236}">
                <a16:creationId xmlns:a16="http://schemas.microsoft.com/office/drawing/2014/main" id="{2E1389E4-45BF-4427-B604-0F6B1BC69B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3738" y="2908300"/>
            <a:ext cx="681037" cy="5794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D0</a:t>
            </a:r>
          </a:p>
        </p:txBody>
      </p:sp>
      <p:sp>
        <p:nvSpPr>
          <p:cNvPr id="383044" name="Line 68">
            <a:extLst>
              <a:ext uri="{FF2B5EF4-FFF2-40B4-BE49-F238E27FC236}">
                <a16:creationId xmlns:a16="http://schemas.microsoft.com/office/drawing/2014/main" id="{5618275E-6842-4F5E-87C3-69078D27830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058150" y="889000"/>
            <a:ext cx="0" cy="1468438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8501" name="Text Box 69">
            <a:extLst>
              <a:ext uri="{FF2B5EF4-FFF2-40B4-BE49-F238E27FC236}">
                <a16:creationId xmlns:a16="http://schemas.microsoft.com/office/drawing/2014/main" id="{C31C1361-2B0F-4400-BE0A-BA236F108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87153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83046" name="Line 70">
            <a:extLst>
              <a:ext uri="{FF2B5EF4-FFF2-40B4-BE49-F238E27FC236}">
                <a16:creationId xmlns:a16="http://schemas.microsoft.com/office/drawing/2014/main" id="{01336217-9801-4088-848A-C381BC2BE8C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702675" y="1733550"/>
            <a:ext cx="1588" cy="614363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3047" name="Line 71">
            <a:extLst>
              <a:ext uri="{FF2B5EF4-FFF2-40B4-BE49-F238E27FC236}">
                <a16:creationId xmlns:a16="http://schemas.microsoft.com/office/drawing/2014/main" id="{C0A64AD5-74D9-4D69-A577-F1B67A1B712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14875" y="1725613"/>
            <a:ext cx="3963988" cy="9525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3048" name="Rectangle 72">
            <a:extLst>
              <a:ext uri="{FF2B5EF4-FFF2-40B4-BE49-F238E27FC236}">
                <a16:creationId xmlns:a16="http://schemas.microsoft.com/office/drawing/2014/main" id="{6EFB842C-D76B-40B0-B6A1-9989794BA1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2847975"/>
            <a:ext cx="914400" cy="68262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83049" name="Text Box 73">
            <a:extLst>
              <a:ext uri="{FF2B5EF4-FFF2-40B4-BE49-F238E27FC236}">
                <a16:creationId xmlns:a16="http://schemas.microsoft.com/office/drawing/2014/main" id="{9D56EC83-EA0C-47C0-8C4C-E2BB7F2CB6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2400" y="935038"/>
            <a:ext cx="1581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⇒ </a:t>
            </a:r>
            <a:r>
              <a:rPr lang="en-US" altLang="ja-JP" sz="2400">
                <a:solidFill>
                  <a:schemeClr val="tx2"/>
                </a:solidFill>
              </a:rPr>
              <a:t>0xffff00</a:t>
            </a:r>
          </a:p>
        </p:txBody>
      </p:sp>
      <p:sp>
        <p:nvSpPr>
          <p:cNvPr id="383050" name="Text Box 74">
            <a:extLst>
              <a:ext uri="{FF2B5EF4-FFF2-40B4-BE49-F238E27FC236}">
                <a16:creationId xmlns:a16="http://schemas.microsoft.com/office/drawing/2014/main" id="{FA80C628-15D3-4F38-B196-5E027F5673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6788" y="2482850"/>
            <a:ext cx="1760537" cy="8223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メモリからの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読み出し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3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83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83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83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83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83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83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83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83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83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83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83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83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1000"/>
                                        <p:tgtEl>
                                          <p:spTgt spid="383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1000"/>
                                        <p:tgtEl>
                                          <p:spTgt spid="383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3030" grpId="0" animBg="1"/>
      <p:bldP spid="383035" grpId="0" animBg="1"/>
      <p:bldP spid="383037" grpId="0" animBg="1"/>
      <p:bldP spid="383043" grpId="0" animBg="1"/>
      <p:bldP spid="383048" grpId="0" animBg="1"/>
      <p:bldP spid="383049" grpId="0"/>
      <p:bldP spid="38305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2">
            <a:extLst>
              <a:ext uri="{FF2B5EF4-FFF2-40B4-BE49-F238E27FC236}">
                <a16:creationId xmlns:a16="http://schemas.microsoft.com/office/drawing/2014/main" id="{9F154151-02A1-4293-B11F-53DAB4142FF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30863" y="2924175"/>
            <a:ext cx="7937" cy="8080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483" name="Line 3">
            <a:extLst>
              <a:ext uri="{FF2B5EF4-FFF2-40B4-BE49-F238E27FC236}">
                <a16:creationId xmlns:a16="http://schemas.microsoft.com/office/drawing/2014/main" id="{FE1DAFB8-E7C9-4A4B-ADD8-2D9A0E1F0FA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391275" y="2103438"/>
            <a:ext cx="0" cy="25034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484" name="AutoShape 4">
            <a:extLst>
              <a:ext uri="{FF2B5EF4-FFF2-40B4-BE49-F238E27FC236}">
                <a16:creationId xmlns:a16="http://schemas.microsoft.com/office/drawing/2014/main" id="{5875EBB5-DF44-486A-BBC8-C68724E9AC8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30388" y="1954213"/>
            <a:ext cx="228600" cy="795337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0485" name="Rectangle 5">
            <a:extLst>
              <a:ext uri="{FF2B5EF4-FFF2-40B4-BE49-F238E27FC236}">
                <a16:creationId xmlns:a16="http://schemas.microsoft.com/office/drawing/2014/main" id="{6E0715A6-247E-4AD8-A4B7-FF191C22FA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" y="434975"/>
            <a:ext cx="7075488" cy="63293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0486" name="Rectangle 6">
            <a:extLst>
              <a:ext uri="{FF2B5EF4-FFF2-40B4-BE49-F238E27FC236}">
                <a16:creationId xmlns:a16="http://schemas.microsoft.com/office/drawing/2014/main" id="{1A0A224C-8DB9-4403-AE78-51A557DD77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3113" y="1427163"/>
            <a:ext cx="2020887" cy="333375"/>
          </a:xfrm>
          <a:prstGeom prst="rect">
            <a:avLst/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0487" name="Rectangle 7">
            <a:extLst>
              <a:ext uri="{FF2B5EF4-FFF2-40B4-BE49-F238E27FC236}">
                <a16:creationId xmlns:a16="http://schemas.microsoft.com/office/drawing/2014/main" id="{D2A8A635-CD2E-42FB-A1C2-51069BC124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0575" y="715963"/>
            <a:ext cx="2003425" cy="427037"/>
          </a:xfrm>
          <a:prstGeom prst="rect">
            <a:avLst/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0488" name="AutoShape 8">
            <a:extLst>
              <a:ext uri="{FF2B5EF4-FFF2-40B4-BE49-F238E27FC236}">
                <a16:creationId xmlns:a16="http://schemas.microsoft.com/office/drawing/2014/main" id="{D703B443-B5CB-426B-B35D-CC3018BC8D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7963" y="1131888"/>
            <a:ext cx="466725" cy="1216025"/>
          </a:xfrm>
          <a:prstGeom prst="downArrow">
            <a:avLst>
              <a:gd name="adj1" fmla="val 50000"/>
              <a:gd name="adj2" fmla="val 65136"/>
            </a:avLst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0489" name="Text Box 9">
            <a:extLst>
              <a:ext uri="{FF2B5EF4-FFF2-40B4-BE49-F238E27FC236}">
                <a16:creationId xmlns:a16="http://schemas.microsoft.com/office/drawing/2014/main" id="{47C981CD-C465-4FF9-917A-9A57C19C12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9625" y="269875"/>
            <a:ext cx="1789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アドレスバス</a:t>
            </a:r>
            <a:endParaRPr lang="en-US" altLang="ja-JP" sz="2400">
              <a:solidFill>
                <a:schemeClr val="tx2"/>
              </a:solidFill>
            </a:endParaRPr>
          </a:p>
        </p:txBody>
      </p:sp>
      <p:sp>
        <p:nvSpPr>
          <p:cNvPr id="20490" name="Text Box 10">
            <a:extLst>
              <a:ext uri="{FF2B5EF4-FFF2-40B4-BE49-F238E27FC236}">
                <a16:creationId xmlns:a16="http://schemas.microsoft.com/office/drawing/2014/main" id="{4E7D4EDF-A37D-4162-8542-3ED7C53439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2650" y="1055688"/>
            <a:ext cx="1584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データバス</a:t>
            </a:r>
            <a:endParaRPr lang="en-US" altLang="ja-JP" sz="2400"/>
          </a:p>
        </p:txBody>
      </p:sp>
      <p:sp>
        <p:nvSpPr>
          <p:cNvPr id="20491" name="AutoShape 11">
            <a:extLst>
              <a:ext uri="{FF2B5EF4-FFF2-40B4-BE49-F238E27FC236}">
                <a16:creationId xmlns:a16="http://schemas.microsoft.com/office/drawing/2014/main" id="{DC1DAF7E-AC82-412E-BC9C-7E5C80B1E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250" y="1779588"/>
            <a:ext cx="422275" cy="573087"/>
          </a:xfrm>
          <a:prstGeom prst="upDownArrow">
            <a:avLst>
              <a:gd name="adj1" fmla="val 50000"/>
              <a:gd name="adj2" fmla="val 27143"/>
            </a:avLst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0492" name="Line 12">
            <a:extLst>
              <a:ext uri="{FF2B5EF4-FFF2-40B4-BE49-F238E27FC236}">
                <a16:creationId xmlns:a16="http://schemas.microsoft.com/office/drawing/2014/main" id="{501F4D2B-609D-4D58-AE56-38B8722A05D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20863" y="1712913"/>
            <a:ext cx="5294312" cy="31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493" name="Line 13">
            <a:extLst>
              <a:ext uri="{FF2B5EF4-FFF2-40B4-BE49-F238E27FC236}">
                <a16:creationId xmlns:a16="http://schemas.microsoft.com/office/drawing/2014/main" id="{31963B5A-2F52-4E19-B35F-49FE1B7E3F25}"/>
              </a:ext>
            </a:extLst>
          </p:cNvPr>
          <p:cNvSpPr>
            <a:spLocks noChangeShapeType="1"/>
          </p:cNvSpPr>
          <p:nvPr/>
        </p:nvSpPr>
        <p:spPr bwMode="auto">
          <a:xfrm>
            <a:off x="6637338" y="1724025"/>
            <a:ext cx="0" cy="38719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494" name="Rectangle 14">
            <a:extLst>
              <a:ext uri="{FF2B5EF4-FFF2-40B4-BE49-F238E27FC236}">
                <a16:creationId xmlns:a16="http://schemas.microsoft.com/office/drawing/2014/main" id="{2BC11FC2-DD0D-482C-BDBD-85A1C69CCD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9063" y="5059363"/>
            <a:ext cx="682625" cy="103028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0495" name="Oval 15">
            <a:extLst>
              <a:ext uri="{FF2B5EF4-FFF2-40B4-BE49-F238E27FC236}">
                <a16:creationId xmlns:a16="http://schemas.microsoft.com/office/drawing/2014/main" id="{7CD1688E-F821-4E41-832F-B11C25003D3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583363" y="1651000"/>
            <a:ext cx="114300" cy="1079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0496" name="Line 16">
            <a:extLst>
              <a:ext uri="{FF2B5EF4-FFF2-40B4-BE49-F238E27FC236}">
                <a16:creationId xmlns:a16="http://schemas.microsoft.com/office/drawing/2014/main" id="{0474FA5B-1870-45E0-9116-655E4DB731D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89625" y="5591175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497" name="Rectangle 17">
            <a:extLst>
              <a:ext uri="{FF2B5EF4-FFF2-40B4-BE49-F238E27FC236}">
                <a16:creationId xmlns:a16="http://schemas.microsoft.com/office/drawing/2014/main" id="{7B8B858D-0A2E-47B9-927A-38229DA42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4275" y="5060950"/>
            <a:ext cx="682625" cy="1030288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0498" name="Line 18">
            <a:extLst>
              <a:ext uri="{FF2B5EF4-FFF2-40B4-BE49-F238E27FC236}">
                <a16:creationId xmlns:a16="http://schemas.microsoft.com/office/drawing/2014/main" id="{C2A1922D-DFF3-4B68-A12C-DDD35F44D3D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14838" y="5592763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499" name="Line 19">
            <a:extLst>
              <a:ext uri="{FF2B5EF4-FFF2-40B4-BE49-F238E27FC236}">
                <a16:creationId xmlns:a16="http://schemas.microsoft.com/office/drawing/2014/main" id="{3BFD5187-0CF5-48E0-858F-90C0ABC3ABE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81313" y="5603875"/>
            <a:ext cx="8413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00" name="Text Box 20">
            <a:extLst>
              <a:ext uri="{FF2B5EF4-FFF2-40B4-BE49-F238E27FC236}">
                <a16:creationId xmlns:a16="http://schemas.microsoft.com/office/drawing/2014/main" id="{49F957BD-ABF7-4080-876F-EC125AA0D9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1438" y="5243513"/>
            <a:ext cx="16748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制御系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Control Unit</a:t>
            </a:r>
          </a:p>
        </p:txBody>
      </p:sp>
      <p:sp>
        <p:nvSpPr>
          <p:cNvPr id="20501" name="Line 21">
            <a:extLst>
              <a:ext uri="{FF2B5EF4-FFF2-40B4-BE49-F238E27FC236}">
                <a16:creationId xmlns:a16="http://schemas.microsoft.com/office/drawing/2014/main" id="{F97F9253-DBF1-433C-A0DA-5C93F958ABC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57325" y="935038"/>
            <a:ext cx="5637213" cy="0"/>
          </a:xfrm>
          <a:prstGeom prst="line">
            <a:avLst/>
          </a:prstGeom>
          <a:noFill/>
          <a:ln w="57150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02" name="Rectangle 22">
            <a:extLst>
              <a:ext uri="{FF2B5EF4-FFF2-40B4-BE49-F238E27FC236}">
                <a16:creationId xmlns:a16="http://schemas.microsoft.com/office/drawing/2014/main" id="{8B342810-0B2A-43AB-81F2-656ED42204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3825" y="2328863"/>
            <a:ext cx="895350" cy="60483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0503" name="Line 23">
            <a:extLst>
              <a:ext uri="{FF2B5EF4-FFF2-40B4-BE49-F238E27FC236}">
                <a16:creationId xmlns:a16="http://schemas.microsoft.com/office/drawing/2014/main" id="{E17281AD-E0EF-4896-B1B1-E66F7BECAE6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57850" y="919163"/>
            <a:ext cx="0" cy="14112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04" name="Rectangle 24">
            <a:extLst>
              <a:ext uri="{FF2B5EF4-FFF2-40B4-BE49-F238E27FC236}">
                <a16:creationId xmlns:a16="http://schemas.microsoft.com/office/drawing/2014/main" id="{923EA976-F0EE-4BA1-826E-2B8DC47B56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0163" y="3722688"/>
            <a:ext cx="1116012" cy="6048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accent2"/>
                </a:solidFill>
                <a:latin typeface="Microsoft Sans Serif" panose="020B0604020202020204" pitchFamily="34" charset="0"/>
              </a:rPr>
              <a:t>+</a:t>
            </a:r>
            <a:r>
              <a:rPr lang="ja-JP" altLang="en-US" sz="2000">
                <a:solidFill>
                  <a:schemeClr val="accent2"/>
                </a:solidFill>
              </a:rPr>
              <a:t>命令長</a:t>
            </a:r>
          </a:p>
        </p:txBody>
      </p:sp>
      <p:sp>
        <p:nvSpPr>
          <p:cNvPr id="20505" name="Line 25">
            <a:extLst>
              <a:ext uri="{FF2B5EF4-FFF2-40B4-BE49-F238E27FC236}">
                <a16:creationId xmlns:a16="http://schemas.microsoft.com/office/drawing/2014/main" id="{3F76F5FD-A01B-43C1-B4B1-7914C09352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67375" y="2101850"/>
            <a:ext cx="728663" cy="158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06" name="Line 26">
            <a:extLst>
              <a:ext uri="{FF2B5EF4-FFF2-40B4-BE49-F238E27FC236}">
                <a16:creationId xmlns:a16="http://schemas.microsoft.com/office/drawing/2014/main" id="{B25BDE61-1A7C-4D5C-B8DA-8FB4AB81C70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43563" y="4591050"/>
            <a:ext cx="746125" cy="0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07" name="Line 27">
            <a:extLst>
              <a:ext uri="{FF2B5EF4-FFF2-40B4-BE49-F238E27FC236}">
                <a16:creationId xmlns:a16="http://schemas.microsoft.com/office/drawing/2014/main" id="{C33E7759-7371-435B-BFE7-71AD7A4E27C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56263" y="4333875"/>
            <a:ext cx="0" cy="2492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08" name="Freeform 28">
            <a:extLst>
              <a:ext uri="{FF2B5EF4-FFF2-40B4-BE49-F238E27FC236}">
                <a16:creationId xmlns:a16="http://schemas.microsoft.com/office/drawing/2014/main" id="{8B75BE05-D74B-4B6D-9445-7C4D1ABE0D04}"/>
              </a:ext>
            </a:extLst>
          </p:cNvPr>
          <p:cNvSpPr>
            <a:spLocks/>
          </p:cNvSpPr>
          <p:nvPr/>
        </p:nvSpPr>
        <p:spPr bwMode="auto">
          <a:xfrm>
            <a:off x="476250" y="1952625"/>
            <a:ext cx="958850" cy="2513013"/>
          </a:xfrm>
          <a:custGeom>
            <a:avLst/>
            <a:gdLst>
              <a:gd name="T0" fmla="*/ 2147483646 w 604"/>
              <a:gd name="T1" fmla="*/ 0 h 1583"/>
              <a:gd name="T2" fmla="*/ 0 w 604"/>
              <a:gd name="T3" fmla="*/ 2147483646 h 1583"/>
              <a:gd name="T4" fmla="*/ 0 w 604"/>
              <a:gd name="T5" fmla="*/ 2147483646 h 1583"/>
              <a:gd name="T6" fmla="*/ 2147483646 w 604"/>
              <a:gd name="T7" fmla="*/ 2147483646 h 1583"/>
              <a:gd name="T8" fmla="*/ 2147483646 w 604"/>
              <a:gd name="T9" fmla="*/ 2147483646 h 1583"/>
              <a:gd name="T10" fmla="*/ 2147483646 w 604"/>
              <a:gd name="T11" fmla="*/ 2147483646 h 1583"/>
              <a:gd name="T12" fmla="*/ 2147483646 w 604"/>
              <a:gd name="T13" fmla="*/ 2147483646 h 1583"/>
              <a:gd name="T14" fmla="*/ 2147483646 w 604"/>
              <a:gd name="T15" fmla="*/ 0 h 158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04"/>
              <a:gd name="T25" fmla="*/ 0 h 1583"/>
              <a:gd name="T26" fmla="*/ 604 w 604"/>
              <a:gd name="T27" fmla="*/ 1583 h 158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04" h="1583">
                <a:moveTo>
                  <a:pt x="604" y="0"/>
                </a:moveTo>
                <a:lnTo>
                  <a:pt x="0" y="397"/>
                </a:lnTo>
                <a:lnTo>
                  <a:pt x="0" y="1186"/>
                </a:lnTo>
                <a:lnTo>
                  <a:pt x="604" y="1583"/>
                </a:lnTo>
                <a:lnTo>
                  <a:pt x="604" y="917"/>
                </a:lnTo>
                <a:lnTo>
                  <a:pt x="359" y="772"/>
                </a:lnTo>
                <a:lnTo>
                  <a:pt x="604" y="643"/>
                </a:lnTo>
                <a:lnTo>
                  <a:pt x="604" y="0"/>
                </a:lnTo>
                <a:close/>
              </a:path>
            </a:pathLst>
          </a:cu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509" name="Rectangle 29">
            <a:extLst>
              <a:ext uri="{FF2B5EF4-FFF2-40B4-BE49-F238E27FC236}">
                <a16:creationId xmlns:a16="http://schemas.microsoft.com/office/drawing/2014/main" id="{45C8829F-296F-4C5A-AD57-F3F3438BAB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8950" y="2436813"/>
            <a:ext cx="949325" cy="1598612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0510" name="Text Box 30">
            <a:extLst>
              <a:ext uri="{FF2B5EF4-FFF2-40B4-BE49-F238E27FC236}">
                <a16:creationId xmlns:a16="http://schemas.microsoft.com/office/drawing/2014/main" id="{949E2037-9424-4F6A-BE69-93351D9EC7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9563" y="4016375"/>
            <a:ext cx="13303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accent2"/>
                </a:solidFill>
              </a:rPr>
              <a:t>レジスタ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Registers</a:t>
            </a:r>
          </a:p>
        </p:txBody>
      </p:sp>
      <p:sp>
        <p:nvSpPr>
          <p:cNvPr id="20511" name="Oval 31">
            <a:extLst>
              <a:ext uri="{FF2B5EF4-FFF2-40B4-BE49-F238E27FC236}">
                <a16:creationId xmlns:a16="http://schemas.microsoft.com/office/drawing/2014/main" id="{F072F068-779D-42C2-AD7E-ED5F374773F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454525" y="1660525"/>
            <a:ext cx="114300" cy="1079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0512" name="Line 32">
            <a:extLst>
              <a:ext uri="{FF2B5EF4-FFF2-40B4-BE49-F238E27FC236}">
                <a16:creationId xmlns:a16="http://schemas.microsoft.com/office/drawing/2014/main" id="{D2D7A830-43C1-47D4-AA4E-53D5EA66CEA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18025" y="1725613"/>
            <a:ext cx="0" cy="1004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13" name="Line 33">
            <a:extLst>
              <a:ext uri="{FF2B5EF4-FFF2-40B4-BE49-F238E27FC236}">
                <a16:creationId xmlns:a16="http://schemas.microsoft.com/office/drawing/2014/main" id="{C7228CC3-5D7C-4563-8D84-6BE2B22C535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95738" y="2732088"/>
            <a:ext cx="51435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14" name="Line 34">
            <a:extLst>
              <a:ext uri="{FF2B5EF4-FFF2-40B4-BE49-F238E27FC236}">
                <a16:creationId xmlns:a16="http://schemas.microsoft.com/office/drawing/2014/main" id="{3A19675C-4239-4BBD-B6AF-E60E431CC7B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55863" y="1712913"/>
            <a:ext cx="1587" cy="6842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15" name="Line 35">
            <a:extLst>
              <a:ext uri="{FF2B5EF4-FFF2-40B4-BE49-F238E27FC236}">
                <a16:creationId xmlns:a16="http://schemas.microsoft.com/office/drawing/2014/main" id="{721A2B95-F9BF-4F52-ABF4-380D712AEF7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090738" y="2374900"/>
            <a:ext cx="390525" cy="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16" name="Line 36">
            <a:extLst>
              <a:ext uri="{FF2B5EF4-FFF2-40B4-BE49-F238E27FC236}">
                <a16:creationId xmlns:a16="http://schemas.microsoft.com/office/drawing/2014/main" id="{B60A0C9A-5704-41E5-BCFA-F81147B5B50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23988" y="2519363"/>
            <a:ext cx="407987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17" name="Line 37">
            <a:extLst>
              <a:ext uri="{FF2B5EF4-FFF2-40B4-BE49-F238E27FC236}">
                <a16:creationId xmlns:a16="http://schemas.microsoft.com/office/drawing/2014/main" id="{AF6B4D20-6703-42DF-949E-A48D460B9FC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3275" y="2635250"/>
            <a:ext cx="6477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18" name="Line 38">
            <a:extLst>
              <a:ext uri="{FF2B5EF4-FFF2-40B4-BE49-F238E27FC236}">
                <a16:creationId xmlns:a16="http://schemas.microsoft.com/office/drawing/2014/main" id="{ACDD90A9-1426-4BC7-8627-6D16712C89A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22563" y="2633663"/>
            <a:ext cx="1587" cy="13477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19" name="Line 39">
            <a:extLst>
              <a:ext uri="{FF2B5EF4-FFF2-40B4-BE49-F238E27FC236}">
                <a16:creationId xmlns:a16="http://schemas.microsoft.com/office/drawing/2014/main" id="{562AD393-ADB3-4792-AAE2-6012D82AEE9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6213" y="2635250"/>
            <a:ext cx="309562" cy="4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20" name="Line 40">
            <a:extLst>
              <a:ext uri="{FF2B5EF4-FFF2-40B4-BE49-F238E27FC236}">
                <a16:creationId xmlns:a16="http://schemas.microsoft.com/office/drawing/2014/main" id="{2E397E87-70F6-4F2D-A425-0149BFB7D01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3038" y="3959225"/>
            <a:ext cx="12700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21" name="Line 41">
            <a:extLst>
              <a:ext uri="{FF2B5EF4-FFF2-40B4-BE49-F238E27FC236}">
                <a16:creationId xmlns:a16="http://schemas.microsoft.com/office/drawing/2014/main" id="{6AA289CB-1831-4F98-BE26-242EA02D1A35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775" y="3175000"/>
            <a:ext cx="255588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22" name="Oval 42">
            <a:extLst>
              <a:ext uri="{FF2B5EF4-FFF2-40B4-BE49-F238E27FC236}">
                <a16:creationId xmlns:a16="http://schemas.microsoft.com/office/drawing/2014/main" id="{1C2FBCD0-E445-4BA5-A039-9358266E7274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597150" y="2528888"/>
            <a:ext cx="2286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0523" name="Oval 43">
            <a:extLst>
              <a:ext uri="{FF2B5EF4-FFF2-40B4-BE49-F238E27FC236}">
                <a16:creationId xmlns:a16="http://schemas.microsoft.com/office/drawing/2014/main" id="{190871CD-5646-4016-9CB0-8E1A5D9873BF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339975" y="1608138"/>
            <a:ext cx="230188" cy="2174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0524" name="Line 44">
            <a:extLst>
              <a:ext uri="{FF2B5EF4-FFF2-40B4-BE49-F238E27FC236}">
                <a16:creationId xmlns:a16="http://schemas.microsoft.com/office/drawing/2014/main" id="{88470453-116A-41CD-9AE8-824F7A846E8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4625" y="1441450"/>
            <a:ext cx="6959600" cy="4763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25" name="Line 45">
            <a:extLst>
              <a:ext uri="{FF2B5EF4-FFF2-40B4-BE49-F238E27FC236}">
                <a16:creationId xmlns:a16="http://schemas.microsoft.com/office/drawing/2014/main" id="{CFE71C98-2AF4-4F6F-A7A7-957CD74DA0B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0188" y="1457325"/>
            <a:ext cx="1587" cy="17081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26" name="Line 46">
            <a:extLst>
              <a:ext uri="{FF2B5EF4-FFF2-40B4-BE49-F238E27FC236}">
                <a16:creationId xmlns:a16="http://schemas.microsoft.com/office/drawing/2014/main" id="{F5AD85C3-FDC1-4E5F-AB65-A9D24EF70B2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9388" y="1450975"/>
            <a:ext cx="0" cy="11747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27" name="Oval 47">
            <a:extLst>
              <a:ext uri="{FF2B5EF4-FFF2-40B4-BE49-F238E27FC236}">
                <a16:creationId xmlns:a16="http://schemas.microsoft.com/office/drawing/2014/main" id="{634CE49C-6172-4275-A123-2840A499DD14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3397250" y="1330325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0528" name="Line 48">
            <a:extLst>
              <a:ext uri="{FF2B5EF4-FFF2-40B4-BE49-F238E27FC236}">
                <a16:creationId xmlns:a16="http://schemas.microsoft.com/office/drawing/2014/main" id="{3916D1E8-C2E1-4E46-B768-B49EAACD504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11550" y="936625"/>
            <a:ext cx="7938" cy="479425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29" name="Oval 49">
            <a:extLst>
              <a:ext uri="{FF2B5EF4-FFF2-40B4-BE49-F238E27FC236}">
                <a16:creationId xmlns:a16="http://schemas.microsoft.com/office/drawing/2014/main" id="{001F8759-366A-4941-9E52-1815685CEA1F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575175" y="1320800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0530" name="Line 50">
            <a:extLst>
              <a:ext uri="{FF2B5EF4-FFF2-40B4-BE49-F238E27FC236}">
                <a16:creationId xmlns:a16="http://schemas.microsoft.com/office/drawing/2014/main" id="{88D2BE68-C84B-42D7-B377-B72D1EE99115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4238" y="1446213"/>
            <a:ext cx="1587" cy="2065337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31" name="Line 51">
            <a:extLst>
              <a:ext uri="{FF2B5EF4-FFF2-40B4-BE49-F238E27FC236}">
                <a16:creationId xmlns:a16="http://schemas.microsoft.com/office/drawing/2014/main" id="{83DDE8F1-1137-47A3-AC29-EA21372FF87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75100" y="3482975"/>
            <a:ext cx="698500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32" name="Oval 52">
            <a:extLst>
              <a:ext uri="{FF2B5EF4-FFF2-40B4-BE49-F238E27FC236}">
                <a16:creationId xmlns:a16="http://schemas.microsoft.com/office/drawing/2014/main" id="{DACAB977-CE51-4370-9898-431686F565B0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5548313" y="1998663"/>
            <a:ext cx="230187" cy="217487"/>
          </a:xfrm>
          <a:prstGeom prst="ellipse">
            <a:avLst/>
          </a:prstGeom>
          <a:solidFill>
            <a:srgbClr val="FF9933"/>
          </a:solidFill>
          <a:ln w="9525">
            <a:solidFill>
              <a:srgbClr val="FF9999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0533" name="Line 53">
            <a:extLst>
              <a:ext uri="{FF2B5EF4-FFF2-40B4-BE49-F238E27FC236}">
                <a16:creationId xmlns:a16="http://schemas.microsoft.com/office/drawing/2014/main" id="{AD641DEA-6DA0-4CC2-B9C1-F6AFE4F7C0F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82800" y="2116138"/>
            <a:ext cx="3567113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5078" name="Rectangle 54">
            <a:extLst>
              <a:ext uri="{FF2B5EF4-FFF2-40B4-BE49-F238E27FC236}">
                <a16:creationId xmlns:a16="http://schemas.microsoft.com/office/drawing/2014/main" id="{C525CA70-09A0-4F8B-A88E-334E6D4A41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4300" y="5221288"/>
            <a:ext cx="1509713" cy="8255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0535" name="Rectangle 55">
            <a:extLst>
              <a:ext uri="{FF2B5EF4-FFF2-40B4-BE49-F238E27FC236}">
                <a16:creationId xmlns:a16="http://schemas.microsoft.com/office/drawing/2014/main" id="{4CBACA52-0A0C-4C7C-965A-877329908E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7288" y="2359025"/>
            <a:ext cx="1603375" cy="38020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0536" name="Text Box 56">
            <a:extLst>
              <a:ext uri="{FF2B5EF4-FFF2-40B4-BE49-F238E27FC236}">
                <a16:creationId xmlns:a16="http://schemas.microsoft.com/office/drawing/2014/main" id="{B59CC3CA-C735-4237-AF4E-2F05CA42B0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4038" y="3800475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R/W</a:t>
            </a:r>
          </a:p>
        </p:txBody>
      </p:sp>
      <p:sp>
        <p:nvSpPr>
          <p:cNvPr id="20537" name="Line 57">
            <a:extLst>
              <a:ext uri="{FF2B5EF4-FFF2-40B4-BE49-F238E27FC236}">
                <a16:creationId xmlns:a16="http://schemas.microsoft.com/office/drawing/2014/main" id="{B8C3FB65-C563-4A7B-BC09-46A9334A4778}"/>
              </a:ext>
            </a:extLst>
          </p:cNvPr>
          <p:cNvSpPr>
            <a:spLocks noChangeShapeType="1"/>
          </p:cNvSpPr>
          <p:nvPr/>
        </p:nvSpPr>
        <p:spPr bwMode="auto">
          <a:xfrm>
            <a:off x="7127875" y="4316413"/>
            <a:ext cx="377825" cy="127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38" name="Line 58">
            <a:extLst>
              <a:ext uri="{FF2B5EF4-FFF2-40B4-BE49-F238E27FC236}">
                <a16:creationId xmlns:a16="http://schemas.microsoft.com/office/drawing/2014/main" id="{27E27D31-B056-42A3-A12A-5A7B933992A1}"/>
              </a:ext>
            </a:extLst>
          </p:cNvPr>
          <p:cNvSpPr>
            <a:spLocks noChangeShapeType="1"/>
          </p:cNvSpPr>
          <p:nvPr/>
        </p:nvSpPr>
        <p:spPr bwMode="auto">
          <a:xfrm>
            <a:off x="7242175" y="3854450"/>
            <a:ext cx="198438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5083" name="Text Box 59">
            <a:extLst>
              <a:ext uri="{FF2B5EF4-FFF2-40B4-BE49-F238E27FC236}">
                <a16:creationId xmlns:a16="http://schemas.microsoft.com/office/drawing/2014/main" id="{74656CAF-189D-409A-98AE-B0C69ED3C1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7288" y="3762375"/>
            <a:ext cx="3868737" cy="1563688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accent2"/>
                </a:solidFill>
              </a:rPr>
              <a:t>D1 </a:t>
            </a:r>
            <a:r>
              <a:rPr lang="ja-JP" altLang="en-US">
                <a:solidFill>
                  <a:schemeClr val="accent2"/>
                </a:solidFill>
              </a:rPr>
              <a:t>の下位１ワード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accent2"/>
                </a:solidFill>
              </a:rPr>
              <a:t>がメモリに書き込まれる</a:t>
            </a:r>
          </a:p>
        </p:txBody>
      </p:sp>
      <p:sp>
        <p:nvSpPr>
          <p:cNvPr id="20540" name="Text Box 60">
            <a:extLst>
              <a:ext uri="{FF2B5EF4-FFF2-40B4-BE49-F238E27FC236}">
                <a16:creationId xmlns:a16="http://schemas.microsoft.com/office/drawing/2014/main" id="{0FAE625D-B0BB-4DF0-95E8-9CDA334B93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288" y="161925"/>
            <a:ext cx="7207250" cy="6461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b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move.w %D1, ADDR</a:t>
            </a:r>
            <a:r>
              <a:rPr lang="ja-JP" altLang="en-US" sz="3600" b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ja-JP" altLang="en-US" sz="3600">
                <a:solidFill>
                  <a:schemeClr val="tx2"/>
                </a:solidFill>
              </a:rPr>
              <a:t>の命令実行</a:t>
            </a:r>
          </a:p>
        </p:txBody>
      </p:sp>
      <p:sp>
        <p:nvSpPr>
          <p:cNvPr id="385085" name="Text Box 61">
            <a:extLst>
              <a:ext uri="{FF2B5EF4-FFF2-40B4-BE49-F238E27FC236}">
                <a16:creationId xmlns:a16="http://schemas.microsoft.com/office/drawing/2014/main" id="{4D17D951-E1F0-451B-9A4C-A5EB080DB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6375" y="2943225"/>
            <a:ext cx="1555750" cy="4953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solidFill>
                  <a:schemeClr val="tx2"/>
                </a:solidFill>
                <a:latin typeface="MS Reference Sans Serif" panose="020B0604030504040204" pitchFamily="34" charset="0"/>
              </a:rPr>
              <a:t>????????</a:t>
            </a:r>
            <a:endParaRPr lang="ja-JP" altLang="en-US" sz="2400" b="1">
              <a:solidFill>
                <a:schemeClr val="tx2"/>
              </a:solidFill>
              <a:latin typeface="MS Reference Sans Serif" panose="020B0604030504040204" pitchFamily="34" charset="0"/>
            </a:endParaRPr>
          </a:p>
        </p:txBody>
      </p:sp>
      <p:sp>
        <p:nvSpPr>
          <p:cNvPr id="385086" name="Line 62">
            <a:extLst>
              <a:ext uri="{FF2B5EF4-FFF2-40B4-BE49-F238E27FC236}">
                <a16:creationId xmlns:a16="http://schemas.microsoft.com/office/drawing/2014/main" id="{C69FFF3E-2D82-4274-8489-B6F5A4A3F40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760538" y="950913"/>
            <a:ext cx="17462" cy="4249737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5087" name="Line 63">
            <a:extLst>
              <a:ext uri="{FF2B5EF4-FFF2-40B4-BE49-F238E27FC236}">
                <a16:creationId xmlns:a16="http://schemas.microsoft.com/office/drawing/2014/main" id="{05A05589-1A97-457A-9AED-5B4E91D72E6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55775" y="925513"/>
            <a:ext cx="6327775" cy="17462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5088" name="Line 64">
            <a:extLst>
              <a:ext uri="{FF2B5EF4-FFF2-40B4-BE49-F238E27FC236}">
                <a16:creationId xmlns:a16="http://schemas.microsoft.com/office/drawing/2014/main" id="{83E8EF13-3D12-4B7E-AE04-B8EE67B0D624}"/>
              </a:ext>
            </a:extLst>
          </p:cNvPr>
          <p:cNvSpPr>
            <a:spLocks noChangeShapeType="1"/>
          </p:cNvSpPr>
          <p:nvPr/>
        </p:nvSpPr>
        <p:spPr bwMode="auto">
          <a:xfrm>
            <a:off x="2719388" y="1416050"/>
            <a:ext cx="1587" cy="121285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5089" name="Line 65">
            <a:extLst>
              <a:ext uri="{FF2B5EF4-FFF2-40B4-BE49-F238E27FC236}">
                <a16:creationId xmlns:a16="http://schemas.microsoft.com/office/drawing/2014/main" id="{EA6ABD41-AE27-4937-90F5-7A9EF4C84C2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505325" y="3405188"/>
            <a:ext cx="676275" cy="37465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5090" name="Text Box 66">
            <a:extLst>
              <a:ext uri="{FF2B5EF4-FFF2-40B4-BE49-F238E27FC236}">
                <a16:creationId xmlns:a16="http://schemas.microsoft.com/office/drawing/2014/main" id="{A2AF01C6-5C5F-4A4F-9AFA-827DE0E6F7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4213" y="2889250"/>
            <a:ext cx="685800" cy="584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solidFill>
                  <a:schemeClr val="tx2"/>
                </a:solidFill>
              </a:rPr>
              <a:t>D1</a:t>
            </a:r>
          </a:p>
        </p:txBody>
      </p:sp>
      <p:sp>
        <p:nvSpPr>
          <p:cNvPr id="385091" name="Line 67">
            <a:extLst>
              <a:ext uri="{FF2B5EF4-FFF2-40B4-BE49-F238E27FC236}">
                <a16:creationId xmlns:a16="http://schemas.microsoft.com/office/drawing/2014/main" id="{9F980407-A46B-4A3D-8427-2E5A763BE2D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058150" y="889000"/>
            <a:ext cx="0" cy="1468438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48" name="Text Box 68">
            <a:extLst>
              <a:ext uri="{FF2B5EF4-FFF2-40B4-BE49-F238E27FC236}">
                <a16:creationId xmlns:a16="http://schemas.microsoft.com/office/drawing/2014/main" id="{D8FCF701-6503-4FD4-A384-8F777399E5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87153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85093" name="Line 69">
            <a:extLst>
              <a:ext uri="{FF2B5EF4-FFF2-40B4-BE49-F238E27FC236}">
                <a16:creationId xmlns:a16="http://schemas.microsoft.com/office/drawing/2014/main" id="{FCDDA7A3-737B-4640-AFAB-A24282C91B6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702675" y="1438275"/>
            <a:ext cx="1588" cy="909638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5094" name="Line 70">
            <a:extLst>
              <a:ext uri="{FF2B5EF4-FFF2-40B4-BE49-F238E27FC236}">
                <a16:creationId xmlns:a16="http://schemas.microsoft.com/office/drawing/2014/main" id="{DE70EB9E-EA7C-45DB-8E5D-E3BC7CEBB5A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724150" y="1449388"/>
            <a:ext cx="5964238" cy="9525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5095" name="Line 71">
            <a:extLst>
              <a:ext uri="{FF2B5EF4-FFF2-40B4-BE49-F238E27FC236}">
                <a16:creationId xmlns:a16="http://schemas.microsoft.com/office/drawing/2014/main" id="{99B1A1A1-C801-40A9-9D50-A71710D1799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97163" y="2625725"/>
            <a:ext cx="325437" cy="635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5096" name="Rectangle 72">
            <a:extLst>
              <a:ext uri="{FF2B5EF4-FFF2-40B4-BE49-F238E27FC236}">
                <a16:creationId xmlns:a16="http://schemas.microsoft.com/office/drawing/2014/main" id="{CCE83266-EF4E-49DE-B29A-B038BE9FE1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2876550"/>
            <a:ext cx="914400" cy="68262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85097" name="Text Box 73">
            <a:extLst>
              <a:ext uri="{FF2B5EF4-FFF2-40B4-BE49-F238E27FC236}">
                <a16:creationId xmlns:a16="http://schemas.microsoft.com/office/drawing/2014/main" id="{0D52188E-F743-4FF8-867E-AE69F2BD3D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2400" y="935038"/>
            <a:ext cx="1581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⇒ </a:t>
            </a:r>
            <a:r>
              <a:rPr lang="en-US" altLang="ja-JP" sz="2400">
                <a:solidFill>
                  <a:schemeClr val="tx2"/>
                </a:solidFill>
              </a:rPr>
              <a:t>0xffff00</a:t>
            </a:r>
          </a:p>
        </p:txBody>
      </p:sp>
      <p:sp>
        <p:nvSpPr>
          <p:cNvPr id="385098" name="Text Box 74">
            <a:extLst>
              <a:ext uri="{FF2B5EF4-FFF2-40B4-BE49-F238E27FC236}">
                <a16:creationId xmlns:a16="http://schemas.microsoft.com/office/drawing/2014/main" id="{85BF252E-1027-4475-8227-05A6C905B4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2850" y="2549525"/>
            <a:ext cx="15144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メモリへの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書き込み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5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85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85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85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85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85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85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85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85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85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85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85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85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1000"/>
                                        <p:tgtEl>
                                          <p:spTgt spid="385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1000"/>
                                        <p:tgtEl>
                                          <p:spTgt spid="385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5078" grpId="0" animBg="1"/>
      <p:bldP spid="385083" grpId="0" animBg="1"/>
      <p:bldP spid="385085" grpId="0" animBg="1"/>
      <p:bldP spid="385090" grpId="0" animBg="1"/>
      <p:bldP spid="385096" grpId="0" animBg="1"/>
      <p:bldP spid="385097" grpId="0"/>
      <p:bldP spid="385098" grpId="0"/>
    </p:bldLst>
  </p:timing>
</p:sld>
</file>

<file path=ppt/theme/theme1.xml><?xml version="1.0" encoding="utf-8"?>
<a:theme xmlns:a="http://schemas.openxmlformats.org/drawingml/2006/main" name="標準デザイン">
  <a:themeElements>
    <a:clrScheme name="">
      <a:dk1>
        <a:srgbClr val="100070"/>
      </a:dk1>
      <a:lt1>
        <a:srgbClr val="FFFFFF"/>
      </a:lt1>
      <a:dk2>
        <a:srgbClr val="FF33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C005F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3427</TotalTime>
  <Words>6284</Words>
  <Application>Microsoft Office PowerPoint</Application>
  <PresentationFormat>画面に合わせる (4:3)</PresentationFormat>
  <Paragraphs>1381</Paragraphs>
  <Slides>77</Slides>
  <Notes>77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77</vt:i4>
      </vt:variant>
    </vt:vector>
  </HeadingPairs>
  <TitlesOfParts>
    <vt:vector size="86" baseType="lpstr">
      <vt:lpstr>ＭＳ Ｐゴシック</vt:lpstr>
      <vt:lpstr>メイリオ</vt:lpstr>
      <vt:lpstr>游ゴシック</vt:lpstr>
      <vt:lpstr>Arial</vt:lpstr>
      <vt:lpstr>Courier New</vt:lpstr>
      <vt:lpstr>Microsoft Sans Serif</vt:lpstr>
      <vt:lpstr>MS Reference Sans Serif</vt:lpstr>
      <vt:lpstr>Times New Roman</vt:lpstr>
      <vt:lpstr>標準デザイン</vt:lpstr>
      <vt:lpstr>as-5. サブルーチン呼び出しの メカニズム</vt:lpstr>
      <vt:lpstr>種々のオペランド</vt:lpstr>
      <vt:lpstr>データレジスタ直接  (data register direct)</vt:lpstr>
      <vt:lpstr>PowerPoint プレゼンテーション</vt:lpstr>
      <vt:lpstr>アドレスレジスタ直接  (address register direct)</vt:lpstr>
      <vt:lpstr>PowerPoint プレゼンテーション</vt:lpstr>
      <vt:lpstr>アブソリュート (absolute)</vt:lpstr>
      <vt:lpstr>PowerPoint プレゼンテーション</vt:lpstr>
      <vt:lpstr>PowerPoint プレゼンテーション</vt:lpstr>
      <vt:lpstr>イミディエート (immediate)</vt:lpstr>
      <vt:lpstr>PowerPoint プレゼンテーション</vt:lpstr>
      <vt:lpstr>　</vt:lpstr>
      <vt:lpstr>レジスタ間接  (register indirect)</vt:lpstr>
      <vt:lpstr>PowerPoint プレゼンテーション</vt:lpstr>
      <vt:lpstr>PowerPoint プレゼンテーション</vt:lpstr>
      <vt:lpstr>レジスタ直接とレジスタ間接の違い</vt:lpstr>
      <vt:lpstr>種々のオペランド（その２）</vt:lpstr>
      <vt:lpstr>ポストインクリメント・レジスタ間接</vt:lpstr>
      <vt:lpstr>プリデクリメント・レジスタ間接</vt:lpstr>
      <vt:lpstr>ディスプレースメント付きレジスタ間接</vt:lpstr>
      <vt:lpstr>　</vt:lpstr>
      <vt:lpstr>68000 のアドレッシングモード</vt:lpstr>
      <vt:lpstr>アドレッシングモード</vt:lpstr>
      <vt:lpstr>C 言語での関数呼び出し</vt:lpstr>
      <vt:lpstr>例題１</vt:lpstr>
      <vt:lpstr>PowerPoint プレゼンテーション</vt:lpstr>
      <vt:lpstr>例題１．関数呼び出し（１）</vt:lpstr>
      <vt:lpstr>PowerPoint プレゼンテーション</vt:lpstr>
      <vt:lpstr>変数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（参考）実際のメモリの中身</vt:lpstr>
      <vt:lpstr>関数呼び出し</vt:lpstr>
      <vt:lpstr>68000 アセンブラ言語での 関数呼び出し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（参考） BSVC での実行</vt:lpstr>
      <vt:lpstr>（１）　システムスタックエリアの確保と，A7 へのセット</vt:lpstr>
      <vt:lpstr>PowerPoint プレゼンテーション</vt:lpstr>
      <vt:lpstr>PowerPoint プレゼンテーション</vt:lpstr>
      <vt:lpstr>（２）　関数のパラメータを，システムスタックエリアにプッシュ(push)</vt:lpstr>
      <vt:lpstr>スタック</vt:lpstr>
      <vt:lpstr>スタック</vt:lpstr>
      <vt:lpstr>スタックとキュー</vt:lpstr>
      <vt:lpstr>PowerPoint プレゼンテーション</vt:lpstr>
      <vt:lpstr>（３）　関数呼び出しとリターン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（４）　関数実行の始めに，メモリ エリアをダイナミックに確保 （終わりで解放）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（５）　関数内での パラメータの使用</vt:lpstr>
      <vt:lpstr>関数のパラメータの渡し方</vt:lpstr>
      <vt:lpstr>PowerPoint プレゼンテーション</vt:lpstr>
      <vt:lpstr>PowerPoint プレゼンテーション</vt:lpstr>
      <vt:lpstr>（６）　関数での処理結果の， 呼び出し側への引渡し</vt:lpstr>
      <vt:lpstr>PowerPoint プレゼンテーション</vt:lpstr>
      <vt:lpstr>関数での処理結果の， 呼び出し側への引渡し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as-5. サブルーチン呼び出しの_x000b_メカニズム（68000アセンブラプログラミング）</dc:title>
  <dc:creator>user</dc:creator>
  <cp:lastModifiedBy>金子　邦彦</cp:lastModifiedBy>
  <cp:revision>255</cp:revision>
  <dcterms:created xsi:type="dcterms:W3CDTF">1601-01-01T00:00:00Z</dcterms:created>
  <dcterms:modified xsi:type="dcterms:W3CDTF">2025-03-26T09:39:20Z</dcterms:modified>
</cp:coreProperties>
</file>