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1037" r:id="rId2"/>
    <p:sldId id="709" r:id="rId3"/>
    <p:sldId id="710" r:id="rId4"/>
    <p:sldId id="711" r:id="rId5"/>
    <p:sldId id="745" r:id="rId6"/>
    <p:sldId id="748" r:id="rId7"/>
    <p:sldId id="746" r:id="rId8"/>
    <p:sldId id="747" r:id="rId9"/>
    <p:sldId id="739" r:id="rId10"/>
    <p:sldId id="741" r:id="rId11"/>
    <p:sldId id="749" r:id="rId12"/>
    <p:sldId id="750" r:id="rId13"/>
    <p:sldId id="576" r:id="rId14"/>
    <p:sldId id="743" r:id="rId15"/>
    <p:sldId id="751" r:id="rId16"/>
    <p:sldId id="752" r:id="rId17"/>
    <p:sldId id="744" r:id="rId18"/>
    <p:sldId id="753" r:id="rId19"/>
    <p:sldId id="754" r:id="rId20"/>
    <p:sldId id="740" r:id="rId21"/>
    <p:sldId id="755" r:id="rId22"/>
    <p:sldId id="756" r:id="rId23"/>
    <p:sldId id="742" r:id="rId24"/>
    <p:sldId id="587" r:id="rId25"/>
    <p:sldId id="584" r:id="rId26"/>
    <p:sldId id="585" r:id="rId27"/>
    <p:sldId id="586" r:id="rId28"/>
    <p:sldId id="757" r:id="rId29"/>
    <p:sldId id="760" r:id="rId30"/>
    <p:sldId id="767" r:id="rId31"/>
    <p:sldId id="768" r:id="rId32"/>
    <p:sldId id="769" r:id="rId33"/>
    <p:sldId id="590" r:id="rId34"/>
    <p:sldId id="591" r:id="rId35"/>
    <p:sldId id="592" r:id="rId36"/>
    <p:sldId id="593" r:id="rId37"/>
    <p:sldId id="594" r:id="rId38"/>
    <p:sldId id="595" r:id="rId39"/>
    <p:sldId id="771" r:id="rId40"/>
    <p:sldId id="772" r:id="rId41"/>
    <p:sldId id="773" r:id="rId42"/>
    <p:sldId id="562" r:id="rId43"/>
    <p:sldId id="611" r:id="rId44"/>
    <p:sldId id="613" r:id="rId45"/>
    <p:sldId id="537" r:id="rId46"/>
    <p:sldId id="774" r:id="rId47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9933"/>
    <a:srgbClr val="100070"/>
    <a:srgbClr val="008000"/>
    <a:srgbClr val="FF9999"/>
    <a:srgbClr val="8C5700"/>
    <a:srgbClr val="FF66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11" autoAdjust="0"/>
    <p:restoredTop sz="86456" autoAdjust="0"/>
  </p:normalViewPr>
  <p:slideViewPr>
    <p:cSldViewPr snapToGrid="0">
      <p:cViewPr varScale="1">
        <p:scale>
          <a:sx n="49" d="100"/>
          <a:sy n="49" d="100"/>
        </p:scale>
        <p:origin x="1938" y="28"/>
      </p:cViewPr>
      <p:guideLst>
        <p:guide orient="horz" pos="2144"/>
        <p:guide pos="2880"/>
      </p:guideLst>
    </p:cSldViewPr>
  </p:slideViewPr>
  <p:outlineViewPr>
    <p:cViewPr>
      <p:scale>
        <a:sx n="33" d="100"/>
        <a:sy n="33" d="100"/>
      </p:scale>
      <p:origin x="82" y="137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8B2B8E0A-5368-42C1-ABC6-242EEECB7EF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38" tIns="47320" rIns="94638" bIns="47320" numCol="1" anchor="t" anchorCtr="0" compatLnSpc="1">
            <a:prstTxWarp prst="textNoShape">
              <a:avLst/>
            </a:prstTxWarp>
          </a:bodyPr>
          <a:lstStyle>
            <a:lvl1pPr defTabSz="946150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558F135B-F85A-4AFD-98FE-019B1EEEEE4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38" tIns="47320" rIns="94638" bIns="47320" numCol="1" anchor="t" anchorCtr="0" compatLnSpc="1">
            <a:prstTxWarp prst="textNoShape">
              <a:avLst/>
            </a:prstTxWarp>
          </a:bodyPr>
          <a:lstStyle>
            <a:lvl1pPr algn="r" defTabSz="946150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7588" name="Rectangle 4">
            <a:extLst>
              <a:ext uri="{FF2B5EF4-FFF2-40B4-BE49-F238E27FC236}">
                <a16:creationId xmlns:a16="http://schemas.microsoft.com/office/drawing/2014/main" id="{ECBD2959-27BD-4E44-A3D0-12A90E1448E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38" tIns="47320" rIns="94638" bIns="47320" numCol="1" anchor="b" anchorCtr="0" compatLnSpc="1">
            <a:prstTxWarp prst="textNoShape">
              <a:avLst/>
            </a:prstTxWarp>
          </a:bodyPr>
          <a:lstStyle>
            <a:lvl1pPr defTabSz="946150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7589" name="Rectangle 5">
            <a:extLst>
              <a:ext uri="{FF2B5EF4-FFF2-40B4-BE49-F238E27FC236}">
                <a16:creationId xmlns:a16="http://schemas.microsoft.com/office/drawing/2014/main" id="{1CC988AE-3396-4538-814A-8035C13C967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3438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38" tIns="47320" rIns="94638" bIns="47320" numCol="1" anchor="b" anchorCtr="0" compatLnSpc="1">
            <a:prstTxWarp prst="textNoShape">
              <a:avLst/>
            </a:prstTxWarp>
          </a:bodyPr>
          <a:lstStyle>
            <a:lvl1pPr algn="r" defTabSz="946150" eaLnBrk="1" hangingPunct="1">
              <a:defRPr sz="1200"/>
            </a:lvl1pPr>
          </a:lstStyle>
          <a:p>
            <a:pPr>
              <a:defRPr/>
            </a:pPr>
            <a:fld id="{C73FA47C-7CBC-4F3F-B950-29A68183FFB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8AD3EC6F-85DA-4F2F-A2C5-7F41312EB9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38" tIns="47320" rIns="94638" bIns="47320" numCol="1" anchor="t" anchorCtr="0" compatLnSpc="1">
            <a:prstTxWarp prst="textNoShape">
              <a:avLst/>
            </a:prstTxWarp>
          </a:bodyPr>
          <a:lstStyle>
            <a:lvl1pPr defTabSz="946150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FE46F8D6-338C-4938-83CC-EE8EB616555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38" tIns="47320" rIns="94638" bIns="47320" numCol="1" anchor="t" anchorCtr="0" compatLnSpc="1">
            <a:prstTxWarp prst="textNoShape">
              <a:avLst/>
            </a:prstTxWarp>
          </a:bodyPr>
          <a:lstStyle>
            <a:lvl1pPr algn="r" defTabSz="946150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4582916-EA25-433E-BE12-D590D54A3CA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E74855BC-2B31-49F2-8D3B-3A551686C12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382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38" tIns="47320" rIns="94638" bIns="473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2 レベル</a:t>
            </a:r>
          </a:p>
          <a:p>
            <a:pPr lvl="2"/>
            <a:r>
              <a:rPr lang="ja-JP" altLang="en-US" noProof="0"/>
              <a:t>第 3 レベル</a:t>
            </a:r>
          </a:p>
          <a:p>
            <a:pPr lvl="3"/>
            <a:r>
              <a:rPr lang="ja-JP" altLang="en-US" noProof="0"/>
              <a:t>第 4 レベル</a:t>
            </a:r>
          </a:p>
          <a:p>
            <a:pPr lvl="4"/>
            <a:r>
              <a:rPr lang="ja-JP" altLang="en-US" noProof="0"/>
              <a:t>第 5 レベル</a:t>
            </a:r>
          </a:p>
        </p:txBody>
      </p:sp>
      <p:sp>
        <p:nvSpPr>
          <p:cNvPr id="28678" name="Rectangle 6">
            <a:extLst>
              <a:ext uri="{FF2B5EF4-FFF2-40B4-BE49-F238E27FC236}">
                <a16:creationId xmlns:a16="http://schemas.microsoft.com/office/drawing/2014/main" id="{EF4B5248-5E2C-42C4-96D9-B733EBF421B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38" tIns="47320" rIns="94638" bIns="47320" numCol="1" anchor="b" anchorCtr="0" compatLnSpc="1">
            <a:prstTxWarp prst="textNoShape">
              <a:avLst/>
            </a:prstTxWarp>
          </a:bodyPr>
          <a:lstStyle>
            <a:lvl1pPr defTabSz="946150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679" name="Rectangle 7">
            <a:extLst>
              <a:ext uri="{FF2B5EF4-FFF2-40B4-BE49-F238E27FC236}">
                <a16:creationId xmlns:a16="http://schemas.microsoft.com/office/drawing/2014/main" id="{16B859E3-FCBF-4CD4-999D-875F5E8BFD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3438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38" tIns="47320" rIns="94638" bIns="47320" numCol="1" anchor="b" anchorCtr="0" compatLnSpc="1">
            <a:prstTxWarp prst="textNoShape">
              <a:avLst/>
            </a:prstTxWarp>
          </a:bodyPr>
          <a:lstStyle>
            <a:lvl1pPr algn="r" defTabSz="946150" eaLnBrk="1" hangingPunct="1">
              <a:defRPr sz="1200"/>
            </a:lvl1pPr>
          </a:lstStyle>
          <a:p>
            <a:pPr>
              <a:defRPr/>
            </a:pPr>
            <a:fld id="{19F6B0C6-B639-4C64-BAB3-CB42BFAF983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>
            <a:extLst>
              <a:ext uri="{FF2B5EF4-FFF2-40B4-BE49-F238E27FC236}">
                <a16:creationId xmlns:a16="http://schemas.microsoft.com/office/drawing/2014/main" id="{DD219558-5C22-4371-8B94-45605CBEF1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5123" name="ノート プレースホルダー 2">
            <a:extLst>
              <a:ext uri="{FF2B5EF4-FFF2-40B4-BE49-F238E27FC236}">
                <a16:creationId xmlns:a16="http://schemas.microsoft.com/office/drawing/2014/main" id="{79D12543-2029-4D00-9454-78CA2D8CF2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4" name="スライド番号プレースホルダー 3">
            <a:extLst>
              <a:ext uri="{FF2B5EF4-FFF2-40B4-BE49-F238E27FC236}">
                <a16:creationId xmlns:a16="http://schemas.microsoft.com/office/drawing/2014/main" id="{F1F8BCAA-E236-4C93-A200-A8C29C0293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07CAADC-455B-40E8-9C2E-E42695B18366}" type="slidenum">
              <a:rPr lang="ja-JP" altLang="en-US" sz="120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pPr/>
              <a:t>1</a:t>
            </a:fld>
            <a:endParaRPr lang="ja-JP" altLang="en-US" sz="120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18D45BC5-9AB6-4108-A6F7-55AA8F85E5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2A1C89AE-91D2-436A-87C8-0F387E1A71FA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1133F81E-AD78-40DC-9601-FF6BC3AD44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E7F5A801-7EE3-45CF-B631-DAC7E8C35A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966" tIns="47484" rIns="94966" bIns="47484"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6B8EB09E-CE60-4899-A514-2A5A8F0105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1470B52-2EFC-4D30-8DD4-1512138F48A6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006069BE-BA16-42FB-84DF-9E1DA355F3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82D9F4FC-7D1E-4E18-BC81-0F3A2D1A45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966" tIns="47484" rIns="94966" bIns="47484"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6B45CDFD-3040-4EE0-A182-1ECAB986C0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84F2DA23-4B45-44E5-B191-0EAA1DC2EC23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3753147F-80D9-40AC-878F-96039BC566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6F29AEA1-312D-4E11-881D-9232DCB23E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966" tIns="47484" rIns="94966" bIns="47484"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96CE7064-C071-491E-8D45-CCCA702E09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53C68C74-78F4-4E54-9074-30D776A56D61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13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C5684C58-A397-4CCC-A739-35BA645B2C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94DB9D1B-0131-4FBC-8442-ED4CD95587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79F7800C-D257-414E-BE5C-9C0C62E55D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0D1C6850-588E-42B5-B223-23716DEED4F8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14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A886823D-276D-45A0-B932-5891076E96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677BB59B-E7BE-4C14-9C95-8B46E420C0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1FA0466D-6A57-4594-83A4-6FFEE1F701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959331C-77E9-45EC-9E62-7DD49A49DD33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15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CBCA10C4-60DF-4BA0-8EA3-DC21CAB177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CF2F5E53-F00C-469F-9E16-BC2BF84C34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AEB71AA4-6C34-4E85-B777-B7921A9B72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D0073EE-6DB4-4803-AA76-3FA37ED2E748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16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458F1E33-4EFE-4E17-816A-13C9DCD24C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181EBBC4-8FBA-4429-BA47-7D73406B5C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1B83E9A5-4EF0-403D-970C-5BB0638A04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199E9B3D-055C-4648-9C9E-CB7506180CA5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17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BCE4E5FC-5CAE-42FB-BB6D-1CA18D4EFD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88C142F8-1FEC-4C38-A207-DA2BE9EAF9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966" tIns="47484" rIns="94966" bIns="47484"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7F5CD83B-5690-4B59-9A7E-BDD3CC6F0D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B509230A-8D1F-43A6-8C1A-820AAEBD4DF4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18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3FAFB154-1B9F-4317-A593-86E3D8ACA1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A6667883-24F9-42DA-9176-BC2585136D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966" tIns="47484" rIns="94966" bIns="47484"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19708AFD-8910-47E2-B6EB-12C49AC4E5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C810465-071D-40D9-BF2C-A3A1C3082957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19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816F361A-D269-48A4-80BD-AEA4EB9F08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25CA27FE-5D8E-4DE0-A4AA-227843C5C5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966" tIns="47484" rIns="94966" bIns="47484"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DBBEA4A4-BB30-4194-877F-438924EE11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02EAC2D5-6D08-4D4E-B837-E9DFC2CF0C0A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ED601C9-CC65-444D-9DB3-8BA7BC2C65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1420A1A-7F18-42CD-B6CF-8861A5F204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ADB2F247-D7B5-4E5B-9AB9-D6B8705CA0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EA66F930-06AF-457A-AF8B-F8BA56519AA5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82443A0F-B009-42B5-8313-04094B1651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954F7805-480B-40CC-ACD2-6D7ABC7283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966" tIns="47484" rIns="94966" bIns="47484"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1AA68CA3-FFEE-4853-837C-E003FCB8FF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84C612EC-FE50-4126-B676-FC5DC98A5E82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685AED9C-730F-4DDB-89B1-D98C8E997B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9D501ABA-F1F7-46B2-8252-64F0F33FEF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966" tIns="47484" rIns="94966" bIns="47484"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18CE8A09-D900-4DBA-ABA4-954144C884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D5BDB029-97B0-4731-8CA0-02444B4AE853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30218501-BBD4-4102-B022-73B2CD74D5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4C43DCE2-490E-4B1C-A9EC-9A74C01648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966" tIns="47484" rIns="94966" bIns="47484"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84C684CC-CA99-4E1C-8788-C3F7AFE91C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A2DC3C13-F86E-48AE-9C26-D2211AED6878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23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3C39C623-B348-428A-90C8-2EC0C533E0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3F16A031-299A-49D8-B210-9BDAAAC621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966" tIns="47484" rIns="94966" bIns="47484"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5C6486D3-7231-47FF-A577-54A4515B54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059DD9EA-21B0-4A11-AC61-448B4D6F0CCA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24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7F8F4A62-F401-4906-87C3-3692D54928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5A671009-4CD5-46DB-86A3-9040E1832A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170D651C-23F2-4889-A646-A45636EF19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C52C480A-EED1-40CA-B4F3-2570A9C51AF8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25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E3996B40-01F3-4D9D-A4D8-D4CF362E4C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38040C15-0A64-459C-B8B0-36ECB8E143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08982B88-AABD-4FC8-B58D-022155B450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5749B1CF-E6FA-4BCA-920C-7C4E07C3C8D3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26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84AA1A12-4A02-4A93-9529-850A097846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87461F70-F1A3-497B-BD53-EBFB74C3D1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806A464B-F567-43EA-96DC-72A2D54F09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D940A6AE-2AAA-463A-AC33-B3D732EA2F1A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27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C8781E1F-4F87-4768-8776-AA13EF4C9E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00116667-DD54-41E8-8AB4-27C2CF5761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52BD4350-FAA3-4D6C-96AC-7D55527A93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E10AF849-D3D0-48AC-BEF1-022D06E810E7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28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F845D572-725F-404D-8CA1-8203CCEDA8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4A791B8A-02E5-465C-8067-4DC2DB1C32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AAD923C5-6F06-4822-979A-4EDDBD483D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9CE4B3D7-611F-41F6-902D-0960F6FC3DC9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29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81EABB9B-623A-4992-81AB-23441F5606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BCF4C911-9D9C-4F62-B567-B7257313E6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E9049403-785A-4D23-B435-FB49EB0EC2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C33E337-5E51-44B1-874F-6962EDD4BC1A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F9233C1A-C587-435F-9163-C47392E6A9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B7B6B270-7847-4053-9660-7307249167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1F5CB83E-F64B-44D5-98A1-680EB2F3EF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05D265B7-5C34-4E14-88CA-10642460FFB6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73F70AEF-190C-4059-9BD2-81E6F2ABA8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B2B7A78A-F13B-4504-8511-CA4D479E9B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147095F1-26BF-4D90-9268-BBD6D00513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979E2BFE-030A-40A2-973A-D85712147060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26A99D0C-67D6-4923-B0E1-19D46BD4C0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152518BE-8345-4090-B352-46B6AC2D02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E11C4628-F7FD-4AE8-A9F2-FEF551A5E9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63C1F522-98F7-4B79-8ABD-B6C135EB2D84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1CC54CE0-35F1-4914-A4A4-78263309EE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57712DB5-D0D0-43BA-8F3F-D2DFD9EBA7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>
            <a:extLst>
              <a:ext uri="{FF2B5EF4-FFF2-40B4-BE49-F238E27FC236}">
                <a16:creationId xmlns:a16="http://schemas.microsoft.com/office/drawing/2014/main" id="{B4BC20DF-4E62-4D4A-AFA1-5EC3FA7E85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7025DAB8-FDE8-4758-82A6-3AA55D520C73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33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8F9D89EC-B19C-43F1-AF92-FD98302346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70660" name="Rectangle 3">
            <a:extLst>
              <a:ext uri="{FF2B5EF4-FFF2-40B4-BE49-F238E27FC236}">
                <a16:creationId xmlns:a16="http://schemas.microsoft.com/office/drawing/2014/main" id="{18917874-5DC0-407C-8E6E-E89CB3C9F6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>
            <a:extLst>
              <a:ext uri="{FF2B5EF4-FFF2-40B4-BE49-F238E27FC236}">
                <a16:creationId xmlns:a16="http://schemas.microsoft.com/office/drawing/2014/main" id="{54492A33-793B-422E-A1F7-3F7817864E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CBD02740-9FC5-4875-92C7-AF8BA9E17C22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34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0A568772-A92D-4832-BA7E-513CB3E1F9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16D63B34-327B-4EE1-B415-E68268B885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>
            <a:extLst>
              <a:ext uri="{FF2B5EF4-FFF2-40B4-BE49-F238E27FC236}">
                <a16:creationId xmlns:a16="http://schemas.microsoft.com/office/drawing/2014/main" id="{E994FB50-E4AE-4E15-A853-095A8933EE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5CD05266-EB5E-4E4C-BA9C-30C7C176C373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35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0B4BF064-31B7-4F83-ADBF-D998045C17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3515B4A1-1F3E-4855-9BC8-1E39A56DE5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>
            <a:extLst>
              <a:ext uri="{FF2B5EF4-FFF2-40B4-BE49-F238E27FC236}">
                <a16:creationId xmlns:a16="http://schemas.microsoft.com/office/drawing/2014/main" id="{8428003D-D6D9-4DAB-A4AC-F1E974C7F8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9F4630DB-AB5B-4A84-96DF-754B154B17C7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36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DFD2F8FF-F400-4796-A173-6FB5B4AD86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76804" name="Rectangle 3">
            <a:extLst>
              <a:ext uri="{FF2B5EF4-FFF2-40B4-BE49-F238E27FC236}">
                <a16:creationId xmlns:a16="http://schemas.microsoft.com/office/drawing/2014/main" id="{58D57250-8035-4F03-B17A-569B6CB6C6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>
            <a:extLst>
              <a:ext uri="{FF2B5EF4-FFF2-40B4-BE49-F238E27FC236}">
                <a16:creationId xmlns:a16="http://schemas.microsoft.com/office/drawing/2014/main" id="{5FD0181B-5A41-4237-8A99-B7A259477E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249AD742-68BF-4028-AD24-EDD4A7E062CF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37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E1EE493C-267C-4E61-AFAE-84A897044A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78852" name="Rectangle 3">
            <a:extLst>
              <a:ext uri="{FF2B5EF4-FFF2-40B4-BE49-F238E27FC236}">
                <a16:creationId xmlns:a16="http://schemas.microsoft.com/office/drawing/2014/main" id="{E4E11226-FD6A-4A5A-A3C3-C43E6BB9A9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>
            <a:extLst>
              <a:ext uri="{FF2B5EF4-FFF2-40B4-BE49-F238E27FC236}">
                <a16:creationId xmlns:a16="http://schemas.microsoft.com/office/drawing/2014/main" id="{D6E1B9B9-1E86-498E-8270-0612827230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2F0DFC92-9711-4EAE-AF63-3B1A19E57B3F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38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0899" name="Rectangle 2">
            <a:extLst>
              <a:ext uri="{FF2B5EF4-FFF2-40B4-BE49-F238E27FC236}">
                <a16:creationId xmlns:a16="http://schemas.microsoft.com/office/drawing/2014/main" id="{0BA8AB9A-9821-4A99-AE44-D12ED5F7E8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80900" name="Rectangle 3">
            <a:extLst>
              <a:ext uri="{FF2B5EF4-FFF2-40B4-BE49-F238E27FC236}">
                <a16:creationId xmlns:a16="http://schemas.microsoft.com/office/drawing/2014/main" id="{16B0B8FB-BCEF-4566-B247-FD977B6D0B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>
            <a:extLst>
              <a:ext uri="{FF2B5EF4-FFF2-40B4-BE49-F238E27FC236}">
                <a16:creationId xmlns:a16="http://schemas.microsoft.com/office/drawing/2014/main" id="{08C09FAD-45BD-47B4-8F99-E526C3703C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55CA53A2-448B-4332-95C4-E3AC15A4F31B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39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2947" name="Rectangle 2">
            <a:extLst>
              <a:ext uri="{FF2B5EF4-FFF2-40B4-BE49-F238E27FC236}">
                <a16:creationId xmlns:a16="http://schemas.microsoft.com/office/drawing/2014/main" id="{BBCE8BEF-A4F4-4EE8-92EA-7D45D14BB1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82948" name="Rectangle 3">
            <a:extLst>
              <a:ext uri="{FF2B5EF4-FFF2-40B4-BE49-F238E27FC236}">
                <a16:creationId xmlns:a16="http://schemas.microsoft.com/office/drawing/2014/main" id="{36C548D9-E361-4ED9-9330-EF3145474F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9D2CF547-B1F6-4DDA-B98C-C6C02C8F3D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1DF31E5-B4E8-4E0D-BD1A-7716EF5E7F71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3A205CB8-D6E2-4168-B758-AA6E9E28A0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DB64D1B9-5C74-46AB-AB23-1EA8C4DC3A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>
            <a:extLst>
              <a:ext uri="{FF2B5EF4-FFF2-40B4-BE49-F238E27FC236}">
                <a16:creationId xmlns:a16="http://schemas.microsoft.com/office/drawing/2014/main" id="{BB90A945-61B3-432F-91D9-DE64102273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57C7774-4693-4969-B7F8-06281616A8CA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4995" name="Rectangle 2">
            <a:extLst>
              <a:ext uri="{FF2B5EF4-FFF2-40B4-BE49-F238E27FC236}">
                <a16:creationId xmlns:a16="http://schemas.microsoft.com/office/drawing/2014/main" id="{7D1EFB11-1529-4E28-AFF8-E9BCD1C6F6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84996" name="Rectangle 3">
            <a:extLst>
              <a:ext uri="{FF2B5EF4-FFF2-40B4-BE49-F238E27FC236}">
                <a16:creationId xmlns:a16="http://schemas.microsoft.com/office/drawing/2014/main" id="{D20378FF-6373-4CAA-9638-520D119B00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>
            <a:extLst>
              <a:ext uri="{FF2B5EF4-FFF2-40B4-BE49-F238E27FC236}">
                <a16:creationId xmlns:a16="http://schemas.microsoft.com/office/drawing/2014/main" id="{1FFE4151-84E3-4B24-AC66-F27A815B75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D2EE7CB3-D952-4001-88D3-90AF6A10E261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7043" name="Rectangle 2">
            <a:extLst>
              <a:ext uri="{FF2B5EF4-FFF2-40B4-BE49-F238E27FC236}">
                <a16:creationId xmlns:a16="http://schemas.microsoft.com/office/drawing/2014/main" id="{AFA818A6-9893-46ED-B8A6-59EA661231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87044" name="Rectangle 3">
            <a:extLst>
              <a:ext uri="{FF2B5EF4-FFF2-40B4-BE49-F238E27FC236}">
                <a16:creationId xmlns:a16="http://schemas.microsoft.com/office/drawing/2014/main" id="{941F9045-83C6-497B-9349-96DE9E1707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>
            <a:extLst>
              <a:ext uri="{FF2B5EF4-FFF2-40B4-BE49-F238E27FC236}">
                <a16:creationId xmlns:a16="http://schemas.microsoft.com/office/drawing/2014/main" id="{4213CA1F-8868-4D1F-8038-E057CBE810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6FA49F88-735F-4E4A-926C-9DC57CFBCC13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9091" name="Rectangle 2">
            <a:extLst>
              <a:ext uri="{FF2B5EF4-FFF2-40B4-BE49-F238E27FC236}">
                <a16:creationId xmlns:a16="http://schemas.microsoft.com/office/drawing/2014/main" id="{A03E8F9B-30BE-45AD-AAB5-DC048C9FCC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89092" name="Rectangle 3">
            <a:extLst>
              <a:ext uri="{FF2B5EF4-FFF2-40B4-BE49-F238E27FC236}">
                <a16:creationId xmlns:a16="http://schemas.microsoft.com/office/drawing/2014/main" id="{21364EDD-48D6-4D04-A1C5-03755B3578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>
            <a:extLst>
              <a:ext uri="{FF2B5EF4-FFF2-40B4-BE49-F238E27FC236}">
                <a16:creationId xmlns:a16="http://schemas.microsoft.com/office/drawing/2014/main" id="{A0BD9C0D-D639-4E24-914A-C4956B56EF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14289C8F-EA4C-446E-8F62-14C2A98C30F0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43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91139" name="Rectangle 2">
            <a:extLst>
              <a:ext uri="{FF2B5EF4-FFF2-40B4-BE49-F238E27FC236}">
                <a16:creationId xmlns:a16="http://schemas.microsoft.com/office/drawing/2014/main" id="{AE85525F-84C7-4D27-915A-6339E577E5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91140" name="Rectangle 3">
            <a:extLst>
              <a:ext uri="{FF2B5EF4-FFF2-40B4-BE49-F238E27FC236}">
                <a16:creationId xmlns:a16="http://schemas.microsoft.com/office/drawing/2014/main" id="{0902C3A8-DECE-4514-8A86-F19F0C51DB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>
            <a:extLst>
              <a:ext uri="{FF2B5EF4-FFF2-40B4-BE49-F238E27FC236}">
                <a16:creationId xmlns:a16="http://schemas.microsoft.com/office/drawing/2014/main" id="{26577D96-E4E9-47FD-A89B-86AB869A98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0247AF9F-9931-4692-B846-D2AFE1AC69EA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44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93187" name="Rectangle 2">
            <a:extLst>
              <a:ext uri="{FF2B5EF4-FFF2-40B4-BE49-F238E27FC236}">
                <a16:creationId xmlns:a16="http://schemas.microsoft.com/office/drawing/2014/main" id="{27B449D2-9C72-450C-94C9-6E0AC27A49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93188" name="Rectangle 3">
            <a:extLst>
              <a:ext uri="{FF2B5EF4-FFF2-40B4-BE49-F238E27FC236}">
                <a16:creationId xmlns:a16="http://schemas.microsoft.com/office/drawing/2014/main" id="{F3AC7500-A049-4EC7-B45B-C45EA74CEC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>
            <a:extLst>
              <a:ext uri="{FF2B5EF4-FFF2-40B4-BE49-F238E27FC236}">
                <a16:creationId xmlns:a16="http://schemas.microsoft.com/office/drawing/2014/main" id="{5BCB884D-9EEA-4AC7-9637-814D0949EB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B5065704-681C-49C8-9CA3-0EA5C6E0BB13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45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95235" name="Rectangle 2">
            <a:extLst>
              <a:ext uri="{FF2B5EF4-FFF2-40B4-BE49-F238E27FC236}">
                <a16:creationId xmlns:a16="http://schemas.microsoft.com/office/drawing/2014/main" id="{2C4396EE-E6C0-4AD9-892C-947A4218CF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95236" name="Rectangle 3">
            <a:extLst>
              <a:ext uri="{FF2B5EF4-FFF2-40B4-BE49-F238E27FC236}">
                <a16:creationId xmlns:a16="http://schemas.microsoft.com/office/drawing/2014/main" id="{E0A11F7C-2512-4A54-9BA0-F809BEDA52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スライド イメージ プレースホルダ 1">
            <a:extLst>
              <a:ext uri="{FF2B5EF4-FFF2-40B4-BE49-F238E27FC236}">
                <a16:creationId xmlns:a16="http://schemas.microsoft.com/office/drawing/2014/main" id="{EE3F265E-42DE-410B-B524-0EC2A7B77F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97283" name="ノート プレースホルダ 2">
            <a:extLst>
              <a:ext uri="{FF2B5EF4-FFF2-40B4-BE49-F238E27FC236}">
                <a16:creationId xmlns:a16="http://schemas.microsoft.com/office/drawing/2014/main" id="{3C1A2714-ED64-4E74-9F2C-ECFB01213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97284" name="スライド番号プレースホルダ 3">
            <a:extLst>
              <a:ext uri="{FF2B5EF4-FFF2-40B4-BE49-F238E27FC236}">
                <a16:creationId xmlns:a16="http://schemas.microsoft.com/office/drawing/2014/main" id="{2744DE54-D89D-4235-9618-E86CFF4685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DED525BB-C1A6-47DE-BA61-A041FA86220C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46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E4EAF567-BEFF-4885-B977-6BE7848284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76EE4901-B701-4C53-A3E7-148D58E5A893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5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2EE21BD8-7DD1-490F-9B83-666177BA38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9A922C53-BC9E-4CD0-A4A3-DB1F9E6EFC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43FAAAC8-CD34-484F-A343-0B19CC7EF7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A82DF01-E2FA-4E34-A4A9-46C2155424F3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6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48C9AB90-F0ED-4717-9CD9-11BE183B44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F2612880-EE0F-4EB4-9FBD-98B55D8382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D4649CF8-8DD5-4B33-A4A0-EAA1B67D33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2A07193D-C734-4CBD-BF92-2A5C2EB87A55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7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08A880C8-9404-4076-8D21-2555231EC0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E341A0D1-7984-45F2-A6B7-C9726E648B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5F88AF54-70A9-429F-ACC8-19C49B7DCB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8708ECE7-6713-4FD3-9B61-B3C50DECC339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8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ACC1E933-60E1-48AD-98A2-13A5A0284D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9734ED17-93E0-4664-97F7-A520D7BCC2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64D6B885-488A-4D2D-BDAF-E106CB49A8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1E4C94B7-19ED-4CB7-8C4A-3EC61C801AAF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9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8F09641A-071E-4E80-9941-CADF8E0502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CFE48B55-11F8-44D6-949E-6022727C0B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966" tIns="47484" rIns="94966" bIns="47484"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EF7B9FA-0D54-4087-A60E-BE5945AB73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7001DA-F31F-4373-B6FD-1CCD5C3302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C7983C3-B997-456D-92E0-9328A35A6C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BAAC9-5179-4409-8D6E-5A80EEC7926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61391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40DA7BA-0E73-4BFB-8488-E1E6FC1397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51EDB2-E951-47EC-9380-2FB29D301A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7E910E1-2406-46D0-95E7-B563E90AD7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79ED3-39FD-4355-95FE-BBE72FAE7A7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7159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81C3EDD-54E1-44E9-9AC2-D2A0B1A27E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1F86D38-597D-49D4-A4F6-911AF7B05E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2B12741-B51D-467C-B637-0968F41442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8C44C-79C3-405B-AEEF-3102043ED2A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78397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771C450-9135-484A-BA67-D10A3EDDEE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378E45C-F7A8-4498-9CB6-1E53215A2A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43CE06E-CEBB-4C66-93C9-0237B1E0FD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DDAF8-30EB-4EBF-AF2D-2277D38E0BB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9030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D08B5D4-8513-4E9E-86B0-77B34AC5D2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ECD6371-19E2-4290-8867-57433E2176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2DAE21F-5296-4962-BC45-EACE245CB1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5006A-60B9-4492-9B13-07CC2F6376E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86840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717DC7-42C3-4EB8-8F1F-84237CE789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9A1F363-43C2-4DB0-9579-9E5E3F0EB7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CC0355-FF17-4854-90E3-8093118DAB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61A95-3C04-48B0-B058-98851A720E9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232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5171BD9-7275-4BE7-A85A-1D80621253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FC05B7-39DD-4294-B46D-DB8E895F51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2B22E2E-E3F6-43DC-AB89-9C38C90BDA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88755-EE02-43B2-9E42-8591B521495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1559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9153D63-9366-419D-B29A-A153A7AC61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B4B462B-B5B3-405F-95FA-6CA62D2625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E0DFD31-851A-4EF5-88C1-4040CF82E6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259D1-CC00-4427-8828-DA3FB72FDCB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1177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F9E7F35-4538-4F9A-820C-E4AED09D44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C69A693-7A1D-44B7-913E-84D408234A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DD28B23-AE7E-4534-B73A-35E6FBBABC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9DFD1-1C28-414B-B777-43CA0444BBF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1509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E74323-E41F-403E-9C2F-560BAFF7CC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C5A9C0F-3324-4789-9B75-7564A60178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BEB2365-491B-45B6-9DC4-5A916EEF8D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FCF68-0E77-4366-952A-AC4D2439654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03820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FF34166-9A71-4843-9BE4-8B17D88E05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0EDD59-0919-460F-9C1B-D3CCBD1A6F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929F6D5-B5EC-4155-91DF-13CF6F86B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F1601-EAE4-4B0A-8516-C1958272A13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39305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F6F4343-31E0-4F1C-AA48-3AA42CF5E1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AD3C44A-61DC-4F75-8DE1-D920E60EE3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2 レベル</a:t>
            </a:r>
          </a:p>
          <a:p>
            <a:pPr lvl="2"/>
            <a:r>
              <a:rPr lang="ja-JP" altLang="en-US"/>
              <a:t>第 3 レベル</a:t>
            </a:r>
          </a:p>
          <a:p>
            <a:pPr lvl="3"/>
            <a:r>
              <a:rPr lang="ja-JP" altLang="en-US"/>
              <a:t>第 4 レベル</a:t>
            </a:r>
          </a:p>
          <a:p>
            <a:pPr lvl="4"/>
            <a:r>
              <a:rPr lang="ja-JP" altLang="en-US"/>
              <a:t>第 5 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964529A-BC2F-44BE-AA80-60A34494B80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E6E9B06-7064-4092-AE1D-BB878E965C0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E03E42-0C68-4BDC-9CDD-1B529579E64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pPr>
              <a:defRPr/>
            </a:pPr>
            <a:fld id="{7F2E3AB5-694A-4378-8154-4EFCF0F2C88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cc/as/index.html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>
            <a:extLst>
              <a:ext uri="{FF2B5EF4-FFF2-40B4-BE49-F238E27FC236}">
                <a16:creationId xmlns:a16="http://schemas.microsoft.com/office/drawing/2014/main" id="{C96CB082-1EA9-429E-ACEF-35B88AAE4B6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684338"/>
            <a:ext cx="7772400" cy="1470025"/>
          </a:xfrm>
        </p:spPr>
        <p:txBody>
          <a:bodyPr/>
          <a:lstStyle/>
          <a:p>
            <a:r>
              <a:rPr lang="en-US" altLang="ja-JP" dirty="0">
                <a:latin typeface="メイリオ" panose="020B0604030504040204" pitchFamily="50" charset="-128"/>
              </a:rPr>
              <a:t>as-3. </a:t>
            </a:r>
            <a:r>
              <a:rPr lang="ja-JP" altLang="en-US" dirty="0">
                <a:latin typeface="メイリオ" panose="020B0604030504040204" pitchFamily="50" charset="-128"/>
              </a:rPr>
              <a:t>プログラムカウンタと</a:t>
            </a:r>
            <a:br>
              <a:rPr lang="en-US" altLang="ja-JP" dirty="0">
                <a:latin typeface="メイリオ" panose="020B0604030504040204" pitchFamily="50" charset="-128"/>
              </a:rPr>
            </a:br>
            <a:r>
              <a:rPr lang="ja-JP" altLang="en-US" dirty="0">
                <a:latin typeface="メイリオ" panose="020B0604030504040204" pitchFamily="50" charset="-128"/>
              </a:rPr>
              <a:t>命令実行サイクル</a:t>
            </a:r>
            <a:endParaRPr lang="ja-JP" altLang="en-US" dirty="0"/>
          </a:p>
        </p:txBody>
      </p:sp>
      <p:sp>
        <p:nvSpPr>
          <p:cNvPr id="4099" name="スライド番号プレースホルダー 3">
            <a:extLst>
              <a:ext uri="{FF2B5EF4-FFF2-40B4-BE49-F238E27FC236}">
                <a16:creationId xmlns:a16="http://schemas.microsoft.com/office/drawing/2014/main" id="{E1F7806D-F9B5-4080-91BB-AA175457B3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4572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4572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BD7FF4A-D527-46B1-9289-2CC300E0AF01}" type="slidenum">
              <a:rPr kumimoji="0" lang="ja-JP" altLang="en-US" sz="2800" smtClean="0">
                <a:solidFill>
                  <a:srgbClr val="89898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kumimoji="0" lang="ja-JP" altLang="en-US" sz="2800">
              <a:solidFill>
                <a:srgbClr val="898989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00" name="正方形/長方形 8">
            <a:extLst>
              <a:ext uri="{FF2B5EF4-FFF2-40B4-BE49-F238E27FC236}">
                <a16:creationId xmlns:a16="http://schemas.microsoft.com/office/drawing/2014/main" id="{DC1C598D-7F1A-470E-9523-C7358FCFAE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5088" y="4870450"/>
            <a:ext cx="14160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defTabSz="4572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4572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4572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>
                <a:solidFill>
                  <a:srgbClr val="0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金子邦彦</a:t>
            </a:r>
          </a:p>
        </p:txBody>
      </p:sp>
      <p:pic>
        <p:nvPicPr>
          <p:cNvPr id="4101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88891D50-3F0D-451F-9AF0-11257765E9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4450" y="5927725"/>
            <a:ext cx="14351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DF3F47BC-FC12-496C-89FC-0D7E681A9E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9613" y="4610100"/>
            <a:ext cx="7112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字幕 7">
            <a:extLst>
              <a:ext uri="{FF2B5EF4-FFF2-40B4-BE49-F238E27FC236}">
                <a16:creationId xmlns:a16="http://schemas.microsoft.com/office/drawing/2014/main" id="{48CDA58B-735F-4D52-A3AD-5BF1F9F3D87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50850" y="3302000"/>
            <a:ext cx="8266113" cy="1504950"/>
          </a:xfrm>
        </p:spPr>
        <p:txBody>
          <a:bodyPr/>
          <a:lstStyle/>
          <a:p>
            <a:r>
              <a:rPr lang="ja-JP" altLang="en-US"/>
              <a:t>（</a:t>
            </a:r>
            <a:r>
              <a:rPr lang="en-US" altLang="ja-JP"/>
              <a:t>68000 </a:t>
            </a:r>
            <a:r>
              <a:rPr lang="ja-JP" altLang="en-US"/>
              <a:t>アセンブラ）</a:t>
            </a:r>
          </a:p>
          <a:p>
            <a:r>
              <a:rPr lang="en-US" altLang="ja-JP"/>
              <a:t>URL: </a:t>
            </a:r>
            <a:r>
              <a:rPr lang="en-US" altLang="ja-JP">
                <a:hlinkClick r:id="rId5"/>
              </a:rPr>
              <a:t>https://www.kkaneko.jp/cc/as/index.html</a:t>
            </a:r>
            <a:endParaRPr lang="en-US" altLang="ja-JP"/>
          </a:p>
          <a:p>
            <a:endParaRPr lang="en-US" altLang="ja-JP"/>
          </a:p>
          <a:p>
            <a:endParaRPr lang="en-US" altLang="ja-JP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36A7C61A-3DC3-4970-B65C-A7C1C7C476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7113" y="1579563"/>
            <a:ext cx="5351462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5587" name="Rectangle 3">
            <a:extLst>
              <a:ext uri="{FF2B5EF4-FFF2-40B4-BE49-F238E27FC236}">
                <a16:creationId xmlns:a16="http://schemas.microsoft.com/office/drawing/2014/main" id="{7BB5B0FB-C012-4A9B-BDC6-60044B008F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8163" y="2438400"/>
            <a:ext cx="4146550" cy="337502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26EF43E3-645B-46D4-B0CE-AEE550EAE6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7113" y="782638"/>
            <a:ext cx="5351462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2533" name="AutoShape 5">
            <a:extLst>
              <a:ext uri="{FF2B5EF4-FFF2-40B4-BE49-F238E27FC236}">
                <a16:creationId xmlns:a16="http://schemas.microsoft.com/office/drawing/2014/main" id="{58A00EF9-F5EE-4621-915C-757E4FD91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0050" y="1208088"/>
            <a:ext cx="652463" cy="1216025"/>
          </a:xfrm>
          <a:prstGeom prst="downArrow">
            <a:avLst>
              <a:gd name="adj1" fmla="val 50000"/>
              <a:gd name="adj2" fmla="val 46594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2534" name="AutoShape 6">
            <a:extLst>
              <a:ext uri="{FF2B5EF4-FFF2-40B4-BE49-F238E27FC236}">
                <a16:creationId xmlns:a16="http://schemas.microsoft.com/office/drawing/2014/main" id="{046EFA59-8C3B-49BD-A527-3E95522E46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4488" y="1914525"/>
            <a:ext cx="592137" cy="509588"/>
          </a:xfrm>
          <a:prstGeom prst="upDownArrow">
            <a:avLst>
              <a:gd name="adj1" fmla="val 50000"/>
              <a:gd name="adj2" fmla="val 20000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2535" name="Text Box 7">
            <a:extLst>
              <a:ext uri="{FF2B5EF4-FFF2-40B4-BE49-F238E27FC236}">
                <a16:creationId xmlns:a16="http://schemas.microsoft.com/office/drawing/2014/main" id="{144355A1-9295-4958-ACFF-A6674EE87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7013" y="4503738"/>
            <a:ext cx="758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22536" name="Line 8">
            <a:extLst>
              <a:ext uri="{FF2B5EF4-FFF2-40B4-BE49-F238E27FC236}">
                <a16:creationId xmlns:a16="http://schemas.microsoft.com/office/drawing/2014/main" id="{4187274B-FF84-4D95-B0CD-6C858EDD3740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9338" y="4714875"/>
            <a:ext cx="2016125" cy="158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37" name="Line 9">
            <a:extLst>
              <a:ext uri="{FF2B5EF4-FFF2-40B4-BE49-F238E27FC236}">
                <a16:creationId xmlns:a16="http://schemas.microsoft.com/office/drawing/2014/main" id="{A51F5F97-A457-46FB-AE4E-1DB969266E4A}"/>
              </a:ext>
            </a:extLst>
          </p:cNvPr>
          <p:cNvSpPr>
            <a:spLocks noChangeShapeType="1"/>
          </p:cNvSpPr>
          <p:nvPr/>
        </p:nvSpPr>
        <p:spPr bwMode="auto">
          <a:xfrm>
            <a:off x="1930400" y="4576763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5594" name="Line 10">
            <a:extLst>
              <a:ext uri="{FF2B5EF4-FFF2-40B4-BE49-F238E27FC236}">
                <a16:creationId xmlns:a16="http://schemas.microsoft.com/office/drawing/2014/main" id="{E5151894-A636-45FD-BBB3-77C1EEFD1F1F}"/>
              </a:ext>
            </a:extLst>
          </p:cNvPr>
          <p:cNvSpPr>
            <a:spLocks noChangeShapeType="1"/>
          </p:cNvSpPr>
          <p:nvPr/>
        </p:nvSpPr>
        <p:spPr bwMode="auto">
          <a:xfrm>
            <a:off x="2962275" y="4848225"/>
            <a:ext cx="857250" cy="952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5595" name="Text Box 11">
            <a:extLst>
              <a:ext uri="{FF2B5EF4-FFF2-40B4-BE49-F238E27FC236}">
                <a16:creationId xmlns:a16="http://schemas.microsoft.com/office/drawing/2014/main" id="{C95A7178-DE9E-4DAA-B6B5-9D9B7284E5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4375" y="5078413"/>
            <a:ext cx="2654300" cy="5794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①　リード信号</a:t>
            </a:r>
          </a:p>
        </p:txBody>
      </p:sp>
      <p:sp>
        <p:nvSpPr>
          <p:cNvPr id="835596" name="Line 12">
            <a:extLst>
              <a:ext uri="{FF2B5EF4-FFF2-40B4-BE49-F238E27FC236}">
                <a16:creationId xmlns:a16="http://schemas.microsoft.com/office/drawing/2014/main" id="{771BCA66-085C-42BB-9DF4-F9B8659CA080}"/>
              </a:ext>
            </a:extLst>
          </p:cNvPr>
          <p:cNvSpPr>
            <a:spLocks noChangeShapeType="1"/>
          </p:cNvSpPr>
          <p:nvPr/>
        </p:nvSpPr>
        <p:spPr bwMode="auto">
          <a:xfrm>
            <a:off x="2295525" y="1009650"/>
            <a:ext cx="22479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5597" name="Line 13">
            <a:extLst>
              <a:ext uri="{FF2B5EF4-FFF2-40B4-BE49-F238E27FC236}">
                <a16:creationId xmlns:a16="http://schemas.microsoft.com/office/drawing/2014/main" id="{FAE0332C-A901-47A0-9C47-A6C21DB05D4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43425" y="1000125"/>
            <a:ext cx="0" cy="1419225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5598" name="Text Box 14">
            <a:extLst>
              <a:ext uri="{FF2B5EF4-FFF2-40B4-BE49-F238E27FC236}">
                <a16:creationId xmlns:a16="http://schemas.microsoft.com/office/drawing/2014/main" id="{B6A012CB-ED49-40DC-AAFF-D0B98EBED3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2050" y="277813"/>
            <a:ext cx="2225675" cy="5794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①　アドレス</a:t>
            </a:r>
          </a:p>
        </p:txBody>
      </p:sp>
      <p:sp>
        <p:nvSpPr>
          <p:cNvPr id="835599" name="Line 15">
            <a:extLst>
              <a:ext uri="{FF2B5EF4-FFF2-40B4-BE49-F238E27FC236}">
                <a16:creationId xmlns:a16="http://schemas.microsoft.com/office/drawing/2014/main" id="{2920DBB9-F616-485D-97AF-3B7020D0390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91350" y="1743075"/>
            <a:ext cx="9525" cy="6953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5600" name="Line 16">
            <a:extLst>
              <a:ext uri="{FF2B5EF4-FFF2-40B4-BE49-F238E27FC236}">
                <a16:creationId xmlns:a16="http://schemas.microsoft.com/office/drawing/2014/main" id="{05460AE3-65D6-41F0-9CFF-F0116AD3DE0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95525" y="1724025"/>
            <a:ext cx="46958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5601" name="Text Box 17">
            <a:extLst>
              <a:ext uri="{FF2B5EF4-FFF2-40B4-BE49-F238E27FC236}">
                <a16:creationId xmlns:a16="http://schemas.microsoft.com/office/drawing/2014/main" id="{26502D07-61AE-4015-A362-4CF4DD99B0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9025" y="1020763"/>
            <a:ext cx="3203575" cy="5794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②　読み出し結果</a:t>
            </a:r>
          </a:p>
        </p:txBody>
      </p:sp>
      <p:sp>
        <p:nvSpPr>
          <p:cNvPr id="22546" name="Rectangle 19">
            <a:extLst>
              <a:ext uri="{FF2B5EF4-FFF2-40B4-BE49-F238E27FC236}">
                <a16:creationId xmlns:a16="http://schemas.microsoft.com/office/drawing/2014/main" id="{57CACE07-B120-474D-917B-6EFA5EB7E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613" y="250825"/>
            <a:ext cx="2103437" cy="52863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pic>
        <p:nvPicPr>
          <p:cNvPr id="835604" name="Picture 20" descr="1">
            <a:extLst>
              <a:ext uri="{FF2B5EF4-FFF2-40B4-BE49-F238E27FC236}">
                <a16:creationId xmlns:a16="http://schemas.microsoft.com/office/drawing/2014/main" id="{7D5133BC-9F81-4DEE-AE5B-C7661095A7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350" y="3398838"/>
            <a:ext cx="469265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5605" name="Text Box 21">
            <a:extLst>
              <a:ext uri="{FF2B5EF4-FFF2-40B4-BE49-F238E27FC236}">
                <a16:creationId xmlns:a16="http://schemas.microsoft.com/office/drawing/2014/main" id="{38C241AA-E4EF-403B-A702-7FBF4CCF89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3300" y="2590800"/>
            <a:ext cx="2139950" cy="5794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chemeClr val="tx2"/>
                </a:solidFill>
                <a:latin typeface="Courier New" panose="02070309020205020404" pitchFamily="49" charset="0"/>
              </a:rPr>
              <a:t>0x000000</a:t>
            </a:r>
            <a:endParaRPr lang="ja-JP" altLang="en-US" b="1">
              <a:solidFill>
                <a:schemeClr val="tx2"/>
              </a:solidFill>
              <a:latin typeface="Courier New" panose="02070309020205020404" pitchFamily="49" charset="0"/>
            </a:endParaRPr>
          </a:p>
        </p:txBody>
      </p:sp>
      <p:sp>
        <p:nvSpPr>
          <p:cNvPr id="835606" name="Rectangle 22">
            <a:extLst>
              <a:ext uri="{FF2B5EF4-FFF2-40B4-BE49-F238E27FC236}">
                <a16:creationId xmlns:a16="http://schemas.microsoft.com/office/drawing/2014/main" id="{2FFFD4C6-02E0-4C4C-A250-9002BD68E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4825" y="3409950"/>
            <a:ext cx="1581150" cy="21907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5607" name="Text Box 23">
            <a:extLst>
              <a:ext uri="{FF2B5EF4-FFF2-40B4-BE49-F238E27FC236}">
                <a16:creationId xmlns:a16="http://schemas.microsoft.com/office/drawing/2014/main" id="{F772258F-57A6-4229-A769-B899522F9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0313" y="6064250"/>
            <a:ext cx="52228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この授業では，説明を簡単にするために，</a:t>
            </a:r>
            <a:r>
              <a:rPr lang="en-US" altLang="ja-JP" sz="1800"/>
              <a:t>1</a:t>
            </a:r>
            <a:r>
              <a:rPr lang="ja-JP" altLang="en-US" sz="1800"/>
              <a:t>命令分が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１度に読み出される説明としている</a:t>
            </a:r>
          </a:p>
        </p:txBody>
      </p:sp>
      <p:sp>
        <p:nvSpPr>
          <p:cNvPr id="835608" name="Text Box 24">
            <a:extLst>
              <a:ext uri="{FF2B5EF4-FFF2-40B4-BE49-F238E27FC236}">
                <a16:creationId xmlns:a16="http://schemas.microsoft.com/office/drawing/2014/main" id="{629065CF-C17B-4E13-8BD6-EAFA08BC5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6750" y="2543175"/>
            <a:ext cx="1331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読み出し</a:t>
            </a:r>
          </a:p>
        </p:txBody>
      </p:sp>
      <p:sp>
        <p:nvSpPr>
          <p:cNvPr id="835609" name="Rectangle 25">
            <a:extLst>
              <a:ext uri="{FF2B5EF4-FFF2-40B4-BE49-F238E27FC236}">
                <a16:creationId xmlns:a16="http://schemas.microsoft.com/office/drawing/2014/main" id="{AF8451F1-BC3F-4C8D-8793-6248EF3A07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4738" y="2330450"/>
            <a:ext cx="1581150" cy="21907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5610" name="Text Box 26">
            <a:extLst>
              <a:ext uri="{FF2B5EF4-FFF2-40B4-BE49-F238E27FC236}">
                <a16:creationId xmlns:a16="http://schemas.microsoft.com/office/drawing/2014/main" id="{5106D1A3-47C3-436E-B8F7-593CF400F9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9350" y="4289425"/>
            <a:ext cx="2697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足し算のプログラム</a:t>
            </a:r>
          </a:p>
        </p:txBody>
      </p:sp>
      <p:sp>
        <p:nvSpPr>
          <p:cNvPr id="835611" name="Text Box 27">
            <a:extLst>
              <a:ext uri="{FF2B5EF4-FFF2-40B4-BE49-F238E27FC236}">
                <a16:creationId xmlns:a16="http://schemas.microsoft.com/office/drawing/2014/main" id="{ED49B3D9-A393-4948-8C47-1AF09B7F26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88" y="1646238"/>
            <a:ext cx="3316287" cy="485775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30 39 00 00 00 18</a:t>
            </a:r>
          </a:p>
        </p:txBody>
      </p:sp>
      <p:sp>
        <p:nvSpPr>
          <p:cNvPr id="835612" name="Text Box 28">
            <a:extLst>
              <a:ext uri="{FF2B5EF4-FFF2-40B4-BE49-F238E27FC236}">
                <a16:creationId xmlns:a16="http://schemas.microsoft.com/office/drawing/2014/main" id="{055A5A9D-8F69-4373-A8BF-EF5109D9CC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88" y="4408488"/>
            <a:ext cx="9070975" cy="159543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6600">
                <a:solidFill>
                  <a:schemeClr val="tx2"/>
                </a:solidFill>
              </a:rPr>
              <a:t>命令フェッチ</a:t>
            </a:r>
            <a:endParaRPr lang="en-US" altLang="ja-JP" sz="6600">
              <a:solidFill>
                <a:schemeClr val="tx2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メモリ中の「プログラム命令」を，</a:t>
            </a:r>
            <a:r>
              <a:rPr lang="en-US" altLang="ja-JP">
                <a:solidFill>
                  <a:schemeClr val="tx2"/>
                </a:solidFill>
              </a:rPr>
              <a:t>CPU</a:t>
            </a:r>
            <a:r>
              <a:rPr lang="ja-JP" altLang="en-US">
                <a:solidFill>
                  <a:schemeClr val="tx2"/>
                </a:solidFill>
              </a:rPr>
              <a:t>へ読み込むこと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35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3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3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35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35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35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35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35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3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83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4 -0.00116 L 0.20121 -0.15741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8356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00" y="-7800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6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8356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83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35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835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835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835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07407E-6 L -0.51736 -0.1081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8356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900" y="-5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6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8356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83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83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83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5587" grpId="0" animBg="1"/>
      <p:bldP spid="835595" grpId="0" animBg="1"/>
      <p:bldP spid="835598" grpId="0" animBg="1"/>
      <p:bldP spid="835601" grpId="0" animBg="1"/>
      <p:bldP spid="835605" grpId="0" animBg="1"/>
      <p:bldP spid="835606" grpId="0" animBg="1"/>
      <p:bldP spid="835606" grpId="1" animBg="1"/>
      <p:bldP spid="835606" grpId="2" animBg="1"/>
      <p:bldP spid="835607" grpId="0" animBg="1"/>
      <p:bldP spid="835609" grpId="0" animBg="1"/>
      <p:bldP spid="835609" grpId="1" animBg="1"/>
      <p:bldP spid="835609" grpId="2" animBg="1"/>
      <p:bldP spid="835610" grpId="0"/>
      <p:bldP spid="835611" grpId="0" animBg="1"/>
      <p:bldP spid="8356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8146" name="Line 34">
            <a:extLst>
              <a:ext uri="{FF2B5EF4-FFF2-40B4-BE49-F238E27FC236}">
                <a16:creationId xmlns:a16="http://schemas.microsoft.com/office/drawing/2014/main" id="{F04E982C-45C2-4A22-9F63-A66E75701BA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76388" y="2079625"/>
            <a:ext cx="601662" cy="1884363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47EB6F9D-A264-49A7-9AD6-9E2D9E21D1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7113" y="1579563"/>
            <a:ext cx="5351462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90F1DAD9-C594-4C20-B74D-51D303E4B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8163" y="2438400"/>
            <a:ext cx="4146550" cy="337502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581" name="Rectangle 4">
            <a:extLst>
              <a:ext uri="{FF2B5EF4-FFF2-40B4-BE49-F238E27FC236}">
                <a16:creationId xmlns:a16="http://schemas.microsoft.com/office/drawing/2014/main" id="{DD619316-6025-4E5F-AD39-402661602C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7113" y="782638"/>
            <a:ext cx="5351462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582" name="AutoShape 5">
            <a:extLst>
              <a:ext uri="{FF2B5EF4-FFF2-40B4-BE49-F238E27FC236}">
                <a16:creationId xmlns:a16="http://schemas.microsoft.com/office/drawing/2014/main" id="{0132F08A-54C2-4D4B-89F6-1D08350D98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0050" y="1208088"/>
            <a:ext cx="652463" cy="1216025"/>
          </a:xfrm>
          <a:prstGeom prst="downArrow">
            <a:avLst>
              <a:gd name="adj1" fmla="val 50000"/>
              <a:gd name="adj2" fmla="val 46594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583" name="AutoShape 6">
            <a:extLst>
              <a:ext uri="{FF2B5EF4-FFF2-40B4-BE49-F238E27FC236}">
                <a16:creationId xmlns:a16="http://schemas.microsoft.com/office/drawing/2014/main" id="{535B7AB2-9619-4207-B83D-66A06D9F77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4488" y="1914525"/>
            <a:ext cx="592137" cy="509588"/>
          </a:xfrm>
          <a:prstGeom prst="upDownArrow">
            <a:avLst>
              <a:gd name="adj1" fmla="val 50000"/>
              <a:gd name="adj2" fmla="val 20000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584" name="Rectangle 19">
            <a:extLst>
              <a:ext uri="{FF2B5EF4-FFF2-40B4-BE49-F238E27FC236}">
                <a16:creationId xmlns:a16="http://schemas.microsoft.com/office/drawing/2014/main" id="{096FD886-ED0E-467C-9ECE-F756018BD7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613" y="250825"/>
            <a:ext cx="2103437" cy="52863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pic>
        <p:nvPicPr>
          <p:cNvPr id="24585" name="Picture 20" descr="1">
            <a:extLst>
              <a:ext uri="{FF2B5EF4-FFF2-40B4-BE49-F238E27FC236}">
                <a16:creationId xmlns:a16="http://schemas.microsoft.com/office/drawing/2014/main" id="{A75D6521-A8C6-4BE7-AE1E-95D5E922DB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350" y="3398838"/>
            <a:ext cx="469265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6" name="Text Box 26">
            <a:extLst>
              <a:ext uri="{FF2B5EF4-FFF2-40B4-BE49-F238E27FC236}">
                <a16:creationId xmlns:a16="http://schemas.microsoft.com/office/drawing/2014/main" id="{5536D81E-BEEE-4364-8D39-53501AA4BB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9350" y="4289425"/>
            <a:ext cx="2697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足し算のプログラム</a:t>
            </a:r>
          </a:p>
        </p:txBody>
      </p:sp>
      <p:sp>
        <p:nvSpPr>
          <p:cNvPr id="24587" name="Text Box 27">
            <a:extLst>
              <a:ext uri="{FF2B5EF4-FFF2-40B4-BE49-F238E27FC236}">
                <a16:creationId xmlns:a16="http://schemas.microsoft.com/office/drawing/2014/main" id="{B6A951EC-358A-4756-97C3-62A564BA19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88" y="1646238"/>
            <a:ext cx="3316287" cy="485775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30 39 00 00 00 18</a:t>
            </a:r>
          </a:p>
        </p:txBody>
      </p:sp>
      <p:sp>
        <p:nvSpPr>
          <p:cNvPr id="858140" name="Text Box 28">
            <a:extLst>
              <a:ext uri="{FF2B5EF4-FFF2-40B4-BE49-F238E27FC236}">
                <a16:creationId xmlns:a16="http://schemas.microsoft.com/office/drawing/2014/main" id="{DDEE4293-D9C5-4717-BA1C-D0EAEA3C66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5121275"/>
            <a:ext cx="8488362" cy="1595438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6600">
                <a:solidFill>
                  <a:schemeClr val="tx2"/>
                </a:solidFill>
              </a:rPr>
              <a:t>命令デコード</a:t>
            </a:r>
            <a:endParaRPr lang="en-US" altLang="ja-JP" sz="6600">
              <a:solidFill>
                <a:schemeClr val="tx2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CPU</a:t>
            </a:r>
            <a:r>
              <a:rPr lang="ja-JP" altLang="en-US">
                <a:solidFill>
                  <a:schemeClr val="tx2"/>
                </a:solidFill>
              </a:rPr>
              <a:t>内で，プログラム命令の解読が行われること</a:t>
            </a:r>
          </a:p>
        </p:txBody>
      </p:sp>
      <p:sp>
        <p:nvSpPr>
          <p:cNvPr id="858141" name="AutoShape 29">
            <a:extLst>
              <a:ext uri="{FF2B5EF4-FFF2-40B4-BE49-F238E27FC236}">
                <a16:creationId xmlns:a16="http://schemas.microsoft.com/office/drawing/2014/main" id="{E2317413-A6D6-4533-B64D-F6B295D6E5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9363" y="2174875"/>
            <a:ext cx="992187" cy="3016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58142" name="Text Box 30">
            <a:extLst>
              <a:ext uri="{FF2B5EF4-FFF2-40B4-BE49-F238E27FC236}">
                <a16:creationId xmlns:a16="http://schemas.microsoft.com/office/drawing/2014/main" id="{20531AE6-E2E3-49C9-9258-F6F9B64B99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125" y="2590800"/>
            <a:ext cx="2819400" cy="119697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FF0000"/>
                </a:solidFill>
              </a:rPr>
              <a:t>1. </a:t>
            </a:r>
            <a:r>
              <a:rPr lang="ja-JP" altLang="en-US" sz="2400">
                <a:solidFill>
                  <a:srgbClr val="FF0000"/>
                </a:solidFill>
              </a:rPr>
              <a:t>データ転送を行え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FF0000"/>
                </a:solidFill>
              </a:rPr>
              <a:t>2. </a:t>
            </a:r>
            <a:r>
              <a:rPr lang="ja-JP" altLang="en-US" sz="2400">
                <a:solidFill>
                  <a:srgbClr val="FF0000"/>
                </a:solidFill>
              </a:rPr>
              <a:t>転送先は </a:t>
            </a:r>
            <a:r>
              <a:rPr lang="en-US" altLang="ja-JP" sz="2400">
                <a:solidFill>
                  <a:srgbClr val="FF0000"/>
                </a:solidFill>
              </a:rPr>
              <a:t>D0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FF0000"/>
                </a:solidFill>
              </a:rPr>
              <a:t>3. </a:t>
            </a:r>
            <a:r>
              <a:rPr lang="ja-JP" altLang="en-US" sz="2400">
                <a:solidFill>
                  <a:srgbClr val="FF0000"/>
                </a:solidFill>
              </a:rPr>
              <a:t>処理はワード単位</a:t>
            </a:r>
          </a:p>
        </p:txBody>
      </p:sp>
      <p:sp>
        <p:nvSpPr>
          <p:cNvPr id="858143" name="Rectangle 31">
            <a:extLst>
              <a:ext uri="{FF2B5EF4-FFF2-40B4-BE49-F238E27FC236}">
                <a16:creationId xmlns:a16="http://schemas.microsoft.com/office/drawing/2014/main" id="{508E3B27-6D92-423F-B6A1-DAE3587994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50" y="1706563"/>
            <a:ext cx="992188" cy="35718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58144" name="Line 32">
            <a:extLst>
              <a:ext uri="{FF2B5EF4-FFF2-40B4-BE49-F238E27FC236}">
                <a16:creationId xmlns:a16="http://schemas.microsoft.com/office/drawing/2014/main" id="{28EC8D4C-7703-4AD6-A0E1-C23AE4B2F226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2041525"/>
            <a:ext cx="90488" cy="5461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58145" name="Rectangle 33">
            <a:extLst>
              <a:ext uri="{FF2B5EF4-FFF2-40B4-BE49-F238E27FC236}">
                <a16:creationId xmlns:a16="http://schemas.microsoft.com/office/drawing/2014/main" id="{56BD34D1-FB01-48B9-B18E-D55C20FE8F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4275" y="1709738"/>
            <a:ext cx="2139950" cy="357187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58147" name="Text Box 35">
            <a:extLst>
              <a:ext uri="{FF2B5EF4-FFF2-40B4-BE49-F238E27FC236}">
                <a16:creationId xmlns:a16="http://schemas.microsoft.com/office/drawing/2014/main" id="{1F5D1EFC-DD75-48D9-8403-FCF4FA8BF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00" y="4000500"/>
            <a:ext cx="3563938" cy="830263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メモリアドレス </a:t>
            </a:r>
            <a:r>
              <a:rPr lang="en-US" altLang="ja-JP" sz="2400">
                <a:solidFill>
                  <a:schemeClr val="accent2"/>
                </a:solidFill>
              </a:rPr>
              <a:t>0x00000018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を扱う</a:t>
            </a:r>
            <a:endParaRPr lang="en-US" altLang="ja-JP" sz="24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58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58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858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858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58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58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858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58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8140" grpId="0" animBg="1"/>
      <p:bldP spid="858141" grpId="0" animBg="1"/>
      <p:bldP spid="858142" grpId="0" animBg="1"/>
      <p:bldP spid="858143" grpId="0" animBg="1"/>
      <p:bldP spid="858145" grpId="0" animBg="1"/>
      <p:bldP spid="85814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9BBC6468-5C26-46AE-AFE4-677AFA30F9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7113" y="1579563"/>
            <a:ext cx="5351462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EB3C1698-2887-485B-A485-1BC3B989EC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8163" y="2438400"/>
            <a:ext cx="4146550" cy="337502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2F25B74D-47C4-4064-820B-82A0417B1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7113" y="782638"/>
            <a:ext cx="5351462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6629" name="AutoShape 5">
            <a:extLst>
              <a:ext uri="{FF2B5EF4-FFF2-40B4-BE49-F238E27FC236}">
                <a16:creationId xmlns:a16="http://schemas.microsoft.com/office/drawing/2014/main" id="{B30BB5EE-16C0-4DE1-BAF9-0C4358BD1A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0050" y="1208088"/>
            <a:ext cx="652463" cy="1216025"/>
          </a:xfrm>
          <a:prstGeom prst="downArrow">
            <a:avLst>
              <a:gd name="adj1" fmla="val 50000"/>
              <a:gd name="adj2" fmla="val 46594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6630" name="AutoShape 6">
            <a:extLst>
              <a:ext uri="{FF2B5EF4-FFF2-40B4-BE49-F238E27FC236}">
                <a16:creationId xmlns:a16="http://schemas.microsoft.com/office/drawing/2014/main" id="{9F411C47-24B2-4397-A7CC-BE3D9D260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4488" y="1914525"/>
            <a:ext cx="592137" cy="509588"/>
          </a:xfrm>
          <a:prstGeom prst="upDownArrow">
            <a:avLst>
              <a:gd name="adj1" fmla="val 50000"/>
              <a:gd name="adj2" fmla="val 20000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6631" name="Text Box 7">
            <a:extLst>
              <a:ext uri="{FF2B5EF4-FFF2-40B4-BE49-F238E27FC236}">
                <a16:creationId xmlns:a16="http://schemas.microsoft.com/office/drawing/2014/main" id="{E8019F5C-87DF-4A73-A175-41838A9D9D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7013" y="4503738"/>
            <a:ext cx="758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26632" name="Line 8">
            <a:extLst>
              <a:ext uri="{FF2B5EF4-FFF2-40B4-BE49-F238E27FC236}">
                <a16:creationId xmlns:a16="http://schemas.microsoft.com/office/drawing/2014/main" id="{E913511F-6FE2-4E03-9149-00068BC71659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9338" y="4714875"/>
            <a:ext cx="2016125" cy="158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633" name="Line 9">
            <a:extLst>
              <a:ext uri="{FF2B5EF4-FFF2-40B4-BE49-F238E27FC236}">
                <a16:creationId xmlns:a16="http://schemas.microsoft.com/office/drawing/2014/main" id="{E7B8AE53-648D-4DC5-9841-B38F44A672BA}"/>
              </a:ext>
            </a:extLst>
          </p:cNvPr>
          <p:cNvSpPr>
            <a:spLocks noChangeShapeType="1"/>
          </p:cNvSpPr>
          <p:nvPr/>
        </p:nvSpPr>
        <p:spPr bwMode="auto">
          <a:xfrm>
            <a:off x="1930400" y="4576763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0170" name="Line 10">
            <a:extLst>
              <a:ext uri="{FF2B5EF4-FFF2-40B4-BE49-F238E27FC236}">
                <a16:creationId xmlns:a16="http://schemas.microsoft.com/office/drawing/2014/main" id="{57B76342-C5E3-4ECC-8D5D-BB392F496D68}"/>
              </a:ext>
            </a:extLst>
          </p:cNvPr>
          <p:cNvSpPr>
            <a:spLocks noChangeShapeType="1"/>
          </p:cNvSpPr>
          <p:nvPr/>
        </p:nvSpPr>
        <p:spPr bwMode="auto">
          <a:xfrm>
            <a:off x="2962275" y="4848225"/>
            <a:ext cx="857250" cy="952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0171" name="Text Box 11">
            <a:extLst>
              <a:ext uri="{FF2B5EF4-FFF2-40B4-BE49-F238E27FC236}">
                <a16:creationId xmlns:a16="http://schemas.microsoft.com/office/drawing/2014/main" id="{6C2A5BE8-C465-4A31-A67E-68F17C8A65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4375" y="5078413"/>
            <a:ext cx="2654300" cy="5794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①　リード信号</a:t>
            </a:r>
          </a:p>
        </p:txBody>
      </p:sp>
      <p:sp>
        <p:nvSpPr>
          <p:cNvPr id="860172" name="Line 12">
            <a:extLst>
              <a:ext uri="{FF2B5EF4-FFF2-40B4-BE49-F238E27FC236}">
                <a16:creationId xmlns:a16="http://schemas.microsoft.com/office/drawing/2014/main" id="{00F3A480-DE54-47DC-BCB2-10C08276788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95525" y="1009650"/>
            <a:ext cx="22479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0173" name="Line 13">
            <a:extLst>
              <a:ext uri="{FF2B5EF4-FFF2-40B4-BE49-F238E27FC236}">
                <a16:creationId xmlns:a16="http://schemas.microsoft.com/office/drawing/2014/main" id="{C32496AB-89D4-41CF-BE33-E5186146D88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43425" y="1000125"/>
            <a:ext cx="0" cy="1419225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0174" name="Text Box 14">
            <a:extLst>
              <a:ext uri="{FF2B5EF4-FFF2-40B4-BE49-F238E27FC236}">
                <a16:creationId xmlns:a16="http://schemas.microsoft.com/office/drawing/2014/main" id="{9987F316-CC24-4D3F-9A06-D07B4503B4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2050" y="277813"/>
            <a:ext cx="2225675" cy="5794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①　アドレス</a:t>
            </a:r>
          </a:p>
        </p:txBody>
      </p:sp>
      <p:sp>
        <p:nvSpPr>
          <p:cNvPr id="860175" name="Line 15">
            <a:extLst>
              <a:ext uri="{FF2B5EF4-FFF2-40B4-BE49-F238E27FC236}">
                <a16:creationId xmlns:a16="http://schemas.microsoft.com/office/drawing/2014/main" id="{BBB2A41D-9622-43E7-A15D-709DDEE67C8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91350" y="1743075"/>
            <a:ext cx="9525" cy="6953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0176" name="Line 16">
            <a:extLst>
              <a:ext uri="{FF2B5EF4-FFF2-40B4-BE49-F238E27FC236}">
                <a16:creationId xmlns:a16="http://schemas.microsoft.com/office/drawing/2014/main" id="{05B463A0-AB1E-4151-9665-946F4C1113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95525" y="1724025"/>
            <a:ext cx="46958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0177" name="Text Box 17">
            <a:extLst>
              <a:ext uri="{FF2B5EF4-FFF2-40B4-BE49-F238E27FC236}">
                <a16:creationId xmlns:a16="http://schemas.microsoft.com/office/drawing/2014/main" id="{678A7A3B-A7E5-43CF-B210-35FD992CBE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9025" y="1020763"/>
            <a:ext cx="3203575" cy="5794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②　読み出し結果</a:t>
            </a:r>
          </a:p>
        </p:txBody>
      </p:sp>
      <p:sp>
        <p:nvSpPr>
          <p:cNvPr id="26642" name="Rectangle 18">
            <a:extLst>
              <a:ext uri="{FF2B5EF4-FFF2-40B4-BE49-F238E27FC236}">
                <a16:creationId xmlns:a16="http://schemas.microsoft.com/office/drawing/2014/main" id="{6A295AE2-88CE-471A-9E80-A44E7E657D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613" y="250825"/>
            <a:ext cx="2103437" cy="52863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pic>
        <p:nvPicPr>
          <p:cNvPr id="26643" name="Picture 19" descr="1">
            <a:extLst>
              <a:ext uri="{FF2B5EF4-FFF2-40B4-BE49-F238E27FC236}">
                <a16:creationId xmlns:a16="http://schemas.microsoft.com/office/drawing/2014/main" id="{EC103064-2081-4CF4-9801-270466FC80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350" y="3398838"/>
            <a:ext cx="469265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80" name="Text Box 20">
            <a:extLst>
              <a:ext uri="{FF2B5EF4-FFF2-40B4-BE49-F238E27FC236}">
                <a16:creationId xmlns:a16="http://schemas.microsoft.com/office/drawing/2014/main" id="{EC86D5D5-D930-41A0-A02C-BDAA1CC199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3300" y="2590800"/>
            <a:ext cx="2139950" cy="579438"/>
          </a:xfrm>
          <a:prstGeom prst="rect">
            <a:avLst/>
          </a:prstGeom>
          <a:solidFill>
            <a:schemeClr val="tx2">
              <a:alpha val="1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chemeClr val="tx2"/>
                </a:solidFill>
                <a:latin typeface="Courier New" panose="02070309020205020404" pitchFamily="49" charset="0"/>
              </a:rPr>
              <a:t>0x000018</a:t>
            </a:r>
            <a:endParaRPr lang="ja-JP" altLang="en-US" b="1">
              <a:solidFill>
                <a:schemeClr val="tx2"/>
              </a:solidFill>
              <a:latin typeface="Courier New" panose="02070309020205020404" pitchFamily="49" charset="0"/>
            </a:endParaRPr>
          </a:p>
        </p:txBody>
      </p:sp>
      <p:sp>
        <p:nvSpPr>
          <p:cNvPr id="860181" name="Rectangle 21">
            <a:extLst>
              <a:ext uri="{FF2B5EF4-FFF2-40B4-BE49-F238E27FC236}">
                <a16:creationId xmlns:a16="http://schemas.microsoft.com/office/drawing/2014/main" id="{AE109070-A529-4FFE-8171-7C198ED2BE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7463" y="3643313"/>
            <a:ext cx="511175" cy="242887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60183" name="Text Box 23">
            <a:extLst>
              <a:ext uri="{FF2B5EF4-FFF2-40B4-BE49-F238E27FC236}">
                <a16:creationId xmlns:a16="http://schemas.microsoft.com/office/drawing/2014/main" id="{780AE757-8BD5-4787-923E-7465A144D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6750" y="2543175"/>
            <a:ext cx="1331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読み出し</a:t>
            </a:r>
          </a:p>
        </p:txBody>
      </p:sp>
      <p:sp>
        <p:nvSpPr>
          <p:cNvPr id="860184" name="Rectangle 24">
            <a:extLst>
              <a:ext uri="{FF2B5EF4-FFF2-40B4-BE49-F238E27FC236}">
                <a16:creationId xmlns:a16="http://schemas.microsoft.com/office/drawing/2014/main" id="{805B3E90-7585-4361-BD7E-8BE753862D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0838" y="2330450"/>
            <a:ext cx="454025" cy="23018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6648" name="Text Box 25">
            <a:extLst>
              <a:ext uri="{FF2B5EF4-FFF2-40B4-BE49-F238E27FC236}">
                <a16:creationId xmlns:a16="http://schemas.microsoft.com/office/drawing/2014/main" id="{C5786FB4-D4E8-44B3-8AB7-D51D7EF36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9350" y="4289425"/>
            <a:ext cx="2697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足し算のプログラム</a:t>
            </a:r>
          </a:p>
        </p:txBody>
      </p:sp>
      <p:sp>
        <p:nvSpPr>
          <p:cNvPr id="860187" name="Text Box 27">
            <a:extLst>
              <a:ext uri="{FF2B5EF4-FFF2-40B4-BE49-F238E27FC236}">
                <a16:creationId xmlns:a16="http://schemas.microsoft.com/office/drawing/2014/main" id="{90CEE5BB-AC2D-4758-A23B-E2EEB0FE2D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110163"/>
            <a:ext cx="4449763" cy="159543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6600">
                <a:solidFill>
                  <a:schemeClr val="tx2"/>
                </a:solidFill>
              </a:rPr>
              <a:t>命令実行</a:t>
            </a:r>
            <a:endParaRPr lang="en-US" altLang="ja-JP" sz="6600">
              <a:solidFill>
                <a:schemeClr val="tx2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「プログラム命令」の実行</a:t>
            </a:r>
          </a:p>
        </p:txBody>
      </p:sp>
      <p:sp>
        <p:nvSpPr>
          <p:cNvPr id="26650" name="Text Box 28">
            <a:extLst>
              <a:ext uri="{FF2B5EF4-FFF2-40B4-BE49-F238E27FC236}">
                <a16:creationId xmlns:a16="http://schemas.microsoft.com/office/drawing/2014/main" id="{9B8D4305-1312-48EC-B9D1-C9D013E224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125" y="2590800"/>
            <a:ext cx="2819400" cy="119697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FF0000"/>
                </a:solidFill>
              </a:rPr>
              <a:t>1. </a:t>
            </a:r>
            <a:r>
              <a:rPr lang="ja-JP" altLang="en-US" sz="2400">
                <a:solidFill>
                  <a:srgbClr val="FF0000"/>
                </a:solidFill>
              </a:rPr>
              <a:t>データ転送を行え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FF0000"/>
                </a:solidFill>
              </a:rPr>
              <a:t>2. </a:t>
            </a:r>
            <a:r>
              <a:rPr lang="ja-JP" altLang="en-US" sz="2400">
                <a:solidFill>
                  <a:srgbClr val="FF0000"/>
                </a:solidFill>
              </a:rPr>
              <a:t>転送先は </a:t>
            </a:r>
            <a:r>
              <a:rPr lang="en-US" altLang="ja-JP" sz="2400">
                <a:solidFill>
                  <a:srgbClr val="FF0000"/>
                </a:solidFill>
              </a:rPr>
              <a:t>D0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FF0000"/>
                </a:solidFill>
              </a:rPr>
              <a:t>3. </a:t>
            </a:r>
            <a:r>
              <a:rPr lang="ja-JP" altLang="en-US" sz="2400">
                <a:solidFill>
                  <a:srgbClr val="FF0000"/>
                </a:solidFill>
              </a:rPr>
              <a:t>処理はワード単位</a:t>
            </a:r>
          </a:p>
        </p:txBody>
      </p:sp>
      <p:sp>
        <p:nvSpPr>
          <p:cNvPr id="26651" name="Text Box 29">
            <a:extLst>
              <a:ext uri="{FF2B5EF4-FFF2-40B4-BE49-F238E27FC236}">
                <a16:creationId xmlns:a16="http://schemas.microsoft.com/office/drawing/2014/main" id="{2A6FEBE9-F93E-4147-9062-0A463552CA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00" y="4000500"/>
            <a:ext cx="3563938" cy="830263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メモリアドレス </a:t>
            </a:r>
            <a:r>
              <a:rPr lang="en-US" altLang="ja-JP" sz="2400">
                <a:solidFill>
                  <a:schemeClr val="accent2"/>
                </a:solidFill>
              </a:rPr>
              <a:t>0x00000018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を扱う</a:t>
            </a:r>
            <a:endParaRPr lang="en-US" altLang="ja-JP" sz="2400">
              <a:solidFill>
                <a:schemeClr val="accent2"/>
              </a:solidFill>
            </a:endParaRPr>
          </a:p>
        </p:txBody>
      </p:sp>
      <p:sp>
        <p:nvSpPr>
          <p:cNvPr id="860190" name="Rectangle 30">
            <a:extLst>
              <a:ext uri="{FF2B5EF4-FFF2-40B4-BE49-F238E27FC236}">
                <a16:creationId xmlns:a16="http://schemas.microsoft.com/office/drawing/2014/main" id="{362C071C-765B-4719-866A-61EA135AEB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9925" y="4103688"/>
            <a:ext cx="1639888" cy="301625"/>
          </a:xfrm>
          <a:prstGeom prst="rect">
            <a:avLst/>
          </a:prstGeom>
          <a:solidFill>
            <a:schemeClr val="tx2">
              <a:alpha val="1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60191" name="Text Box 31">
            <a:extLst>
              <a:ext uri="{FF2B5EF4-FFF2-40B4-BE49-F238E27FC236}">
                <a16:creationId xmlns:a16="http://schemas.microsoft.com/office/drawing/2014/main" id="{C8851694-D1B4-4DC4-BBA3-61B7B99F61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1222375"/>
            <a:ext cx="2005013" cy="11874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/>
              <a:t>0x000a</a:t>
            </a:r>
            <a:r>
              <a:rPr lang="en-US" altLang="ja-JP" sz="2400">
                <a:solidFill>
                  <a:srgbClr val="100070"/>
                </a:solidFill>
              </a:rPr>
              <a:t> </a:t>
            </a:r>
            <a:r>
              <a:rPr lang="ja-JP" altLang="en-US" sz="2400">
                <a:solidFill>
                  <a:srgbClr val="100070"/>
                </a:solidFill>
              </a:rPr>
              <a:t>が </a:t>
            </a:r>
            <a:r>
              <a:rPr lang="en-US" altLang="ja-JP" sz="2400">
                <a:solidFill>
                  <a:srgbClr val="100070"/>
                </a:solidFill>
              </a:rPr>
              <a:t>D0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100070"/>
                </a:solidFill>
              </a:rPr>
              <a:t>の下位</a:t>
            </a:r>
            <a:r>
              <a:rPr lang="en-US" altLang="ja-JP" sz="2400">
                <a:solidFill>
                  <a:srgbClr val="100070"/>
                </a:solidFill>
              </a:rPr>
              <a:t>2</a:t>
            </a:r>
            <a:r>
              <a:rPr lang="ja-JP" altLang="en-US" sz="2400">
                <a:solidFill>
                  <a:srgbClr val="100070"/>
                </a:solidFill>
              </a:rPr>
              <a:t>バイト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100070"/>
                </a:solidFill>
              </a:rPr>
              <a:t>に入る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60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60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860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60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60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60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6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6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0.00254 L 0.03334 -0.1923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8601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0" y="-970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60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86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860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860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860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860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07407E-6 L -0.51736 -0.1081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8601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900" y="-5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9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860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860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8601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8601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72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 tmFilter="0, 0; .2, .5; .8, .5; 1, 0"/>
                                        <p:tgtEl>
                                          <p:spTgt spid="860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250" autoRev="1" fill="hold"/>
                                        <p:tgtEl>
                                          <p:spTgt spid="860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8601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8601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 tmFilter="0, 0; .2, .5; .8, .5; 1, 0"/>
                                        <p:tgtEl>
                                          <p:spTgt spid="8601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250" autoRev="1" fill="hold"/>
                                        <p:tgtEl>
                                          <p:spTgt spid="8601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8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860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71" grpId="0" animBg="1"/>
      <p:bldP spid="860174" grpId="0" animBg="1"/>
      <p:bldP spid="860177" grpId="0" animBg="1"/>
      <p:bldP spid="860180" grpId="0" animBg="1"/>
      <p:bldP spid="860181" grpId="0" animBg="1"/>
      <p:bldP spid="860181" grpId="1" animBg="1"/>
      <p:bldP spid="860181" grpId="2" animBg="1"/>
      <p:bldP spid="860184" grpId="0" animBg="1"/>
      <p:bldP spid="860184" grpId="1" animBg="1"/>
      <p:bldP spid="860184" grpId="2" animBg="1"/>
      <p:bldP spid="860187" grpId="0" animBg="1"/>
      <p:bldP spid="86019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>
            <a:extLst>
              <a:ext uri="{FF2B5EF4-FFF2-40B4-BE49-F238E27FC236}">
                <a16:creationId xmlns:a16="http://schemas.microsoft.com/office/drawing/2014/main" id="{DA951C69-3867-46F7-B8E1-F9634FC66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9413" y="62230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EBBCC36-A519-4D89-A302-5AC6A853C36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757238" y="638175"/>
            <a:ext cx="7772400" cy="446088"/>
          </a:xfrm>
        </p:spPr>
        <p:txBody>
          <a:bodyPr/>
          <a:lstStyle/>
          <a:p>
            <a:pPr eaLnBrk="1" hangingPunct="1"/>
            <a:r>
              <a:rPr lang="ja-JP" altLang="en-US"/>
              <a:t>命令実行サイクル</a:t>
            </a:r>
          </a:p>
        </p:txBody>
      </p:sp>
      <p:sp>
        <p:nvSpPr>
          <p:cNvPr id="28676" name="Text Box 4">
            <a:extLst>
              <a:ext uri="{FF2B5EF4-FFF2-40B4-BE49-F238E27FC236}">
                <a16:creationId xmlns:a16="http://schemas.microsoft.com/office/drawing/2014/main" id="{E2CDDE94-F4C7-4585-9435-48E49E731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6013" y="1778000"/>
            <a:ext cx="4191000" cy="955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命令フェッチ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プログラム命令の読み出し</a:t>
            </a:r>
          </a:p>
        </p:txBody>
      </p:sp>
      <p:sp>
        <p:nvSpPr>
          <p:cNvPr id="28677" name="Text Box 5">
            <a:extLst>
              <a:ext uri="{FF2B5EF4-FFF2-40B4-BE49-F238E27FC236}">
                <a16:creationId xmlns:a16="http://schemas.microsoft.com/office/drawing/2014/main" id="{075EA60D-F398-4489-A6CA-015121F3C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088" y="4878388"/>
            <a:ext cx="3562350" cy="955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命令デコード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プログラム命令の解読</a:t>
            </a:r>
          </a:p>
        </p:txBody>
      </p:sp>
      <p:sp>
        <p:nvSpPr>
          <p:cNvPr id="28678" name="Text Box 6">
            <a:extLst>
              <a:ext uri="{FF2B5EF4-FFF2-40B4-BE49-F238E27FC236}">
                <a16:creationId xmlns:a16="http://schemas.microsoft.com/office/drawing/2014/main" id="{3EDDC69F-16CA-4501-AF3A-9FC764269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8450" y="4862513"/>
            <a:ext cx="3562350" cy="955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命令実行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プログラム命令の実行</a:t>
            </a:r>
          </a:p>
        </p:txBody>
      </p:sp>
      <p:sp>
        <p:nvSpPr>
          <p:cNvPr id="28679" name="AutoShape 7">
            <a:extLst>
              <a:ext uri="{FF2B5EF4-FFF2-40B4-BE49-F238E27FC236}">
                <a16:creationId xmlns:a16="http://schemas.microsoft.com/office/drawing/2014/main" id="{9EB45D85-0393-4C05-9320-84553B90CFAA}"/>
              </a:ext>
            </a:extLst>
          </p:cNvPr>
          <p:cNvSpPr>
            <a:spLocks noChangeArrowheads="1"/>
          </p:cNvSpPr>
          <p:nvPr/>
        </p:nvSpPr>
        <p:spPr bwMode="auto">
          <a:xfrm rot="-3308016">
            <a:off x="1612900" y="3613150"/>
            <a:ext cx="2249488" cy="522288"/>
          </a:xfrm>
          <a:prstGeom prst="leftArrow">
            <a:avLst>
              <a:gd name="adj1" fmla="val 50000"/>
              <a:gd name="adj2" fmla="val 10767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8680" name="AutoShape 8">
            <a:extLst>
              <a:ext uri="{FF2B5EF4-FFF2-40B4-BE49-F238E27FC236}">
                <a16:creationId xmlns:a16="http://schemas.microsoft.com/office/drawing/2014/main" id="{9C8FF457-3BAE-479C-B56E-B97851A4EACF}"/>
              </a:ext>
            </a:extLst>
          </p:cNvPr>
          <p:cNvSpPr>
            <a:spLocks noChangeArrowheads="1"/>
          </p:cNvSpPr>
          <p:nvPr/>
        </p:nvSpPr>
        <p:spPr bwMode="auto">
          <a:xfrm rot="3308016" flipV="1">
            <a:off x="4992688" y="3495675"/>
            <a:ext cx="2249488" cy="522287"/>
          </a:xfrm>
          <a:prstGeom prst="leftArrow">
            <a:avLst>
              <a:gd name="adj1" fmla="val 50000"/>
              <a:gd name="adj2" fmla="val 10767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8681" name="AutoShape 9">
            <a:extLst>
              <a:ext uri="{FF2B5EF4-FFF2-40B4-BE49-F238E27FC236}">
                <a16:creationId xmlns:a16="http://schemas.microsoft.com/office/drawing/2014/main" id="{A860014F-8BD4-42D1-BFA1-2AD70A7900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1138" y="5122863"/>
            <a:ext cx="1176337" cy="508000"/>
          </a:xfrm>
          <a:prstGeom prst="rightArrow">
            <a:avLst>
              <a:gd name="adj1" fmla="val 50000"/>
              <a:gd name="adj2" fmla="val 5789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8682" name="Freeform 10">
            <a:extLst>
              <a:ext uri="{FF2B5EF4-FFF2-40B4-BE49-F238E27FC236}">
                <a16:creationId xmlns:a16="http://schemas.microsoft.com/office/drawing/2014/main" id="{F68C8F14-7D94-4B4B-BB1F-D4740BCED840}"/>
              </a:ext>
            </a:extLst>
          </p:cNvPr>
          <p:cNvSpPr>
            <a:spLocks noChangeAspect="1"/>
          </p:cNvSpPr>
          <p:nvPr/>
        </p:nvSpPr>
        <p:spPr bwMode="auto">
          <a:xfrm>
            <a:off x="3427413" y="3119438"/>
            <a:ext cx="2036762" cy="1776412"/>
          </a:xfrm>
          <a:custGeom>
            <a:avLst/>
            <a:gdLst>
              <a:gd name="T0" fmla="*/ 2147483646 w 1069"/>
              <a:gd name="T1" fmla="*/ 0 h 932"/>
              <a:gd name="T2" fmla="*/ 2147483646 w 1069"/>
              <a:gd name="T3" fmla="*/ 2147483646 h 932"/>
              <a:gd name="T4" fmla="*/ 2147483646 w 1069"/>
              <a:gd name="T5" fmla="*/ 2147483646 h 932"/>
              <a:gd name="T6" fmla="*/ 2147483646 w 1069"/>
              <a:gd name="T7" fmla="*/ 2147483646 h 932"/>
              <a:gd name="T8" fmla="*/ 2147483646 w 1069"/>
              <a:gd name="T9" fmla="*/ 2147483646 h 932"/>
              <a:gd name="T10" fmla="*/ 2147483646 w 1069"/>
              <a:gd name="T11" fmla="*/ 2147483646 h 932"/>
              <a:gd name="T12" fmla="*/ 2147483646 w 1069"/>
              <a:gd name="T13" fmla="*/ 2147483646 h 932"/>
              <a:gd name="T14" fmla="*/ 2147483646 w 1069"/>
              <a:gd name="T15" fmla="*/ 2147483646 h 932"/>
              <a:gd name="T16" fmla="*/ 2147483646 w 1069"/>
              <a:gd name="T17" fmla="*/ 0 h 93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069"/>
              <a:gd name="T28" fmla="*/ 0 h 932"/>
              <a:gd name="T29" fmla="*/ 1069 w 1069"/>
              <a:gd name="T30" fmla="*/ 932 h 93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069" h="932">
                <a:moveTo>
                  <a:pt x="212" y="0"/>
                </a:moveTo>
                <a:cubicBezTo>
                  <a:pt x="181" y="49"/>
                  <a:pt x="50" y="192"/>
                  <a:pt x="25" y="297"/>
                </a:cubicBezTo>
                <a:cubicBezTo>
                  <a:pt x="0" y="402"/>
                  <a:pt x="12" y="535"/>
                  <a:pt x="59" y="633"/>
                </a:cubicBezTo>
                <a:cubicBezTo>
                  <a:pt x="106" y="731"/>
                  <a:pt x="207" y="836"/>
                  <a:pt x="308" y="883"/>
                </a:cubicBezTo>
                <a:cubicBezTo>
                  <a:pt x="409" y="930"/>
                  <a:pt x="561" y="932"/>
                  <a:pt x="663" y="912"/>
                </a:cubicBezTo>
                <a:cubicBezTo>
                  <a:pt x="765" y="892"/>
                  <a:pt x="859" y="824"/>
                  <a:pt x="923" y="763"/>
                </a:cubicBezTo>
                <a:cubicBezTo>
                  <a:pt x="987" y="702"/>
                  <a:pt x="1029" y="633"/>
                  <a:pt x="1047" y="547"/>
                </a:cubicBezTo>
                <a:cubicBezTo>
                  <a:pt x="1065" y="461"/>
                  <a:pt x="1069" y="336"/>
                  <a:pt x="1028" y="245"/>
                </a:cubicBezTo>
                <a:cubicBezTo>
                  <a:pt x="987" y="154"/>
                  <a:pt x="850" y="51"/>
                  <a:pt x="803" y="0"/>
                </a:cubicBezTo>
              </a:path>
            </a:pathLst>
          </a:cu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683" name="Text Box 11">
            <a:extLst>
              <a:ext uri="{FF2B5EF4-FFF2-40B4-BE49-F238E27FC236}">
                <a16:creationId xmlns:a16="http://schemas.microsoft.com/office/drawing/2014/main" id="{51733A66-7A24-4BFA-A374-C501541B17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2125" y="3735388"/>
            <a:ext cx="2897188" cy="5191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命令実行サイクル</a:t>
            </a:r>
          </a:p>
        </p:txBody>
      </p:sp>
      <p:sp>
        <p:nvSpPr>
          <p:cNvPr id="28684" name="Text Box 12">
            <a:extLst>
              <a:ext uri="{FF2B5EF4-FFF2-40B4-BE49-F238E27FC236}">
                <a16:creationId xmlns:a16="http://schemas.microsoft.com/office/drawing/2014/main" id="{D4DA3CCF-CAAC-4D34-A448-29EFDF6D0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0838" y="6227763"/>
            <a:ext cx="59134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各命令ごとに「命令実行サイクル」を繰り返す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34" name="Rectangle 54">
            <a:extLst>
              <a:ext uri="{FF2B5EF4-FFF2-40B4-BE49-F238E27FC236}">
                <a16:creationId xmlns:a16="http://schemas.microsoft.com/office/drawing/2014/main" id="{592CBC67-D0E4-4B77-A68A-37286A73FC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1975" y="5008563"/>
            <a:ext cx="4749800" cy="1827212"/>
          </a:xfrm>
          <a:prstGeom prst="rect">
            <a:avLst/>
          </a:prstGeom>
          <a:solidFill>
            <a:schemeClr val="tx2">
              <a:alpha val="14902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291C1E1E-4BAC-4807-A9F4-AEBA18F905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9288" y="174625"/>
            <a:ext cx="7772400" cy="592138"/>
          </a:xfrm>
        </p:spPr>
        <p:txBody>
          <a:bodyPr/>
          <a:lstStyle/>
          <a:p>
            <a:pPr eaLnBrk="1" hangingPunct="1"/>
            <a:r>
              <a:rPr lang="en-US" altLang="ja-JP" sz="6000"/>
              <a:t>CPU 68000 </a:t>
            </a:r>
            <a:r>
              <a:rPr lang="ja-JP" altLang="en-US" sz="6000"/>
              <a:t>では</a:t>
            </a:r>
          </a:p>
        </p:txBody>
      </p:sp>
      <p:sp>
        <p:nvSpPr>
          <p:cNvPr id="839683" name="Text Box 3">
            <a:extLst>
              <a:ext uri="{FF2B5EF4-FFF2-40B4-BE49-F238E27FC236}">
                <a16:creationId xmlns:a16="http://schemas.microsoft.com/office/drawing/2014/main" id="{51DA9C1C-78FD-4C79-B951-22C3E85B23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0900" y="1866900"/>
            <a:ext cx="1227138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データ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レジスタ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8000"/>
                </a:solidFill>
              </a:rPr>
              <a:t>(</a:t>
            </a:r>
            <a:r>
              <a:rPr lang="en-US" altLang="ja-JP" sz="2000">
                <a:solidFill>
                  <a:srgbClr val="008000"/>
                </a:solidFill>
              </a:rPr>
              <a:t>data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 registers)</a:t>
            </a: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39617F1E-D1E6-4158-AAC0-32F486AA1731}"/>
              </a:ext>
            </a:extLst>
          </p:cNvPr>
          <p:cNvGrpSpPr>
            <a:grpSpLocks/>
          </p:cNvGrpSpPr>
          <p:nvPr/>
        </p:nvGrpSpPr>
        <p:grpSpPr bwMode="auto">
          <a:xfrm>
            <a:off x="149225" y="1247775"/>
            <a:ext cx="2816225" cy="2395538"/>
            <a:chOff x="202" y="884"/>
            <a:chExt cx="1774" cy="1327"/>
          </a:xfrm>
        </p:grpSpPr>
        <p:sp>
          <p:nvSpPr>
            <p:cNvPr id="30769" name="Rectangle 5">
              <a:extLst>
                <a:ext uri="{FF2B5EF4-FFF2-40B4-BE49-F238E27FC236}">
                  <a16:creationId xmlns:a16="http://schemas.microsoft.com/office/drawing/2014/main" id="{5FD411F0-1B99-4EAE-87F9-8E93835E77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" y="884"/>
              <a:ext cx="1774" cy="1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30770" name="Rectangle 6">
              <a:extLst>
                <a:ext uri="{FF2B5EF4-FFF2-40B4-BE49-F238E27FC236}">
                  <a16:creationId xmlns:a16="http://schemas.microsoft.com/office/drawing/2014/main" id="{EBA2511F-5C69-490F-86D3-FFD847EFE2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" y="1050"/>
              <a:ext cx="1774" cy="16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30771" name="Rectangle 7">
              <a:extLst>
                <a:ext uri="{FF2B5EF4-FFF2-40B4-BE49-F238E27FC236}">
                  <a16:creationId xmlns:a16="http://schemas.microsoft.com/office/drawing/2014/main" id="{AD3BC5B6-0FD8-4CA9-8216-8CF8AA72AA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" y="1215"/>
              <a:ext cx="1774" cy="1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30772" name="Rectangle 8">
              <a:extLst>
                <a:ext uri="{FF2B5EF4-FFF2-40B4-BE49-F238E27FC236}">
                  <a16:creationId xmlns:a16="http://schemas.microsoft.com/office/drawing/2014/main" id="{585C24AF-D28A-4569-B4A6-3DAF99D5D2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" y="1381"/>
              <a:ext cx="1774" cy="1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30773" name="Rectangle 9">
              <a:extLst>
                <a:ext uri="{FF2B5EF4-FFF2-40B4-BE49-F238E27FC236}">
                  <a16:creationId xmlns:a16="http://schemas.microsoft.com/office/drawing/2014/main" id="{C390A250-D733-43D4-87AA-B43F0BEBDE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" y="1547"/>
              <a:ext cx="1774" cy="1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30774" name="Rectangle 10">
              <a:extLst>
                <a:ext uri="{FF2B5EF4-FFF2-40B4-BE49-F238E27FC236}">
                  <a16:creationId xmlns:a16="http://schemas.microsoft.com/office/drawing/2014/main" id="{F1EE5184-C77D-4174-9FA1-0897D309F7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" y="1712"/>
              <a:ext cx="1774" cy="1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30775" name="Rectangle 11">
              <a:extLst>
                <a:ext uri="{FF2B5EF4-FFF2-40B4-BE49-F238E27FC236}">
                  <a16:creationId xmlns:a16="http://schemas.microsoft.com/office/drawing/2014/main" id="{A30A21F4-1443-412A-AAFC-265AF8BF52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" y="1878"/>
              <a:ext cx="1774" cy="1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30776" name="Rectangle 12">
              <a:extLst>
                <a:ext uri="{FF2B5EF4-FFF2-40B4-BE49-F238E27FC236}">
                  <a16:creationId xmlns:a16="http://schemas.microsoft.com/office/drawing/2014/main" id="{EE577859-C3D4-4E1D-967B-08B7364383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" y="2044"/>
              <a:ext cx="1774" cy="1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</p:grpSp>
      <p:sp>
        <p:nvSpPr>
          <p:cNvPr id="839693" name="Text Box 13">
            <a:extLst>
              <a:ext uri="{FF2B5EF4-FFF2-40B4-BE49-F238E27FC236}">
                <a16:creationId xmlns:a16="http://schemas.microsoft.com/office/drawing/2014/main" id="{E6F11DB4-E9DC-42BA-BC05-5022E332A0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7513" y="1173163"/>
            <a:ext cx="509587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  <a:latin typeface="Microsoft Sans Serif" panose="020B0604020202020204" pitchFamily="34" charset="0"/>
              </a:rPr>
              <a:t>D0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  <a:latin typeface="Microsoft Sans Serif" panose="020B0604020202020204" pitchFamily="34" charset="0"/>
              </a:rPr>
              <a:t>D1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  <a:latin typeface="Microsoft Sans Serif" panose="020B0604020202020204" pitchFamily="34" charset="0"/>
              </a:rPr>
              <a:t>D2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  <a:latin typeface="Microsoft Sans Serif" panose="020B0604020202020204" pitchFamily="34" charset="0"/>
              </a:rPr>
              <a:t>D3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  <a:latin typeface="Microsoft Sans Serif" panose="020B0604020202020204" pitchFamily="34" charset="0"/>
              </a:rPr>
              <a:t>D4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  <a:latin typeface="Microsoft Sans Serif" panose="020B0604020202020204" pitchFamily="34" charset="0"/>
              </a:rPr>
              <a:t>D5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  <a:latin typeface="Microsoft Sans Serif" panose="020B0604020202020204" pitchFamily="34" charset="0"/>
              </a:rPr>
              <a:t>D6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  <a:latin typeface="Microsoft Sans Serif" panose="020B0604020202020204" pitchFamily="34" charset="0"/>
              </a:rPr>
              <a:t>D7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solidFill>
                <a:srgbClr val="008000"/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839694" name="Text Box 14">
            <a:extLst>
              <a:ext uri="{FF2B5EF4-FFF2-40B4-BE49-F238E27FC236}">
                <a16:creationId xmlns:a16="http://schemas.microsoft.com/office/drawing/2014/main" id="{02A8B7E0-8814-45D4-8841-CBE43AFA88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13" y="930275"/>
            <a:ext cx="2955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Microsoft Sans Serif" panose="020B0604020202020204" pitchFamily="34" charset="0"/>
              </a:rPr>
              <a:t>31              16 15     8 7      0</a:t>
            </a:r>
          </a:p>
        </p:txBody>
      </p:sp>
      <p:sp>
        <p:nvSpPr>
          <p:cNvPr id="839695" name="Line 15">
            <a:extLst>
              <a:ext uri="{FF2B5EF4-FFF2-40B4-BE49-F238E27FC236}">
                <a16:creationId xmlns:a16="http://schemas.microsoft.com/office/drawing/2014/main" id="{FB2932DF-6457-4B95-8288-CB8B0AA7E13A}"/>
              </a:ext>
            </a:extLst>
          </p:cNvPr>
          <p:cNvSpPr>
            <a:spLocks noChangeShapeType="1"/>
          </p:cNvSpPr>
          <p:nvPr/>
        </p:nvSpPr>
        <p:spPr bwMode="auto">
          <a:xfrm>
            <a:off x="1573213" y="1246188"/>
            <a:ext cx="0" cy="2392362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9696" name="Line 16">
            <a:extLst>
              <a:ext uri="{FF2B5EF4-FFF2-40B4-BE49-F238E27FC236}">
                <a16:creationId xmlns:a16="http://schemas.microsoft.com/office/drawing/2014/main" id="{2D07A8D3-C8CA-43B8-A1C0-3552A38971C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66950" y="1254125"/>
            <a:ext cx="0" cy="2392363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9697" name="Text Box 17">
            <a:extLst>
              <a:ext uri="{FF2B5EF4-FFF2-40B4-BE49-F238E27FC236}">
                <a16:creationId xmlns:a16="http://schemas.microsoft.com/office/drawing/2014/main" id="{142E117C-C677-4C92-A0F3-B6EA228E0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1375" y="4945063"/>
            <a:ext cx="1227138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アドレス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レジスタ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8000"/>
                </a:solidFill>
              </a:rPr>
              <a:t>(</a:t>
            </a:r>
            <a:r>
              <a:rPr lang="en-US" altLang="ja-JP" sz="2000">
                <a:solidFill>
                  <a:srgbClr val="008000"/>
                </a:solidFill>
              </a:rPr>
              <a:t>address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 registers)</a:t>
            </a:r>
            <a:endParaRPr lang="ja-JP" altLang="en-US" sz="2000">
              <a:solidFill>
                <a:srgbClr val="008000"/>
              </a:solidFill>
            </a:endParaRPr>
          </a:p>
        </p:txBody>
      </p:sp>
      <p:sp>
        <p:nvSpPr>
          <p:cNvPr id="839698" name="Rectangle 18">
            <a:extLst>
              <a:ext uri="{FF2B5EF4-FFF2-40B4-BE49-F238E27FC236}">
                <a16:creationId xmlns:a16="http://schemas.microsoft.com/office/drawing/2014/main" id="{D77E10C4-14C8-4EE5-AC8F-42298EDC7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00" y="4327525"/>
            <a:ext cx="2816225" cy="3016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9699" name="Rectangle 19">
            <a:extLst>
              <a:ext uri="{FF2B5EF4-FFF2-40B4-BE49-F238E27FC236}">
                <a16:creationId xmlns:a16="http://schemas.microsoft.com/office/drawing/2014/main" id="{1C2316FE-D43C-4E86-9B36-69D5F7E91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00" y="4627563"/>
            <a:ext cx="2816225" cy="3000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9700" name="Rectangle 20">
            <a:extLst>
              <a:ext uri="{FF2B5EF4-FFF2-40B4-BE49-F238E27FC236}">
                <a16:creationId xmlns:a16="http://schemas.microsoft.com/office/drawing/2014/main" id="{F615535E-00AD-4CB9-9377-3A41AF72F4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00" y="4924425"/>
            <a:ext cx="2816225" cy="3016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9701" name="Rectangle 21">
            <a:extLst>
              <a:ext uri="{FF2B5EF4-FFF2-40B4-BE49-F238E27FC236}">
                <a16:creationId xmlns:a16="http://schemas.microsoft.com/office/drawing/2014/main" id="{D30EA80A-8BD8-42B5-8D0A-94DFFDC45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00" y="5224463"/>
            <a:ext cx="2816225" cy="3016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9702" name="Rectangle 22">
            <a:extLst>
              <a:ext uri="{FF2B5EF4-FFF2-40B4-BE49-F238E27FC236}">
                <a16:creationId xmlns:a16="http://schemas.microsoft.com/office/drawing/2014/main" id="{71BA55DA-4301-4F8A-8B87-228E0849E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00" y="5524500"/>
            <a:ext cx="2816225" cy="3016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9703" name="Rectangle 23">
            <a:extLst>
              <a:ext uri="{FF2B5EF4-FFF2-40B4-BE49-F238E27FC236}">
                <a16:creationId xmlns:a16="http://schemas.microsoft.com/office/drawing/2014/main" id="{09F170D0-4655-42F7-B6C3-9206DD21FD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00" y="5822950"/>
            <a:ext cx="2816225" cy="3000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9704" name="Rectangle 24">
            <a:extLst>
              <a:ext uri="{FF2B5EF4-FFF2-40B4-BE49-F238E27FC236}">
                <a16:creationId xmlns:a16="http://schemas.microsoft.com/office/drawing/2014/main" id="{754C38A7-FEEB-4E6E-BEB2-4E96BD53A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00" y="6121400"/>
            <a:ext cx="2816225" cy="3016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9705" name="Text Box 25">
            <a:extLst>
              <a:ext uri="{FF2B5EF4-FFF2-40B4-BE49-F238E27FC236}">
                <a16:creationId xmlns:a16="http://schemas.microsoft.com/office/drawing/2014/main" id="{EF219920-DA2A-4E47-8666-63FA05FF5B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7988" y="4252913"/>
            <a:ext cx="4953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  <a:latin typeface="Microsoft Sans Serif" panose="020B0604020202020204" pitchFamily="34" charset="0"/>
              </a:rPr>
              <a:t>A0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  <a:latin typeface="Microsoft Sans Serif" panose="020B0604020202020204" pitchFamily="34" charset="0"/>
              </a:rPr>
              <a:t>A1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  <a:latin typeface="Microsoft Sans Serif" panose="020B0604020202020204" pitchFamily="34" charset="0"/>
              </a:rPr>
              <a:t>A2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  <a:latin typeface="Microsoft Sans Serif" panose="020B0604020202020204" pitchFamily="34" charset="0"/>
              </a:rPr>
              <a:t>A3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  <a:latin typeface="Microsoft Sans Serif" panose="020B0604020202020204" pitchFamily="34" charset="0"/>
              </a:rPr>
              <a:t>A4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  <a:latin typeface="Microsoft Sans Serif" panose="020B0604020202020204" pitchFamily="34" charset="0"/>
              </a:rPr>
              <a:t>A5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  <a:latin typeface="Microsoft Sans Serif" panose="020B0604020202020204" pitchFamily="34" charset="0"/>
              </a:rPr>
              <a:t>A6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b="1">
              <a:solidFill>
                <a:schemeClr val="accent2"/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839706" name="Text Box 26">
            <a:extLst>
              <a:ext uri="{FF2B5EF4-FFF2-40B4-BE49-F238E27FC236}">
                <a16:creationId xmlns:a16="http://schemas.microsoft.com/office/drawing/2014/main" id="{17E777E2-72FC-4344-AD00-C370BBF318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8" y="4010025"/>
            <a:ext cx="2943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Microsoft Sans Serif" panose="020B0604020202020204" pitchFamily="34" charset="0"/>
              </a:rPr>
              <a:t>31              16 15                0</a:t>
            </a:r>
          </a:p>
        </p:txBody>
      </p:sp>
      <p:sp>
        <p:nvSpPr>
          <p:cNvPr id="839707" name="Line 27">
            <a:extLst>
              <a:ext uri="{FF2B5EF4-FFF2-40B4-BE49-F238E27FC236}">
                <a16:creationId xmlns:a16="http://schemas.microsoft.com/office/drawing/2014/main" id="{A4A5CA75-0B78-4C9F-8023-AC202D809D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54163" y="4325938"/>
            <a:ext cx="9525" cy="2106612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9708" name="Rectangle 28">
            <a:extLst>
              <a:ext uri="{FF2B5EF4-FFF2-40B4-BE49-F238E27FC236}">
                <a16:creationId xmlns:a16="http://schemas.microsoft.com/office/drawing/2014/main" id="{11F9DA63-C889-4BBD-8ECB-0A9D5935F9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8813" y="1250950"/>
            <a:ext cx="2816225" cy="3016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9709" name="Rectangle 29">
            <a:extLst>
              <a:ext uri="{FF2B5EF4-FFF2-40B4-BE49-F238E27FC236}">
                <a16:creationId xmlns:a16="http://schemas.microsoft.com/office/drawing/2014/main" id="{2B284857-564D-4F04-B8EF-9ADF8F8CBB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8813" y="1550988"/>
            <a:ext cx="2816225" cy="3000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9710" name="Text Box 30">
            <a:extLst>
              <a:ext uri="{FF2B5EF4-FFF2-40B4-BE49-F238E27FC236}">
                <a16:creationId xmlns:a16="http://schemas.microsoft.com/office/drawing/2014/main" id="{2E06204E-075A-4073-9632-0705177C9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1500" y="933450"/>
            <a:ext cx="2943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Microsoft Sans Serif" panose="020B0604020202020204" pitchFamily="34" charset="0"/>
              </a:rPr>
              <a:t>31              16 15                0</a:t>
            </a:r>
          </a:p>
        </p:txBody>
      </p:sp>
      <p:sp>
        <p:nvSpPr>
          <p:cNvPr id="839711" name="Text Box 31">
            <a:extLst>
              <a:ext uri="{FF2B5EF4-FFF2-40B4-BE49-F238E27FC236}">
                <a16:creationId xmlns:a16="http://schemas.microsoft.com/office/drawing/2014/main" id="{A3290673-7F03-430F-9BDE-B4E4157A6E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7575" y="1157288"/>
            <a:ext cx="4953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  <a:latin typeface="Microsoft Sans Serif" panose="020B0604020202020204" pitchFamily="34" charset="0"/>
              </a:rPr>
              <a:t>A7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  <a:latin typeface="Microsoft Sans Serif" panose="020B0604020202020204" pitchFamily="34" charset="0"/>
              </a:rPr>
              <a:t>A7</a:t>
            </a:r>
          </a:p>
        </p:txBody>
      </p:sp>
      <p:sp>
        <p:nvSpPr>
          <p:cNvPr id="839712" name="Line 32">
            <a:extLst>
              <a:ext uri="{FF2B5EF4-FFF2-40B4-BE49-F238E27FC236}">
                <a16:creationId xmlns:a16="http://schemas.microsoft.com/office/drawing/2014/main" id="{0661358E-7C0C-4795-BEB4-160A029CBD9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92800" y="1249363"/>
            <a:ext cx="0" cy="592137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9713" name="Text Box 33">
            <a:extLst>
              <a:ext uri="{FF2B5EF4-FFF2-40B4-BE49-F238E27FC236}">
                <a16:creationId xmlns:a16="http://schemas.microsoft.com/office/drawing/2014/main" id="{6B6B6974-D747-40D2-85FD-282FBB17A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0313" y="944563"/>
            <a:ext cx="15303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solidFill>
                  <a:srgbClr val="008000"/>
                </a:solidFill>
              </a:rPr>
              <a:t>ユーザ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solidFill>
                  <a:srgbClr val="008000"/>
                </a:solidFill>
              </a:rPr>
              <a:t>スタックポインタ</a:t>
            </a:r>
          </a:p>
        </p:txBody>
      </p:sp>
      <p:sp>
        <p:nvSpPr>
          <p:cNvPr id="839714" name="Text Box 34">
            <a:extLst>
              <a:ext uri="{FF2B5EF4-FFF2-40B4-BE49-F238E27FC236}">
                <a16:creationId xmlns:a16="http://schemas.microsoft.com/office/drawing/2014/main" id="{3449F5A4-A5F4-41B3-B2EB-43C10C1611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0313" y="1449388"/>
            <a:ext cx="1554162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solidFill>
                  <a:srgbClr val="008000"/>
                </a:solidFill>
              </a:rPr>
              <a:t>スーパバイザ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solidFill>
                  <a:srgbClr val="008000"/>
                </a:solidFill>
              </a:rPr>
              <a:t>スタックポインタ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solidFill>
                  <a:srgbClr val="008000"/>
                </a:solidFill>
              </a:rPr>
              <a:t>(</a:t>
            </a:r>
            <a:r>
              <a:rPr lang="en-US" altLang="ja-JP" sz="1600">
                <a:solidFill>
                  <a:srgbClr val="008000"/>
                </a:solidFill>
              </a:rPr>
              <a:t>user stack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600">
                <a:solidFill>
                  <a:srgbClr val="008000"/>
                </a:solidFill>
              </a:rPr>
              <a:t> pointer,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600">
                <a:solidFill>
                  <a:srgbClr val="008000"/>
                </a:solidFill>
              </a:rPr>
              <a:t> supervisor stack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600">
                <a:solidFill>
                  <a:srgbClr val="008000"/>
                </a:solidFill>
              </a:rPr>
              <a:t> pointer)</a:t>
            </a:r>
          </a:p>
        </p:txBody>
      </p:sp>
      <p:sp>
        <p:nvSpPr>
          <p:cNvPr id="839715" name="Rectangle 35">
            <a:extLst>
              <a:ext uri="{FF2B5EF4-FFF2-40B4-BE49-F238E27FC236}">
                <a16:creationId xmlns:a16="http://schemas.microsoft.com/office/drawing/2014/main" id="{3ECE7F97-5658-4BF0-8FE9-EFBDB72ACE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750" y="5276850"/>
            <a:ext cx="2816225" cy="3016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9716" name="Text Box 36">
            <a:extLst>
              <a:ext uri="{FF2B5EF4-FFF2-40B4-BE49-F238E27FC236}">
                <a16:creationId xmlns:a16="http://schemas.microsoft.com/office/drawing/2014/main" id="{B9547FA9-B3FD-4DDD-A61F-450DAA141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6438" y="4959350"/>
            <a:ext cx="2943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Microsoft Sans Serif" panose="020B0604020202020204" pitchFamily="34" charset="0"/>
              </a:rPr>
              <a:t>31   24 23                           0</a:t>
            </a:r>
          </a:p>
        </p:txBody>
      </p:sp>
      <p:sp>
        <p:nvSpPr>
          <p:cNvPr id="839717" name="Text Box 37">
            <a:extLst>
              <a:ext uri="{FF2B5EF4-FFF2-40B4-BE49-F238E27FC236}">
                <a16:creationId xmlns:a16="http://schemas.microsoft.com/office/drawing/2014/main" id="{00E09575-E168-48B7-B87E-5492ED8E6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5838" y="5183188"/>
            <a:ext cx="1741487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8000"/>
                </a:solidFill>
                <a:latin typeface="Microsoft Sans Serif" panose="020B0604020202020204" pitchFamily="34" charset="0"/>
              </a:rPr>
              <a:t>　　 プログラム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8000"/>
                </a:solidFill>
                <a:latin typeface="Microsoft Sans Serif" panose="020B0604020202020204" pitchFamily="34" charset="0"/>
              </a:rPr>
              <a:t>　　　カウンタ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008000"/>
                </a:solidFill>
                <a:latin typeface="Microsoft Sans Serif" panose="020B0604020202020204" pitchFamily="34" charset="0"/>
              </a:rPr>
              <a:t>        (program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008000"/>
                </a:solidFill>
                <a:latin typeface="Microsoft Sans Serif" panose="020B0604020202020204" pitchFamily="34" charset="0"/>
              </a:rPr>
              <a:t>          counter)</a:t>
            </a:r>
          </a:p>
        </p:txBody>
      </p:sp>
      <p:sp>
        <p:nvSpPr>
          <p:cNvPr id="839718" name="Rectangle 38">
            <a:extLst>
              <a:ext uri="{FF2B5EF4-FFF2-40B4-BE49-F238E27FC236}">
                <a16:creationId xmlns:a16="http://schemas.microsoft.com/office/drawing/2014/main" id="{06E5BC05-122C-4FEA-B000-4A4D960605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2638" y="5264150"/>
            <a:ext cx="714375" cy="304800"/>
          </a:xfrm>
          <a:prstGeom prst="rect">
            <a:avLst/>
          </a:prstGeom>
          <a:solidFill>
            <a:srgbClr val="10007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9719" name="Rectangle 39">
            <a:extLst>
              <a:ext uri="{FF2B5EF4-FFF2-40B4-BE49-F238E27FC236}">
                <a16:creationId xmlns:a16="http://schemas.microsoft.com/office/drawing/2014/main" id="{FF5F388D-301A-4DEF-B8CE-5106428BF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1688" y="3444875"/>
            <a:ext cx="1397000" cy="3016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9720" name="Text Box 40">
            <a:extLst>
              <a:ext uri="{FF2B5EF4-FFF2-40B4-BE49-F238E27FC236}">
                <a16:creationId xmlns:a16="http://schemas.microsoft.com/office/drawing/2014/main" id="{D5F1FFD4-9298-4A2D-BEFE-99385E7AE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5325" y="2965450"/>
            <a:ext cx="1543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Microsoft Sans Serif" panose="020B0604020202020204" pitchFamily="34" charset="0"/>
              </a:rPr>
              <a:t>15     8  7     0</a:t>
            </a:r>
          </a:p>
        </p:txBody>
      </p:sp>
      <p:sp>
        <p:nvSpPr>
          <p:cNvPr id="839721" name="Text Box 41">
            <a:extLst>
              <a:ext uri="{FF2B5EF4-FFF2-40B4-BE49-F238E27FC236}">
                <a16:creationId xmlns:a16="http://schemas.microsoft.com/office/drawing/2014/main" id="{B66742C9-9678-4C11-9A58-767AB5754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1225" y="3351213"/>
            <a:ext cx="1711325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8000"/>
                </a:solidFill>
                <a:latin typeface="Microsoft Sans Serif" panose="020B0604020202020204" pitchFamily="34" charset="0"/>
              </a:rPr>
              <a:t>　　 ステータス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8000"/>
                </a:solidFill>
                <a:latin typeface="Microsoft Sans Serif" panose="020B0604020202020204" pitchFamily="34" charset="0"/>
              </a:rPr>
              <a:t>　　　レジスタ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008000"/>
                </a:solidFill>
                <a:latin typeface="Microsoft Sans Serif" panose="020B0604020202020204" pitchFamily="34" charset="0"/>
              </a:rPr>
              <a:t>        (status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008000"/>
                </a:solidFill>
                <a:latin typeface="Microsoft Sans Serif" panose="020B0604020202020204" pitchFamily="34" charset="0"/>
              </a:rPr>
              <a:t>         register)</a:t>
            </a:r>
          </a:p>
        </p:txBody>
      </p:sp>
      <p:sp>
        <p:nvSpPr>
          <p:cNvPr id="839722" name="Line 42">
            <a:extLst>
              <a:ext uri="{FF2B5EF4-FFF2-40B4-BE49-F238E27FC236}">
                <a16:creationId xmlns:a16="http://schemas.microsoft.com/office/drawing/2014/main" id="{13658E83-ED47-4D3C-A565-3BF3C218E06F}"/>
              </a:ext>
            </a:extLst>
          </p:cNvPr>
          <p:cNvSpPr>
            <a:spLocks noChangeShapeType="1"/>
          </p:cNvSpPr>
          <p:nvPr/>
        </p:nvSpPr>
        <p:spPr bwMode="auto">
          <a:xfrm>
            <a:off x="6580188" y="3432175"/>
            <a:ext cx="0" cy="32543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9723" name="AutoShape 43">
            <a:extLst>
              <a:ext uri="{FF2B5EF4-FFF2-40B4-BE49-F238E27FC236}">
                <a16:creationId xmlns:a16="http://schemas.microsoft.com/office/drawing/2014/main" id="{266F1EA4-B62A-4777-B2B6-7CCC7D4DE643}"/>
              </a:ext>
            </a:extLst>
          </p:cNvPr>
          <p:cNvSpPr>
            <a:spLocks/>
          </p:cNvSpPr>
          <p:nvPr/>
        </p:nvSpPr>
        <p:spPr bwMode="auto">
          <a:xfrm rot="5400000">
            <a:off x="6846888" y="3622675"/>
            <a:ext cx="133350" cy="657225"/>
          </a:xfrm>
          <a:prstGeom prst="rightBrace">
            <a:avLst>
              <a:gd name="adj1" fmla="val 41071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9724" name="Text Box 44">
            <a:extLst>
              <a:ext uri="{FF2B5EF4-FFF2-40B4-BE49-F238E27FC236}">
                <a16:creationId xmlns:a16="http://schemas.microsoft.com/office/drawing/2014/main" id="{4BD66D37-24EE-4F1B-B8EC-6651653B9E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75" y="4017963"/>
            <a:ext cx="736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  <a:latin typeface="Microsoft Sans Serif" panose="020B0604020202020204" pitchFamily="34" charset="0"/>
              </a:rPr>
              <a:t>CCR</a:t>
            </a:r>
          </a:p>
        </p:txBody>
      </p:sp>
      <p:sp>
        <p:nvSpPr>
          <p:cNvPr id="839725" name="Text Box 45">
            <a:extLst>
              <a:ext uri="{FF2B5EF4-FFF2-40B4-BE49-F238E27FC236}">
                <a16:creationId xmlns:a16="http://schemas.microsoft.com/office/drawing/2014/main" id="{7D852C44-C788-47F0-AC2A-D961E13750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7750" y="5205413"/>
            <a:ext cx="5381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  <a:latin typeface="Microsoft Sans Serif" panose="020B0604020202020204" pitchFamily="34" charset="0"/>
              </a:rPr>
              <a:t>PC</a:t>
            </a:r>
          </a:p>
        </p:txBody>
      </p:sp>
      <p:sp>
        <p:nvSpPr>
          <p:cNvPr id="839726" name="Text Box 46">
            <a:extLst>
              <a:ext uri="{FF2B5EF4-FFF2-40B4-BE49-F238E27FC236}">
                <a16:creationId xmlns:a16="http://schemas.microsoft.com/office/drawing/2014/main" id="{39F70804-607E-41AD-ACCE-4B70B1075D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3925" y="2432050"/>
            <a:ext cx="1554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accent2"/>
                </a:solidFill>
                <a:latin typeface="Microsoft Sans Serif" panose="020B0604020202020204" pitchFamily="34" charset="0"/>
              </a:rPr>
              <a:t>SP</a:t>
            </a:r>
            <a:r>
              <a:rPr lang="ja-JP" altLang="en-US" sz="2400"/>
              <a:t>とも書く</a:t>
            </a:r>
          </a:p>
        </p:txBody>
      </p:sp>
      <p:sp>
        <p:nvSpPr>
          <p:cNvPr id="839727" name="Line 47">
            <a:extLst>
              <a:ext uri="{FF2B5EF4-FFF2-40B4-BE49-F238E27FC236}">
                <a16:creationId xmlns:a16="http://schemas.microsoft.com/office/drawing/2014/main" id="{83D19EDB-7B89-49FD-87EB-08FDDC8CE9E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69113" y="1927225"/>
            <a:ext cx="434975" cy="533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9728" name="Text Box 48">
            <a:extLst>
              <a:ext uri="{FF2B5EF4-FFF2-40B4-BE49-F238E27FC236}">
                <a16:creationId xmlns:a16="http://schemas.microsoft.com/office/drawing/2014/main" id="{1FB5068B-3736-49E0-817A-DEDCA202E8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5188" y="3368675"/>
            <a:ext cx="5381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  <a:latin typeface="Microsoft Sans Serif" panose="020B0604020202020204" pitchFamily="34" charset="0"/>
              </a:rPr>
              <a:t>SR</a:t>
            </a:r>
          </a:p>
        </p:txBody>
      </p:sp>
      <p:sp>
        <p:nvSpPr>
          <p:cNvPr id="839729" name="Text Box 49">
            <a:extLst>
              <a:ext uri="{FF2B5EF4-FFF2-40B4-BE49-F238E27FC236}">
                <a16:creationId xmlns:a16="http://schemas.microsoft.com/office/drawing/2014/main" id="{A841E890-A86D-4D9E-B841-AF37FE6B95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4725" y="3297238"/>
            <a:ext cx="1489075" cy="4667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32</a:t>
            </a:r>
            <a:r>
              <a:rPr lang="ja-JP" altLang="en-US" sz="2400">
                <a:solidFill>
                  <a:schemeClr val="tx2"/>
                </a:solidFill>
              </a:rPr>
              <a:t>ビット長</a:t>
            </a:r>
          </a:p>
        </p:txBody>
      </p:sp>
      <p:sp>
        <p:nvSpPr>
          <p:cNvPr id="839730" name="Text Box 50">
            <a:extLst>
              <a:ext uri="{FF2B5EF4-FFF2-40B4-BE49-F238E27FC236}">
                <a16:creationId xmlns:a16="http://schemas.microsoft.com/office/drawing/2014/main" id="{482C3B6B-990A-47B4-9531-6367CBE35B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6343650"/>
            <a:ext cx="1489075" cy="4667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32</a:t>
            </a:r>
            <a:r>
              <a:rPr lang="ja-JP" altLang="en-US" sz="2400">
                <a:solidFill>
                  <a:schemeClr val="tx2"/>
                </a:solidFill>
              </a:rPr>
              <a:t>ビット長</a:t>
            </a:r>
          </a:p>
        </p:txBody>
      </p:sp>
      <p:sp>
        <p:nvSpPr>
          <p:cNvPr id="839731" name="Text Box 51">
            <a:extLst>
              <a:ext uri="{FF2B5EF4-FFF2-40B4-BE49-F238E27FC236}">
                <a16:creationId xmlns:a16="http://schemas.microsoft.com/office/drawing/2014/main" id="{4C892EE6-8D32-4248-878B-5A9CAE8380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2725" y="2779713"/>
            <a:ext cx="1273175" cy="4064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tx2"/>
                </a:solidFill>
              </a:rPr>
              <a:t>32</a:t>
            </a:r>
            <a:r>
              <a:rPr lang="ja-JP" altLang="en-US" sz="2000">
                <a:solidFill>
                  <a:schemeClr val="tx2"/>
                </a:solidFill>
              </a:rPr>
              <a:t>ビット長</a:t>
            </a:r>
          </a:p>
        </p:txBody>
      </p:sp>
      <p:sp>
        <p:nvSpPr>
          <p:cNvPr id="839732" name="Text Box 52">
            <a:extLst>
              <a:ext uri="{FF2B5EF4-FFF2-40B4-BE49-F238E27FC236}">
                <a16:creationId xmlns:a16="http://schemas.microsoft.com/office/drawing/2014/main" id="{C58A3B1B-C428-4338-B811-C6EA05B25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0025" y="4584700"/>
            <a:ext cx="1273175" cy="4064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tx2"/>
                </a:solidFill>
              </a:rPr>
              <a:t>16</a:t>
            </a:r>
            <a:r>
              <a:rPr lang="ja-JP" altLang="en-US" sz="2000">
                <a:solidFill>
                  <a:schemeClr val="tx2"/>
                </a:solidFill>
              </a:rPr>
              <a:t>ビット長</a:t>
            </a:r>
          </a:p>
        </p:txBody>
      </p:sp>
      <p:sp>
        <p:nvSpPr>
          <p:cNvPr id="839733" name="Text Box 53">
            <a:extLst>
              <a:ext uri="{FF2B5EF4-FFF2-40B4-BE49-F238E27FC236}">
                <a16:creationId xmlns:a16="http://schemas.microsoft.com/office/drawing/2014/main" id="{F914024A-F03C-444F-9120-831504A16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8438" y="6391275"/>
            <a:ext cx="1273175" cy="4064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tx2"/>
                </a:solidFill>
              </a:rPr>
              <a:t>32</a:t>
            </a:r>
            <a:r>
              <a:rPr lang="ja-JP" altLang="en-US" sz="2000">
                <a:solidFill>
                  <a:schemeClr val="tx2"/>
                </a:solidFill>
              </a:rPr>
              <a:t>ビット長</a:t>
            </a:r>
          </a:p>
        </p:txBody>
      </p:sp>
      <p:sp>
        <p:nvSpPr>
          <p:cNvPr id="839735" name="Line 55">
            <a:extLst>
              <a:ext uri="{FF2B5EF4-FFF2-40B4-BE49-F238E27FC236}">
                <a16:creationId xmlns:a16="http://schemas.microsoft.com/office/drawing/2014/main" id="{75EB2489-CF8D-4B80-B1C4-C7249F149F56}"/>
              </a:ext>
            </a:extLst>
          </p:cNvPr>
          <p:cNvSpPr>
            <a:spLocks noChangeShapeType="1"/>
          </p:cNvSpPr>
          <p:nvPr/>
        </p:nvSpPr>
        <p:spPr bwMode="auto">
          <a:xfrm>
            <a:off x="4749800" y="4225925"/>
            <a:ext cx="312738" cy="814388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9736" name="Text Box 56">
            <a:extLst>
              <a:ext uri="{FF2B5EF4-FFF2-40B4-BE49-F238E27FC236}">
                <a16:creationId xmlns:a16="http://schemas.microsoft.com/office/drawing/2014/main" id="{99DF4F17-48BC-48A7-8961-38BB395C5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0713" y="2898775"/>
            <a:ext cx="5802312" cy="1320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solidFill>
                  <a:schemeClr val="tx2"/>
                </a:solidFill>
              </a:rPr>
              <a:t>プログラムカウンタの機能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solidFill>
                  <a:schemeClr val="tx2"/>
                </a:solidFill>
              </a:rPr>
              <a:t>について，今から説明する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39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39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39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39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39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39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3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3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3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83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83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83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3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83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83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83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839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839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83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83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83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839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83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83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839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83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839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839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839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839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839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839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83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839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839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83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839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83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839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839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500"/>
                                        <p:tgtEl>
                                          <p:spTgt spid="83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839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 tmFilter="0, 0; .2, .5; .8, .5; 1, 0"/>
                                        <p:tgtEl>
                                          <p:spTgt spid="8397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2" dur="250" autoRev="1" fill="hold"/>
                                        <p:tgtEl>
                                          <p:spTgt spid="8397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3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 tmFilter="0, 0; .2, .5; .8, .5; 1, 0"/>
                                        <p:tgtEl>
                                          <p:spTgt spid="8397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5" dur="250" autoRev="1" fill="hold"/>
                                        <p:tgtEl>
                                          <p:spTgt spid="8397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6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 tmFilter="0, 0; .2, .5; .8, .5; 1, 0"/>
                                        <p:tgtEl>
                                          <p:spTgt spid="8397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8" dur="250" autoRev="1" fill="hold"/>
                                        <p:tgtEl>
                                          <p:spTgt spid="8397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9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 tmFilter="0, 0; .2, .5; .8, .5; 1, 0"/>
                                        <p:tgtEl>
                                          <p:spTgt spid="8397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1" dur="250" autoRev="1" fill="hold"/>
                                        <p:tgtEl>
                                          <p:spTgt spid="8397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2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 tmFilter="0, 0; .2, .5; .8, .5; 1, 0"/>
                                        <p:tgtEl>
                                          <p:spTgt spid="8397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4" dur="250" autoRev="1" fill="hold"/>
                                        <p:tgtEl>
                                          <p:spTgt spid="8397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 tmFilter="0, 0; .2, .5; .8, .5; 1, 0"/>
                                        <p:tgtEl>
                                          <p:spTgt spid="8397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7" dur="250" autoRev="1" fill="hold"/>
                                        <p:tgtEl>
                                          <p:spTgt spid="8397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" dur="500"/>
                                        <p:tgtEl>
                                          <p:spTgt spid="839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4" dur="500"/>
                                        <p:tgtEl>
                                          <p:spTgt spid="839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500"/>
                                        <p:tgtEl>
                                          <p:spTgt spid="839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34" grpId="0" animBg="1"/>
      <p:bldP spid="839683" grpId="0"/>
      <p:bldP spid="839693" grpId="0"/>
      <p:bldP spid="839694" grpId="0"/>
      <p:bldP spid="839697" grpId="0"/>
      <p:bldP spid="839698" grpId="0" animBg="1"/>
      <p:bldP spid="839699" grpId="0" animBg="1"/>
      <p:bldP spid="839700" grpId="0" animBg="1"/>
      <p:bldP spid="839701" grpId="0" animBg="1"/>
      <p:bldP spid="839702" grpId="0" animBg="1"/>
      <p:bldP spid="839703" grpId="0" animBg="1"/>
      <p:bldP spid="839704" grpId="0" animBg="1"/>
      <p:bldP spid="839705" grpId="0"/>
      <p:bldP spid="839706" grpId="0"/>
      <p:bldP spid="839708" grpId="0" animBg="1"/>
      <p:bldP spid="839709" grpId="0" animBg="1"/>
      <p:bldP spid="839710" grpId="0"/>
      <p:bldP spid="839711" grpId="0"/>
      <p:bldP spid="839713" grpId="0"/>
      <p:bldP spid="839714" grpId="0"/>
      <p:bldP spid="839715" grpId="0" animBg="1"/>
      <p:bldP spid="839715" grpId="1" animBg="1"/>
      <p:bldP spid="839716" grpId="0"/>
      <p:bldP spid="839716" grpId="1"/>
      <p:bldP spid="839717" grpId="0"/>
      <p:bldP spid="839717" grpId="1"/>
      <p:bldP spid="839718" grpId="0" animBg="1"/>
      <p:bldP spid="839718" grpId="1" animBg="1"/>
      <p:bldP spid="839719" grpId="0" animBg="1"/>
      <p:bldP spid="839720" grpId="0"/>
      <p:bldP spid="839721" grpId="0"/>
      <p:bldP spid="839723" grpId="0" animBg="1"/>
      <p:bldP spid="839724" grpId="0"/>
      <p:bldP spid="839725" grpId="0"/>
      <p:bldP spid="839725" grpId="1"/>
      <p:bldP spid="839726" grpId="0"/>
      <p:bldP spid="839728" grpId="0"/>
      <p:bldP spid="839729" grpId="0" animBg="1"/>
      <p:bldP spid="839730" grpId="0" animBg="1"/>
      <p:bldP spid="839731" grpId="0" animBg="1"/>
      <p:bldP spid="839732" grpId="0" animBg="1"/>
      <p:bldP spid="839733" grpId="0" animBg="1"/>
      <p:bldP spid="839733" grpId="1" animBg="1"/>
      <p:bldP spid="83973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39" descr="1">
            <a:extLst>
              <a:ext uri="{FF2B5EF4-FFF2-40B4-BE49-F238E27FC236}">
                <a16:creationId xmlns:a16="http://schemas.microsoft.com/office/drawing/2014/main" id="{C9F9CDCC-53FC-4760-91F0-472D4039D6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0" y="787400"/>
            <a:ext cx="4352925" cy="5508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1" name="Text Box 5">
            <a:extLst>
              <a:ext uri="{FF2B5EF4-FFF2-40B4-BE49-F238E27FC236}">
                <a16:creationId xmlns:a16="http://schemas.microsoft.com/office/drawing/2014/main" id="{76804B59-59CE-42EF-AA06-815566B91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1625" y="57150"/>
            <a:ext cx="30511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accent2"/>
                </a:solidFill>
              </a:rPr>
              <a:t>68000</a:t>
            </a:r>
            <a:r>
              <a:rPr lang="ja-JP" altLang="en-US" sz="2400" b="1">
                <a:solidFill>
                  <a:schemeClr val="accent2"/>
                </a:solidFill>
              </a:rPr>
              <a:t>アセンブラ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accent2"/>
                </a:solidFill>
              </a:rPr>
              <a:t>プログラムファイル</a:t>
            </a:r>
          </a:p>
        </p:txBody>
      </p:sp>
      <p:sp>
        <p:nvSpPr>
          <p:cNvPr id="864262" name="Rectangle 6">
            <a:extLst>
              <a:ext uri="{FF2B5EF4-FFF2-40B4-BE49-F238E27FC236}">
                <a16:creationId xmlns:a16="http://schemas.microsoft.com/office/drawing/2014/main" id="{FF2E83D7-E4C8-414C-A717-713EED1ADC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8063" y="3298825"/>
            <a:ext cx="4071937" cy="2786063"/>
          </a:xfrm>
          <a:prstGeom prst="rect">
            <a:avLst/>
          </a:prstGeom>
          <a:solidFill>
            <a:schemeClr val="tx2">
              <a:alpha val="3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64270" name="Rectangle 14">
            <a:extLst>
              <a:ext uri="{FF2B5EF4-FFF2-40B4-BE49-F238E27FC236}">
                <a16:creationId xmlns:a16="http://schemas.microsoft.com/office/drawing/2014/main" id="{BA15B499-BD56-4F18-B2A4-EE6739B88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5550" y="3592513"/>
            <a:ext cx="2427288" cy="33813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64271" name="Text Box 15">
            <a:extLst>
              <a:ext uri="{FF2B5EF4-FFF2-40B4-BE49-F238E27FC236}">
                <a16:creationId xmlns:a16="http://schemas.microsoft.com/office/drawing/2014/main" id="{F98E32F7-C017-4352-B1FF-6D2153123C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0" y="3514725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864276" name="Rectangle 20">
            <a:extLst>
              <a:ext uri="{FF2B5EF4-FFF2-40B4-BE49-F238E27FC236}">
                <a16:creationId xmlns:a16="http://schemas.microsoft.com/office/drawing/2014/main" id="{5EB53DC0-8A31-481E-9524-16659FAC81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2375" y="3973513"/>
            <a:ext cx="2427288" cy="33813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64277" name="Text Box 21">
            <a:extLst>
              <a:ext uri="{FF2B5EF4-FFF2-40B4-BE49-F238E27FC236}">
                <a16:creationId xmlns:a16="http://schemas.microsoft.com/office/drawing/2014/main" id="{3A581E25-D42C-4A47-833B-5411B625FA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7075" y="3895725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②</a:t>
            </a:r>
          </a:p>
        </p:txBody>
      </p:sp>
      <p:sp>
        <p:nvSpPr>
          <p:cNvPr id="864278" name="Rectangle 22">
            <a:extLst>
              <a:ext uri="{FF2B5EF4-FFF2-40B4-BE49-F238E27FC236}">
                <a16:creationId xmlns:a16="http://schemas.microsoft.com/office/drawing/2014/main" id="{C26F026A-0655-4B2C-ACCA-0B4C544CAB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7138" y="4354513"/>
            <a:ext cx="2427287" cy="33813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64279" name="Text Box 23">
            <a:extLst>
              <a:ext uri="{FF2B5EF4-FFF2-40B4-BE49-F238E27FC236}">
                <a16:creationId xmlns:a16="http://schemas.microsoft.com/office/drawing/2014/main" id="{BA588EEB-450B-4672-BA12-B46BCCC81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1838" y="4276725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③</a:t>
            </a:r>
          </a:p>
        </p:txBody>
      </p:sp>
      <p:sp>
        <p:nvSpPr>
          <p:cNvPr id="864287" name="Rectangle 31">
            <a:extLst>
              <a:ext uri="{FF2B5EF4-FFF2-40B4-BE49-F238E27FC236}">
                <a16:creationId xmlns:a16="http://schemas.microsoft.com/office/drawing/2014/main" id="{63AEAEEB-DADF-4FA1-8133-B5E15E3121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0788" y="5043488"/>
            <a:ext cx="2427287" cy="33813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64288" name="Text Box 32">
            <a:extLst>
              <a:ext uri="{FF2B5EF4-FFF2-40B4-BE49-F238E27FC236}">
                <a16:creationId xmlns:a16="http://schemas.microsoft.com/office/drawing/2014/main" id="{57231B45-911B-4DDD-86A6-7B7CB6CA9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5488" y="49657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④</a:t>
            </a:r>
          </a:p>
        </p:txBody>
      </p:sp>
      <p:sp>
        <p:nvSpPr>
          <p:cNvPr id="864290" name="Rectangle 34">
            <a:extLst>
              <a:ext uri="{FF2B5EF4-FFF2-40B4-BE49-F238E27FC236}">
                <a16:creationId xmlns:a16="http://schemas.microsoft.com/office/drawing/2014/main" id="{2ABE99C4-1D5D-47C7-98CF-E1B45EA302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4438" y="5416550"/>
            <a:ext cx="2427287" cy="338138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64291" name="Text Box 35">
            <a:extLst>
              <a:ext uri="{FF2B5EF4-FFF2-40B4-BE49-F238E27FC236}">
                <a16:creationId xmlns:a16="http://schemas.microsoft.com/office/drawing/2014/main" id="{1119ADCB-5E1D-427E-930B-9C1E0BCE7D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9138" y="5338763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⑤</a:t>
            </a:r>
          </a:p>
        </p:txBody>
      </p:sp>
      <p:sp>
        <p:nvSpPr>
          <p:cNvPr id="864294" name="Text Box 38">
            <a:extLst>
              <a:ext uri="{FF2B5EF4-FFF2-40B4-BE49-F238E27FC236}">
                <a16:creationId xmlns:a16="http://schemas.microsoft.com/office/drawing/2014/main" id="{54C31E54-0CE5-481F-A49C-F7CCC02AF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113" y="6223000"/>
            <a:ext cx="82518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プログラムは順次実行される ①→②→③→・・・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64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64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64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6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6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6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6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64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64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64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64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864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4270" grpId="0" animBg="1"/>
      <p:bldP spid="864271" grpId="0"/>
      <p:bldP spid="864276" grpId="0" animBg="1"/>
      <p:bldP spid="864277" grpId="0"/>
      <p:bldP spid="864278" grpId="0" animBg="1"/>
      <p:bldP spid="864279" grpId="0"/>
      <p:bldP spid="864287" grpId="0" animBg="1"/>
      <p:bldP spid="864288" grpId="0"/>
      <p:bldP spid="864290" grpId="0" animBg="1"/>
      <p:bldP spid="864291" grpId="0"/>
      <p:bldP spid="86429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6">
            <a:extLst>
              <a:ext uri="{FF2B5EF4-FFF2-40B4-BE49-F238E27FC236}">
                <a16:creationId xmlns:a16="http://schemas.microsoft.com/office/drawing/2014/main" id="{DA51AF68-49BA-44AB-8CD9-DBDA0A8B5E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6925" y="2852738"/>
            <a:ext cx="3051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accent2"/>
                </a:solidFill>
              </a:rPr>
              <a:t>メモリの中身</a:t>
            </a:r>
          </a:p>
        </p:txBody>
      </p:sp>
      <p:pic>
        <p:nvPicPr>
          <p:cNvPr id="34819" name="Picture 2" descr="1">
            <a:extLst>
              <a:ext uri="{FF2B5EF4-FFF2-40B4-BE49-F238E27FC236}">
                <a16:creationId xmlns:a16="http://schemas.microsoft.com/office/drawing/2014/main" id="{98E5BDDB-85B2-46F3-9273-247F576214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75" y="1081088"/>
            <a:ext cx="8150225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6316" name="Rectangle 12">
            <a:extLst>
              <a:ext uri="{FF2B5EF4-FFF2-40B4-BE49-F238E27FC236}">
                <a16:creationId xmlns:a16="http://schemas.microsoft.com/office/drawing/2014/main" id="{3C35FA65-0252-41AD-BDB7-50B27DBA15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6700" y="1176338"/>
            <a:ext cx="2570163" cy="29527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66317" name="Text Box 13">
            <a:extLst>
              <a:ext uri="{FF2B5EF4-FFF2-40B4-BE49-F238E27FC236}">
                <a16:creationId xmlns:a16="http://schemas.microsoft.com/office/drawing/2014/main" id="{E3F55159-6C58-4299-ACE7-6E7488A04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8075" y="582613"/>
            <a:ext cx="487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866318" name="Rectangle 14">
            <a:extLst>
              <a:ext uri="{FF2B5EF4-FFF2-40B4-BE49-F238E27FC236}">
                <a16:creationId xmlns:a16="http://schemas.microsoft.com/office/drawing/2014/main" id="{135BF2D0-2428-48D0-8A13-340C454EA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0200" y="1169988"/>
            <a:ext cx="2570163" cy="29527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66319" name="Text Box 15">
            <a:extLst>
              <a:ext uri="{FF2B5EF4-FFF2-40B4-BE49-F238E27FC236}">
                <a16:creationId xmlns:a16="http://schemas.microsoft.com/office/drawing/2014/main" id="{B80B1B2A-175D-4697-81D9-A941D45A7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1575" y="576263"/>
            <a:ext cx="490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②</a:t>
            </a:r>
          </a:p>
        </p:txBody>
      </p:sp>
      <p:sp>
        <p:nvSpPr>
          <p:cNvPr id="866324" name="Rectangle 20">
            <a:extLst>
              <a:ext uri="{FF2B5EF4-FFF2-40B4-BE49-F238E27FC236}">
                <a16:creationId xmlns:a16="http://schemas.microsoft.com/office/drawing/2014/main" id="{D7937408-08B7-4472-BDF2-A48D4A8AB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5288" y="1179513"/>
            <a:ext cx="1693862" cy="293687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66325" name="Text Box 21">
            <a:extLst>
              <a:ext uri="{FF2B5EF4-FFF2-40B4-BE49-F238E27FC236}">
                <a16:creationId xmlns:a16="http://schemas.microsoft.com/office/drawing/2014/main" id="{7E928A45-6488-4E27-B7B6-9475553E3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8675" y="588963"/>
            <a:ext cx="487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③</a:t>
            </a:r>
          </a:p>
        </p:txBody>
      </p:sp>
      <p:sp>
        <p:nvSpPr>
          <p:cNvPr id="866326" name="Text Box 22">
            <a:extLst>
              <a:ext uri="{FF2B5EF4-FFF2-40B4-BE49-F238E27FC236}">
                <a16:creationId xmlns:a16="http://schemas.microsoft.com/office/drawing/2014/main" id="{3537541C-61AB-4A15-A5BA-A87A4C25A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6213" y="1995488"/>
            <a:ext cx="487362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③</a:t>
            </a:r>
          </a:p>
        </p:txBody>
      </p:sp>
      <p:sp>
        <p:nvSpPr>
          <p:cNvPr id="866327" name="Rectangle 23">
            <a:extLst>
              <a:ext uri="{FF2B5EF4-FFF2-40B4-BE49-F238E27FC236}">
                <a16:creationId xmlns:a16="http://schemas.microsoft.com/office/drawing/2014/main" id="{4D0C0B50-BB97-4BC8-A889-A1A49F90DE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5425" y="1608138"/>
            <a:ext cx="811213" cy="29527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66328" name="Rectangle 24">
            <a:extLst>
              <a:ext uri="{FF2B5EF4-FFF2-40B4-BE49-F238E27FC236}">
                <a16:creationId xmlns:a16="http://schemas.microsoft.com/office/drawing/2014/main" id="{0992BCD6-12E5-426A-8658-BC465F9F84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0138" y="1597025"/>
            <a:ext cx="846137" cy="29368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66329" name="Text Box 25">
            <a:extLst>
              <a:ext uri="{FF2B5EF4-FFF2-40B4-BE49-F238E27FC236}">
                <a16:creationId xmlns:a16="http://schemas.microsoft.com/office/drawing/2014/main" id="{847FF754-A8A3-434E-B9D7-A6FA711412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8075" y="2012950"/>
            <a:ext cx="849313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④</a:t>
            </a:r>
          </a:p>
        </p:txBody>
      </p:sp>
      <p:sp>
        <p:nvSpPr>
          <p:cNvPr id="866330" name="Rectangle 26">
            <a:extLst>
              <a:ext uri="{FF2B5EF4-FFF2-40B4-BE49-F238E27FC236}">
                <a16:creationId xmlns:a16="http://schemas.microsoft.com/office/drawing/2014/main" id="{6D40C251-A513-4F82-B245-2F98805F0C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8825" y="1604963"/>
            <a:ext cx="1668463" cy="29527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66333" name="Text Box 29">
            <a:extLst>
              <a:ext uri="{FF2B5EF4-FFF2-40B4-BE49-F238E27FC236}">
                <a16:creationId xmlns:a16="http://schemas.microsoft.com/office/drawing/2014/main" id="{FDB52792-60E1-470D-B7B1-1DFFD3EDA5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9200" y="1992313"/>
            <a:ext cx="849313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⑤</a:t>
            </a:r>
          </a:p>
        </p:txBody>
      </p:sp>
      <p:sp>
        <p:nvSpPr>
          <p:cNvPr id="866338" name="Text Box 34">
            <a:extLst>
              <a:ext uri="{FF2B5EF4-FFF2-40B4-BE49-F238E27FC236}">
                <a16:creationId xmlns:a16="http://schemas.microsoft.com/office/drawing/2014/main" id="{429E8EF8-A7A4-4F19-AD95-9401A78807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238" y="3400425"/>
            <a:ext cx="8512175" cy="588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命令フェッチは，順次行われる ①→②→③→・・・</a:t>
            </a:r>
            <a:endParaRPr lang="en-US" altLang="ja-JP"/>
          </a:p>
        </p:txBody>
      </p:sp>
      <p:sp>
        <p:nvSpPr>
          <p:cNvPr id="866339" name="Text Box 35">
            <a:extLst>
              <a:ext uri="{FF2B5EF4-FFF2-40B4-BE49-F238E27FC236}">
                <a16:creationId xmlns:a16="http://schemas.microsoft.com/office/drawing/2014/main" id="{CDB64A41-B54D-46C1-BD5B-14B404F96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275" y="4140200"/>
            <a:ext cx="34607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開始は </a:t>
            </a:r>
            <a:r>
              <a:rPr lang="en-US" altLang="ja-JP" b="1">
                <a:solidFill>
                  <a:srgbClr val="008000"/>
                </a:solidFill>
                <a:latin typeface="Courier New" panose="02070309020205020404" pitchFamily="49" charset="0"/>
              </a:rPr>
              <a:t>0x000000</a:t>
            </a:r>
          </a:p>
        </p:txBody>
      </p:sp>
      <p:sp>
        <p:nvSpPr>
          <p:cNvPr id="866340" name="Text Box 36">
            <a:extLst>
              <a:ext uri="{FF2B5EF4-FFF2-40B4-BE49-F238E27FC236}">
                <a16:creationId xmlns:a16="http://schemas.microsoft.com/office/drawing/2014/main" id="{643FC689-D5ED-4230-9295-B9DB65AEF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1163" y="4686300"/>
            <a:ext cx="5592762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① </a:t>
            </a:r>
            <a:r>
              <a:rPr lang="en-US" altLang="ja-JP" b="1">
                <a:solidFill>
                  <a:srgbClr val="008000"/>
                </a:solidFill>
                <a:latin typeface="Courier New" panose="02070309020205020404" pitchFamily="49" charset="0"/>
              </a:rPr>
              <a:t>0x000000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から命令フェッチ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② </a:t>
            </a:r>
            <a:r>
              <a:rPr lang="en-US" altLang="ja-JP" b="1">
                <a:solidFill>
                  <a:srgbClr val="008000"/>
                </a:solidFill>
                <a:latin typeface="Courier New" panose="02070309020205020404" pitchFamily="49" charset="0"/>
              </a:rPr>
              <a:t>0x000006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から命令フェッチ</a:t>
            </a:r>
            <a:endParaRPr lang="en-US" altLang="ja-JP">
              <a:solidFill>
                <a:srgbClr val="008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③ </a:t>
            </a:r>
            <a:r>
              <a:rPr lang="en-US" altLang="ja-JP" b="1">
                <a:solidFill>
                  <a:srgbClr val="008000"/>
                </a:solidFill>
                <a:latin typeface="Courier New" panose="02070309020205020404" pitchFamily="49" charset="0"/>
              </a:rPr>
              <a:t>0x00000c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から命令フェッチ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　　</a:t>
            </a:r>
            <a:r>
              <a:rPr lang="en-US" altLang="ja-JP">
                <a:solidFill>
                  <a:srgbClr val="008000"/>
                </a:solidFill>
              </a:rPr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66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66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866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66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6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6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6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6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6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6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866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866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866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866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866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8663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8663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866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 tmFilter="0, 0; .2, .5; .8, .5; 1, 0"/>
                                        <p:tgtEl>
                                          <p:spTgt spid="8663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250" autoRev="1" fill="hold"/>
                                        <p:tgtEl>
                                          <p:spTgt spid="8663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866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8663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8663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 tmFilter="0, 0; .2, .5; .8, .5; 1, 0"/>
                                        <p:tgtEl>
                                          <p:spTgt spid="8663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250" autoRev="1" fill="hold"/>
                                        <p:tgtEl>
                                          <p:spTgt spid="8663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8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866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6316" grpId="0" animBg="1"/>
      <p:bldP spid="866316" grpId="1" animBg="1"/>
      <p:bldP spid="866317" grpId="0"/>
      <p:bldP spid="866318" grpId="0" animBg="1"/>
      <p:bldP spid="866318" grpId="1" animBg="1"/>
      <p:bldP spid="866319" grpId="0"/>
      <p:bldP spid="866324" grpId="0" animBg="1"/>
      <p:bldP spid="866324" grpId="1" animBg="1"/>
      <p:bldP spid="866325" grpId="0"/>
      <p:bldP spid="866326" grpId="0" animBg="1"/>
      <p:bldP spid="866327" grpId="0" animBg="1"/>
      <p:bldP spid="866327" grpId="1" animBg="1"/>
      <p:bldP spid="866328" grpId="0" animBg="1"/>
      <p:bldP spid="866329" grpId="0" animBg="1"/>
      <p:bldP spid="866330" grpId="0" animBg="1"/>
      <p:bldP spid="866333" grpId="0" animBg="1"/>
      <p:bldP spid="866338" grpId="0" animBg="1"/>
      <p:bldP spid="86633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5B0672B4-0F21-4547-BB8F-3990968CE2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7113" y="1579563"/>
            <a:ext cx="5351462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0FAB7E56-7ED6-4AC4-8A3C-D0CEE7224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8163" y="2438400"/>
            <a:ext cx="4146550" cy="337502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1DE0B9EA-72E4-4290-BF89-D8A16EAD04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7113" y="782638"/>
            <a:ext cx="5351462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6869" name="AutoShape 5">
            <a:extLst>
              <a:ext uri="{FF2B5EF4-FFF2-40B4-BE49-F238E27FC236}">
                <a16:creationId xmlns:a16="http://schemas.microsoft.com/office/drawing/2014/main" id="{708A311E-90A8-4BAD-8E6B-0CFEC54D6E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0050" y="1208088"/>
            <a:ext cx="652463" cy="1216025"/>
          </a:xfrm>
          <a:prstGeom prst="downArrow">
            <a:avLst>
              <a:gd name="adj1" fmla="val 50000"/>
              <a:gd name="adj2" fmla="val 46594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6870" name="AutoShape 6">
            <a:extLst>
              <a:ext uri="{FF2B5EF4-FFF2-40B4-BE49-F238E27FC236}">
                <a16:creationId xmlns:a16="http://schemas.microsoft.com/office/drawing/2014/main" id="{9BC22662-7F4B-4C3A-B9C3-26FA78E8D1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4488" y="1914525"/>
            <a:ext cx="592137" cy="509588"/>
          </a:xfrm>
          <a:prstGeom prst="upDownArrow">
            <a:avLst>
              <a:gd name="adj1" fmla="val 50000"/>
              <a:gd name="adj2" fmla="val 20000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6871" name="Text Box 7">
            <a:extLst>
              <a:ext uri="{FF2B5EF4-FFF2-40B4-BE49-F238E27FC236}">
                <a16:creationId xmlns:a16="http://schemas.microsoft.com/office/drawing/2014/main" id="{6E73F199-4B9D-4E5D-AE9D-1CA7FF4050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7013" y="4503738"/>
            <a:ext cx="758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36872" name="Line 8">
            <a:extLst>
              <a:ext uri="{FF2B5EF4-FFF2-40B4-BE49-F238E27FC236}">
                <a16:creationId xmlns:a16="http://schemas.microsoft.com/office/drawing/2014/main" id="{183A82BA-1284-4F46-ABA3-363E4DC9DC28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9338" y="4714875"/>
            <a:ext cx="2016125" cy="158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873" name="Line 9">
            <a:extLst>
              <a:ext uri="{FF2B5EF4-FFF2-40B4-BE49-F238E27FC236}">
                <a16:creationId xmlns:a16="http://schemas.microsoft.com/office/drawing/2014/main" id="{2C3A1BBF-7766-4E24-A39A-270DD218CD0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30400" y="4576763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1738" name="Line 10">
            <a:extLst>
              <a:ext uri="{FF2B5EF4-FFF2-40B4-BE49-F238E27FC236}">
                <a16:creationId xmlns:a16="http://schemas.microsoft.com/office/drawing/2014/main" id="{19162F4F-5B7D-4CB5-A101-392E9D0AB8F8}"/>
              </a:ext>
            </a:extLst>
          </p:cNvPr>
          <p:cNvSpPr>
            <a:spLocks noChangeShapeType="1"/>
          </p:cNvSpPr>
          <p:nvPr/>
        </p:nvSpPr>
        <p:spPr bwMode="auto">
          <a:xfrm>
            <a:off x="2962275" y="4848225"/>
            <a:ext cx="857250" cy="952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1739" name="Text Box 11">
            <a:extLst>
              <a:ext uri="{FF2B5EF4-FFF2-40B4-BE49-F238E27FC236}">
                <a16:creationId xmlns:a16="http://schemas.microsoft.com/office/drawing/2014/main" id="{BBF74625-C65F-41D5-A8CB-4101C24A3D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4375" y="5078413"/>
            <a:ext cx="2654300" cy="5794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①　リード信号</a:t>
            </a:r>
          </a:p>
        </p:txBody>
      </p:sp>
      <p:sp>
        <p:nvSpPr>
          <p:cNvPr id="841740" name="Line 12">
            <a:extLst>
              <a:ext uri="{FF2B5EF4-FFF2-40B4-BE49-F238E27FC236}">
                <a16:creationId xmlns:a16="http://schemas.microsoft.com/office/drawing/2014/main" id="{F23399C1-5AD1-43B7-905F-7243D4F48E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95525" y="1009650"/>
            <a:ext cx="22479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1741" name="Line 13">
            <a:extLst>
              <a:ext uri="{FF2B5EF4-FFF2-40B4-BE49-F238E27FC236}">
                <a16:creationId xmlns:a16="http://schemas.microsoft.com/office/drawing/2014/main" id="{3E6F418B-DF79-4C36-AC2A-120C8DA097D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43425" y="1000125"/>
            <a:ext cx="0" cy="1419225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1742" name="Text Box 14">
            <a:extLst>
              <a:ext uri="{FF2B5EF4-FFF2-40B4-BE49-F238E27FC236}">
                <a16:creationId xmlns:a16="http://schemas.microsoft.com/office/drawing/2014/main" id="{87A1CEE5-221A-4EDC-B7C2-78A4AC3D83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2050" y="277813"/>
            <a:ext cx="2225675" cy="5794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①　アドレス</a:t>
            </a:r>
          </a:p>
        </p:txBody>
      </p:sp>
      <p:sp>
        <p:nvSpPr>
          <p:cNvPr id="841743" name="Line 15">
            <a:extLst>
              <a:ext uri="{FF2B5EF4-FFF2-40B4-BE49-F238E27FC236}">
                <a16:creationId xmlns:a16="http://schemas.microsoft.com/office/drawing/2014/main" id="{DFAD26A1-00D2-4514-AC85-81EE4EF9E8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91350" y="1743075"/>
            <a:ext cx="9525" cy="6953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1744" name="Line 16">
            <a:extLst>
              <a:ext uri="{FF2B5EF4-FFF2-40B4-BE49-F238E27FC236}">
                <a16:creationId xmlns:a16="http://schemas.microsoft.com/office/drawing/2014/main" id="{FDBF8CC2-625C-4DC0-AB7D-E77EADE940C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95525" y="1724025"/>
            <a:ext cx="46958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1745" name="Text Box 17">
            <a:extLst>
              <a:ext uri="{FF2B5EF4-FFF2-40B4-BE49-F238E27FC236}">
                <a16:creationId xmlns:a16="http://schemas.microsoft.com/office/drawing/2014/main" id="{FE67C7A1-78D5-48E1-9283-E78E906BE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9025" y="1020763"/>
            <a:ext cx="3203575" cy="5794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②　読み出し結果</a:t>
            </a:r>
          </a:p>
        </p:txBody>
      </p:sp>
      <p:sp>
        <p:nvSpPr>
          <p:cNvPr id="36882" name="Rectangle 19">
            <a:extLst>
              <a:ext uri="{FF2B5EF4-FFF2-40B4-BE49-F238E27FC236}">
                <a16:creationId xmlns:a16="http://schemas.microsoft.com/office/drawing/2014/main" id="{72585E8F-B795-401B-A558-1EB5E5FACE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613" y="250825"/>
            <a:ext cx="2103437" cy="52863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pic>
        <p:nvPicPr>
          <p:cNvPr id="36883" name="Picture 20" descr="1">
            <a:extLst>
              <a:ext uri="{FF2B5EF4-FFF2-40B4-BE49-F238E27FC236}">
                <a16:creationId xmlns:a16="http://schemas.microsoft.com/office/drawing/2014/main" id="{172BF2B0-8F46-43DE-83EA-1DB59C38D6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350" y="3398838"/>
            <a:ext cx="469265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41749" name="Text Box 21">
            <a:extLst>
              <a:ext uri="{FF2B5EF4-FFF2-40B4-BE49-F238E27FC236}">
                <a16:creationId xmlns:a16="http://schemas.microsoft.com/office/drawing/2014/main" id="{F279BEA5-2E81-4170-8ED2-2F1C4BDDEB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3300" y="2590800"/>
            <a:ext cx="2139950" cy="5794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chemeClr val="tx2"/>
                </a:solidFill>
                <a:latin typeface="Courier New" panose="02070309020205020404" pitchFamily="49" charset="0"/>
              </a:rPr>
              <a:t>0x000000</a:t>
            </a:r>
            <a:endParaRPr lang="ja-JP" altLang="en-US" b="1">
              <a:solidFill>
                <a:schemeClr val="tx2"/>
              </a:solidFill>
              <a:latin typeface="Courier New" panose="02070309020205020404" pitchFamily="49" charset="0"/>
            </a:endParaRPr>
          </a:p>
        </p:txBody>
      </p:sp>
      <p:sp>
        <p:nvSpPr>
          <p:cNvPr id="841750" name="Rectangle 22">
            <a:extLst>
              <a:ext uri="{FF2B5EF4-FFF2-40B4-BE49-F238E27FC236}">
                <a16:creationId xmlns:a16="http://schemas.microsoft.com/office/drawing/2014/main" id="{3F78AE29-9FE6-4311-8B09-B818E5421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4825" y="3409950"/>
            <a:ext cx="1581150" cy="21907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41752" name="Text Box 24">
            <a:extLst>
              <a:ext uri="{FF2B5EF4-FFF2-40B4-BE49-F238E27FC236}">
                <a16:creationId xmlns:a16="http://schemas.microsoft.com/office/drawing/2014/main" id="{F29B332C-1898-411E-A6B3-71B0B70EE1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6750" y="2543175"/>
            <a:ext cx="1331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読み出し</a:t>
            </a:r>
          </a:p>
        </p:txBody>
      </p:sp>
      <p:sp>
        <p:nvSpPr>
          <p:cNvPr id="841753" name="Rectangle 25">
            <a:extLst>
              <a:ext uri="{FF2B5EF4-FFF2-40B4-BE49-F238E27FC236}">
                <a16:creationId xmlns:a16="http://schemas.microsoft.com/office/drawing/2014/main" id="{55B54409-E3DE-43CE-A89C-B83F74F13B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4738" y="2330450"/>
            <a:ext cx="1581150" cy="21907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6888" name="Text Box 26">
            <a:extLst>
              <a:ext uri="{FF2B5EF4-FFF2-40B4-BE49-F238E27FC236}">
                <a16:creationId xmlns:a16="http://schemas.microsoft.com/office/drawing/2014/main" id="{0C92CE1F-648A-42D4-B16D-744DB22787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9350" y="4289425"/>
            <a:ext cx="2697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足し算のプログラム</a:t>
            </a:r>
          </a:p>
        </p:txBody>
      </p:sp>
      <p:sp>
        <p:nvSpPr>
          <p:cNvPr id="841755" name="Text Box 27">
            <a:extLst>
              <a:ext uri="{FF2B5EF4-FFF2-40B4-BE49-F238E27FC236}">
                <a16:creationId xmlns:a16="http://schemas.microsoft.com/office/drawing/2014/main" id="{6F03A571-A2D7-408B-9703-2ED11761EF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25" y="2449513"/>
            <a:ext cx="258445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プログラムカウンタ</a:t>
            </a:r>
          </a:p>
        </p:txBody>
      </p:sp>
      <p:sp>
        <p:nvSpPr>
          <p:cNvPr id="841756" name="Text Box 28">
            <a:extLst>
              <a:ext uri="{FF2B5EF4-FFF2-40B4-BE49-F238E27FC236}">
                <a16:creationId xmlns:a16="http://schemas.microsoft.com/office/drawing/2014/main" id="{A74616A3-9842-473A-B7E1-89311C9990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325" y="3005138"/>
            <a:ext cx="2149475" cy="588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chemeClr val="tx2"/>
                </a:solidFill>
                <a:latin typeface="Courier New" panose="02070309020205020404" pitchFamily="49" charset="0"/>
              </a:rPr>
              <a:t>0x000000</a:t>
            </a:r>
            <a:endParaRPr lang="ja-JP" altLang="en-US" b="1">
              <a:solidFill>
                <a:schemeClr val="tx2"/>
              </a:solidFill>
              <a:latin typeface="Courier New" panose="02070309020205020404" pitchFamily="49" charset="0"/>
            </a:endParaRPr>
          </a:p>
        </p:txBody>
      </p:sp>
      <p:sp>
        <p:nvSpPr>
          <p:cNvPr id="841758" name="Line 30">
            <a:extLst>
              <a:ext uri="{FF2B5EF4-FFF2-40B4-BE49-F238E27FC236}">
                <a16:creationId xmlns:a16="http://schemas.microsoft.com/office/drawing/2014/main" id="{16AAB2B3-F835-410F-9810-04089E254B7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282700" y="3646488"/>
            <a:ext cx="288925" cy="20621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1759" name="Text Box 31">
            <a:extLst>
              <a:ext uri="{FF2B5EF4-FFF2-40B4-BE49-F238E27FC236}">
                <a16:creationId xmlns:a16="http://schemas.microsoft.com/office/drawing/2014/main" id="{7286FDB8-AC00-4274-8292-600A7DF26D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13" y="5761038"/>
            <a:ext cx="5986462" cy="83185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この説明は，プログラムカウンタの値が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前もって，</a:t>
            </a:r>
            <a:r>
              <a:rPr lang="en-US" altLang="ja-JP" sz="2400" b="1">
                <a:solidFill>
                  <a:schemeClr val="tx2"/>
                </a:solidFill>
                <a:latin typeface="Courier New" panose="02070309020205020404" pitchFamily="49" charset="0"/>
              </a:rPr>
              <a:t>0x000000</a:t>
            </a:r>
            <a:r>
              <a:rPr lang="en-US" altLang="ja-JP" sz="2400">
                <a:solidFill>
                  <a:schemeClr val="tx2"/>
                </a:solidFill>
              </a:rPr>
              <a:t> </a:t>
            </a:r>
            <a:r>
              <a:rPr lang="ja-JP" altLang="en-US" sz="2400">
                <a:solidFill>
                  <a:schemeClr val="tx2"/>
                </a:solidFill>
              </a:rPr>
              <a:t>にセットされていた場合</a:t>
            </a:r>
          </a:p>
        </p:txBody>
      </p:sp>
      <p:sp>
        <p:nvSpPr>
          <p:cNvPr id="841760" name="Text Box 32">
            <a:extLst>
              <a:ext uri="{FF2B5EF4-FFF2-40B4-BE49-F238E27FC236}">
                <a16:creationId xmlns:a16="http://schemas.microsoft.com/office/drawing/2014/main" id="{85BA2F3F-1ED7-48C8-B582-5E1C24B0EB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488" y="5081588"/>
            <a:ext cx="2814637" cy="156368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chemeClr val="accent2"/>
                </a:solidFill>
              </a:rPr>
              <a:t>1. </a:t>
            </a:r>
            <a:r>
              <a:rPr lang="ja-JP" altLang="en-US" b="1">
                <a:solidFill>
                  <a:schemeClr val="accent2"/>
                </a:solidFill>
              </a:rPr>
              <a:t>命令フェッチ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chemeClr val="accent2"/>
                </a:solidFill>
              </a:rPr>
              <a:t>2. </a:t>
            </a:r>
            <a:r>
              <a:rPr lang="ja-JP" altLang="en-US" b="1">
                <a:solidFill>
                  <a:schemeClr val="accent2"/>
                </a:solidFill>
              </a:rPr>
              <a:t>命令デコード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chemeClr val="accent2"/>
                </a:solidFill>
              </a:rPr>
              <a:t>3. </a:t>
            </a:r>
            <a:r>
              <a:rPr lang="ja-JP" altLang="en-US" b="1">
                <a:solidFill>
                  <a:schemeClr val="accent2"/>
                </a:solidFill>
              </a:rPr>
              <a:t>命令実行</a:t>
            </a:r>
          </a:p>
        </p:txBody>
      </p:sp>
      <p:sp>
        <p:nvSpPr>
          <p:cNvPr id="841761" name="Rectangle 33">
            <a:extLst>
              <a:ext uri="{FF2B5EF4-FFF2-40B4-BE49-F238E27FC236}">
                <a16:creationId xmlns:a16="http://schemas.microsoft.com/office/drawing/2014/main" id="{B3D557DA-0AA4-4CB1-99F5-38A1980E41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4750" y="5140325"/>
            <a:ext cx="2687638" cy="434975"/>
          </a:xfrm>
          <a:prstGeom prst="rect">
            <a:avLst/>
          </a:prstGeom>
          <a:solidFill>
            <a:schemeClr val="accent2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41762" name="Line 34">
            <a:extLst>
              <a:ext uri="{FF2B5EF4-FFF2-40B4-BE49-F238E27FC236}">
                <a16:creationId xmlns:a16="http://schemas.microsoft.com/office/drawing/2014/main" id="{1B3DB3DD-1BB9-45C2-9118-6ED2DD05D2E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41425" y="1022350"/>
            <a:ext cx="1065213" cy="197485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1764" name="Text Box 36">
            <a:extLst>
              <a:ext uri="{FF2B5EF4-FFF2-40B4-BE49-F238E27FC236}">
                <a16:creationId xmlns:a16="http://schemas.microsoft.com/office/drawing/2014/main" id="{0C79E728-431B-4241-815C-C17EBF95FF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88" y="1646238"/>
            <a:ext cx="3316287" cy="485775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30 39 00 00 00 18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4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4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84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84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8417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8417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6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4176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417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417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8417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84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 tmFilter="0, 0; .2, .5; .8, .5; 1, 0"/>
                                        <p:tgtEl>
                                          <p:spTgt spid="8417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" autoRev="1" fill="hold"/>
                                        <p:tgtEl>
                                          <p:spTgt spid="8417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1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 tmFilter="0, 0; .2, .5; .8, .5; 1, 0"/>
                                        <p:tgtEl>
                                          <p:spTgt spid="8417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250" autoRev="1" fill="hold"/>
                                        <p:tgtEl>
                                          <p:spTgt spid="8417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8417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8417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841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84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841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841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841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841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84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8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84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4 -0.00116 L 0.20121 -0.15741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8417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00" y="-7800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84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84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8417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9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841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841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841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07407E-6 L -0.51736 -0.1081 " pathEditMode="relative" rAng="0" ptsTypes="AA">
                                      <p:cBhvr>
                                        <p:cTn id="110" dur="2000" fill="hold"/>
                                        <p:tgtEl>
                                          <p:spTgt spid="8417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900" y="-5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12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3" dur="500"/>
                                        <p:tgtEl>
                                          <p:spTgt spid="8417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84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1739" grpId="0" animBg="1"/>
      <p:bldP spid="841742" grpId="0" animBg="1"/>
      <p:bldP spid="841745" grpId="0" animBg="1"/>
      <p:bldP spid="841749" grpId="0" animBg="1"/>
      <p:bldP spid="841750" grpId="0" animBg="1"/>
      <p:bldP spid="841750" grpId="1" animBg="1"/>
      <p:bldP spid="841750" grpId="2" animBg="1"/>
      <p:bldP spid="841753" grpId="0" animBg="1"/>
      <p:bldP spid="841753" grpId="1" animBg="1"/>
      <p:bldP spid="841753" grpId="2" animBg="1"/>
      <p:bldP spid="841755" grpId="0" animBg="1"/>
      <p:bldP spid="841756" grpId="0" animBg="1"/>
      <p:bldP spid="841756" grpId="1" animBg="1"/>
      <p:bldP spid="841759" grpId="0" animBg="1"/>
      <p:bldP spid="841759" grpId="1" animBg="1"/>
      <p:bldP spid="841760" grpId="0" build="allAtOnce" animBg="1"/>
      <p:bldP spid="841761" grpId="0" animBg="1"/>
      <p:bldP spid="84176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DE3D3533-7111-462A-8EA6-46EFFFBA7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7113" y="1579563"/>
            <a:ext cx="5351462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527C750B-AD2C-445E-ABA5-0A605ECD2D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8163" y="2438400"/>
            <a:ext cx="4146550" cy="337502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B01FB0EB-78B0-46DC-89A6-20BE1CD6D3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7113" y="782638"/>
            <a:ext cx="5351462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17" name="AutoShape 5">
            <a:extLst>
              <a:ext uri="{FF2B5EF4-FFF2-40B4-BE49-F238E27FC236}">
                <a16:creationId xmlns:a16="http://schemas.microsoft.com/office/drawing/2014/main" id="{E350F1E7-6A99-41E9-BA80-BDFD8781C4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0050" y="1208088"/>
            <a:ext cx="652463" cy="1216025"/>
          </a:xfrm>
          <a:prstGeom prst="downArrow">
            <a:avLst>
              <a:gd name="adj1" fmla="val 50000"/>
              <a:gd name="adj2" fmla="val 46594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18" name="AutoShape 6">
            <a:extLst>
              <a:ext uri="{FF2B5EF4-FFF2-40B4-BE49-F238E27FC236}">
                <a16:creationId xmlns:a16="http://schemas.microsoft.com/office/drawing/2014/main" id="{BD7DFFA3-E0DE-468D-836E-02AAC2E234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4488" y="1914525"/>
            <a:ext cx="592137" cy="509588"/>
          </a:xfrm>
          <a:prstGeom prst="upDownArrow">
            <a:avLst>
              <a:gd name="adj1" fmla="val 50000"/>
              <a:gd name="adj2" fmla="val 20000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19" name="Rectangle 18">
            <a:extLst>
              <a:ext uri="{FF2B5EF4-FFF2-40B4-BE49-F238E27FC236}">
                <a16:creationId xmlns:a16="http://schemas.microsoft.com/office/drawing/2014/main" id="{C35364C1-0339-42D3-8B63-D6E7F59CE9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613" y="250825"/>
            <a:ext cx="2103437" cy="52863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pic>
        <p:nvPicPr>
          <p:cNvPr id="38920" name="Picture 19" descr="1">
            <a:extLst>
              <a:ext uri="{FF2B5EF4-FFF2-40B4-BE49-F238E27FC236}">
                <a16:creationId xmlns:a16="http://schemas.microsoft.com/office/drawing/2014/main" id="{1EC8A92E-D319-4B6A-B6F0-82F1EF4F08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350" y="3398838"/>
            <a:ext cx="469265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21" name="Text Box 24">
            <a:extLst>
              <a:ext uri="{FF2B5EF4-FFF2-40B4-BE49-F238E27FC236}">
                <a16:creationId xmlns:a16="http://schemas.microsoft.com/office/drawing/2014/main" id="{D5514588-9DB7-4BF9-B7A0-B47C1C5AA8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9350" y="4289425"/>
            <a:ext cx="2697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足し算のプログラム</a:t>
            </a:r>
          </a:p>
        </p:txBody>
      </p:sp>
      <p:sp>
        <p:nvSpPr>
          <p:cNvPr id="38922" name="Text Box 25">
            <a:extLst>
              <a:ext uri="{FF2B5EF4-FFF2-40B4-BE49-F238E27FC236}">
                <a16:creationId xmlns:a16="http://schemas.microsoft.com/office/drawing/2014/main" id="{550D831E-6C1D-44B7-BBDA-4FEAB886AB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25" y="2449513"/>
            <a:ext cx="258445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プログラムカウンタ</a:t>
            </a:r>
          </a:p>
        </p:txBody>
      </p:sp>
      <p:sp>
        <p:nvSpPr>
          <p:cNvPr id="38923" name="Text Box 26">
            <a:extLst>
              <a:ext uri="{FF2B5EF4-FFF2-40B4-BE49-F238E27FC236}">
                <a16:creationId xmlns:a16="http://schemas.microsoft.com/office/drawing/2014/main" id="{87E1F46E-CA11-4A38-A0B8-10C0065682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325" y="3005138"/>
            <a:ext cx="2149475" cy="588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chemeClr val="tx2"/>
                </a:solidFill>
                <a:latin typeface="Courier New" panose="02070309020205020404" pitchFamily="49" charset="0"/>
              </a:rPr>
              <a:t>0x000000</a:t>
            </a:r>
            <a:endParaRPr lang="ja-JP" altLang="en-US" b="1">
              <a:solidFill>
                <a:schemeClr val="tx2"/>
              </a:solidFill>
              <a:latin typeface="Courier New" panose="02070309020205020404" pitchFamily="49" charset="0"/>
            </a:endParaRPr>
          </a:p>
        </p:txBody>
      </p:sp>
      <p:sp>
        <p:nvSpPr>
          <p:cNvPr id="868381" name="Text Box 29">
            <a:extLst>
              <a:ext uri="{FF2B5EF4-FFF2-40B4-BE49-F238E27FC236}">
                <a16:creationId xmlns:a16="http://schemas.microsoft.com/office/drawing/2014/main" id="{0ED607C1-4A3C-4C8C-B5BE-3BDC58E80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488" y="5081588"/>
            <a:ext cx="2814637" cy="156368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chemeClr val="accent2"/>
                </a:solidFill>
              </a:rPr>
              <a:t>1. </a:t>
            </a:r>
            <a:r>
              <a:rPr lang="ja-JP" altLang="en-US" b="1">
                <a:solidFill>
                  <a:schemeClr val="accent2"/>
                </a:solidFill>
              </a:rPr>
              <a:t>命令フェッチ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chemeClr val="accent2"/>
                </a:solidFill>
              </a:rPr>
              <a:t>2. </a:t>
            </a:r>
            <a:r>
              <a:rPr lang="ja-JP" altLang="en-US" b="1">
                <a:solidFill>
                  <a:schemeClr val="accent2"/>
                </a:solidFill>
              </a:rPr>
              <a:t>命令デコード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chemeClr val="accent2"/>
                </a:solidFill>
              </a:rPr>
              <a:t>3. </a:t>
            </a:r>
            <a:r>
              <a:rPr lang="ja-JP" altLang="en-US" b="1">
                <a:solidFill>
                  <a:schemeClr val="accent2"/>
                </a:solidFill>
              </a:rPr>
              <a:t>命令実行</a:t>
            </a:r>
          </a:p>
        </p:txBody>
      </p:sp>
      <p:sp>
        <p:nvSpPr>
          <p:cNvPr id="38925" name="Rectangle 30">
            <a:extLst>
              <a:ext uri="{FF2B5EF4-FFF2-40B4-BE49-F238E27FC236}">
                <a16:creationId xmlns:a16="http://schemas.microsoft.com/office/drawing/2014/main" id="{D72D4EFD-3DAD-4190-84BA-CF80D1189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2525" y="5675313"/>
            <a:ext cx="2687638" cy="434975"/>
          </a:xfrm>
          <a:prstGeom prst="rect">
            <a:avLst/>
          </a:prstGeom>
          <a:solidFill>
            <a:schemeClr val="accent2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26" name="Text Box 32">
            <a:extLst>
              <a:ext uri="{FF2B5EF4-FFF2-40B4-BE49-F238E27FC236}">
                <a16:creationId xmlns:a16="http://schemas.microsoft.com/office/drawing/2014/main" id="{7AB5528C-57A5-47A5-BB2B-E701A2D1AE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88" y="1646238"/>
            <a:ext cx="3316287" cy="485775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30 39 00 00 00 18</a:t>
            </a:r>
          </a:p>
        </p:txBody>
      </p:sp>
      <p:sp>
        <p:nvSpPr>
          <p:cNvPr id="868385" name="AutoShape 33">
            <a:extLst>
              <a:ext uri="{FF2B5EF4-FFF2-40B4-BE49-F238E27FC236}">
                <a16:creationId xmlns:a16="http://schemas.microsoft.com/office/drawing/2014/main" id="{37EB86DA-0877-40CD-A0D2-6DE2B82E2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625" y="3690938"/>
            <a:ext cx="690563" cy="3683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68386" name="Text Box 34">
            <a:extLst>
              <a:ext uri="{FF2B5EF4-FFF2-40B4-BE49-F238E27FC236}">
                <a16:creationId xmlns:a16="http://schemas.microsoft.com/office/drawing/2014/main" id="{86A396CC-A753-49C9-9B29-87492A2E58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146550"/>
            <a:ext cx="2149475" cy="588963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chemeClr val="tx2"/>
                </a:solidFill>
                <a:latin typeface="Courier New" panose="02070309020205020404" pitchFamily="49" charset="0"/>
              </a:rPr>
              <a:t>0x000006</a:t>
            </a:r>
            <a:endParaRPr lang="ja-JP" altLang="en-US" b="1">
              <a:solidFill>
                <a:schemeClr val="tx2"/>
              </a:solidFill>
              <a:latin typeface="Courier New" panose="02070309020205020404" pitchFamily="49" charset="0"/>
            </a:endParaRPr>
          </a:p>
        </p:txBody>
      </p:sp>
      <p:sp>
        <p:nvSpPr>
          <p:cNvPr id="868387" name="Text Box 35">
            <a:extLst>
              <a:ext uri="{FF2B5EF4-FFF2-40B4-BE49-F238E27FC236}">
                <a16:creationId xmlns:a16="http://schemas.microsoft.com/office/drawing/2014/main" id="{DF1E04D4-FD57-4592-A313-03529F05F4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4965700"/>
            <a:ext cx="5183187" cy="174942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b="1">
                <a:solidFill>
                  <a:schemeClr val="tx2"/>
                </a:solidFill>
                <a:latin typeface="Courier New" panose="02070309020205020404" pitchFamily="49" charset="0"/>
              </a:rPr>
              <a:t>命令デコードの時点で，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b="1">
                <a:solidFill>
                  <a:schemeClr val="tx2"/>
                </a:solidFill>
                <a:latin typeface="Courier New" panose="02070309020205020404" pitchFamily="49" charset="0"/>
              </a:rPr>
              <a:t>プログラムカウンタの値が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b="1">
                <a:solidFill>
                  <a:schemeClr val="tx2"/>
                </a:solidFill>
                <a:latin typeface="Courier New" panose="02070309020205020404" pitchFamily="49" charset="0"/>
              </a:rPr>
              <a:t>次に進む</a:t>
            </a:r>
          </a:p>
        </p:txBody>
      </p:sp>
      <p:sp>
        <p:nvSpPr>
          <p:cNvPr id="868388" name="Line 36">
            <a:extLst>
              <a:ext uri="{FF2B5EF4-FFF2-40B4-BE49-F238E27FC236}">
                <a16:creationId xmlns:a16="http://schemas.microsoft.com/office/drawing/2014/main" id="{B23D135C-C9C7-497B-AB71-634BFB9358DF}"/>
              </a:ext>
            </a:extLst>
          </p:cNvPr>
          <p:cNvSpPr>
            <a:spLocks noChangeShapeType="1"/>
          </p:cNvSpPr>
          <p:nvPr/>
        </p:nvSpPr>
        <p:spPr bwMode="auto">
          <a:xfrm>
            <a:off x="33338" y="3300413"/>
            <a:ext cx="2643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8389" name="Line 37">
            <a:extLst>
              <a:ext uri="{FF2B5EF4-FFF2-40B4-BE49-F238E27FC236}">
                <a16:creationId xmlns:a16="http://schemas.microsoft.com/office/drawing/2014/main" id="{D3DA2139-4FAC-4227-B8CA-AFEFEFB9E45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875" y="3327400"/>
            <a:ext cx="2643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68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68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6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8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6838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68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6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6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868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868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6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86838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86838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8385" grpId="0" animBg="1"/>
      <p:bldP spid="868386" grpId="0" build="allAtOnce" animBg="1"/>
      <p:bldP spid="868387" grpId="0" animBg="1"/>
      <p:bldP spid="868387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840B5E3A-09EE-4AD1-8864-87DA981F0B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7113" y="1579563"/>
            <a:ext cx="5351462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B96DCF92-DC67-427F-ABCA-DA8FC8AF02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8163" y="2438400"/>
            <a:ext cx="4146550" cy="337502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id="{D46DDF97-34F6-4808-A53F-2ACA1E33C5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7113" y="782638"/>
            <a:ext cx="5351462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0965" name="AutoShape 5">
            <a:extLst>
              <a:ext uri="{FF2B5EF4-FFF2-40B4-BE49-F238E27FC236}">
                <a16:creationId xmlns:a16="http://schemas.microsoft.com/office/drawing/2014/main" id="{5A403B6F-59E6-4325-991C-C5D5CA7D58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0050" y="1208088"/>
            <a:ext cx="652463" cy="1216025"/>
          </a:xfrm>
          <a:prstGeom prst="downArrow">
            <a:avLst>
              <a:gd name="adj1" fmla="val 50000"/>
              <a:gd name="adj2" fmla="val 46594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0966" name="AutoShape 6">
            <a:extLst>
              <a:ext uri="{FF2B5EF4-FFF2-40B4-BE49-F238E27FC236}">
                <a16:creationId xmlns:a16="http://schemas.microsoft.com/office/drawing/2014/main" id="{C18140DE-B144-4756-8C27-97FEAF849E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4488" y="1914525"/>
            <a:ext cx="592137" cy="509588"/>
          </a:xfrm>
          <a:prstGeom prst="upDownArrow">
            <a:avLst>
              <a:gd name="adj1" fmla="val 50000"/>
              <a:gd name="adj2" fmla="val 20000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0967" name="Text Box 7">
            <a:extLst>
              <a:ext uri="{FF2B5EF4-FFF2-40B4-BE49-F238E27FC236}">
                <a16:creationId xmlns:a16="http://schemas.microsoft.com/office/drawing/2014/main" id="{979B395A-A0BA-406E-A79E-5208E14A4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7013" y="4503738"/>
            <a:ext cx="758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40968" name="Line 8">
            <a:extLst>
              <a:ext uri="{FF2B5EF4-FFF2-40B4-BE49-F238E27FC236}">
                <a16:creationId xmlns:a16="http://schemas.microsoft.com/office/drawing/2014/main" id="{A884E61A-1220-4308-ACA2-7DD65D8D7369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9338" y="4714875"/>
            <a:ext cx="2016125" cy="158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969" name="Line 9">
            <a:extLst>
              <a:ext uri="{FF2B5EF4-FFF2-40B4-BE49-F238E27FC236}">
                <a16:creationId xmlns:a16="http://schemas.microsoft.com/office/drawing/2014/main" id="{49CC2061-7F61-45DC-AE80-348D00FCE3C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30400" y="4576763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70410" name="Line 10">
            <a:extLst>
              <a:ext uri="{FF2B5EF4-FFF2-40B4-BE49-F238E27FC236}">
                <a16:creationId xmlns:a16="http://schemas.microsoft.com/office/drawing/2014/main" id="{E89BEF26-AFFA-48A4-8590-9CFE5FF44CF6}"/>
              </a:ext>
            </a:extLst>
          </p:cNvPr>
          <p:cNvSpPr>
            <a:spLocks noChangeShapeType="1"/>
          </p:cNvSpPr>
          <p:nvPr/>
        </p:nvSpPr>
        <p:spPr bwMode="auto">
          <a:xfrm>
            <a:off x="2962275" y="4848225"/>
            <a:ext cx="857250" cy="952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70411" name="Text Box 11">
            <a:extLst>
              <a:ext uri="{FF2B5EF4-FFF2-40B4-BE49-F238E27FC236}">
                <a16:creationId xmlns:a16="http://schemas.microsoft.com/office/drawing/2014/main" id="{C36837C2-8E1E-4CF7-8AD2-09AF9319F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4375" y="5078413"/>
            <a:ext cx="2654300" cy="5794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①　リード信号</a:t>
            </a:r>
          </a:p>
        </p:txBody>
      </p:sp>
      <p:sp>
        <p:nvSpPr>
          <p:cNvPr id="870412" name="Line 12">
            <a:extLst>
              <a:ext uri="{FF2B5EF4-FFF2-40B4-BE49-F238E27FC236}">
                <a16:creationId xmlns:a16="http://schemas.microsoft.com/office/drawing/2014/main" id="{2E52B43A-C876-41C3-AD60-B5BFED59486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95525" y="1009650"/>
            <a:ext cx="22479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70413" name="Line 13">
            <a:extLst>
              <a:ext uri="{FF2B5EF4-FFF2-40B4-BE49-F238E27FC236}">
                <a16:creationId xmlns:a16="http://schemas.microsoft.com/office/drawing/2014/main" id="{D9AC33B2-4015-4E4E-9578-DCCC7FB685E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43425" y="1000125"/>
            <a:ext cx="0" cy="1419225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70414" name="Text Box 14">
            <a:extLst>
              <a:ext uri="{FF2B5EF4-FFF2-40B4-BE49-F238E27FC236}">
                <a16:creationId xmlns:a16="http://schemas.microsoft.com/office/drawing/2014/main" id="{01ABB17E-0A2A-452D-970B-8F6E48CC99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2050" y="277813"/>
            <a:ext cx="2225675" cy="5794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①　アドレス</a:t>
            </a:r>
          </a:p>
        </p:txBody>
      </p:sp>
      <p:sp>
        <p:nvSpPr>
          <p:cNvPr id="870415" name="Line 15">
            <a:extLst>
              <a:ext uri="{FF2B5EF4-FFF2-40B4-BE49-F238E27FC236}">
                <a16:creationId xmlns:a16="http://schemas.microsoft.com/office/drawing/2014/main" id="{36CF5BE0-8AED-415F-AF81-784095A7DA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91350" y="1743075"/>
            <a:ext cx="9525" cy="6953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70416" name="Line 16">
            <a:extLst>
              <a:ext uri="{FF2B5EF4-FFF2-40B4-BE49-F238E27FC236}">
                <a16:creationId xmlns:a16="http://schemas.microsoft.com/office/drawing/2014/main" id="{E07AFBD2-0C12-4E61-8F82-CA0D9B4C2A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95525" y="1724025"/>
            <a:ext cx="46958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70417" name="Text Box 17">
            <a:extLst>
              <a:ext uri="{FF2B5EF4-FFF2-40B4-BE49-F238E27FC236}">
                <a16:creationId xmlns:a16="http://schemas.microsoft.com/office/drawing/2014/main" id="{5FF1C00E-FA4C-47FC-84F8-BD32842F0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9025" y="1020763"/>
            <a:ext cx="3203575" cy="5794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②　読み出し結果</a:t>
            </a:r>
          </a:p>
        </p:txBody>
      </p:sp>
      <p:sp>
        <p:nvSpPr>
          <p:cNvPr id="40978" name="Rectangle 18">
            <a:extLst>
              <a:ext uri="{FF2B5EF4-FFF2-40B4-BE49-F238E27FC236}">
                <a16:creationId xmlns:a16="http://schemas.microsoft.com/office/drawing/2014/main" id="{9FE9C82B-DB86-4E29-831E-0DB02D26E5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613" y="250825"/>
            <a:ext cx="2103437" cy="52863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pic>
        <p:nvPicPr>
          <p:cNvPr id="40979" name="Picture 19" descr="1">
            <a:extLst>
              <a:ext uri="{FF2B5EF4-FFF2-40B4-BE49-F238E27FC236}">
                <a16:creationId xmlns:a16="http://schemas.microsoft.com/office/drawing/2014/main" id="{DBE3A7F4-29FC-4F81-9440-F59CBE9BA9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350" y="3398838"/>
            <a:ext cx="469265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420" name="Text Box 20">
            <a:extLst>
              <a:ext uri="{FF2B5EF4-FFF2-40B4-BE49-F238E27FC236}">
                <a16:creationId xmlns:a16="http://schemas.microsoft.com/office/drawing/2014/main" id="{D076DFB8-A472-4423-87E9-657FFCEF38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3300" y="2590800"/>
            <a:ext cx="2139950" cy="579438"/>
          </a:xfrm>
          <a:prstGeom prst="rect">
            <a:avLst/>
          </a:prstGeom>
          <a:solidFill>
            <a:schemeClr val="tx2">
              <a:alpha val="1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chemeClr val="tx2"/>
                </a:solidFill>
                <a:latin typeface="Courier New" panose="02070309020205020404" pitchFamily="49" charset="0"/>
              </a:rPr>
              <a:t>0x000018</a:t>
            </a:r>
            <a:endParaRPr lang="ja-JP" altLang="en-US" b="1">
              <a:solidFill>
                <a:schemeClr val="tx2"/>
              </a:solidFill>
              <a:latin typeface="Courier New" panose="02070309020205020404" pitchFamily="49" charset="0"/>
            </a:endParaRPr>
          </a:p>
        </p:txBody>
      </p:sp>
      <p:sp>
        <p:nvSpPr>
          <p:cNvPr id="870421" name="Rectangle 21">
            <a:extLst>
              <a:ext uri="{FF2B5EF4-FFF2-40B4-BE49-F238E27FC236}">
                <a16:creationId xmlns:a16="http://schemas.microsoft.com/office/drawing/2014/main" id="{26B5D056-2ECD-47E4-8636-DE20ABCEDD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7463" y="3643313"/>
            <a:ext cx="511175" cy="242887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70422" name="Text Box 22">
            <a:extLst>
              <a:ext uri="{FF2B5EF4-FFF2-40B4-BE49-F238E27FC236}">
                <a16:creationId xmlns:a16="http://schemas.microsoft.com/office/drawing/2014/main" id="{ADB3FE39-0CB9-44AA-8647-4E2E38C08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6750" y="2543175"/>
            <a:ext cx="1331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読み出し</a:t>
            </a:r>
          </a:p>
        </p:txBody>
      </p:sp>
      <p:sp>
        <p:nvSpPr>
          <p:cNvPr id="870423" name="Rectangle 23">
            <a:extLst>
              <a:ext uri="{FF2B5EF4-FFF2-40B4-BE49-F238E27FC236}">
                <a16:creationId xmlns:a16="http://schemas.microsoft.com/office/drawing/2014/main" id="{D4F5D23B-7FAC-4FA5-8F52-E2BB81D21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0838" y="2330450"/>
            <a:ext cx="454025" cy="23018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0984" name="Text Box 24">
            <a:extLst>
              <a:ext uri="{FF2B5EF4-FFF2-40B4-BE49-F238E27FC236}">
                <a16:creationId xmlns:a16="http://schemas.microsoft.com/office/drawing/2014/main" id="{28062BC1-3023-43A1-BA6B-64BDE3ACE1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9350" y="4289425"/>
            <a:ext cx="2697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足し算のプログラム</a:t>
            </a:r>
          </a:p>
        </p:txBody>
      </p:sp>
      <p:sp>
        <p:nvSpPr>
          <p:cNvPr id="870429" name="Text Box 29">
            <a:extLst>
              <a:ext uri="{FF2B5EF4-FFF2-40B4-BE49-F238E27FC236}">
                <a16:creationId xmlns:a16="http://schemas.microsoft.com/office/drawing/2014/main" id="{60EE6389-CDFE-4BF3-BFBD-1E88EAB7F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1222375"/>
            <a:ext cx="2005013" cy="11874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/>
              <a:t>0x000a</a:t>
            </a:r>
            <a:r>
              <a:rPr lang="en-US" altLang="ja-JP" sz="2400">
                <a:solidFill>
                  <a:srgbClr val="100070"/>
                </a:solidFill>
              </a:rPr>
              <a:t> </a:t>
            </a:r>
            <a:r>
              <a:rPr lang="ja-JP" altLang="en-US" sz="2400">
                <a:solidFill>
                  <a:srgbClr val="100070"/>
                </a:solidFill>
              </a:rPr>
              <a:t>が </a:t>
            </a:r>
            <a:r>
              <a:rPr lang="en-US" altLang="ja-JP" sz="2400">
                <a:solidFill>
                  <a:srgbClr val="100070"/>
                </a:solidFill>
              </a:rPr>
              <a:t>D0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100070"/>
                </a:solidFill>
              </a:rPr>
              <a:t>の下位</a:t>
            </a:r>
            <a:r>
              <a:rPr lang="en-US" altLang="ja-JP" sz="2400">
                <a:solidFill>
                  <a:srgbClr val="100070"/>
                </a:solidFill>
              </a:rPr>
              <a:t>2</a:t>
            </a:r>
            <a:r>
              <a:rPr lang="ja-JP" altLang="en-US" sz="2400">
                <a:solidFill>
                  <a:srgbClr val="100070"/>
                </a:solidFill>
              </a:rPr>
              <a:t>バイト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100070"/>
                </a:solidFill>
              </a:rPr>
              <a:t>に入る</a:t>
            </a:r>
          </a:p>
        </p:txBody>
      </p:sp>
      <p:sp>
        <p:nvSpPr>
          <p:cNvPr id="40986" name="Text Box 30">
            <a:extLst>
              <a:ext uri="{FF2B5EF4-FFF2-40B4-BE49-F238E27FC236}">
                <a16:creationId xmlns:a16="http://schemas.microsoft.com/office/drawing/2014/main" id="{5849AF0A-19F1-4E59-AA6E-08ECC42873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25" y="2449513"/>
            <a:ext cx="258445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プログラムカウンタ</a:t>
            </a:r>
          </a:p>
        </p:txBody>
      </p:sp>
      <p:sp>
        <p:nvSpPr>
          <p:cNvPr id="40987" name="Text Box 31">
            <a:extLst>
              <a:ext uri="{FF2B5EF4-FFF2-40B4-BE49-F238E27FC236}">
                <a16:creationId xmlns:a16="http://schemas.microsoft.com/office/drawing/2014/main" id="{F907C87B-E442-47B9-863B-F12E5D0BD6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325" y="3005138"/>
            <a:ext cx="2149475" cy="588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chemeClr val="tx2"/>
                </a:solidFill>
                <a:latin typeface="Courier New" panose="02070309020205020404" pitchFamily="49" charset="0"/>
              </a:rPr>
              <a:t>0x000006</a:t>
            </a:r>
            <a:endParaRPr lang="ja-JP" altLang="en-US" b="1">
              <a:solidFill>
                <a:schemeClr val="tx2"/>
              </a:solidFill>
              <a:latin typeface="Courier New" panose="02070309020205020404" pitchFamily="49" charset="0"/>
            </a:endParaRPr>
          </a:p>
        </p:txBody>
      </p:sp>
      <p:sp>
        <p:nvSpPr>
          <p:cNvPr id="870434" name="Text Box 34">
            <a:extLst>
              <a:ext uri="{FF2B5EF4-FFF2-40B4-BE49-F238E27FC236}">
                <a16:creationId xmlns:a16="http://schemas.microsoft.com/office/drawing/2014/main" id="{EB48DB3C-EDF3-4FAB-8EBF-FCF0D4BCF3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488" y="5081588"/>
            <a:ext cx="2814637" cy="156368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chemeClr val="accent2"/>
                </a:solidFill>
              </a:rPr>
              <a:t>1. </a:t>
            </a:r>
            <a:r>
              <a:rPr lang="ja-JP" altLang="en-US" b="1">
                <a:solidFill>
                  <a:schemeClr val="accent2"/>
                </a:solidFill>
              </a:rPr>
              <a:t>命令フェッチ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chemeClr val="accent2"/>
                </a:solidFill>
              </a:rPr>
              <a:t>2. </a:t>
            </a:r>
            <a:r>
              <a:rPr lang="ja-JP" altLang="en-US" b="1">
                <a:solidFill>
                  <a:schemeClr val="accent2"/>
                </a:solidFill>
              </a:rPr>
              <a:t>命令デコード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chemeClr val="accent2"/>
                </a:solidFill>
              </a:rPr>
              <a:t>3. </a:t>
            </a:r>
            <a:r>
              <a:rPr lang="ja-JP" altLang="en-US" b="1">
                <a:solidFill>
                  <a:schemeClr val="accent2"/>
                </a:solidFill>
              </a:rPr>
              <a:t>命令実行</a:t>
            </a:r>
          </a:p>
        </p:txBody>
      </p:sp>
      <p:sp>
        <p:nvSpPr>
          <p:cNvPr id="40989" name="Rectangle 35">
            <a:extLst>
              <a:ext uri="{FF2B5EF4-FFF2-40B4-BE49-F238E27FC236}">
                <a16:creationId xmlns:a16="http://schemas.microsoft.com/office/drawing/2014/main" id="{432E7626-BC4F-4C07-9358-2DBA474AA4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7600" y="6176963"/>
            <a:ext cx="2687638" cy="434975"/>
          </a:xfrm>
          <a:prstGeom prst="rect">
            <a:avLst/>
          </a:prstGeom>
          <a:solidFill>
            <a:schemeClr val="accent2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70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70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70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870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70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70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70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7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70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0.00254 L 0.03334 -0.1923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8704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0" y="-970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70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870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870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870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870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870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07407E-6 L -0.51736 -0.1081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8704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900" y="-5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9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8704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8704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8704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8704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72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 tmFilter="0, 0; .2, .5; .8, .5; 1, 0"/>
                                        <p:tgtEl>
                                          <p:spTgt spid="8704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250" autoRev="1" fill="hold"/>
                                        <p:tgtEl>
                                          <p:spTgt spid="8704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8704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8704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 tmFilter="0, 0; .2, .5; .8, .5; 1, 0"/>
                                        <p:tgtEl>
                                          <p:spTgt spid="8704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250" autoRev="1" fill="hold"/>
                                        <p:tgtEl>
                                          <p:spTgt spid="8704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11" grpId="0" animBg="1"/>
      <p:bldP spid="870414" grpId="0" animBg="1"/>
      <p:bldP spid="870417" grpId="0" animBg="1"/>
      <p:bldP spid="870420" grpId="0" animBg="1"/>
      <p:bldP spid="870421" grpId="0" animBg="1"/>
      <p:bldP spid="870421" grpId="1" animBg="1"/>
      <p:bldP spid="870421" grpId="2" animBg="1"/>
      <p:bldP spid="870423" grpId="0" animBg="1"/>
      <p:bldP spid="870423" grpId="1" animBg="1"/>
      <p:bldP spid="870423" grpId="2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4" descr="2">
            <a:extLst>
              <a:ext uri="{FF2B5EF4-FFF2-40B4-BE49-F238E27FC236}">
                <a16:creationId xmlns:a16="http://schemas.microsoft.com/office/drawing/2014/main" id="{FBE1EE72-E311-4273-A1EE-68BA451913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7113" y="2654300"/>
            <a:ext cx="5070475" cy="12747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8006" name="AutoShape 6">
            <a:extLst>
              <a:ext uri="{FF2B5EF4-FFF2-40B4-BE49-F238E27FC236}">
                <a16:creationId xmlns:a16="http://schemas.microsoft.com/office/drawing/2014/main" id="{E90EC82A-7BDF-4F8B-98B4-A0AF1341DD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638" y="433388"/>
            <a:ext cx="2149475" cy="1973262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アセンブラ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プログラム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ファイル</a:t>
            </a:r>
          </a:p>
        </p:txBody>
      </p:sp>
      <p:sp>
        <p:nvSpPr>
          <p:cNvPr id="768009" name="Text Box 9">
            <a:extLst>
              <a:ext uri="{FF2B5EF4-FFF2-40B4-BE49-F238E27FC236}">
                <a16:creationId xmlns:a16="http://schemas.microsoft.com/office/drawing/2014/main" id="{4FB31FE2-8F65-4332-B501-DAA9A7314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25" y="5910263"/>
            <a:ext cx="27638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テキストエディタなど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で記述</a:t>
            </a:r>
            <a:r>
              <a:rPr lang="en-US" altLang="ja-JP" sz="2400"/>
              <a:t>.</a:t>
            </a:r>
            <a:r>
              <a:rPr lang="ja-JP" altLang="en-US" sz="2400"/>
              <a:t>　</a:t>
            </a:r>
            <a:r>
              <a:rPr lang="en-US" altLang="ja-JP" sz="2400">
                <a:solidFill>
                  <a:srgbClr val="008000"/>
                </a:solidFill>
              </a:rPr>
              <a:t>add.s</a:t>
            </a:r>
            <a:r>
              <a:rPr lang="en-US" altLang="ja-JP" sz="2400"/>
              <a:t> </a:t>
            </a:r>
            <a:r>
              <a:rPr lang="ja-JP" altLang="en-US" sz="2400"/>
              <a:t>など</a:t>
            </a:r>
          </a:p>
        </p:txBody>
      </p:sp>
      <p:sp>
        <p:nvSpPr>
          <p:cNvPr id="768010" name="AutoShape 10">
            <a:extLst>
              <a:ext uri="{FF2B5EF4-FFF2-40B4-BE49-F238E27FC236}">
                <a16:creationId xmlns:a16="http://schemas.microsoft.com/office/drawing/2014/main" id="{81A84D09-90B8-4466-8E99-B9F7A77E2C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8975" y="1076325"/>
            <a:ext cx="1076325" cy="638175"/>
          </a:xfrm>
          <a:prstGeom prst="rightArrow">
            <a:avLst>
              <a:gd name="adj1" fmla="val 50000"/>
              <a:gd name="adj2" fmla="val 421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68011" name="Text Box 11">
            <a:extLst>
              <a:ext uri="{FF2B5EF4-FFF2-40B4-BE49-F238E27FC236}">
                <a16:creationId xmlns:a16="http://schemas.microsoft.com/office/drawing/2014/main" id="{BD4F84FF-D192-444B-BF95-51A346D80D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1716088"/>
            <a:ext cx="1854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アセンブラ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m68k-as </a:t>
            </a:r>
            <a:r>
              <a:rPr lang="ja-JP" altLang="en-US" sz="2400"/>
              <a:t>など</a:t>
            </a:r>
          </a:p>
        </p:txBody>
      </p:sp>
      <p:sp>
        <p:nvSpPr>
          <p:cNvPr id="768012" name="AutoShape 12">
            <a:extLst>
              <a:ext uri="{FF2B5EF4-FFF2-40B4-BE49-F238E27FC236}">
                <a16:creationId xmlns:a16="http://schemas.microsoft.com/office/drawing/2014/main" id="{85AB50A3-4DA7-46D0-BD16-5F7AE3CF75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7913" y="392113"/>
            <a:ext cx="2149475" cy="1973262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HEX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ファイル</a:t>
            </a:r>
          </a:p>
        </p:txBody>
      </p:sp>
      <p:sp>
        <p:nvSpPr>
          <p:cNvPr id="768014" name="Text Box 14">
            <a:extLst>
              <a:ext uri="{FF2B5EF4-FFF2-40B4-BE49-F238E27FC236}">
                <a16:creationId xmlns:a16="http://schemas.microsoft.com/office/drawing/2014/main" id="{D8942EBE-6DB0-4830-BC48-5E8185D78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7725" y="4219575"/>
            <a:ext cx="37306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自動生成</a:t>
            </a:r>
            <a:r>
              <a:rPr lang="en-US" altLang="ja-JP" sz="2800"/>
              <a:t>.</a:t>
            </a:r>
            <a:r>
              <a:rPr lang="ja-JP" altLang="en-US" sz="2800"/>
              <a:t>　</a:t>
            </a:r>
            <a:r>
              <a:rPr lang="en-US" altLang="ja-JP" sz="2800">
                <a:solidFill>
                  <a:srgbClr val="008000"/>
                </a:solidFill>
              </a:rPr>
              <a:t>add.abs</a:t>
            </a:r>
            <a:r>
              <a:rPr lang="en-US" altLang="ja-JP" sz="2800"/>
              <a:t> </a:t>
            </a:r>
            <a:r>
              <a:rPr lang="ja-JP" altLang="en-US" sz="2800"/>
              <a:t>など</a:t>
            </a:r>
          </a:p>
        </p:txBody>
      </p:sp>
      <p:sp>
        <p:nvSpPr>
          <p:cNvPr id="768015" name="Text Box 15">
            <a:extLst>
              <a:ext uri="{FF2B5EF4-FFF2-40B4-BE49-F238E27FC236}">
                <a16:creationId xmlns:a16="http://schemas.microsoft.com/office/drawing/2014/main" id="{5FA04E28-10D2-4B53-A61D-45116B9632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2175" y="692150"/>
            <a:ext cx="1731963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FF0000"/>
                </a:solidFill>
              </a:rPr>
              <a:t>これは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FF0000"/>
                </a:solidFill>
              </a:rPr>
              <a:t>ファイル</a:t>
            </a:r>
          </a:p>
        </p:txBody>
      </p:sp>
      <p:sp>
        <p:nvSpPr>
          <p:cNvPr id="768016" name="Text Box 16">
            <a:extLst>
              <a:ext uri="{FF2B5EF4-FFF2-40B4-BE49-F238E27FC236}">
                <a16:creationId xmlns:a16="http://schemas.microsoft.com/office/drawing/2014/main" id="{2A642DC2-39E9-47C4-B3C5-0574D2B09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8825" y="3427413"/>
            <a:ext cx="3151188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メモリのどこに何を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置くかを書いたファイル</a:t>
            </a:r>
          </a:p>
        </p:txBody>
      </p:sp>
      <p:sp>
        <p:nvSpPr>
          <p:cNvPr id="768017" name="AutoShape 17">
            <a:extLst>
              <a:ext uri="{FF2B5EF4-FFF2-40B4-BE49-F238E27FC236}">
                <a16:creationId xmlns:a16="http://schemas.microsoft.com/office/drawing/2014/main" id="{020B5E43-972F-450B-9A7E-FC3C2A0038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2150" y="4848225"/>
            <a:ext cx="1085850" cy="4667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pic>
        <p:nvPicPr>
          <p:cNvPr id="768018" name="Picture 18" descr="1">
            <a:extLst>
              <a:ext uri="{FF2B5EF4-FFF2-40B4-BE49-F238E27FC236}">
                <a16:creationId xmlns:a16="http://schemas.microsoft.com/office/drawing/2014/main" id="{7133157D-3425-432C-90E3-ED91FD33E1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5414963"/>
            <a:ext cx="4945063" cy="93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019" name="Text Box 19">
            <a:extLst>
              <a:ext uri="{FF2B5EF4-FFF2-40B4-BE49-F238E27FC236}">
                <a16:creationId xmlns:a16="http://schemas.microsoft.com/office/drawing/2014/main" id="{C5981013-76B7-4F8C-A820-007C7B2132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4800" y="6343650"/>
            <a:ext cx="1819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メモリの中身</a:t>
            </a:r>
          </a:p>
        </p:txBody>
      </p:sp>
      <p:sp>
        <p:nvSpPr>
          <p:cNvPr id="768020" name="Text Box 20">
            <a:extLst>
              <a:ext uri="{FF2B5EF4-FFF2-40B4-BE49-F238E27FC236}">
                <a16:creationId xmlns:a16="http://schemas.microsoft.com/office/drawing/2014/main" id="{82E41B46-380F-407F-9A1E-7ED5197B2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0850" y="4918075"/>
            <a:ext cx="1965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メモリにロード</a:t>
            </a:r>
          </a:p>
        </p:txBody>
      </p:sp>
      <p:sp>
        <p:nvSpPr>
          <p:cNvPr id="768021" name="Freeform 21">
            <a:extLst>
              <a:ext uri="{FF2B5EF4-FFF2-40B4-BE49-F238E27FC236}">
                <a16:creationId xmlns:a16="http://schemas.microsoft.com/office/drawing/2014/main" id="{37DF173C-1CDB-451A-BDA3-617D674A5A43}"/>
              </a:ext>
            </a:extLst>
          </p:cNvPr>
          <p:cNvSpPr>
            <a:spLocks/>
          </p:cNvSpPr>
          <p:nvPr/>
        </p:nvSpPr>
        <p:spPr bwMode="auto">
          <a:xfrm>
            <a:off x="4514850" y="5410200"/>
            <a:ext cx="4257675" cy="495300"/>
          </a:xfrm>
          <a:custGeom>
            <a:avLst/>
            <a:gdLst>
              <a:gd name="T0" fmla="*/ 0 w 2682"/>
              <a:gd name="T1" fmla="*/ 2147483646 h 312"/>
              <a:gd name="T2" fmla="*/ 2147483646 w 2682"/>
              <a:gd name="T3" fmla="*/ 2147483646 h 312"/>
              <a:gd name="T4" fmla="*/ 2147483646 w 2682"/>
              <a:gd name="T5" fmla="*/ 2147483646 h 312"/>
              <a:gd name="T6" fmla="*/ 2147483646 w 2682"/>
              <a:gd name="T7" fmla="*/ 2147483646 h 312"/>
              <a:gd name="T8" fmla="*/ 2147483646 w 2682"/>
              <a:gd name="T9" fmla="*/ 2147483646 h 312"/>
              <a:gd name="T10" fmla="*/ 2147483646 w 2682"/>
              <a:gd name="T11" fmla="*/ 0 h 312"/>
              <a:gd name="T12" fmla="*/ 0 w 2682"/>
              <a:gd name="T13" fmla="*/ 2147483646 h 31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682"/>
              <a:gd name="T22" fmla="*/ 0 h 312"/>
              <a:gd name="T23" fmla="*/ 2682 w 2682"/>
              <a:gd name="T24" fmla="*/ 312 h 31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682" h="312">
                <a:moveTo>
                  <a:pt x="0" y="12"/>
                </a:moveTo>
                <a:lnTo>
                  <a:pt x="6" y="312"/>
                </a:lnTo>
                <a:lnTo>
                  <a:pt x="2370" y="312"/>
                </a:lnTo>
                <a:lnTo>
                  <a:pt x="2370" y="168"/>
                </a:lnTo>
                <a:lnTo>
                  <a:pt x="2682" y="174"/>
                </a:lnTo>
                <a:lnTo>
                  <a:pt x="2682" y="0"/>
                </a:lnTo>
                <a:lnTo>
                  <a:pt x="0" y="12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pic>
        <p:nvPicPr>
          <p:cNvPr id="6160" name="Picture 22" descr="1">
            <a:extLst>
              <a:ext uri="{FF2B5EF4-FFF2-40B4-BE49-F238E27FC236}">
                <a16:creationId xmlns:a16="http://schemas.microsoft.com/office/drawing/2014/main" id="{20159798-64C2-4D1A-A995-9BFFB6AFF9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8" y="2574925"/>
            <a:ext cx="2676525" cy="3387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68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68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768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68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68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68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7680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7680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68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7680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7680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7680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7680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768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7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 tmFilter="0, 0; .2, .5; .8, .5; 1, 0"/>
                                        <p:tgtEl>
                                          <p:spTgt spid="7680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" autoRev="1" fill="hold"/>
                                        <p:tgtEl>
                                          <p:spTgt spid="7680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768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68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768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768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768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06" grpId="0" animBg="1"/>
      <p:bldP spid="768009" grpId="0"/>
      <p:bldP spid="768010" grpId="0" animBg="1"/>
      <p:bldP spid="768011" grpId="0"/>
      <p:bldP spid="768012" grpId="0" animBg="1"/>
      <p:bldP spid="768014" grpId="0"/>
      <p:bldP spid="768014" grpId="1"/>
      <p:bldP spid="768015" grpId="0"/>
      <p:bldP spid="768015" grpId="1"/>
      <p:bldP spid="768015" grpId="2"/>
      <p:bldP spid="768016" grpId="0" animBg="1"/>
      <p:bldP spid="768016" grpId="1" animBg="1"/>
      <p:bldP spid="768017" grpId="0" animBg="1"/>
      <p:bldP spid="76801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979EC381-7553-4642-B5E9-C2206AE94C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7113" y="1579563"/>
            <a:ext cx="5351462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14E7C65E-276C-43B8-987C-0F21883BA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8163" y="2438400"/>
            <a:ext cx="4146550" cy="337502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3012" name="Rectangle 32">
            <a:extLst>
              <a:ext uri="{FF2B5EF4-FFF2-40B4-BE49-F238E27FC236}">
                <a16:creationId xmlns:a16="http://schemas.microsoft.com/office/drawing/2014/main" id="{E925ECC8-1FC7-4FAC-87B0-BCCC032D8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7113" y="782638"/>
            <a:ext cx="5351462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3013" name="AutoShape 33">
            <a:extLst>
              <a:ext uri="{FF2B5EF4-FFF2-40B4-BE49-F238E27FC236}">
                <a16:creationId xmlns:a16="http://schemas.microsoft.com/office/drawing/2014/main" id="{BF46B5B2-1075-489C-8CE4-1C0491E9BD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0050" y="1208088"/>
            <a:ext cx="652463" cy="1216025"/>
          </a:xfrm>
          <a:prstGeom prst="downArrow">
            <a:avLst>
              <a:gd name="adj1" fmla="val 50000"/>
              <a:gd name="adj2" fmla="val 46594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3014" name="AutoShape 34">
            <a:extLst>
              <a:ext uri="{FF2B5EF4-FFF2-40B4-BE49-F238E27FC236}">
                <a16:creationId xmlns:a16="http://schemas.microsoft.com/office/drawing/2014/main" id="{75FBE814-0F86-49AD-93BB-5E1F2C04D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4488" y="1914525"/>
            <a:ext cx="592137" cy="509588"/>
          </a:xfrm>
          <a:prstGeom prst="upDownArrow">
            <a:avLst>
              <a:gd name="adj1" fmla="val 50000"/>
              <a:gd name="adj2" fmla="val 20000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3015" name="Text Box 35">
            <a:extLst>
              <a:ext uri="{FF2B5EF4-FFF2-40B4-BE49-F238E27FC236}">
                <a16:creationId xmlns:a16="http://schemas.microsoft.com/office/drawing/2014/main" id="{89D6E788-A1BE-4025-86EB-70DBB0601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7013" y="4503738"/>
            <a:ext cx="758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43016" name="Line 36">
            <a:extLst>
              <a:ext uri="{FF2B5EF4-FFF2-40B4-BE49-F238E27FC236}">
                <a16:creationId xmlns:a16="http://schemas.microsoft.com/office/drawing/2014/main" id="{6982A937-97C4-42CF-AE01-02BA80812AA6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9338" y="4714875"/>
            <a:ext cx="2016125" cy="158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017" name="Line 37">
            <a:extLst>
              <a:ext uri="{FF2B5EF4-FFF2-40B4-BE49-F238E27FC236}">
                <a16:creationId xmlns:a16="http://schemas.microsoft.com/office/drawing/2014/main" id="{27F2707F-925F-43FF-8F8C-A493C116B79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30400" y="4576763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3574" name="Line 38">
            <a:extLst>
              <a:ext uri="{FF2B5EF4-FFF2-40B4-BE49-F238E27FC236}">
                <a16:creationId xmlns:a16="http://schemas.microsoft.com/office/drawing/2014/main" id="{2D520F0F-DB6C-407F-BBBC-A99B2F9DA9E6}"/>
              </a:ext>
            </a:extLst>
          </p:cNvPr>
          <p:cNvSpPr>
            <a:spLocks noChangeShapeType="1"/>
          </p:cNvSpPr>
          <p:nvPr/>
        </p:nvSpPr>
        <p:spPr bwMode="auto">
          <a:xfrm>
            <a:off x="2962275" y="4848225"/>
            <a:ext cx="857250" cy="952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3575" name="Text Box 39">
            <a:extLst>
              <a:ext uri="{FF2B5EF4-FFF2-40B4-BE49-F238E27FC236}">
                <a16:creationId xmlns:a16="http://schemas.microsoft.com/office/drawing/2014/main" id="{8A91583D-6E77-4CB7-BC2E-04351DB3BF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4375" y="5078413"/>
            <a:ext cx="2654300" cy="5794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①　リード信号</a:t>
            </a:r>
          </a:p>
        </p:txBody>
      </p:sp>
      <p:sp>
        <p:nvSpPr>
          <p:cNvPr id="833576" name="Line 40">
            <a:extLst>
              <a:ext uri="{FF2B5EF4-FFF2-40B4-BE49-F238E27FC236}">
                <a16:creationId xmlns:a16="http://schemas.microsoft.com/office/drawing/2014/main" id="{CE15AEC0-53E8-4EDF-9324-9C251DADDEB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95525" y="1009650"/>
            <a:ext cx="22479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3577" name="Line 41">
            <a:extLst>
              <a:ext uri="{FF2B5EF4-FFF2-40B4-BE49-F238E27FC236}">
                <a16:creationId xmlns:a16="http://schemas.microsoft.com/office/drawing/2014/main" id="{F9A5C239-6F14-4D06-A180-FFCEEDBE5CE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43425" y="1000125"/>
            <a:ext cx="0" cy="1419225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3578" name="Text Box 42">
            <a:extLst>
              <a:ext uri="{FF2B5EF4-FFF2-40B4-BE49-F238E27FC236}">
                <a16:creationId xmlns:a16="http://schemas.microsoft.com/office/drawing/2014/main" id="{51542AC4-8D12-43CD-B44A-E5C21CA8D5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2050" y="277813"/>
            <a:ext cx="2225675" cy="5794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①　アドレス</a:t>
            </a:r>
          </a:p>
        </p:txBody>
      </p:sp>
      <p:sp>
        <p:nvSpPr>
          <p:cNvPr id="833579" name="Line 43">
            <a:extLst>
              <a:ext uri="{FF2B5EF4-FFF2-40B4-BE49-F238E27FC236}">
                <a16:creationId xmlns:a16="http://schemas.microsoft.com/office/drawing/2014/main" id="{1EADE466-E62C-450B-9BCA-359856DCAF0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91350" y="1743075"/>
            <a:ext cx="9525" cy="6953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3580" name="Line 44">
            <a:extLst>
              <a:ext uri="{FF2B5EF4-FFF2-40B4-BE49-F238E27FC236}">
                <a16:creationId xmlns:a16="http://schemas.microsoft.com/office/drawing/2014/main" id="{A35FFDAA-A0B5-42AE-BF36-2DD5C350199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95525" y="1724025"/>
            <a:ext cx="46958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3581" name="Text Box 45">
            <a:extLst>
              <a:ext uri="{FF2B5EF4-FFF2-40B4-BE49-F238E27FC236}">
                <a16:creationId xmlns:a16="http://schemas.microsoft.com/office/drawing/2014/main" id="{F10034F0-8E0E-4ACE-94AB-333C2AA9C0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9025" y="1020763"/>
            <a:ext cx="3203575" cy="5794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②　読み出し結果</a:t>
            </a:r>
          </a:p>
        </p:txBody>
      </p:sp>
      <p:sp>
        <p:nvSpPr>
          <p:cNvPr id="43026" name="Rectangle 47">
            <a:extLst>
              <a:ext uri="{FF2B5EF4-FFF2-40B4-BE49-F238E27FC236}">
                <a16:creationId xmlns:a16="http://schemas.microsoft.com/office/drawing/2014/main" id="{F706ED82-47BA-4CEA-AA75-C7A145D3E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613" y="250825"/>
            <a:ext cx="2103437" cy="52863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pic>
        <p:nvPicPr>
          <p:cNvPr id="43027" name="Picture 51" descr="1">
            <a:extLst>
              <a:ext uri="{FF2B5EF4-FFF2-40B4-BE49-F238E27FC236}">
                <a16:creationId xmlns:a16="http://schemas.microsoft.com/office/drawing/2014/main" id="{48E2EA5F-DCAF-4BAE-9F84-9CC361CF70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350" y="3398838"/>
            <a:ext cx="469265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3588" name="Text Box 52">
            <a:extLst>
              <a:ext uri="{FF2B5EF4-FFF2-40B4-BE49-F238E27FC236}">
                <a16:creationId xmlns:a16="http://schemas.microsoft.com/office/drawing/2014/main" id="{2FBE50E5-76C6-42C4-B7AC-A809296465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3300" y="2559050"/>
            <a:ext cx="1809750" cy="5794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0x000006</a:t>
            </a:r>
          </a:p>
        </p:txBody>
      </p:sp>
      <p:sp>
        <p:nvSpPr>
          <p:cNvPr id="833589" name="Rectangle 53">
            <a:extLst>
              <a:ext uri="{FF2B5EF4-FFF2-40B4-BE49-F238E27FC236}">
                <a16:creationId xmlns:a16="http://schemas.microsoft.com/office/drawing/2014/main" id="{6E34BFEA-F8BB-4501-8E6D-6982AEFAC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5813" y="3408363"/>
            <a:ext cx="1536700" cy="23177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3592" name="Text Box 56">
            <a:extLst>
              <a:ext uri="{FF2B5EF4-FFF2-40B4-BE49-F238E27FC236}">
                <a16:creationId xmlns:a16="http://schemas.microsoft.com/office/drawing/2014/main" id="{E9E86CD4-45FC-436D-93EE-D7E47DD41D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6750" y="2543175"/>
            <a:ext cx="1331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読み出し</a:t>
            </a:r>
          </a:p>
        </p:txBody>
      </p:sp>
      <p:sp>
        <p:nvSpPr>
          <p:cNvPr id="833593" name="Rectangle 57">
            <a:extLst>
              <a:ext uri="{FF2B5EF4-FFF2-40B4-BE49-F238E27FC236}">
                <a16:creationId xmlns:a16="http://schemas.microsoft.com/office/drawing/2014/main" id="{99783975-770C-4CE6-976F-9E7633EF0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4738" y="2330450"/>
            <a:ext cx="1581150" cy="21907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3032" name="Text Box 58">
            <a:extLst>
              <a:ext uri="{FF2B5EF4-FFF2-40B4-BE49-F238E27FC236}">
                <a16:creationId xmlns:a16="http://schemas.microsoft.com/office/drawing/2014/main" id="{2E02D1CE-54CA-4096-8D5B-A111FAB927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25" y="2449513"/>
            <a:ext cx="258445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プログラムカウンタ</a:t>
            </a:r>
          </a:p>
        </p:txBody>
      </p:sp>
      <p:sp>
        <p:nvSpPr>
          <p:cNvPr id="833595" name="Text Box 59">
            <a:extLst>
              <a:ext uri="{FF2B5EF4-FFF2-40B4-BE49-F238E27FC236}">
                <a16:creationId xmlns:a16="http://schemas.microsoft.com/office/drawing/2014/main" id="{994FCD73-8754-4355-86C4-CE921A6094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325" y="3005138"/>
            <a:ext cx="2149475" cy="588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chemeClr val="tx2"/>
                </a:solidFill>
                <a:latin typeface="Courier New" panose="02070309020205020404" pitchFamily="49" charset="0"/>
              </a:rPr>
              <a:t>0x000006</a:t>
            </a:r>
            <a:endParaRPr lang="ja-JP" altLang="en-US" b="1">
              <a:solidFill>
                <a:schemeClr val="tx2"/>
              </a:solidFill>
              <a:latin typeface="Courier New" panose="02070309020205020404" pitchFamily="49" charset="0"/>
            </a:endParaRPr>
          </a:p>
        </p:txBody>
      </p:sp>
      <p:sp>
        <p:nvSpPr>
          <p:cNvPr id="833596" name="Line 60">
            <a:extLst>
              <a:ext uri="{FF2B5EF4-FFF2-40B4-BE49-F238E27FC236}">
                <a16:creationId xmlns:a16="http://schemas.microsoft.com/office/drawing/2014/main" id="{825855F7-A2FA-4DAC-A0D6-EF4C2CF6CED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41425" y="1022350"/>
            <a:ext cx="1065213" cy="197485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3597" name="Text Box 61">
            <a:extLst>
              <a:ext uri="{FF2B5EF4-FFF2-40B4-BE49-F238E27FC236}">
                <a16:creationId xmlns:a16="http://schemas.microsoft.com/office/drawing/2014/main" id="{A6E92B2F-7E6E-4A13-B661-DB164A4FEA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88" y="1646238"/>
            <a:ext cx="3316287" cy="485775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d0 79 00 80 00 1a</a:t>
            </a:r>
          </a:p>
        </p:txBody>
      </p:sp>
      <p:sp>
        <p:nvSpPr>
          <p:cNvPr id="833598" name="Text Box 62">
            <a:extLst>
              <a:ext uri="{FF2B5EF4-FFF2-40B4-BE49-F238E27FC236}">
                <a16:creationId xmlns:a16="http://schemas.microsoft.com/office/drawing/2014/main" id="{C900349F-5CFC-4C0A-8A14-81C7680E3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488" y="5081588"/>
            <a:ext cx="2814637" cy="156368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chemeClr val="accent2"/>
                </a:solidFill>
              </a:rPr>
              <a:t>1. </a:t>
            </a:r>
            <a:r>
              <a:rPr lang="ja-JP" altLang="en-US" b="1">
                <a:solidFill>
                  <a:schemeClr val="accent2"/>
                </a:solidFill>
              </a:rPr>
              <a:t>命令フェッチ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chemeClr val="accent2"/>
                </a:solidFill>
              </a:rPr>
              <a:t>2. </a:t>
            </a:r>
            <a:r>
              <a:rPr lang="ja-JP" altLang="en-US" b="1">
                <a:solidFill>
                  <a:schemeClr val="accent2"/>
                </a:solidFill>
              </a:rPr>
              <a:t>命令デコード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chemeClr val="accent2"/>
                </a:solidFill>
              </a:rPr>
              <a:t>3. </a:t>
            </a:r>
            <a:r>
              <a:rPr lang="ja-JP" altLang="en-US" b="1">
                <a:solidFill>
                  <a:schemeClr val="accent2"/>
                </a:solidFill>
              </a:rPr>
              <a:t>命令実行</a:t>
            </a:r>
          </a:p>
        </p:txBody>
      </p:sp>
      <p:sp>
        <p:nvSpPr>
          <p:cNvPr id="43037" name="Rectangle 63">
            <a:extLst>
              <a:ext uri="{FF2B5EF4-FFF2-40B4-BE49-F238E27FC236}">
                <a16:creationId xmlns:a16="http://schemas.microsoft.com/office/drawing/2014/main" id="{BAEADBA0-271F-4751-8A54-12931E4C17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4750" y="5140325"/>
            <a:ext cx="2687638" cy="434975"/>
          </a:xfrm>
          <a:prstGeom prst="rect">
            <a:avLst/>
          </a:prstGeom>
          <a:solidFill>
            <a:schemeClr val="accent2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33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33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833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833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8335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83359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8335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83359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33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33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33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33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33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833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33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833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-0.00023 L 0.03402 -0.1581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8335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0" y="-7900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33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833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8335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3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833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833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833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07407E-6 L -0.51736 -0.1081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8335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900" y="-5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4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8335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3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833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3575" grpId="0" animBg="1"/>
      <p:bldP spid="833578" grpId="0" animBg="1"/>
      <p:bldP spid="833581" grpId="0" animBg="1"/>
      <p:bldP spid="833588" grpId="0" animBg="1"/>
      <p:bldP spid="833589" grpId="0" animBg="1"/>
      <p:bldP spid="833589" grpId="1" animBg="1"/>
      <p:bldP spid="833589" grpId="2" animBg="1"/>
      <p:bldP spid="833593" grpId="0" animBg="1"/>
      <p:bldP spid="833593" grpId="1" animBg="1"/>
      <p:bldP spid="833593" grpId="2" animBg="1"/>
      <p:bldP spid="833595" grpId="0" animBg="1"/>
      <p:bldP spid="833595" grpId="1" animBg="1"/>
      <p:bldP spid="83359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ACA2B1BE-A851-4AC5-B90B-5FD3587BBC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7113" y="1579563"/>
            <a:ext cx="5351462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1384FA7D-CC15-45CF-898F-262B2409E4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8163" y="2438400"/>
            <a:ext cx="4146550" cy="337502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64EB171C-F845-46D4-AFC0-AFF151F830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7113" y="782638"/>
            <a:ext cx="5351462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5061" name="AutoShape 5">
            <a:extLst>
              <a:ext uri="{FF2B5EF4-FFF2-40B4-BE49-F238E27FC236}">
                <a16:creationId xmlns:a16="http://schemas.microsoft.com/office/drawing/2014/main" id="{CE1AF4C1-08F8-4C6B-8D2A-83AB4521C6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0050" y="1208088"/>
            <a:ext cx="652463" cy="1216025"/>
          </a:xfrm>
          <a:prstGeom prst="downArrow">
            <a:avLst>
              <a:gd name="adj1" fmla="val 50000"/>
              <a:gd name="adj2" fmla="val 46594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5062" name="AutoShape 6">
            <a:extLst>
              <a:ext uri="{FF2B5EF4-FFF2-40B4-BE49-F238E27FC236}">
                <a16:creationId xmlns:a16="http://schemas.microsoft.com/office/drawing/2014/main" id="{3CEA56C2-7689-434B-ABE4-FDC9D6CF05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4488" y="1914525"/>
            <a:ext cx="592137" cy="509588"/>
          </a:xfrm>
          <a:prstGeom prst="upDownArrow">
            <a:avLst>
              <a:gd name="adj1" fmla="val 50000"/>
              <a:gd name="adj2" fmla="val 20000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5063" name="Rectangle 7">
            <a:extLst>
              <a:ext uri="{FF2B5EF4-FFF2-40B4-BE49-F238E27FC236}">
                <a16:creationId xmlns:a16="http://schemas.microsoft.com/office/drawing/2014/main" id="{BEEF4C06-0821-470D-80A5-76626AA23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613" y="250825"/>
            <a:ext cx="2103437" cy="52863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pic>
        <p:nvPicPr>
          <p:cNvPr id="45064" name="Picture 8" descr="1">
            <a:extLst>
              <a:ext uri="{FF2B5EF4-FFF2-40B4-BE49-F238E27FC236}">
                <a16:creationId xmlns:a16="http://schemas.microsoft.com/office/drawing/2014/main" id="{E309010C-951B-4653-9122-DD34C39771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350" y="3398838"/>
            <a:ext cx="469265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5" name="Text Box 9">
            <a:extLst>
              <a:ext uri="{FF2B5EF4-FFF2-40B4-BE49-F238E27FC236}">
                <a16:creationId xmlns:a16="http://schemas.microsoft.com/office/drawing/2014/main" id="{B987427F-BE88-4F84-8014-81DB42FAD0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9350" y="4289425"/>
            <a:ext cx="2697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足し算のプログラム</a:t>
            </a:r>
          </a:p>
        </p:txBody>
      </p:sp>
      <p:sp>
        <p:nvSpPr>
          <p:cNvPr id="45066" name="Text Box 10">
            <a:extLst>
              <a:ext uri="{FF2B5EF4-FFF2-40B4-BE49-F238E27FC236}">
                <a16:creationId xmlns:a16="http://schemas.microsoft.com/office/drawing/2014/main" id="{95FA215D-0B18-4596-9D0E-9D0F7B8FF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25" y="2449513"/>
            <a:ext cx="258445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プログラムカウンタ</a:t>
            </a:r>
          </a:p>
        </p:txBody>
      </p:sp>
      <p:sp>
        <p:nvSpPr>
          <p:cNvPr id="45067" name="Text Box 11">
            <a:extLst>
              <a:ext uri="{FF2B5EF4-FFF2-40B4-BE49-F238E27FC236}">
                <a16:creationId xmlns:a16="http://schemas.microsoft.com/office/drawing/2014/main" id="{E4BB85D0-4B1F-4549-8764-28533B0EA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325" y="3005138"/>
            <a:ext cx="2149475" cy="588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chemeClr val="tx2"/>
                </a:solidFill>
                <a:latin typeface="Courier New" panose="02070309020205020404" pitchFamily="49" charset="0"/>
              </a:rPr>
              <a:t>0x000006</a:t>
            </a:r>
            <a:endParaRPr lang="ja-JP" altLang="en-US" b="1">
              <a:solidFill>
                <a:schemeClr val="tx2"/>
              </a:solidFill>
              <a:latin typeface="Courier New" panose="02070309020205020404" pitchFamily="49" charset="0"/>
            </a:endParaRPr>
          </a:p>
        </p:txBody>
      </p:sp>
      <p:sp>
        <p:nvSpPr>
          <p:cNvPr id="872460" name="Text Box 12">
            <a:extLst>
              <a:ext uri="{FF2B5EF4-FFF2-40B4-BE49-F238E27FC236}">
                <a16:creationId xmlns:a16="http://schemas.microsoft.com/office/drawing/2014/main" id="{C0601905-47F3-4727-A236-C2BEED063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488" y="5081588"/>
            <a:ext cx="2814637" cy="156368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chemeClr val="accent2"/>
                </a:solidFill>
              </a:rPr>
              <a:t>1. </a:t>
            </a:r>
            <a:r>
              <a:rPr lang="ja-JP" altLang="en-US" b="1">
                <a:solidFill>
                  <a:schemeClr val="accent2"/>
                </a:solidFill>
              </a:rPr>
              <a:t>命令フェッチ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chemeClr val="accent2"/>
                </a:solidFill>
              </a:rPr>
              <a:t>2. </a:t>
            </a:r>
            <a:r>
              <a:rPr lang="ja-JP" altLang="en-US" b="1">
                <a:solidFill>
                  <a:schemeClr val="accent2"/>
                </a:solidFill>
              </a:rPr>
              <a:t>命令デコード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chemeClr val="accent2"/>
                </a:solidFill>
              </a:rPr>
              <a:t>3. </a:t>
            </a:r>
            <a:r>
              <a:rPr lang="ja-JP" altLang="en-US" b="1">
                <a:solidFill>
                  <a:schemeClr val="accent2"/>
                </a:solidFill>
              </a:rPr>
              <a:t>命令実行</a:t>
            </a:r>
          </a:p>
        </p:txBody>
      </p:sp>
      <p:sp>
        <p:nvSpPr>
          <p:cNvPr id="45069" name="Rectangle 13">
            <a:extLst>
              <a:ext uri="{FF2B5EF4-FFF2-40B4-BE49-F238E27FC236}">
                <a16:creationId xmlns:a16="http://schemas.microsoft.com/office/drawing/2014/main" id="{A8BB1055-DC4E-4702-BFAD-9F6DDFA4AC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2525" y="5675313"/>
            <a:ext cx="2687638" cy="434975"/>
          </a:xfrm>
          <a:prstGeom prst="rect">
            <a:avLst/>
          </a:prstGeom>
          <a:solidFill>
            <a:schemeClr val="accent2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5070" name="Text Box 14">
            <a:extLst>
              <a:ext uri="{FF2B5EF4-FFF2-40B4-BE49-F238E27FC236}">
                <a16:creationId xmlns:a16="http://schemas.microsoft.com/office/drawing/2014/main" id="{44D3B35E-0353-451E-87CA-39A498AA8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88" y="1646238"/>
            <a:ext cx="3316287" cy="485775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d0 79 00 00 00 1a</a:t>
            </a:r>
          </a:p>
        </p:txBody>
      </p:sp>
      <p:sp>
        <p:nvSpPr>
          <p:cNvPr id="872463" name="AutoShape 15">
            <a:extLst>
              <a:ext uri="{FF2B5EF4-FFF2-40B4-BE49-F238E27FC236}">
                <a16:creationId xmlns:a16="http://schemas.microsoft.com/office/drawing/2014/main" id="{53AE8658-53AE-430F-A6E3-85109F8253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625" y="3690938"/>
            <a:ext cx="690563" cy="3683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72464" name="Text Box 16">
            <a:extLst>
              <a:ext uri="{FF2B5EF4-FFF2-40B4-BE49-F238E27FC236}">
                <a16:creationId xmlns:a16="http://schemas.microsoft.com/office/drawing/2014/main" id="{F46392D4-5035-41B2-AE0D-5397FA1F1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146550"/>
            <a:ext cx="2149475" cy="588963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chemeClr val="tx2"/>
                </a:solidFill>
                <a:latin typeface="Courier New" panose="02070309020205020404" pitchFamily="49" charset="0"/>
              </a:rPr>
              <a:t>0x00000c</a:t>
            </a:r>
            <a:endParaRPr lang="ja-JP" altLang="en-US" b="1">
              <a:solidFill>
                <a:schemeClr val="tx2"/>
              </a:solidFill>
              <a:latin typeface="Courier New" panose="02070309020205020404" pitchFamily="49" charset="0"/>
            </a:endParaRPr>
          </a:p>
        </p:txBody>
      </p:sp>
      <p:sp>
        <p:nvSpPr>
          <p:cNvPr id="872465" name="Text Box 17">
            <a:extLst>
              <a:ext uri="{FF2B5EF4-FFF2-40B4-BE49-F238E27FC236}">
                <a16:creationId xmlns:a16="http://schemas.microsoft.com/office/drawing/2014/main" id="{7D6E873F-ACF2-4C79-A65E-0B5FB1A5F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4965700"/>
            <a:ext cx="5183187" cy="174942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b="1">
                <a:solidFill>
                  <a:schemeClr val="tx2"/>
                </a:solidFill>
                <a:latin typeface="Courier New" panose="02070309020205020404" pitchFamily="49" charset="0"/>
              </a:rPr>
              <a:t>命令デコードの時点で，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b="1">
                <a:solidFill>
                  <a:schemeClr val="tx2"/>
                </a:solidFill>
                <a:latin typeface="Courier New" panose="02070309020205020404" pitchFamily="49" charset="0"/>
              </a:rPr>
              <a:t>プログラムカウンタの値が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b="1">
                <a:solidFill>
                  <a:schemeClr val="tx2"/>
                </a:solidFill>
                <a:latin typeface="Courier New" panose="02070309020205020404" pitchFamily="49" charset="0"/>
              </a:rPr>
              <a:t>次に進む</a:t>
            </a:r>
            <a:endParaRPr lang="en-US" altLang="ja-JP" sz="3600" b="1">
              <a:solidFill>
                <a:schemeClr val="tx2"/>
              </a:solidFill>
              <a:latin typeface="Courier New" panose="02070309020205020404" pitchFamily="49" charset="0"/>
            </a:endParaRPr>
          </a:p>
        </p:txBody>
      </p:sp>
      <p:sp>
        <p:nvSpPr>
          <p:cNvPr id="872466" name="Line 18">
            <a:extLst>
              <a:ext uri="{FF2B5EF4-FFF2-40B4-BE49-F238E27FC236}">
                <a16:creationId xmlns:a16="http://schemas.microsoft.com/office/drawing/2014/main" id="{A60DFBA7-9CED-4EF6-85CB-CBF03EBFB69A}"/>
              </a:ext>
            </a:extLst>
          </p:cNvPr>
          <p:cNvSpPr>
            <a:spLocks noChangeShapeType="1"/>
          </p:cNvSpPr>
          <p:nvPr/>
        </p:nvSpPr>
        <p:spPr bwMode="auto">
          <a:xfrm>
            <a:off x="33338" y="3300413"/>
            <a:ext cx="2643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72467" name="Line 19">
            <a:extLst>
              <a:ext uri="{FF2B5EF4-FFF2-40B4-BE49-F238E27FC236}">
                <a16:creationId xmlns:a16="http://schemas.microsoft.com/office/drawing/2014/main" id="{31C69C64-E580-43DC-8D5A-2582F4C21FEF}"/>
              </a:ext>
            </a:extLst>
          </p:cNvPr>
          <p:cNvSpPr>
            <a:spLocks noChangeShapeType="1"/>
          </p:cNvSpPr>
          <p:nvPr/>
        </p:nvSpPr>
        <p:spPr bwMode="auto">
          <a:xfrm>
            <a:off x="15875" y="3327400"/>
            <a:ext cx="2643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72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72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72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6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7246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72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7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72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872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872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72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8724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87246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2463" grpId="0" animBg="1"/>
      <p:bldP spid="872464" grpId="0" build="allAtOnce" animBg="1"/>
      <p:bldP spid="872465" grpId="0" animBg="1"/>
      <p:bldP spid="872465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29F49B93-E101-4675-A124-0051B1046B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7113" y="1579563"/>
            <a:ext cx="5351462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28C52708-2AFF-4261-B064-43E910E7A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8163" y="2438400"/>
            <a:ext cx="4146550" cy="337502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F66EB037-AB4B-47A6-AD83-BEC4FA328A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7113" y="782638"/>
            <a:ext cx="5351462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7109" name="AutoShape 5">
            <a:extLst>
              <a:ext uri="{FF2B5EF4-FFF2-40B4-BE49-F238E27FC236}">
                <a16:creationId xmlns:a16="http://schemas.microsoft.com/office/drawing/2014/main" id="{6715CD38-82E7-4553-952E-03D40E464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0050" y="1208088"/>
            <a:ext cx="652463" cy="1216025"/>
          </a:xfrm>
          <a:prstGeom prst="downArrow">
            <a:avLst>
              <a:gd name="adj1" fmla="val 50000"/>
              <a:gd name="adj2" fmla="val 46594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7110" name="AutoShape 6">
            <a:extLst>
              <a:ext uri="{FF2B5EF4-FFF2-40B4-BE49-F238E27FC236}">
                <a16:creationId xmlns:a16="http://schemas.microsoft.com/office/drawing/2014/main" id="{B8C7120B-E389-4C4A-BCC2-2666EFDFFB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4488" y="1914525"/>
            <a:ext cx="592137" cy="509588"/>
          </a:xfrm>
          <a:prstGeom prst="upDownArrow">
            <a:avLst>
              <a:gd name="adj1" fmla="val 50000"/>
              <a:gd name="adj2" fmla="val 20000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7111" name="Text Box 7">
            <a:extLst>
              <a:ext uri="{FF2B5EF4-FFF2-40B4-BE49-F238E27FC236}">
                <a16:creationId xmlns:a16="http://schemas.microsoft.com/office/drawing/2014/main" id="{55607E99-0696-4680-8AB8-314F0C3080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7013" y="4503738"/>
            <a:ext cx="758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47112" name="Line 8">
            <a:extLst>
              <a:ext uri="{FF2B5EF4-FFF2-40B4-BE49-F238E27FC236}">
                <a16:creationId xmlns:a16="http://schemas.microsoft.com/office/drawing/2014/main" id="{EB81A90D-1060-4889-A7F5-250ADF3A6F7F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9338" y="4714875"/>
            <a:ext cx="2016125" cy="158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113" name="Line 9">
            <a:extLst>
              <a:ext uri="{FF2B5EF4-FFF2-40B4-BE49-F238E27FC236}">
                <a16:creationId xmlns:a16="http://schemas.microsoft.com/office/drawing/2014/main" id="{17F3FB2A-D02B-4075-8AFB-E5A1FB67002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30400" y="4576763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74506" name="Line 10">
            <a:extLst>
              <a:ext uri="{FF2B5EF4-FFF2-40B4-BE49-F238E27FC236}">
                <a16:creationId xmlns:a16="http://schemas.microsoft.com/office/drawing/2014/main" id="{91F87E19-27CF-428D-8312-F123F227B4BC}"/>
              </a:ext>
            </a:extLst>
          </p:cNvPr>
          <p:cNvSpPr>
            <a:spLocks noChangeShapeType="1"/>
          </p:cNvSpPr>
          <p:nvPr/>
        </p:nvSpPr>
        <p:spPr bwMode="auto">
          <a:xfrm>
            <a:off x="2962275" y="4848225"/>
            <a:ext cx="857250" cy="952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74507" name="Text Box 11">
            <a:extLst>
              <a:ext uri="{FF2B5EF4-FFF2-40B4-BE49-F238E27FC236}">
                <a16:creationId xmlns:a16="http://schemas.microsoft.com/office/drawing/2014/main" id="{8C4D3937-0E1A-474E-9E37-DFCA3AC3A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4375" y="5078413"/>
            <a:ext cx="2654300" cy="5794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①　リード信号</a:t>
            </a:r>
          </a:p>
        </p:txBody>
      </p:sp>
      <p:sp>
        <p:nvSpPr>
          <p:cNvPr id="874508" name="Line 12">
            <a:extLst>
              <a:ext uri="{FF2B5EF4-FFF2-40B4-BE49-F238E27FC236}">
                <a16:creationId xmlns:a16="http://schemas.microsoft.com/office/drawing/2014/main" id="{0CC5913A-E188-4316-80CD-4D900AF384A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95525" y="1009650"/>
            <a:ext cx="22479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74509" name="Line 13">
            <a:extLst>
              <a:ext uri="{FF2B5EF4-FFF2-40B4-BE49-F238E27FC236}">
                <a16:creationId xmlns:a16="http://schemas.microsoft.com/office/drawing/2014/main" id="{72F3F427-E5E2-431C-8282-4B0B19C90C8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43425" y="1000125"/>
            <a:ext cx="0" cy="1419225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74510" name="Text Box 14">
            <a:extLst>
              <a:ext uri="{FF2B5EF4-FFF2-40B4-BE49-F238E27FC236}">
                <a16:creationId xmlns:a16="http://schemas.microsoft.com/office/drawing/2014/main" id="{961576A3-ACD1-42B6-91C3-C334A4F583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2050" y="277813"/>
            <a:ext cx="2225675" cy="5794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①　アドレス</a:t>
            </a:r>
          </a:p>
        </p:txBody>
      </p:sp>
      <p:sp>
        <p:nvSpPr>
          <p:cNvPr id="874511" name="Line 15">
            <a:extLst>
              <a:ext uri="{FF2B5EF4-FFF2-40B4-BE49-F238E27FC236}">
                <a16:creationId xmlns:a16="http://schemas.microsoft.com/office/drawing/2014/main" id="{B4276864-5DF4-4A35-AC4D-41FD667B96E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91350" y="1743075"/>
            <a:ext cx="9525" cy="6953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74512" name="Line 16">
            <a:extLst>
              <a:ext uri="{FF2B5EF4-FFF2-40B4-BE49-F238E27FC236}">
                <a16:creationId xmlns:a16="http://schemas.microsoft.com/office/drawing/2014/main" id="{4057F7FF-F8FF-4DE0-B153-A9485C75CC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95525" y="1724025"/>
            <a:ext cx="46958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74513" name="Text Box 17">
            <a:extLst>
              <a:ext uri="{FF2B5EF4-FFF2-40B4-BE49-F238E27FC236}">
                <a16:creationId xmlns:a16="http://schemas.microsoft.com/office/drawing/2014/main" id="{C4B1B0EB-8AA0-417B-831C-E59DCB6949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9025" y="1020763"/>
            <a:ext cx="3203575" cy="5794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②　読み出し結果</a:t>
            </a:r>
          </a:p>
        </p:txBody>
      </p:sp>
      <p:sp>
        <p:nvSpPr>
          <p:cNvPr id="47122" name="Rectangle 18">
            <a:extLst>
              <a:ext uri="{FF2B5EF4-FFF2-40B4-BE49-F238E27FC236}">
                <a16:creationId xmlns:a16="http://schemas.microsoft.com/office/drawing/2014/main" id="{CBF85E2B-9CBB-4A54-A3C4-9965AEFA85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613" y="250825"/>
            <a:ext cx="2103437" cy="52863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pic>
        <p:nvPicPr>
          <p:cNvPr id="47123" name="Picture 19" descr="1">
            <a:extLst>
              <a:ext uri="{FF2B5EF4-FFF2-40B4-BE49-F238E27FC236}">
                <a16:creationId xmlns:a16="http://schemas.microsoft.com/office/drawing/2014/main" id="{89F7D516-06D2-4079-94F1-0717C18CA4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350" y="3398838"/>
            <a:ext cx="469265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4516" name="Text Box 20">
            <a:extLst>
              <a:ext uri="{FF2B5EF4-FFF2-40B4-BE49-F238E27FC236}">
                <a16:creationId xmlns:a16="http://schemas.microsoft.com/office/drawing/2014/main" id="{7091658C-54A4-44B9-BBF5-830D90DB4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3300" y="2590800"/>
            <a:ext cx="2139950" cy="579438"/>
          </a:xfrm>
          <a:prstGeom prst="rect">
            <a:avLst/>
          </a:prstGeom>
          <a:solidFill>
            <a:schemeClr val="tx2">
              <a:alpha val="1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chemeClr val="tx2"/>
                </a:solidFill>
                <a:latin typeface="Courier New" panose="02070309020205020404" pitchFamily="49" charset="0"/>
              </a:rPr>
              <a:t>0x00001a</a:t>
            </a:r>
            <a:endParaRPr lang="ja-JP" altLang="en-US" b="1">
              <a:solidFill>
                <a:schemeClr val="tx2"/>
              </a:solidFill>
              <a:latin typeface="Courier New" panose="02070309020205020404" pitchFamily="49" charset="0"/>
            </a:endParaRPr>
          </a:p>
        </p:txBody>
      </p:sp>
      <p:sp>
        <p:nvSpPr>
          <p:cNvPr id="874517" name="Rectangle 21">
            <a:extLst>
              <a:ext uri="{FF2B5EF4-FFF2-40B4-BE49-F238E27FC236}">
                <a16:creationId xmlns:a16="http://schemas.microsoft.com/office/drawing/2014/main" id="{6B210C5D-0A75-44DE-A280-1694193BA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609975"/>
            <a:ext cx="511175" cy="24288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74518" name="Text Box 22">
            <a:extLst>
              <a:ext uri="{FF2B5EF4-FFF2-40B4-BE49-F238E27FC236}">
                <a16:creationId xmlns:a16="http://schemas.microsoft.com/office/drawing/2014/main" id="{A16BF264-7533-43E5-B189-2545C0AB28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6750" y="2543175"/>
            <a:ext cx="1331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読み出し</a:t>
            </a:r>
          </a:p>
        </p:txBody>
      </p:sp>
      <p:sp>
        <p:nvSpPr>
          <p:cNvPr id="874519" name="Rectangle 23">
            <a:extLst>
              <a:ext uri="{FF2B5EF4-FFF2-40B4-BE49-F238E27FC236}">
                <a16:creationId xmlns:a16="http://schemas.microsoft.com/office/drawing/2014/main" id="{93534A7F-8DD6-48C5-9E1E-51377CAEFC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0838" y="2330450"/>
            <a:ext cx="454025" cy="23018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7128" name="Text Box 24">
            <a:extLst>
              <a:ext uri="{FF2B5EF4-FFF2-40B4-BE49-F238E27FC236}">
                <a16:creationId xmlns:a16="http://schemas.microsoft.com/office/drawing/2014/main" id="{026D8260-175F-40E2-9A36-CCE96F280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9350" y="4289425"/>
            <a:ext cx="2697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足し算のプログラム</a:t>
            </a:r>
          </a:p>
        </p:txBody>
      </p:sp>
      <p:sp>
        <p:nvSpPr>
          <p:cNvPr id="874521" name="Text Box 25">
            <a:extLst>
              <a:ext uri="{FF2B5EF4-FFF2-40B4-BE49-F238E27FC236}">
                <a16:creationId xmlns:a16="http://schemas.microsoft.com/office/drawing/2014/main" id="{E75C3937-93B7-40F0-9AEC-5045BD45C8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075" y="1477963"/>
            <a:ext cx="1712913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100070"/>
                </a:solidFill>
              </a:rPr>
              <a:t>d0 </a:t>
            </a:r>
            <a:r>
              <a:rPr lang="ja-JP" altLang="en-US" sz="2400">
                <a:solidFill>
                  <a:srgbClr val="100070"/>
                </a:solidFill>
              </a:rPr>
              <a:t>との加算</a:t>
            </a:r>
          </a:p>
        </p:txBody>
      </p:sp>
      <p:sp>
        <p:nvSpPr>
          <p:cNvPr id="47130" name="Text Box 26">
            <a:extLst>
              <a:ext uri="{FF2B5EF4-FFF2-40B4-BE49-F238E27FC236}">
                <a16:creationId xmlns:a16="http://schemas.microsoft.com/office/drawing/2014/main" id="{9C319087-F3D5-423B-9294-1E261BB19D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25" y="2449513"/>
            <a:ext cx="258445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プログラムカウンタ</a:t>
            </a:r>
          </a:p>
        </p:txBody>
      </p:sp>
      <p:sp>
        <p:nvSpPr>
          <p:cNvPr id="47131" name="Text Box 27">
            <a:extLst>
              <a:ext uri="{FF2B5EF4-FFF2-40B4-BE49-F238E27FC236}">
                <a16:creationId xmlns:a16="http://schemas.microsoft.com/office/drawing/2014/main" id="{FEC74414-E4E8-439C-94D9-B7F216843D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325" y="3005138"/>
            <a:ext cx="2149475" cy="588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chemeClr val="tx2"/>
                </a:solidFill>
                <a:latin typeface="Courier New" panose="02070309020205020404" pitchFamily="49" charset="0"/>
              </a:rPr>
              <a:t>0x00000c</a:t>
            </a:r>
            <a:endParaRPr lang="ja-JP" altLang="en-US" b="1">
              <a:solidFill>
                <a:schemeClr val="tx2"/>
              </a:solidFill>
              <a:latin typeface="Courier New" panose="02070309020205020404" pitchFamily="49" charset="0"/>
            </a:endParaRPr>
          </a:p>
        </p:txBody>
      </p:sp>
      <p:sp>
        <p:nvSpPr>
          <p:cNvPr id="874524" name="Text Box 28">
            <a:extLst>
              <a:ext uri="{FF2B5EF4-FFF2-40B4-BE49-F238E27FC236}">
                <a16:creationId xmlns:a16="http://schemas.microsoft.com/office/drawing/2014/main" id="{AD4F48BE-3634-4723-9330-4DCB0E91AB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488" y="5081588"/>
            <a:ext cx="2814637" cy="156368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chemeClr val="accent2"/>
                </a:solidFill>
              </a:rPr>
              <a:t>1. </a:t>
            </a:r>
            <a:r>
              <a:rPr lang="ja-JP" altLang="en-US" b="1">
                <a:solidFill>
                  <a:schemeClr val="accent2"/>
                </a:solidFill>
              </a:rPr>
              <a:t>命令フェッチ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chemeClr val="accent2"/>
                </a:solidFill>
              </a:rPr>
              <a:t>2. </a:t>
            </a:r>
            <a:r>
              <a:rPr lang="ja-JP" altLang="en-US" b="1">
                <a:solidFill>
                  <a:schemeClr val="accent2"/>
                </a:solidFill>
              </a:rPr>
              <a:t>命令デコード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chemeClr val="accent2"/>
                </a:solidFill>
              </a:rPr>
              <a:t>3. </a:t>
            </a:r>
            <a:r>
              <a:rPr lang="ja-JP" altLang="en-US" b="1">
                <a:solidFill>
                  <a:schemeClr val="accent2"/>
                </a:solidFill>
              </a:rPr>
              <a:t>命令実行</a:t>
            </a:r>
          </a:p>
        </p:txBody>
      </p:sp>
      <p:sp>
        <p:nvSpPr>
          <p:cNvPr id="47133" name="Rectangle 29">
            <a:extLst>
              <a:ext uri="{FF2B5EF4-FFF2-40B4-BE49-F238E27FC236}">
                <a16:creationId xmlns:a16="http://schemas.microsoft.com/office/drawing/2014/main" id="{2A0BBDFD-FCAA-48DC-B300-42F97163C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7600" y="6176963"/>
            <a:ext cx="2687638" cy="434975"/>
          </a:xfrm>
          <a:prstGeom prst="rect">
            <a:avLst/>
          </a:prstGeom>
          <a:solidFill>
            <a:schemeClr val="accent2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745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745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74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874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74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74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74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7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7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22222E-6 L -0.01875 -0.19005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8745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0" y="-950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74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87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8745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874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874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874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07407E-6 L -0.51736 -0.1081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8745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900" y="-5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9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8745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8745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6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 tmFilter="0, 0; .2, .5; .8, .5; 1, 0"/>
                                        <p:tgtEl>
                                          <p:spTgt spid="8745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250" autoRev="1" fill="hold"/>
                                        <p:tgtEl>
                                          <p:spTgt spid="8745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4507" grpId="0" animBg="1"/>
      <p:bldP spid="874510" grpId="0" animBg="1"/>
      <p:bldP spid="874513" grpId="0" animBg="1"/>
      <p:bldP spid="874516" grpId="0" animBg="1"/>
      <p:bldP spid="874517" grpId="0" animBg="1"/>
      <p:bldP spid="874517" grpId="1" animBg="1"/>
      <p:bldP spid="874517" grpId="2" animBg="1"/>
      <p:bldP spid="874519" grpId="0" animBg="1"/>
      <p:bldP spid="874519" grpId="1" animBg="1"/>
      <p:bldP spid="874519" grpId="2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7FD70C93-A543-420E-8F98-2220B55EF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7113" y="1579563"/>
            <a:ext cx="5351462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0D16DB80-1958-4FA4-BAB8-C993191A22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8163" y="2438400"/>
            <a:ext cx="4146550" cy="337502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56" name="Rectangle 4">
            <a:extLst>
              <a:ext uri="{FF2B5EF4-FFF2-40B4-BE49-F238E27FC236}">
                <a16:creationId xmlns:a16="http://schemas.microsoft.com/office/drawing/2014/main" id="{D60C3FA9-FB2B-4773-BC30-6CFB15FAC1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7113" y="782638"/>
            <a:ext cx="5351462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57" name="AutoShape 5">
            <a:extLst>
              <a:ext uri="{FF2B5EF4-FFF2-40B4-BE49-F238E27FC236}">
                <a16:creationId xmlns:a16="http://schemas.microsoft.com/office/drawing/2014/main" id="{8BF420D2-61B3-4B39-90F4-66DB3073B1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0050" y="1208088"/>
            <a:ext cx="652463" cy="1216025"/>
          </a:xfrm>
          <a:prstGeom prst="downArrow">
            <a:avLst>
              <a:gd name="adj1" fmla="val 50000"/>
              <a:gd name="adj2" fmla="val 46594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58" name="AutoShape 6">
            <a:extLst>
              <a:ext uri="{FF2B5EF4-FFF2-40B4-BE49-F238E27FC236}">
                <a16:creationId xmlns:a16="http://schemas.microsoft.com/office/drawing/2014/main" id="{E77FB86D-F92E-44A4-8D03-DE60DF6870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4488" y="1914525"/>
            <a:ext cx="592137" cy="509588"/>
          </a:xfrm>
          <a:prstGeom prst="upDownArrow">
            <a:avLst>
              <a:gd name="adj1" fmla="val 50000"/>
              <a:gd name="adj2" fmla="val 20000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59" name="Text Box 7">
            <a:extLst>
              <a:ext uri="{FF2B5EF4-FFF2-40B4-BE49-F238E27FC236}">
                <a16:creationId xmlns:a16="http://schemas.microsoft.com/office/drawing/2014/main" id="{7F3D76A2-1523-49B1-B584-96B2F130D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7013" y="4503738"/>
            <a:ext cx="758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49160" name="Line 8">
            <a:extLst>
              <a:ext uri="{FF2B5EF4-FFF2-40B4-BE49-F238E27FC236}">
                <a16:creationId xmlns:a16="http://schemas.microsoft.com/office/drawing/2014/main" id="{DD3C8EA0-7A36-4FD5-9EA8-492190CC4ACB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9338" y="4714875"/>
            <a:ext cx="2016125" cy="158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161" name="Line 9">
            <a:extLst>
              <a:ext uri="{FF2B5EF4-FFF2-40B4-BE49-F238E27FC236}">
                <a16:creationId xmlns:a16="http://schemas.microsoft.com/office/drawing/2014/main" id="{F73D97E9-296A-48C5-8408-0968614EDBB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30400" y="4576763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7642" name="Line 10">
            <a:extLst>
              <a:ext uri="{FF2B5EF4-FFF2-40B4-BE49-F238E27FC236}">
                <a16:creationId xmlns:a16="http://schemas.microsoft.com/office/drawing/2014/main" id="{8721E2C4-7AAC-478A-8CFB-AEA11F077FAD}"/>
              </a:ext>
            </a:extLst>
          </p:cNvPr>
          <p:cNvSpPr>
            <a:spLocks noChangeShapeType="1"/>
          </p:cNvSpPr>
          <p:nvPr/>
        </p:nvSpPr>
        <p:spPr bwMode="auto">
          <a:xfrm>
            <a:off x="2962275" y="4848225"/>
            <a:ext cx="857250" cy="952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7643" name="Text Box 11">
            <a:extLst>
              <a:ext uri="{FF2B5EF4-FFF2-40B4-BE49-F238E27FC236}">
                <a16:creationId xmlns:a16="http://schemas.microsoft.com/office/drawing/2014/main" id="{CD35F55F-0F22-42EE-9C1E-37B708896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4375" y="5078413"/>
            <a:ext cx="2654300" cy="5794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①　リード信号</a:t>
            </a:r>
          </a:p>
        </p:txBody>
      </p:sp>
      <p:sp>
        <p:nvSpPr>
          <p:cNvPr id="837644" name="Line 12">
            <a:extLst>
              <a:ext uri="{FF2B5EF4-FFF2-40B4-BE49-F238E27FC236}">
                <a16:creationId xmlns:a16="http://schemas.microsoft.com/office/drawing/2014/main" id="{3C69A8F2-2105-4B80-B07D-31861F16841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95525" y="1009650"/>
            <a:ext cx="22479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7645" name="Line 13">
            <a:extLst>
              <a:ext uri="{FF2B5EF4-FFF2-40B4-BE49-F238E27FC236}">
                <a16:creationId xmlns:a16="http://schemas.microsoft.com/office/drawing/2014/main" id="{A4B0D6D1-8274-4796-8CBA-20AD099939F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43425" y="1000125"/>
            <a:ext cx="0" cy="1419225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7646" name="Text Box 14">
            <a:extLst>
              <a:ext uri="{FF2B5EF4-FFF2-40B4-BE49-F238E27FC236}">
                <a16:creationId xmlns:a16="http://schemas.microsoft.com/office/drawing/2014/main" id="{0414841A-FD1A-48EB-A64F-5876941CDA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2050" y="277813"/>
            <a:ext cx="2225675" cy="5794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①　アドレス</a:t>
            </a:r>
          </a:p>
        </p:txBody>
      </p:sp>
      <p:sp>
        <p:nvSpPr>
          <p:cNvPr id="837647" name="Line 15">
            <a:extLst>
              <a:ext uri="{FF2B5EF4-FFF2-40B4-BE49-F238E27FC236}">
                <a16:creationId xmlns:a16="http://schemas.microsoft.com/office/drawing/2014/main" id="{205BB1FC-B50B-48E6-AB6A-4D1868FFB6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91350" y="1743075"/>
            <a:ext cx="9525" cy="6953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7648" name="Line 16">
            <a:extLst>
              <a:ext uri="{FF2B5EF4-FFF2-40B4-BE49-F238E27FC236}">
                <a16:creationId xmlns:a16="http://schemas.microsoft.com/office/drawing/2014/main" id="{C85B9434-1F78-4EBB-A9E7-77FB361508B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95525" y="1724025"/>
            <a:ext cx="46958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7649" name="Text Box 17">
            <a:extLst>
              <a:ext uri="{FF2B5EF4-FFF2-40B4-BE49-F238E27FC236}">
                <a16:creationId xmlns:a16="http://schemas.microsoft.com/office/drawing/2014/main" id="{4FA7E705-F5F6-4BB4-81C7-513AF3AC88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9025" y="1020763"/>
            <a:ext cx="3203575" cy="5794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②　読み出し結果</a:t>
            </a:r>
          </a:p>
        </p:txBody>
      </p:sp>
      <p:sp>
        <p:nvSpPr>
          <p:cNvPr id="49170" name="Rectangle 19">
            <a:extLst>
              <a:ext uri="{FF2B5EF4-FFF2-40B4-BE49-F238E27FC236}">
                <a16:creationId xmlns:a16="http://schemas.microsoft.com/office/drawing/2014/main" id="{8B8EE00F-3720-4A46-8696-E46E5AD9A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613" y="250825"/>
            <a:ext cx="2103437" cy="52863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pic>
        <p:nvPicPr>
          <p:cNvPr id="49171" name="Picture 20" descr="1">
            <a:extLst>
              <a:ext uri="{FF2B5EF4-FFF2-40B4-BE49-F238E27FC236}">
                <a16:creationId xmlns:a16="http://schemas.microsoft.com/office/drawing/2014/main" id="{A7C32334-CB6B-4454-ADC0-CF5B33FE7E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350" y="3398838"/>
            <a:ext cx="469265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7653" name="Text Box 21">
            <a:extLst>
              <a:ext uri="{FF2B5EF4-FFF2-40B4-BE49-F238E27FC236}">
                <a16:creationId xmlns:a16="http://schemas.microsoft.com/office/drawing/2014/main" id="{0F4574C0-BD15-4323-9D95-F7C4611D4E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3300" y="2559050"/>
            <a:ext cx="1787525" cy="5794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0x00000c</a:t>
            </a:r>
          </a:p>
        </p:txBody>
      </p:sp>
      <p:sp>
        <p:nvSpPr>
          <p:cNvPr id="837654" name="Rectangle 22">
            <a:extLst>
              <a:ext uri="{FF2B5EF4-FFF2-40B4-BE49-F238E27FC236}">
                <a16:creationId xmlns:a16="http://schemas.microsoft.com/office/drawing/2014/main" id="{86C74938-6BDB-48A1-93AB-33783301F6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2988" y="3397250"/>
            <a:ext cx="966787" cy="23177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7656" name="Text Box 24">
            <a:extLst>
              <a:ext uri="{FF2B5EF4-FFF2-40B4-BE49-F238E27FC236}">
                <a16:creationId xmlns:a16="http://schemas.microsoft.com/office/drawing/2014/main" id="{A46A5864-997D-4568-BAF0-1EDDB6CD13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6750" y="2543175"/>
            <a:ext cx="1331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読み出し</a:t>
            </a:r>
          </a:p>
        </p:txBody>
      </p:sp>
      <p:sp>
        <p:nvSpPr>
          <p:cNvPr id="837657" name="Rectangle 25">
            <a:extLst>
              <a:ext uri="{FF2B5EF4-FFF2-40B4-BE49-F238E27FC236}">
                <a16:creationId xmlns:a16="http://schemas.microsoft.com/office/drawing/2014/main" id="{472E4C37-2272-4693-B2C5-C877DACA39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4738" y="2330450"/>
            <a:ext cx="1581150" cy="21907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7658" name="Rectangle 26">
            <a:extLst>
              <a:ext uri="{FF2B5EF4-FFF2-40B4-BE49-F238E27FC236}">
                <a16:creationId xmlns:a16="http://schemas.microsoft.com/office/drawing/2014/main" id="{D9A2070F-A0CC-4A9A-BA79-5AB1D781ED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1813" y="3613150"/>
            <a:ext cx="520700" cy="220663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7660" name="Text Box 28">
            <a:extLst>
              <a:ext uri="{FF2B5EF4-FFF2-40B4-BE49-F238E27FC236}">
                <a16:creationId xmlns:a16="http://schemas.microsoft.com/office/drawing/2014/main" id="{2593DD97-B37F-47BB-A35A-62E1EC422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488" y="5081588"/>
            <a:ext cx="2814637" cy="156368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chemeClr val="accent2"/>
                </a:solidFill>
              </a:rPr>
              <a:t>1. </a:t>
            </a:r>
            <a:r>
              <a:rPr lang="ja-JP" altLang="en-US" b="1">
                <a:solidFill>
                  <a:schemeClr val="accent2"/>
                </a:solidFill>
              </a:rPr>
              <a:t>命令フェッチ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chemeClr val="accent2"/>
                </a:solidFill>
              </a:rPr>
              <a:t>2. </a:t>
            </a:r>
            <a:r>
              <a:rPr lang="ja-JP" altLang="en-US" b="1">
                <a:solidFill>
                  <a:schemeClr val="accent2"/>
                </a:solidFill>
              </a:rPr>
              <a:t>命令デコード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chemeClr val="accent2"/>
                </a:solidFill>
              </a:rPr>
              <a:t>3. </a:t>
            </a:r>
            <a:r>
              <a:rPr lang="ja-JP" altLang="en-US" b="1">
                <a:solidFill>
                  <a:schemeClr val="accent2"/>
                </a:solidFill>
              </a:rPr>
              <a:t>命令実行</a:t>
            </a:r>
          </a:p>
        </p:txBody>
      </p:sp>
      <p:sp>
        <p:nvSpPr>
          <p:cNvPr id="49178" name="Rectangle 29">
            <a:extLst>
              <a:ext uri="{FF2B5EF4-FFF2-40B4-BE49-F238E27FC236}">
                <a16:creationId xmlns:a16="http://schemas.microsoft.com/office/drawing/2014/main" id="{37DAE8E6-687F-4051-A6DD-C8A9B34C93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4750" y="5140325"/>
            <a:ext cx="2687638" cy="434975"/>
          </a:xfrm>
          <a:prstGeom prst="rect">
            <a:avLst/>
          </a:prstGeom>
          <a:solidFill>
            <a:schemeClr val="accent2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79" name="Text Box 30">
            <a:extLst>
              <a:ext uri="{FF2B5EF4-FFF2-40B4-BE49-F238E27FC236}">
                <a16:creationId xmlns:a16="http://schemas.microsoft.com/office/drawing/2014/main" id="{5A4DA9EE-4F3D-47D5-8BA5-5A6C44B66E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25" y="2449513"/>
            <a:ext cx="258445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プログラムカウンタ</a:t>
            </a:r>
          </a:p>
        </p:txBody>
      </p:sp>
      <p:sp>
        <p:nvSpPr>
          <p:cNvPr id="837663" name="Text Box 31">
            <a:extLst>
              <a:ext uri="{FF2B5EF4-FFF2-40B4-BE49-F238E27FC236}">
                <a16:creationId xmlns:a16="http://schemas.microsoft.com/office/drawing/2014/main" id="{C98C3626-9B42-4A89-A913-D0FB219A3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325" y="3005138"/>
            <a:ext cx="2149475" cy="588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chemeClr val="tx2"/>
                </a:solidFill>
                <a:latin typeface="Courier New" panose="02070309020205020404" pitchFamily="49" charset="0"/>
              </a:rPr>
              <a:t>0x00000c</a:t>
            </a:r>
            <a:endParaRPr lang="ja-JP" altLang="en-US" b="1">
              <a:solidFill>
                <a:schemeClr val="tx2"/>
              </a:solidFill>
              <a:latin typeface="Courier New" panose="02070309020205020404" pitchFamily="49" charset="0"/>
            </a:endParaRPr>
          </a:p>
        </p:txBody>
      </p:sp>
      <p:sp>
        <p:nvSpPr>
          <p:cNvPr id="837664" name="Line 32">
            <a:extLst>
              <a:ext uri="{FF2B5EF4-FFF2-40B4-BE49-F238E27FC236}">
                <a16:creationId xmlns:a16="http://schemas.microsoft.com/office/drawing/2014/main" id="{4A6CE76C-B64E-4369-A512-83E8EB9796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41425" y="1022350"/>
            <a:ext cx="1065213" cy="197485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37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37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837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837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8376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8376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8376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8376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37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37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37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37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37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83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83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83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33333E-6 L -0.13368 -0.15625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8376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00" y="-7800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07407E-6 L 0.31319 -0.18588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8376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00" y="-930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83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83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8376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8376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837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837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837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07407E-6 L -0.51736 -0.1081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8376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900" y="-5400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83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7643" grpId="0" animBg="1"/>
      <p:bldP spid="837646" grpId="0" animBg="1"/>
      <p:bldP spid="837649" grpId="0" animBg="1"/>
      <p:bldP spid="837653" grpId="0" animBg="1"/>
      <p:bldP spid="837654" grpId="0" animBg="1"/>
      <p:bldP spid="837654" grpId="1" animBg="1"/>
      <p:bldP spid="837654" grpId="2" animBg="1"/>
      <p:bldP spid="837657" grpId="0" animBg="1"/>
      <p:bldP spid="837657" grpId="1" animBg="1"/>
      <p:bldP spid="837658" grpId="0" animBg="1"/>
      <p:bldP spid="837658" grpId="1" animBg="1"/>
      <p:bldP spid="837658" grpId="2" animBg="1"/>
      <p:bldP spid="837663" grpId="0" animBg="1"/>
      <p:bldP spid="837663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F7CFC57D-26DA-44C7-88DE-24C6D507DF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8825" y="390525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　</a:t>
            </a:r>
          </a:p>
        </p:txBody>
      </p:sp>
      <p:sp>
        <p:nvSpPr>
          <p:cNvPr id="509955" name="Rectangle 3">
            <a:extLst>
              <a:ext uri="{FF2B5EF4-FFF2-40B4-BE49-F238E27FC236}">
                <a16:creationId xmlns:a16="http://schemas.microsoft.com/office/drawing/2014/main" id="{559B0C56-7E21-4F39-9E32-EEAE022E4D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438" y="301625"/>
            <a:ext cx="8831262" cy="44926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ja-JP" altLang="en-US" sz="3600"/>
              <a:t>命令実行サイクル</a:t>
            </a:r>
          </a:p>
          <a:p>
            <a:pPr lvl="1" eaLnBrk="1" hangingPunct="1">
              <a:buFontTx/>
              <a:buNone/>
            </a:pPr>
            <a:r>
              <a:rPr lang="en-US" altLang="ja-JP" sz="3200">
                <a:solidFill>
                  <a:schemeClr val="accent2"/>
                </a:solidFill>
              </a:rPr>
              <a:t>1. </a:t>
            </a:r>
            <a:r>
              <a:rPr lang="ja-JP" altLang="en-US" sz="3200">
                <a:solidFill>
                  <a:schemeClr val="accent2"/>
                </a:solidFill>
              </a:rPr>
              <a:t>命令フェッチ</a:t>
            </a:r>
          </a:p>
          <a:p>
            <a:pPr lvl="2" eaLnBrk="1" hangingPunct="1"/>
            <a:r>
              <a:rPr lang="ja-JP" altLang="en-US" sz="2800"/>
              <a:t>次に実行すべきプログラム命令を，</a:t>
            </a:r>
            <a:r>
              <a:rPr lang="ja-JP" altLang="en-US" sz="2800">
                <a:solidFill>
                  <a:schemeClr val="tx2"/>
                </a:solidFill>
              </a:rPr>
              <a:t>プログラムカウンタ</a:t>
            </a:r>
            <a:r>
              <a:rPr lang="ja-JP" altLang="en-US" sz="2800"/>
              <a:t>を使って，メモリから読み出す</a:t>
            </a:r>
          </a:p>
          <a:p>
            <a:pPr lvl="1" eaLnBrk="1" hangingPunct="1">
              <a:buFontTx/>
              <a:buNone/>
            </a:pPr>
            <a:r>
              <a:rPr lang="en-US" altLang="ja-JP" sz="3200">
                <a:solidFill>
                  <a:schemeClr val="accent2"/>
                </a:solidFill>
              </a:rPr>
              <a:t>2. </a:t>
            </a:r>
            <a:r>
              <a:rPr lang="ja-JP" altLang="en-US" sz="3200">
                <a:solidFill>
                  <a:schemeClr val="accent2"/>
                </a:solidFill>
              </a:rPr>
              <a:t>命令デコード</a:t>
            </a:r>
          </a:p>
          <a:p>
            <a:pPr lvl="2" eaLnBrk="1" hangingPunct="1"/>
            <a:r>
              <a:rPr lang="ja-JP" altLang="en-US" sz="2800"/>
              <a:t>読み出した命令を解読し，命令の種類，オペランドの種類，演算結果の格納場所の情報を得る</a:t>
            </a:r>
          </a:p>
          <a:p>
            <a:pPr lvl="2" eaLnBrk="1" hangingPunct="1"/>
            <a:r>
              <a:rPr lang="ja-JP" altLang="en-US" sz="2800"/>
              <a:t>命令デコードの時点で，</a:t>
            </a:r>
            <a:r>
              <a:rPr lang="ja-JP" altLang="en-US" sz="2800">
                <a:solidFill>
                  <a:schemeClr val="tx2"/>
                </a:solidFill>
              </a:rPr>
              <a:t>プログラムカウンタ</a:t>
            </a:r>
            <a:r>
              <a:rPr lang="ja-JP" altLang="en-US" sz="2800"/>
              <a:t>の値が</a:t>
            </a:r>
            <a:r>
              <a:rPr lang="ja-JP" altLang="en-US" sz="2800">
                <a:solidFill>
                  <a:schemeClr val="tx2"/>
                </a:solidFill>
              </a:rPr>
              <a:t>次に進む</a:t>
            </a:r>
          </a:p>
          <a:p>
            <a:pPr lvl="1" eaLnBrk="1" hangingPunct="1">
              <a:buFontTx/>
              <a:buNone/>
            </a:pPr>
            <a:r>
              <a:rPr lang="en-US" altLang="ja-JP" sz="3200">
                <a:solidFill>
                  <a:schemeClr val="accent2"/>
                </a:solidFill>
              </a:rPr>
              <a:t>3. </a:t>
            </a:r>
            <a:r>
              <a:rPr lang="ja-JP" altLang="en-US" sz="3200">
                <a:solidFill>
                  <a:schemeClr val="accent2"/>
                </a:solidFill>
              </a:rPr>
              <a:t>命令実行</a:t>
            </a:r>
          </a:p>
          <a:p>
            <a:pPr lvl="2" eaLnBrk="1" hangingPunct="1"/>
            <a:r>
              <a:rPr lang="ja-JP" altLang="en-US"/>
              <a:t>命令デコードの結果に従って，必要となるデータにアクセス</a:t>
            </a:r>
          </a:p>
          <a:p>
            <a:pPr lvl="2" eaLnBrk="1" hangingPunct="1"/>
            <a:r>
              <a:rPr lang="ja-JP" altLang="en-US"/>
              <a:t>演算装置に供給し，結果を適当な場所に格納する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9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09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09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09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09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09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09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09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09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Line 2">
            <a:extLst>
              <a:ext uri="{FF2B5EF4-FFF2-40B4-BE49-F238E27FC236}">
                <a16:creationId xmlns:a16="http://schemas.microsoft.com/office/drawing/2014/main" id="{5B3994AA-E7F4-484A-8E3E-6DB0AB3C372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0863" y="2924175"/>
            <a:ext cx="7937" cy="8080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251" name="Line 3">
            <a:extLst>
              <a:ext uri="{FF2B5EF4-FFF2-40B4-BE49-F238E27FC236}">
                <a16:creationId xmlns:a16="http://schemas.microsoft.com/office/drawing/2014/main" id="{A3813B7F-2EB5-4AB6-BDEA-F8B30A22B83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91275" y="2103438"/>
            <a:ext cx="0" cy="25034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252" name="AutoShape 4">
            <a:extLst>
              <a:ext uri="{FF2B5EF4-FFF2-40B4-BE49-F238E27FC236}">
                <a16:creationId xmlns:a16="http://schemas.microsoft.com/office/drawing/2014/main" id="{F79708AC-E703-4209-B247-DF81C16117A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30388" y="1954213"/>
            <a:ext cx="228600" cy="795337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53" name="Text Box 5">
            <a:extLst>
              <a:ext uri="{FF2B5EF4-FFF2-40B4-BE49-F238E27FC236}">
                <a16:creationId xmlns:a16="http://schemas.microsoft.com/office/drawing/2014/main" id="{C403CAA7-4029-42D1-AC3A-92BEB07638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379913"/>
            <a:ext cx="28829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算術演算ユニット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Arithmetic and Logic Unit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7C1E49CF-B943-48D8-9961-2A2D48D29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434975"/>
            <a:ext cx="7075488" cy="6329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55" name="Text Box 7">
            <a:extLst>
              <a:ext uri="{FF2B5EF4-FFF2-40B4-BE49-F238E27FC236}">
                <a16:creationId xmlns:a16="http://schemas.microsoft.com/office/drawing/2014/main" id="{89780802-2296-4F87-9708-7DF60AC4A8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8325" y="314325"/>
            <a:ext cx="1149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latin typeface="Microsoft Sans Serif" panose="020B0604020202020204" pitchFamily="34" charset="0"/>
              </a:rPr>
              <a:t>CPU</a:t>
            </a:r>
          </a:p>
        </p:txBody>
      </p:sp>
      <p:sp>
        <p:nvSpPr>
          <p:cNvPr id="53256" name="Rectangle 8">
            <a:extLst>
              <a:ext uri="{FF2B5EF4-FFF2-40B4-BE49-F238E27FC236}">
                <a16:creationId xmlns:a16="http://schemas.microsoft.com/office/drawing/2014/main" id="{91EB1F27-48F1-4EDE-ACC8-B19FA7C55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1427163"/>
            <a:ext cx="2020887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57" name="Rectangle 9">
            <a:extLst>
              <a:ext uri="{FF2B5EF4-FFF2-40B4-BE49-F238E27FC236}">
                <a16:creationId xmlns:a16="http://schemas.microsoft.com/office/drawing/2014/main" id="{E1F9A30A-7A98-4961-8EA8-A08D15A63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715963"/>
            <a:ext cx="2003425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58" name="AutoShape 10">
            <a:extLst>
              <a:ext uri="{FF2B5EF4-FFF2-40B4-BE49-F238E27FC236}">
                <a16:creationId xmlns:a16="http://schemas.microsoft.com/office/drawing/2014/main" id="{DEB0DB86-5980-4763-AD64-5470FC2B4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1131888"/>
            <a:ext cx="466725" cy="1216025"/>
          </a:xfrm>
          <a:prstGeom prst="downArrow">
            <a:avLst>
              <a:gd name="adj1" fmla="val 50000"/>
              <a:gd name="adj2" fmla="val 65136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59" name="Text Box 11">
            <a:extLst>
              <a:ext uri="{FF2B5EF4-FFF2-40B4-BE49-F238E27FC236}">
                <a16:creationId xmlns:a16="http://schemas.microsoft.com/office/drawing/2014/main" id="{0BE7C383-097A-4CFB-81B9-F45075B7CE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25" y="269875"/>
            <a:ext cx="1789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アドレスバス</a:t>
            </a:r>
            <a:endParaRPr lang="en-US" altLang="ja-JP" sz="2400">
              <a:solidFill>
                <a:schemeClr val="tx2"/>
              </a:solidFill>
            </a:endParaRPr>
          </a:p>
        </p:txBody>
      </p:sp>
      <p:sp>
        <p:nvSpPr>
          <p:cNvPr id="53260" name="Text Box 12">
            <a:extLst>
              <a:ext uri="{FF2B5EF4-FFF2-40B4-BE49-F238E27FC236}">
                <a16:creationId xmlns:a16="http://schemas.microsoft.com/office/drawing/2014/main" id="{ADEC7818-F790-4F43-9A2A-A9EEF002E0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2650" y="1055688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データバス</a:t>
            </a:r>
            <a:endParaRPr lang="en-US" altLang="ja-JP" sz="2400"/>
          </a:p>
        </p:txBody>
      </p:sp>
      <p:sp>
        <p:nvSpPr>
          <p:cNvPr id="53261" name="AutoShape 13">
            <a:extLst>
              <a:ext uri="{FF2B5EF4-FFF2-40B4-BE49-F238E27FC236}">
                <a16:creationId xmlns:a16="http://schemas.microsoft.com/office/drawing/2014/main" id="{000C8B03-A810-4DCF-A7EF-2886F9ACB9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1779588"/>
            <a:ext cx="422275" cy="573087"/>
          </a:xfrm>
          <a:prstGeom prst="upDownArrow">
            <a:avLst>
              <a:gd name="adj1" fmla="val 50000"/>
              <a:gd name="adj2" fmla="val 27143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62" name="Rectangle 14">
            <a:extLst>
              <a:ext uri="{FF2B5EF4-FFF2-40B4-BE49-F238E27FC236}">
                <a16:creationId xmlns:a16="http://schemas.microsoft.com/office/drawing/2014/main" id="{9024FFA8-6A6A-4CC1-A325-37DE6C0D60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2550" y="2359025"/>
            <a:ext cx="1331913" cy="3802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63" name="Text Box 15">
            <a:extLst>
              <a:ext uri="{FF2B5EF4-FFF2-40B4-BE49-F238E27FC236}">
                <a16:creationId xmlns:a16="http://schemas.microsoft.com/office/drawing/2014/main" id="{2C6C7EE1-0DE9-4DE6-9AFE-281B030050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7475" y="3735388"/>
            <a:ext cx="12652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latin typeface="Microsoft Sans Serif" panose="020B0604020202020204" pitchFamily="34" charset="0"/>
              </a:rPr>
              <a:t>メモリ</a:t>
            </a:r>
          </a:p>
        </p:txBody>
      </p:sp>
      <p:sp>
        <p:nvSpPr>
          <p:cNvPr id="53264" name="Text Box 16">
            <a:extLst>
              <a:ext uri="{FF2B5EF4-FFF2-40B4-BE49-F238E27FC236}">
                <a16:creationId xmlns:a16="http://schemas.microsoft.com/office/drawing/2014/main" id="{DD907D49-EA1D-4357-9CF8-059822E0A4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1838" y="3800475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53265" name="Line 17">
            <a:extLst>
              <a:ext uri="{FF2B5EF4-FFF2-40B4-BE49-F238E27FC236}">
                <a16:creationId xmlns:a16="http://schemas.microsoft.com/office/drawing/2014/main" id="{BB92CDE4-A15C-4487-B274-A3918234DF68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4316413"/>
            <a:ext cx="550863" cy="158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266" name="Line 18">
            <a:extLst>
              <a:ext uri="{FF2B5EF4-FFF2-40B4-BE49-F238E27FC236}">
                <a16:creationId xmlns:a16="http://schemas.microsoft.com/office/drawing/2014/main" id="{D67AE5A4-0E13-4ECA-BFFE-5FA9880C98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419975" y="3854450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267" name="Line 19">
            <a:extLst>
              <a:ext uri="{FF2B5EF4-FFF2-40B4-BE49-F238E27FC236}">
                <a16:creationId xmlns:a16="http://schemas.microsoft.com/office/drawing/2014/main" id="{04ED4056-6745-478D-9D3D-53947887693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0863" y="1712913"/>
            <a:ext cx="5294312" cy="31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268" name="Line 20">
            <a:extLst>
              <a:ext uri="{FF2B5EF4-FFF2-40B4-BE49-F238E27FC236}">
                <a16:creationId xmlns:a16="http://schemas.microsoft.com/office/drawing/2014/main" id="{498C0F29-3FEE-48AC-96B1-5442A645B02D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7338" y="1724025"/>
            <a:ext cx="0" cy="3871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269" name="Rectangle 21">
            <a:extLst>
              <a:ext uri="{FF2B5EF4-FFF2-40B4-BE49-F238E27FC236}">
                <a16:creationId xmlns:a16="http://schemas.microsoft.com/office/drawing/2014/main" id="{A1F5EAC2-0577-4ED9-AD94-1642D13D34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9063" y="5059363"/>
            <a:ext cx="682625" cy="103028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70" name="Text Box 22">
            <a:extLst>
              <a:ext uri="{FF2B5EF4-FFF2-40B4-BE49-F238E27FC236}">
                <a16:creationId xmlns:a16="http://schemas.microsoft.com/office/drawing/2014/main" id="{18EF9E37-C1AF-409D-9B33-53AE309108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7550" y="6048375"/>
            <a:ext cx="28829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命令レジスタ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Instruction Register</a:t>
            </a:r>
          </a:p>
        </p:txBody>
      </p:sp>
      <p:sp>
        <p:nvSpPr>
          <p:cNvPr id="53271" name="Oval 23">
            <a:extLst>
              <a:ext uri="{FF2B5EF4-FFF2-40B4-BE49-F238E27FC236}">
                <a16:creationId xmlns:a16="http://schemas.microsoft.com/office/drawing/2014/main" id="{45BA8A88-8DDD-4215-BDB3-FF1FDF65431B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6516688" y="1606550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72" name="Line 24">
            <a:extLst>
              <a:ext uri="{FF2B5EF4-FFF2-40B4-BE49-F238E27FC236}">
                <a16:creationId xmlns:a16="http://schemas.microsoft.com/office/drawing/2014/main" id="{5B8EB853-A1C7-4213-A19A-B53D849DD47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89625" y="5591175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273" name="Rectangle 25">
            <a:extLst>
              <a:ext uri="{FF2B5EF4-FFF2-40B4-BE49-F238E27FC236}">
                <a16:creationId xmlns:a16="http://schemas.microsoft.com/office/drawing/2014/main" id="{A65F0EFB-B8D0-48C5-B419-FBA258112A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75" y="5060950"/>
            <a:ext cx="682625" cy="1030288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74" name="Line 26">
            <a:extLst>
              <a:ext uri="{FF2B5EF4-FFF2-40B4-BE49-F238E27FC236}">
                <a16:creationId xmlns:a16="http://schemas.microsoft.com/office/drawing/2014/main" id="{3780EAEF-1A3A-47DF-A40C-46AB7CC370F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4838" y="5592763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275" name="Text Box 27">
            <a:extLst>
              <a:ext uri="{FF2B5EF4-FFF2-40B4-BE49-F238E27FC236}">
                <a16:creationId xmlns:a16="http://schemas.microsoft.com/office/drawing/2014/main" id="{6FCB3626-9FE9-4E69-9F7D-9BA4B84C49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7925" y="6038850"/>
            <a:ext cx="28829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命令デコーダ</a:t>
            </a:r>
            <a:endParaRPr lang="en-US" altLang="ja-JP" sz="2400">
              <a:solidFill>
                <a:schemeClr val="accent2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Instruction Decoder</a:t>
            </a:r>
          </a:p>
        </p:txBody>
      </p:sp>
      <p:sp>
        <p:nvSpPr>
          <p:cNvPr id="53276" name="Line 28">
            <a:extLst>
              <a:ext uri="{FF2B5EF4-FFF2-40B4-BE49-F238E27FC236}">
                <a16:creationId xmlns:a16="http://schemas.microsoft.com/office/drawing/2014/main" id="{673B7625-5D73-4BD3-A4E1-95E15AC62DD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81313" y="5603875"/>
            <a:ext cx="8413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277" name="Text Box 29">
            <a:extLst>
              <a:ext uri="{FF2B5EF4-FFF2-40B4-BE49-F238E27FC236}">
                <a16:creationId xmlns:a16="http://schemas.microsoft.com/office/drawing/2014/main" id="{C26A46B1-A653-4083-99F9-C16322CC93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438" y="5243513"/>
            <a:ext cx="16748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制御系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Control Unit</a:t>
            </a:r>
          </a:p>
        </p:txBody>
      </p:sp>
      <p:sp>
        <p:nvSpPr>
          <p:cNvPr id="53278" name="Line 30">
            <a:extLst>
              <a:ext uri="{FF2B5EF4-FFF2-40B4-BE49-F238E27FC236}">
                <a16:creationId xmlns:a16="http://schemas.microsoft.com/office/drawing/2014/main" id="{95541EB5-3D74-4E39-B4EE-7375136D8E9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7325" y="935038"/>
            <a:ext cx="5637213" cy="0"/>
          </a:xfrm>
          <a:prstGeom prst="line">
            <a:avLst/>
          </a:prstGeom>
          <a:noFill/>
          <a:ln w="57150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279" name="Rectangle 31">
            <a:extLst>
              <a:ext uri="{FF2B5EF4-FFF2-40B4-BE49-F238E27FC236}">
                <a16:creationId xmlns:a16="http://schemas.microsoft.com/office/drawing/2014/main" id="{09E75284-8C13-4424-8EC2-4E56C98099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825" y="2328863"/>
            <a:ext cx="895350" cy="60483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80" name="Text Box 32">
            <a:extLst>
              <a:ext uri="{FF2B5EF4-FFF2-40B4-BE49-F238E27FC236}">
                <a16:creationId xmlns:a16="http://schemas.microsoft.com/office/drawing/2014/main" id="{01AF4E68-8790-4CC9-ACF2-E3B5DA0CBC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6450" y="2978150"/>
            <a:ext cx="205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chemeClr val="accent2"/>
                </a:solidFill>
              </a:rPr>
              <a:t>プログラムカウンタ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chemeClr val="accent2"/>
                </a:solidFill>
              </a:rPr>
              <a:t>Program Counter</a:t>
            </a:r>
          </a:p>
        </p:txBody>
      </p:sp>
      <p:sp>
        <p:nvSpPr>
          <p:cNvPr id="53281" name="Line 33">
            <a:extLst>
              <a:ext uri="{FF2B5EF4-FFF2-40B4-BE49-F238E27FC236}">
                <a16:creationId xmlns:a16="http://schemas.microsoft.com/office/drawing/2014/main" id="{36474403-A136-48EC-9638-B3EE6B0EFB0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7850" y="919163"/>
            <a:ext cx="0" cy="14112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282" name="Rectangle 34">
            <a:extLst>
              <a:ext uri="{FF2B5EF4-FFF2-40B4-BE49-F238E27FC236}">
                <a16:creationId xmlns:a16="http://schemas.microsoft.com/office/drawing/2014/main" id="{A76CC59D-BAE0-4409-8D78-3E473706F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63" y="3722688"/>
            <a:ext cx="1116012" cy="604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  <a:latin typeface="Microsoft Sans Serif" panose="020B0604020202020204" pitchFamily="34" charset="0"/>
              </a:rPr>
              <a:t>+</a:t>
            </a:r>
            <a:r>
              <a:rPr lang="ja-JP" altLang="en-US" sz="2000">
                <a:solidFill>
                  <a:schemeClr val="accent2"/>
                </a:solidFill>
              </a:rPr>
              <a:t>命令長</a:t>
            </a:r>
          </a:p>
        </p:txBody>
      </p:sp>
      <p:sp>
        <p:nvSpPr>
          <p:cNvPr id="53283" name="Line 35">
            <a:extLst>
              <a:ext uri="{FF2B5EF4-FFF2-40B4-BE49-F238E27FC236}">
                <a16:creationId xmlns:a16="http://schemas.microsoft.com/office/drawing/2014/main" id="{18AA37F0-5B36-4469-9CEE-F8EE0EEA82B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67375" y="2101850"/>
            <a:ext cx="728663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284" name="Line 36">
            <a:extLst>
              <a:ext uri="{FF2B5EF4-FFF2-40B4-BE49-F238E27FC236}">
                <a16:creationId xmlns:a16="http://schemas.microsoft.com/office/drawing/2014/main" id="{B6B631DC-F6DB-4A6C-8054-79428E18EBF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3563" y="4591050"/>
            <a:ext cx="746125" cy="0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285" name="Line 37">
            <a:extLst>
              <a:ext uri="{FF2B5EF4-FFF2-40B4-BE49-F238E27FC236}">
                <a16:creationId xmlns:a16="http://schemas.microsoft.com/office/drawing/2014/main" id="{DC8070F6-71DB-47C8-9BED-3685DCA03E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56263" y="4333875"/>
            <a:ext cx="0" cy="2492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286" name="Freeform 38">
            <a:extLst>
              <a:ext uri="{FF2B5EF4-FFF2-40B4-BE49-F238E27FC236}">
                <a16:creationId xmlns:a16="http://schemas.microsoft.com/office/drawing/2014/main" id="{CE2AE1D4-A9DF-4FEE-A737-D2EC7B3085B2}"/>
              </a:ext>
            </a:extLst>
          </p:cNvPr>
          <p:cNvSpPr>
            <a:spLocks/>
          </p:cNvSpPr>
          <p:nvPr/>
        </p:nvSpPr>
        <p:spPr bwMode="auto">
          <a:xfrm>
            <a:off x="476250" y="1952625"/>
            <a:ext cx="958850" cy="2513013"/>
          </a:xfrm>
          <a:custGeom>
            <a:avLst/>
            <a:gdLst>
              <a:gd name="T0" fmla="*/ 2147483646 w 604"/>
              <a:gd name="T1" fmla="*/ 0 h 1583"/>
              <a:gd name="T2" fmla="*/ 0 w 604"/>
              <a:gd name="T3" fmla="*/ 2147483646 h 1583"/>
              <a:gd name="T4" fmla="*/ 0 w 604"/>
              <a:gd name="T5" fmla="*/ 2147483646 h 1583"/>
              <a:gd name="T6" fmla="*/ 2147483646 w 604"/>
              <a:gd name="T7" fmla="*/ 2147483646 h 1583"/>
              <a:gd name="T8" fmla="*/ 2147483646 w 604"/>
              <a:gd name="T9" fmla="*/ 2147483646 h 1583"/>
              <a:gd name="T10" fmla="*/ 2147483646 w 604"/>
              <a:gd name="T11" fmla="*/ 2147483646 h 1583"/>
              <a:gd name="T12" fmla="*/ 2147483646 w 604"/>
              <a:gd name="T13" fmla="*/ 2147483646 h 1583"/>
              <a:gd name="T14" fmla="*/ 2147483646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3287" name="Rectangle 39">
            <a:extLst>
              <a:ext uri="{FF2B5EF4-FFF2-40B4-BE49-F238E27FC236}">
                <a16:creationId xmlns:a16="http://schemas.microsoft.com/office/drawing/2014/main" id="{DBD56664-084B-43A9-A7EA-5DDEE0A74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2436813"/>
            <a:ext cx="949325" cy="159861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88" name="Text Box 40">
            <a:extLst>
              <a:ext uri="{FF2B5EF4-FFF2-40B4-BE49-F238E27FC236}">
                <a16:creationId xmlns:a16="http://schemas.microsoft.com/office/drawing/2014/main" id="{C06D543F-38E1-466A-B81A-5F71CC8FF3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9563" y="4016375"/>
            <a:ext cx="13303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accent2"/>
                </a:solidFill>
              </a:rPr>
              <a:t>レジスタ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Registers</a:t>
            </a:r>
          </a:p>
        </p:txBody>
      </p:sp>
      <p:sp>
        <p:nvSpPr>
          <p:cNvPr id="53289" name="Oval 41">
            <a:extLst>
              <a:ext uri="{FF2B5EF4-FFF2-40B4-BE49-F238E27FC236}">
                <a16:creationId xmlns:a16="http://schemas.microsoft.com/office/drawing/2014/main" id="{6F7AD65D-4540-450A-BB28-922D77CA24C8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398963" y="1604963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90" name="Line 42">
            <a:extLst>
              <a:ext uri="{FF2B5EF4-FFF2-40B4-BE49-F238E27FC236}">
                <a16:creationId xmlns:a16="http://schemas.microsoft.com/office/drawing/2014/main" id="{2BAD49EF-EBE8-46DA-BC44-11759D692B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8025" y="1725613"/>
            <a:ext cx="0" cy="1004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291" name="Line 43">
            <a:extLst>
              <a:ext uri="{FF2B5EF4-FFF2-40B4-BE49-F238E27FC236}">
                <a16:creationId xmlns:a16="http://schemas.microsoft.com/office/drawing/2014/main" id="{0FDC3F1C-33BE-4887-AFC6-DA595CBB61C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2732088"/>
            <a:ext cx="5143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292" name="Line 44">
            <a:extLst>
              <a:ext uri="{FF2B5EF4-FFF2-40B4-BE49-F238E27FC236}">
                <a16:creationId xmlns:a16="http://schemas.microsoft.com/office/drawing/2014/main" id="{71F7676C-ABE4-4660-BBAB-414575D4980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5863" y="1712913"/>
            <a:ext cx="1587" cy="684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293" name="Line 45">
            <a:extLst>
              <a:ext uri="{FF2B5EF4-FFF2-40B4-BE49-F238E27FC236}">
                <a16:creationId xmlns:a16="http://schemas.microsoft.com/office/drawing/2014/main" id="{042799C0-7E91-45E1-A962-C24E65E7C88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90738" y="2374900"/>
            <a:ext cx="390525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294" name="Line 46">
            <a:extLst>
              <a:ext uri="{FF2B5EF4-FFF2-40B4-BE49-F238E27FC236}">
                <a16:creationId xmlns:a16="http://schemas.microsoft.com/office/drawing/2014/main" id="{8E633538-27E3-4691-8398-5BDC1D7E4C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3988" y="2519363"/>
            <a:ext cx="407987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295" name="Line 47">
            <a:extLst>
              <a:ext uri="{FF2B5EF4-FFF2-40B4-BE49-F238E27FC236}">
                <a16:creationId xmlns:a16="http://schemas.microsoft.com/office/drawing/2014/main" id="{A2459321-4FF0-4DCA-93C7-E41CD64CD4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3275" y="2635250"/>
            <a:ext cx="6477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296" name="Line 48">
            <a:extLst>
              <a:ext uri="{FF2B5EF4-FFF2-40B4-BE49-F238E27FC236}">
                <a16:creationId xmlns:a16="http://schemas.microsoft.com/office/drawing/2014/main" id="{C60BC8F8-97BF-43D2-B075-DBE26203194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2563" y="2633663"/>
            <a:ext cx="1587" cy="1347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297" name="Line 49">
            <a:extLst>
              <a:ext uri="{FF2B5EF4-FFF2-40B4-BE49-F238E27FC236}">
                <a16:creationId xmlns:a16="http://schemas.microsoft.com/office/drawing/2014/main" id="{30AA452D-51C6-4278-821A-EDBEBE76CDE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2635250"/>
            <a:ext cx="309562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298" name="Line 50">
            <a:extLst>
              <a:ext uri="{FF2B5EF4-FFF2-40B4-BE49-F238E27FC236}">
                <a16:creationId xmlns:a16="http://schemas.microsoft.com/office/drawing/2014/main" id="{9133CA94-5889-4E78-B4B1-1638A229CF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3038" y="3959225"/>
            <a:ext cx="12700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299" name="Line 51">
            <a:extLst>
              <a:ext uri="{FF2B5EF4-FFF2-40B4-BE49-F238E27FC236}">
                <a16:creationId xmlns:a16="http://schemas.microsoft.com/office/drawing/2014/main" id="{9B46818A-2AB8-499A-B2F3-E7BC828A417E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775" y="3175000"/>
            <a:ext cx="255588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300" name="Oval 52">
            <a:extLst>
              <a:ext uri="{FF2B5EF4-FFF2-40B4-BE49-F238E27FC236}">
                <a16:creationId xmlns:a16="http://schemas.microsoft.com/office/drawing/2014/main" id="{4B051683-5D23-4C0E-949E-C9C255D7B4EF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597150" y="2528888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301" name="Oval 53">
            <a:extLst>
              <a:ext uri="{FF2B5EF4-FFF2-40B4-BE49-F238E27FC236}">
                <a16:creationId xmlns:a16="http://schemas.microsoft.com/office/drawing/2014/main" id="{BFA20663-73A5-47A1-B588-2723276EA592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339975" y="16081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302" name="Line 54">
            <a:extLst>
              <a:ext uri="{FF2B5EF4-FFF2-40B4-BE49-F238E27FC236}">
                <a16:creationId xmlns:a16="http://schemas.microsoft.com/office/drawing/2014/main" id="{ABFAAB9F-730C-4F47-BF3A-B6168A25AF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4625" y="1441450"/>
            <a:ext cx="6959600" cy="4763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303" name="Line 55">
            <a:extLst>
              <a:ext uri="{FF2B5EF4-FFF2-40B4-BE49-F238E27FC236}">
                <a16:creationId xmlns:a16="http://schemas.microsoft.com/office/drawing/2014/main" id="{91081419-17D8-4A88-BC10-5D781FC3FF6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0188" y="1457325"/>
            <a:ext cx="1587" cy="17081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304" name="Line 56">
            <a:extLst>
              <a:ext uri="{FF2B5EF4-FFF2-40B4-BE49-F238E27FC236}">
                <a16:creationId xmlns:a16="http://schemas.microsoft.com/office/drawing/2014/main" id="{3B14EB80-CE26-45D9-A145-2AD1454FB2E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9388" y="1450975"/>
            <a:ext cx="0" cy="11747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305" name="Oval 57">
            <a:extLst>
              <a:ext uri="{FF2B5EF4-FFF2-40B4-BE49-F238E27FC236}">
                <a16:creationId xmlns:a16="http://schemas.microsoft.com/office/drawing/2014/main" id="{01BB394A-7F81-4260-9660-14FE87EC83F7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3397250" y="1330325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306" name="Line 58">
            <a:extLst>
              <a:ext uri="{FF2B5EF4-FFF2-40B4-BE49-F238E27FC236}">
                <a16:creationId xmlns:a16="http://schemas.microsoft.com/office/drawing/2014/main" id="{CA430771-656B-44C9-8512-194AACF279C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1550" y="936625"/>
            <a:ext cx="7938" cy="479425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307" name="Oval 59">
            <a:extLst>
              <a:ext uri="{FF2B5EF4-FFF2-40B4-BE49-F238E27FC236}">
                <a16:creationId xmlns:a16="http://schemas.microsoft.com/office/drawing/2014/main" id="{8270ECB6-2F40-4FE4-A358-4855BBCA4F55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575175" y="1320800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308" name="Line 60">
            <a:extLst>
              <a:ext uri="{FF2B5EF4-FFF2-40B4-BE49-F238E27FC236}">
                <a16:creationId xmlns:a16="http://schemas.microsoft.com/office/drawing/2014/main" id="{62C0D6A1-E9F3-46A3-B6B3-337ED0F9223F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4238" y="1446213"/>
            <a:ext cx="1587" cy="228600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309" name="Line 61">
            <a:extLst>
              <a:ext uri="{FF2B5EF4-FFF2-40B4-BE49-F238E27FC236}">
                <a16:creationId xmlns:a16="http://schemas.microsoft.com/office/drawing/2014/main" id="{E82614A9-A78A-4730-99CF-F99D2CB104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0500" y="3721100"/>
            <a:ext cx="6985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310" name="Oval 62">
            <a:extLst>
              <a:ext uri="{FF2B5EF4-FFF2-40B4-BE49-F238E27FC236}">
                <a16:creationId xmlns:a16="http://schemas.microsoft.com/office/drawing/2014/main" id="{807BEAE1-5BD4-4587-8870-724F5733818B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5548313" y="1998663"/>
            <a:ext cx="230187" cy="217487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9999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311" name="Line 63">
            <a:extLst>
              <a:ext uri="{FF2B5EF4-FFF2-40B4-BE49-F238E27FC236}">
                <a16:creationId xmlns:a16="http://schemas.microsoft.com/office/drawing/2014/main" id="{AFE84504-5464-4173-9D15-3C0DBD754AC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82800" y="2116138"/>
            <a:ext cx="356711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312" name="AutoShape 64">
            <a:extLst>
              <a:ext uri="{FF2B5EF4-FFF2-40B4-BE49-F238E27FC236}">
                <a16:creationId xmlns:a16="http://schemas.microsoft.com/office/drawing/2014/main" id="{D0FB9015-ADE7-470D-9287-B382395E8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0313" y="677863"/>
            <a:ext cx="549275" cy="215900"/>
          </a:xfrm>
          <a:prstGeom prst="rightArrow">
            <a:avLst>
              <a:gd name="adj1" fmla="val 50000"/>
              <a:gd name="adj2" fmla="val 6360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400"/>
          </a:p>
        </p:txBody>
      </p:sp>
      <p:sp>
        <p:nvSpPr>
          <p:cNvPr id="53313" name="AutoShape 65">
            <a:extLst>
              <a:ext uri="{FF2B5EF4-FFF2-40B4-BE49-F238E27FC236}">
                <a16:creationId xmlns:a16="http://schemas.microsoft.com/office/drawing/2014/main" id="{4A5DB810-B7A3-4041-9EF8-562FD69713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9200" y="1182688"/>
            <a:ext cx="549275" cy="215900"/>
          </a:xfrm>
          <a:prstGeom prst="rightArrow">
            <a:avLst>
              <a:gd name="adj1" fmla="val 50000"/>
              <a:gd name="adj2" fmla="val 6360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314" name="AutoShape 66">
            <a:extLst>
              <a:ext uri="{FF2B5EF4-FFF2-40B4-BE49-F238E27FC236}">
                <a16:creationId xmlns:a16="http://schemas.microsoft.com/office/drawing/2014/main" id="{22A42054-4C2E-43D6-A865-7D76A9696A3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975350" y="1743075"/>
            <a:ext cx="527050" cy="217488"/>
          </a:xfrm>
          <a:prstGeom prst="rightArrow">
            <a:avLst>
              <a:gd name="adj1" fmla="val 50000"/>
              <a:gd name="adj2" fmla="val 6058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315" name="AutoShape 67">
            <a:extLst>
              <a:ext uri="{FF2B5EF4-FFF2-40B4-BE49-F238E27FC236}">
                <a16:creationId xmlns:a16="http://schemas.microsoft.com/office/drawing/2014/main" id="{4FAEE633-D6A2-455C-98D7-7D0D97F43935}"/>
              </a:ext>
            </a:extLst>
          </p:cNvPr>
          <p:cNvSpPr>
            <a:spLocks noChangeArrowheads="1"/>
          </p:cNvSpPr>
          <p:nvPr/>
        </p:nvSpPr>
        <p:spPr bwMode="auto">
          <a:xfrm rot="-5400000" flipH="1" flipV="1">
            <a:off x="6605588" y="2428875"/>
            <a:ext cx="366712" cy="217488"/>
          </a:xfrm>
          <a:prstGeom prst="rightArrow">
            <a:avLst>
              <a:gd name="adj1" fmla="val 50000"/>
              <a:gd name="adj2" fmla="val 4215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316" name="AutoShape 68">
            <a:extLst>
              <a:ext uri="{FF2B5EF4-FFF2-40B4-BE49-F238E27FC236}">
                <a16:creationId xmlns:a16="http://schemas.microsoft.com/office/drawing/2014/main" id="{7D99D89D-D97E-455C-9FD5-14F0DC6E0848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5648325" y="1292226"/>
            <a:ext cx="288925" cy="228600"/>
          </a:xfrm>
          <a:prstGeom prst="rightArrow">
            <a:avLst>
              <a:gd name="adj1" fmla="val 50000"/>
              <a:gd name="adj2" fmla="val 3159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317" name="AutoShape 69">
            <a:extLst>
              <a:ext uri="{FF2B5EF4-FFF2-40B4-BE49-F238E27FC236}">
                <a16:creationId xmlns:a16="http://schemas.microsoft.com/office/drawing/2014/main" id="{D8C54A0D-BFB1-4923-B7F2-11CDE6B15648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3521075" y="1057276"/>
            <a:ext cx="288925" cy="228600"/>
          </a:xfrm>
          <a:prstGeom prst="rightArrow">
            <a:avLst>
              <a:gd name="adj1" fmla="val 50000"/>
              <a:gd name="adj2" fmla="val 3159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318" name="AutoShape 70">
            <a:extLst>
              <a:ext uri="{FF2B5EF4-FFF2-40B4-BE49-F238E27FC236}">
                <a16:creationId xmlns:a16="http://schemas.microsoft.com/office/drawing/2014/main" id="{7BB7AFDA-396F-4C4C-868D-85CA5D641F25}"/>
              </a:ext>
            </a:extLst>
          </p:cNvPr>
          <p:cNvSpPr>
            <a:spLocks noChangeArrowheads="1"/>
          </p:cNvSpPr>
          <p:nvPr/>
        </p:nvSpPr>
        <p:spPr bwMode="auto">
          <a:xfrm rot="-5400000" flipH="1" flipV="1">
            <a:off x="6089650" y="2754313"/>
            <a:ext cx="366713" cy="217487"/>
          </a:xfrm>
          <a:prstGeom prst="rightArrow">
            <a:avLst>
              <a:gd name="adj1" fmla="val 50000"/>
              <a:gd name="adj2" fmla="val 4215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319" name="AutoShape 71">
            <a:extLst>
              <a:ext uri="{FF2B5EF4-FFF2-40B4-BE49-F238E27FC236}">
                <a16:creationId xmlns:a16="http://schemas.microsoft.com/office/drawing/2014/main" id="{FB883965-9451-48B4-B947-ECDCE756DBCC}"/>
              </a:ext>
            </a:extLst>
          </p:cNvPr>
          <p:cNvSpPr>
            <a:spLocks noChangeArrowheads="1"/>
          </p:cNvSpPr>
          <p:nvPr/>
        </p:nvSpPr>
        <p:spPr bwMode="auto">
          <a:xfrm rot="-5400000" flipH="1" flipV="1">
            <a:off x="4175126" y="2012950"/>
            <a:ext cx="366712" cy="217487"/>
          </a:xfrm>
          <a:prstGeom prst="rightArrow">
            <a:avLst>
              <a:gd name="adj1" fmla="val 50000"/>
              <a:gd name="adj2" fmla="val 4215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320" name="AutoShape 72">
            <a:extLst>
              <a:ext uri="{FF2B5EF4-FFF2-40B4-BE49-F238E27FC236}">
                <a16:creationId xmlns:a16="http://schemas.microsoft.com/office/drawing/2014/main" id="{62C481D2-3123-47F9-94D6-EDBB47800A3A}"/>
              </a:ext>
            </a:extLst>
          </p:cNvPr>
          <p:cNvSpPr>
            <a:spLocks noChangeArrowheads="1"/>
          </p:cNvSpPr>
          <p:nvPr/>
        </p:nvSpPr>
        <p:spPr bwMode="auto">
          <a:xfrm rot="-5400000" flipH="1" flipV="1">
            <a:off x="2401888" y="2012950"/>
            <a:ext cx="366712" cy="217488"/>
          </a:xfrm>
          <a:prstGeom prst="rightArrow">
            <a:avLst>
              <a:gd name="adj1" fmla="val 50000"/>
              <a:gd name="adj2" fmla="val 4215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321" name="AutoShape 73">
            <a:extLst>
              <a:ext uri="{FF2B5EF4-FFF2-40B4-BE49-F238E27FC236}">
                <a16:creationId xmlns:a16="http://schemas.microsoft.com/office/drawing/2014/main" id="{4C1E73B3-CC0D-4360-8FDF-7D85133E81E8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2725737" y="1982788"/>
            <a:ext cx="288925" cy="228600"/>
          </a:xfrm>
          <a:prstGeom prst="rightArrow">
            <a:avLst>
              <a:gd name="adj1" fmla="val 50000"/>
              <a:gd name="adj2" fmla="val 3159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322" name="AutoShape 74">
            <a:extLst>
              <a:ext uri="{FF2B5EF4-FFF2-40B4-BE49-F238E27FC236}">
                <a16:creationId xmlns:a16="http://schemas.microsoft.com/office/drawing/2014/main" id="{C695E9AE-ED5C-4172-BBFC-FC947FD5ED77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209550" y="1843088"/>
            <a:ext cx="288925" cy="228600"/>
          </a:xfrm>
          <a:prstGeom prst="rightArrow">
            <a:avLst>
              <a:gd name="adj1" fmla="val 50000"/>
              <a:gd name="adj2" fmla="val 3159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323" name="AutoShape 75">
            <a:extLst>
              <a:ext uri="{FF2B5EF4-FFF2-40B4-BE49-F238E27FC236}">
                <a16:creationId xmlns:a16="http://schemas.microsoft.com/office/drawing/2014/main" id="{1B5A3649-EF00-43B3-BBB4-907008075A41}"/>
              </a:ext>
            </a:extLst>
          </p:cNvPr>
          <p:cNvSpPr>
            <a:spLocks noChangeArrowheads="1"/>
          </p:cNvSpPr>
          <p:nvPr/>
        </p:nvSpPr>
        <p:spPr bwMode="auto">
          <a:xfrm rot="-5400000" flipH="1" flipV="1">
            <a:off x="4668838" y="2032000"/>
            <a:ext cx="366712" cy="217488"/>
          </a:xfrm>
          <a:prstGeom prst="rightArrow">
            <a:avLst>
              <a:gd name="adj1" fmla="val 50000"/>
              <a:gd name="adj2" fmla="val 4215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324" name="AutoShape 76">
            <a:extLst>
              <a:ext uri="{FF2B5EF4-FFF2-40B4-BE49-F238E27FC236}">
                <a16:creationId xmlns:a16="http://schemas.microsoft.com/office/drawing/2014/main" id="{A4034E88-69AE-4CC9-BC01-0E3204D3413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286125" y="1893888"/>
            <a:ext cx="527050" cy="217487"/>
          </a:xfrm>
          <a:prstGeom prst="rightArrow">
            <a:avLst>
              <a:gd name="adj1" fmla="val 50000"/>
              <a:gd name="adj2" fmla="val 6058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325" name="AutoShape 77">
            <a:extLst>
              <a:ext uri="{FF2B5EF4-FFF2-40B4-BE49-F238E27FC236}">
                <a16:creationId xmlns:a16="http://schemas.microsoft.com/office/drawing/2014/main" id="{8E166C4C-62E4-4CE9-9FE1-D271443D3A0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44675" y="3679825"/>
            <a:ext cx="527050" cy="227013"/>
          </a:xfrm>
          <a:prstGeom prst="rightArrow">
            <a:avLst>
              <a:gd name="adj1" fmla="val 50000"/>
              <a:gd name="adj2" fmla="val 5804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400"/>
          </a:p>
        </p:txBody>
      </p:sp>
      <p:sp>
        <p:nvSpPr>
          <p:cNvPr id="53326" name="AutoShape 78">
            <a:extLst>
              <a:ext uri="{FF2B5EF4-FFF2-40B4-BE49-F238E27FC236}">
                <a16:creationId xmlns:a16="http://schemas.microsoft.com/office/drawing/2014/main" id="{838FBCA0-1960-4378-A5A1-3D15F54203C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157413" y="2679700"/>
            <a:ext cx="333375" cy="193675"/>
          </a:xfrm>
          <a:prstGeom prst="rightArrow">
            <a:avLst>
              <a:gd name="adj1" fmla="val 50000"/>
              <a:gd name="adj2" fmla="val 430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400"/>
          </a:p>
        </p:txBody>
      </p:sp>
      <p:sp>
        <p:nvSpPr>
          <p:cNvPr id="53327" name="AutoShape 79">
            <a:extLst>
              <a:ext uri="{FF2B5EF4-FFF2-40B4-BE49-F238E27FC236}">
                <a16:creationId xmlns:a16="http://schemas.microsoft.com/office/drawing/2014/main" id="{2E4D1879-4A88-4DAC-97A0-65B6FF5BB0A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458913" y="2562225"/>
            <a:ext cx="333375" cy="193675"/>
          </a:xfrm>
          <a:prstGeom prst="rightArrow">
            <a:avLst>
              <a:gd name="adj1" fmla="val 50000"/>
              <a:gd name="adj2" fmla="val 430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400"/>
          </a:p>
        </p:txBody>
      </p:sp>
      <p:sp>
        <p:nvSpPr>
          <p:cNvPr id="53328" name="Rectangle 80">
            <a:extLst>
              <a:ext uri="{FF2B5EF4-FFF2-40B4-BE49-F238E27FC236}">
                <a16:creationId xmlns:a16="http://schemas.microsoft.com/office/drawing/2014/main" id="{E7B431C6-F116-4F0C-85A8-04B2817F0D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9538" y="5218113"/>
            <a:ext cx="1503362" cy="838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Line 2">
            <a:extLst>
              <a:ext uri="{FF2B5EF4-FFF2-40B4-BE49-F238E27FC236}">
                <a16:creationId xmlns:a16="http://schemas.microsoft.com/office/drawing/2014/main" id="{6F0917F4-102A-4D5B-882D-BD711DADC2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0863" y="2924175"/>
            <a:ext cx="7937" cy="8080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299" name="Line 3">
            <a:extLst>
              <a:ext uri="{FF2B5EF4-FFF2-40B4-BE49-F238E27FC236}">
                <a16:creationId xmlns:a16="http://schemas.microsoft.com/office/drawing/2014/main" id="{710374F3-6D0E-4F98-96D9-65B19951AF5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91275" y="2103438"/>
            <a:ext cx="0" cy="25034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00" name="AutoShape 4">
            <a:extLst>
              <a:ext uri="{FF2B5EF4-FFF2-40B4-BE49-F238E27FC236}">
                <a16:creationId xmlns:a16="http://schemas.microsoft.com/office/drawing/2014/main" id="{73DE69CA-1588-4162-9809-E28AF516E12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30388" y="1954213"/>
            <a:ext cx="228600" cy="795337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5301" name="Rectangle 5">
            <a:extLst>
              <a:ext uri="{FF2B5EF4-FFF2-40B4-BE49-F238E27FC236}">
                <a16:creationId xmlns:a16="http://schemas.microsoft.com/office/drawing/2014/main" id="{AFFDACFF-81A1-463F-B8A0-81680D7764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434975"/>
            <a:ext cx="7075488" cy="6329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5862" name="Text Box 6">
            <a:extLst>
              <a:ext uri="{FF2B5EF4-FFF2-40B4-BE49-F238E27FC236}">
                <a16:creationId xmlns:a16="http://schemas.microsoft.com/office/drawing/2014/main" id="{EAD6CB93-8ABC-4D59-AB44-C0B40B7776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5213" y="65088"/>
            <a:ext cx="3094037" cy="771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400">
                <a:solidFill>
                  <a:schemeClr val="tx2"/>
                </a:solidFill>
                <a:latin typeface="Microsoft Sans Serif" panose="020B0604020202020204" pitchFamily="34" charset="0"/>
              </a:rPr>
              <a:t>命令フェッチ</a:t>
            </a:r>
          </a:p>
        </p:txBody>
      </p:sp>
      <p:sp>
        <p:nvSpPr>
          <p:cNvPr id="55303" name="Rectangle 7">
            <a:extLst>
              <a:ext uri="{FF2B5EF4-FFF2-40B4-BE49-F238E27FC236}">
                <a16:creationId xmlns:a16="http://schemas.microsoft.com/office/drawing/2014/main" id="{E5C2C13B-744A-4FF8-B227-0B41F33ED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1427163"/>
            <a:ext cx="2020887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5304" name="Rectangle 8">
            <a:extLst>
              <a:ext uri="{FF2B5EF4-FFF2-40B4-BE49-F238E27FC236}">
                <a16:creationId xmlns:a16="http://schemas.microsoft.com/office/drawing/2014/main" id="{72DCB37C-43C6-4E38-93CC-24091A3EB1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715963"/>
            <a:ext cx="2003425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5305" name="AutoShape 9">
            <a:extLst>
              <a:ext uri="{FF2B5EF4-FFF2-40B4-BE49-F238E27FC236}">
                <a16:creationId xmlns:a16="http://schemas.microsoft.com/office/drawing/2014/main" id="{628E9CF1-EBAD-4513-AE05-5EE30C359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1131888"/>
            <a:ext cx="466725" cy="1216025"/>
          </a:xfrm>
          <a:prstGeom prst="downArrow">
            <a:avLst>
              <a:gd name="adj1" fmla="val 50000"/>
              <a:gd name="adj2" fmla="val 65136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5306" name="Text Box 10">
            <a:extLst>
              <a:ext uri="{FF2B5EF4-FFF2-40B4-BE49-F238E27FC236}">
                <a16:creationId xmlns:a16="http://schemas.microsoft.com/office/drawing/2014/main" id="{B530E5CA-0BDA-4518-86DD-F7D3067C9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25" y="269875"/>
            <a:ext cx="1789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アドレスバス</a:t>
            </a:r>
            <a:endParaRPr lang="en-US" altLang="ja-JP" sz="2400">
              <a:solidFill>
                <a:schemeClr val="tx2"/>
              </a:solidFill>
            </a:endParaRPr>
          </a:p>
        </p:txBody>
      </p:sp>
      <p:sp>
        <p:nvSpPr>
          <p:cNvPr id="55307" name="Text Box 11">
            <a:extLst>
              <a:ext uri="{FF2B5EF4-FFF2-40B4-BE49-F238E27FC236}">
                <a16:creationId xmlns:a16="http://schemas.microsoft.com/office/drawing/2014/main" id="{6BF1374D-EC27-413A-88AA-B793AA223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2650" y="1055688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データバス</a:t>
            </a:r>
            <a:endParaRPr lang="en-US" altLang="ja-JP" sz="2400"/>
          </a:p>
        </p:txBody>
      </p:sp>
      <p:sp>
        <p:nvSpPr>
          <p:cNvPr id="55308" name="AutoShape 12">
            <a:extLst>
              <a:ext uri="{FF2B5EF4-FFF2-40B4-BE49-F238E27FC236}">
                <a16:creationId xmlns:a16="http://schemas.microsoft.com/office/drawing/2014/main" id="{88EF9838-AEF7-4283-A49B-3B369F4BBE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1779588"/>
            <a:ext cx="422275" cy="573087"/>
          </a:xfrm>
          <a:prstGeom prst="upDownArrow">
            <a:avLst>
              <a:gd name="adj1" fmla="val 50000"/>
              <a:gd name="adj2" fmla="val 27143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5309" name="Rectangle 13">
            <a:extLst>
              <a:ext uri="{FF2B5EF4-FFF2-40B4-BE49-F238E27FC236}">
                <a16:creationId xmlns:a16="http://schemas.microsoft.com/office/drawing/2014/main" id="{BD7623CD-122F-44C0-9006-4756E0E74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2550" y="2359025"/>
            <a:ext cx="1331913" cy="3802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5310" name="Text Box 14">
            <a:extLst>
              <a:ext uri="{FF2B5EF4-FFF2-40B4-BE49-F238E27FC236}">
                <a16:creationId xmlns:a16="http://schemas.microsoft.com/office/drawing/2014/main" id="{AB07B2DC-0642-40F5-841E-C03B80370E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7475" y="3735388"/>
            <a:ext cx="12652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latin typeface="Microsoft Sans Serif" panose="020B0604020202020204" pitchFamily="34" charset="0"/>
              </a:rPr>
              <a:t>メモリ</a:t>
            </a:r>
          </a:p>
        </p:txBody>
      </p:sp>
      <p:sp>
        <p:nvSpPr>
          <p:cNvPr id="55311" name="Text Box 15">
            <a:extLst>
              <a:ext uri="{FF2B5EF4-FFF2-40B4-BE49-F238E27FC236}">
                <a16:creationId xmlns:a16="http://schemas.microsoft.com/office/drawing/2014/main" id="{0C2B92D3-AFE5-4E2B-90D0-CEBDA8C80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1838" y="3800475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55312" name="Line 16">
            <a:extLst>
              <a:ext uri="{FF2B5EF4-FFF2-40B4-BE49-F238E27FC236}">
                <a16:creationId xmlns:a16="http://schemas.microsoft.com/office/drawing/2014/main" id="{8765CE99-B30A-4DBC-975A-8EDC70DD0B78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4316413"/>
            <a:ext cx="550863" cy="158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13" name="Line 17">
            <a:extLst>
              <a:ext uri="{FF2B5EF4-FFF2-40B4-BE49-F238E27FC236}">
                <a16:creationId xmlns:a16="http://schemas.microsoft.com/office/drawing/2014/main" id="{9B80BFB4-B3A0-4E17-A775-96B4965919F2}"/>
              </a:ext>
            </a:extLst>
          </p:cNvPr>
          <p:cNvSpPr>
            <a:spLocks noChangeShapeType="1"/>
          </p:cNvSpPr>
          <p:nvPr/>
        </p:nvSpPr>
        <p:spPr bwMode="auto">
          <a:xfrm>
            <a:off x="7419975" y="3854450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14" name="Line 18">
            <a:extLst>
              <a:ext uri="{FF2B5EF4-FFF2-40B4-BE49-F238E27FC236}">
                <a16:creationId xmlns:a16="http://schemas.microsoft.com/office/drawing/2014/main" id="{173041D4-F25E-4B7B-B23F-65C67B431F6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0863" y="1712913"/>
            <a:ext cx="5294312" cy="31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15" name="Line 19">
            <a:extLst>
              <a:ext uri="{FF2B5EF4-FFF2-40B4-BE49-F238E27FC236}">
                <a16:creationId xmlns:a16="http://schemas.microsoft.com/office/drawing/2014/main" id="{18ABA733-3402-4EE8-A53D-62ED5F7EC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7338" y="1724025"/>
            <a:ext cx="0" cy="3871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16" name="Rectangle 20">
            <a:extLst>
              <a:ext uri="{FF2B5EF4-FFF2-40B4-BE49-F238E27FC236}">
                <a16:creationId xmlns:a16="http://schemas.microsoft.com/office/drawing/2014/main" id="{84E464B1-727E-4BD5-B954-352B257353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9063" y="5059363"/>
            <a:ext cx="682625" cy="103028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5317" name="Text Box 21">
            <a:extLst>
              <a:ext uri="{FF2B5EF4-FFF2-40B4-BE49-F238E27FC236}">
                <a16:creationId xmlns:a16="http://schemas.microsoft.com/office/drawing/2014/main" id="{130255A1-20BB-4AA9-BD4C-D062144B2B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7550" y="6048375"/>
            <a:ext cx="28829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命令レジスタ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Instruction Register</a:t>
            </a:r>
          </a:p>
        </p:txBody>
      </p:sp>
      <p:sp>
        <p:nvSpPr>
          <p:cNvPr id="55318" name="Oval 22">
            <a:extLst>
              <a:ext uri="{FF2B5EF4-FFF2-40B4-BE49-F238E27FC236}">
                <a16:creationId xmlns:a16="http://schemas.microsoft.com/office/drawing/2014/main" id="{0D9E25CC-AC31-40D5-A055-25C60B408FF5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6505575" y="15954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5319" name="Line 23">
            <a:extLst>
              <a:ext uri="{FF2B5EF4-FFF2-40B4-BE49-F238E27FC236}">
                <a16:creationId xmlns:a16="http://schemas.microsoft.com/office/drawing/2014/main" id="{1AEF4209-D06D-48DE-B4F8-400E8215EE7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89625" y="5591175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20" name="Rectangle 24">
            <a:extLst>
              <a:ext uri="{FF2B5EF4-FFF2-40B4-BE49-F238E27FC236}">
                <a16:creationId xmlns:a16="http://schemas.microsoft.com/office/drawing/2014/main" id="{4F720330-CF68-4B55-BC9B-0FC29EF46D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75" y="5060950"/>
            <a:ext cx="682625" cy="1030288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5321" name="Line 25">
            <a:extLst>
              <a:ext uri="{FF2B5EF4-FFF2-40B4-BE49-F238E27FC236}">
                <a16:creationId xmlns:a16="http://schemas.microsoft.com/office/drawing/2014/main" id="{3A0DBAF9-013B-4F66-A7E3-3CC4D64CF9B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4838" y="5592763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22" name="Line 26">
            <a:extLst>
              <a:ext uri="{FF2B5EF4-FFF2-40B4-BE49-F238E27FC236}">
                <a16:creationId xmlns:a16="http://schemas.microsoft.com/office/drawing/2014/main" id="{F00BF9D6-AB25-43DA-B9DE-05C88E102A5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81313" y="5603875"/>
            <a:ext cx="8413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23" name="Text Box 27">
            <a:extLst>
              <a:ext uri="{FF2B5EF4-FFF2-40B4-BE49-F238E27FC236}">
                <a16:creationId xmlns:a16="http://schemas.microsoft.com/office/drawing/2014/main" id="{7E34444C-17E5-46BA-8E04-C16E1D8F9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438" y="5243513"/>
            <a:ext cx="16748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制御系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Control Unit</a:t>
            </a:r>
          </a:p>
        </p:txBody>
      </p:sp>
      <p:sp>
        <p:nvSpPr>
          <p:cNvPr id="55324" name="Line 28">
            <a:extLst>
              <a:ext uri="{FF2B5EF4-FFF2-40B4-BE49-F238E27FC236}">
                <a16:creationId xmlns:a16="http://schemas.microsoft.com/office/drawing/2014/main" id="{51E4688B-333B-4DC7-9810-417C456344E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7325" y="935038"/>
            <a:ext cx="5637213" cy="0"/>
          </a:xfrm>
          <a:prstGeom prst="line">
            <a:avLst/>
          </a:prstGeom>
          <a:noFill/>
          <a:ln w="57150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25" name="Rectangle 29">
            <a:extLst>
              <a:ext uri="{FF2B5EF4-FFF2-40B4-BE49-F238E27FC236}">
                <a16:creationId xmlns:a16="http://schemas.microsoft.com/office/drawing/2014/main" id="{F2DF3070-994E-4F33-93DC-4E0C539DD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825" y="2328863"/>
            <a:ext cx="895350" cy="60483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5326" name="Text Box 30">
            <a:extLst>
              <a:ext uri="{FF2B5EF4-FFF2-40B4-BE49-F238E27FC236}">
                <a16:creationId xmlns:a16="http://schemas.microsoft.com/office/drawing/2014/main" id="{E0863025-B10C-4B86-9D78-A8962EDDA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6450" y="2978150"/>
            <a:ext cx="205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chemeClr val="accent2"/>
                </a:solidFill>
              </a:rPr>
              <a:t>プログラムカウンタ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chemeClr val="accent2"/>
                </a:solidFill>
              </a:rPr>
              <a:t>Program Counter</a:t>
            </a:r>
          </a:p>
        </p:txBody>
      </p:sp>
      <p:sp>
        <p:nvSpPr>
          <p:cNvPr id="55327" name="Line 31">
            <a:extLst>
              <a:ext uri="{FF2B5EF4-FFF2-40B4-BE49-F238E27FC236}">
                <a16:creationId xmlns:a16="http://schemas.microsoft.com/office/drawing/2014/main" id="{0E8B433F-1D25-4938-800F-205D4AD5FF4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7850" y="919163"/>
            <a:ext cx="0" cy="14112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28" name="Rectangle 32">
            <a:extLst>
              <a:ext uri="{FF2B5EF4-FFF2-40B4-BE49-F238E27FC236}">
                <a16:creationId xmlns:a16="http://schemas.microsoft.com/office/drawing/2014/main" id="{6E6486A4-732B-45FF-AE56-5611D1A5BD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63" y="3722688"/>
            <a:ext cx="1116012" cy="604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  <a:latin typeface="Microsoft Sans Serif" panose="020B0604020202020204" pitchFamily="34" charset="0"/>
              </a:rPr>
              <a:t>+</a:t>
            </a:r>
            <a:r>
              <a:rPr lang="ja-JP" altLang="en-US" sz="2000">
                <a:solidFill>
                  <a:schemeClr val="accent2"/>
                </a:solidFill>
              </a:rPr>
              <a:t>命令長</a:t>
            </a:r>
          </a:p>
        </p:txBody>
      </p:sp>
      <p:sp>
        <p:nvSpPr>
          <p:cNvPr id="55329" name="Line 33">
            <a:extLst>
              <a:ext uri="{FF2B5EF4-FFF2-40B4-BE49-F238E27FC236}">
                <a16:creationId xmlns:a16="http://schemas.microsoft.com/office/drawing/2014/main" id="{1AAA00A4-41B3-4D6F-A667-B5073CAD60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67375" y="2101850"/>
            <a:ext cx="728663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30" name="Line 34">
            <a:extLst>
              <a:ext uri="{FF2B5EF4-FFF2-40B4-BE49-F238E27FC236}">
                <a16:creationId xmlns:a16="http://schemas.microsoft.com/office/drawing/2014/main" id="{5D7EA589-F89C-4973-9804-7A2ACDFE9DE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3563" y="4591050"/>
            <a:ext cx="746125" cy="0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31" name="Line 35">
            <a:extLst>
              <a:ext uri="{FF2B5EF4-FFF2-40B4-BE49-F238E27FC236}">
                <a16:creationId xmlns:a16="http://schemas.microsoft.com/office/drawing/2014/main" id="{272DE49D-54A1-41DD-8D25-C8D2BD4FF0B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56263" y="4333875"/>
            <a:ext cx="0" cy="2492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32" name="Freeform 36">
            <a:extLst>
              <a:ext uri="{FF2B5EF4-FFF2-40B4-BE49-F238E27FC236}">
                <a16:creationId xmlns:a16="http://schemas.microsoft.com/office/drawing/2014/main" id="{CEB5FD28-BD9C-4A23-AFA3-DA21C083614A}"/>
              </a:ext>
            </a:extLst>
          </p:cNvPr>
          <p:cNvSpPr>
            <a:spLocks/>
          </p:cNvSpPr>
          <p:nvPr/>
        </p:nvSpPr>
        <p:spPr bwMode="auto">
          <a:xfrm>
            <a:off x="476250" y="1952625"/>
            <a:ext cx="958850" cy="2513013"/>
          </a:xfrm>
          <a:custGeom>
            <a:avLst/>
            <a:gdLst>
              <a:gd name="T0" fmla="*/ 2147483646 w 604"/>
              <a:gd name="T1" fmla="*/ 0 h 1583"/>
              <a:gd name="T2" fmla="*/ 0 w 604"/>
              <a:gd name="T3" fmla="*/ 2147483646 h 1583"/>
              <a:gd name="T4" fmla="*/ 0 w 604"/>
              <a:gd name="T5" fmla="*/ 2147483646 h 1583"/>
              <a:gd name="T6" fmla="*/ 2147483646 w 604"/>
              <a:gd name="T7" fmla="*/ 2147483646 h 1583"/>
              <a:gd name="T8" fmla="*/ 2147483646 w 604"/>
              <a:gd name="T9" fmla="*/ 2147483646 h 1583"/>
              <a:gd name="T10" fmla="*/ 2147483646 w 604"/>
              <a:gd name="T11" fmla="*/ 2147483646 h 1583"/>
              <a:gd name="T12" fmla="*/ 2147483646 w 604"/>
              <a:gd name="T13" fmla="*/ 2147483646 h 1583"/>
              <a:gd name="T14" fmla="*/ 2147483646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5333" name="Rectangle 37">
            <a:extLst>
              <a:ext uri="{FF2B5EF4-FFF2-40B4-BE49-F238E27FC236}">
                <a16:creationId xmlns:a16="http://schemas.microsoft.com/office/drawing/2014/main" id="{68738EB6-3C04-49BF-BB14-F835D4FB0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2436813"/>
            <a:ext cx="949325" cy="159861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5334" name="Oval 38">
            <a:extLst>
              <a:ext uri="{FF2B5EF4-FFF2-40B4-BE49-F238E27FC236}">
                <a16:creationId xmlns:a16="http://schemas.microsoft.com/office/drawing/2014/main" id="{EFAA38EF-CB56-4FA3-BD69-F6F31CCA27F7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398963" y="1593850"/>
            <a:ext cx="230187" cy="21748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5335" name="Line 39">
            <a:extLst>
              <a:ext uri="{FF2B5EF4-FFF2-40B4-BE49-F238E27FC236}">
                <a16:creationId xmlns:a16="http://schemas.microsoft.com/office/drawing/2014/main" id="{336A3959-57D5-4661-8077-8840DC29A3E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8025" y="1725613"/>
            <a:ext cx="0" cy="1004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36" name="Line 40">
            <a:extLst>
              <a:ext uri="{FF2B5EF4-FFF2-40B4-BE49-F238E27FC236}">
                <a16:creationId xmlns:a16="http://schemas.microsoft.com/office/drawing/2014/main" id="{417066F8-0F76-473B-85CF-B02204C593E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2732088"/>
            <a:ext cx="5143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37" name="Line 41">
            <a:extLst>
              <a:ext uri="{FF2B5EF4-FFF2-40B4-BE49-F238E27FC236}">
                <a16:creationId xmlns:a16="http://schemas.microsoft.com/office/drawing/2014/main" id="{0321643E-6191-4D17-91E3-AB0ACD8D36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5863" y="1712913"/>
            <a:ext cx="1587" cy="684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38" name="Line 42">
            <a:extLst>
              <a:ext uri="{FF2B5EF4-FFF2-40B4-BE49-F238E27FC236}">
                <a16:creationId xmlns:a16="http://schemas.microsoft.com/office/drawing/2014/main" id="{5A91666C-F436-44A4-BE84-FD66750F154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90738" y="2374900"/>
            <a:ext cx="390525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39" name="Line 43">
            <a:extLst>
              <a:ext uri="{FF2B5EF4-FFF2-40B4-BE49-F238E27FC236}">
                <a16:creationId xmlns:a16="http://schemas.microsoft.com/office/drawing/2014/main" id="{366AFD2B-4E6C-43BC-817D-718A37998C3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3988" y="2519363"/>
            <a:ext cx="407987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40" name="Line 44">
            <a:extLst>
              <a:ext uri="{FF2B5EF4-FFF2-40B4-BE49-F238E27FC236}">
                <a16:creationId xmlns:a16="http://schemas.microsoft.com/office/drawing/2014/main" id="{59D03C08-2FDB-48EF-AF38-55D6C6C826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3275" y="2635250"/>
            <a:ext cx="6477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41" name="Line 45">
            <a:extLst>
              <a:ext uri="{FF2B5EF4-FFF2-40B4-BE49-F238E27FC236}">
                <a16:creationId xmlns:a16="http://schemas.microsoft.com/office/drawing/2014/main" id="{4AEC1D17-82C9-4117-8707-1A6764E0AE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2563" y="2633663"/>
            <a:ext cx="1587" cy="1347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42" name="Line 46">
            <a:extLst>
              <a:ext uri="{FF2B5EF4-FFF2-40B4-BE49-F238E27FC236}">
                <a16:creationId xmlns:a16="http://schemas.microsoft.com/office/drawing/2014/main" id="{9178593C-EC93-4F9E-8EC6-8AF4C488807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2635250"/>
            <a:ext cx="309562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43" name="Line 47">
            <a:extLst>
              <a:ext uri="{FF2B5EF4-FFF2-40B4-BE49-F238E27FC236}">
                <a16:creationId xmlns:a16="http://schemas.microsoft.com/office/drawing/2014/main" id="{52BBFE5B-CB1E-465D-B881-848B4B61F6A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3038" y="3959225"/>
            <a:ext cx="12700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44" name="Line 48">
            <a:extLst>
              <a:ext uri="{FF2B5EF4-FFF2-40B4-BE49-F238E27FC236}">
                <a16:creationId xmlns:a16="http://schemas.microsoft.com/office/drawing/2014/main" id="{B694402A-B935-4073-9734-DEBDD9DC5A0C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775" y="3175000"/>
            <a:ext cx="255588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45" name="Oval 49">
            <a:extLst>
              <a:ext uri="{FF2B5EF4-FFF2-40B4-BE49-F238E27FC236}">
                <a16:creationId xmlns:a16="http://schemas.microsoft.com/office/drawing/2014/main" id="{90D1B927-D5B4-4BC6-977B-3BA8861E07A6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597150" y="2528888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5346" name="Oval 50">
            <a:extLst>
              <a:ext uri="{FF2B5EF4-FFF2-40B4-BE49-F238E27FC236}">
                <a16:creationId xmlns:a16="http://schemas.microsoft.com/office/drawing/2014/main" id="{E60CF02B-69E3-4BB8-BA32-0055689C2A5D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339975" y="16081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5347" name="Line 51">
            <a:extLst>
              <a:ext uri="{FF2B5EF4-FFF2-40B4-BE49-F238E27FC236}">
                <a16:creationId xmlns:a16="http://schemas.microsoft.com/office/drawing/2014/main" id="{BF6605BB-E613-42AF-AC31-5AFDD51779B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4625" y="1441450"/>
            <a:ext cx="6959600" cy="4763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48" name="Line 52">
            <a:extLst>
              <a:ext uri="{FF2B5EF4-FFF2-40B4-BE49-F238E27FC236}">
                <a16:creationId xmlns:a16="http://schemas.microsoft.com/office/drawing/2014/main" id="{5D097480-2D9F-4E70-A683-37FA210CE79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0188" y="1457325"/>
            <a:ext cx="1587" cy="17081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49" name="Line 53">
            <a:extLst>
              <a:ext uri="{FF2B5EF4-FFF2-40B4-BE49-F238E27FC236}">
                <a16:creationId xmlns:a16="http://schemas.microsoft.com/office/drawing/2014/main" id="{9E8834B3-4DBF-4128-BCD2-177B042C32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9388" y="1450975"/>
            <a:ext cx="0" cy="11747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50" name="Oval 54">
            <a:extLst>
              <a:ext uri="{FF2B5EF4-FFF2-40B4-BE49-F238E27FC236}">
                <a16:creationId xmlns:a16="http://schemas.microsoft.com/office/drawing/2014/main" id="{DC6E8316-300F-470C-B46B-FF7E06E95DD2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3397250" y="1330325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5351" name="Line 55">
            <a:extLst>
              <a:ext uri="{FF2B5EF4-FFF2-40B4-BE49-F238E27FC236}">
                <a16:creationId xmlns:a16="http://schemas.microsoft.com/office/drawing/2014/main" id="{216628C6-733B-4C51-8FCB-EEAFE94AB0B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1550" y="936625"/>
            <a:ext cx="7938" cy="479425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52" name="Oval 56">
            <a:extLst>
              <a:ext uri="{FF2B5EF4-FFF2-40B4-BE49-F238E27FC236}">
                <a16:creationId xmlns:a16="http://schemas.microsoft.com/office/drawing/2014/main" id="{9DE69D7B-2C7E-4D15-A51F-240B9EBAA940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575175" y="1320800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5353" name="Line 57">
            <a:extLst>
              <a:ext uri="{FF2B5EF4-FFF2-40B4-BE49-F238E27FC236}">
                <a16:creationId xmlns:a16="http://schemas.microsoft.com/office/drawing/2014/main" id="{718A9C4C-F878-4DF6-A36B-1F2D9E558C32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4238" y="1446213"/>
            <a:ext cx="1587" cy="228600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54" name="Line 58">
            <a:extLst>
              <a:ext uri="{FF2B5EF4-FFF2-40B4-BE49-F238E27FC236}">
                <a16:creationId xmlns:a16="http://schemas.microsoft.com/office/drawing/2014/main" id="{EBBA7893-4418-4EE0-BA14-8F63E522B13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0500" y="3721100"/>
            <a:ext cx="6985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55" name="Oval 59">
            <a:extLst>
              <a:ext uri="{FF2B5EF4-FFF2-40B4-BE49-F238E27FC236}">
                <a16:creationId xmlns:a16="http://schemas.microsoft.com/office/drawing/2014/main" id="{46A78739-E64B-4BE0-A393-E63649E28B83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5548313" y="1998663"/>
            <a:ext cx="230187" cy="217487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9999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5356" name="Line 60">
            <a:extLst>
              <a:ext uri="{FF2B5EF4-FFF2-40B4-BE49-F238E27FC236}">
                <a16:creationId xmlns:a16="http://schemas.microsoft.com/office/drawing/2014/main" id="{BC82BEB8-5407-4BA6-8298-DD351467EE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82800" y="2116138"/>
            <a:ext cx="356711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05917" name="Rectangle 61">
            <a:extLst>
              <a:ext uri="{FF2B5EF4-FFF2-40B4-BE49-F238E27FC236}">
                <a16:creationId xmlns:a16="http://schemas.microsoft.com/office/drawing/2014/main" id="{9AEFF18A-AA25-4DA7-B281-A09F371A7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5888" y="2339975"/>
            <a:ext cx="895350" cy="604838"/>
          </a:xfrm>
          <a:prstGeom prst="rect">
            <a:avLst/>
          </a:prstGeom>
          <a:solidFill>
            <a:srgbClr val="FF4B4B"/>
          </a:solidFill>
          <a:ln w="762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5918" name="Line 62">
            <a:extLst>
              <a:ext uri="{FF2B5EF4-FFF2-40B4-BE49-F238E27FC236}">
                <a16:creationId xmlns:a16="http://schemas.microsoft.com/office/drawing/2014/main" id="{BA583165-0DE7-4E61-BDE8-3D242B28DD3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9913" y="923925"/>
            <a:ext cx="0" cy="1411288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05919" name="Line 63">
            <a:extLst>
              <a:ext uri="{FF2B5EF4-FFF2-40B4-BE49-F238E27FC236}">
                <a16:creationId xmlns:a16="http://schemas.microsoft.com/office/drawing/2014/main" id="{AB3F0CA5-1720-4643-8F8D-A049D6E30C1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1975" y="920750"/>
            <a:ext cx="1508125" cy="2222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05920" name="Line 64">
            <a:extLst>
              <a:ext uri="{FF2B5EF4-FFF2-40B4-BE49-F238E27FC236}">
                <a16:creationId xmlns:a16="http://schemas.microsoft.com/office/drawing/2014/main" id="{CE5F3FF4-A0FD-4CF4-86CB-75A60B7F647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48513" y="901700"/>
            <a:ext cx="927100" cy="2222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05921" name="Line 65">
            <a:extLst>
              <a:ext uri="{FF2B5EF4-FFF2-40B4-BE49-F238E27FC236}">
                <a16:creationId xmlns:a16="http://schemas.microsoft.com/office/drawing/2014/main" id="{4807DB08-9A85-48F9-BE2F-8B6B0DE3C6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59738" y="903288"/>
            <a:ext cx="0" cy="1411287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05922" name="Line 66">
            <a:extLst>
              <a:ext uri="{FF2B5EF4-FFF2-40B4-BE49-F238E27FC236}">
                <a16:creationId xmlns:a16="http://schemas.microsoft.com/office/drawing/2014/main" id="{EC5A48AA-E8B8-4C9A-906D-75F888D938ED}"/>
              </a:ext>
            </a:extLst>
          </p:cNvPr>
          <p:cNvSpPr>
            <a:spLocks noChangeShapeType="1"/>
          </p:cNvSpPr>
          <p:nvPr/>
        </p:nvSpPr>
        <p:spPr bwMode="auto">
          <a:xfrm>
            <a:off x="8661400" y="1590675"/>
            <a:ext cx="11113" cy="787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05923" name="Line 67">
            <a:extLst>
              <a:ext uri="{FF2B5EF4-FFF2-40B4-BE49-F238E27FC236}">
                <a16:creationId xmlns:a16="http://schemas.microsoft.com/office/drawing/2014/main" id="{37C4B5F4-9574-42BD-8829-7B21077B962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02475" y="1612900"/>
            <a:ext cx="157003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05924" name="Line 68">
            <a:extLst>
              <a:ext uri="{FF2B5EF4-FFF2-40B4-BE49-F238E27FC236}">
                <a16:creationId xmlns:a16="http://schemas.microsoft.com/office/drawing/2014/main" id="{6E60BF2A-8B43-4E52-B057-37367BF5CE8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40513" y="1698625"/>
            <a:ext cx="452437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05925" name="Line 69">
            <a:extLst>
              <a:ext uri="{FF2B5EF4-FFF2-40B4-BE49-F238E27FC236}">
                <a16:creationId xmlns:a16="http://schemas.microsoft.com/office/drawing/2014/main" id="{88D28772-A7E1-4163-9024-94C3FA4B4243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0988" y="1720850"/>
            <a:ext cx="0" cy="38830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05926" name="Line 70">
            <a:extLst>
              <a:ext uri="{FF2B5EF4-FFF2-40B4-BE49-F238E27FC236}">
                <a16:creationId xmlns:a16="http://schemas.microsoft.com/office/drawing/2014/main" id="{6839294C-405C-4B05-B9C9-D428A1E38FD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10263" y="5572125"/>
            <a:ext cx="741362" cy="111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05927" name="Line 71">
            <a:extLst>
              <a:ext uri="{FF2B5EF4-FFF2-40B4-BE49-F238E27FC236}">
                <a16:creationId xmlns:a16="http://schemas.microsoft.com/office/drawing/2014/main" id="{8C2EC98D-A97A-448F-BC37-7282213B49C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05313" y="5595938"/>
            <a:ext cx="784225" cy="15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05928" name="Rectangle 72">
            <a:extLst>
              <a:ext uri="{FF2B5EF4-FFF2-40B4-BE49-F238E27FC236}">
                <a16:creationId xmlns:a16="http://schemas.microsoft.com/office/drawing/2014/main" id="{EC86554E-0176-4D77-ACA1-E6766CBB6B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0650" y="5070475"/>
            <a:ext cx="682625" cy="1030288"/>
          </a:xfrm>
          <a:prstGeom prst="rect">
            <a:avLst/>
          </a:prstGeom>
          <a:solidFill>
            <a:srgbClr val="FF4B4B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5369" name="Rectangle 73">
            <a:extLst>
              <a:ext uri="{FF2B5EF4-FFF2-40B4-BE49-F238E27FC236}">
                <a16:creationId xmlns:a16="http://schemas.microsoft.com/office/drawing/2014/main" id="{FBAAB30F-DCF4-4C1A-9CCF-700C110CB8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9538" y="5184775"/>
            <a:ext cx="1503362" cy="838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5930" name="Line 74">
            <a:extLst>
              <a:ext uri="{FF2B5EF4-FFF2-40B4-BE49-F238E27FC236}">
                <a16:creationId xmlns:a16="http://schemas.microsoft.com/office/drawing/2014/main" id="{3B6AB2D9-D3B4-44CA-BC30-D2DE8DE058FC}"/>
              </a:ext>
            </a:extLst>
          </p:cNvPr>
          <p:cNvSpPr>
            <a:spLocks noChangeShapeType="1"/>
          </p:cNvSpPr>
          <p:nvPr/>
        </p:nvSpPr>
        <p:spPr bwMode="auto">
          <a:xfrm>
            <a:off x="7118350" y="4318000"/>
            <a:ext cx="550863" cy="1588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05931" name="Text Box 75">
            <a:extLst>
              <a:ext uri="{FF2B5EF4-FFF2-40B4-BE49-F238E27FC236}">
                <a16:creationId xmlns:a16="http://schemas.microsoft.com/office/drawing/2014/main" id="{345B63BF-284E-470F-ADEF-D8A639CDB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688" y="1379538"/>
            <a:ext cx="3859212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accent2"/>
                </a:solidFill>
              </a:rPr>
              <a:t>プログラムカウンタ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accent2"/>
                </a:solidFill>
              </a:rPr>
              <a:t>を使用</a:t>
            </a:r>
          </a:p>
        </p:txBody>
      </p:sp>
      <p:sp>
        <p:nvSpPr>
          <p:cNvPr id="505932" name="Line 76">
            <a:extLst>
              <a:ext uri="{FF2B5EF4-FFF2-40B4-BE49-F238E27FC236}">
                <a16:creationId xmlns:a16="http://schemas.microsoft.com/office/drawing/2014/main" id="{0924A87D-798A-40E4-92BB-ACDEDBE16225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9550" y="1989138"/>
            <a:ext cx="1096963" cy="66198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05933" name="Text Box 77">
            <a:extLst>
              <a:ext uri="{FF2B5EF4-FFF2-40B4-BE49-F238E27FC236}">
                <a16:creationId xmlns:a16="http://schemas.microsoft.com/office/drawing/2014/main" id="{2EAFFCD1-33B2-430E-8784-AFEFDDE14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788" y="3627438"/>
            <a:ext cx="2847975" cy="7715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400">
                <a:solidFill>
                  <a:schemeClr val="accent2"/>
                </a:solidFill>
              </a:rPr>
              <a:t>命令が届く</a:t>
            </a:r>
          </a:p>
        </p:txBody>
      </p:sp>
      <p:sp>
        <p:nvSpPr>
          <p:cNvPr id="505934" name="Line 78">
            <a:extLst>
              <a:ext uri="{FF2B5EF4-FFF2-40B4-BE49-F238E27FC236}">
                <a16:creationId xmlns:a16="http://schemas.microsoft.com/office/drawing/2014/main" id="{9A431218-62D0-4CBE-881E-A59A84167D3E}"/>
              </a:ext>
            </a:extLst>
          </p:cNvPr>
          <p:cNvSpPr>
            <a:spLocks noChangeShapeType="1"/>
          </p:cNvSpPr>
          <p:nvPr/>
        </p:nvSpPr>
        <p:spPr bwMode="auto">
          <a:xfrm>
            <a:off x="4021138" y="4398963"/>
            <a:ext cx="1096962" cy="66198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5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05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05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05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505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05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05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05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05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05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05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05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05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505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1000"/>
                                        <p:tgtEl>
                                          <p:spTgt spid="505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1000"/>
                                        <p:tgtEl>
                                          <p:spTgt spid="505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 tmFilter="0, 0; .2, .5; .8, .5; 1, 0"/>
                                        <p:tgtEl>
                                          <p:spTgt spid="5059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250" autoRev="1" fill="hold"/>
                                        <p:tgtEl>
                                          <p:spTgt spid="5059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4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 tmFilter="0, 0; .2, .5; .8, .5; 1, 0"/>
                                        <p:tgtEl>
                                          <p:spTgt spid="5059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250" autoRev="1" fill="hold"/>
                                        <p:tgtEl>
                                          <p:spTgt spid="5059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5059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5059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1000"/>
                                        <p:tgtEl>
                                          <p:spTgt spid="505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1000"/>
                                        <p:tgtEl>
                                          <p:spTgt spid="505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5862" grpId="0" animBg="1"/>
      <p:bldP spid="505917" grpId="0" animBg="1"/>
      <p:bldP spid="505928" grpId="0" animBg="1"/>
      <p:bldP spid="505931" grpId="0" animBg="1"/>
      <p:bldP spid="505931" grpId="1" animBg="1"/>
      <p:bldP spid="505931" grpId="2" animBg="1"/>
      <p:bldP spid="505931" grpId="3" animBg="1"/>
      <p:bldP spid="50593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Line 2">
            <a:extLst>
              <a:ext uri="{FF2B5EF4-FFF2-40B4-BE49-F238E27FC236}">
                <a16:creationId xmlns:a16="http://schemas.microsoft.com/office/drawing/2014/main" id="{93854507-44C2-41D5-A52C-78D3E68C11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0863" y="2924175"/>
            <a:ext cx="7937" cy="8080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347" name="Line 3">
            <a:extLst>
              <a:ext uri="{FF2B5EF4-FFF2-40B4-BE49-F238E27FC236}">
                <a16:creationId xmlns:a16="http://schemas.microsoft.com/office/drawing/2014/main" id="{4CC25C53-7684-4708-B851-E4F38F25FB0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91275" y="2103438"/>
            <a:ext cx="0" cy="25034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348" name="AutoShape 4">
            <a:extLst>
              <a:ext uri="{FF2B5EF4-FFF2-40B4-BE49-F238E27FC236}">
                <a16:creationId xmlns:a16="http://schemas.microsoft.com/office/drawing/2014/main" id="{33D937F6-F82B-46F8-8A8A-0D85ABDAD99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30388" y="1954213"/>
            <a:ext cx="228600" cy="795337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49" name="Rectangle 5">
            <a:extLst>
              <a:ext uri="{FF2B5EF4-FFF2-40B4-BE49-F238E27FC236}">
                <a16:creationId xmlns:a16="http://schemas.microsoft.com/office/drawing/2014/main" id="{76351560-D0E4-4B85-8609-ACACD8A13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434975"/>
            <a:ext cx="7075488" cy="6329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7910" name="Text Box 6">
            <a:extLst>
              <a:ext uri="{FF2B5EF4-FFF2-40B4-BE49-F238E27FC236}">
                <a16:creationId xmlns:a16="http://schemas.microsoft.com/office/drawing/2014/main" id="{0FD05473-92FE-46CA-BC20-4700601BE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5213" y="31750"/>
            <a:ext cx="3225800" cy="771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400">
                <a:solidFill>
                  <a:schemeClr val="tx2"/>
                </a:solidFill>
                <a:latin typeface="Microsoft Sans Serif" panose="020B0604020202020204" pitchFamily="34" charset="0"/>
              </a:rPr>
              <a:t>命令デコード</a:t>
            </a:r>
          </a:p>
        </p:txBody>
      </p:sp>
      <p:sp>
        <p:nvSpPr>
          <p:cNvPr id="57351" name="Rectangle 7">
            <a:extLst>
              <a:ext uri="{FF2B5EF4-FFF2-40B4-BE49-F238E27FC236}">
                <a16:creationId xmlns:a16="http://schemas.microsoft.com/office/drawing/2014/main" id="{EDA593FF-1EA9-4B27-BEAC-74FBFC48CB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1427163"/>
            <a:ext cx="2020887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52" name="Rectangle 8">
            <a:extLst>
              <a:ext uri="{FF2B5EF4-FFF2-40B4-BE49-F238E27FC236}">
                <a16:creationId xmlns:a16="http://schemas.microsoft.com/office/drawing/2014/main" id="{5DD945B3-BDB1-4D53-86C8-B2185DBA2F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715963"/>
            <a:ext cx="2003425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53" name="AutoShape 9">
            <a:extLst>
              <a:ext uri="{FF2B5EF4-FFF2-40B4-BE49-F238E27FC236}">
                <a16:creationId xmlns:a16="http://schemas.microsoft.com/office/drawing/2014/main" id="{5C2F74CA-EE27-4A1E-BBD0-38C03424F8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1131888"/>
            <a:ext cx="466725" cy="1216025"/>
          </a:xfrm>
          <a:prstGeom prst="downArrow">
            <a:avLst>
              <a:gd name="adj1" fmla="val 50000"/>
              <a:gd name="adj2" fmla="val 65136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54" name="Text Box 10">
            <a:extLst>
              <a:ext uri="{FF2B5EF4-FFF2-40B4-BE49-F238E27FC236}">
                <a16:creationId xmlns:a16="http://schemas.microsoft.com/office/drawing/2014/main" id="{295751A9-1F14-4833-A3D5-3032BCD82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25" y="269875"/>
            <a:ext cx="1789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アドレスバス</a:t>
            </a:r>
            <a:endParaRPr lang="en-US" altLang="ja-JP" sz="2400">
              <a:solidFill>
                <a:schemeClr val="tx2"/>
              </a:solidFill>
            </a:endParaRPr>
          </a:p>
        </p:txBody>
      </p:sp>
      <p:sp>
        <p:nvSpPr>
          <p:cNvPr id="57355" name="Text Box 11">
            <a:extLst>
              <a:ext uri="{FF2B5EF4-FFF2-40B4-BE49-F238E27FC236}">
                <a16:creationId xmlns:a16="http://schemas.microsoft.com/office/drawing/2014/main" id="{5FD09EDB-AA5A-4470-8753-4F98EC2018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2650" y="1055688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データバス</a:t>
            </a:r>
            <a:endParaRPr lang="en-US" altLang="ja-JP" sz="2400"/>
          </a:p>
        </p:txBody>
      </p:sp>
      <p:sp>
        <p:nvSpPr>
          <p:cNvPr id="57356" name="AutoShape 12">
            <a:extLst>
              <a:ext uri="{FF2B5EF4-FFF2-40B4-BE49-F238E27FC236}">
                <a16:creationId xmlns:a16="http://schemas.microsoft.com/office/drawing/2014/main" id="{F0108581-9E64-4FDA-B2FC-81FB351D8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1779588"/>
            <a:ext cx="422275" cy="573087"/>
          </a:xfrm>
          <a:prstGeom prst="upDownArrow">
            <a:avLst>
              <a:gd name="adj1" fmla="val 50000"/>
              <a:gd name="adj2" fmla="val 27143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57" name="Rectangle 13">
            <a:extLst>
              <a:ext uri="{FF2B5EF4-FFF2-40B4-BE49-F238E27FC236}">
                <a16:creationId xmlns:a16="http://schemas.microsoft.com/office/drawing/2014/main" id="{F8D62D4B-D639-4F76-ADBC-FBA3089AC2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2550" y="2359025"/>
            <a:ext cx="1331913" cy="3802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58" name="Text Box 14">
            <a:extLst>
              <a:ext uri="{FF2B5EF4-FFF2-40B4-BE49-F238E27FC236}">
                <a16:creationId xmlns:a16="http://schemas.microsoft.com/office/drawing/2014/main" id="{E3DC0A34-8888-4567-B864-ADB441D1B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7475" y="3735388"/>
            <a:ext cx="12652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latin typeface="Microsoft Sans Serif" panose="020B0604020202020204" pitchFamily="34" charset="0"/>
              </a:rPr>
              <a:t>メモリ</a:t>
            </a:r>
          </a:p>
        </p:txBody>
      </p:sp>
      <p:sp>
        <p:nvSpPr>
          <p:cNvPr id="57359" name="Text Box 15">
            <a:extLst>
              <a:ext uri="{FF2B5EF4-FFF2-40B4-BE49-F238E27FC236}">
                <a16:creationId xmlns:a16="http://schemas.microsoft.com/office/drawing/2014/main" id="{8223ABCA-3C5D-4B0E-9FD0-DC3E00353A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1838" y="3800475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57360" name="Line 16">
            <a:extLst>
              <a:ext uri="{FF2B5EF4-FFF2-40B4-BE49-F238E27FC236}">
                <a16:creationId xmlns:a16="http://schemas.microsoft.com/office/drawing/2014/main" id="{3FCFA467-A42C-4984-B657-FCD6A3F45D95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4316413"/>
            <a:ext cx="550863" cy="158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361" name="Line 17">
            <a:extLst>
              <a:ext uri="{FF2B5EF4-FFF2-40B4-BE49-F238E27FC236}">
                <a16:creationId xmlns:a16="http://schemas.microsoft.com/office/drawing/2014/main" id="{4FDA3B3B-0E4D-41B3-B545-81986AF7AAAE}"/>
              </a:ext>
            </a:extLst>
          </p:cNvPr>
          <p:cNvSpPr>
            <a:spLocks noChangeShapeType="1"/>
          </p:cNvSpPr>
          <p:nvPr/>
        </p:nvSpPr>
        <p:spPr bwMode="auto">
          <a:xfrm>
            <a:off x="7419975" y="3854450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362" name="Line 18">
            <a:extLst>
              <a:ext uri="{FF2B5EF4-FFF2-40B4-BE49-F238E27FC236}">
                <a16:creationId xmlns:a16="http://schemas.microsoft.com/office/drawing/2014/main" id="{2AFFB181-14DC-4022-B089-0B745668773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0863" y="1712913"/>
            <a:ext cx="5294312" cy="31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363" name="Line 19">
            <a:extLst>
              <a:ext uri="{FF2B5EF4-FFF2-40B4-BE49-F238E27FC236}">
                <a16:creationId xmlns:a16="http://schemas.microsoft.com/office/drawing/2014/main" id="{54D11717-D1FA-424F-9A15-A49490A1CE36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7338" y="1724025"/>
            <a:ext cx="0" cy="3871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364" name="Rectangle 20">
            <a:extLst>
              <a:ext uri="{FF2B5EF4-FFF2-40B4-BE49-F238E27FC236}">
                <a16:creationId xmlns:a16="http://schemas.microsoft.com/office/drawing/2014/main" id="{51705F02-1798-48DC-A18B-9D4EBEF2A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9063" y="5059363"/>
            <a:ext cx="682625" cy="103028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65" name="Oval 21">
            <a:extLst>
              <a:ext uri="{FF2B5EF4-FFF2-40B4-BE49-F238E27FC236}">
                <a16:creationId xmlns:a16="http://schemas.microsoft.com/office/drawing/2014/main" id="{C685F8E3-8A56-487D-B502-C0DD326F232A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6505575" y="15954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66" name="Line 22">
            <a:extLst>
              <a:ext uri="{FF2B5EF4-FFF2-40B4-BE49-F238E27FC236}">
                <a16:creationId xmlns:a16="http://schemas.microsoft.com/office/drawing/2014/main" id="{FA6B036A-07BF-4F70-A138-9BC70B73D71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89625" y="5591175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367" name="Rectangle 23">
            <a:extLst>
              <a:ext uri="{FF2B5EF4-FFF2-40B4-BE49-F238E27FC236}">
                <a16:creationId xmlns:a16="http://schemas.microsoft.com/office/drawing/2014/main" id="{CD4DF228-324E-450D-84FA-6782E53AD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75" y="5060950"/>
            <a:ext cx="682625" cy="1030288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68" name="Line 24">
            <a:extLst>
              <a:ext uri="{FF2B5EF4-FFF2-40B4-BE49-F238E27FC236}">
                <a16:creationId xmlns:a16="http://schemas.microsoft.com/office/drawing/2014/main" id="{D2E69239-0D2B-46AE-8038-5C49FF165AC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4838" y="5592763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369" name="Text Box 25">
            <a:extLst>
              <a:ext uri="{FF2B5EF4-FFF2-40B4-BE49-F238E27FC236}">
                <a16:creationId xmlns:a16="http://schemas.microsoft.com/office/drawing/2014/main" id="{5C7BE1D8-CD4C-4F14-AC7C-6273B51CBB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7925" y="6038850"/>
            <a:ext cx="28829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命令デコーダ</a:t>
            </a:r>
            <a:endParaRPr lang="en-US" altLang="ja-JP" sz="2400">
              <a:solidFill>
                <a:schemeClr val="accent2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Instruction Decoder</a:t>
            </a:r>
          </a:p>
        </p:txBody>
      </p:sp>
      <p:sp>
        <p:nvSpPr>
          <p:cNvPr id="57370" name="Line 26">
            <a:extLst>
              <a:ext uri="{FF2B5EF4-FFF2-40B4-BE49-F238E27FC236}">
                <a16:creationId xmlns:a16="http://schemas.microsoft.com/office/drawing/2014/main" id="{1D024336-B122-44F1-9C04-73D0979FB7D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81313" y="5603875"/>
            <a:ext cx="8413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371" name="Text Box 27">
            <a:extLst>
              <a:ext uri="{FF2B5EF4-FFF2-40B4-BE49-F238E27FC236}">
                <a16:creationId xmlns:a16="http://schemas.microsoft.com/office/drawing/2014/main" id="{8FF038D6-1405-4C32-A56A-B3AB5429E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438" y="5243513"/>
            <a:ext cx="16748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制御系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Control Unit</a:t>
            </a:r>
          </a:p>
        </p:txBody>
      </p:sp>
      <p:sp>
        <p:nvSpPr>
          <p:cNvPr id="57372" name="Line 28">
            <a:extLst>
              <a:ext uri="{FF2B5EF4-FFF2-40B4-BE49-F238E27FC236}">
                <a16:creationId xmlns:a16="http://schemas.microsoft.com/office/drawing/2014/main" id="{B7D338C1-46C3-41BE-AF94-1CC2E3E8F9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7325" y="935038"/>
            <a:ext cx="5637213" cy="0"/>
          </a:xfrm>
          <a:prstGeom prst="line">
            <a:avLst/>
          </a:prstGeom>
          <a:noFill/>
          <a:ln w="57150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373" name="Rectangle 29">
            <a:extLst>
              <a:ext uri="{FF2B5EF4-FFF2-40B4-BE49-F238E27FC236}">
                <a16:creationId xmlns:a16="http://schemas.microsoft.com/office/drawing/2014/main" id="{C086231C-8F5A-42B4-9E02-53C95E2B7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825" y="2328863"/>
            <a:ext cx="895350" cy="60483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74" name="Text Box 30">
            <a:extLst>
              <a:ext uri="{FF2B5EF4-FFF2-40B4-BE49-F238E27FC236}">
                <a16:creationId xmlns:a16="http://schemas.microsoft.com/office/drawing/2014/main" id="{E7A17823-6778-4CA9-99BA-1E38D7BE5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6450" y="2978150"/>
            <a:ext cx="205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chemeClr val="accent2"/>
                </a:solidFill>
              </a:rPr>
              <a:t>プログラムカウンタ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chemeClr val="accent2"/>
                </a:solidFill>
              </a:rPr>
              <a:t>Program Counter</a:t>
            </a:r>
          </a:p>
        </p:txBody>
      </p:sp>
      <p:sp>
        <p:nvSpPr>
          <p:cNvPr id="57375" name="Line 31">
            <a:extLst>
              <a:ext uri="{FF2B5EF4-FFF2-40B4-BE49-F238E27FC236}">
                <a16:creationId xmlns:a16="http://schemas.microsoft.com/office/drawing/2014/main" id="{5A71ED6C-9F6D-4723-A77C-AB1B411DFC9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7850" y="919163"/>
            <a:ext cx="0" cy="14112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376" name="Rectangle 32">
            <a:extLst>
              <a:ext uri="{FF2B5EF4-FFF2-40B4-BE49-F238E27FC236}">
                <a16:creationId xmlns:a16="http://schemas.microsoft.com/office/drawing/2014/main" id="{B90652D5-5378-4C7F-9895-522ED1678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63" y="3722688"/>
            <a:ext cx="1116012" cy="604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  <a:latin typeface="Microsoft Sans Serif" panose="020B0604020202020204" pitchFamily="34" charset="0"/>
              </a:rPr>
              <a:t>+</a:t>
            </a:r>
            <a:r>
              <a:rPr lang="ja-JP" altLang="en-US" sz="2000">
                <a:solidFill>
                  <a:schemeClr val="accent2"/>
                </a:solidFill>
              </a:rPr>
              <a:t>命令長</a:t>
            </a:r>
          </a:p>
        </p:txBody>
      </p:sp>
      <p:sp>
        <p:nvSpPr>
          <p:cNvPr id="57377" name="Line 33">
            <a:extLst>
              <a:ext uri="{FF2B5EF4-FFF2-40B4-BE49-F238E27FC236}">
                <a16:creationId xmlns:a16="http://schemas.microsoft.com/office/drawing/2014/main" id="{F468520B-6BB3-49B6-85BA-9C3D4BC13B1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67375" y="2101850"/>
            <a:ext cx="728663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378" name="Line 34">
            <a:extLst>
              <a:ext uri="{FF2B5EF4-FFF2-40B4-BE49-F238E27FC236}">
                <a16:creationId xmlns:a16="http://schemas.microsoft.com/office/drawing/2014/main" id="{979B736C-2FDC-4B56-8339-97480BE78A5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3563" y="4591050"/>
            <a:ext cx="746125" cy="0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379" name="Line 35">
            <a:extLst>
              <a:ext uri="{FF2B5EF4-FFF2-40B4-BE49-F238E27FC236}">
                <a16:creationId xmlns:a16="http://schemas.microsoft.com/office/drawing/2014/main" id="{5798B8CF-46A7-4D15-A1FA-BB212FDE2EA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56263" y="4333875"/>
            <a:ext cx="0" cy="2492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380" name="Freeform 36">
            <a:extLst>
              <a:ext uri="{FF2B5EF4-FFF2-40B4-BE49-F238E27FC236}">
                <a16:creationId xmlns:a16="http://schemas.microsoft.com/office/drawing/2014/main" id="{8197E8EF-189B-43E8-B66E-849A1EAB08E3}"/>
              </a:ext>
            </a:extLst>
          </p:cNvPr>
          <p:cNvSpPr>
            <a:spLocks/>
          </p:cNvSpPr>
          <p:nvPr/>
        </p:nvSpPr>
        <p:spPr bwMode="auto">
          <a:xfrm>
            <a:off x="476250" y="1952625"/>
            <a:ext cx="958850" cy="2513013"/>
          </a:xfrm>
          <a:custGeom>
            <a:avLst/>
            <a:gdLst>
              <a:gd name="T0" fmla="*/ 2147483646 w 604"/>
              <a:gd name="T1" fmla="*/ 0 h 1583"/>
              <a:gd name="T2" fmla="*/ 0 w 604"/>
              <a:gd name="T3" fmla="*/ 2147483646 h 1583"/>
              <a:gd name="T4" fmla="*/ 0 w 604"/>
              <a:gd name="T5" fmla="*/ 2147483646 h 1583"/>
              <a:gd name="T6" fmla="*/ 2147483646 w 604"/>
              <a:gd name="T7" fmla="*/ 2147483646 h 1583"/>
              <a:gd name="T8" fmla="*/ 2147483646 w 604"/>
              <a:gd name="T9" fmla="*/ 2147483646 h 1583"/>
              <a:gd name="T10" fmla="*/ 2147483646 w 604"/>
              <a:gd name="T11" fmla="*/ 2147483646 h 1583"/>
              <a:gd name="T12" fmla="*/ 2147483646 w 604"/>
              <a:gd name="T13" fmla="*/ 2147483646 h 1583"/>
              <a:gd name="T14" fmla="*/ 2147483646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7381" name="Rectangle 37">
            <a:extLst>
              <a:ext uri="{FF2B5EF4-FFF2-40B4-BE49-F238E27FC236}">
                <a16:creationId xmlns:a16="http://schemas.microsoft.com/office/drawing/2014/main" id="{8A60D5F7-5CE6-4F40-ABB6-214241B0F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2436813"/>
            <a:ext cx="949325" cy="159861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82" name="Oval 38">
            <a:extLst>
              <a:ext uri="{FF2B5EF4-FFF2-40B4-BE49-F238E27FC236}">
                <a16:creationId xmlns:a16="http://schemas.microsoft.com/office/drawing/2014/main" id="{977752DE-DFAF-4605-8067-A1F5865414D4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398963" y="1593850"/>
            <a:ext cx="230187" cy="21748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83" name="Line 39">
            <a:extLst>
              <a:ext uri="{FF2B5EF4-FFF2-40B4-BE49-F238E27FC236}">
                <a16:creationId xmlns:a16="http://schemas.microsoft.com/office/drawing/2014/main" id="{6009B1DA-ABC7-4A51-8673-CB3249EFA52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8025" y="1725613"/>
            <a:ext cx="0" cy="1004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384" name="Line 40">
            <a:extLst>
              <a:ext uri="{FF2B5EF4-FFF2-40B4-BE49-F238E27FC236}">
                <a16:creationId xmlns:a16="http://schemas.microsoft.com/office/drawing/2014/main" id="{0B21BA96-BDE0-4918-8A65-22494AE884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2732088"/>
            <a:ext cx="5143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385" name="Line 41">
            <a:extLst>
              <a:ext uri="{FF2B5EF4-FFF2-40B4-BE49-F238E27FC236}">
                <a16:creationId xmlns:a16="http://schemas.microsoft.com/office/drawing/2014/main" id="{2B13FC67-3423-43FB-BE60-0CF0A6F411D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5863" y="1712913"/>
            <a:ext cx="1587" cy="684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386" name="Line 42">
            <a:extLst>
              <a:ext uri="{FF2B5EF4-FFF2-40B4-BE49-F238E27FC236}">
                <a16:creationId xmlns:a16="http://schemas.microsoft.com/office/drawing/2014/main" id="{BE204DE8-2382-4DC3-9E8C-7448CA04428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90738" y="2374900"/>
            <a:ext cx="390525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387" name="Line 43">
            <a:extLst>
              <a:ext uri="{FF2B5EF4-FFF2-40B4-BE49-F238E27FC236}">
                <a16:creationId xmlns:a16="http://schemas.microsoft.com/office/drawing/2014/main" id="{8B897735-C459-4338-85E1-799DCEFC90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3988" y="2519363"/>
            <a:ext cx="407987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388" name="Line 44">
            <a:extLst>
              <a:ext uri="{FF2B5EF4-FFF2-40B4-BE49-F238E27FC236}">
                <a16:creationId xmlns:a16="http://schemas.microsoft.com/office/drawing/2014/main" id="{31B333F7-BF0E-4178-9F91-46AEA683143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3275" y="2635250"/>
            <a:ext cx="6477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389" name="Line 45">
            <a:extLst>
              <a:ext uri="{FF2B5EF4-FFF2-40B4-BE49-F238E27FC236}">
                <a16:creationId xmlns:a16="http://schemas.microsoft.com/office/drawing/2014/main" id="{69A8C1FB-123D-4EC1-B751-673B32ABC3E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2563" y="2633663"/>
            <a:ext cx="1587" cy="1347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390" name="Line 46">
            <a:extLst>
              <a:ext uri="{FF2B5EF4-FFF2-40B4-BE49-F238E27FC236}">
                <a16:creationId xmlns:a16="http://schemas.microsoft.com/office/drawing/2014/main" id="{39A30B65-A3CF-4F8C-9E80-5CF61D7D94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2635250"/>
            <a:ext cx="309562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391" name="Line 47">
            <a:extLst>
              <a:ext uri="{FF2B5EF4-FFF2-40B4-BE49-F238E27FC236}">
                <a16:creationId xmlns:a16="http://schemas.microsoft.com/office/drawing/2014/main" id="{E1668B2F-E9CE-42AF-A95E-DABEB454A33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3038" y="3959225"/>
            <a:ext cx="12700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392" name="Line 48">
            <a:extLst>
              <a:ext uri="{FF2B5EF4-FFF2-40B4-BE49-F238E27FC236}">
                <a16:creationId xmlns:a16="http://schemas.microsoft.com/office/drawing/2014/main" id="{2947E7A5-34F7-47DB-9F20-73BB6F511D9A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775" y="3175000"/>
            <a:ext cx="255588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393" name="Oval 49">
            <a:extLst>
              <a:ext uri="{FF2B5EF4-FFF2-40B4-BE49-F238E27FC236}">
                <a16:creationId xmlns:a16="http://schemas.microsoft.com/office/drawing/2014/main" id="{66A2019B-E836-49FA-AEB9-F6DD99E9AF95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597150" y="2528888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94" name="Oval 50">
            <a:extLst>
              <a:ext uri="{FF2B5EF4-FFF2-40B4-BE49-F238E27FC236}">
                <a16:creationId xmlns:a16="http://schemas.microsoft.com/office/drawing/2014/main" id="{D1CC29D7-5E78-4E9B-91EE-36BE118085EB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339975" y="16081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95" name="Line 51">
            <a:extLst>
              <a:ext uri="{FF2B5EF4-FFF2-40B4-BE49-F238E27FC236}">
                <a16:creationId xmlns:a16="http://schemas.microsoft.com/office/drawing/2014/main" id="{FE837C8F-57E3-4957-97E3-FB169E74BC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4625" y="1441450"/>
            <a:ext cx="6959600" cy="4763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396" name="Line 52">
            <a:extLst>
              <a:ext uri="{FF2B5EF4-FFF2-40B4-BE49-F238E27FC236}">
                <a16:creationId xmlns:a16="http://schemas.microsoft.com/office/drawing/2014/main" id="{05F88FA5-BAA3-444B-B95A-93C58C9FC28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0188" y="1457325"/>
            <a:ext cx="1587" cy="17081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397" name="Line 53">
            <a:extLst>
              <a:ext uri="{FF2B5EF4-FFF2-40B4-BE49-F238E27FC236}">
                <a16:creationId xmlns:a16="http://schemas.microsoft.com/office/drawing/2014/main" id="{7E90C2D9-BF19-43CC-BB83-0F7495E031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9388" y="1450975"/>
            <a:ext cx="0" cy="11747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398" name="Oval 54">
            <a:extLst>
              <a:ext uri="{FF2B5EF4-FFF2-40B4-BE49-F238E27FC236}">
                <a16:creationId xmlns:a16="http://schemas.microsoft.com/office/drawing/2014/main" id="{1B528507-1577-461E-B4AB-FBF38EC3C610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3397250" y="1330325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99" name="Line 55">
            <a:extLst>
              <a:ext uri="{FF2B5EF4-FFF2-40B4-BE49-F238E27FC236}">
                <a16:creationId xmlns:a16="http://schemas.microsoft.com/office/drawing/2014/main" id="{AE44B378-A33E-4470-BFC1-4903D0ADECA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1550" y="936625"/>
            <a:ext cx="7938" cy="479425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400" name="Oval 56">
            <a:extLst>
              <a:ext uri="{FF2B5EF4-FFF2-40B4-BE49-F238E27FC236}">
                <a16:creationId xmlns:a16="http://schemas.microsoft.com/office/drawing/2014/main" id="{D705F559-5DB1-40E4-AD33-8B158A46CEF2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575175" y="1320800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401" name="Line 57">
            <a:extLst>
              <a:ext uri="{FF2B5EF4-FFF2-40B4-BE49-F238E27FC236}">
                <a16:creationId xmlns:a16="http://schemas.microsoft.com/office/drawing/2014/main" id="{AE975641-F193-4809-B4B8-383D1E220308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4238" y="1446213"/>
            <a:ext cx="1587" cy="228600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402" name="Line 58">
            <a:extLst>
              <a:ext uri="{FF2B5EF4-FFF2-40B4-BE49-F238E27FC236}">
                <a16:creationId xmlns:a16="http://schemas.microsoft.com/office/drawing/2014/main" id="{1DAF7A1A-87D8-402C-984E-9949EFBCCC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0500" y="3721100"/>
            <a:ext cx="6985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403" name="Oval 59">
            <a:extLst>
              <a:ext uri="{FF2B5EF4-FFF2-40B4-BE49-F238E27FC236}">
                <a16:creationId xmlns:a16="http://schemas.microsoft.com/office/drawing/2014/main" id="{02AD9998-51BF-481A-81C5-5A6D618EBCA3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5548313" y="1998663"/>
            <a:ext cx="230187" cy="217487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9999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404" name="Line 60">
            <a:extLst>
              <a:ext uri="{FF2B5EF4-FFF2-40B4-BE49-F238E27FC236}">
                <a16:creationId xmlns:a16="http://schemas.microsoft.com/office/drawing/2014/main" id="{9ABA70D4-27FA-4373-9678-32B9DA20290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82800" y="2116138"/>
            <a:ext cx="356711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07965" name="Line 61">
            <a:extLst>
              <a:ext uri="{FF2B5EF4-FFF2-40B4-BE49-F238E27FC236}">
                <a16:creationId xmlns:a16="http://schemas.microsoft.com/office/drawing/2014/main" id="{CC5EE2A9-9AD9-4372-B37C-0DB993A563D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00363" y="5607050"/>
            <a:ext cx="784225" cy="15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07966" name="Rectangle 62">
            <a:extLst>
              <a:ext uri="{FF2B5EF4-FFF2-40B4-BE49-F238E27FC236}">
                <a16:creationId xmlns:a16="http://schemas.microsoft.com/office/drawing/2014/main" id="{072CE381-64E5-47A3-A0D9-10856C2549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7450" y="5070475"/>
            <a:ext cx="682625" cy="1030288"/>
          </a:xfrm>
          <a:prstGeom prst="rect">
            <a:avLst/>
          </a:prstGeom>
          <a:solidFill>
            <a:srgbClr val="FF4B4B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407" name="Rectangle 63">
            <a:extLst>
              <a:ext uri="{FF2B5EF4-FFF2-40B4-BE49-F238E27FC236}">
                <a16:creationId xmlns:a16="http://schemas.microsoft.com/office/drawing/2014/main" id="{8A2D6F40-CAA2-46A8-966E-433ACC0BA3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9538" y="5218113"/>
            <a:ext cx="1503362" cy="838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7968" name="Rectangle 64">
            <a:extLst>
              <a:ext uri="{FF2B5EF4-FFF2-40B4-BE49-F238E27FC236}">
                <a16:creationId xmlns:a16="http://schemas.microsoft.com/office/drawing/2014/main" id="{2CBC5C23-8D97-45E8-A9B4-F9D309B2A8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5888" y="2339975"/>
            <a:ext cx="895350" cy="604838"/>
          </a:xfrm>
          <a:prstGeom prst="rect">
            <a:avLst/>
          </a:prstGeom>
          <a:solidFill>
            <a:srgbClr val="FF4B4B"/>
          </a:solidFill>
          <a:ln w="762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7969" name="Line 65">
            <a:extLst>
              <a:ext uri="{FF2B5EF4-FFF2-40B4-BE49-F238E27FC236}">
                <a16:creationId xmlns:a16="http://schemas.microsoft.com/office/drawing/2014/main" id="{665D22B9-2249-432D-A10A-1463B12769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61025" y="2095500"/>
            <a:ext cx="1588" cy="20637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07970" name="Line 66">
            <a:extLst>
              <a:ext uri="{FF2B5EF4-FFF2-40B4-BE49-F238E27FC236}">
                <a16:creationId xmlns:a16="http://schemas.microsoft.com/office/drawing/2014/main" id="{BA8334E2-99E7-42B6-B200-F8511841404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61025" y="2098675"/>
            <a:ext cx="731838" cy="7938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07971" name="Line 67">
            <a:extLst>
              <a:ext uri="{FF2B5EF4-FFF2-40B4-BE49-F238E27FC236}">
                <a16:creationId xmlns:a16="http://schemas.microsoft.com/office/drawing/2014/main" id="{8F366930-B388-4896-8A7E-18D78B439C4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61025" y="2101850"/>
            <a:ext cx="731838" cy="7938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07972" name="Line 68">
            <a:extLst>
              <a:ext uri="{FF2B5EF4-FFF2-40B4-BE49-F238E27FC236}">
                <a16:creationId xmlns:a16="http://schemas.microsoft.com/office/drawing/2014/main" id="{20A59AC3-0524-42EE-A09C-EFB307EC2C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75400" y="2092325"/>
            <a:ext cx="9525" cy="250825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07973" name="Line 69">
            <a:extLst>
              <a:ext uri="{FF2B5EF4-FFF2-40B4-BE49-F238E27FC236}">
                <a16:creationId xmlns:a16="http://schemas.microsoft.com/office/drawing/2014/main" id="{E8BA701A-D3D5-4200-8167-D5043E37489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49913" y="4576763"/>
            <a:ext cx="731837" cy="7937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07974" name="Line 70">
            <a:extLst>
              <a:ext uri="{FF2B5EF4-FFF2-40B4-BE49-F238E27FC236}">
                <a16:creationId xmlns:a16="http://schemas.microsoft.com/office/drawing/2014/main" id="{94826DED-E4BF-4B2E-B0A9-0F1BAC7F10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9913" y="4322763"/>
            <a:ext cx="1587" cy="26035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07975" name="Line 71">
            <a:extLst>
              <a:ext uri="{FF2B5EF4-FFF2-40B4-BE49-F238E27FC236}">
                <a16:creationId xmlns:a16="http://schemas.microsoft.com/office/drawing/2014/main" id="{11EFAA0C-1ABA-40DF-A0F7-382C5BAFBAA5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0863" y="2987675"/>
            <a:ext cx="9525" cy="735013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07976" name="Rectangle 72">
            <a:extLst>
              <a:ext uri="{FF2B5EF4-FFF2-40B4-BE49-F238E27FC236}">
                <a16:creationId xmlns:a16="http://schemas.microsoft.com/office/drawing/2014/main" id="{7EDDD16A-7F93-4114-817C-023E9DD3A1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0638" y="3729038"/>
            <a:ext cx="1131887" cy="604837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417" name="Line 73">
            <a:extLst>
              <a:ext uri="{FF2B5EF4-FFF2-40B4-BE49-F238E27FC236}">
                <a16:creationId xmlns:a16="http://schemas.microsoft.com/office/drawing/2014/main" id="{CA5D65B9-E71C-415E-B4A0-1EB96CDBEFD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05313" y="5595938"/>
            <a:ext cx="784225" cy="15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418" name="Rectangle 74">
            <a:extLst>
              <a:ext uri="{FF2B5EF4-FFF2-40B4-BE49-F238E27FC236}">
                <a16:creationId xmlns:a16="http://schemas.microsoft.com/office/drawing/2014/main" id="{10D3AC64-E514-4362-92B8-8C0F48ABDB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0650" y="5070475"/>
            <a:ext cx="682625" cy="1030288"/>
          </a:xfrm>
          <a:prstGeom prst="rect">
            <a:avLst/>
          </a:prstGeom>
          <a:solidFill>
            <a:srgbClr val="FF4B4B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7979" name="Text Box 75">
            <a:extLst>
              <a:ext uri="{FF2B5EF4-FFF2-40B4-BE49-F238E27FC236}">
                <a16:creationId xmlns:a16="http://schemas.microsoft.com/office/drawing/2014/main" id="{7C4F09D4-E17D-4256-8746-23AB887959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688" y="1379538"/>
            <a:ext cx="3859212" cy="138271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プログラムカウンタが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「次の命令」をポイント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するように書き換わる</a:t>
            </a:r>
          </a:p>
        </p:txBody>
      </p:sp>
      <p:sp>
        <p:nvSpPr>
          <p:cNvPr id="507980" name="Line 76">
            <a:extLst>
              <a:ext uri="{FF2B5EF4-FFF2-40B4-BE49-F238E27FC236}">
                <a16:creationId xmlns:a16="http://schemas.microsoft.com/office/drawing/2014/main" id="{8AF8EA01-9BFB-41AF-B4CF-3E971F9BA50A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9550" y="1989138"/>
            <a:ext cx="1096963" cy="66198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07981" name="Rectangle 77">
            <a:extLst>
              <a:ext uri="{FF2B5EF4-FFF2-40B4-BE49-F238E27FC236}">
                <a16:creationId xmlns:a16="http://schemas.microsoft.com/office/drawing/2014/main" id="{3E2C2709-C532-426A-968D-05D3B08F49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4300" y="5221288"/>
            <a:ext cx="1509713" cy="825500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507982" name="Line 78">
            <a:extLst>
              <a:ext uri="{FF2B5EF4-FFF2-40B4-BE49-F238E27FC236}">
                <a16:creationId xmlns:a16="http://schemas.microsoft.com/office/drawing/2014/main" id="{720804A8-5628-4FB3-8AA3-12CAFD3C725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44688" y="4830763"/>
            <a:ext cx="171450" cy="38258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07983" name="Text Box 79">
            <a:extLst>
              <a:ext uri="{FF2B5EF4-FFF2-40B4-BE49-F238E27FC236}">
                <a16:creationId xmlns:a16="http://schemas.microsoft.com/office/drawing/2014/main" id="{FBC4D12B-4983-4412-B84A-CE09BC1BE5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550" y="3457575"/>
            <a:ext cx="3859213" cy="1382713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制御系は，命令デコードの結果に従って，</a:t>
            </a:r>
            <a:r>
              <a:rPr lang="en-US" altLang="ja-JP" sz="2800">
                <a:solidFill>
                  <a:schemeClr val="accent2"/>
                </a:solidFill>
              </a:rPr>
              <a:t>CPU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内の各所に指示を出す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7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07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07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07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07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07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07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07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07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07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07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07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07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1000"/>
                                        <p:tgtEl>
                                          <p:spTgt spid="507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1000"/>
                                        <p:tgtEl>
                                          <p:spTgt spid="507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1000"/>
                                        <p:tgtEl>
                                          <p:spTgt spid="507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1000"/>
                                        <p:tgtEl>
                                          <p:spTgt spid="507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7910" grpId="0" animBg="1"/>
      <p:bldP spid="507966" grpId="0" animBg="1"/>
      <p:bldP spid="507968" grpId="0" animBg="1"/>
      <p:bldP spid="507976" grpId="0" animBg="1"/>
      <p:bldP spid="507979" grpId="0" animBg="1"/>
      <p:bldP spid="507981" grpId="0" animBg="1"/>
      <p:bldP spid="50798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ADC36404-4619-465A-987C-78D763F21D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04825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例題．繰り返し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BF8F192C-0E4C-46CD-9232-2D18F4DADB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3525" y="1806575"/>
            <a:ext cx="8596313" cy="10922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ja-JP" altLang="en-US"/>
              <a:t>次の例を使って，今までの内容を説明する</a:t>
            </a:r>
          </a:p>
        </p:txBody>
      </p:sp>
      <p:sp>
        <p:nvSpPr>
          <p:cNvPr id="59396" name="Text Box 4">
            <a:extLst>
              <a:ext uri="{FF2B5EF4-FFF2-40B4-BE49-F238E27FC236}">
                <a16:creationId xmlns:a16="http://schemas.microsoft.com/office/drawing/2014/main" id="{680F3201-E9A0-46B0-AD3A-04970C9B7D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6725" y="31035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graphicFrame>
        <p:nvGraphicFramePr>
          <p:cNvPr id="59397" name="Object 5">
            <a:extLst>
              <a:ext uri="{FF2B5EF4-FFF2-40B4-BE49-F238E27FC236}">
                <a16:creationId xmlns:a16="http://schemas.microsoft.com/office/drawing/2014/main" id="{7E57DDC4-07E4-45FE-A054-136DC5E7497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66988" y="2911475"/>
          <a:ext cx="3759200" cy="221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3" imgW="495085" imgH="431613" progId="Equation.3">
                  <p:embed/>
                </p:oleObj>
              </mc:Choice>
              <mc:Fallback>
                <p:oleObj name="数式" r:id="rId3" imgW="495085" imgH="431613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6988" y="2911475"/>
                        <a:ext cx="3759200" cy="221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2">
            <a:extLst>
              <a:ext uri="{FF2B5EF4-FFF2-40B4-BE49-F238E27FC236}">
                <a16:creationId xmlns:a16="http://schemas.microsoft.com/office/drawing/2014/main" id="{6469A2F5-56C5-4294-AA2F-5D122D9A45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0288" y="1919288"/>
            <a:ext cx="4452937" cy="4703762"/>
          </a:xfrm>
          <a:prstGeom prst="rect">
            <a:avLst/>
          </a:prstGeom>
          <a:solidFill>
            <a:srgbClr val="FF0000">
              <a:alpha val="1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443" name="Text Box 17">
            <a:extLst>
              <a:ext uri="{FF2B5EF4-FFF2-40B4-BE49-F238E27FC236}">
                <a16:creationId xmlns:a16="http://schemas.microsoft.com/office/drawing/2014/main" id="{6903B128-0BA2-4E24-9AC0-4F800342FD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725" y="738188"/>
            <a:ext cx="4576763" cy="594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.data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	.dc.l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.text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	/* %d0 = 1, 2, 3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	moveq.l #1,%d0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start1: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	cmp.l #3,%d0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	bhi</a:t>
            </a:r>
            <a:r>
              <a:rPr lang="ja-JP" altLang="en-US" sz="2400" b="1">
                <a:latin typeface="Courier New" panose="02070309020205020404" pitchFamily="49" charset="0"/>
              </a:rPr>
              <a:t> </a:t>
            </a:r>
            <a:r>
              <a:rPr lang="en-US" altLang="ja-JP" sz="2400" b="1">
                <a:latin typeface="Courier New" panose="02070309020205020404" pitchFamily="49" charset="0"/>
              </a:rPr>
              <a:t>break1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	add.l %d0,s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	addq.l #1,%d0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	bra start1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break1: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b="1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	.dc.w 0x4848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	stop #0</a:t>
            </a:r>
            <a:endParaRPr lang="ja-JP" altLang="en-US" sz="2400" b="1">
              <a:latin typeface="Courier New" panose="02070309020205020404" pitchFamily="49" charset="0"/>
            </a:endParaRPr>
          </a:p>
        </p:txBody>
      </p:sp>
      <p:sp>
        <p:nvSpPr>
          <p:cNvPr id="61444" name="Rectangle 11">
            <a:extLst>
              <a:ext uri="{FF2B5EF4-FFF2-40B4-BE49-F238E27FC236}">
                <a16:creationId xmlns:a16="http://schemas.microsoft.com/office/drawing/2014/main" id="{EEB913DC-41F4-4AC6-941B-587D35ACBC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2350" y="768350"/>
            <a:ext cx="4438650" cy="1114425"/>
          </a:xfrm>
          <a:prstGeom prst="rect">
            <a:avLst/>
          </a:prstGeom>
          <a:solidFill>
            <a:srgbClr val="008000">
              <a:alpha val="1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445" name="Rectangle 13">
            <a:extLst>
              <a:ext uri="{FF2B5EF4-FFF2-40B4-BE49-F238E27FC236}">
                <a16:creationId xmlns:a16="http://schemas.microsoft.com/office/drawing/2014/main" id="{F08E15BE-B03C-4333-84A7-84A6D3A0FB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325" y="114300"/>
            <a:ext cx="7772400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</a:rPr>
              <a:t>繰り返し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74" name="Text Box 26">
            <a:extLst>
              <a:ext uri="{FF2B5EF4-FFF2-40B4-BE49-F238E27FC236}">
                <a16:creationId xmlns:a16="http://schemas.microsoft.com/office/drawing/2014/main" id="{B26E7C6B-4394-45C0-9950-B2EA98DF9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3413" y="809625"/>
            <a:ext cx="2530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HEX </a:t>
            </a:r>
            <a:r>
              <a:rPr lang="ja-JP" altLang="en-US" sz="2400"/>
              <a:t>ファイルの例</a:t>
            </a:r>
          </a:p>
        </p:txBody>
      </p:sp>
      <p:pic>
        <p:nvPicPr>
          <p:cNvPr id="770052" name="Picture 4" descr="1">
            <a:extLst>
              <a:ext uri="{FF2B5EF4-FFF2-40B4-BE49-F238E27FC236}">
                <a16:creationId xmlns:a16="http://schemas.microsoft.com/office/drawing/2014/main" id="{D38DA38E-A3B9-45AD-8E10-25D37AFA91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322263"/>
            <a:ext cx="5067300" cy="1296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0053" name="Text Box 5">
            <a:extLst>
              <a:ext uri="{FF2B5EF4-FFF2-40B4-BE49-F238E27FC236}">
                <a16:creationId xmlns:a16="http://schemas.microsoft.com/office/drawing/2014/main" id="{423601B1-C5C0-407D-9C8F-E5BEF0856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31763"/>
            <a:ext cx="8956675" cy="2292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S0 06 0000484452 1B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S2 14 000000 303900000018D0790000001A33C00000 14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S2 0C 000010 001C40484E720000 7F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S2 0A 000018 000A00140000 BF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S5 03 0003 F9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S8 04 000000 FB</a:t>
            </a:r>
          </a:p>
        </p:txBody>
      </p:sp>
      <p:sp>
        <p:nvSpPr>
          <p:cNvPr id="770063" name="Rectangle 15">
            <a:extLst>
              <a:ext uri="{FF2B5EF4-FFF2-40B4-BE49-F238E27FC236}">
                <a16:creationId xmlns:a16="http://schemas.microsoft.com/office/drawing/2014/main" id="{217DAAE6-20A5-43FE-8382-D16D9BA4F6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125" y="209550"/>
            <a:ext cx="3648075" cy="314325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0064" name="Text Box 16">
            <a:extLst>
              <a:ext uri="{FF2B5EF4-FFF2-40B4-BE49-F238E27FC236}">
                <a16:creationId xmlns:a16="http://schemas.microsoft.com/office/drawing/2014/main" id="{549D36FD-D435-4959-83F0-073B83202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9850" y="85725"/>
            <a:ext cx="4730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ステータスレコード（ファイル名など）</a:t>
            </a:r>
          </a:p>
        </p:txBody>
      </p:sp>
      <p:sp>
        <p:nvSpPr>
          <p:cNvPr id="770065" name="Rectangle 17">
            <a:extLst>
              <a:ext uri="{FF2B5EF4-FFF2-40B4-BE49-F238E27FC236}">
                <a16:creationId xmlns:a16="http://schemas.microsoft.com/office/drawing/2014/main" id="{D9E20A66-0E7F-4367-B0EF-28E31F48FB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425" y="558800"/>
            <a:ext cx="8801100" cy="314325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0066" name="Rectangle 18">
            <a:extLst>
              <a:ext uri="{FF2B5EF4-FFF2-40B4-BE49-F238E27FC236}">
                <a16:creationId xmlns:a16="http://schemas.microsoft.com/office/drawing/2014/main" id="{54378629-C075-4EE5-9629-0E1DD4F45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200" y="917575"/>
            <a:ext cx="5962650" cy="314325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0067" name="Rectangle 19">
            <a:extLst>
              <a:ext uri="{FF2B5EF4-FFF2-40B4-BE49-F238E27FC236}">
                <a16:creationId xmlns:a16="http://schemas.microsoft.com/office/drawing/2014/main" id="{CB1D8F9E-6238-47B4-BB11-070917C7EA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075" y="1285875"/>
            <a:ext cx="5238750" cy="314325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0068" name="Text Box 20">
            <a:extLst>
              <a:ext uri="{FF2B5EF4-FFF2-40B4-BE49-F238E27FC236}">
                <a16:creationId xmlns:a16="http://schemas.microsoft.com/office/drawing/2014/main" id="{AE1A9FBE-9AF7-4575-88D6-B326B2EB50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1650" y="1206500"/>
            <a:ext cx="2017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データレコード</a:t>
            </a:r>
          </a:p>
        </p:txBody>
      </p:sp>
      <p:sp>
        <p:nvSpPr>
          <p:cNvPr id="770069" name="Text Box 21">
            <a:extLst>
              <a:ext uri="{FF2B5EF4-FFF2-40B4-BE49-F238E27FC236}">
                <a16:creationId xmlns:a16="http://schemas.microsoft.com/office/drawing/2014/main" id="{362EB4CB-CCAE-44FE-9B95-6C135CA72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650" y="3259138"/>
            <a:ext cx="80994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FF0000"/>
                </a:solidFill>
              </a:rPr>
              <a:t>データレコード：　メモリにロードされるべき中身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その他のレコード：　管理情報</a:t>
            </a:r>
          </a:p>
        </p:txBody>
      </p:sp>
      <p:sp>
        <p:nvSpPr>
          <p:cNvPr id="770070" name="Rectangle 22">
            <a:extLst>
              <a:ext uri="{FF2B5EF4-FFF2-40B4-BE49-F238E27FC236}">
                <a16:creationId xmlns:a16="http://schemas.microsoft.com/office/drawing/2014/main" id="{25224AA6-A3F2-4D0E-92CF-6EFB2068F0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63" y="1639888"/>
            <a:ext cx="2495550" cy="314325"/>
          </a:xfrm>
          <a:prstGeom prst="rect">
            <a:avLst/>
          </a:prstGeom>
          <a:solidFill>
            <a:srgbClr val="008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0071" name="Text Box 23">
            <a:extLst>
              <a:ext uri="{FF2B5EF4-FFF2-40B4-BE49-F238E27FC236}">
                <a16:creationId xmlns:a16="http://schemas.microsoft.com/office/drawing/2014/main" id="{2016405D-61A8-419E-A848-DDEF20FD12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6075" y="1570038"/>
            <a:ext cx="2322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データレコード数</a:t>
            </a:r>
          </a:p>
        </p:txBody>
      </p:sp>
      <p:sp>
        <p:nvSpPr>
          <p:cNvPr id="770072" name="Rectangle 24">
            <a:extLst>
              <a:ext uri="{FF2B5EF4-FFF2-40B4-BE49-F238E27FC236}">
                <a16:creationId xmlns:a16="http://schemas.microsoft.com/office/drawing/2014/main" id="{A390E6FE-C63A-4140-9D89-7407330F57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488" y="2022475"/>
            <a:ext cx="2849562" cy="314325"/>
          </a:xfrm>
          <a:prstGeom prst="rect">
            <a:avLst/>
          </a:prstGeom>
          <a:solidFill>
            <a:srgbClr val="FF66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rgbClr val="FF9900"/>
              </a:solidFill>
            </a:endParaRPr>
          </a:p>
        </p:txBody>
      </p:sp>
      <p:sp>
        <p:nvSpPr>
          <p:cNvPr id="770073" name="Text Box 25">
            <a:extLst>
              <a:ext uri="{FF2B5EF4-FFF2-40B4-BE49-F238E27FC236}">
                <a16:creationId xmlns:a16="http://schemas.microsoft.com/office/drawing/2014/main" id="{3530DD40-07CD-4974-8738-D19BB439E8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2300" y="1943100"/>
            <a:ext cx="16525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6600"/>
                </a:solidFill>
              </a:rPr>
              <a:t>終了を示す</a:t>
            </a:r>
          </a:p>
        </p:txBody>
      </p:sp>
      <p:sp>
        <p:nvSpPr>
          <p:cNvPr id="770075" name="Rectangle 27">
            <a:extLst>
              <a:ext uri="{FF2B5EF4-FFF2-40B4-BE49-F238E27FC236}">
                <a16:creationId xmlns:a16="http://schemas.microsoft.com/office/drawing/2014/main" id="{88BF7150-4B96-4BA0-A724-E4D415342C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850" y="565150"/>
            <a:ext cx="8947150" cy="10636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0076" name="Line 28">
            <a:extLst>
              <a:ext uri="{FF2B5EF4-FFF2-40B4-BE49-F238E27FC236}">
                <a16:creationId xmlns:a16="http://schemas.microsoft.com/office/drawing/2014/main" id="{1B3FFDEA-18B0-4308-AA07-34FFF0D1AD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63775" y="1651000"/>
            <a:ext cx="601663" cy="157162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700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700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7700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77007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770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770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0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70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70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770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70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70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70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770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770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770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770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770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770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2000"/>
                                        <p:tgtEl>
                                          <p:spTgt spid="7700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770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770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0074" grpId="0"/>
      <p:bldP spid="770074" grpId="1"/>
      <p:bldP spid="770053" grpId="0" animBg="1"/>
      <p:bldP spid="770063" grpId="0" animBg="1"/>
      <p:bldP spid="770064" grpId="0"/>
      <p:bldP spid="770065" grpId="0" animBg="1"/>
      <p:bldP spid="770066" grpId="0" animBg="1"/>
      <p:bldP spid="770067" grpId="0" animBg="1"/>
      <p:bldP spid="770068" grpId="0"/>
      <p:bldP spid="770070" grpId="0" animBg="1"/>
      <p:bldP spid="770071" grpId="0"/>
      <p:bldP spid="770072" grpId="0" animBg="1"/>
      <p:bldP spid="770073" grpId="0"/>
      <p:bldP spid="77007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3">
            <a:extLst>
              <a:ext uri="{FF2B5EF4-FFF2-40B4-BE49-F238E27FC236}">
                <a16:creationId xmlns:a16="http://schemas.microsoft.com/office/drawing/2014/main" id="{0398F1D1-5785-4319-AFAF-700AC6748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9750" y="779463"/>
            <a:ext cx="4438650" cy="1114425"/>
          </a:xfrm>
          <a:prstGeom prst="rect">
            <a:avLst/>
          </a:prstGeom>
          <a:solidFill>
            <a:srgbClr val="008000">
              <a:alpha val="1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3491" name="Rectangle 4">
            <a:extLst>
              <a:ext uri="{FF2B5EF4-FFF2-40B4-BE49-F238E27FC236}">
                <a16:creationId xmlns:a16="http://schemas.microsoft.com/office/drawing/2014/main" id="{DD32A0F5-402B-47CF-AABE-24FD642C8F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7688" y="1930400"/>
            <a:ext cx="4452937" cy="4703763"/>
          </a:xfrm>
          <a:prstGeom prst="rect">
            <a:avLst/>
          </a:prstGeom>
          <a:solidFill>
            <a:srgbClr val="FF0000">
              <a:alpha val="1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3492" name="Rectangle 5">
            <a:extLst>
              <a:ext uri="{FF2B5EF4-FFF2-40B4-BE49-F238E27FC236}">
                <a16:creationId xmlns:a16="http://schemas.microsoft.com/office/drawing/2014/main" id="{146790ED-4651-45DE-B547-E9E310241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325" y="114300"/>
            <a:ext cx="7772400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</a:rPr>
              <a:t>繰り返し</a:t>
            </a:r>
          </a:p>
        </p:txBody>
      </p:sp>
      <p:sp>
        <p:nvSpPr>
          <p:cNvPr id="897030" name="Rectangle 6">
            <a:extLst>
              <a:ext uri="{FF2B5EF4-FFF2-40B4-BE49-F238E27FC236}">
                <a16:creationId xmlns:a16="http://schemas.microsoft.com/office/drawing/2014/main" id="{2A808466-957E-4DCB-B21A-4601BA4A4F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2550" y="3373438"/>
            <a:ext cx="2522538" cy="350837"/>
          </a:xfrm>
          <a:prstGeom prst="rect">
            <a:avLst/>
          </a:prstGeom>
          <a:solidFill>
            <a:srgbClr val="0066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97031" name="Line 7">
            <a:extLst>
              <a:ext uri="{FF2B5EF4-FFF2-40B4-BE49-F238E27FC236}">
                <a16:creationId xmlns:a16="http://schemas.microsoft.com/office/drawing/2014/main" id="{CF61558C-9A38-4F55-832D-84724EC3642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44775" y="3551238"/>
            <a:ext cx="1187450" cy="1587"/>
          </a:xfrm>
          <a:prstGeom prst="line">
            <a:avLst/>
          </a:prstGeom>
          <a:noFill/>
          <a:ln w="9525">
            <a:solidFill>
              <a:srgbClr val="00801E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97032" name="Text Box 8">
            <a:extLst>
              <a:ext uri="{FF2B5EF4-FFF2-40B4-BE49-F238E27FC236}">
                <a16:creationId xmlns:a16="http://schemas.microsoft.com/office/drawing/2014/main" id="{5C05EFCF-3F3F-46AB-9097-21BB5725C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788" y="3032125"/>
            <a:ext cx="25019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 b="1">
                <a:solidFill>
                  <a:srgbClr val="00801E"/>
                </a:solidFill>
              </a:rPr>
              <a:t>データレジスタ </a:t>
            </a:r>
            <a:r>
              <a:rPr lang="en-US" altLang="ja-JP" sz="2400" b="1">
                <a:solidFill>
                  <a:srgbClr val="00801E"/>
                </a:solidFill>
              </a:rPr>
              <a:t>D0</a:t>
            </a:r>
          </a:p>
          <a:p>
            <a:pPr eaLnBrk="1" hangingPunct="1">
              <a:buFontTx/>
              <a:buNone/>
            </a:pPr>
            <a:r>
              <a:rPr lang="ja-JP" altLang="en-US" sz="2400" b="1">
                <a:solidFill>
                  <a:srgbClr val="00801E"/>
                </a:solidFill>
              </a:rPr>
              <a:t>と 「</a:t>
            </a:r>
            <a:r>
              <a:rPr lang="en-US" altLang="ja-JP" sz="2400" b="1">
                <a:solidFill>
                  <a:srgbClr val="00801E"/>
                </a:solidFill>
              </a:rPr>
              <a:t>3</a:t>
            </a:r>
            <a:r>
              <a:rPr lang="ja-JP" altLang="en-US" sz="2400" b="1">
                <a:solidFill>
                  <a:srgbClr val="00801E"/>
                </a:solidFill>
              </a:rPr>
              <a:t>」との比較</a:t>
            </a:r>
          </a:p>
        </p:txBody>
      </p:sp>
      <p:sp>
        <p:nvSpPr>
          <p:cNvPr id="897033" name="Text Box 9">
            <a:extLst>
              <a:ext uri="{FF2B5EF4-FFF2-40B4-BE49-F238E27FC236}">
                <a16:creationId xmlns:a16="http://schemas.microsoft.com/office/drawing/2014/main" id="{C74843FD-FEB8-410F-ACBE-25DC3BE96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0363" y="4156075"/>
            <a:ext cx="2206625" cy="9683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>
                <a:solidFill>
                  <a:srgbClr val="00801E"/>
                </a:solidFill>
              </a:rPr>
              <a:t>「</a:t>
            </a:r>
            <a:r>
              <a:rPr lang="en-US" altLang="ja-JP" sz="2400">
                <a:solidFill>
                  <a:srgbClr val="00801E"/>
                </a:solidFill>
              </a:rPr>
              <a:t>3</a:t>
            </a:r>
            <a:r>
              <a:rPr lang="ja-JP" altLang="en-US" sz="2400">
                <a:solidFill>
                  <a:srgbClr val="00801E"/>
                </a:solidFill>
              </a:rPr>
              <a:t>以下」のときのみ実行される部分</a:t>
            </a:r>
          </a:p>
        </p:txBody>
      </p:sp>
      <p:sp>
        <p:nvSpPr>
          <p:cNvPr id="897034" name="Rectangle 10">
            <a:extLst>
              <a:ext uri="{FF2B5EF4-FFF2-40B4-BE49-F238E27FC236}">
                <a16:creationId xmlns:a16="http://schemas.microsoft.com/office/drawing/2014/main" id="{B8B626EE-C897-44B8-BBE1-19B439E80F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6675" y="4127500"/>
            <a:ext cx="2638425" cy="1047750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3498" name="Rectangle 11">
            <a:extLst>
              <a:ext uri="{FF2B5EF4-FFF2-40B4-BE49-F238E27FC236}">
                <a16:creationId xmlns:a16="http://schemas.microsoft.com/office/drawing/2014/main" id="{8DCAF254-1475-4AFF-B05E-4B348E6931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3988" y="4860925"/>
            <a:ext cx="2055812" cy="266700"/>
          </a:xfrm>
          <a:prstGeom prst="rect">
            <a:avLst/>
          </a:prstGeom>
          <a:solidFill>
            <a:srgbClr val="FF3300">
              <a:alpha val="20000"/>
            </a:srgbClr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97036" name="Freeform 12">
            <a:extLst>
              <a:ext uri="{FF2B5EF4-FFF2-40B4-BE49-F238E27FC236}">
                <a16:creationId xmlns:a16="http://schemas.microsoft.com/office/drawing/2014/main" id="{7744C0C3-2430-47B7-A762-A1AD15F72705}"/>
              </a:ext>
            </a:extLst>
          </p:cNvPr>
          <p:cNvSpPr>
            <a:spLocks/>
          </p:cNvSpPr>
          <p:nvPr/>
        </p:nvSpPr>
        <p:spPr bwMode="auto">
          <a:xfrm flipV="1">
            <a:off x="3357563" y="3565525"/>
            <a:ext cx="542925" cy="1479550"/>
          </a:xfrm>
          <a:custGeom>
            <a:avLst/>
            <a:gdLst>
              <a:gd name="T0" fmla="*/ 2147483646 w 262"/>
              <a:gd name="T1" fmla="*/ 0 h 744"/>
              <a:gd name="T2" fmla="*/ 2147483646 w 262"/>
              <a:gd name="T3" fmla="*/ 2147483646 h 744"/>
              <a:gd name="T4" fmla="*/ 2147483646 w 262"/>
              <a:gd name="T5" fmla="*/ 2147483646 h 744"/>
              <a:gd name="T6" fmla="*/ 2147483646 w 262"/>
              <a:gd name="T7" fmla="*/ 2147483646 h 744"/>
              <a:gd name="T8" fmla="*/ 2147483646 w 262"/>
              <a:gd name="T9" fmla="*/ 2147483646 h 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2"/>
              <a:gd name="T16" fmla="*/ 0 h 744"/>
              <a:gd name="T17" fmla="*/ 262 w 262"/>
              <a:gd name="T18" fmla="*/ 744 h 7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2" h="744">
                <a:moveTo>
                  <a:pt x="216" y="0"/>
                </a:moveTo>
                <a:cubicBezTo>
                  <a:pt x="169" y="29"/>
                  <a:pt x="122" y="58"/>
                  <a:pt x="86" y="130"/>
                </a:cubicBezTo>
                <a:cubicBezTo>
                  <a:pt x="50" y="202"/>
                  <a:pt x="0" y="352"/>
                  <a:pt x="1" y="430"/>
                </a:cubicBezTo>
                <a:cubicBezTo>
                  <a:pt x="2" y="508"/>
                  <a:pt x="50" y="547"/>
                  <a:pt x="93" y="599"/>
                </a:cubicBezTo>
                <a:cubicBezTo>
                  <a:pt x="136" y="651"/>
                  <a:pt x="199" y="697"/>
                  <a:pt x="262" y="744"/>
                </a:cubicBezTo>
              </a:path>
            </a:pathLst>
          </a:cu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97037" name="Text Box 13">
            <a:extLst>
              <a:ext uri="{FF2B5EF4-FFF2-40B4-BE49-F238E27FC236}">
                <a16:creationId xmlns:a16="http://schemas.microsoft.com/office/drawing/2014/main" id="{D56B241F-B77D-42DA-BFC1-6A5E5E25B9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43350"/>
            <a:ext cx="1762125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FF3300"/>
                </a:solidFill>
              </a:rPr>
              <a:t>ジャンプ</a:t>
            </a:r>
          </a:p>
        </p:txBody>
      </p:sp>
      <p:sp>
        <p:nvSpPr>
          <p:cNvPr id="63501" name="Text Box 2">
            <a:extLst>
              <a:ext uri="{FF2B5EF4-FFF2-40B4-BE49-F238E27FC236}">
                <a16:creationId xmlns:a16="http://schemas.microsoft.com/office/drawing/2014/main" id="{4075191D-F5B1-49A7-B8DE-38114B7FEE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2125" y="749300"/>
            <a:ext cx="4576763" cy="594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.data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	.dc.l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.text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	/* %d0 = 1, 2, 3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	moveq.l #1,%d0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start1: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	cmp.l #3,%d0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	bhi break1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	add.l %d0,s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	addq.l #1,%d0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	bra start1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break1: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b="1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	.dc.w 0x4848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	stop #0</a:t>
            </a:r>
            <a:endParaRPr lang="ja-JP" altLang="en-US" sz="2400" b="1"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97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97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97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97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97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97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97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7030" grpId="0" animBg="1"/>
      <p:bldP spid="897032" grpId="0"/>
      <p:bldP spid="897033" grpId="0" animBg="1"/>
      <p:bldP spid="897034" grpId="0" animBg="1"/>
      <p:bldP spid="89703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3">
            <a:extLst>
              <a:ext uri="{FF2B5EF4-FFF2-40B4-BE49-F238E27FC236}">
                <a16:creationId xmlns:a16="http://schemas.microsoft.com/office/drawing/2014/main" id="{2431A876-2D68-493A-ADCA-9AE14E802B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9750" y="779463"/>
            <a:ext cx="4438650" cy="1114425"/>
          </a:xfrm>
          <a:prstGeom prst="rect">
            <a:avLst/>
          </a:prstGeom>
          <a:solidFill>
            <a:srgbClr val="008000">
              <a:alpha val="1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5539" name="Rectangle 4">
            <a:extLst>
              <a:ext uri="{FF2B5EF4-FFF2-40B4-BE49-F238E27FC236}">
                <a16:creationId xmlns:a16="http://schemas.microsoft.com/office/drawing/2014/main" id="{B8CDB22A-3845-4DC6-BD71-6FB5338F9D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7688" y="1930400"/>
            <a:ext cx="4452937" cy="4703763"/>
          </a:xfrm>
          <a:prstGeom prst="rect">
            <a:avLst/>
          </a:prstGeom>
          <a:solidFill>
            <a:srgbClr val="FF0000">
              <a:alpha val="1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5540" name="Rectangle 5">
            <a:extLst>
              <a:ext uri="{FF2B5EF4-FFF2-40B4-BE49-F238E27FC236}">
                <a16:creationId xmlns:a16="http://schemas.microsoft.com/office/drawing/2014/main" id="{B1ECAF0E-296B-496A-905C-B850193A9B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325" y="114300"/>
            <a:ext cx="7772400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</a:rPr>
              <a:t>繰り返し</a:t>
            </a:r>
          </a:p>
        </p:txBody>
      </p:sp>
      <p:sp>
        <p:nvSpPr>
          <p:cNvPr id="65541" name="Rectangle 6">
            <a:extLst>
              <a:ext uri="{FF2B5EF4-FFF2-40B4-BE49-F238E27FC236}">
                <a16:creationId xmlns:a16="http://schemas.microsoft.com/office/drawing/2014/main" id="{46605EF2-B9E3-41F6-9FEC-A172BB0D13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2550" y="3373438"/>
            <a:ext cx="2522538" cy="350837"/>
          </a:xfrm>
          <a:prstGeom prst="rect">
            <a:avLst/>
          </a:prstGeom>
          <a:solidFill>
            <a:srgbClr val="0066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5542" name="Line 7">
            <a:extLst>
              <a:ext uri="{FF2B5EF4-FFF2-40B4-BE49-F238E27FC236}">
                <a16:creationId xmlns:a16="http://schemas.microsoft.com/office/drawing/2014/main" id="{4F005849-CD51-43E0-B92A-625822BB682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44775" y="3551238"/>
            <a:ext cx="1187450" cy="1587"/>
          </a:xfrm>
          <a:prstGeom prst="line">
            <a:avLst/>
          </a:prstGeom>
          <a:noFill/>
          <a:ln w="9525">
            <a:solidFill>
              <a:srgbClr val="00801E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5543" name="Text Box 8">
            <a:extLst>
              <a:ext uri="{FF2B5EF4-FFF2-40B4-BE49-F238E27FC236}">
                <a16:creationId xmlns:a16="http://schemas.microsoft.com/office/drawing/2014/main" id="{9CAACD74-EED3-4518-B89E-C4126E78B7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788" y="3032125"/>
            <a:ext cx="25019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 b="1">
                <a:solidFill>
                  <a:srgbClr val="00801E"/>
                </a:solidFill>
              </a:rPr>
              <a:t>データレジスタ </a:t>
            </a:r>
            <a:r>
              <a:rPr lang="en-US" altLang="ja-JP" sz="2400" b="1">
                <a:solidFill>
                  <a:srgbClr val="00801E"/>
                </a:solidFill>
              </a:rPr>
              <a:t>D0</a:t>
            </a:r>
          </a:p>
          <a:p>
            <a:pPr eaLnBrk="1" hangingPunct="1">
              <a:buFontTx/>
              <a:buNone/>
            </a:pPr>
            <a:r>
              <a:rPr lang="ja-JP" altLang="en-US" sz="2400" b="1">
                <a:solidFill>
                  <a:srgbClr val="00801E"/>
                </a:solidFill>
              </a:rPr>
              <a:t>と 「</a:t>
            </a:r>
            <a:r>
              <a:rPr lang="en-US" altLang="ja-JP" sz="2400" b="1">
                <a:solidFill>
                  <a:srgbClr val="00801E"/>
                </a:solidFill>
              </a:rPr>
              <a:t>3</a:t>
            </a:r>
            <a:r>
              <a:rPr lang="ja-JP" altLang="en-US" sz="2400" b="1">
                <a:solidFill>
                  <a:srgbClr val="00801E"/>
                </a:solidFill>
              </a:rPr>
              <a:t>」との比較</a:t>
            </a:r>
          </a:p>
        </p:txBody>
      </p:sp>
      <p:sp>
        <p:nvSpPr>
          <p:cNvPr id="899081" name="Text Box 9">
            <a:extLst>
              <a:ext uri="{FF2B5EF4-FFF2-40B4-BE49-F238E27FC236}">
                <a16:creationId xmlns:a16="http://schemas.microsoft.com/office/drawing/2014/main" id="{640C4BE1-B921-4A30-99AD-21658DB4B6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0363" y="4156075"/>
            <a:ext cx="2206625" cy="9683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>
                <a:solidFill>
                  <a:srgbClr val="00801E"/>
                </a:solidFill>
              </a:rPr>
              <a:t>「</a:t>
            </a:r>
            <a:r>
              <a:rPr lang="en-US" altLang="ja-JP" sz="2400">
                <a:solidFill>
                  <a:srgbClr val="00801E"/>
                </a:solidFill>
              </a:rPr>
              <a:t>3</a:t>
            </a:r>
            <a:r>
              <a:rPr lang="ja-JP" altLang="en-US" sz="2400">
                <a:solidFill>
                  <a:srgbClr val="00801E"/>
                </a:solidFill>
              </a:rPr>
              <a:t>以下」のときのみ実行される部分</a:t>
            </a:r>
          </a:p>
        </p:txBody>
      </p:sp>
      <p:sp>
        <p:nvSpPr>
          <p:cNvPr id="899082" name="Rectangle 10">
            <a:extLst>
              <a:ext uri="{FF2B5EF4-FFF2-40B4-BE49-F238E27FC236}">
                <a16:creationId xmlns:a16="http://schemas.microsoft.com/office/drawing/2014/main" id="{EFC26259-25F7-4E64-8DCB-E81E3BB5F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6675" y="4127500"/>
            <a:ext cx="2638425" cy="1047750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5546" name="Rectangle 11">
            <a:extLst>
              <a:ext uri="{FF2B5EF4-FFF2-40B4-BE49-F238E27FC236}">
                <a16:creationId xmlns:a16="http://schemas.microsoft.com/office/drawing/2014/main" id="{5C22ECAB-F8A0-46A6-9918-EB7012CC4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8588" y="3768725"/>
            <a:ext cx="2055812" cy="266700"/>
          </a:xfrm>
          <a:prstGeom prst="rect">
            <a:avLst/>
          </a:prstGeom>
          <a:solidFill>
            <a:srgbClr val="FF3300">
              <a:alpha val="20000"/>
            </a:srgbClr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99084" name="Freeform 12">
            <a:extLst>
              <a:ext uri="{FF2B5EF4-FFF2-40B4-BE49-F238E27FC236}">
                <a16:creationId xmlns:a16="http://schemas.microsoft.com/office/drawing/2014/main" id="{25F0FE2C-9B55-4386-BE1E-9C3685BDA6E1}"/>
              </a:ext>
            </a:extLst>
          </p:cNvPr>
          <p:cNvSpPr>
            <a:spLocks/>
          </p:cNvSpPr>
          <p:nvPr/>
        </p:nvSpPr>
        <p:spPr bwMode="auto">
          <a:xfrm>
            <a:off x="3471863" y="3940175"/>
            <a:ext cx="428625" cy="1936750"/>
          </a:xfrm>
          <a:custGeom>
            <a:avLst/>
            <a:gdLst>
              <a:gd name="T0" fmla="*/ 2147483646 w 262"/>
              <a:gd name="T1" fmla="*/ 0 h 744"/>
              <a:gd name="T2" fmla="*/ 2147483646 w 262"/>
              <a:gd name="T3" fmla="*/ 2147483646 h 744"/>
              <a:gd name="T4" fmla="*/ 2147483646 w 262"/>
              <a:gd name="T5" fmla="*/ 2147483646 h 744"/>
              <a:gd name="T6" fmla="*/ 2147483646 w 262"/>
              <a:gd name="T7" fmla="*/ 2147483646 h 744"/>
              <a:gd name="T8" fmla="*/ 2147483646 w 262"/>
              <a:gd name="T9" fmla="*/ 2147483646 h 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2"/>
              <a:gd name="T16" fmla="*/ 0 h 744"/>
              <a:gd name="T17" fmla="*/ 262 w 262"/>
              <a:gd name="T18" fmla="*/ 744 h 7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2" h="744">
                <a:moveTo>
                  <a:pt x="216" y="0"/>
                </a:moveTo>
                <a:cubicBezTo>
                  <a:pt x="169" y="29"/>
                  <a:pt x="122" y="58"/>
                  <a:pt x="86" y="130"/>
                </a:cubicBezTo>
                <a:cubicBezTo>
                  <a:pt x="50" y="202"/>
                  <a:pt x="0" y="352"/>
                  <a:pt x="1" y="430"/>
                </a:cubicBezTo>
                <a:cubicBezTo>
                  <a:pt x="2" y="508"/>
                  <a:pt x="50" y="547"/>
                  <a:pt x="93" y="599"/>
                </a:cubicBezTo>
                <a:cubicBezTo>
                  <a:pt x="136" y="651"/>
                  <a:pt x="199" y="697"/>
                  <a:pt x="262" y="744"/>
                </a:cubicBezTo>
              </a:path>
            </a:pathLst>
          </a:cu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99085" name="Text Box 13">
            <a:extLst>
              <a:ext uri="{FF2B5EF4-FFF2-40B4-BE49-F238E27FC236}">
                <a16:creationId xmlns:a16="http://schemas.microsoft.com/office/drawing/2014/main" id="{26746AF2-75FA-434B-9DE6-A08CED8CA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718050"/>
            <a:ext cx="1762125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FF3300"/>
                </a:solidFill>
              </a:rPr>
              <a:t>ジャンプ</a:t>
            </a:r>
          </a:p>
        </p:txBody>
      </p:sp>
      <p:sp>
        <p:nvSpPr>
          <p:cNvPr id="899086" name="Text Box 14">
            <a:extLst>
              <a:ext uri="{FF2B5EF4-FFF2-40B4-BE49-F238E27FC236}">
                <a16:creationId xmlns:a16="http://schemas.microsoft.com/office/drawing/2014/main" id="{23DFEEA8-64F0-4897-B317-B6D7364E02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3648075"/>
            <a:ext cx="2524125" cy="3841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３を超えたときは</a:t>
            </a:r>
          </a:p>
        </p:txBody>
      </p:sp>
      <p:sp>
        <p:nvSpPr>
          <p:cNvPr id="65550" name="Text Box 2">
            <a:extLst>
              <a:ext uri="{FF2B5EF4-FFF2-40B4-BE49-F238E27FC236}">
                <a16:creationId xmlns:a16="http://schemas.microsoft.com/office/drawing/2014/main" id="{60BCE86F-85AC-413A-9DB0-5BB725833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2125" y="749300"/>
            <a:ext cx="4576763" cy="594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.data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	.dc.l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.text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	/* %d0 = 1, 2, 3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	moveq.l #1,%d0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start1: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	cmp.l #3,%d0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	bhi break1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	add.l %d0,s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	addq.l #1,%d0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	bra start1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break1: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b="1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	.dc.w 0x4848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	stop #0</a:t>
            </a:r>
            <a:endParaRPr lang="ja-JP" altLang="en-US" sz="2400" b="1"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99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99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899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8990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89908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8990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89908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8990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89908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8990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89908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9081" grpId="0" animBg="1"/>
      <p:bldP spid="899081" grpId="1" animBg="1"/>
      <p:bldP spid="899082" grpId="0" animBg="1"/>
      <p:bldP spid="899082" grpId="1" animBg="1"/>
      <p:bldP spid="89908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">
            <a:extLst>
              <a:ext uri="{FF2B5EF4-FFF2-40B4-BE49-F238E27FC236}">
                <a16:creationId xmlns:a16="http://schemas.microsoft.com/office/drawing/2014/main" id="{0A4E4858-78D9-43D9-8ECE-80D680BCD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9750" y="779463"/>
            <a:ext cx="4438650" cy="1114425"/>
          </a:xfrm>
          <a:prstGeom prst="rect">
            <a:avLst/>
          </a:prstGeom>
          <a:solidFill>
            <a:srgbClr val="008000">
              <a:alpha val="1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7587" name="Rectangle 4">
            <a:extLst>
              <a:ext uri="{FF2B5EF4-FFF2-40B4-BE49-F238E27FC236}">
                <a16:creationId xmlns:a16="http://schemas.microsoft.com/office/drawing/2014/main" id="{9DEC38E0-284D-499A-8E0F-C14B91433D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7688" y="1930400"/>
            <a:ext cx="4452937" cy="4703763"/>
          </a:xfrm>
          <a:prstGeom prst="rect">
            <a:avLst/>
          </a:prstGeom>
          <a:solidFill>
            <a:srgbClr val="FF0000">
              <a:alpha val="1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7588" name="Rectangle 5">
            <a:extLst>
              <a:ext uri="{FF2B5EF4-FFF2-40B4-BE49-F238E27FC236}">
                <a16:creationId xmlns:a16="http://schemas.microsoft.com/office/drawing/2014/main" id="{AE8DAF1F-33AA-431D-8DA4-E3B44C6A1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325" y="114300"/>
            <a:ext cx="7772400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</a:rPr>
              <a:t>繰り返し</a:t>
            </a:r>
          </a:p>
        </p:txBody>
      </p:sp>
      <p:sp>
        <p:nvSpPr>
          <p:cNvPr id="67589" name="Rectangle 6">
            <a:extLst>
              <a:ext uri="{FF2B5EF4-FFF2-40B4-BE49-F238E27FC236}">
                <a16:creationId xmlns:a16="http://schemas.microsoft.com/office/drawing/2014/main" id="{BA6A185F-F963-4A7C-9788-4905B7D8EA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2550" y="3373438"/>
            <a:ext cx="2522538" cy="350837"/>
          </a:xfrm>
          <a:prstGeom prst="rect">
            <a:avLst/>
          </a:prstGeom>
          <a:solidFill>
            <a:srgbClr val="0066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7590" name="Rectangle 10">
            <a:extLst>
              <a:ext uri="{FF2B5EF4-FFF2-40B4-BE49-F238E27FC236}">
                <a16:creationId xmlns:a16="http://schemas.microsoft.com/office/drawing/2014/main" id="{9B264206-F769-4901-81DD-1E42AE278B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6675" y="4127500"/>
            <a:ext cx="2638425" cy="1047750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135" name="Text Box 15">
            <a:extLst>
              <a:ext uri="{FF2B5EF4-FFF2-40B4-BE49-F238E27FC236}">
                <a16:creationId xmlns:a16="http://schemas.microsoft.com/office/drawing/2014/main" id="{BB0720BD-33B3-4F0B-B9AD-22504006E0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1425" y="2928938"/>
            <a:ext cx="1606550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②⑦⑫⑰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③⑧⑬⑱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④⑨⑭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⑤⑩⑮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⑥⑪⑯</a:t>
            </a:r>
          </a:p>
        </p:txBody>
      </p:sp>
      <p:sp>
        <p:nvSpPr>
          <p:cNvPr id="901136" name="Text Box 16">
            <a:extLst>
              <a:ext uri="{FF2B5EF4-FFF2-40B4-BE49-F238E27FC236}">
                <a16:creationId xmlns:a16="http://schemas.microsoft.com/office/drawing/2014/main" id="{D383EE97-671F-4C58-8EEB-3ED717DAC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9325" y="2547938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901137" name="Text Box 17">
            <a:extLst>
              <a:ext uri="{FF2B5EF4-FFF2-40B4-BE49-F238E27FC236}">
                <a16:creationId xmlns:a16="http://schemas.microsoft.com/office/drawing/2014/main" id="{A34EEF29-719D-4D75-A03E-81C5A7ED8D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0925" y="5837238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⑲</a:t>
            </a:r>
          </a:p>
        </p:txBody>
      </p:sp>
      <p:sp>
        <p:nvSpPr>
          <p:cNvPr id="67594" name="Text Box 2">
            <a:extLst>
              <a:ext uri="{FF2B5EF4-FFF2-40B4-BE49-F238E27FC236}">
                <a16:creationId xmlns:a16="http://schemas.microsoft.com/office/drawing/2014/main" id="{64CCA768-1AF2-4FFB-A53E-3E8EE6456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2125" y="749300"/>
            <a:ext cx="4576763" cy="594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.data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	.dc.l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.text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	/* %d0 = 1, 2, 3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	moveq.l #1,%d0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start1: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	cmp.l #3,%d0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	bhi break1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	add.l %d0,s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	addq.l #1,%d0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	bra start1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break1: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b="1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	.dc.w 0x4848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	stop #0</a:t>
            </a:r>
            <a:endParaRPr lang="ja-JP" altLang="en-US" sz="2400" b="1">
              <a:latin typeface="Courier New" panose="02070309020205020404" pitchFamily="49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2E739B4-1014-4DCC-8039-88DF300F8310}"/>
              </a:ext>
            </a:extLst>
          </p:cNvPr>
          <p:cNvSpPr/>
          <p:nvPr/>
        </p:nvSpPr>
        <p:spPr>
          <a:xfrm>
            <a:off x="3881438" y="2620963"/>
            <a:ext cx="2824162" cy="37623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D650962-836E-4F40-8EAB-E2E329399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8325" y="2581275"/>
            <a:ext cx="1598613" cy="4603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最初はここ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1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01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01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35" grpId="0"/>
      <p:bldP spid="901136" grpId="0"/>
      <p:bldP spid="901137" grpId="0"/>
      <p:bldP spid="13" grpId="0" animBg="1"/>
      <p:bldP spid="1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Line 2">
            <a:extLst>
              <a:ext uri="{FF2B5EF4-FFF2-40B4-BE49-F238E27FC236}">
                <a16:creationId xmlns:a16="http://schemas.microsoft.com/office/drawing/2014/main" id="{AD1B8990-4952-471D-8F4B-382AABD6CB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0863" y="2924175"/>
            <a:ext cx="7937" cy="8080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35" name="Line 3">
            <a:extLst>
              <a:ext uri="{FF2B5EF4-FFF2-40B4-BE49-F238E27FC236}">
                <a16:creationId xmlns:a16="http://schemas.microsoft.com/office/drawing/2014/main" id="{E0DC19B0-847B-4B61-85A4-9E8022C30AE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91275" y="2103438"/>
            <a:ext cx="0" cy="25034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36" name="AutoShape 4">
            <a:extLst>
              <a:ext uri="{FF2B5EF4-FFF2-40B4-BE49-F238E27FC236}">
                <a16:creationId xmlns:a16="http://schemas.microsoft.com/office/drawing/2014/main" id="{1CC9618B-2D88-4A63-A143-C39B7240322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30388" y="1954213"/>
            <a:ext cx="228600" cy="795337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37" name="Rectangle 5">
            <a:extLst>
              <a:ext uri="{FF2B5EF4-FFF2-40B4-BE49-F238E27FC236}">
                <a16:creationId xmlns:a16="http://schemas.microsoft.com/office/drawing/2014/main" id="{AB28234F-6AAC-4B08-ADC2-D83B39791F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434975"/>
            <a:ext cx="7075488" cy="6329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38" name="Text Box 6">
            <a:extLst>
              <a:ext uri="{FF2B5EF4-FFF2-40B4-BE49-F238E27FC236}">
                <a16:creationId xmlns:a16="http://schemas.microsoft.com/office/drawing/2014/main" id="{67405719-BD63-4098-BE7E-976A56DC70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5213" y="134938"/>
            <a:ext cx="3438525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  <a:latin typeface="Microsoft Sans Serif" panose="020B0604020202020204" pitchFamily="34" charset="0"/>
              </a:rPr>
              <a:t>命令フェッチでは</a:t>
            </a:r>
          </a:p>
        </p:txBody>
      </p:sp>
      <p:sp>
        <p:nvSpPr>
          <p:cNvPr id="69639" name="Rectangle 7">
            <a:extLst>
              <a:ext uri="{FF2B5EF4-FFF2-40B4-BE49-F238E27FC236}">
                <a16:creationId xmlns:a16="http://schemas.microsoft.com/office/drawing/2014/main" id="{0E2720A5-AFA1-4E91-948E-67807B3A1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1427163"/>
            <a:ext cx="2020887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40" name="Rectangle 8">
            <a:extLst>
              <a:ext uri="{FF2B5EF4-FFF2-40B4-BE49-F238E27FC236}">
                <a16:creationId xmlns:a16="http://schemas.microsoft.com/office/drawing/2014/main" id="{92750956-23D9-4227-B440-081A4B5E05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715963"/>
            <a:ext cx="2003425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41" name="AutoShape 9">
            <a:extLst>
              <a:ext uri="{FF2B5EF4-FFF2-40B4-BE49-F238E27FC236}">
                <a16:creationId xmlns:a16="http://schemas.microsoft.com/office/drawing/2014/main" id="{6EB9CAFD-52E7-46E6-8DB0-A3721CCDA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1131888"/>
            <a:ext cx="466725" cy="1216025"/>
          </a:xfrm>
          <a:prstGeom prst="downArrow">
            <a:avLst>
              <a:gd name="adj1" fmla="val 50000"/>
              <a:gd name="adj2" fmla="val 65136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42" name="Text Box 10">
            <a:extLst>
              <a:ext uri="{FF2B5EF4-FFF2-40B4-BE49-F238E27FC236}">
                <a16:creationId xmlns:a16="http://schemas.microsoft.com/office/drawing/2014/main" id="{5EAF3421-B408-4A92-A6C3-B47D0B0626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25" y="269875"/>
            <a:ext cx="1789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アドレスバス</a:t>
            </a:r>
            <a:endParaRPr lang="en-US" altLang="ja-JP" sz="2400">
              <a:solidFill>
                <a:schemeClr val="tx2"/>
              </a:solidFill>
            </a:endParaRPr>
          </a:p>
        </p:txBody>
      </p:sp>
      <p:sp>
        <p:nvSpPr>
          <p:cNvPr id="69643" name="Text Box 11">
            <a:extLst>
              <a:ext uri="{FF2B5EF4-FFF2-40B4-BE49-F238E27FC236}">
                <a16:creationId xmlns:a16="http://schemas.microsoft.com/office/drawing/2014/main" id="{7C39A633-9041-44F4-8F9B-DE49A48A9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2650" y="1055688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データバス</a:t>
            </a:r>
            <a:endParaRPr lang="en-US" altLang="ja-JP" sz="2400"/>
          </a:p>
        </p:txBody>
      </p:sp>
      <p:sp>
        <p:nvSpPr>
          <p:cNvPr id="69644" name="AutoShape 12">
            <a:extLst>
              <a:ext uri="{FF2B5EF4-FFF2-40B4-BE49-F238E27FC236}">
                <a16:creationId xmlns:a16="http://schemas.microsoft.com/office/drawing/2014/main" id="{7E0BD99A-2A6E-4471-8C59-0E3BE208D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1779588"/>
            <a:ext cx="422275" cy="573087"/>
          </a:xfrm>
          <a:prstGeom prst="upDownArrow">
            <a:avLst>
              <a:gd name="adj1" fmla="val 50000"/>
              <a:gd name="adj2" fmla="val 27143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45" name="Rectangle 13">
            <a:extLst>
              <a:ext uri="{FF2B5EF4-FFF2-40B4-BE49-F238E27FC236}">
                <a16:creationId xmlns:a16="http://schemas.microsoft.com/office/drawing/2014/main" id="{C077BE1F-61FB-4545-8658-926BAF96E9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7288" y="2359025"/>
            <a:ext cx="1603375" cy="3802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46" name="Text Box 14">
            <a:extLst>
              <a:ext uri="{FF2B5EF4-FFF2-40B4-BE49-F238E27FC236}">
                <a16:creationId xmlns:a16="http://schemas.microsoft.com/office/drawing/2014/main" id="{382EC1CE-EC22-4033-98A1-D260BCA71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4038" y="3800475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69647" name="Line 15">
            <a:extLst>
              <a:ext uri="{FF2B5EF4-FFF2-40B4-BE49-F238E27FC236}">
                <a16:creationId xmlns:a16="http://schemas.microsoft.com/office/drawing/2014/main" id="{0A1F67F8-048C-4DFF-B865-6773FADD858C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4316413"/>
            <a:ext cx="377825" cy="127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48" name="Line 16">
            <a:extLst>
              <a:ext uri="{FF2B5EF4-FFF2-40B4-BE49-F238E27FC236}">
                <a16:creationId xmlns:a16="http://schemas.microsoft.com/office/drawing/2014/main" id="{E5A3C444-4B58-4401-83C3-9100A01925B8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2175" y="3854450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49" name="Line 17">
            <a:extLst>
              <a:ext uri="{FF2B5EF4-FFF2-40B4-BE49-F238E27FC236}">
                <a16:creationId xmlns:a16="http://schemas.microsoft.com/office/drawing/2014/main" id="{33682C4A-E9D4-4D69-83E5-71020928BEC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0863" y="1712913"/>
            <a:ext cx="5294312" cy="31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50" name="Line 18">
            <a:extLst>
              <a:ext uri="{FF2B5EF4-FFF2-40B4-BE49-F238E27FC236}">
                <a16:creationId xmlns:a16="http://schemas.microsoft.com/office/drawing/2014/main" id="{2149BB66-A15B-4F8A-94A3-8DDF540E6270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7338" y="1724025"/>
            <a:ext cx="0" cy="3871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51" name="Rectangle 19">
            <a:extLst>
              <a:ext uri="{FF2B5EF4-FFF2-40B4-BE49-F238E27FC236}">
                <a16:creationId xmlns:a16="http://schemas.microsoft.com/office/drawing/2014/main" id="{156D421C-7C8E-409C-8F6F-DA140030BF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9063" y="5059363"/>
            <a:ext cx="682625" cy="103028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52" name="Text Box 20">
            <a:extLst>
              <a:ext uri="{FF2B5EF4-FFF2-40B4-BE49-F238E27FC236}">
                <a16:creationId xmlns:a16="http://schemas.microsoft.com/office/drawing/2014/main" id="{10CE28D0-54A8-4068-A6C7-8BCD9C820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7550" y="6048375"/>
            <a:ext cx="28829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命令レジスタ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Instruction Register</a:t>
            </a:r>
          </a:p>
        </p:txBody>
      </p:sp>
      <p:sp>
        <p:nvSpPr>
          <p:cNvPr id="69653" name="Oval 21">
            <a:extLst>
              <a:ext uri="{FF2B5EF4-FFF2-40B4-BE49-F238E27FC236}">
                <a16:creationId xmlns:a16="http://schemas.microsoft.com/office/drawing/2014/main" id="{08DAD28A-7A97-4B65-B16D-3D5867A0ED20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6505575" y="15954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54" name="Line 22">
            <a:extLst>
              <a:ext uri="{FF2B5EF4-FFF2-40B4-BE49-F238E27FC236}">
                <a16:creationId xmlns:a16="http://schemas.microsoft.com/office/drawing/2014/main" id="{041FED8B-1164-40A5-9141-DF4004C93EB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89625" y="5591175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55" name="Rectangle 23">
            <a:extLst>
              <a:ext uri="{FF2B5EF4-FFF2-40B4-BE49-F238E27FC236}">
                <a16:creationId xmlns:a16="http://schemas.microsoft.com/office/drawing/2014/main" id="{2F44ECE0-6D6B-4CA2-BCBD-5D85643002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75" y="5060950"/>
            <a:ext cx="682625" cy="1030288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56" name="Line 24">
            <a:extLst>
              <a:ext uri="{FF2B5EF4-FFF2-40B4-BE49-F238E27FC236}">
                <a16:creationId xmlns:a16="http://schemas.microsoft.com/office/drawing/2014/main" id="{E5673E24-A3E2-4B17-BBE9-3EEF99EBE72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4838" y="5592763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57" name="Line 25">
            <a:extLst>
              <a:ext uri="{FF2B5EF4-FFF2-40B4-BE49-F238E27FC236}">
                <a16:creationId xmlns:a16="http://schemas.microsoft.com/office/drawing/2014/main" id="{76E17FDB-E8A1-4160-A833-0B9A31442AE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81313" y="5603875"/>
            <a:ext cx="8413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58" name="Text Box 26">
            <a:extLst>
              <a:ext uri="{FF2B5EF4-FFF2-40B4-BE49-F238E27FC236}">
                <a16:creationId xmlns:a16="http://schemas.microsoft.com/office/drawing/2014/main" id="{BAA3FA17-9FAB-49A4-AE01-DB59166FBE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438" y="5243513"/>
            <a:ext cx="16748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制御系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Control Unit</a:t>
            </a:r>
          </a:p>
        </p:txBody>
      </p:sp>
      <p:sp>
        <p:nvSpPr>
          <p:cNvPr id="69659" name="Line 27">
            <a:extLst>
              <a:ext uri="{FF2B5EF4-FFF2-40B4-BE49-F238E27FC236}">
                <a16:creationId xmlns:a16="http://schemas.microsoft.com/office/drawing/2014/main" id="{3859DAD7-496C-4786-BB5D-85B3FFDE30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7325" y="935038"/>
            <a:ext cx="5637213" cy="0"/>
          </a:xfrm>
          <a:prstGeom prst="line">
            <a:avLst/>
          </a:prstGeom>
          <a:noFill/>
          <a:ln w="57150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60" name="Rectangle 28">
            <a:extLst>
              <a:ext uri="{FF2B5EF4-FFF2-40B4-BE49-F238E27FC236}">
                <a16:creationId xmlns:a16="http://schemas.microsoft.com/office/drawing/2014/main" id="{4F09B928-E87D-45C2-BC91-7C2A49892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825" y="2328863"/>
            <a:ext cx="895350" cy="60483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61" name="Text Box 29">
            <a:extLst>
              <a:ext uri="{FF2B5EF4-FFF2-40B4-BE49-F238E27FC236}">
                <a16:creationId xmlns:a16="http://schemas.microsoft.com/office/drawing/2014/main" id="{FE7B2670-5FA7-48A8-9647-2755D308D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6450" y="2978150"/>
            <a:ext cx="205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chemeClr val="accent2"/>
                </a:solidFill>
              </a:rPr>
              <a:t>プログラムカウンタ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chemeClr val="accent2"/>
                </a:solidFill>
              </a:rPr>
              <a:t>Program Counter</a:t>
            </a:r>
          </a:p>
        </p:txBody>
      </p:sp>
      <p:sp>
        <p:nvSpPr>
          <p:cNvPr id="69662" name="Line 30">
            <a:extLst>
              <a:ext uri="{FF2B5EF4-FFF2-40B4-BE49-F238E27FC236}">
                <a16:creationId xmlns:a16="http://schemas.microsoft.com/office/drawing/2014/main" id="{56BABFE2-1401-4729-A737-5516B3A81BC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7850" y="919163"/>
            <a:ext cx="0" cy="14112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63" name="Rectangle 31">
            <a:extLst>
              <a:ext uri="{FF2B5EF4-FFF2-40B4-BE49-F238E27FC236}">
                <a16:creationId xmlns:a16="http://schemas.microsoft.com/office/drawing/2014/main" id="{D58283F6-BB69-452F-AAA3-0C94B04AA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63" y="3722688"/>
            <a:ext cx="1116012" cy="604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  <a:latin typeface="Microsoft Sans Serif" panose="020B0604020202020204" pitchFamily="34" charset="0"/>
              </a:rPr>
              <a:t>+</a:t>
            </a:r>
            <a:r>
              <a:rPr lang="ja-JP" altLang="en-US" sz="2000">
                <a:solidFill>
                  <a:schemeClr val="accent2"/>
                </a:solidFill>
              </a:rPr>
              <a:t>命令長</a:t>
            </a:r>
          </a:p>
        </p:txBody>
      </p:sp>
      <p:sp>
        <p:nvSpPr>
          <p:cNvPr id="69664" name="Line 32">
            <a:extLst>
              <a:ext uri="{FF2B5EF4-FFF2-40B4-BE49-F238E27FC236}">
                <a16:creationId xmlns:a16="http://schemas.microsoft.com/office/drawing/2014/main" id="{AE772873-B03B-4C1B-A457-689A668576E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67375" y="2101850"/>
            <a:ext cx="728663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65" name="Line 33">
            <a:extLst>
              <a:ext uri="{FF2B5EF4-FFF2-40B4-BE49-F238E27FC236}">
                <a16:creationId xmlns:a16="http://schemas.microsoft.com/office/drawing/2014/main" id="{96E16ACF-5FDB-4250-8BE7-D809B19986D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3563" y="4591050"/>
            <a:ext cx="746125" cy="0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66" name="Line 34">
            <a:extLst>
              <a:ext uri="{FF2B5EF4-FFF2-40B4-BE49-F238E27FC236}">
                <a16:creationId xmlns:a16="http://schemas.microsoft.com/office/drawing/2014/main" id="{1091A8AA-C8DF-4C80-963C-5D0EB21E61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56263" y="4333875"/>
            <a:ext cx="0" cy="2492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67" name="Freeform 35">
            <a:extLst>
              <a:ext uri="{FF2B5EF4-FFF2-40B4-BE49-F238E27FC236}">
                <a16:creationId xmlns:a16="http://schemas.microsoft.com/office/drawing/2014/main" id="{F8EBE537-D31B-4C97-9BD7-218B7E75272E}"/>
              </a:ext>
            </a:extLst>
          </p:cNvPr>
          <p:cNvSpPr>
            <a:spLocks/>
          </p:cNvSpPr>
          <p:nvPr/>
        </p:nvSpPr>
        <p:spPr bwMode="auto">
          <a:xfrm>
            <a:off x="476250" y="1952625"/>
            <a:ext cx="958850" cy="2513013"/>
          </a:xfrm>
          <a:custGeom>
            <a:avLst/>
            <a:gdLst>
              <a:gd name="T0" fmla="*/ 2147483646 w 604"/>
              <a:gd name="T1" fmla="*/ 0 h 1583"/>
              <a:gd name="T2" fmla="*/ 0 w 604"/>
              <a:gd name="T3" fmla="*/ 2147483646 h 1583"/>
              <a:gd name="T4" fmla="*/ 0 w 604"/>
              <a:gd name="T5" fmla="*/ 2147483646 h 1583"/>
              <a:gd name="T6" fmla="*/ 2147483646 w 604"/>
              <a:gd name="T7" fmla="*/ 2147483646 h 1583"/>
              <a:gd name="T8" fmla="*/ 2147483646 w 604"/>
              <a:gd name="T9" fmla="*/ 2147483646 h 1583"/>
              <a:gd name="T10" fmla="*/ 2147483646 w 604"/>
              <a:gd name="T11" fmla="*/ 2147483646 h 1583"/>
              <a:gd name="T12" fmla="*/ 2147483646 w 604"/>
              <a:gd name="T13" fmla="*/ 2147483646 h 1583"/>
              <a:gd name="T14" fmla="*/ 2147483646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9668" name="Rectangle 36">
            <a:extLst>
              <a:ext uri="{FF2B5EF4-FFF2-40B4-BE49-F238E27FC236}">
                <a16:creationId xmlns:a16="http://schemas.microsoft.com/office/drawing/2014/main" id="{20530A52-B1D3-4EA5-86D9-C154B4262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2436813"/>
            <a:ext cx="949325" cy="159861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69" name="Oval 37">
            <a:extLst>
              <a:ext uri="{FF2B5EF4-FFF2-40B4-BE49-F238E27FC236}">
                <a16:creationId xmlns:a16="http://schemas.microsoft.com/office/drawing/2014/main" id="{14305675-0335-4984-8E86-9028619BCDB2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398963" y="1593850"/>
            <a:ext cx="230187" cy="21748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70" name="Line 38">
            <a:extLst>
              <a:ext uri="{FF2B5EF4-FFF2-40B4-BE49-F238E27FC236}">
                <a16:creationId xmlns:a16="http://schemas.microsoft.com/office/drawing/2014/main" id="{70E1F88C-B5AA-4504-98CC-D6D6E056C20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8025" y="1725613"/>
            <a:ext cx="0" cy="1004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71" name="Line 39">
            <a:extLst>
              <a:ext uri="{FF2B5EF4-FFF2-40B4-BE49-F238E27FC236}">
                <a16:creationId xmlns:a16="http://schemas.microsoft.com/office/drawing/2014/main" id="{80DFE95F-F80C-41AA-8130-27E571B684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2732088"/>
            <a:ext cx="5143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72" name="Line 40">
            <a:extLst>
              <a:ext uri="{FF2B5EF4-FFF2-40B4-BE49-F238E27FC236}">
                <a16:creationId xmlns:a16="http://schemas.microsoft.com/office/drawing/2014/main" id="{AA6F259A-9D08-4105-8FD9-03AADA14078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5863" y="1712913"/>
            <a:ext cx="1587" cy="684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73" name="Line 41">
            <a:extLst>
              <a:ext uri="{FF2B5EF4-FFF2-40B4-BE49-F238E27FC236}">
                <a16:creationId xmlns:a16="http://schemas.microsoft.com/office/drawing/2014/main" id="{0193FB56-9470-46E0-B11A-CA98B7FF9F5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90738" y="2374900"/>
            <a:ext cx="390525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74" name="Line 42">
            <a:extLst>
              <a:ext uri="{FF2B5EF4-FFF2-40B4-BE49-F238E27FC236}">
                <a16:creationId xmlns:a16="http://schemas.microsoft.com/office/drawing/2014/main" id="{91F03A73-D23D-48EF-946A-CEDEE932729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3988" y="2519363"/>
            <a:ext cx="407987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75" name="Line 43">
            <a:extLst>
              <a:ext uri="{FF2B5EF4-FFF2-40B4-BE49-F238E27FC236}">
                <a16:creationId xmlns:a16="http://schemas.microsoft.com/office/drawing/2014/main" id="{BFD920D8-CBA7-45A0-BE84-9E10AE41A4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3275" y="2635250"/>
            <a:ext cx="6477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76" name="Line 44">
            <a:extLst>
              <a:ext uri="{FF2B5EF4-FFF2-40B4-BE49-F238E27FC236}">
                <a16:creationId xmlns:a16="http://schemas.microsoft.com/office/drawing/2014/main" id="{4F580300-4FC1-4E03-9C7F-B8B1B493EE0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2563" y="2633663"/>
            <a:ext cx="1587" cy="1347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77" name="Line 45">
            <a:extLst>
              <a:ext uri="{FF2B5EF4-FFF2-40B4-BE49-F238E27FC236}">
                <a16:creationId xmlns:a16="http://schemas.microsoft.com/office/drawing/2014/main" id="{A2980D25-CC58-41E1-ADE8-214C59B9148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2635250"/>
            <a:ext cx="309562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78" name="Line 46">
            <a:extLst>
              <a:ext uri="{FF2B5EF4-FFF2-40B4-BE49-F238E27FC236}">
                <a16:creationId xmlns:a16="http://schemas.microsoft.com/office/drawing/2014/main" id="{69BB245B-B9D0-494F-A713-3AC9371AEA7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3038" y="3959225"/>
            <a:ext cx="12700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79" name="Line 47">
            <a:extLst>
              <a:ext uri="{FF2B5EF4-FFF2-40B4-BE49-F238E27FC236}">
                <a16:creationId xmlns:a16="http://schemas.microsoft.com/office/drawing/2014/main" id="{E00A6734-C44D-4AFF-B5B3-72135BD8AC25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775" y="3175000"/>
            <a:ext cx="255588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80" name="Oval 48">
            <a:extLst>
              <a:ext uri="{FF2B5EF4-FFF2-40B4-BE49-F238E27FC236}">
                <a16:creationId xmlns:a16="http://schemas.microsoft.com/office/drawing/2014/main" id="{234D4DA6-E340-4A0F-A43C-2AA34326B50F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597150" y="2528888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81" name="Oval 49">
            <a:extLst>
              <a:ext uri="{FF2B5EF4-FFF2-40B4-BE49-F238E27FC236}">
                <a16:creationId xmlns:a16="http://schemas.microsoft.com/office/drawing/2014/main" id="{FDE78EEA-2DCD-4215-8F44-4F6D01B07664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339975" y="16081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82" name="Line 50">
            <a:extLst>
              <a:ext uri="{FF2B5EF4-FFF2-40B4-BE49-F238E27FC236}">
                <a16:creationId xmlns:a16="http://schemas.microsoft.com/office/drawing/2014/main" id="{3E8211E9-7026-40AA-A851-E3FF9D283C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4625" y="1441450"/>
            <a:ext cx="6959600" cy="4763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83" name="Line 51">
            <a:extLst>
              <a:ext uri="{FF2B5EF4-FFF2-40B4-BE49-F238E27FC236}">
                <a16:creationId xmlns:a16="http://schemas.microsoft.com/office/drawing/2014/main" id="{31AE531F-A41E-47E0-90E5-A75641EBD47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0188" y="1457325"/>
            <a:ext cx="1587" cy="17081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84" name="Line 52">
            <a:extLst>
              <a:ext uri="{FF2B5EF4-FFF2-40B4-BE49-F238E27FC236}">
                <a16:creationId xmlns:a16="http://schemas.microsoft.com/office/drawing/2014/main" id="{35441AC7-91F1-4776-A690-A83E481390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9388" y="1450975"/>
            <a:ext cx="0" cy="11747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85" name="Oval 53">
            <a:extLst>
              <a:ext uri="{FF2B5EF4-FFF2-40B4-BE49-F238E27FC236}">
                <a16:creationId xmlns:a16="http://schemas.microsoft.com/office/drawing/2014/main" id="{254A9082-665C-41A2-8203-1889B9F256B4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3397250" y="1330325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86" name="Line 54">
            <a:extLst>
              <a:ext uri="{FF2B5EF4-FFF2-40B4-BE49-F238E27FC236}">
                <a16:creationId xmlns:a16="http://schemas.microsoft.com/office/drawing/2014/main" id="{1E86E493-E18E-4DBB-9904-063D58E9C9C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1550" y="936625"/>
            <a:ext cx="7938" cy="479425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87" name="Oval 55">
            <a:extLst>
              <a:ext uri="{FF2B5EF4-FFF2-40B4-BE49-F238E27FC236}">
                <a16:creationId xmlns:a16="http://schemas.microsoft.com/office/drawing/2014/main" id="{721C4751-AFDE-4244-8D0B-2F11BE4C3F1F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575175" y="1320800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88" name="Line 56">
            <a:extLst>
              <a:ext uri="{FF2B5EF4-FFF2-40B4-BE49-F238E27FC236}">
                <a16:creationId xmlns:a16="http://schemas.microsoft.com/office/drawing/2014/main" id="{1173DEC8-7F94-4567-85C5-27DD12DFE000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4238" y="1446213"/>
            <a:ext cx="1587" cy="228600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89" name="Line 57">
            <a:extLst>
              <a:ext uri="{FF2B5EF4-FFF2-40B4-BE49-F238E27FC236}">
                <a16:creationId xmlns:a16="http://schemas.microsoft.com/office/drawing/2014/main" id="{696350B0-D2E7-4DB1-8DA9-0A09D398C0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0500" y="3721100"/>
            <a:ext cx="6985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90" name="Oval 58">
            <a:extLst>
              <a:ext uri="{FF2B5EF4-FFF2-40B4-BE49-F238E27FC236}">
                <a16:creationId xmlns:a16="http://schemas.microsoft.com/office/drawing/2014/main" id="{52C4D6FD-EDE4-40E0-9760-59D1467DC961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5548313" y="1998663"/>
            <a:ext cx="230187" cy="217487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9999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91" name="Line 59">
            <a:extLst>
              <a:ext uri="{FF2B5EF4-FFF2-40B4-BE49-F238E27FC236}">
                <a16:creationId xmlns:a16="http://schemas.microsoft.com/office/drawing/2014/main" id="{A7F6656B-BCA1-4E5F-8416-34E0D91B547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82800" y="2116138"/>
            <a:ext cx="356711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6156" name="Rectangle 60">
            <a:extLst>
              <a:ext uri="{FF2B5EF4-FFF2-40B4-BE49-F238E27FC236}">
                <a16:creationId xmlns:a16="http://schemas.microsoft.com/office/drawing/2014/main" id="{10C631A3-6BCB-4DE6-A3E8-633AD090B1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5888" y="2339975"/>
            <a:ext cx="895350" cy="604838"/>
          </a:xfrm>
          <a:prstGeom prst="rect">
            <a:avLst/>
          </a:prstGeom>
          <a:solidFill>
            <a:srgbClr val="FF4B4B"/>
          </a:solidFill>
          <a:ln w="762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6157" name="Line 61">
            <a:extLst>
              <a:ext uri="{FF2B5EF4-FFF2-40B4-BE49-F238E27FC236}">
                <a16:creationId xmlns:a16="http://schemas.microsoft.com/office/drawing/2014/main" id="{D603AB48-AF85-46BD-A0CD-5CE4AF4C72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9913" y="923925"/>
            <a:ext cx="0" cy="1411288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6158" name="Line 62">
            <a:extLst>
              <a:ext uri="{FF2B5EF4-FFF2-40B4-BE49-F238E27FC236}">
                <a16:creationId xmlns:a16="http://schemas.microsoft.com/office/drawing/2014/main" id="{A70CBDE1-9447-44C2-9E5E-566B602B839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1975" y="920750"/>
            <a:ext cx="1508125" cy="2222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6159" name="Line 63">
            <a:extLst>
              <a:ext uri="{FF2B5EF4-FFF2-40B4-BE49-F238E27FC236}">
                <a16:creationId xmlns:a16="http://schemas.microsoft.com/office/drawing/2014/main" id="{3A97C3E2-40F3-40F1-AC62-A7869E7AFA4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48513" y="901700"/>
            <a:ext cx="927100" cy="2222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6160" name="Line 64">
            <a:extLst>
              <a:ext uri="{FF2B5EF4-FFF2-40B4-BE49-F238E27FC236}">
                <a16:creationId xmlns:a16="http://schemas.microsoft.com/office/drawing/2014/main" id="{CA29AB3E-0098-4AAB-97F9-7C104BBCBEA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59738" y="903288"/>
            <a:ext cx="0" cy="1411287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6161" name="Line 65">
            <a:extLst>
              <a:ext uri="{FF2B5EF4-FFF2-40B4-BE49-F238E27FC236}">
                <a16:creationId xmlns:a16="http://schemas.microsoft.com/office/drawing/2014/main" id="{F3E501DF-9FA1-45AC-9A4A-BF74F19BD0A1}"/>
              </a:ext>
            </a:extLst>
          </p:cNvPr>
          <p:cNvSpPr>
            <a:spLocks noChangeShapeType="1"/>
          </p:cNvSpPr>
          <p:nvPr/>
        </p:nvSpPr>
        <p:spPr bwMode="auto">
          <a:xfrm>
            <a:off x="8661400" y="1590675"/>
            <a:ext cx="11113" cy="787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6162" name="Line 66">
            <a:extLst>
              <a:ext uri="{FF2B5EF4-FFF2-40B4-BE49-F238E27FC236}">
                <a16:creationId xmlns:a16="http://schemas.microsoft.com/office/drawing/2014/main" id="{1BDDA907-A682-48BF-956E-B2ADE40840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02475" y="1612900"/>
            <a:ext cx="157003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6163" name="Line 67">
            <a:extLst>
              <a:ext uri="{FF2B5EF4-FFF2-40B4-BE49-F238E27FC236}">
                <a16:creationId xmlns:a16="http://schemas.microsoft.com/office/drawing/2014/main" id="{431B93CA-34FB-4BD3-99D2-C856897B1A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40513" y="1698625"/>
            <a:ext cx="452437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6164" name="Line 68">
            <a:extLst>
              <a:ext uri="{FF2B5EF4-FFF2-40B4-BE49-F238E27FC236}">
                <a16:creationId xmlns:a16="http://schemas.microsoft.com/office/drawing/2014/main" id="{C2C2C7F7-005A-47D9-B295-32628C9004D7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0988" y="1720850"/>
            <a:ext cx="0" cy="38830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6165" name="Line 69">
            <a:extLst>
              <a:ext uri="{FF2B5EF4-FFF2-40B4-BE49-F238E27FC236}">
                <a16:creationId xmlns:a16="http://schemas.microsoft.com/office/drawing/2014/main" id="{EFEB6B3E-4113-47E8-A65A-92B399DE67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10263" y="5572125"/>
            <a:ext cx="741362" cy="111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6166" name="Line 70">
            <a:extLst>
              <a:ext uri="{FF2B5EF4-FFF2-40B4-BE49-F238E27FC236}">
                <a16:creationId xmlns:a16="http://schemas.microsoft.com/office/drawing/2014/main" id="{8BC74586-DA71-4E16-A33C-584878C590C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05313" y="5595938"/>
            <a:ext cx="784225" cy="15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6167" name="Rectangle 71">
            <a:extLst>
              <a:ext uri="{FF2B5EF4-FFF2-40B4-BE49-F238E27FC236}">
                <a16:creationId xmlns:a16="http://schemas.microsoft.com/office/drawing/2014/main" id="{A24EEA9F-4E64-4F12-853D-EC7BD3AE93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0650" y="5070475"/>
            <a:ext cx="682625" cy="1030288"/>
          </a:xfrm>
          <a:prstGeom prst="rect">
            <a:avLst/>
          </a:prstGeom>
          <a:solidFill>
            <a:srgbClr val="FF4B4B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704" name="Rectangle 72">
            <a:extLst>
              <a:ext uri="{FF2B5EF4-FFF2-40B4-BE49-F238E27FC236}">
                <a16:creationId xmlns:a16="http://schemas.microsoft.com/office/drawing/2014/main" id="{1C2F790B-E50C-4C37-A866-E271A322B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9538" y="5184775"/>
            <a:ext cx="1503362" cy="838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6169" name="Line 73">
            <a:extLst>
              <a:ext uri="{FF2B5EF4-FFF2-40B4-BE49-F238E27FC236}">
                <a16:creationId xmlns:a16="http://schemas.microsoft.com/office/drawing/2014/main" id="{D40905D2-17A8-4893-BB1D-0A06C4C184E3}"/>
              </a:ext>
            </a:extLst>
          </p:cNvPr>
          <p:cNvSpPr>
            <a:spLocks noChangeShapeType="1"/>
          </p:cNvSpPr>
          <p:nvPr/>
        </p:nvSpPr>
        <p:spPr bwMode="auto">
          <a:xfrm>
            <a:off x="7118350" y="4318000"/>
            <a:ext cx="366713" cy="1270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6170" name="Text Box 74">
            <a:extLst>
              <a:ext uri="{FF2B5EF4-FFF2-40B4-BE49-F238E27FC236}">
                <a16:creationId xmlns:a16="http://schemas.microsoft.com/office/drawing/2014/main" id="{319B88A4-78A0-4706-A5C6-190861022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688" y="1379538"/>
            <a:ext cx="3859212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accent2"/>
                </a:solidFill>
              </a:rPr>
              <a:t>プログラムカウンタ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accent2"/>
                </a:solidFill>
              </a:rPr>
              <a:t>を使用</a:t>
            </a:r>
          </a:p>
        </p:txBody>
      </p:sp>
      <p:sp>
        <p:nvSpPr>
          <p:cNvPr id="516171" name="Line 75">
            <a:extLst>
              <a:ext uri="{FF2B5EF4-FFF2-40B4-BE49-F238E27FC236}">
                <a16:creationId xmlns:a16="http://schemas.microsoft.com/office/drawing/2014/main" id="{E360AE65-405A-4944-91F3-06F409FA385B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9550" y="1989138"/>
            <a:ext cx="1096963" cy="66198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6172" name="Text Box 76">
            <a:extLst>
              <a:ext uri="{FF2B5EF4-FFF2-40B4-BE49-F238E27FC236}">
                <a16:creationId xmlns:a16="http://schemas.microsoft.com/office/drawing/2014/main" id="{F85E2BF6-EC18-4941-B9D7-3BDED916B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788" y="3627438"/>
            <a:ext cx="2847975" cy="7715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400">
                <a:solidFill>
                  <a:schemeClr val="accent2"/>
                </a:solidFill>
              </a:rPr>
              <a:t>命令が届く</a:t>
            </a:r>
          </a:p>
        </p:txBody>
      </p:sp>
      <p:sp>
        <p:nvSpPr>
          <p:cNvPr id="516173" name="Line 77">
            <a:extLst>
              <a:ext uri="{FF2B5EF4-FFF2-40B4-BE49-F238E27FC236}">
                <a16:creationId xmlns:a16="http://schemas.microsoft.com/office/drawing/2014/main" id="{BEC4089C-94A6-4808-8729-AE80EAC495CA}"/>
              </a:ext>
            </a:extLst>
          </p:cNvPr>
          <p:cNvSpPr>
            <a:spLocks noChangeShapeType="1"/>
          </p:cNvSpPr>
          <p:nvPr/>
        </p:nvSpPr>
        <p:spPr bwMode="auto">
          <a:xfrm>
            <a:off x="4021138" y="4398963"/>
            <a:ext cx="1096962" cy="66198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710" name="Text Box 78">
            <a:extLst>
              <a:ext uri="{FF2B5EF4-FFF2-40B4-BE49-F238E27FC236}">
                <a16:creationId xmlns:a16="http://schemas.microsoft.com/office/drawing/2014/main" id="{7C31BA4E-2EF2-4577-AF50-EF18BFBE9A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7713" y="2684463"/>
            <a:ext cx="1982787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FF0000"/>
                </a:solidFill>
                <a:latin typeface="Microsoft Sans Serif" panose="020B0604020202020204" pitchFamily="34" charset="0"/>
              </a:rPr>
              <a:t>70 01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FF0000"/>
                </a:solidFill>
                <a:latin typeface="Microsoft Sans Serif" panose="020B0604020202020204" pitchFamily="34" charset="0"/>
              </a:rPr>
              <a:t>(moveq.l #1,%d0)</a:t>
            </a:r>
            <a:endParaRPr lang="ja-JP" altLang="en-US" sz="1800">
              <a:solidFill>
                <a:srgbClr val="FF0000"/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16176" name="Text Box 80">
            <a:extLst>
              <a:ext uri="{FF2B5EF4-FFF2-40B4-BE49-F238E27FC236}">
                <a16:creationId xmlns:a16="http://schemas.microsoft.com/office/drawing/2014/main" id="{80B10F9F-0A30-4691-A0AC-B8F16F0A9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1738" y="5080000"/>
            <a:ext cx="930275" cy="40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Reference Sans Serif" panose="020B0604030504040204" pitchFamily="34" charset="0"/>
              </a:rPr>
              <a:t>70 01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1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1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1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1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1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1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1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1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51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1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1000"/>
                                        <p:tgtEl>
                                          <p:spTgt spid="51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1000"/>
                                        <p:tgtEl>
                                          <p:spTgt spid="51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1000"/>
                                        <p:tgtEl>
                                          <p:spTgt spid="51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1000"/>
                                        <p:tgtEl>
                                          <p:spTgt spid="51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156" grpId="0" animBg="1"/>
      <p:bldP spid="516167" grpId="0" animBg="1"/>
      <p:bldP spid="516170" grpId="0" animBg="1"/>
      <p:bldP spid="516172" grpId="0" animBg="1"/>
      <p:bldP spid="51617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Line 2">
            <a:extLst>
              <a:ext uri="{FF2B5EF4-FFF2-40B4-BE49-F238E27FC236}">
                <a16:creationId xmlns:a16="http://schemas.microsoft.com/office/drawing/2014/main" id="{EA6E1C1E-BDD6-416A-85F5-8382ED59A76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0863" y="2924175"/>
            <a:ext cx="7937" cy="8080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683" name="Line 3">
            <a:extLst>
              <a:ext uri="{FF2B5EF4-FFF2-40B4-BE49-F238E27FC236}">
                <a16:creationId xmlns:a16="http://schemas.microsoft.com/office/drawing/2014/main" id="{1B6E776E-80EC-40F6-A72B-E175A2E6092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91275" y="2103438"/>
            <a:ext cx="0" cy="25034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684" name="AutoShape 4">
            <a:extLst>
              <a:ext uri="{FF2B5EF4-FFF2-40B4-BE49-F238E27FC236}">
                <a16:creationId xmlns:a16="http://schemas.microsoft.com/office/drawing/2014/main" id="{8F196B6D-1AF2-4557-878E-E63AF643F94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30388" y="1954213"/>
            <a:ext cx="228600" cy="795337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685" name="Rectangle 5">
            <a:extLst>
              <a:ext uri="{FF2B5EF4-FFF2-40B4-BE49-F238E27FC236}">
                <a16:creationId xmlns:a16="http://schemas.microsoft.com/office/drawing/2014/main" id="{2701FE7E-AD49-4EC9-B7C9-C6889CAC8B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434975"/>
            <a:ext cx="7075488" cy="6329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686" name="Text Box 6">
            <a:extLst>
              <a:ext uri="{FF2B5EF4-FFF2-40B4-BE49-F238E27FC236}">
                <a16:creationId xmlns:a16="http://schemas.microsoft.com/office/drawing/2014/main" id="{96EE1178-8ADC-43A3-BD37-302C3D97FE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5213" y="134938"/>
            <a:ext cx="3546475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  <a:latin typeface="Microsoft Sans Serif" panose="020B0604020202020204" pitchFamily="34" charset="0"/>
              </a:rPr>
              <a:t>命令デコードでは</a:t>
            </a:r>
          </a:p>
        </p:txBody>
      </p:sp>
      <p:sp>
        <p:nvSpPr>
          <p:cNvPr id="71687" name="Rectangle 7">
            <a:extLst>
              <a:ext uri="{FF2B5EF4-FFF2-40B4-BE49-F238E27FC236}">
                <a16:creationId xmlns:a16="http://schemas.microsoft.com/office/drawing/2014/main" id="{A80D7540-A9D5-46EE-B2DB-C88A64649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1427163"/>
            <a:ext cx="2020887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688" name="Rectangle 8">
            <a:extLst>
              <a:ext uri="{FF2B5EF4-FFF2-40B4-BE49-F238E27FC236}">
                <a16:creationId xmlns:a16="http://schemas.microsoft.com/office/drawing/2014/main" id="{C02F9B2D-EC6E-4B5D-9C0E-FCBA4AC7EE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715963"/>
            <a:ext cx="2003425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689" name="AutoShape 9">
            <a:extLst>
              <a:ext uri="{FF2B5EF4-FFF2-40B4-BE49-F238E27FC236}">
                <a16:creationId xmlns:a16="http://schemas.microsoft.com/office/drawing/2014/main" id="{30D226E7-414D-40B5-B810-D212918E6C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1131888"/>
            <a:ext cx="466725" cy="1216025"/>
          </a:xfrm>
          <a:prstGeom prst="downArrow">
            <a:avLst>
              <a:gd name="adj1" fmla="val 50000"/>
              <a:gd name="adj2" fmla="val 65136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690" name="Text Box 10">
            <a:extLst>
              <a:ext uri="{FF2B5EF4-FFF2-40B4-BE49-F238E27FC236}">
                <a16:creationId xmlns:a16="http://schemas.microsoft.com/office/drawing/2014/main" id="{051428C1-E10B-42E6-8439-935B0E5196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25" y="269875"/>
            <a:ext cx="1789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アドレスバス</a:t>
            </a:r>
            <a:endParaRPr lang="en-US" altLang="ja-JP" sz="2400">
              <a:solidFill>
                <a:schemeClr val="tx2"/>
              </a:solidFill>
            </a:endParaRPr>
          </a:p>
        </p:txBody>
      </p:sp>
      <p:sp>
        <p:nvSpPr>
          <p:cNvPr id="71691" name="Text Box 11">
            <a:extLst>
              <a:ext uri="{FF2B5EF4-FFF2-40B4-BE49-F238E27FC236}">
                <a16:creationId xmlns:a16="http://schemas.microsoft.com/office/drawing/2014/main" id="{B89ACCD5-D99F-4E19-9098-8C9CE6D168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2650" y="1055688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データバス</a:t>
            </a:r>
            <a:endParaRPr lang="en-US" altLang="ja-JP" sz="2400"/>
          </a:p>
        </p:txBody>
      </p:sp>
      <p:sp>
        <p:nvSpPr>
          <p:cNvPr id="71692" name="AutoShape 12">
            <a:extLst>
              <a:ext uri="{FF2B5EF4-FFF2-40B4-BE49-F238E27FC236}">
                <a16:creationId xmlns:a16="http://schemas.microsoft.com/office/drawing/2014/main" id="{6F6CF656-7DBA-4399-A0A0-ACD3EE812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1779588"/>
            <a:ext cx="422275" cy="573087"/>
          </a:xfrm>
          <a:prstGeom prst="upDownArrow">
            <a:avLst>
              <a:gd name="adj1" fmla="val 50000"/>
              <a:gd name="adj2" fmla="val 27143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693" name="Line 13">
            <a:extLst>
              <a:ext uri="{FF2B5EF4-FFF2-40B4-BE49-F238E27FC236}">
                <a16:creationId xmlns:a16="http://schemas.microsoft.com/office/drawing/2014/main" id="{A4631DE9-D2FC-4BF3-9297-D030D2D3061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0863" y="1712913"/>
            <a:ext cx="5294312" cy="31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694" name="Line 14">
            <a:extLst>
              <a:ext uri="{FF2B5EF4-FFF2-40B4-BE49-F238E27FC236}">
                <a16:creationId xmlns:a16="http://schemas.microsoft.com/office/drawing/2014/main" id="{711C7D4C-F8E2-44D2-A37A-0DF730FF8FF3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7338" y="1724025"/>
            <a:ext cx="0" cy="3871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695" name="Rectangle 15">
            <a:extLst>
              <a:ext uri="{FF2B5EF4-FFF2-40B4-BE49-F238E27FC236}">
                <a16:creationId xmlns:a16="http://schemas.microsoft.com/office/drawing/2014/main" id="{C8C314C4-CE48-4228-861F-64EFA06477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9063" y="5059363"/>
            <a:ext cx="682625" cy="103028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696" name="Oval 16">
            <a:extLst>
              <a:ext uri="{FF2B5EF4-FFF2-40B4-BE49-F238E27FC236}">
                <a16:creationId xmlns:a16="http://schemas.microsoft.com/office/drawing/2014/main" id="{92D78442-FEF0-49E7-B95B-32F7C6BCF5EC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6505575" y="15954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697" name="Line 17">
            <a:extLst>
              <a:ext uri="{FF2B5EF4-FFF2-40B4-BE49-F238E27FC236}">
                <a16:creationId xmlns:a16="http://schemas.microsoft.com/office/drawing/2014/main" id="{329E98E6-AB61-47C4-9FB9-948126FC069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89625" y="5591175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698" name="Rectangle 18">
            <a:extLst>
              <a:ext uri="{FF2B5EF4-FFF2-40B4-BE49-F238E27FC236}">
                <a16:creationId xmlns:a16="http://schemas.microsoft.com/office/drawing/2014/main" id="{0DEBC42A-EB9B-43EA-BA87-CDE89BE1E3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75" y="5060950"/>
            <a:ext cx="682625" cy="1030288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699" name="Line 19">
            <a:extLst>
              <a:ext uri="{FF2B5EF4-FFF2-40B4-BE49-F238E27FC236}">
                <a16:creationId xmlns:a16="http://schemas.microsoft.com/office/drawing/2014/main" id="{1839A747-EE4F-4EFC-947C-EBCCE4889DD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4838" y="5592763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00" name="Text Box 20">
            <a:extLst>
              <a:ext uri="{FF2B5EF4-FFF2-40B4-BE49-F238E27FC236}">
                <a16:creationId xmlns:a16="http://schemas.microsoft.com/office/drawing/2014/main" id="{C93BA8D1-653F-4D63-91F2-CD8FFE5B5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7925" y="6038850"/>
            <a:ext cx="28829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命令デコーダ</a:t>
            </a:r>
            <a:endParaRPr lang="en-US" altLang="ja-JP" sz="2400">
              <a:solidFill>
                <a:schemeClr val="accent2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Instruction Decoder</a:t>
            </a:r>
          </a:p>
        </p:txBody>
      </p:sp>
      <p:sp>
        <p:nvSpPr>
          <p:cNvPr id="71701" name="Line 21">
            <a:extLst>
              <a:ext uri="{FF2B5EF4-FFF2-40B4-BE49-F238E27FC236}">
                <a16:creationId xmlns:a16="http://schemas.microsoft.com/office/drawing/2014/main" id="{A02E4058-E2D2-4088-B0AC-C85C26582A1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81313" y="5603875"/>
            <a:ext cx="8413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02" name="Text Box 22">
            <a:extLst>
              <a:ext uri="{FF2B5EF4-FFF2-40B4-BE49-F238E27FC236}">
                <a16:creationId xmlns:a16="http://schemas.microsoft.com/office/drawing/2014/main" id="{6F4E99DC-4B8B-40F6-A7F1-229235A44C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438" y="5243513"/>
            <a:ext cx="16748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制御系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Control Unit</a:t>
            </a:r>
          </a:p>
        </p:txBody>
      </p:sp>
      <p:sp>
        <p:nvSpPr>
          <p:cNvPr id="71703" name="Line 23">
            <a:extLst>
              <a:ext uri="{FF2B5EF4-FFF2-40B4-BE49-F238E27FC236}">
                <a16:creationId xmlns:a16="http://schemas.microsoft.com/office/drawing/2014/main" id="{83E92070-E584-483A-A2AE-F11B40DF64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7325" y="935038"/>
            <a:ext cx="5637213" cy="0"/>
          </a:xfrm>
          <a:prstGeom prst="line">
            <a:avLst/>
          </a:prstGeom>
          <a:noFill/>
          <a:ln w="57150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04" name="Rectangle 24">
            <a:extLst>
              <a:ext uri="{FF2B5EF4-FFF2-40B4-BE49-F238E27FC236}">
                <a16:creationId xmlns:a16="http://schemas.microsoft.com/office/drawing/2014/main" id="{6653BD78-EDBB-4B08-90E7-CBE3612AC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825" y="2328863"/>
            <a:ext cx="895350" cy="60483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05" name="Text Box 25">
            <a:extLst>
              <a:ext uri="{FF2B5EF4-FFF2-40B4-BE49-F238E27FC236}">
                <a16:creationId xmlns:a16="http://schemas.microsoft.com/office/drawing/2014/main" id="{D196E848-09FC-4742-9E2E-77F6F9BB0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6450" y="2978150"/>
            <a:ext cx="205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chemeClr val="accent2"/>
                </a:solidFill>
              </a:rPr>
              <a:t>プログラムカウンタ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chemeClr val="accent2"/>
                </a:solidFill>
              </a:rPr>
              <a:t>Program Counter</a:t>
            </a:r>
          </a:p>
        </p:txBody>
      </p:sp>
      <p:sp>
        <p:nvSpPr>
          <p:cNvPr id="71706" name="Line 26">
            <a:extLst>
              <a:ext uri="{FF2B5EF4-FFF2-40B4-BE49-F238E27FC236}">
                <a16:creationId xmlns:a16="http://schemas.microsoft.com/office/drawing/2014/main" id="{B41E2EC1-60A1-43A6-BAE2-247CC89C51B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7850" y="919163"/>
            <a:ext cx="0" cy="14112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07" name="Rectangle 27">
            <a:extLst>
              <a:ext uri="{FF2B5EF4-FFF2-40B4-BE49-F238E27FC236}">
                <a16:creationId xmlns:a16="http://schemas.microsoft.com/office/drawing/2014/main" id="{6791AFD5-B9DD-4B5B-B544-A2F3350F9A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63" y="3722688"/>
            <a:ext cx="1116012" cy="604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  <a:latin typeface="Microsoft Sans Serif" panose="020B0604020202020204" pitchFamily="34" charset="0"/>
              </a:rPr>
              <a:t>+</a:t>
            </a:r>
            <a:r>
              <a:rPr lang="ja-JP" altLang="en-US" sz="2000">
                <a:solidFill>
                  <a:schemeClr val="accent2"/>
                </a:solidFill>
              </a:rPr>
              <a:t>命令長</a:t>
            </a:r>
          </a:p>
        </p:txBody>
      </p:sp>
      <p:sp>
        <p:nvSpPr>
          <p:cNvPr id="71708" name="Line 28">
            <a:extLst>
              <a:ext uri="{FF2B5EF4-FFF2-40B4-BE49-F238E27FC236}">
                <a16:creationId xmlns:a16="http://schemas.microsoft.com/office/drawing/2014/main" id="{916E013C-5AC4-4D12-A65D-8CA21B43AC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67375" y="2101850"/>
            <a:ext cx="728663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09" name="Line 29">
            <a:extLst>
              <a:ext uri="{FF2B5EF4-FFF2-40B4-BE49-F238E27FC236}">
                <a16:creationId xmlns:a16="http://schemas.microsoft.com/office/drawing/2014/main" id="{165F41EF-AC30-4B16-AF5F-5D5D564CA8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3563" y="4591050"/>
            <a:ext cx="746125" cy="0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10" name="Line 30">
            <a:extLst>
              <a:ext uri="{FF2B5EF4-FFF2-40B4-BE49-F238E27FC236}">
                <a16:creationId xmlns:a16="http://schemas.microsoft.com/office/drawing/2014/main" id="{3A1AF114-F625-4B1B-8D2E-D53DCDBF59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56263" y="4333875"/>
            <a:ext cx="0" cy="2492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11" name="Freeform 31">
            <a:extLst>
              <a:ext uri="{FF2B5EF4-FFF2-40B4-BE49-F238E27FC236}">
                <a16:creationId xmlns:a16="http://schemas.microsoft.com/office/drawing/2014/main" id="{90AAF295-1C80-4A57-908E-6A3CC903ED28}"/>
              </a:ext>
            </a:extLst>
          </p:cNvPr>
          <p:cNvSpPr>
            <a:spLocks/>
          </p:cNvSpPr>
          <p:nvPr/>
        </p:nvSpPr>
        <p:spPr bwMode="auto">
          <a:xfrm>
            <a:off x="476250" y="1952625"/>
            <a:ext cx="958850" cy="2513013"/>
          </a:xfrm>
          <a:custGeom>
            <a:avLst/>
            <a:gdLst>
              <a:gd name="T0" fmla="*/ 2147483646 w 604"/>
              <a:gd name="T1" fmla="*/ 0 h 1583"/>
              <a:gd name="T2" fmla="*/ 0 w 604"/>
              <a:gd name="T3" fmla="*/ 2147483646 h 1583"/>
              <a:gd name="T4" fmla="*/ 0 w 604"/>
              <a:gd name="T5" fmla="*/ 2147483646 h 1583"/>
              <a:gd name="T6" fmla="*/ 2147483646 w 604"/>
              <a:gd name="T7" fmla="*/ 2147483646 h 1583"/>
              <a:gd name="T8" fmla="*/ 2147483646 w 604"/>
              <a:gd name="T9" fmla="*/ 2147483646 h 1583"/>
              <a:gd name="T10" fmla="*/ 2147483646 w 604"/>
              <a:gd name="T11" fmla="*/ 2147483646 h 1583"/>
              <a:gd name="T12" fmla="*/ 2147483646 w 604"/>
              <a:gd name="T13" fmla="*/ 2147483646 h 1583"/>
              <a:gd name="T14" fmla="*/ 2147483646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1712" name="Rectangle 32">
            <a:extLst>
              <a:ext uri="{FF2B5EF4-FFF2-40B4-BE49-F238E27FC236}">
                <a16:creationId xmlns:a16="http://schemas.microsoft.com/office/drawing/2014/main" id="{048FF427-5F2A-4D5F-9CB5-9773000F6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2436813"/>
            <a:ext cx="949325" cy="159861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13" name="Oval 33">
            <a:extLst>
              <a:ext uri="{FF2B5EF4-FFF2-40B4-BE49-F238E27FC236}">
                <a16:creationId xmlns:a16="http://schemas.microsoft.com/office/drawing/2014/main" id="{C0C86C21-4D8B-4E1B-91B0-766D13D35A85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398963" y="1593850"/>
            <a:ext cx="230187" cy="21748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14" name="Line 34">
            <a:extLst>
              <a:ext uri="{FF2B5EF4-FFF2-40B4-BE49-F238E27FC236}">
                <a16:creationId xmlns:a16="http://schemas.microsoft.com/office/drawing/2014/main" id="{D3662FC0-F750-45C8-B39A-5EB4B6BDF3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8025" y="1725613"/>
            <a:ext cx="0" cy="1004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15" name="Line 35">
            <a:extLst>
              <a:ext uri="{FF2B5EF4-FFF2-40B4-BE49-F238E27FC236}">
                <a16:creationId xmlns:a16="http://schemas.microsoft.com/office/drawing/2014/main" id="{4FF02E63-D615-4AEB-916A-33D185773B3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2732088"/>
            <a:ext cx="5143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16" name="Line 36">
            <a:extLst>
              <a:ext uri="{FF2B5EF4-FFF2-40B4-BE49-F238E27FC236}">
                <a16:creationId xmlns:a16="http://schemas.microsoft.com/office/drawing/2014/main" id="{171CFDFA-A724-49D7-922F-3754552497A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5863" y="1712913"/>
            <a:ext cx="1587" cy="684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17" name="Line 37">
            <a:extLst>
              <a:ext uri="{FF2B5EF4-FFF2-40B4-BE49-F238E27FC236}">
                <a16:creationId xmlns:a16="http://schemas.microsoft.com/office/drawing/2014/main" id="{F99A6FAC-461E-4609-BE3A-F22DBC5DBFD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90738" y="2374900"/>
            <a:ext cx="390525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18" name="Line 38">
            <a:extLst>
              <a:ext uri="{FF2B5EF4-FFF2-40B4-BE49-F238E27FC236}">
                <a16:creationId xmlns:a16="http://schemas.microsoft.com/office/drawing/2014/main" id="{3921713F-ACB3-43F8-BA9B-31BB999555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3988" y="2519363"/>
            <a:ext cx="407987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19" name="Line 39">
            <a:extLst>
              <a:ext uri="{FF2B5EF4-FFF2-40B4-BE49-F238E27FC236}">
                <a16:creationId xmlns:a16="http://schemas.microsoft.com/office/drawing/2014/main" id="{765B8374-9AE2-4E04-B9AB-EA164F80472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3275" y="2635250"/>
            <a:ext cx="6477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20" name="Line 40">
            <a:extLst>
              <a:ext uri="{FF2B5EF4-FFF2-40B4-BE49-F238E27FC236}">
                <a16:creationId xmlns:a16="http://schemas.microsoft.com/office/drawing/2014/main" id="{4AAFE4AD-2599-4BD4-80F7-E4456C45D0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2563" y="2633663"/>
            <a:ext cx="1587" cy="1347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21" name="Line 41">
            <a:extLst>
              <a:ext uri="{FF2B5EF4-FFF2-40B4-BE49-F238E27FC236}">
                <a16:creationId xmlns:a16="http://schemas.microsoft.com/office/drawing/2014/main" id="{99A781C1-DD38-4DCA-89B0-22E2D4C2AB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2635250"/>
            <a:ext cx="309562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22" name="Line 42">
            <a:extLst>
              <a:ext uri="{FF2B5EF4-FFF2-40B4-BE49-F238E27FC236}">
                <a16:creationId xmlns:a16="http://schemas.microsoft.com/office/drawing/2014/main" id="{5F3BE796-513A-4ADD-9FDD-3B92EFE930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3038" y="3959225"/>
            <a:ext cx="12700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23" name="Line 43">
            <a:extLst>
              <a:ext uri="{FF2B5EF4-FFF2-40B4-BE49-F238E27FC236}">
                <a16:creationId xmlns:a16="http://schemas.microsoft.com/office/drawing/2014/main" id="{B712414C-1E23-434E-A7D3-D8EC6C97F19E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775" y="3175000"/>
            <a:ext cx="255588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24" name="Oval 44">
            <a:extLst>
              <a:ext uri="{FF2B5EF4-FFF2-40B4-BE49-F238E27FC236}">
                <a16:creationId xmlns:a16="http://schemas.microsoft.com/office/drawing/2014/main" id="{615B24C5-A55B-4C57-91FB-75683DD0E37B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597150" y="2528888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25" name="Oval 45">
            <a:extLst>
              <a:ext uri="{FF2B5EF4-FFF2-40B4-BE49-F238E27FC236}">
                <a16:creationId xmlns:a16="http://schemas.microsoft.com/office/drawing/2014/main" id="{14765D75-CFF2-4897-A6AC-8A8935FF1316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339975" y="16081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26" name="Line 46">
            <a:extLst>
              <a:ext uri="{FF2B5EF4-FFF2-40B4-BE49-F238E27FC236}">
                <a16:creationId xmlns:a16="http://schemas.microsoft.com/office/drawing/2014/main" id="{EF53CBA8-572B-4B90-A9B1-33460C7088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4625" y="1441450"/>
            <a:ext cx="6959600" cy="4763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27" name="Line 47">
            <a:extLst>
              <a:ext uri="{FF2B5EF4-FFF2-40B4-BE49-F238E27FC236}">
                <a16:creationId xmlns:a16="http://schemas.microsoft.com/office/drawing/2014/main" id="{E47AA96E-EE4E-4B8C-9DDE-8E362610AA5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0188" y="1457325"/>
            <a:ext cx="1587" cy="17081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28" name="Line 48">
            <a:extLst>
              <a:ext uri="{FF2B5EF4-FFF2-40B4-BE49-F238E27FC236}">
                <a16:creationId xmlns:a16="http://schemas.microsoft.com/office/drawing/2014/main" id="{95385B4E-810E-4525-B1F9-02E2525FC8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9388" y="1450975"/>
            <a:ext cx="0" cy="11747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29" name="Oval 49">
            <a:extLst>
              <a:ext uri="{FF2B5EF4-FFF2-40B4-BE49-F238E27FC236}">
                <a16:creationId xmlns:a16="http://schemas.microsoft.com/office/drawing/2014/main" id="{22F83279-18A7-462F-B7FF-C126FB479D7E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3397250" y="1330325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30" name="Line 50">
            <a:extLst>
              <a:ext uri="{FF2B5EF4-FFF2-40B4-BE49-F238E27FC236}">
                <a16:creationId xmlns:a16="http://schemas.microsoft.com/office/drawing/2014/main" id="{36F7BF5A-DA26-422B-A643-1E30DE27D5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1550" y="936625"/>
            <a:ext cx="7938" cy="479425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31" name="Oval 51">
            <a:extLst>
              <a:ext uri="{FF2B5EF4-FFF2-40B4-BE49-F238E27FC236}">
                <a16:creationId xmlns:a16="http://schemas.microsoft.com/office/drawing/2014/main" id="{7823620A-AAE2-4BFB-8D58-9B1564ADC421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575175" y="1320800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32" name="Line 52">
            <a:extLst>
              <a:ext uri="{FF2B5EF4-FFF2-40B4-BE49-F238E27FC236}">
                <a16:creationId xmlns:a16="http://schemas.microsoft.com/office/drawing/2014/main" id="{7835C48B-6D5B-42B1-B319-C1DBE62AA798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4238" y="1446213"/>
            <a:ext cx="1587" cy="228600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33" name="Line 53">
            <a:extLst>
              <a:ext uri="{FF2B5EF4-FFF2-40B4-BE49-F238E27FC236}">
                <a16:creationId xmlns:a16="http://schemas.microsoft.com/office/drawing/2014/main" id="{5B5B9FCB-789B-41A7-9C6E-B72836CCCD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0500" y="3721100"/>
            <a:ext cx="6985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34" name="Oval 54">
            <a:extLst>
              <a:ext uri="{FF2B5EF4-FFF2-40B4-BE49-F238E27FC236}">
                <a16:creationId xmlns:a16="http://schemas.microsoft.com/office/drawing/2014/main" id="{3CD55715-E3F6-4BD1-B617-48242B00D138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5548313" y="1998663"/>
            <a:ext cx="230187" cy="217487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9999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35" name="Line 55">
            <a:extLst>
              <a:ext uri="{FF2B5EF4-FFF2-40B4-BE49-F238E27FC236}">
                <a16:creationId xmlns:a16="http://schemas.microsoft.com/office/drawing/2014/main" id="{F036F6D0-8A0C-47AD-88ED-C68862B2842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82800" y="2116138"/>
            <a:ext cx="356711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8200" name="Line 56">
            <a:extLst>
              <a:ext uri="{FF2B5EF4-FFF2-40B4-BE49-F238E27FC236}">
                <a16:creationId xmlns:a16="http://schemas.microsoft.com/office/drawing/2014/main" id="{F14CFDEE-2B01-40F1-A7BF-A9873F3BF6F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00363" y="5607050"/>
            <a:ext cx="784225" cy="15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8201" name="Rectangle 57">
            <a:extLst>
              <a:ext uri="{FF2B5EF4-FFF2-40B4-BE49-F238E27FC236}">
                <a16:creationId xmlns:a16="http://schemas.microsoft.com/office/drawing/2014/main" id="{79A0EFA8-D231-4CBA-8459-CFE574875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7450" y="5070475"/>
            <a:ext cx="682625" cy="1030288"/>
          </a:xfrm>
          <a:prstGeom prst="rect">
            <a:avLst/>
          </a:prstGeom>
          <a:solidFill>
            <a:srgbClr val="FF4B4B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38" name="Rectangle 58">
            <a:extLst>
              <a:ext uri="{FF2B5EF4-FFF2-40B4-BE49-F238E27FC236}">
                <a16:creationId xmlns:a16="http://schemas.microsoft.com/office/drawing/2014/main" id="{D83AA5B3-5337-40FE-B0B9-AD3DA90D7D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9538" y="5218113"/>
            <a:ext cx="1503362" cy="838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8203" name="Rectangle 59">
            <a:extLst>
              <a:ext uri="{FF2B5EF4-FFF2-40B4-BE49-F238E27FC236}">
                <a16:creationId xmlns:a16="http://schemas.microsoft.com/office/drawing/2014/main" id="{F76B0B53-027E-4415-93B7-E0DE6C82C4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5888" y="2339975"/>
            <a:ext cx="895350" cy="604838"/>
          </a:xfrm>
          <a:prstGeom prst="rect">
            <a:avLst/>
          </a:prstGeom>
          <a:solidFill>
            <a:srgbClr val="FF4B4B"/>
          </a:solidFill>
          <a:ln w="762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8204" name="Line 60">
            <a:extLst>
              <a:ext uri="{FF2B5EF4-FFF2-40B4-BE49-F238E27FC236}">
                <a16:creationId xmlns:a16="http://schemas.microsoft.com/office/drawing/2014/main" id="{BDFB84A1-6B3E-4D4F-A8FB-8F3D021BDC3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61025" y="2095500"/>
            <a:ext cx="1588" cy="20637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8205" name="Line 61">
            <a:extLst>
              <a:ext uri="{FF2B5EF4-FFF2-40B4-BE49-F238E27FC236}">
                <a16:creationId xmlns:a16="http://schemas.microsoft.com/office/drawing/2014/main" id="{AAA9A261-9095-4F60-996C-609886C8721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61025" y="2098675"/>
            <a:ext cx="731838" cy="7938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8206" name="Line 62">
            <a:extLst>
              <a:ext uri="{FF2B5EF4-FFF2-40B4-BE49-F238E27FC236}">
                <a16:creationId xmlns:a16="http://schemas.microsoft.com/office/drawing/2014/main" id="{59BE627A-8444-4DF1-9C34-E09171F572D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61025" y="2101850"/>
            <a:ext cx="731838" cy="7938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8207" name="Line 63">
            <a:extLst>
              <a:ext uri="{FF2B5EF4-FFF2-40B4-BE49-F238E27FC236}">
                <a16:creationId xmlns:a16="http://schemas.microsoft.com/office/drawing/2014/main" id="{F2FF648F-37CE-4F50-B04B-C73DC7CD11C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75400" y="2092325"/>
            <a:ext cx="9525" cy="250825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8208" name="Line 64">
            <a:extLst>
              <a:ext uri="{FF2B5EF4-FFF2-40B4-BE49-F238E27FC236}">
                <a16:creationId xmlns:a16="http://schemas.microsoft.com/office/drawing/2014/main" id="{83276A0C-1304-4E0F-BF4E-12B372298E9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49913" y="4576763"/>
            <a:ext cx="731837" cy="7937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8209" name="Line 65">
            <a:extLst>
              <a:ext uri="{FF2B5EF4-FFF2-40B4-BE49-F238E27FC236}">
                <a16:creationId xmlns:a16="http://schemas.microsoft.com/office/drawing/2014/main" id="{E423C790-772C-4242-90BC-EC42888D7D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9913" y="4322763"/>
            <a:ext cx="1587" cy="26035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8210" name="Line 66">
            <a:extLst>
              <a:ext uri="{FF2B5EF4-FFF2-40B4-BE49-F238E27FC236}">
                <a16:creationId xmlns:a16="http://schemas.microsoft.com/office/drawing/2014/main" id="{06D6FD63-F3BD-4B69-97C3-2ACDD2F575E6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0863" y="2987675"/>
            <a:ext cx="9525" cy="735013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8211" name="Rectangle 67">
            <a:extLst>
              <a:ext uri="{FF2B5EF4-FFF2-40B4-BE49-F238E27FC236}">
                <a16:creationId xmlns:a16="http://schemas.microsoft.com/office/drawing/2014/main" id="{5A9325AB-9877-4060-A450-B65F550607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0638" y="3729038"/>
            <a:ext cx="1131887" cy="604837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48" name="Line 68">
            <a:extLst>
              <a:ext uri="{FF2B5EF4-FFF2-40B4-BE49-F238E27FC236}">
                <a16:creationId xmlns:a16="http://schemas.microsoft.com/office/drawing/2014/main" id="{52E7D858-AA64-4208-82FA-B03B62ED622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05313" y="5595938"/>
            <a:ext cx="784225" cy="15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49" name="Rectangle 69">
            <a:extLst>
              <a:ext uri="{FF2B5EF4-FFF2-40B4-BE49-F238E27FC236}">
                <a16:creationId xmlns:a16="http://schemas.microsoft.com/office/drawing/2014/main" id="{95BE18AD-5A34-460A-86B1-F66E228DC6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0650" y="5070475"/>
            <a:ext cx="682625" cy="1030288"/>
          </a:xfrm>
          <a:prstGeom prst="rect">
            <a:avLst/>
          </a:prstGeom>
          <a:solidFill>
            <a:srgbClr val="FF4B4B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8214" name="Text Box 70">
            <a:extLst>
              <a:ext uri="{FF2B5EF4-FFF2-40B4-BE49-F238E27FC236}">
                <a16:creationId xmlns:a16="http://schemas.microsoft.com/office/drawing/2014/main" id="{49366B0D-182D-4993-8A37-15DF9FD0CE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575" y="1358900"/>
            <a:ext cx="3868738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プログラムカウンタが</a:t>
            </a:r>
            <a:r>
              <a:rPr lang="en-US" altLang="ja-JP" sz="2400">
                <a:solidFill>
                  <a:schemeClr val="accent2"/>
                </a:solidFill>
              </a:rPr>
              <a:t>, </a:t>
            </a:r>
            <a:r>
              <a:rPr lang="ja-JP" altLang="en-US" sz="2400">
                <a:solidFill>
                  <a:schemeClr val="accent2"/>
                </a:solidFill>
              </a:rPr>
              <a:t>次の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「</a:t>
            </a:r>
            <a:r>
              <a:rPr lang="en-US" altLang="ja-JP" sz="2400">
                <a:solidFill>
                  <a:schemeClr val="accent2"/>
                </a:solidFill>
                <a:latin typeface="MS Reference Sans Serif" panose="020B0604030504040204" pitchFamily="34" charset="0"/>
              </a:rPr>
              <a:t>cmp.l</a:t>
            </a:r>
            <a:r>
              <a:rPr lang="ja-JP" altLang="en-US" sz="2400">
                <a:solidFill>
                  <a:schemeClr val="accent2"/>
                </a:solidFill>
                <a:latin typeface="MS Reference Sans Serif" panose="020B0604030504040204" pitchFamily="34" charset="0"/>
              </a:rPr>
              <a:t> </a:t>
            </a:r>
            <a:r>
              <a:rPr lang="en-US" altLang="ja-JP" sz="2400">
                <a:solidFill>
                  <a:schemeClr val="accent2"/>
                </a:solidFill>
                <a:latin typeface="MS Reference Sans Serif" panose="020B0604030504040204" pitchFamily="34" charset="0"/>
              </a:rPr>
              <a:t>#3, %d0</a:t>
            </a:r>
            <a:r>
              <a:rPr lang="ja-JP" altLang="en-US" sz="2400">
                <a:solidFill>
                  <a:schemeClr val="accent2"/>
                </a:solidFill>
              </a:rPr>
              <a:t>」をポイントするように書き換わる</a:t>
            </a:r>
          </a:p>
        </p:txBody>
      </p:sp>
      <p:sp>
        <p:nvSpPr>
          <p:cNvPr id="518215" name="Line 71">
            <a:extLst>
              <a:ext uri="{FF2B5EF4-FFF2-40B4-BE49-F238E27FC236}">
                <a16:creationId xmlns:a16="http://schemas.microsoft.com/office/drawing/2014/main" id="{9E26152F-1C20-46FA-889E-3EC991CF8CE7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9550" y="1989138"/>
            <a:ext cx="1096963" cy="66198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8216" name="Rectangle 72">
            <a:extLst>
              <a:ext uri="{FF2B5EF4-FFF2-40B4-BE49-F238E27FC236}">
                <a16:creationId xmlns:a16="http://schemas.microsoft.com/office/drawing/2014/main" id="{002719BE-4E46-4316-B10C-A95E1DA03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4300" y="5221288"/>
            <a:ext cx="1509713" cy="825500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518217" name="Line 73">
            <a:extLst>
              <a:ext uri="{FF2B5EF4-FFF2-40B4-BE49-F238E27FC236}">
                <a16:creationId xmlns:a16="http://schemas.microsoft.com/office/drawing/2014/main" id="{A8834BB9-B02C-4710-BB95-3586C9E4A9F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44688" y="4830763"/>
            <a:ext cx="171450" cy="38258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8218" name="Text Box 74">
            <a:extLst>
              <a:ext uri="{FF2B5EF4-FFF2-40B4-BE49-F238E27FC236}">
                <a16:creationId xmlns:a16="http://schemas.microsoft.com/office/drawing/2014/main" id="{01651BB0-2D34-4FCC-9D53-C5D1354C44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550" y="3457575"/>
            <a:ext cx="3859213" cy="1382713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制御系は，命令デコードの結果に従って，</a:t>
            </a:r>
            <a:r>
              <a:rPr lang="en-US" altLang="ja-JP" sz="2800">
                <a:solidFill>
                  <a:schemeClr val="accent2"/>
                </a:solidFill>
              </a:rPr>
              <a:t>CPU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内の各所に指示を出す</a:t>
            </a:r>
          </a:p>
        </p:txBody>
      </p:sp>
      <p:sp>
        <p:nvSpPr>
          <p:cNvPr id="71755" name="Rectangle 75">
            <a:extLst>
              <a:ext uri="{FF2B5EF4-FFF2-40B4-BE49-F238E27FC236}">
                <a16:creationId xmlns:a16="http://schemas.microsoft.com/office/drawing/2014/main" id="{A11303A3-046E-401C-AC2A-773151919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7288" y="2359025"/>
            <a:ext cx="1603375" cy="3802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56" name="Text Box 76">
            <a:extLst>
              <a:ext uri="{FF2B5EF4-FFF2-40B4-BE49-F238E27FC236}">
                <a16:creationId xmlns:a16="http://schemas.microsoft.com/office/drawing/2014/main" id="{A49B7BBC-FB61-49AA-ACD8-20BB6BC5B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4038" y="3800475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71757" name="Line 77">
            <a:extLst>
              <a:ext uri="{FF2B5EF4-FFF2-40B4-BE49-F238E27FC236}">
                <a16:creationId xmlns:a16="http://schemas.microsoft.com/office/drawing/2014/main" id="{FC95E799-5F1C-49BE-9E2E-BD64BC9FF4E7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4316413"/>
            <a:ext cx="377825" cy="127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58" name="Line 78">
            <a:extLst>
              <a:ext uri="{FF2B5EF4-FFF2-40B4-BE49-F238E27FC236}">
                <a16:creationId xmlns:a16="http://schemas.microsoft.com/office/drawing/2014/main" id="{E5EB4961-BD7A-4440-AE40-25118812441F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2175" y="3854450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59" name="Text Box 81">
            <a:extLst>
              <a:ext uri="{FF2B5EF4-FFF2-40B4-BE49-F238E27FC236}">
                <a16:creationId xmlns:a16="http://schemas.microsoft.com/office/drawing/2014/main" id="{91E5BE6B-FA04-4F8D-B267-333BFBE4AB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9038" y="5118100"/>
            <a:ext cx="930275" cy="40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Reference Sans Serif" panose="020B0604030504040204" pitchFamily="34" charset="0"/>
              </a:rPr>
              <a:t>70 01</a:t>
            </a:r>
          </a:p>
        </p:txBody>
      </p:sp>
      <p:sp>
        <p:nvSpPr>
          <p:cNvPr id="71760" name="Text Box 84">
            <a:extLst>
              <a:ext uri="{FF2B5EF4-FFF2-40B4-BE49-F238E27FC236}">
                <a16:creationId xmlns:a16="http://schemas.microsoft.com/office/drawing/2014/main" id="{8B3B19D1-A680-4387-B2EA-05BAECF0DB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7713" y="2684463"/>
            <a:ext cx="1982787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FF0000"/>
                </a:solidFill>
                <a:latin typeface="Microsoft Sans Serif" panose="020B0604020202020204" pitchFamily="34" charset="0"/>
              </a:rPr>
              <a:t>70 01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FF0000"/>
                </a:solidFill>
                <a:latin typeface="Microsoft Sans Serif" panose="020B0604020202020204" pitchFamily="34" charset="0"/>
              </a:rPr>
              <a:t>(moveq.l #1,%d0)</a:t>
            </a:r>
            <a:endParaRPr lang="ja-JP" altLang="en-US" sz="1800">
              <a:solidFill>
                <a:srgbClr val="FF0000"/>
              </a:solidFill>
              <a:latin typeface="Microsoft Sans Serif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1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1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1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1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1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1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1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1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1000"/>
                                        <p:tgtEl>
                                          <p:spTgt spid="51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1000"/>
                                        <p:tgtEl>
                                          <p:spTgt spid="51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1000"/>
                                        <p:tgtEl>
                                          <p:spTgt spid="51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1000"/>
                                        <p:tgtEl>
                                          <p:spTgt spid="51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8201" grpId="0" animBg="1"/>
      <p:bldP spid="518203" grpId="0" animBg="1"/>
      <p:bldP spid="518211" grpId="0" animBg="1"/>
      <p:bldP spid="518214" grpId="0" animBg="1"/>
      <p:bldP spid="518216" grpId="0" animBg="1"/>
      <p:bldP spid="51821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>
            <a:extLst>
              <a:ext uri="{FF2B5EF4-FFF2-40B4-BE49-F238E27FC236}">
                <a16:creationId xmlns:a16="http://schemas.microsoft.com/office/drawing/2014/main" id="{7DF669D1-C166-4C9C-BE03-54A747D47C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1788" y="2774950"/>
            <a:ext cx="1581150" cy="4953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  <a:latin typeface="Microsoft Sans Serif" panose="020B0604020202020204" pitchFamily="34" charset="0"/>
              </a:rPr>
              <a:t>????????</a:t>
            </a:r>
          </a:p>
        </p:txBody>
      </p:sp>
      <p:sp>
        <p:nvSpPr>
          <p:cNvPr id="73731" name="Line 3">
            <a:extLst>
              <a:ext uri="{FF2B5EF4-FFF2-40B4-BE49-F238E27FC236}">
                <a16:creationId xmlns:a16="http://schemas.microsoft.com/office/drawing/2014/main" id="{29B356AD-9C12-436B-9EED-70055676B2A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0863" y="2924175"/>
            <a:ext cx="7937" cy="8080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32" name="Line 4">
            <a:extLst>
              <a:ext uri="{FF2B5EF4-FFF2-40B4-BE49-F238E27FC236}">
                <a16:creationId xmlns:a16="http://schemas.microsoft.com/office/drawing/2014/main" id="{B63C81BC-3C9D-4752-949B-98328471DCF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91275" y="2103438"/>
            <a:ext cx="0" cy="25034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33" name="AutoShape 5">
            <a:extLst>
              <a:ext uri="{FF2B5EF4-FFF2-40B4-BE49-F238E27FC236}">
                <a16:creationId xmlns:a16="http://schemas.microsoft.com/office/drawing/2014/main" id="{74D0C3CB-B414-4E4C-824B-DF33A00BB12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30388" y="1954213"/>
            <a:ext cx="228600" cy="795337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34" name="Rectangle 6">
            <a:extLst>
              <a:ext uri="{FF2B5EF4-FFF2-40B4-BE49-F238E27FC236}">
                <a16:creationId xmlns:a16="http://schemas.microsoft.com/office/drawing/2014/main" id="{0F345C52-019C-469D-A90D-B1C01E841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434975"/>
            <a:ext cx="7075488" cy="6329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35" name="Rectangle 7">
            <a:extLst>
              <a:ext uri="{FF2B5EF4-FFF2-40B4-BE49-F238E27FC236}">
                <a16:creationId xmlns:a16="http://schemas.microsoft.com/office/drawing/2014/main" id="{3E047938-B26B-471F-AA0D-7043BA45B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1427163"/>
            <a:ext cx="2020887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36" name="Rectangle 8">
            <a:extLst>
              <a:ext uri="{FF2B5EF4-FFF2-40B4-BE49-F238E27FC236}">
                <a16:creationId xmlns:a16="http://schemas.microsoft.com/office/drawing/2014/main" id="{2C1DC181-0E95-4A0B-87A5-D2CB01C6E1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715963"/>
            <a:ext cx="2003425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37" name="AutoShape 9">
            <a:extLst>
              <a:ext uri="{FF2B5EF4-FFF2-40B4-BE49-F238E27FC236}">
                <a16:creationId xmlns:a16="http://schemas.microsoft.com/office/drawing/2014/main" id="{ECF39AB3-7D0A-4888-91DF-7B65F7459E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1131888"/>
            <a:ext cx="466725" cy="1216025"/>
          </a:xfrm>
          <a:prstGeom prst="downArrow">
            <a:avLst>
              <a:gd name="adj1" fmla="val 50000"/>
              <a:gd name="adj2" fmla="val 65136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38" name="Text Box 10">
            <a:extLst>
              <a:ext uri="{FF2B5EF4-FFF2-40B4-BE49-F238E27FC236}">
                <a16:creationId xmlns:a16="http://schemas.microsoft.com/office/drawing/2014/main" id="{68326B9A-FD0D-405B-B4B5-EA48A5E118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25" y="269875"/>
            <a:ext cx="1789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アドレスバス</a:t>
            </a:r>
            <a:endParaRPr lang="en-US" altLang="ja-JP" sz="2400">
              <a:solidFill>
                <a:schemeClr val="tx2"/>
              </a:solidFill>
            </a:endParaRPr>
          </a:p>
        </p:txBody>
      </p:sp>
      <p:sp>
        <p:nvSpPr>
          <p:cNvPr id="73739" name="Text Box 11">
            <a:extLst>
              <a:ext uri="{FF2B5EF4-FFF2-40B4-BE49-F238E27FC236}">
                <a16:creationId xmlns:a16="http://schemas.microsoft.com/office/drawing/2014/main" id="{74BB9860-6AEF-4AE8-B95C-42E6F9E89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2650" y="1055688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データバス</a:t>
            </a:r>
            <a:endParaRPr lang="en-US" altLang="ja-JP" sz="2400"/>
          </a:p>
        </p:txBody>
      </p:sp>
      <p:sp>
        <p:nvSpPr>
          <p:cNvPr id="73740" name="AutoShape 12">
            <a:extLst>
              <a:ext uri="{FF2B5EF4-FFF2-40B4-BE49-F238E27FC236}">
                <a16:creationId xmlns:a16="http://schemas.microsoft.com/office/drawing/2014/main" id="{8D8B0287-AB08-450D-907B-F6A29A6D10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1779588"/>
            <a:ext cx="422275" cy="573087"/>
          </a:xfrm>
          <a:prstGeom prst="upDownArrow">
            <a:avLst>
              <a:gd name="adj1" fmla="val 50000"/>
              <a:gd name="adj2" fmla="val 27143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41" name="Line 13">
            <a:extLst>
              <a:ext uri="{FF2B5EF4-FFF2-40B4-BE49-F238E27FC236}">
                <a16:creationId xmlns:a16="http://schemas.microsoft.com/office/drawing/2014/main" id="{417CC12F-155E-4BF2-B3CD-02D8276017E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0863" y="1712913"/>
            <a:ext cx="5294312" cy="31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42" name="Line 14">
            <a:extLst>
              <a:ext uri="{FF2B5EF4-FFF2-40B4-BE49-F238E27FC236}">
                <a16:creationId xmlns:a16="http://schemas.microsoft.com/office/drawing/2014/main" id="{1E39B938-519F-41AF-A0C0-E7C04212F0DC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7338" y="1724025"/>
            <a:ext cx="0" cy="3871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43" name="Rectangle 15">
            <a:extLst>
              <a:ext uri="{FF2B5EF4-FFF2-40B4-BE49-F238E27FC236}">
                <a16:creationId xmlns:a16="http://schemas.microsoft.com/office/drawing/2014/main" id="{FE60EED2-5143-4682-93C3-D708E20B7F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9063" y="5059363"/>
            <a:ext cx="682625" cy="103028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44" name="Oval 16">
            <a:extLst>
              <a:ext uri="{FF2B5EF4-FFF2-40B4-BE49-F238E27FC236}">
                <a16:creationId xmlns:a16="http://schemas.microsoft.com/office/drawing/2014/main" id="{7A3771E5-1D0F-46C7-A7A1-5B4D7C82515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583363" y="1651000"/>
            <a:ext cx="114300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45" name="Line 17">
            <a:extLst>
              <a:ext uri="{FF2B5EF4-FFF2-40B4-BE49-F238E27FC236}">
                <a16:creationId xmlns:a16="http://schemas.microsoft.com/office/drawing/2014/main" id="{28038151-2F56-4451-9CB6-6C1AD885D1B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89625" y="5591175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46" name="Rectangle 18">
            <a:extLst>
              <a:ext uri="{FF2B5EF4-FFF2-40B4-BE49-F238E27FC236}">
                <a16:creationId xmlns:a16="http://schemas.microsoft.com/office/drawing/2014/main" id="{46479337-3635-4B63-8669-D18A38A756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75" y="5060950"/>
            <a:ext cx="682625" cy="1030288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47" name="Line 19">
            <a:extLst>
              <a:ext uri="{FF2B5EF4-FFF2-40B4-BE49-F238E27FC236}">
                <a16:creationId xmlns:a16="http://schemas.microsoft.com/office/drawing/2014/main" id="{7B10E9C8-2108-42AD-ADAE-FAAA4E80899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4838" y="5592763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48" name="Line 20">
            <a:extLst>
              <a:ext uri="{FF2B5EF4-FFF2-40B4-BE49-F238E27FC236}">
                <a16:creationId xmlns:a16="http://schemas.microsoft.com/office/drawing/2014/main" id="{3B082971-DB17-4CAE-BC24-5F07F7AA6F4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81313" y="5603875"/>
            <a:ext cx="8413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49" name="Text Box 21">
            <a:extLst>
              <a:ext uri="{FF2B5EF4-FFF2-40B4-BE49-F238E27FC236}">
                <a16:creationId xmlns:a16="http://schemas.microsoft.com/office/drawing/2014/main" id="{F7376B98-0CFD-4A51-8B2B-9AD9ED33F6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438" y="5243513"/>
            <a:ext cx="16748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制御系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Control Unit</a:t>
            </a:r>
          </a:p>
        </p:txBody>
      </p:sp>
      <p:sp>
        <p:nvSpPr>
          <p:cNvPr id="73750" name="Line 22">
            <a:extLst>
              <a:ext uri="{FF2B5EF4-FFF2-40B4-BE49-F238E27FC236}">
                <a16:creationId xmlns:a16="http://schemas.microsoft.com/office/drawing/2014/main" id="{5C4AFEE4-2DEC-4C60-808F-17199857E4C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7325" y="935038"/>
            <a:ext cx="5637213" cy="0"/>
          </a:xfrm>
          <a:prstGeom prst="line">
            <a:avLst/>
          </a:prstGeom>
          <a:noFill/>
          <a:ln w="57150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51" name="Rectangle 23">
            <a:extLst>
              <a:ext uri="{FF2B5EF4-FFF2-40B4-BE49-F238E27FC236}">
                <a16:creationId xmlns:a16="http://schemas.microsoft.com/office/drawing/2014/main" id="{A14E49A1-5492-4459-9BC8-08F1B5562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825" y="2328863"/>
            <a:ext cx="895350" cy="60483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52" name="Line 24">
            <a:extLst>
              <a:ext uri="{FF2B5EF4-FFF2-40B4-BE49-F238E27FC236}">
                <a16:creationId xmlns:a16="http://schemas.microsoft.com/office/drawing/2014/main" id="{466AA103-3D6E-4AB9-9B1A-649E1242517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7850" y="919163"/>
            <a:ext cx="0" cy="14112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53" name="Rectangle 25">
            <a:extLst>
              <a:ext uri="{FF2B5EF4-FFF2-40B4-BE49-F238E27FC236}">
                <a16:creationId xmlns:a16="http://schemas.microsoft.com/office/drawing/2014/main" id="{F3A95CA4-5F8C-4DD8-827A-E3A30A3FAC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63" y="3722688"/>
            <a:ext cx="1116012" cy="604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  <a:latin typeface="Microsoft Sans Serif" panose="020B0604020202020204" pitchFamily="34" charset="0"/>
              </a:rPr>
              <a:t>+</a:t>
            </a:r>
            <a:r>
              <a:rPr lang="ja-JP" altLang="en-US" sz="2000">
                <a:solidFill>
                  <a:schemeClr val="accent2"/>
                </a:solidFill>
              </a:rPr>
              <a:t>命令長</a:t>
            </a:r>
          </a:p>
        </p:txBody>
      </p:sp>
      <p:sp>
        <p:nvSpPr>
          <p:cNvPr id="73754" name="Line 26">
            <a:extLst>
              <a:ext uri="{FF2B5EF4-FFF2-40B4-BE49-F238E27FC236}">
                <a16:creationId xmlns:a16="http://schemas.microsoft.com/office/drawing/2014/main" id="{137CB2EF-4114-44A7-AC77-0D38A24FFD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67375" y="2101850"/>
            <a:ext cx="728663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55" name="Line 27">
            <a:extLst>
              <a:ext uri="{FF2B5EF4-FFF2-40B4-BE49-F238E27FC236}">
                <a16:creationId xmlns:a16="http://schemas.microsoft.com/office/drawing/2014/main" id="{0029058D-8030-4103-BCF0-D052868452B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3563" y="4591050"/>
            <a:ext cx="746125" cy="0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56" name="Line 28">
            <a:extLst>
              <a:ext uri="{FF2B5EF4-FFF2-40B4-BE49-F238E27FC236}">
                <a16:creationId xmlns:a16="http://schemas.microsoft.com/office/drawing/2014/main" id="{C484ADD0-4BAF-49A0-A04F-CB890303C68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56263" y="4333875"/>
            <a:ext cx="0" cy="2492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57" name="Freeform 29">
            <a:extLst>
              <a:ext uri="{FF2B5EF4-FFF2-40B4-BE49-F238E27FC236}">
                <a16:creationId xmlns:a16="http://schemas.microsoft.com/office/drawing/2014/main" id="{CA6C0908-B844-469A-BAB3-74D6A49D593E}"/>
              </a:ext>
            </a:extLst>
          </p:cNvPr>
          <p:cNvSpPr>
            <a:spLocks/>
          </p:cNvSpPr>
          <p:nvPr/>
        </p:nvSpPr>
        <p:spPr bwMode="auto">
          <a:xfrm>
            <a:off x="476250" y="1952625"/>
            <a:ext cx="958850" cy="2513013"/>
          </a:xfrm>
          <a:custGeom>
            <a:avLst/>
            <a:gdLst>
              <a:gd name="T0" fmla="*/ 2147483646 w 604"/>
              <a:gd name="T1" fmla="*/ 0 h 1583"/>
              <a:gd name="T2" fmla="*/ 0 w 604"/>
              <a:gd name="T3" fmla="*/ 2147483646 h 1583"/>
              <a:gd name="T4" fmla="*/ 0 w 604"/>
              <a:gd name="T5" fmla="*/ 2147483646 h 1583"/>
              <a:gd name="T6" fmla="*/ 2147483646 w 604"/>
              <a:gd name="T7" fmla="*/ 2147483646 h 1583"/>
              <a:gd name="T8" fmla="*/ 2147483646 w 604"/>
              <a:gd name="T9" fmla="*/ 2147483646 h 1583"/>
              <a:gd name="T10" fmla="*/ 2147483646 w 604"/>
              <a:gd name="T11" fmla="*/ 2147483646 h 1583"/>
              <a:gd name="T12" fmla="*/ 2147483646 w 604"/>
              <a:gd name="T13" fmla="*/ 2147483646 h 1583"/>
              <a:gd name="T14" fmla="*/ 2147483646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3758" name="Rectangle 30">
            <a:extLst>
              <a:ext uri="{FF2B5EF4-FFF2-40B4-BE49-F238E27FC236}">
                <a16:creationId xmlns:a16="http://schemas.microsoft.com/office/drawing/2014/main" id="{F5CCE1CE-9912-4ACC-93CC-852F8EE837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2436813"/>
            <a:ext cx="949325" cy="159861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59" name="Text Box 31">
            <a:extLst>
              <a:ext uri="{FF2B5EF4-FFF2-40B4-BE49-F238E27FC236}">
                <a16:creationId xmlns:a16="http://schemas.microsoft.com/office/drawing/2014/main" id="{287A2E04-D096-43C8-B89E-C8A74A95D0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9563" y="4016375"/>
            <a:ext cx="13303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accent2"/>
                </a:solidFill>
              </a:rPr>
              <a:t>レジスタ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Registers</a:t>
            </a:r>
          </a:p>
        </p:txBody>
      </p:sp>
      <p:sp>
        <p:nvSpPr>
          <p:cNvPr id="73760" name="Oval 32">
            <a:extLst>
              <a:ext uri="{FF2B5EF4-FFF2-40B4-BE49-F238E27FC236}">
                <a16:creationId xmlns:a16="http://schemas.microsoft.com/office/drawing/2014/main" id="{41516979-C698-4A71-B0BC-2ED637E8F2B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454525" y="1660525"/>
            <a:ext cx="114300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61" name="Line 33">
            <a:extLst>
              <a:ext uri="{FF2B5EF4-FFF2-40B4-BE49-F238E27FC236}">
                <a16:creationId xmlns:a16="http://schemas.microsoft.com/office/drawing/2014/main" id="{E40767A7-D8D6-44E1-8AFE-87E6D95A247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8025" y="1725613"/>
            <a:ext cx="0" cy="1004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62" name="Line 34">
            <a:extLst>
              <a:ext uri="{FF2B5EF4-FFF2-40B4-BE49-F238E27FC236}">
                <a16:creationId xmlns:a16="http://schemas.microsoft.com/office/drawing/2014/main" id="{922355D4-E08B-485A-9349-D02FC8EDEFB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2732088"/>
            <a:ext cx="5143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63" name="Line 35">
            <a:extLst>
              <a:ext uri="{FF2B5EF4-FFF2-40B4-BE49-F238E27FC236}">
                <a16:creationId xmlns:a16="http://schemas.microsoft.com/office/drawing/2014/main" id="{807EBD13-1C0E-4693-9EB4-F475ACBD1B2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5863" y="1712913"/>
            <a:ext cx="1587" cy="684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64" name="Line 36">
            <a:extLst>
              <a:ext uri="{FF2B5EF4-FFF2-40B4-BE49-F238E27FC236}">
                <a16:creationId xmlns:a16="http://schemas.microsoft.com/office/drawing/2014/main" id="{8079ADA9-5ABB-4994-9DC5-965BA7708CB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90738" y="2374900"/>
            <a:ext cx="390525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65" name="Line 37">
            <a:extLst>
              <a:ext uri="{FF2B5EF4-FFF2-40B4-BE49-F238E27FC236}">
                <a16:creationId xmlns:a16="http://schemas.microsoft.com/office/drawing/2014/main" id="{1D55A6FD-3B5C-4025-9489-B638C30CECD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3988" y="2519363"/>
            <a:ext cx="407987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66" name="Line 38">
            <a:extLst>
              <a:ext uri="{FF2B5EF4-FFF2-40B4-BE49-F238E27FC236}">
                <a16:creationId xmlns:a16="http://schemas.microsoft.com/office/drawing/2014/main" id="{D06C1AED-EE05-403B-ADA8-60EBC8C1951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3275" y="2635250"/>
            <a:ext cx="6477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67" name="Line 39">
            <a:extLst>
              <a:ext uri="{FF2B5EF4-FFF2-40B4-BE49-F238E27FC236}">
                <a16:creationId xmlns:a16="http://schemas.microsoft.com/office/drawing/2014/main" id="{BE2B3694-0C9F-494B-93E9-6681DBC316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2563" y="2633663"/>
            <a:ext cx="1587" cy="1347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68" name="Line 40">
            <a:extLst>
              <a:ext uri="{FF2B5EF4-FFF2-40B4-BE49-F238E27FC236}">
                <a16:creationId xmlns:a16="http://schemas.microsoft.com/office/drawing/2014/main" id="{384EAD9C-B347-462B-9FD1-4C98B8599E0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2635250"/>
            <a:ext cx="309562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69" name="Line 41">
            <a:extLst>
              <a:ext uri="{FF2B5EF4-FFF2-40B4-BE49-F238E27FC236}">
                <a16:creationId xmlns:a16="http://schemas.microsoft.com/office/drawing/2014/main" id="{C814B547-5EE7-41C7-BFEE-E84AA99EC8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3038" y="3959225"/>
            <a:ext cx="12700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70" name="Line 42">
            <a:extLst>
              <a:ext uri="{FF2B5EF4-FFF2-40B4-BE49-F238E27FC236}">
                <a16:creationId xmlns:a16="http://schemas.microsoft.com/office/drawing/2014/main" id="{FC13D2C4-1B57-4A78-9ED5-99247F8CCF04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775" y="3175000"/>
            <a:ext cx="255588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71" name="Oval 43">
            <a:extLst>
              <a:ext uri="{FF2B5EF4-FFF2-40B4-BE49-F238E27FC236}">
                <a16:creationId xmlns:a16="http://schemas.microsoft.com/office/drawing/2014/main" id="{84A82ADC-22EE-46C7-9264-13D3CED2A8E6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597150" y="2528888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72" name="Oval 44">
            <a:extLst>
              <a:ext uri="{FF2B5EF4-FFF2-40B4-BE49-F238E27FC236}">
                <a16:creationId xmlns:a16="http://schemas.microsoft.com/office/drawing/2014/main" id="{C80E2027-9193-4749-9F16-1860BB8FCFA2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339975" y="16081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73" name="Line 45">
            <a:extLst>
              <a:ext uri="{FF2B5EF4-FFF2-40B4-BE49-F238E27FC236}">
                <a16:creationId xmlns:a16="http://schemas.microsoft.com/office/drawing/2014/main" id="{C7D74A4B-B8EB-43F2-82C1-F84853FAC2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4625" y="1441450"/>
            <a:ext cx="6959600" cy="4763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74" name="Line 46">
            <a:extLst>
              <a:ext uri="{FF2B5EF4-FFF2-40B4-BE49-F238E27FC236}">
                <a16:creationId xmlns:a16="http://schemas.microsoft.com/office/drawing/2014/main" id="{3D1E1F01-DD1C-4C12-94EF-A0D9AD16889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0188" y="1457325"/>
            <a:ext cx="1587" cy="17081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75" name="Line 47">
            <a:extLst>
              <a:ext uri="{FF2B5EF4-FFF2-40B4-BE49-F238E27FC236}">
                <a16:creationId xmlns:a16="http://schemas.microsoft.com/office/drawing/2014/main" id="{1B72DB84-9956-4219-897A-211018C468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9388" y="1450975"/>
            <a:ext cx="0" cy="11747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76" name="Oval 48">
            <a:extLst>
              <a:ext uri="{FF2B5EF4-FFF2-40B4-BE49-F238E27FC236}">
                <a16:creationId xmlns:a16="http://schemas.microsoft.com/office/drawing/2014/main" id="{97CCABE9-A43C-40EC-BD37-4B97FB05B6C3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3397250" y="1330325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77" name="Line 49">
            <a:extLst>
              <a:ext uri="{FF2B5EF4-FFF2-40B4-BE49-F238E27FC236}">
                <a16:creationId xmlns:a16="http://schemas.microsoft.com/office/drawing/2014/main" id="{72F4AB5C-01B2-4BFE-A1D6-5307AEAB19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1550" y="936625"/>
            <a:ext cx="7938" cy="479425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78" name="Oval 50">
            <a:extLst>
              <a:ext uri="{FF2B5EF4-FFF2-40B4-BE49-F238E27FC236}">
                <a16:creationId xmlns:a16="http://schemas.microsoft.com/office/drawing/2014/main" id="{FE1F577A-C83F-4A1B-A996-1BD007290C24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575175" y="1320800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79" name="Line 51">
            <a:extLst>
              <a:ext uri="{FF2B5EF4-FFF2-40B4-BE49-F238E27FC236}">
                <a16:creationId xmlns:a16="http://schemas.microsoft.com/office/drawing/2014/main" id="{49CE01C2-C305-4D24-A382-056B9D35B3C8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4238" y="1446213"/>
            <a:ext cx="1587" cy="228600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80" name="Line 52">
            <a:extLst>
              <a:ext uri="{FF2B5EF4-FFF2-40B4-BE49-F238E27FC236}">
                <a16:creationId xmlns:a16="http://schemas.microsoft.com/office/drawing/2014/main" id="{8F35EA46-5566-4F92-A882-13537EA1D08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0500" y="3721100"/>
            <a:ext cx="6985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81" name="Oval 53">
            <a:extLst>
              <a:ext uri="{FF2B5EF4-FFF2-40B4-BE49-F238E27FC236}">
                <a16:creationId xmlns:a16="http://schemas.microsoft.com/office/drawing/2014/main" id="{9122E680-0C16-4FFE-AFA1-BE6715487E3D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5548313" y="1998663"/>
            <a:ext cx="230187" cy="217487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9999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82" name="Line 54">
            <a:extLst>
              <a:ext uri="{FF2B5EF4-FFF2-40B4-BE49-F238E27FC236}">
                <a16:creationId xmlns:a16="http://schemas.microsoft.com/office/drawing/2014/main" id="{E9FA5475-FBD9-4518-8DE9-318652691BC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82800" y="2116138"/>
            <a:ext cx="356711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0247" name="Rectangle 55">
            <a:extLst>
              <a:ext uri="{FF2B5EF4-FFF2-40B4-BE49-F238E27FC236}">
                <a16:creationId xmlns:a16="http://schemas.microsoft.com/office/drawing/2014/main" id="{2C83CDDE-69A1-4892-8354-AB5DB994F4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4300" y="5221288"/>
            <a:ext cx="1509713" cy="825500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73784" name="Rectangle 56">
            <a:extLst>
              <a:ext uri="{FF2B5EF4-FFF2-40B4-BE49-F238E27FC236}">
                <a16:creationId xmlns:a16="http://schemas.microsoft.com/office/drawing/2014/main" id="{EF0B6DB1-14EC-489A-896B-319E3D16F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7288" y="2359025"/>
            <a:ext cx="1603375" cy="3802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85" name="Text Box 57">
            <a:extLst>
              <a:ext uri="{FF2B5EF4-FFF2-40B4-BE49-F238E27FC236}">
                <a16:creationId xmlns:a16="http://schemas.microsoft.com/office/drawing/2014/main" id="{D3CDBE84-0361-41EE-9490-DBDEF110C4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4038" y="3800475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73786" name="Line 58">
            <a:extLst>
              <a:ext uri="{FF2B5EF4-FFF2-40B4-BE49-F238E27FC236}">
                <a16:creationId xmlns:a16="http://schemas.microsoft.com/office/drawing/2014/main" id="{DF202979-1C62-4BFC-A200-A4F27C206E8A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4316413"/>
            <a:ext cx="377825" cy="127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87" name="Line 59">
            <a:extLst>
              <a:ext uri="{FF2B5EF4-FFF2-40B4-BE49-F238E27FC236}">
                <a16:creationId xmlns:a16="http://schemas.microsoft.com/office/drawing/2014/main" id="{EDF94776-0ED0-419C-89FF-AC86A0D0AFAD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2175" y="3854450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0252" name="Text Box 60">
            <a:extLst>
              <a:ext uri="{FF2B5EF4-FFF2-40B4-BE49-F238E27FC236}">
                <a16:creationId xmlns:a16="http://schemas.microsoft.com/office/drawing/2014/main" id="{B82C1770-4DA4-4CA7-80AD-81A6A7332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6363" y="4048125"/>
            <a:ext cx="3868737" cy="1076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データレジスタ </a:t>
            </a:r>
            <a:r>
              <a:rPr lang="en-US" altLang="ja-JP">
                <a:solidFill>
                  <a:schemeClr val="accent2"/>
                </a:solidFill>
              </a:rPr>
              <a:t>D0 </a:t>
            </a:r>
            <a:r>
              <a:rPr lang="ja-JP" altLang="en-US">
                <a:solidFill>
                  <a:schemeClr val="accent2"/>
                </a:solidFill>
              </a:rPr>
              <a:t>に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値 </a:t>
            </a:r>
            <a:r>
              <a:rPr lang="en-US" altLang="ja-JP">
                <a:solidFill>
                  <a:schemeClr val="accent2"/>
                </a:solidFill>
              </a:rPr>
              <a:t>00000001 </a:t>
            </a:r>
            <a:r>
              <a:rPr lang="ja-JP" altLang="en-US">
                <a:solidFill>
                  <a:schemeClr val="accent2"/>
                </a:solidFill>
              </a:rPr>
              <a:t>が入る</a:t>
            </a:r>
          </a:p>
        </p:txBody>
      </p:sp>
      <p:sp>
        <p:nvSpPr>
          <p:cNvPr id="73789" name="Text Box 61">
            <a:extLst>
              <a:ext uri="{FF2B5EF4-FFF2-40B4-BE49-F238E27FC236}">
                <a16:creationId xmlns:a16="http://schemas.microsoft.com/office/drawing/2014/main" id="{2757091C-E632-4C40-B7D2-A400482AA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5213" y="134938"/>
            <a:ext cx="2892425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  <a:latin typeface="Microsoft Sans Serif" panose="020B0604020202020204" pitchFamily="34" charset="0"/>
              </a:rPr>
              <a:t>命令実行では</a:t>
            </a:r>
          </a:p>
        </p:txBody>
      </p:sp>
      <p:sp>
        <p:nvSpPr>
          <p:cNvPr id="73790" name="Text Box 62">
            <a:extLst>
              <a:ext uri="{FF2B5EF4-FFF2-40B4-BE49-F238E27FC236}">
                <a16:creationId xmlns:a16="http://schemas.microsoft.com/office/drawing/2014/main" id="{4925FA7F-F1CA-4BC4-AEFC-9B364810E6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2163" y="2746375"/>
            <a:ext cx="681037" cy="5794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D0</a:t>
            </a:r>
          </a:p>
        </p:txBody>
      </p:sp>
      <p:sp>
        <p:nvSpPr>
          <p:cNvPr id="520255" name="Text Box 63">
            <a:extLst>
              <a:ext uri="{FF2B5EF4-FFF2-40B4-BE49-F238E27FC236}">
                <a16:creationId xmlns:a16="http://schemas.microsoft.com/office/drawing/2014/main" id="{963CDFDF-47E0-490D-8090-B4D1A18D9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1300" y="2770188"/>
            <a:ext cx="1771650" cy="4953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tx2"/>
                </a:solidFill>
                <a:latin typeface="MS Reference Sans Serif" panose="020B0604030504040204" pitchFamily="34" charset="0"/>
              </a:rPr>
              <a:t>00000001</a:t>
            </a:r>
          </a:p>
        </p:txBody>
      </p:sp>
      <p:sp>
        <p:nvSpPr>
          <p:cNvPr id="520256" name="Line 64">
            <a:extLst>
              <a:ext uri="{FF2B5EF4-FFF2-40B4-BE49-F238E27FC236}">
                <a16:creationId xmlns:a16="http://schemas.microsoft.com/office/drawing/2014/main" id="{81AA7B54-B7DF-41C0-A493-53EA7CB0E0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73288" y="4830763"/>
            <a:ext cx="0" cy="354012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0257" name="Line 65">
            <a:extLst>
              <a:ext uri="{FF2B5EF4-FFF2-40B4-BE49-F238E27FC236}">
                <a16:creationId xmlns:a16="http://schemas.microsoft.com/office/drawing/2014/main" id="{846E174C-2C59-4D3B-8BA7-EC0686A9F84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84400" y="4864100"/>
            <a:ext cx="2709863" cy="3175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0258" name="Line 66">
            <a:extLst>
              <a:ext uri="{FF2B5EF4-FFF2-40B4-BE49-F238E27FC236}">
                <a16:creationId xmlns:a16="http://schemas.microsoft.com/office/drawing/2014/main" id="{C3F17271-72E5-487B-AD32-83DF519BB0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13313" y="3046413"/>
            <a:ext cx="11112" cy="183832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0259" name="Line 67">
            <a:extLst>
              <a:ext uri="{FF2B5EF4-FFF2-40B4-BE49-F238E27FC236}">
                <a16:creationId xmlns:a16="http://schemas.microsoft.com/office/drawing/2014/main" id="{932A6C1D-6F72-49DC-9A83-F985EBBF673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08500" y="3046413"/>
            <a:ext cx="430213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0260" name="Line 68">
            <a:extLst>
              <a:ext uri="{FF2B5EF4-FFF2-40B4-BE49-F238E27FC236}">
                <a16:creationId xmlns:a16="http://schemas.microsoft.com/office/drawing/2014/main" id="{11640C72-517D-49C7-96A2-738FC6029EE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14850" y="3308350"/>
            <a:ext cx="676275" cy="757238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0263" name="Line 71">
            <a:extLst>
              <a:ext uri="{FF2B5EF4-FFF2-40B4-BE49-F238E27FC236}">
                <a16:creationId xmlns:a16="http://schemas.microsoft.com/office/drawing/2014/main" id="{C684DFF7-2AC9-4EB7-80B9-B406CD07886F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3200" y="5184775"/>
            <a:ext cx="538163" cy="22225"/>
          </a:xfrm>
          <a:prstGeom prst="line">
            <a:avLst/>
          </a:prstGeom>
          <a:noFill/>
          <a:ln w="57150">
            <a:solidFill>
              <a:srgbClr val="FF4B4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0264" name="Text Box 72">
            <a:extLst>
              <a:ext uri="{FF2B5EF4-FFF2-40B4-BE49-F238E27FC236}">
                <a16:creationId xmlns:a16="http://schemas.microsoft.com/office/drawing/2014/main" id="{9830E4E8-BD88-4CF1-82A1-7A1DC1DD68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2513" y="4921250"/>
            <a:ext cx="160655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</a:rPr>
              <a:t>00000001</a:t>
            </a:r>
          </a:p>
        </p:txBody>
      </p:sp>
      <p:sp>
        <p:nvSpPr>
          <p:cNvPr id="73799" name="Text Box 75">
            <a:extLst>
              <a:ext uri="{FF2B5EF4-FFF2-40B4-BE49-F238E27FC236}">
                <a16:creationId xmlns:a16="http://schemas.microsoft.com/office/drawing/2014/main" id="{D64B4B54-DC28-437C-8190-6A6276471F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7713" y="2684463"/>
            <a:ext cx="1982787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FF0000"/>
                </a:solidFill>
                <a:latin typeface="Microsoft Sans Serif" panose="020B0604020202020204" pitchFamily="34" charset="0"/>
              </a:rPr>
              <a:t>70 01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FF0000"/>
                </a:solidFill>
                <a:latin typeface="Microsoft Sans Serif" panose="020B0604020202020204" pitchFamily="34" charset="0"/>
              </a:rPr>
              <a:t>(moveq.l #1,%d0)</a:t>
            </a:r>
            <a:endParaRPr lang="ja-JP" altLang="en-US" sz="1800">
              <a:solidFill>
                <a:srgbClr val="FF0000"/>
              </a:solidFill>
              <a:latin typeface="Microsoft Sans Serif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2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2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2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2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2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2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2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52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1000"/>
                                        <p:tgtEl>
                                          <p:spTgt spid="52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0247" grpId="0" animBg="1"/>
      <p:bldP spid="520252" grpId="0" animBg="1"/>
      <p:bldP spid="520255" grpId="0" animBg="1"/>
      <p:bldP spid="52026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Line 2">
            <a:extLst>
              <a:ext uri="{FF2B5EF4-FFF2-40B4-BE49-F238E27FC236}">
                <a16:creationId xmlns:a16="http://schemas.microsoft.com/office/drawing/2014/main" id="{C6F25E47-887A-4CC8-B424-FF1AFA5E5F1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0863" y="2924175"/>
            <a:ext cx="7937" cy="8080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779" name="Line 3">
            <a:extLst>
              <a:ext uri="{FF2B5EF4-FFF2-40B4-BE49-F238E27FC236}">
                <a16:creationId xmlns:a16="http://schemas.microsoft.com/office/drawing/2014/main" id="{EF8F98AA-E0B1-4CE6-87EC-3DD855D2964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91275" y="2103438"/>
            <a:ext cx="0" cy="25034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780" name="AutoShape 4">
            <a:extLst>
              <a:ext uri="{FF2B5EF4-FFF2-40B4-BE49-F238E27FC236}">
                <a16:creationId xmlns:a16="http://schemas.microsoft.com/office/drawing/2014/main" id="{6480E95B-1DAD-40BB-AA57-1FD478833A1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30388" y="1954213"/>
            <a:ext cx="228600" cy="795337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781" name="Rectangle 5">
            <a:extLst>
              <a:ext uri="{FF2B5EF4-FFF2-40B4-BE49-F238E27FC236}">
                <a16:creationId xmlns:a16="http://schemas.microsoft.com/office/drawing/2014/main" id="{8AA5AAD8-26B4-4FD9-B7AF-6E6EC64CD5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434975"/>
            <a:ext cx="7075488" cy="6329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782" name="Text Box 6">
            <a:extLst>
              <a:ext uri="{FF2B5EF4-FFF2-40B4-BE49-F238E27FC236}">
                <a16:creationId xmlns:a16="http://schemas.microsoft.com/office/drawing/2014/main" id="{FF557436-84DA-45E1-BA19-CB84978595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5213" y="134938"/>
            <a:ext cx="3438525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  <a:latin typeface="Microsoft Sans Serif" panose="020B0604020202020204" pitchFamily="34" charset="0"/>
              </a:rPr>
              <a:t>命令フェッチでは</a:t>
            </a:r>
          </a:p>
        </p:txBody>
      </p:sp>
      <p:sp>
        <p:nvSpPr>
          <p:cNvPr id="75783" name="Rectangle 7">
            <a:extLst>
              <a:ext uri="{FF2B5EF4-FFF2-40B4-BE49-F238E27FC236}">
                <a16:creationId xmlns:a16="http://schemas.microsoft.com/office/drawing/2014/main" id="{7769C3A8-ADFB-4048-84CF-4B55889051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1427163"/>
            <a:ext cx="2020887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784" name="Rectangle 8">
            <a:extLst>
              <a:ext uri="{FF2B5EF4-FFF2-40B4-BE49-F238E27FC236}">
                <a16:creationId xmlns:a16="http://schemas.microsoft.com/office/drawing/2014/main" id="{3DC56908-2767-4494-92A9-14A0318C60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715963"/>
            <a:ext cx="2003425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785" name="AutoShape 9">
            <a:extLst>
              <a:ext uri="{FF2B5EF4-FFF2-40B4-BE49-F238E27FC236}">
                <a16:creationId xmlns:a16="http://schemas.microsoft.com/office/drawing/2014/main" id="{88CF488A-CC14-494D-BC59-DA02E656CA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1131888"/>
            <a:ext cx="466725" cy="1216025"/>
          </a:xfrm>
          <a:prstGeom prst="downArrow">
            <a:avLst>
              <a:gd name="adj1" fmla="val 50000"/>
              <a:gd name="adj2" fmla="val 65136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786" name="Text Box 10">
            <a:extLst>
              <a:ext uri="{FF2B5EF4-FFF2-40B4-BE49-F238E27FC236}">
                <a16:creationId xmlns:a16="http://schemas.microsoft.com/office/drawing/2014/main" id="{03F104AD-68C2-454F-ADAE-F6E0DC4D0C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25" y="269875"/>
            <a:ext cx="1789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アドレスバス</a:t>
            </a:r>
            <a:endParaRPr lang="en-US" altLang="ja-JP" sz="2400">
              <a:solidFill>
                <a:schemeClr val="tx2"/>
              </a:solidFill>
            </a:endParaRPr>
          </a:p>
        </p:txBody>
      </p:sp>
      <p:sp>
        <p:nvSpPr>
          <p:cNvPr id="75787" name="Text Box 11">
            <a:extLst>
              <a:ext uri="{FF2B5EF4-FFF2-40B4-BE49-F238E27FC236}">
                <a16:creationId xmlns:a16="http://schemas.microsoft.com/office/drawing/2014/main" id="{A25AC8BE-2549-449C-AF45-B1EE79375A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2650" y="1055688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データバス</a:t>
            </a:r>
            <a:endParaRPr lang="en-US" altLang="ja-JP" sz="2400"/>
          </a:p>
        </p:txBody>
      </p:sp>
      <p:sp>
        <p:nvSpPr>
          <p:cNvPr id="75788" name="AutoShape 12">
            <a:extLst>
              <a:ext uri="{FF2B5EF4-FFF2-40B4-BE49-F238E27FC236}">
                <a16:creationId xmlns:a16="http://schemas.microsoft.com/office/drawing/2014/main" id="{D4067C0E-B401-4E36-BB01-395441A6FF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1779588"/>
            <a:ext cx="422275" cy="573087"/>
          </a:xfrm>
          <a:prstGeom prst="upDownArrow">
            <a:avLst>
              <a:gd name="adj1" fmla="val 50000"/>
              <a:gd name="adj2" fmla="val 27143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789" name="Rectangle 13">
            <a:extLst>
              <a:ext uri="{FF2B5EF4-FFF2-40B4-BE49-F238E27FC236}">
                <a16:creationId xmlns:a16="http://schemas.microsoft.com/office/drawing/2014/main" id="{7E330C0C-324A-4141-95EE-197A80B9E8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7288" y="2359025"/>
            <a:ext cx="1603375" cy="3802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790" name="Text Box 14">
            <a:extLst>
              <a:ext uri="{FF2B5EF4-FFF2-40B4-BE49-F238E27FC236}">
                <a16:creationId xmlns:a16="http://schemas.microsoft.com/office/drawing/2014/main" id="{602B44C1-3D67-4671-BE6D-8CDC45ADA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4038" y="3800475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75791" name="Line 15">
            <a:extLst>
              <a:ext uri="{FF2B5EF4-FFF2-40B4-BE49-F238E27FC236}">
                <a16:creationId xmlns:a16="http://schemas.microsoft.com/office/drawing/2014/main" id="{33021C43-68EE-4258-B792-5C530B11418D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4316413"/>
            <a:ext cx="377825" cy="127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792" name="Line 16">
            <a:extLst>
              <a:ext uri="{FF2B5EF4-FFF2-40B4-BE49-F238E27FC236}">
                <a16:creationId xmlns:a16="http://schemas.microsoft.com/office/drawing/2014/main" id="{44098D9F-A4A3-45ED-BFBA-C09DA3E88E18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2175" y="3854450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793" name="Line 17">
            <a:extLst>
              <a:ext uri="{FF2B5EF4-FFF2-40B4-BE49-F238E27FC236}">
                <a16:creationId xmlns:a16="http://schemas.microsoft.com/office/drawing/2014/main" id="{47833B1D-34F9-43B7-B942-517E3D20B16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0863" y="1712913"/>
            <a:ext cx="5294312" cy="31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794" name="Line 18">
            <a:extLst>
              <a:ext uri="{FF2B5EF4-FFF2-40B4-BE49-F238E27FC236}">
                <a16:creationId xmlns:a16="http://schemas.microsoft.com/office/drawing/2014/main" id="{35E07E11-861C-4697-A810-D4B5A8B61F39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7338" y="1724025"/>
            <a:ext cx="0" cy="3871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795" name="Rectangle 19">
            <a:extLst>
              <a:ext uri="{FF2B5EF4-FFF2-40B4-BE49-F238E27FC236}">
                <a16:creationId xmlns:a16="http://schemas.microsoft.com/office/drawing/2014/main" id="{54DC0B9D-A9C6-4077-9A60-4F9F699D28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9063" y="5059363"/>
            <a:ext cx="682625" cy="103028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796" name="Text Box 20">
            <a:extLst>
              <a:ext uri="{FF2B5EF4-FFF2-40B4-BE49-F238E27FC236}">
                <a16:creationId xmlns:a16="http://schemas.microsoft.com/office/drawing/2014/main" id="{6648B4A6-DCB1-4E1C-9CD4-64695BD84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7550" y="6048375"/>
            <a:ext cx="28829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命令レジスタ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Instruction Register</a:t>
            </a:r>
          </a:p>
        </p:txBody>
      </p:sp>
      <p:sp>
        <p:nvSpPr>
          <p:cNvPr id="75797" name="Oval 21">
            <a:extLst>
              <a:ext uri="{FF2B5EF4-FFF2-40B4-BE49-F238E27FC236}">
                <a16:creationId xmlns:a16="http://schemas.microsoft.com/office/drawing/2014/main" id="{EF1F206F-6CDB-4346-A2CC-497366B02457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6505575" y="15954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798" name="Line 22">
            <a:extLst>
              <a:ext uri="{FF2B5EF4-FFF2-40B4-BE49-F238E27FC236}">
                <a16:creationId xmlns:a16="http://schemas.microsoft.com/office/drawing/2014/main" id="{4706EA40-7C0E-4884-B4C0-C9FF6431463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89625" y="5591175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799" name="Rectangle 23">
            <a:extLst>
              <a:ext uri="{FF2B5EF4-FFF2-40B4-BE49-F238E27FC236}">
                <a16:creationId xmlns:a16="http://schemas.microsoft.com/office/drawing/2014/main" id="{C20B8B46-C2DB-4EC2-9D6C-0B5D79992A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75" y="5060950"/>
            <a:ext cx="682625" cy="1030288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800" name="Line 24">
            <a:extLst>
              <a:ext uri="{FF2B5EF4-FFF2-40B4-BE49-F238E27FC236}">
                <a16:creationId xmlns:a16="http://schemas.microsoft.com/office/drawing/2014/main" id="{D8EBB337-4A7A-4D05-84BD-3516946B196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4838" y="5592763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01" name="Line 25">
            <a:extLst>
              <a:ext uri="{FF2B5EF4-FFF2-40B4-BE49-F238E27FC236}">
                <a16:creationId xmlns:a16="http://schemas.microsoft.com/office/drawing/2014/main" id="{CA8C20DD-F5EC-4474-96B8-0809D7C6B69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81313" y="5603875"/>
            <a:ext cx="8413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02" name="Text Box 26">
            <a:extLst>
              <a:ext uri="{FF2B5EF4-FFF2-40B4-BE49-F238E27FC236}">
                <a16:creationId xmlns:a16="http://schemas.microsoft.com/office/drawing/2014/main" id="{BE02C13A-C69D-44E6-B549-150828DFE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438" y="5243513"/>
            <a:ext cx="16748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制御系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Control Unit</a:t>
            </a:r>
          </a:p>
        </p:txBody>
      </p:sp>
      <p:sp>
        <p:nvSpPr>
          <p:cNvPr id="75803" name="Line 27">
            <a:extLst>
              <a:ext uri="{FF2B5EF4-FFF2-40B4-BE49-F238E27FC236}">
                <a16:creationId xmlns:a16="http://schemas.microsoft.com/office/drawing/2014/main" id="{BE333F98-07C6-4F51-ADEA-26D07CEFB4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7325" y="935038"/>
            <a:ext cx="5637213" cy="0"/>
          </a:xfrm>
          <a:prstGeom prst="line">
            <a:avLst/>
          </a:prstGeom>
          <a:noFill/>
          <a:ln w="57150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04" name="Rectangle 28">
            <a:extLst>
              <a:ext uri="{FF2B5EF4-FFF2-40B4-BE49-F238E27FC236}">
                <a16:creationId xmlns:a16="http://schemas.microsoft.com/office/drawing/2014/main" id="{D9968653-DAB1-40FB-A892-ED238ACE6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825" y="2328863"/>
            <a:ext cx="895350" cy="60483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805" name="Text Box 29">
            <a:extLst>
              <a:ext uri="{FF2B5EF4-FFF2-40B4-BE49-F238E27FC236}">
                <a16:creationId xmlns:a16="http://schemas.microsoft.com/office/drawing/2014/main" id="{52C2517E-9F1F-4EA9-95CC-20375CC340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6450" y="2978150"/>
            <a:ext cx="205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chemeClr val="accent2"/>
                </a:solidFill>
              </a:rPr>
              <a:t>プログラムカウンタ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chemeClr val="accent2"/>
                </a:solidFill>
              </a:rPr>
              <a:t>Program Counter</a:t>
            </a:r>
          </a:p>
        </p:txBody>
      </p:sp>
      <p:sp>
        <p:nvSpPr>
          <p:cNvPr id="75806" name="Line 30">
            <a:extLst>
              <a:ext uri="{FF2B5EF4-FFF2-40B4-BE49-F238E27FC236}">
                <a16:creationId xmlns:a16="http://schemas.microsoft.com/office/drawing/2014/main" id="{77A67C0D-32E5-4A12-B85A-563CCDC0E5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7850" y="919163"/>
            <a:ext cx="0" cy="14112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07" name="Rectangle 31">
            <a:extLst>
              <a:ext uri="{FF2B5EF4-FFF2-40B4-BE49-F238E27FC236}">
                <a16:creationId xmlns:a16="http://schemas.microsoft.com/office/drawing/2014/main" id="{9C4B4B24-5E36-4804-9E78-9C1ED0305B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63" y="3722688"/>
            <a:ext cx="1116012" cy="604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  <a:latin typeface="Microsoft Sans Serif" panose="020B0604020202020204" pitchFamily="34" charset="0"/>
              </a:rPr>
              <a:t>+</a:t>
            </a:r>
            <a:r>
              <a:rPr lang="ja-JP" altLang="en-US" sz="2000">
                <a:solidFill>
                  <a:schemeClr val="accent2"/>
                </a:solidFill>
              </a:rPr>
              <a:t>命令長</a:t>
            </a:r>
          </a:p>
        </p:txBody>
      </p:sp>
      <p:sp>
        <p:nvSpPr>
          <p:cNvPr id="75808" name="Line 32">
            <a:extLst>
              <a:ext uri="{FF2B5EF4-FFF2-40B4-BE49-F238E27FC236}">
                <a16:creationId xmlns:a16="http://schemas.microsoft.com/office/drawing/2014/main" id="{8DEBC2DA-3770-4613-BB18-125A1AFCDE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67375" y="2101850"/>
            <a:ext cx="728663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09" name="Line 33">
            <a:extLst>
              <a:ext uri="{FF2B5EF4-FFF2-40B4-BE49-F238E27FC236}">
                <a16:creationId xmlns:a16="http://schemas.microsoft.com/office/drawing/2014/main" id="{846172F7-ADA5-472A-B796-84DFDD5EC55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3563" y="4591050"/>
            <a:ext cx="746125" cy="0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10" name="Line 34">
            <a:extLst>
              <a:ext uri="{FF2B5EF4-FFF2-40B4-BE49-F238E27FC236}">
                <a16:creationId xmlns:a16="http://schemas.microsoft.com/office/drawing/2014/main" id="{100A02CE-794A-4353-8E9D-D44574F0238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56263" y="4333875"/>
            <a:ext cx="0" cy="2492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11" name="Freeform 35">
            <a:extLst>
              <a:ext uri="{FF2B5EF4-FFF2-40B4-BE49-F238E27FC236}">
                <a16:creationId xmlns:a16="http://schemas.microsoft.com/office/drawing/2014/main" id="{D810FDE4-3848-4372-AD58-4666E62FF8E9}"/>
              </a:ext>
            </a:extLst>
          </p:cNvPr>
          <p:cNvSpPr>
            <a:spLocks/>
          </p:cNvSpPr>
          <p:nvPr/>
        </p:nvSpPr>
        <p:spPr bwMode="auto">
          <a:xfrm>
            <a:off x="476250" y="1952625"/>
            <a:ext cx="958850" cy="2513013"/>
          </a:xfrm>
          <a:custGeom>
            <a:avLst/>
            <a:gdLst>
              <a:gd name="T0" fmla="*/ 2147483646 w 604"/>
              <a:gd name="T1" fmla="*/ 0 h 1583"/>
              <a:gd name="T2" fmla="*/ 0 w 604"/>
              <a:gd name="T3" fmla="*/ 2147483646 h 1583"/>
              <a:gd name="T4" fmla="*/ 0 w 604"/>
              <a:gd name="T5" fmla="*/ 2147483646 h 1583"/>
              <a:gd name="T6" fmla="*/ 2147483646 w 604"/>
              <a:gd name="T7" fmla="*/ 2147483646 h 1583"/>
              <a:gd name="T8" fmla="*/ 2147483646 w 604"/>
              <a:gd name="T9" fmla="*/ 2147483646 h 1583"/>
              <a:gd name="T10" fmla="*/ 2147483646 w 604"/>
              <a:gd name="T11" fmla="*/ 2147483646 h 1583"/>
              <a:gd name="T12" fmla="*/ 2147483646 w 604"/>
              <a:gd name="T13" fmla="*/ 2147483646 h 1583"/>
              <a:gd name="T14" fmla="*/ 2147483646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5812" name="Rectangle 36">
            <a:extLst>
              <a:ext uri="{FF2B5EF4-FFF2-40B4-BE49-F238E27FC236}">
                <a16:creationId xmlns:a16="http://schemas.microsoft.com/office/drawing/2014/main" id="{16C759D8-A4DE-4FC2-8155-35743B423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2436813"/>
            <a:ext cx="949325" cy="159861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813" name="Oval 37">
            <a:extLst>
              <a:ext uri="{FF2B5EF4-FFF2-40B4-BE49-F238E27FC236}">
                <a16:creationId xmlns:a16="http://schemas.microsoft.com/office/drawing/2014/main" id="{5F0A35FB-237B-48B2-A30F-D25A05C81B11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398963" y="1593850"/>
            <a:ext cx="230187" cy="21748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814" name="Line 38">
            <a:extLst>
              <a:ext uri="{FF2B5EF4-FFF2-40B4-BE49-F238E27FC236}">
                <a16:creationId xmlns:a16="http://schemas.microsoft.com/office/drawing/2014/main" id="{55289509-987B-474F-A00D-212AD09679C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8025" y="1725613"/>
            <a:ext cx="0" cy="1004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15" name="Line 39">
            <a:extLst>
              <a:ext uri="{FF2B5EF4-FFF2-40B4-BE49-F238E27FC236}">
                <a16:creationId xmlns:a16="http://schemas.microsoft.com/office/drawing/2014/main" id="{8E1D3A65-84C8-4B8B-A0CE-12F4319BEC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2732088"/>
            <a:ext cx="5143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16" name="Line 40">
            <a:extLst>
              <a:ext uri="{FF2B5EF4-FFF2-40B4-BE49-F238E27FC236}">
                <a16:creationId xmlns:a16="http://schemas.microsoft.com/office/drawing/2014/main" id="{00A7C746-3556-42A8-B22D-5B61FD05DB4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5863" y="1712913"/>
            <a:ext cx="1587" cy="684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17" name="Line 41">
            <a:extLst>
              <a:ext uri="{FF2B5EF4-FFF2-40B4-BE49-F238E27FC236}">
                <a16:creationId xmlns:a16="http://schemas.microsoft.com/office/drawing/2014/main" id="{85CD987D-85C7-4B27-B259-39E6383BD1B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90738" y="2374900"/>
            <a:ext cx="390525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18" name="Line 42">
            <a:extLst>
              <a:ext uri="{FF2B5EF4-FFF2-40B4-BE49-F238E27FC236}">
                <a16:creationId xmlns:a16="http://schemas.microsoft.com/office/drawing/2014/main" id="{451C8A94-C348-49AF-8C9E-3F1C7EA330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3988" y="2519363"/>
            <a:ext cx="407987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19" name="Line 43">
            <a:extLst>
              <a:ext uri="{FF2B5EF4-FFF2-40B4-BE49-F238E27FC236}">
                <a16:creationId xmlns:a16="http://schemas.microsoft.com/office/drawing/2014/main" id="{8F2942F8-26FD-4354-848A-D5F26BC2A05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3275" y="2635250"/>
            <a:ext cx="6477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20" name="Line 44">
            <a:extLst>
              <a:ext uri="{FF2B5EF4-FFF2-40B4-BE49-F238E27FC236}">
                <a16:creationId xmlns:a16="http://schemas.microsoft.com/office/drawing/2014/main" id="{BC779C87-DE36-4318-91DE-D735E0679D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2563" y="2633663"/>
            <a:ext cx="1587" cy="1347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21" name="Line 45">
            <a:extLst>
              <a:ext uri="{FF2B5EF4-FFF2-40B4-BE49-F238E27FC236}">
                <a16:creationId xmlns:a16="http://schemas.microsoft.com/office/drawing/2014/main" id="{CA88B90E-7A8C-4E8E-9A80-27A24C7F8DC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2635250"/>
            <a:ext cx="309562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22" name="Line 46">
            <a:extLst>
              <a:ext uri="{FF2B5EF4-FFF2-40B4-BE49-F238E27FC236}">
                <a16:creationId xmlns:a16="http://schemas.microsoft.com/office/drawing/2014/main" id="{353E7284-8B23-4D79-8ED7-2372983F85E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3038" y="3959225"/>
            <a:ext cx="12700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23" name="Line 47">
            <a:extLst>
              <a:ext uri="{FF2B5EF4-FFF2-40B4-BE49-F238E27FC236}">
                <a16:creationId xmlns:a16="http://schemas.microsoft.com/office/drawing/2014/main" id="{E6FD4A03-C766-42EA-A326-84EE71578BCB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775" y="3175000"/>
            <a:ext cx="255588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24" name="Oval 48">
            <a:extLst>
              <a:ext uri="{FF2B5EF4-FFF2-40B4-BE49-F238E27FC236}">
                <a16:creationId xmlns:a16="http://schemas.microsoft.com/office/drawing/2014/main" id="{20C87586-57B7-4440-AE81-506D20F27DAE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597150" y="2528888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825" name="Oval 49">
            <a:extLst>
              <a:ext uri="{FF2B5EF4-FFF2-40B4-BE49-F238E27FC236}">
                <a16:creationId xmlns:a16="http://schemas.microsoft.com/office/drawing/2014/main" id="{4409BE92-F525-43B9-ABC0-6CE1EA8137D2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339975" y="16081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826" name="Line 50">
            <a:extLst>
              <a:ext uri="{FF2B5EF4-FFF2-40B4-BE49-F238E27FC236}">
                <a16:creationId xmlns:a16="http://schemas.microsoft.com/office/drawing/2014/main" id="{B639D4C7-79E2-416B-ACAD-9B721D276E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4625" y="1441450"/>
            <a:ext cx="6959600" cy="4763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27" name="Line 51">
            <a:extLst>
              <a:ext uri="{FF2B5EF4-FFF2-40B4-BE49-F238E27FC236}">
                <a16:creationId xmlns:a16="http://schemas.microsoft.com/office/drawing/2014/main" id="{69AA6CBF-3361-4FFD-85FB-87EA19B3BBC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0188" y="1457325"/>
            <a:ext cx="1587" cy="17081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28" name="Line 52">
            <a:extLst>
              <a:ext uri="{FF2B5EF4-FFF2-40B4-BE49-F238E27FC236}">
                <a16:creationId xmlns:a16="http://schemas.microsoft.com/office/drawing/2014/main" id="{F98ECB56-3824-4BF5-B7AF-71AF4E6E08F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9388" y="1450975"/>
            <a:ext cx="0" cy="11747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29" name="Oval 53">
            <a:extLst>
              <a:ext uri="{FF2B5EF4-FFF2-40B4-BE49-F238E27FC236}">
                <a16:creationId xmlns:a16="http://schemas.microsoft.com/office/drawing/2014/main" id="{CA58E9EA-58DD-4A89-9C57-3ABC28E647E2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3397250" y="1330325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830" name="Line 54">
            <a:extLst>
              <a:ext uri="{FF2B5EF4-FFF2-40B4-BE49-F238E27FC236}">
                <a16:creationId xmlns:a16="http://schemas.microsoft.com/office/drawing/2014/main" id="{C365D72E-0EBC-450C-8C8F-C25A7FEA498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1550" y="936625"/>
            <a:ext cx="7938" cy="479425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31" name="Oval 55">
            <a:extLst>
              <a:ext uri="{FF2B5EF4-FFF2-40B4-BE49-F238E27FC236}">
                <a16:creationId xmlns:a16="http://schemas.microsoft.com/office/drawing/2014/main" id="{4344799A-63E7-4245-A0B1-D5C2A5608FE2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575175" y="1320800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832" name="Line 56">
            <a:extLst>
              <a:ext uri="{FF2B5EF4-FFF2-40B4-BE49-F238E27FC236}">
                <a16:creationId xmlns:a16="http://schemas.microsoft.com/office/drawing/2014/main" id="{6C39F809-73CA-44BF-9FCE-5FDF0D2F1FF0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4238" y="1446213"/>
            <a:ext cx="1587" cy="228600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33" name="Line 57">
            <a:extLst>
              <a:ext uri="{FF2B5EF4-FFF2-40B4-BE49-F238E27FC236}">
                <a16:creationId xmlns:a16="http://schemas.microsoft.com/office/drawing/2014/main" id="{226EE01E-CD87-4A2F-AFD7-83FA94424D3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0500" y="3721100"/>
            <a:ext cx="6985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34" name="Oval 58">
            <a:extLst>
              <a:ext uri="{FF2B5EF4-FFF2-40B4-BE49-F238E27FC236}">
                <a16:creationId xmlns:a16="http://schemas.microsoft.com/office/drawing/2014/main" id="{6ED7153B-993E-44FD-8F63-4C64E1C65A9B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5548313" y="1998663"/>
            <a:ext cx="230187" cy="217487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9999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835" name="Line 59">
            <a:extLst>
              <a:ext uri="{FF2B5EF4-FFF2-40B4-BE49-F238E27FC236}">
                <a16:creationId xmlns:a16="http://schemas.microsoft.com/office/drawing/2014/main" id="{E39C5753-F952-42D8-BF25-93B3F44F48C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82800" y="2116138"/>
            <a:ext cx="356711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2300" name="Rectangle 60">
            <a:extLst>
              <a:ext uri="{FF2B5EF4-FFF2-40B4-BE49-F238E27FC236}">
                <a16:creationId xmlns:a16="http://schemas.microsoft.com/office/drawing/2014/main" id="{C9623F35-FA57-4BF4-9997-F93A6119B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5888" y="2339975"/>
            <a:ext cx="895350" cy="604838"/>
          </a:xfrm>
          <a:prstGeom prst="rect">
            <a:avLst/>
          </a:prstGeom>
          <a:solidFill>
            <a:srgbClr val="FF4B4B"/>
          </a:solidFill>
          <a:ln w="762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22301" name="Line 61">
            <a:extLst>
              <a:ext uri="{FF2B5EF4-FFF2-40B4-BE49-F238E27FC236}">
                <a16:creationId xmlns:a16="http://schemas.microsoft.com/office/drawing/2014/main" id="{05469ECF-4B90-4901-B1AD-9CCA006BE0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9913" y="923925"/>
            <a:ext cx="0" cy="1411288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2302" name="Line 62">
            <a:extLst>
              <a:ext uri="{FF2B5EF4-FFF2-40B4-BE49-F238E27FC236}">
                <a16:creationId xmlns:a16="http://schemas.microsoft.com/office/drawing/2014/main" id="{189E33BC-5D43-41F9-9AA4-C0BF0E707B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1975" y="920750"/>
            <a:ext cx="1508125" cy="2222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2303" name="Line 63">
            <a:extLst>
              <a:ext uri="{FF2B5EF4-FFF2-40B4-BE49-F238E27FC236}">
                <a16:creationId xmlns:a16="http://schemas.microsoft.com/office/drawing/2014/main" id="{AFC984E8-58B0-4E7E-BBED-EBECB46196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48513" y="901700"/>
            <a:ext cx="927100" cy="2222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2304" name="Line 64">
            <a:extLst>
              <a:ext uri="{FF2B5EF4-FFF2-40B4-BE49-F238E27FC236}">
                <a16:creationId xmlns:a16="http://schemas.microsoft.com/office/drawing/2014/main" id="{D3A1CFFD-35D7-4F2B-BE6D-5E75B2E285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59738" y="903288"/>
            <a:ext cx="0" cy="1411287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2305" name="Line 65">
            <a:extLst>
              <a:ext uri="{FF2B5EF4-FFF2-40B4-BE49-F238E27FC236}">
                <a16:creationId xmlns:a16="http://schemas.microsoft.com/office/drawing/2014/main" id="{27D11AAE-C2C5-4328-A42B-19D25FDC3BFB}"/>
              </a:ext>
            </a:extLst>
          </p:cNvPr>
          <p:cNvSpPr>
            <a:spLocks noChangeShapeType="1"/>
          </p:cNvSpPr>
          <p:nvPr/>
        </p:nvSpPr>
        <p:spPr bwMode="auto">
          <a:xfrm>
            <a:off x="8661400" y="1590675"/>
            <a:ext cx="11113" cy="787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2306" name="Line 66">
            <a:extLst>
              <a:ext uri="{FF2B5EF4-FFF2-40B4-BE49-F238E27FC236}">
                <a16:creationId xmlns:a16="http://schemas.microsoft.com/office/drawing/2014/main" id="{368A0995-4974-4E9F-91C7-099AE07CA5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02475" y="1612900"/>
            <a:ext cx="157003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2307" name="Line 67">
            <a:extLst>
              <a:ext uri="{FF2B5EF4-FFF2-40B4-BE49-F238E27FC236}">
                <a16:creationId xmlns:a16="http://schemas.microsoft.com/office/drawing/2014/main" id="{2F414AA1-55E8-4DB1-96D2-B72EC30BFAF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40513" y="1698625"/>
            <a:ext cx="452437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2308" name="Line 68">
            <a:extLst>
              <a:ext uri="{FF2B5EF4-FFF2-40B4-BE49-F238E27FC236}">
                <a16:creationId xmlns:a16="http://schemas.microsoft.com/office/drawing/2014/main" id="{91BF5590-A827-456B-976D-55A055FFB125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0988" y="1720850"/>
            <a:ext cx="0" cy="38830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2309" name="Line 69">
            <a:extLst>
              <a:ext uri="{FF2B5EF4-FFF2-40B4-BE49-F238E27FC236}">
                <a16:creationId xmlns:a16="http://schemas.microsoft.com/office/drawing/2014/main" id="{8B2DF462-D926-4AF6-851E-F5B5E2A8FD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10263" y="5572125"/>
            <a:ext cx="741362" cy="111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2310" name="Line 70">
            <a:extLst>
              <a:ext uri="{FF2B5EF4-FFF2-40B4-BE49-F238E27FC236}">
                <a16:creationId xmlns:a16="http://schemas.microsoft.com/office/drawing/2014/main" id="{9A314740-CCC5-49E2-9766-89CBD450B12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05313" y="5595938"/>
            <a:ext cx="784225" cy="15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2311" name="Rectangle 71">
            <a:extLst>
              <a:ext uri="{FF2B5EF4-FFF2-40B4-BE49-F238E27FC236}">
                <a16:creationId xmlns:a16="http://schemas.microsoft.com/office/drawing/2014/main" id="{6C075463-F213-49CB-97F8-A4CBA5F72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0650" y="5070475"/>
            <a:ext cx="682625" cy="1030288"/>
          </a:xfrm>
          <a:prstGeom prst="rect">
            <a:avLst/>
          </a:prstGeom>
          <a:solidFill>
            <a:srgbClr val="FF4B4B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848" name="Rectangle 72">
            <a:extLst>
              <a:ext uri="{FF2B5EF4-FFF2-40B4-BE49-F238E27FC236}">
                <a16:creationId xmlns:a16="http://schemas.microsoft.com/office/drawing/2014/main" id="{A9C834B2-0BE1-44FF-9662-99BD20BDA9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9538" y="5184775"/>
            <a:ext cx="1503362" cy="838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22313" name="Line 73">
            <a:extLst>
              <a:ext uri="{FF2B5EF4-FFF2-40B4-BE49-F238E27FC236}">
                <a16:creationId xmlns:a16="http://schemas.microsoft.com/office/drawing/2014/main" id="{3CCAD24A-7C82-4D9D-AF12-5427A7BEE4A4}"/>
              </a:ext>
            </a:extLst>
          </p:cNvPr>
          <p:cNvSpPr>
            <a:spLocks noChangeShapeType="1"/>
          </p:cNvSpPr>
          <p:nvPr/>
        </p:nvSpPr>
        <p:spPr bwMode="auto">
          <a:xfrm>
            <a:off x="7118350" y="4318000"/>
            <a:ext cx="366713" cy="1270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2314" name="Text Box 74">
            <a:extLst>
              <a:ext uri="{FF2B5EF4-FFF2-40B4-BE49-F238E27FC236}">
                <a16:creationId xmlns:a16="http://schemas.microsoft.com/office/drawing/2014/main" id="{B0241F6F-C812-4B20-8AE5-73AB59B26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688" y="1379538"/>
            <a:ext cx="3859212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accent2"/>
                </a:solidFill>
              </a:rPr>
              <a:t>プログラムカウンタ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accent2"/>
                </a:solidFill>
              </a:rPr>
              <a:t>を使用</a:t>
            </a:r>
          </a:p>
        </p:txBody>
      </p:sp>
      <p:sp>
        <p:nvSpPr>
          <p:cNvPr id="522315" name="Line 75">
            <a:extLst>
              <a:ext uri="{FF2B5EF4-FFF2-40B4-BE49-F238E27FC236}">
                <a16:creationId xmlns:a16="http://schemas.microsoft.com/office/drawing/2014/main" id="{815CE9A0-50E6-441D-992F-24C8D2BF25C6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9550" y="1989138"/>
            <a:ext cx="1096963" cy="66198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2316" name="Text Box 76">
            <a:extLst>
              <a:ext uri="{FF2B5EF4-FFF2-40B4-BE49-F238E27FC236}">
                <a16:creationId xmlns:a16="http://schemas.microsoft.com/office/drawing/2014/main" id="{D678B915-786D-4F0E-980D-0217F4CA8D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788" y="3627438"/>
            <a:ext cx="2847975" cy="7715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400">
                <a:solidFill>
                  <a:schemeClr val="accent2"/>
                </a:solidFill>
              </a:rPr>
              <a:t>命令が届く</a:t>
            </a:r>
          </a:p>
        </p:txBody>
      </p:sp>
      <p:sp>
        <p:nvSpPr>
          <p:cNvPr id="522317" name="Line 77">
            <a:extLst>
              <a:ext uri="{FF2B5EF4-FFF2-40B4-BE49-F238E27FC236}">
                <a16:creationId xmlns:a16="http://schemas.microsoft.com/office/drawing/2014/main" id="{4AE82F37-977C-4A6E-A3B7-EBA9A969D02C}"/>
              </a:ext>
            </a:extLst>
          </p:cNvPr>
          <p:cNvSpPr>
            <a:spLocks noChangeShapeType="1"/>
          </p:cNvSpPr>
          <p:nvPr/>
        </p:nvSpPr>
        <p:spPr bwMode="auto">
          <a:xfrm>
            <a:off x="4021138" y="4398963"/>
            <a:ext cx="1096962" cy="66198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54" name="Text Box 78">
            <a:extLst>
              <a:ext uri="{FF2B5EF4-FFF2-40B4-BE49-F238E27FC236}">
                <a16:creationId xmlns:a16="http://schemas.microsoft.com/office/drawing/2014/main" id="{6DC6E66C-5EF8-48B2-9A69-29313D498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6925" y="2798763"/>
            <a:ext cx="2006600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FF0000"/>
                </a:solidFill>
                <a:latin typeface="Microsoft Sans Serif" panose="020B0604020202020204" pitchFamily="34" charset="0"/>
              </a:rPr>
              <a:t>0c 80 00 00 00 03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FF0000"/>
                </a:solidFill>
                <a:latin typeface="Microsoft Sans Serif" panose="020B0604020202020204" pitchFamily="34" charset="0"/>
              </a:rPr>
              <a:t>(cmp.l #3,%d0)</a:t>
            </a:r>
            <a:endParaRPr lang="ja-JP" altLang="en-US" sz="1800" b="1">
              <a:solidFill>
                <a:srgbClr val="FF0000"/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522320" name="Text Box 80">
            <a:extLst>
              <a:ext uri="{FF2B5EF4-FFF2-40B4-BE49-F238E27FC236}">
                <a16:creationId xmlns:a16="http://schemas.microsoft.com/office/drawing/2014/main" id="{2BAC826E-416C-4CD6-A490-77CE0C428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3738" y="5080000"/>
            <a:ext cx="2551112" cy="40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Reference Sans Serif" panose="020B0604030504040204" pitchFamily="34" charset="0"/>
              </a:rPr>
              <a:t>0c 80 00 00 00 03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2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2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2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2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2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2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2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2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2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2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2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52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2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1000"/>
                                        <p:tgtEl>
                                          <p:spTgt spid="52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1000"/>
                                        <p:tgtEl>
                                          <p:spTgt spid="52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1000"/>
                                        <p:tgtEl>
                                          <p:spTgt spid="52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1000"/>
                                        <p:tgtEl>
                                          <p:spTgt spid="52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00" grpId="0" animBg="1"/>
      <p:bldP spid="522311" grpId="0" animBg="1"/>
      <p:bldP spid="522314" grpId="0" animBg="1"/>
      <p:bldP spid="522316" grpId="0" animBg="1"/>
      <p:bldP spid="522320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Line 2">
            <a:extLst>
              <a:ext uri="{FF2B5EF4-FFF2-40B4-BE49-F238E27FC236}">
                <a16:creationId xmlns:a16="http://schemas.microsoft.com/office/drawing/2014/main" id="{B5B29C40-581A-49CB-A5F3-3F7C1077A7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0863" y="2924175"/>
            <a:ext cx="7937" cy="8080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27" name="Line 3">
            <a:extLst>
              <a:ext uri="{FF2B5EF4-FFF2-40B4-BE49-F238E27FC236}">
                <a16:creationId xmlns:a16="http://schemas.microsoft.com/office/drawing/2014/main" id="{6B7B5D56-0EDB-4D8B-8126-6E82E929494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91275" y="2103438"/>
            <a:ext cx="0" cy="25034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28" name="AutoShape 4">
            <a:extLst>
              <a:ext uri="{FF2B5EF4-FFF2-40B4-BE49-F238E27FC236}">
                <a16:creationId xmlns:a16="http://schemas.microsoft.com/office/drawing/2014/main" id="{30BADBB5-F6E5-41AC-A628-BB9303C5331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30388" y="1954213"/>
            <a:ext cx="228600" cy="795337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29" name="Rectangle 5">
            <a:extLst>
              <a:ext uri="{FF2B5EF4-FFF2-40B4-BE49-F238E27FC236}">
                <a16:creationId xmlns:a16="http://schemas.microsoft.com/office/drawing/2014/main" id="{7DABE1F1-EDEF-4A83-811E-BB0CE05606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434975"/>
            <a:ext cx="7075488" cy="6329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30" name="Text Box 6">
            <a:extLst>
              <a:ext uri="{FF2B5EF4-FFF2-40B4-BE49-F238E27FC236}">
                <a16:creationId xmlns:a16="http://schemas.microsoft.com/office/drawing/2014/main" id="{50D450C8-9107-4405-A763-DE8C7BFA7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5213" y="134938"/>
            <a:ext cx="3546475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  <a:latin typeface="Microsoft Sans Serif" panose="020B0604020202020204" pitchFamily="34" charset="0"/>
              </a:rPr>
              <a:t>命令デコードでは</a:t>
            </a:r>
          </a:p>
        </p:txBody>
      </p:sp>
      <p:sp>
        <p:nvSpPr>
          <p:cNvPr id="77831" name="Rectangle 7">
            <a:extLst>
              <a:ext uri="{FF2B5EF4-FFF2-40B4-BE49-F238E27FC236}">
                <a16:creationId xmlns:a16="http://schemas.microsoft.com/office/drawing/2014/main" id="{C17E1F27-8B26-4EC0-8719-2AE81D29F5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1427163"/>
            <a:ext cx="2020887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32" name="Rectangle 8">
            <a:extLst>
              <a:ext uri="{FF2B5EF4-FFF2-40B4-BE49-F238E27FC236}">
                <a16:creationId xmlns:a16="http://schemas.microsoft.com/office/drawing/2014/main" id="{8C4450C4-B5C3-4CCB-AD48-254F5EC4B5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715963"/>
            <a:ext cx="2003425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33" name="AutoShape 9">
            <a:extLst>
              <a:ext uri="{FF2B5EF4-FFF2-40B4-BE49-F238E27FC236}">
                <a16:creationId xmlns:a16="http://schemas.microsoft.com/office/drawing/2014/main" id="{370A3A9B-E7E0-463C-8FB4-1FB913BA8A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1131888"/>
            <a:ext cx="466725" cy="1216025"/>
          </a:xfrm>
          <a:prstGeom prst="downArrow">
            <a:avLst>
              <a:gd name="adj1" fmla="val 50000"/>
              <a:gd name="adj2" fmla="val 65136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34" name="Text Box 10">
            <a:extLst>
              <a:ext uri="{FF2B5EF4-FFF2-40B4-BE49-F238E27FC236}">
                <a16:creationId xmlns:a16="http://schemas.microsoft.com/office/drawing/2014/main" id="{0921697E-EE67-427B-8180-C0822261C6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25" y="269875"/>
            <a:ext cx="1789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アドレスバス</a:t>
            </a:r>
            <a:endParaRPr lang="en-US" altLang="ja-JP" sz="2400">
              <a:solidFill>
                <a:schemeClr val="tx2"/>
              </a:solidFill>
            </a:endParaRPr>
          </a:p>
        </p:txBody>
      </p:sp>
      <p:sp>
        <p:nvSpPr>
          <p:cNvPr id="77835" name="Text Box 11">
            <a:extLst>
              <a:ext uri="{FF2B5EF4-FFF2-40B4-BE49-F238E27FC236}">
                <a16:creationId xmlns:a16="http://schemas.microsoft.com/office/drawing/2014/main" id="{5DAA13F2-6FE6-408E-81FC-4267BD864D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2650" y="1055688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データバス</a:t>
            </a:r>
            <a:endParaRPr lang="en-US" altLang="ja-JP" sz="2400"/>
          </a:p>
        </p:txBody>
      </p:sp>
      <p:sp>
        <p:nvSpPr>
          <p:cNvPr id="77836" name="AutoShape 12">
            <a:extLst>
              <a:ext uri="{FF2B5EF4-FFF2-40B4-BE49-F238E27FC236}">
                <a16:creationId xmlns:a16="http://schemas.microsoft.com/office/drawing/2014/main" id="{9CF7A701-950E-46C0-A50F-7D6D7B536A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1779588"/>
            <a:ext cx="422275" cy="573087"/>
          </a:xfrm>
          <a:prstGeom prst="upDownArrow">
            <a:avLst>
              <a:gd name="adj1" fmla="val 50000"/>
              <a:gd name="adj2" fmla="val 27143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37" name="Line 13">
            <a:extLst>
              <a:ext uri="{FF2B5EF4-FFF2-40B4-BE49-F238E27FC236}">
                <a16:creationId xmlns:a16="http://schemas.microsoft.com/office/drawing/2014/main" id="{F331E0B8-3DF7-4828-929C-1B8E4C9485D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0863" y="1712913"/>
            <a:ext cx="5294312" cy="31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38" name="Line 14">
            <a:extLst>
              <a:ext uri="{FF2B5EF4-FFF2-40B4-BE49-F238E27FC236}">
                <a16:creationId xmlns:a16="http://schemas.microsoft.com/office/drawing/2014/main" id="{1154B93C-78E1-4F6D-BF95-5C0CD42665B0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7338" y="1724025"/>
            <a:ext cx="0" cy="3871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39" name="Rectangle 15">
            <a:extLst>
              <a:ext uri="{FF2B5EF4-FFF2-40B4-BE49-F238E27FC236}">
                <a16:creationId xmlns:a16="http://schemas.microsoft.com/office/drawing/2014/main" id="{5D78E45C-FF8F-497B-92F8-90E34BC5C5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9063" y="5059363"/>
            <a:ext cx="682625" cy="103028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40" name="Oval 16">
            <a:extLst>
              <a:ext uri="{FF2B5EF4-FFF2-40B4-BE49-F238E27FC236}">
                <a16:creationId xmlns:a16="http://schemas.microsoft.com/office/drawing/2014/main" id="{03E8532D-E1AE-43F0-B21F-5A2C0A0AC14C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6505575" y="15954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41" name="Line 17">
            <a:extLst>
              <a:ext uri="{FF2B5EF4-FFF2-40B4-BE49-F238E27FC236}">
                <a16:creationId xmlns:a16="http://schemas.microsoft.com/office/drawing/2014/main" id="{4EF0A694-5827-436F-905D-39477CC3973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89625" y="5591175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42" name="Rectangle 18">
            <a:extLst>
              <a:ext uri="{FF2B5EF4-FFF2-40B4-BE49-F238E27FC236}">
                <a16:creationId xmlns:a16="http://schemas.microsoft.com/office/drawing/2014/main" id="{063E2B9F-7A9C-4FF4-A162-843783077D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75" y="5060950"/>
            <a:ext cx="682625" cy="1030288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43" name="Line 19">
            <a:extLst>
              <a:ext uri="{FF2B5EF4-FFF2-40B4-BE49-F238E27FC236}">
                <a16:creationId xmlns:a16="http://schemas.microsoft.com/office/drawing/2014/main" id="{643C6D26-5C13-4EBE-942E-A01E86A2C6D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4838" y="5592763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44" name="Text Box 20">
            <a:extLst>
              <a:ext uri="{FF2B5EF4-FFF2-40B4-BE49-F238E27FC236}">
                <a16:creationId xmlns:a16="http://schemas.microsoft.com/office/drawing/2014/main" id="{07CAED6D-4B31-491F-9980-95107C2D4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7925" y="6038850"/>
            <a:ext cx="28829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命令デコーダ</a:t>
            </a:r>
            <a:endParaRPr lang="en-US" altLang="ja-JP" sz="2400">
              <a:solidFill>
                <a:schemeClr val="accent2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Instruction Decoder</a:t>
            </a:r>
          </a:p>
        </p:txBody>
      </p:sp>
      <p:sp>
        <p:nvSpPr>
          <p:cNvPr id="77845" name="Line 21">
            <a:extLst>
              <a:ext uri="{FF2B5EF4-FFF2-40B4-BE49-F238E27FC236}">
                <a16:creationId xmlns:a16="http://schemas.microsoft.com/office/drawing/2014/main" id="{02FDFCE6-29E2-4B7D-A554-D4354F5BDAC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81313" y="5603875"/>
            <a:ext cx="8413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46" name="Text Box 22">
            <a:extLst>
              <a:ext uri="{FF2B5EF4-FFF2-40B4-BE49-F238E27FC236}">
                <a16:creationId xmlns:a16="http://schemas.microsoft.com/office/drawing/2014/main" id="{29014AE4-63DF-4896-8497-39A9B4D3A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438" y="5243513"/>
            <a:ext cx="16748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制御系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Control Unit</a:t>
            </a:r>
          </a:p>
        </p:txBody>
      </p:sp>
      <p:sp>
        <p:nvSpPr>
          <p:cNvPr id="77847" name="Line 23">
            <a:extLst>
              <a:ext uri="{FF2B5EF4-FFF2-40B4-BE49-F238E27FC236}">
                <a16:creationId xmlns:a16="http://schemas.microsoft.com/office/drawing/2014/main" id="{44EA89ED-4078-4EED-8C4D-65F52136FFD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7325" y="935038"/>
            <a:ext cx="5637213" cy="0"/>
          </a:xfrm>
          <a:prstGeom prst="line">
            <a:avLst/>
          </a:prstGeom>
          <a:noFill/>
          <a:ln w="57150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48" name="Rectangle 24">
            <a:extLst>
              <a:ext uri="{FF2B5EF4-FFF2-40B4-BE49-F238E27FC236}">
                <a16:creationId xmlns:a16="http://schemas.microsoft.com/office/drawing/2014/main" id="{42DAA1CE-EAE5-432B-8962-CB47F90D3E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825" y="2328863"/>
            <a:ext cx="895350" cy="60483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49" name="Text Box 25">
            <a:extLst>
              <a:ext uri="{FF2B5EF4-FFF2-40B4-BE49-F238E27FC236}">
                <a16:creationId xmlns:a16="http://schemas.microsoft.com/office/drawing/2014/main" id="{CE63E99D-DD30-44A5-A3A6-21A1AB13FF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6450" y="2978150"/>
            <a:ext cx="205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chemeClr val="accent2"/>
                </a:solidFill>
              </a:rPr>
              <a:t>プログラムカウンタ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chemeClr val="accent2"/>
                </a:solidFill>
              </a:rPr>
              <a:t>Program Counter</a:t>
            </a:r>
          </a:p>
        </p:txBody>
      </p:sp>
      <p:sp>
        <p:nvSpPr>
          <p:cNvPr id="77850" name="Line 26">
            <a:extLst>
              <a:ext uri="{FF2B5EF4-FFF2-40B4-BE49-F238E27FC236}">
                <a16:creationId xmlns:a16="http://schemas.microsoft.com/office/drawing/2014/main" id="{AC44246B-8FDE-4D27-9DCE-67F44B8DC12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7850" y="919163"/>
            <a:ext cx="0" cy="14112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51" name="Rectangle 27">
            <a:extLst>
              <a:ext uri="{FF2B5EF4-FFF2-40B4-BE49-F238E27FC236}">
                <a16:creationId xmlns:a16="http://schemas.microsoft.com/office/drawing/2014/main" id="{0A9FC24A-A6E5-4679-A618-1FD6740A66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63" y="3722688"/>
            <a:ext cx="1116012" cy="604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  <a:latin typeface="Microsoft Sans Serif" panose="020B0604020202020204" pitchFamily="34" charset="0"/>
              </a:rPr>
              <a:t>+</a:t>
            </a:r>
            <a:r>
              <a:rPr lang="ja-JP" altLang="en-US" sz="2000">
                <a:solidFill>
                  <a:schemeClr val="accent2"/>
                </a:solidFill>
              </a:rPr>
              <a:t>命令長</a:t>
            </a:r>
          </a:p>
        </p:txBody>
      </p:sp>
      <p:sp>
        <p:nvSpPr>
          <p:cNvPr id="77852" name="Line 28">
            <a:extLst>
              <a:ext uri="{FF2B5EF4-FFF2-40B4-BE49-F238E27FC236}">
                <a16:creationId xmlns:a16="http://schemas.microsoft.com/office/drawing/2014/main" id="{F1C821B2-27D9-4C22-AEE0-C046B0DE8DC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67375" y="2101850"/>
            <a:ext cx="728663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53" name="Line 29">
            <a:extLst>
              <a:ext uri="{FF2B5EF4-FFF2-40B4-BE49-F238E27FC236}">
                <a16:creationId xmlns:a16="http://schemas.microsoft.com/office/drawing/2014/main" id="{1001D1FF-5911-4634-A673-43F3F87F009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3563" y="4591050"/>
            <a:ext cx="746125" cy="0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54" name="Line 30">
            <a:extLst>
              <a:ext uri="{FF2B5EF4-FFF2-40B4-BE49-F238E27FC236}">
                <a16:creationId xmlns:a16="http://schemas.microsoft.com/office/drawing/2014/main" id="{658008FE-BE09-47B3-BCC7-9C86CE50302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56263" y="4333875"/>
            <a:ext cx="0" cy="2492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55" name="Freeform 31">
            <a:extLst>
              <a:ext uri="{FF2B5EF4-FFF2-40B4-BE49-F238E27FC236}">
                <a16:creationId xmlns:a16="http://schemas.microsoft.com/office/drawing/2014/main" id="{D94062B6-91E3-4397-9B23-093F147F45DD}"/>
              </a:ext>
            </a:extLst>
          </p:cNvPr>
          <p:cNvSpPr>
            <a:spLocks/>
          </p:cNvSpPr>
          <p:nvPr/>
        </p:nvSpPr>
        <p:spPr bwMode="auto">
          <a:xfrm>
            <a:off x="476250" y="1952625"/>
            <a:ext cx="958850" cy="2513013"/>
          </a:xfrm>
          <a:custGeom>
            <a:avLst/>
            <a:gdLst>
              <a:gd name="T0" fmla="*/ 2147483646 w 604"/>
              <a:gd name="T1" fmla="*/ 0 h 1583"/>
              <a:gd name="T2" fmla="*/ 0 w 604"/>
              <a:gd name="T3" fmla="*/ 2147483646 h 1583"/>
              <a:gd name="T4" fmla="*/ 0 w 604"/>
              <a:gd name="T5" fmla="*/ 2147483646 h 1583"/>
              <a:gd name="T6" fmla="*/ 2147483646 w 604"/>
              <a:gd name="T7" fmla="*/ 2147483646 h 1583"/>
              <a:gd name="T8" fmla="*/ 2147483646 w 604"/>
              <a:gd name="T9" fmla="*/ 2147483646 h 1583"/>
              <a:gd name="T10" fmla="*/ 2147483646 w 604"/>
              <a:gd name="T11" fmla="*/ 2147483646 h 1583"/>
              <a:gd name="T12" fmla="*/ 2147483646 w 604"/>
              <a:gd name="T13" fmla="*/ 2147483646 h 1583"/>
              <a:gd name="T14" fmla="*/ 2147483646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7856" name="Rectangle 32">
            <a:extLst>
              <a:ext uri="{FF2B5EF4-FFF2-40B4-BE49-F238E27FC236}">
                <a16:creationId xmlns:a16="http://schemas.microsoft.com/office/drawing/2014/main" id="{2650630F-7666-46EC-9238-5C975B058C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2436813"/>
            <a:ext cx="949325" cy="159861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57" name="Oval 33">
            <a:extLst>
              <a:ext uri="{FF2B5EF4-FFF2-40B4-BE49-F238E27FC236}">
                <a16:creationId xmlns:a16="http://schemas.microsoft.com/office/drawing/2014/main" id="{0BE5384A-504F-47B0-945D-9E710AE4B727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398963" y="1593850"/>
            <a:ext cx="230187" cy="21748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58" name="Line 34">
            <a:extLst>
              <a:ext uri="{FF2B5EF4-FFF2-40B4-BE49-F238E27FC236}">
                <a16:creationId xmlns:a16="http://schemas.microsoft.com/office/drawing/2014/main" id="{271C0B9E-5F9C-4887-B22C-25A9F4D89B8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8025" y="1725613"/>
            <a:ext cx="0" cy="1004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59" name="Line 35">
            <a:extLst>
              <a:ext uri="{FF2B5EF4-FFF2-40B4-BE49-F238E27FC236}">
                <a16:creationId xmlns:a16="http://schemas.microsoft.com/office/drawing/2014/main" id="{E39C4B2F-6152-42B0-AAC7-A423A6EB1D0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2732088"/>
            <a:ext cx="5143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60" name="Line 36">
            <a:extLst>
              <a:ext uri="{FF2B5EF4-FFF2-40B4-BE49-F238E27FC236}">
                <a16:creationId xmlns:a16="http://schemas.microsoft.com/office/drawing/2014/main" id="{061D7799-6FA0-4296-801B-80C3F6E6E75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5863" y="1712913"/>
            <a:ext cx="1587" cy="684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61" name="Line 37">
            <a:extLst>
              <a:ext uri="{FF2B5EF4-FFF2-40B4-BE49-F238E27FC236}">
                <a16:creationId xmlns:a16="http://schemas.microsoft.com/office/drawing/2014/main" id="{3C0CD59B-1561-407C-8A48-F3237B10825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90738" y="2374900"/>
            <a:ext cx="390525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62" name="Line 38">
            <a:extLst>
              <a:ext uri="{FF2B5EF4-FFF2-40B4-BE49-F238E27FC236}">
                <a16:creationId xmlns:a16="http://schemas.microsoft.com/office/drawing/2014/main" id="{6F84A0EF-959B-40A6-ABFF-F435971D478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3988" y="2519363"/>
            <a:ext cx="407987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63" name="Line 39">
            <a:extLst>
              <a:ext uri="{FF2B5EF4-FFF2-40B4-BE49-F238E27FC236}">
                <a16:creationId xmlns:a16="http://schemas.microsoft.com/office/drawing/2014/main" id="{7A5466CA-B32C-4ADD-914F-2F8566A96DB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3275" y="2635250"/>
            <a:ext cx="6477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64" name="Line 40">
            <a:extLst>
              <a:ext uri="{FF2B5EF4-FFF2-40B4-BE49-F238E27FC236}">
                <a16:creationId xmlns:a16="http://schemas.microsoft.com/office/drawing/2014/main" id="{044E3745-1D37-4E0F-BF6D-2C838057889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2563" y="2633663"/>
            <a:ext cx="1587" cy="1347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65" name="Line 41">
            <a:extLst>
              <a:ext uri="{FF2B5EF4-FFF2-40B4-BE49-F238E27FC236}">
                <a16:creationId xmlns:a16="http://schemas.microsoft.com/office/drawing/2014/main" id="{D3D2C171-A4F7-43C8-B40E-B8CEB138056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2635250"/>
            <a:ext cx="309562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66" name="Line 42">
            <a:extLst>
              <a:ext uri="{FF2B5EF4-FFF2-40B4-BE49-F238E27FC236}">
                <a16:creationId xmlns:a16="http://schemas.microsoft.com/office/drawing/2014/main" id="{3446BD09-26DA-41AD-990C-CD0760413E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3038" y="3959225"/>
            <a:ext cx="12700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67" name="Line 43">
            <a:extLst>
              <a:ext uri="{FF2B5EF4-FFF2-40B4-BE49-F238E27FC236}">
                <a16:creationId xmlns:a16="http://schemas.microsoft.com/office/drawing/2014/main" id="{6B52DDFA-08C6-4309-82A5-51E2EF0557AC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775" y="3175000"/>
            <a:ext cx="255588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68" name="Oval 44">
            <a:extLst>
              <a:ext uri="{FF2B5EF4-FFF2-40B4-BE49-F238E27FC236}">
                <a16:creationId xmlns:a16="http://schemas.microsoft.com/office/drawing/2014/main" id="{D029A8FE-BB5E-422D-8509-24FEA6EB88C6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597150" y="2528888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69" name="Oval 45">
            <a:extLst>
              <a:ext uri="{FF2B5EF4-FFF2-40B4-BE49-F238E27FC236}">
                <a16:creationId xmlns:a16="http://schemas.microsoft.com/office/drawing/2014/main" id="{1EECB565-93C5-4886-93EF-111A1F2A2D98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339975" y="16081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70" name="Line 46">
            <a:extLst>
              <a:ext uri="{FF2B5EF4-FFF2-40B4-BE49-F238E27FC236}">
                <a16:creationId xmlns:a16="http://schemas.microsoft.com/office/drawing/2014/main" id="{37B456F4-4630-480C-B421-7E72F23430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4625" y="1441450"/>
            <a:ext cx="6959600" cy="4763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71" name="Line 47">
            <a:extLst>
              <a:ext uri="{FF2B5EF4-FFF2-40B4-BE49-F238E27FC236}">
                <a16:creationId xmlns:a16="http://schemas.microsoft.com/office/drawing/2014/main" id="{0477DD5A-B87F-4996-8928-775A58BB227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0188" y="1457325"/>
            <a:ext cx="1587" cy="17081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72" name="Line 48">
            <a:extLst>
              <a:ext uri="{FF2B5EF4-FFF2-40B4-BE49-F238E27FC236}">
                <a16:creationId xmlns:a16="http://schemas.microsoft.com/office/drawing/2014/main" id="{847B3C39-09E9-4995-9109-5DDC45816B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9388" y="1450975"/>
            <a:ext cx="0" cy="11747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73" name="Oval 49">
            <a:extLst>
              <a:ext uri="{FF2B5EF4-FFF2-40B4-BE49-F238E27FC236}">
                <a16:creationId xmlns:a16="http://schemas.microsoft.com/office/drawing/2014/main" id="{64FC4848-28ED-454F-9428-94D360FF84D1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3397250" y="1330325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74" name="Line 50">
            <a:extLst>
              <a:ext uri="{FF2B5EF4-FFF2-40B4-BE49-F238E27FC236}">
                <a16:creationId xmlns:a16="http://schemas.microsoft.com/office/drawing/2014/main" id="{9FA6CF2B-2437-4DAC-A23B-22415415F1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1550" y="936625"/>
            <a:ext cx="7938" cy="479425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75" name="Oval 51">
            <a:extLst>
              <a:ext uri="{FF2B5EF4-FFF2-40B4-BE49-F238E27FC236}">
                <a16:creationId xmlns:a16="http://schemas.microsoft.com/office/drawing/2014/main" id="{38A5DCCC-2F7C-4460-8480-1B90C2E8E1DF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575175" y="1320800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76" name="Line 52">
            <a:extLst>
              <a:ext uri="{FF2B5EF4-FFF2-40B4-BE49-F238E27FC236}">
                <a16:creationId xmlns:a16="http://schemas.microsoft.com/office/drawing/2014/main" id="{3B73657A-DFB1-4C02-BF57-6EA2546DB317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4238" y="1446213"/>
            <a:ext cx="1587" cy="228600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77" name="Line 53">
            <a:extLst>
              <a:ext uri="{FF2B5EF4-FFF2-40B4-BE49-F238E27FC236}">
                <a16:creationId xmlns:a16="http://schemas.microsoft.com/office/drawing/2014/main" id="{57D2F593-FEB1-4A92-8187-991DC4BD21B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0500" y="3721100"/>
            <a:ext cx="6985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78" name="Oval 54">
            <a:extLst>
              <a:ext uri="{FF2B5EF4-FFF2-40B4-BE49-F238E27FC236}">
                <a16:creationId xmlns:a16="http://schemas.microsoft.com/office/drawing/2014/main" id="{BD5E32C3-4A00-4DBD-BA1F-2EF8604D0714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5548313" y="1998663"/>
            <a:ext cx="230187" cy="217487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9999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79" name="Line 55">
            <a:extLst>
              <a:ext uri="{FF2B5EF4-FFF2-40B4-BE49-F238E27FC236}">
                <a16:creationId xmlns:a16="http://schemas.microsoft.com/office/drawing/2014/main" id="{AE03ED8C-4F16-4153-8E23-C9703BE008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82800" y="2116138"/>
            <a:ext cx="356711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4344" name="Line 56">
            <a:extLst>
              <a:ext uri="{FF2B5EF4-FFF2-40B4-BE49-F238E27FC236}">
                <a16:creationId xmlns:a16="http://schemas.microsoft.com/office/drawing/2014/main" id="{672D8E46-0121-4372-8A8E-DB163C924CB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00363" y="5607050"/>
            <a:ext cx="784225" cy="15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4345" name="Rectangle 57">
            <a:extLst>
              <a:ext uri="{FF2B5EF4-FFF2-40B4-BE49-F238E27FC236}">
                <a16:creationId xmlns:a16="http://schemas.microsoft.com/office/drawing/2014/main" id="{BCCA1AF5-981E-4AAC-986C-4CE5D6ADA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7450" y="5070475"/>
            <a:ext cx="682625" cy="1030288"/>
          </a:xfrm>
          <a:prstGeom prst="rect">
            <a:avLst/>
          </a:prstGeom>
          <a:solidFill>
            <a:srgbClr val="FF4B4B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82" name="Rectangle 58">
            <a:extLst>
              <a:ext uri="{FF2B5EF4-FFF2-40B4-BE49-F238E27FC236}">
                <a16:creationId xmlns:a16="http://schemas.microsoft.com/office/drawing/2014/main" id="{9D102B6B-7636-423E-9DAF-063DB0C871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9538" y="5218113"/>
            <a:ext cx="1503362" cy="838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24347" name="Rectangle 59">
            <a:extLst>
              <a:ext uri="{FF2B5EF4-FFF2-40B4-BE49-F238E27FC236}">
                <a16:creationId xmlns:a16="http://schemas.microsoft.com/office/drawing/2014/main" id="{FF668948-429B-4342-B656-B7BFFEBA51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5888" y="2339975"/>
            <a:ext cx="895350" cy="604838"/>
          </a:xfrm>
          <a:prstGeom prst="rect">
            <a:avLst/>
          </a:prstGeom>
          <a:solidFill>
            <a:srgbClr val="FF4B4B"/>
          </a:solidFill>
          <a:ln w="762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24348" name="Line 60">
            <a:extLst>
              <a:ext uri="{FF2B5EF4-FFF2-40B4-BE49-F238E27FC236}">
                <a16:creationId xmlns:a16="http://schemas.microsoft.com/office/drawing/2014/main" id="{E20A9631-E3F0-4189-84A4-DC7DE0186D0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61025" y="2095500"/>
            <a:ext cx="1588" cy="20637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4349" name="Line 61">
            <a:extLst>
              <a:ext uri="{FF2B5EF4-FFF2-40B4-BE49-F238E27FC236}">
                <a16:creationId xmlns:a16="http://schemas.microsoft.com/office/drawing/2014/main" id="{1903C1BC-D061-4E8F-AEA7-E7F92068100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61025" y="2098675"/>
            <a:ext cx="731838" cy="7938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4350" name="Line 62">
            <a:extLst>
              <a:ext uri="{FF2B5EF4-FFF2-40B4-BE49-F238E27FC236}">
                <a16:creationId xmlns:a16="http://schemas.microsoft.com/office/drawing/2014/main" id="{2C707D3D-9EB1-4EFC-A77F-D73B0F9E41C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61025" y="2101850"/>
            <a:ext cx="731838" cy="7938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4351" name="Line 63">
            <a:extLst>
              <a:ext uri="{FF2B5EF4-FFF2-40B4-BE49-F238E27FC236}">
                <a16:creationId xmlns:a16="http://schemas.microsoft.com/office/drawing/2014/main" id="{B7998B73-E785-4800-88CF-F56B4C05D01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75400" y="2092325"/>
            <a:ext cx="9525" cy="250825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4352" name="Line 64">
            <a:extLst>
              <a:ext uri="{FF2B5EF4-FFF2-40B4-BE49-F238E27FC236}">
                <a16:creationId xmlns:a16="http://schemas.microsoft.com/office/drawing/2014/main" id="{CF28A0C7-2285-4F8C-8BF3-969F87944F7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49913" y="4576763"/>
            <a:ext cx="731837" cy="7937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4353" name="Line 65">
            <a:extLst>
              <a:ext uri="{FF2B5EF4-FFF2-40B4-BE49-F238E27FC236}">
                <a16:creationId xmlns:a16="http://schemas.microsoft.com/office/drawing/2014/main" id="{0A1365C7-7F32-4AAC-BBC3-AA33B0EF1DB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9913" y="4322763"/>
            <a:ext cx="1587" cy="26035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4354" name="Line 66">
            <a:extLst>
              <a:ext uri="{FF2B5EF4-FFF2-40B4-BE49-F238E27FC236}">
                <a16:creationId xmlns:a16="http://schemas.microsoft.com/office/drawing/2014/main" id="{D6590932-7704-4BE6-8657-C861E469E073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0863" y="2987675"/>
            <a:ext cx="9525" cy="735013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4355" name="Rectangle 67">
            <a:extLst>
              <a:ext uri="{FF2B5EF4-FFF2-40B4-BE49-F238E27FC236}">
                <a16:creationId xmlns:a16="http://schemas.microsoft.com/office/drawing/2014/main" id="{90F054B8-BB8F-44C6-A906-43523C4C4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0638" y="3729038"/>
            <a:ext cx="1131887" cy="604837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92" name="Line 68">
            <a:extLst>
              <a:ext uri="{FF2B5EF4-FFF2-40B4-BE49-F238E27FC236}">
                <a16:creationId xmlns:a16="http://schemas.microsoft.com/office/drawing/2014/main" id="{B1230DE8-28F6-4C8F-9042-15E3E79EE3C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05313" y="5595938"/>
            <a:ext cx="784225" cy="15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93" name="Rectangle 69">
            <a:extLst>
              <a:ext uri="{FF2B5EF4-FFF2-40B4-BE49-F238E27FC236}">
                <a16:creationId xmlns:a16="http://schemas.microsoft.com/office/drawing/2014/main" id="{6C142068-4336-480C-9E16-A9E750CC1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0650" y="5070475"/>
            <a:ext cx="682625" cy="1030288"/>
          </a:xfrm>
          <a:prstGeom prst="rect">
            <a:avLst/>
          </a:prstGeom>
          <a:solidFill>
            <a:srgbClr val="FF4B4B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24358" name="Text Box 70">
            <a:extLst>
              <a:ext uri="{FF2B5EF4-FFF2-40B4-BE49-F238E27FC236}">
                <a16:creationId xmlns:a16="http://schemas.microsoft.com/office/drawing/2014/main" id="{ED434C47-6947-4BC7-9B89-214A602BB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575" y="1358900"/>
            <a:ext cx="3868738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プログラムカウンタが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「</a:t>
            </a:r>
            <a:r>
              <a:rPr lang="en-US" altLang="ja-JP" sz="2400">
                <a:solidFill>
                  <a:schemeClr val="accent2"/>
                </a:solidFill>
                <a:latin typeface="MS Reference Sans Serif" panose="020B0604030504040204" pitchFamily="34" charset="0"/>
              </a:rPr>
              <a:t>bgt break1</a:t>
            </a:r>
            <a:r>
              <a:rPr lang="ja-JP" altLang="en-US" sz="2400">
                <a:solidFill>
                  <a:schemeClr val="accent2"/>
                </a:solidFill>
              </a:rPr>
              <a:t>」をポイントするように書き換わる</a:t>
            </a:r>
          </a:p>
        </p:txBody>
      </p:sp>
      <p:sp>
        <p:nvSpPr>
          <p:cNvPr id="524359" name="Line 71">
            <a:extLst>
              <a:ext uri="{FF2B5EF4-FFF2-40B4-BE49-F238E27FC236}">
                <a16:creationId xmlns:a16="http://schemas.microsoft.com/office/drawing/2014/main" id="{6AC34F29-201E-4806-9701-2F3A1F90B2F5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9550" y="1989138"/>
            <a:ext cx="1096963" cy="66198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4360" name="Rectangle 72">
            <a:extLst>
              <a:ext uri="{FF2B5EF4-FFF2-40B4-BE49-F238E27FC236}">
                <a16:creationId xmlns:a16="http://schemas.microsoft.com/office/drawing/2014/main" id="{C203372E-7B53-46D1-84AC-9E3665E8A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4300" y="5221288"/>
            <a:ext cx="1509713" cy="825500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524361" name="Line 73">
            <a:extLst>
              <a:ext uri="{FF2B5EF4-FFF2-40B4-BE49-F238E27FC236}">
                <a16:creationId xmlns:a16="http://schemas.microsoft.com/office/drawing/2014/main" id="{9E7327C3-4B4F-424A-B684-6EE7B2D7FA2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44688" y="4830763"/>
            <a:ext cx="171450" cy="38258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4362" name="Text Box 74">
            <a:extLst>
              <a:ext uri="{FF2B5EF4-FFF2-40B4-BE49-F238E27FC236}">
                <a16:creationId xmlns:a16="http://schemas.microsoft.com/office/drawing/2014/main" id="{B69A3E75-4BAB-470C-BE43-171F17B89C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550" y="3457575"/>
            <a:ext cx="3859213" cy="1382713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制御系は，命令デコードの結果に従って，</a:t>
            </a:r>
            <a:r>
              <a:rPr lang="en-US" altLang="ja-JP" sz="2800">
                <a:solidFill>
                  <a:schemeClr val="accent2"/>
                </a:solidFill>
              </a:rPr>
              <a:t>CPU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内の各所に指示を出す</a:t>
            </a:r>
          </a:p>
        </p:txBody>
      </p:sp>
      <p:sp>
        <p:nvSpPr>
          <p:cNvPr id="77899" name="Rectangle 75">
            <a:extLst>
              <a:ext uri="{FF2B5EF4-FFF2-40B4-BE49-F238E27FC236}">
                <a16:creationId xmlns:a16="http://schemas.microsoft.com/office/drawing/2014/main" id="{975A6F9C-2927-46D9-BE8A-9DD357DAA9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7288" y="2359025"/>
            <a:ext cx="1603375" cy="3802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900" name="Text Box 76">
            <a:extLst>
              <a:ext uri="{FF2B5EF4-FFF2-40B4-BE49-F238E27FC236}">
                <a16:creationId xmlns:a16="http://schemas.microsoft.com/office/drawing/2014/main" id="{969DE495-6975-4A27-AB7E-5C14576289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4038" y="3800475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77901" name="Line 77">
            <a:extLst>
              <a:ext uri="{FF2B5EF4-FFF2-40B4-BE49-F238E27FC236}">
                <a16:creationId xmlns:a16="http://schemas.microsoft.com/office/drawing/2014/main" id="{3468DCBB-D49E-4D48-AC9A-1845A15D34E1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4316413"/>
            <a:ext cx="377825" cy="127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902" name="Line 78">
            <a:extLst>
              <a:ext uri="{FF2B5EF4-FFF2-40B4-BE49-F238E27FC236}">
                <a16:creationId xmlns:a16="http://schemas.microsoft.com/office/drawing/2014/main" id="{F6AEFEC0-F27B-4A7E-B20C-F4DC5A2D7F13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2175" y="3854450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903" name="Text Box 81">
            <a:extLst>
              <a:ext uri="{FF2B5EF4-FFF2-40B4-BE49-F238E27FC236}">
                <a16:creationId xmlns:a16="http://schemas.microsoft.com/office/drawing/2014/main" id="{3447E672-2256-4ECB-9C06-272C467687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3738" y="5033963"/>
            <a:ext cx="2619375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Microsoft Sans Serif" panose="020B0604020202020204" pitchFamily="34" charset="0"/>
              </a:rPr>
              <a:t>0c 80 00 00 00 03</a:t>
            </a:r>
          </a:p>
        </p:txBody>
      </p:sp>
      <p:sp>
        <p:nvSpPr>
          <p:cNvPr id="77904" name="Text Box 85">
            <a:extLst>
              <a:ext uri="{FF2B5EF4-FFF2-40B4-BE49-F238E27FC236}">
                <a16:creationId xmlns:a16="http://schemas.microsoft.com/office/drawing/2014/main" id="{BE0A144F-1ABF-4156-985B-93826FA87F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6925" y="2798763"/>
            <a:ext cx="2006600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FF0000"/>
                </a:solidFill>
                <a:latin typeface="Microsoft Sans Serif" panose="020B0604020202020204" pitchFamily="34" charset="0"/>
              </a:rPr>
              <a:t>0c 80 00 00 00 03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FF0000"/>
                </a:solidFill>
                <a:latin typeface="Microsoft Sans Serif" panose="020B0604020202020204" pitchFamily="34" charset="0"/>
              </a:rPr>
              <a:t>(cmp.l #3,%d0)</a:t>
            </a:r>
            <a:endParaRPr lang="ja-JP" altLang="en-US" sz="1800" b="1">
              <a:solidFill>
                <a:srgbClr val="FF0000"/>
              </a:solidFill>
              <a:latin typeface="Microsoft Sans Serif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2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2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2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2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2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2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2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2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2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2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2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1000"/>
                                        <p:tgtEl>
                                          <p:spTgt spid="52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1000"/>
                                        <p:tgtEl>
                                          <p:spTgt spid="52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1000"/>
                                        <p:tgtEl>
                                          <p:spTgt spid="524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1000"/>
                                        <p:tgtEl>
                                          <p:spTgt spid="524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4345" grpId="0" animBg="1"/>
      <p:bldP spid="524347" grpId="0" animBg="1"/>
      <p:bldP spid="524355" grpId="0" animBg="1"/>
      <p:bldP spid="524358" grpId="0" animBg="1"/>
      <p:bldP spid="524360" grpId="0" animBg="1"/>
      <p:bldP spid="524362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2">
            <a:extLst>
              <a:ext uri="{FF2B5EF4-FFF2-40B4-BE49-F238E27FC236}">
                <a16:creationId xmlns:a16="http://schemas.microsoft.com/office/drawing/2014/main" id="{54358EAC-4CBF-4A68-8BD1-C3B83CB64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379913"/>
            <a:ext cx="28829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算術演算ユニット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Arithmetic and Logic Unit</a:t>
            </a:r>
          </a:p>
        </p:txBody>
      </p:sp>
      <p:sp>
        <p:nvSpPr>
          <p:cNvPr id="79875" name="Text Box 3">
            <a:extLst>
              <a:ext uri="{FF2B5EF4-FFF2-40B4-BE49-F238E27FC236}">
                <a16:creationId xmlns:a16="http://schemas.microsoft.com/office/drawing/2014/main" id="{9F0F201F-B9C6-4919-92F9-01AB07430D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1788" y="2774950"/>
            <a:ext cx="1581150" cy="4953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tx2"/>
                </a:solidFill>
                <a:latin typeface="Microsoft Sans Serif" panose="020B0604020202020204" pitchFamily="34" charset="0"/>
              </a:rPr>
              <a:t>00000001</a:t>
            </a:r>
          </a:p>
        </p:txBody>
      </p:sp>
      <p:sp>
        <p:nvSpPr>
          <p:cNvPr id="79876" name="Line 4">
            <a:extLst>
              <a:ext uri="{FF2B5EF4-FFF2-40B4-BE49-F238E27FC236}">
                <a16:creationId xmlns:a16="http://schemas.microsoft.com/office/drawing/2014/main" id="{D3C74650-3CDB-4E22-834D-FFAC5F2CABF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0863" y="2924175"/>
            <a:ext cx="7937" cy="8080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877" name="Line 5">
            <a:extLst>
              <a:ext uri="{FF2B5EF4-FFF2-40B4-BE49-F238E27FC236}">
                <a16:creationId xmlns:a16="http://schemas.microsoft.com/office/drawing/2014/main" id="{AD47F453-A9F1-46E1-B29D-DD662D69ED4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91275" y="2103438"/>
            <a:ext cx="0" cy="25034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878" name="AutoShape 6">
            <a:extLst>
              <a:ext uri="{FF2B5EF4-FFF2-40B4-BE49-F238E27FC236}">
                <a16:creationId xmlns:a16="http://schemas.microsoft.com/office/drawing/2014/main" id="{58F872AE-C528-4C8F-962D-C01B4CD8B4C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30388" y="1954213"/>
            <a:ext cx="228600" cy="795337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879" name="Rectangle 7">
            <a:extLst>
              <a:ext uri="{FF2B5EF4-FFF2-40B4-BE49-F238E27FC236}">
                <a16:creationId xmlns:a16="http://schemas.microsoft.com/office/drawing/2014/main" id="{C9C06D0F-CE1E-420A-90D7-CF53192E0E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434975"/>
            <a:ext cx="7075488" cy="6329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880" name="Rectangle 8">
            <a:extLst>
              <a:ext uri="{FF2B5EF4-FFF2-40B4-BE49-F238E27FC236}">
                <a16:creationId xmlns:a16="http://schemas.microsoft.com/office/drawing/2014/main" id="{71E0E64B-DF68-4870-9CE2-75B0AB9A0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1427163"/>
            <a:ext cx="2020887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881" name="Rectangle 9">
            <a:extLst>
              <a:ext uri="{FF2B5EF4-FFF2-40B4-BE49-F238E27FC236}">
                <a16:creationId xmlns:a16="http://schemas.microsoft.com/office/drawing/2014/main" id="{A74A2D4E-5286-4242-98A6-FC775FC31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715963"/>
            <a:ext cx="2003425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882" name="AutoShape 10">
            <a:extLst>
              <a:ext uri="{FF2B5EF4-FFF2-40B4-BE49-F238E27FC236}">
                <a16:creationId xmlns:a16="http://schemas.microsoft.com/office/drawing/2014/main" id="{F81C3E9C-BD89-404B-B4F3-9E19BCDD5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1131888"/>
            <a:ext cx="466725" cy="1216025"/>
          </a:xfrm>
          <a:prstGeom prst="downArrow">
            <a:avLst>
              <a:gd name="adj1" fmla="val 50000"/>
              <a:gd name="adj2" fmla="val 65136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883" name="Text Box 11">
            <a:extLst>
              <a:ext uri="{FF2B5EF4-FFF2-40B4-BE49-F238E27FC236}">
                <a16:creationId xmlns:a16="http://schemas.microsoft.com/office/drawing/2014/main" id="{1A531069-3CC4-4390-A43B-A0053E73B4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25" y="269875"/>
            <a:ext cx="1789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アドレスバス</a:t>
            </a:r>
            <a:endParaRPr lang="en-US" altLang="ja-JP" sz="2400">
              <a:solidFill>
                <a:schemeClr val="tx2"/>
              </a:solidFill>
            </a:endParaRPr>
          </a:p>
        </p:txBody>
      </p:sp>
      <p:sp>
        <p:nvSpPr>
          <p:cNvPr id="79884" name="Text Box 12">
            <a:extLst>
              <a:ext uri="{FF2B5EF4-FFF2-40B4-BE49-F238E27FC236}">
                <a16:creationId xmlns:a16="http://schemas.microsoft.com/office/drawing/2014/main" id="{682C4349-8EA6-417D-8BD7-7DCC6AB027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2650" y="1055688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データバス</a:t>
            </a:r>
            <a:endParaRPr lang="en-US" altLang="ja-JP" sz="2400"/>
          </a:p>
        </p:txBody>
      </p:sp>
      <p:sp>
        <p:nvSpPr>
          <p:cNvPr id="79885" name="AutoShape 13">
            <a:extLst>
              <a:ext uri="{FF2B5EF4-FFF2-40B4-BE49-F238E27FC236}">
                <a16:creationId xmlns:a16="http://schemas.microsoft.com/office/drawing/2014/main" id="{F23E0760-6CF5-4D0F-8A12-F18D75C3D2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1779588"/>
            <a:ext cx="422275" cy="573087"/>
          </a:xfrm>
          <a:prstGeom prst="upDownArrow">
            <a:avLst>
              <a:gd name="adj1" fmla="val 50000"/>
              <a:gd name="adj2" fmla="val 27143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886" name="Line 14">
            <a:extLst>
              <a:ext uri="{FF2B5EF4-FFF2-40B4-BE49-F238E27FC236}">
                <a16:creationId xmlns:a16="http://schemas.microsoft.com/office/drawing/2014/main" id="{DB043C4B-CC58-4C18-8127-CE17AB8C699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0863" y="1712913"/>
            <a:ext cx="5294312" cy="31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887" name="Line 15">
            <a:extLst>
              <a:ext uri="{FF2B5EF4-FFF2-40B4-BE49-F238E27FC236}">
                <a16:creationId xmlns:a16="http://schemas.microsoft.com/office/drawing/2014/main" id="{971E43F9-DF88-4E5C-BBF0-B9D7BFD9FF6F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7338" y="1724025"/>
            <a:ext cx="0" cy="3871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888" name="Rectangle 16">
            <a:extLst>
              <a:ext uri="{FF2B5EF4-FFF2-40B4-BE49-F238E27FC236}">
                <a16:creationId xmlns:a16="http://schemas.microsoft.com/office/drawing/2014/main" id="{D5B27A83-E1C4-4CE2-BB2D-0886BE242E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9063" y="5059363"/>
            <a:ext cx="682625" cy="103028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889" name="Oval 17">
            <a:extLst>
              <a:ext uri="{FF2B5EF4-FFF2-40B4-BE49-F238E27FC236}">
                <a16:creationId xmlns:a16="http://schemas.microsoft.com/office/drawing/2014/main" id="{356F0768-5CEA-4AC0-B26D-57527103206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583363" y="1651000"/>
            <a:ext cx="114300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890" name="Line 18">
            <a:extLst>
              <a:ext uri="{FF2B5EF4-FFF2-40B4-BE49-F238E27FC236}">
                <a16:creationId xmlns:a16="http://schemas.microsoft.com/office/drawing/2014/main" id="{C537C9D4-CC40-4FB5-AB32-F420D5A6451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89625" y="5591175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891" name="Rectangle 19">
            <a:extLst>
              <a:ext uri="{FF2B5EF4-FFF2-40B4-BE49-F238E27FC236}">
                <a16:creationId xmlns:a16="http://schemas.microsoft.com/office/drawing/2014/main" id="{EFDCDABA-0795-4988-831A-F01022CC9D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75" y="5060950"/>
            <a:ext cx="682625" cy="1030288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892" name="Line 20">
            <a:extLst>
              <a:ext uri="{FF2B5EF4-FFF2-40B4-BE49-F238E27FC236}">
                <a16:creationId xmlns:a16="http://schemas.microsoft.com/office/drawing/2014/main" id="{01256037-B628-4EB3-9345-288B0654B96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4838" y="5592763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893" name="Line 21">
            <a:extLst>
              <a:ext uri="{FF2B5EF4-FFF2-40B4-BE49-F238E27FC236}">
                <a16:creationId xmlns:a16="http://schemas.microsoft.com/office/drawing/2014/main" id="{2D8B75B9-823F-43CB-92F4-D5AA306F73E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81313" y="5603875"/>
            <a:ext cx="8413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894" name="Text Box 22">
            <a:extLst>
              <a:ext uri="{FF2B5EF4-FFF2-40B4-BE49-F238E27FC236}">
                <a16:creationId xmlns:a16="http://schemas.microsoft.com/office/drawing/2014/main" id="{67150824-22E1-48AF-A269-ACE9D7BEA3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438" y="5243513"/>
            <a:ext cx="16748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制御系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Control Unit</a:t>
            </a:r>
          </a:p>
        </p:txBody>
      </p:sp>
      <p:sp>
        <p:nvSpPr>
          <p:cNvPr id="79895" name="Line 23">
            <a:extLst>
              <a:ext uri="{FF2B5EF4-FFF2-40B4-BE49-F238E27FC236}">
                <a16:creationId xmlns:a16="http://schemas.microsoft.com/office/drawing/2014/main" id="{59D0E77E-A6EB-405F-9A65-E1E95359D01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7325" y="935038"/>
            <a:ext cx="5637213" cy="0"/>
          </a:xfrm>
          <a:prstGeom prst="line">
            <a:avLst/>
          </a:prstGeom>
          <a:noFill/>
          <a:ln w="57150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896" name="Rectangle 24">
            <a:extLst>
              <a:ext uri="{FF2B5EF4-FFF2-40B4-BE49-F238E27FC236}">
                <a16:creationId xmlns:a16="http://schemas.microsoft.com/office/drawing/2014/main" id="{20A6CBCF-32C9-4F8A-AFAC-AF081EF280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825" y="2328863"/>
            <a:ext cx="895350" cy="60483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897" name="Line 25">
            <a:extLst>
              <a:ext uri="{FF2B5EF4-FFF2-40B4-BE49-F238E27FC236}">
                <a16:creationId xmlns:a16="http://schemas.microsoft.com/office/drawing/2014/main" id="{D6DC2199-C666-43F7-B827-B154327170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7850" y="919163"/>
            <a:ext cx="0" cy="14112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898" name="Rectangle 26">
            <a:extLst>
              <a:ext uri="{FF2B5EF4-FFF2-40B4-BE49-F238E27FC236}">
                <a16:creationId xmlns:a16="http://schemas.microsoft.com/office/drawing/2014/main" id="{CAAD45E9-3D3A-4E9C-BB78-B591A621FA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63" y="3722688"/>
            <a:ext cx="1116012" cy="604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  <a:latin typeface="Microsoft Sans Serif" panose="020B0604020202020204" pitchFamily="34" charset="0"/>
              </a:rPr>
              <a:t>+</a:t>
            </a:r>
            <a:r>
              <a:rPr lang="ja-JP" altLang="en-US" sz="2000">
                <a:solidFill>
                  <a:schemeClr val="accent2"/>
                </a:solidFill>
              </a:rPr>
              <a:t>命令長</a:t>
            </a:r>
          </a:p>
        </p:txBody>
      </p:sp>
      <p:sp>
        <p:nvSpPr>
          <p:cNvPr id="79899" name="Line 27">
            <a:extLst>
              <a:ext uri="{FF2B5EF4-FFF2-40B4-BE49-F238E27FC236}">
                <a16:creationId xmlns:a16="http://schemas.microsoft.com/office/drawing/2014/main" id="{39AA34FF-D2D2-4A95-931D-B23529F3285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67375" y="2101850"/>
            <a:ext cx="728663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900" name="Line 28">
            <a:extLst>
              <a:ext uri="{FF2B5EF4-FFF2-40B4-BE49-F238E27FC236}">
                <a16:creationId xmlns:a16="http://schemas.microsoft.com/office/drawing/2014/main" id="{E1CA518C-9EAE-4F32-92FB-7D0FC7E433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3563" y="4591050"/>
            <a:ext cx="746125" cy="0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901" name="Line 29">
            <a:extLst>
              <a:ext uri="{FF2B5EF4-FFF2-40B4-BE49-F238E27FC236}">
                <a16:creationId xmlns:a16="http://schemas.microsoft.com/office/drawing/2014/main" id="{610610DE-6B98-4174-B0FF-40665BF1C2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56263" y="4333875"/>
            <a:ext cx="0" cy="2492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902" name="Freeform 30">
            <a:extLst>
              <a:ext uri="{FF2B5EF4-FFF2-40B4-BE49-F238E27FC236}">
                <a16:creationId xmlns:a16="http://schemas.microsoft.com/office/drawing/2014/main" id="{8C6A6B64-6A3B-43C6-9196-6AC25B23134F}"/>
              </a:ext>
            </a:extLst>
          </p:cNvPr>
          <p:cNvSpPr>
            <a:spLocks/>
          </p:cNvSpPr>
          <p:nvPr/>
        </p:nvSpPr>
        <p:spPr bwMode="auto">
          <a:xfrm>
            <a:off x="476250" y="1952625"/>
            <a:ext cx="958850" cy="2513013"/>
          </a:xfrm>
          <a:custGeom>
            <a:avLst/>
            <a:gdLst>
              <a:gd name="T0" fmla="*/ 2147483646 w 604"/>
              <a:gd name="T1" fmla="*/ 0 h 1583"/>
              <a:gd name="T2" fmla="*/ 0 w 604"/>
              <a:gd name="T3" fmla="*/ 2147483646 h 1583"/>
              <a:gd name="T4" fmla="*/ 0 w 604"/>
              <a:gd name="T5" fmla="*/ 2147483646 h 1583"/>
              <a:gd name="T6" fmla="*/ 2147483646 w 604"/>
              <a:gd name="T7" fmla="*/ 2147483646 h 1583"/>
              <a:gd name="T8" fmla="*/ 2147483646 w 604"/>
              <a:gd name="T9" fmla="*/ 2147483646 h 1583"/>
              <a:gd name="T10" fmla="*/ 2147483646 w 604"/>
              <a:gd name="T11" fmla="*/ 2147483646 h 1583"/>
              <a:gd name="T12" fmla="*/ 2147483646 w 604"/>
              <a:gd name="T13" fmla="*/ 2147483646 h 1583"/>
              <a:gd name="T14" fmla="*/ 2147483646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9903" name="Rectangle 31">
            <a:extLst>
              <a:ext uri="{FF2B5EF4-FFF2-40B4-BE49-F238E27FC236}">
                <a16:creationId xmlns:a16="http://schemas.microsoft.com/office/drawing/2014/main" id="{3EDA79BC-91F9-4982-AA43-F7EF36046E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2436813"/>
            <a:ext cx="949325" cy="159861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904" name="Text Box 32">
            <a:extLst>
              <a:ext uri="{FF2B5EF4-FFF2-40B4-BE49-F238E27FC236}">
                <a16:creationId xmlns:a16="http://schemas.microsoft.com/office/drawing/2014/main" id="{C3331861-3886-4516-9770-E39E24993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9563" y="4016375"/>
            <a:ext cx="13303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accent2"/>
                </a:solidFill>
              </a:rPr>
              <a:t>レジスタ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Registers</a:t>
            </a:r>
          </a:p>
        </p:txBody>
      </p:sp>
      <p:sp>
        <p:nvSpPr>
          <p:cNvPr id="79905" name="Oval 33">
            <a:extLst>
              <a:ext uri="{FF2B5EF4-FFF2-40B4-BE49-F238E27FC236}">
                <a16:creationId xmlns:a16="http://schemas.microsoft.com/office/drawing/2014/main" id="{E8DD7D34-D430-4F2C-A886-0B05E6E1A8B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454525" y="1660525"/>
            <a:ext cx="114300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906" name="Line 34">
            <a:extLst>
              <a:ext uri="{FF2B5EF4-FFF2-40B4-BE49-F238E27FC236}">
                <a16:creationId xmlns:a16="http://schemas.microsoft.com/office/drawing/2014/main" id="{63208895-062F-438B-80D8-54155230FC5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8025" y="1725613"/>
            <a:ext cx="0" cy="1004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907" name="Line 35">
            <a:extLst>
              <a:ext uri="{FF2B5EF4-FFF2-40B4-BE49-F238E27FC236}">
                <a16:creationId xmlns:a16="http://schemas.microsoft.com/office/drawing/2014/main" id="{4DED4D4A-0BED-46CF-B66D-972B08F63B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2732088"/>
            <a:ext cx="5143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908" name="Line 36">
            <a:extLst>
              <a:ext uri="{FF2B5EF4-FFF2-40B4-BE49-F238E27FC236}">
                <a16:creationId xmlns:a16="http://schemas.microsoft.com/office/drawing/2014/main" id="{33C08CC3-42E1-4B3F-BE06-0CB3A7E5707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5863" y="1712913"/>
            <a:ext cx="1587" cy="684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909" name="Line 37">
            <a:extLst>
              <a:ext uri="{FF2B5EF4-FFF2-40B4-BE49-F238E27FC236}">
                <a16:creationId xmlns:a16="http://schemas.microsoft.com/office/drawing/2014/main" id="{19432BC7-ECD5-4A9A-A8A9-C313D67B0E0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90738" y="2374900"/>
            <a:ext cx="390525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910" name="Line 38">
            <a:extLst>
              <a:ext uri="{FF2B5EF4-FFF2-40B4-BE49-F238E27FC236}">
                <a16:creationId xmlns:a16="http://schemas.microsoft.com/office/drawing/2014/main" id="{93F7AF5F-2AA9-4E90-BBD4-F18D9719E95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3988" y="2519363"/>
            <a:ext cx="407987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911" name="Line 39">
            <a:extLst>
              <a:ext uri="{FF2B5EF4-FFF2-40B4-BE49-F238E27FC236}">
                <a16:creationId xmlns:a16="http://schemas.microsoft.com/office/drawing/2014/main" id="{21D34DD0-68AE-4D20-9C1A-CE20AED8D3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3275" y="2635250"/>
            <a:ext cx="6477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912" name="Line 40">
            <a:extLst>
              <a:ext uri="{FF2B5EF4-FFF2-40B4-BE49-F238E27FC236}">
                <a16:creationId xmlns:a16="http://schemas.microsoft.com/office/drawing/2014/main" id="{0B7ED788-97B5-46A5-9BA9-D9FC7EE361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2563" y="2633663"/>
            <a:ext cx="1587" cy="1347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913" name="Line 41">
            <a:extLst>
              <a:ext uri="{FF2B5EF4-FFF2-40B4-BE49-F238E27FC236}">
                <a16:creationId xmlns:a16="http://schemas.microsoft.com/office/drawing/2014/main" id="{6BA5E9A7-7C77-4D73-A1DE-6D1EF124941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2635250"/>
            <a:ext cx="309562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914" name="Line 42">
            <a:extLst>
              <a:ext uri="{FF2B5EF4-FFF2-40B4-BE49-F238E27FC236}">
                <a16:creationId xmlns:a16="http://schemas.microsoft.com/office/drawing/2014/main" id="{F81BF0FB-575B-4398-A8F0-7D687A059B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3038" y="3959225"/>
            <a:ext cx="12700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915" name="Line 43">
            <a:extLst>
              <a:ext uri="{FF2B5EF4-FFF2-40B4-BE49-F238E27FC236}">
                <a16:creationId xmlns:a16="http://schemas.microsoft.com/office/drawing/2014/main" id="{251DE090-85D0-4FF0-B659-0E351B144584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775" y="3175000"/>
            <a:ext cx="255588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916" name="Oval 44">
            <a:extLst>
              <a:ext uri="{FF2B5EF4-FFF2-40B4-BE49-F238E27FC236}">
                <a16:creationId xmlns:a16="http://schemas.microsoft.com/office/drawing/2014/main" id="{4441B6C6-7DED-4996-9D44-B4DCC7D0F3D3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597150" y="2528888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917" name="Oval 45">
            <a:extLst>
              <a:ext uri="{FF2B5EF4-FFF2-40B4-BE49-F238E27FC236}">
                <a16:creationId xmlns:a16="http://schemas.microsoft.com/office/drawing/2014/main" id="{6753F862-4AB9-4E47-B108-1F6B2B0AFFE1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339975" y="16081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918" name="Line 46">
            <a:extLst>
              <a:ext uri="{FF2B5EF4-FFF2-40B4-BE49-F238E27FC236}">
                <a16:creationId xmlns:a16="http://schemas.microsoft.com/office/drawing/2014/main" id="{12ED0436-9F59-4A0F-BD8F-6ACF6F6A9B6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4625" y="1441450"/>
            <a:ext cx="6959600" cy="4763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919" name="Line 47">
            <a:extLst>
              <a:ext uri="{FF2B5EF4-FFF2-40B4-BE49-F238E27FC236}">
                <a16:creationId xmlns:a16="http://schemas.microsoft.com/office/drawing/2014/main" id="{74270A99-9113-420B-ACD4-F40F667FC9F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0188" y="1457325"/>
            <a:ext cx="1587" cy="17081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920" name="Line 48">
            <a:extLst>
              <a:ext uri="{FF2B5EF4-FFF2-40B4-BE49-F238E27FC236}">
                <a16:creationId xmlns:a16="http://schemas.microsoft.com/office/drawing/2014/main" id="{A001BE6B-988F-4127-8599-4DB378C69E4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9388" y="1450975"/>
            <a:ext cx="0" cy="11747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921" name="Oval 49">
            <a:extLst>
              <a:ext uri="{FF2B5EF4-FFF2-40B4-BE49-F238E27FC236}">
                <a16:creationId xmlns:a16="http://schemas.microsoft.com/office/drawing/2014/main" id="{CF95FE3D-D93E-444B-94BB-795DB797C6FF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3397250" y="1330325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922" name="Line 50">
            <a:extLst>
              <a:ext uri="{FF2B5EF4-FFF2-40B4-BE49-F238E27FC236}">
                <a16:creationId xmlns:a16="http://schemas.microsoft.com/office/drawing/2014/main" id="{99087607-8DBA-45BD-9D78-29807F9528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1550" y="936625"/>
            <a:ext cx="7938" cy="479425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923" name="Oval 51">
            <a:extLst>
              <a:ext uri="{FF2B5EF4-FFF2-40B4-BE49-F238E27FC236}">
                <a16:creationId xmlns:a16="http://schemas.microsoft.com/office/drawing/2014/main" id="{3A7F529D-2690-40B6-9195-68E001A0E62A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575175" y="1320800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924" name="Line 52">
            <a:extLst>
              <a:ext uri="{FF2B5EF4-FFF2-40B4-BE49-F238E27FC236}">
                <a16:creationId xmlns:a16="http://schemas.microsoft.com/office/drawing/2014/main" id="{D42B6C0C-48B4-49F2-8A22-656D24E52DA2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4238" y="1446213"/>
            <a:ext cx="1587" cy="228600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925" name="Line 53">
            <a:extLst>
              <a:ext uri="{FF2B5EF4-FFF2-40B4-BE49-F238E27FC236}">
                <a16:creationId xmlns:a16="http://schemas.microsoft.com/office/drawing/2014/main" id="{49A67742-17C3-4676-91F1-C99838529BF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0500" y="3721100"/>
            <a:ext cx="6985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926" name="Oval 54">
            <a:extLst>
              <a:ext uri="{FF2B5EF4-FFF2-40B4-BE49-F238E27FC236}">
                <a16:creationId xmlns:a16="http://schemas.microsoft.com/office/drawing/2014/main" id="{5EB6F1CB-8E53-46BF-B917-148B3CF51472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5548313" y="1998663"/>
            <a:ext cx="230187" cy="217487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9999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927" name="Line 55">
            <a:extLst>
              <a:ext uri="{FF2B5EF4-FFF2-40B4-BE49-F238E27FC236}">
                <a16:creationId xmlns:a16="http://schemas.microsoft.com/office/drawing/2014/main" id="{8FB038CE-10F5-4518-97F7-78EFC15D4F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82800" y="2116138"/>
            <a:ext cx="356711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6392" name="Rectangle 56">
            <a:extLst>
              <a:ext uri="{FF2B5EF4-FFF2-40B4-BE49-F238E27FC236}">
                <a16:creationId xmlns:a16="http://schemas.microsoft.com/office/drawing/2014/main" id="{39E54A6E-FFE8-466C-ABFB-B36D83965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4300" y="5221288"/>
            <a:ext cx="1509713" cy="825500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79929" name="Rectangle 57">
            <a:extLst>
              <a:ext uri="{FF2B5EF4-FFF2-40B4-BE49-F238E27FC236}">
                <a16:creationId xmlns:a16="http://schemas.microsoft.com/office/drawing/2014/main" id="{C995C37D-509A-4F9C-9D2B-98A06A4754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7288" y="2359025"/>
            <a:ext cx="1603375" cy="3802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930" name="Text Box 58">
            <a:extLst>
              <a:ext uri="{FF2B5EF4-FFF2-40B4-BE49-F238E27FC236}">
                <a16:creationId xmlns:a16="http://schemas.microsoft.com/office/drawing/2014/main" id="{B414F1CA-CE8A-4DA0-AC19-5D871BF7B6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4038" y="3800475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79931" name="Line 59">
            <a:extLst>
              <a:ext uri="{FF2B5EF4-FFF2-40B4-BE49-F238E27FC236}">
                <a16:creationId xmlns:a16="http://schemas.microsoft.com/office/drawing/2014/main" id="{D31DD910-3E2C-41D6-B247-5D49CFD5A70B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4316413"/>
            <a:ext cx="377825" cy="127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932" name="Line 60">
            <a:extLst>
              <a:ext uri="{FF2B5EF4-FFF2-40B4-BE49-F238E27FC236}">
                <a16:creationId xmlns:a16="http://schemas.microsoft.com/office/drawing/2014/main" id="{415A98DB-5FAE-4955-A0C3-F908F8EF5147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2175" y="3854450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6397" name="Text Box 61">
            <a:extLst>
              <a:ext uri="{FF2B5EF4-FFF2-40B4-BE49-F238E27FC236}">
                <a16:creationId xmlns:a16="http://schemas.microsoft.com/office/drawing/2014/main" id="{C60B5507-A9A7-45EC-8475-5CF2E2898B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6363" y="4048125"/>
            <a:ext cx="3868737" cy="2417763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比較結果が，</a:t>
            </a:r>
            <a:r>
              <a:rPr lang="en-US" altLang="ja-JP">
                <a:solidFill>
                  <a:schemeClr val="accent2"/>
                </a:solidFill>
              </a:rPr>
              <a:t>CCR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（コンディションコードレジスタ）に入る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FF0000"/>
                </a:solidFill>
              </a:rPr>
              <a:t>「</a:t>
            </a:r>
            <a:r>
              <a:rPr lang="en-US" altLang="ja-JP" sz="2800">
                <a:solidFill>
                  <a:srgbClr val="FF0000"/>
                </a:solidFill>
              </a:rPr>
              <a:t>d0 </a:t>
            </a:r>
            <a:r>
              <a:rPr lang="ja-JP" altLang="en-US" sz="2800">
                <a:solidFill>
                  <a:srgbClr val="FF0000"/>
                </a:solidFill>
              </a:rPr>
              <a:t>の値は </a:t>
            </a:r>
            <a:r>
              <a:rPr lang="en-US" altLang="ja-JP" sz="2800">
                <a:solidFill>
                  <a:srgbClr val="FF0000"/>
                </a:solidFill>
              </a:rPr>
              <a:t>3 </a:t>
            </a:r>
            <a:r>
              <a:rPr lang="ja-JP" altLang="en-US" sz="2800">
                <a:solidFill>
                  <a:srgbClr val="FF0000"/>
                </a:solidFill>
              </a:rPr>
              <a:t>より小さい」という記録が残る</a:t>
            </a:r>
            <a:endParaRPr lang="ja-JP" altLang="en-US" sz="3600">
              <a:solidFill>
                <a:srgbClr val="FF0000"/>
              </a:solidFill>
            </a:endParaRPr>
          </a:p>
        </p:txBody>
      </p:sp>
      <p:sp>
        <p:nvSpPr>
          <p:cNvPr id="79934" name="Text Box 62">
            <a:extLst>
              <a:ext uri="{FF2B5EF4-FFF2-40B4-BE49-F238E27FC236}">
                <a16:creationId xmlns:a16="http://schemas.microsoft.com/office/drawing/2014/main" id="{FC2D1BA5-0A01-4A23-B4EF-AC79A98CAF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5213" y="134938"/>
            <a:ext cx="2892425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  <a:latin typeface="Microsoft Sans Serif" panose="020B0604020202020204" pitchFamily="34" charset="0"/>
              </a:rPr>
              <a:t>命令実行では</a:t>
            </a:r>
          </a:p>
        </p:txBody>
      </p:sp>
      <p:sp>
        <p:nvSpPr>
          <p:cNvPr id="79935" name="Text Box 63">
            <a:extLst>
              <a:ext uri="{FF2B5EF4-FFF2-40B4-BE49-F238E27FC236}">
                <a16:creationId xmlns:a16="http://schemas.microsoft.com/office/drawing/2014/main" id="{44099870-95EF-4156-BA5C-C6F991E4F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1063" y="2735263"/>
            <a:ext cx="681037" cy="5794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D0</a:t>
            </a:r>
          </a:p>
        </p:txBody>
      </p:sp>
      <p:sp>
        <p:nvSpPr>
          <p:cNvPr id="526401" name="Line 65">
            <a:extLst>
              <a:ext uri="{FF2B5EF4-FFF2-40B4-BE49-F238E27FC236}">
                <a16:creationId xmlns:a16="http://schemas.microsoft.com/office/drawing/2014/main" id="{6F9B6B7F-CDD7-4AFB-9859-8C31CFAE5E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73288" y="2830513"/>
            <a:ext cx="31750" cy="2354262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6402" name="Line 66">
            <a:extLst>
              <a:ext uri="{FF2B5EF4-FFF2-40B4-BE49-F238E27FC236}">
                <a16:creationId xmlns:a16="http://schemas.microsoft.com/office/drawing/2014/main" id="{B49FDC54-5C22-428B-AE9A-29DC04CBBBF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3838" y="1409700"/>
            <a:ext cx="11112" cy="1795463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6403" name="Line 67">
            <a:extLst>
              <a:ext uri="{FF2B5EF4-FFF2-40B4-BE49-F238E27FC236}">
                <a16:creationId xmlns:a16="http://schemas.microsoft.com/office/drawing/2014/main" id="{5C0CA4B6-E01C-4244-86F2-5035565B276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2563" y="2841625"/>
            <a:ext cx="785812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6404" name="Line 68">
            <a:extLst>
              <a:ext uri="{FF2B5EF4-FFF2-40B4-BE49-F238E27FC236}">
                <a16:creationId xmlns:a16="http://schemas.microsoft.com/office/drawing/2014/main" id="{2E7C2D27-E7E1-4DE6-A2A7-4388A38B460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57650" y="3816350"/>
            <a:ext cx="1108075" cy="414338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6407" name="Line 71">
            <a:extLst>
              <a:ext uri="{FF2B5EF4-FFF2-40B4-BE49-F238E27FC236}">
                <a16:creationId xmlns:a16="http://schemas.microsoft.com/office/drawing/2014/main" id="{02F6461B-9D30-4D67-B2C6-345862352DC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82900" y="4649788"/>
            <a:ext cx="11113" cy="461962"/>
          </a:xfrm>
          <a:prstGeom prst="line">
            <a:avLst/>
          </a:prstGeom>
          <a:noFill/>
          <a:ln w="57150">
            <a:solidFill>
              <a:srgbClr val="FF4B4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6408" name="Text Box 72">
            <a:extLst>
              <a:ext uri="{FF2B5EF4-FFF2-40B4-BE49-F238E27FC236}">
                <a16:creationId xmlns:a16="http://schemas.microsoft.com/office/drawing/2014/main" id="{F29B6B53-5E60-4D84-81E5-31638C57C8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3700" y="4646613"/>
            <a:ext cx="16065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</a:rPr>
              <a:t>00000003</a:t>
            </a:r>
          </a:p>
        </p:txBody>
      </p:sp>
      <p:sp>
        <p:nvSpPr>
          <p:cNvPr id="526409" name="Line 73">
            <a:extLst>
              <a:ext uri="{FF2B5EF4-FFF2-40B4-BE49-F238E27FC236}">
                <a16:creationId xmlns:a16="http://schemas.microsoft.com/office/drawing/2014/main" id="{7A566BFC-DA9A-468C-8DC9-301924493DF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09700" y="3940175"/>
            <a:ext cx="1323975" cy="20638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6410" name="Line 74">
            <a:extLst>
              <a:ext uri="{FF2B5EF4-FFF2-40B4-BE49-F238E27FC236}">
                <a16:creationId xmlns:a16="http://schemas.microsoft.com/office/drawing/2014/main" id="{1E9719DC-8EE4-4161-8A64-921548E20AC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98750" y="3252788"/>
            <a:ext cx="0" cy="709612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6411" name="Line 75">
            <a:extLst>
              <a:ext uri="{FF2B5EF4-FFF2-40B4-BE49-F238E27FC236}">
                <a16:creationId xmlns:a16="http://schemas.microsoft.com/office/drawing/2014/main" id="{358DEBBA-1497-4BFF-A75B-4B486B62A5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00338" y="3200400"/>
            <a:ext cx="53975" cy="96838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6412" name="Line 76">
            <a:extLst>
              <a:ext uri="{FF2B5EF4-FFF2-40B4-BE49-F238E27FC236}">
                <a16:creationId xmlns:a16="http://schemas.microsoft.com/office/drawing/2014/main" id="{FFEFAD1A-47F4-409C-9DBF-EDD72183559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5375" y="4081463"/>
            <a:ext cx="430213" cy="1587"/>
          </a:xfrm>
          <a:prstGeom prst="line">
            <a:avLst/>
          </a:prstGeom>
          <a:noFill/>
          <a:ln w="57150">
            <a:solidFill>
              <a:srgbClr val="FF4B4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6413" name="Text Box 77">
            <a:extLst>
              <a:ext uri="{FF2B5EF4-FFF2-40B4-BE49-F238E27FC236}">
                <a16:creationId xmlns:a16="http://schemas.microsoft.com/office/drawing/2014/main" id="{F284B10C-EBC7-46AC-8D66-55C5FFCD6C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7338" y="3787775"/>
            <a:ext cx="160655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</a:rPr>
              <a:t>00000001</a:t>
            </a:r>
          </a:p>
        </p:txBody>
      </p:sp>
      <p:sp>
        <p:nvSpPr>
          <p:cNvPr id="526414" name="Line 78">
            <a:extLst>
              <a:ext uri="{FF2B5EF4-FFF2-40B4-BE49-F238E27FC236}">
                <a16:creationId xmlns:a16="http://schemas.microsoft.com/office/drawing/2014/main" id="{2D24124E-8A76-48FB-AD48-12A3198964B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699000" y="1435100"/>
            <a:ext cx="7938" cy="230187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6415" name="Line 79">
            <a:extLst>
              <a:ext uri="{FF2B5EF4-FFF2-40B4-BE49-F238E27FC236}">
                <a16:creationId xmlns:a16="http://schemas.microsoft.com/office/drawing/2014/main" id="{622E9D76-1DFE-4021-843C-0124EC8973A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11613" y="3703638"/>
            <a:ext cx="700087" cy="952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6416" name="Line 80">
            <a:extLst>
              <a:ext uri="{FF2B5EF4-FFF2-40B4-BE49-F238E27FC236}">
                <a16:creationId xmlns:a16="http://schemas.microsoft.com/office/drawing/2014/main" id="{76C2B67D-EEC2-4EBA-B1FF-FC52E34F36A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1613" y="3197225"/>
            <a:ext cx="290512" cy="1588"/>
          </a:xfrm>
          <a:prstGeom prst="line">
            <a:avLst/>
          </a:prstGeom>
          <a:noFill/>
          <a:ln w="76200">
            <a:solidFill>
              <a:srgbClr val="FF4B4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6417" name="Line 81">
            <a:extLst>
              <a:ext uri="{FF2B5EF4-FFF2-40B4-BE49-F238E27FC236}">
                <a16:creationId xmlns:a16="http://schemas.microsoft.com/office/drawing/2014/main" id="{CCD85B55-24AE-43DA-AA44-7501BC5119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9550" y="1422400"/>
            <a:ext cx="4506913" cy="31750"/>
          </a:xfrm>
          <a:prstGeom prst="line">
            <a:avLst/>
          </a:prstGeom>
          <a:noFill/>
          <a:ln w="76200">
            <a:solidFill>
              <a:srgbClr val="FF4B4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6418" name="Freeform 82">
            <a:extLst>
              <a:ext uri="{FF2B5EF4-FFF2-40B4-BE49-F238E27FC236}">
                <a16:creationId xmlns:a16="http://schemas.microsoft.com/office/drawing/2014/main" id="{B09416D5-9168-46EC-92B3-4589984AC5DF}"/>
              </a:ext>
            </a:extLst>
          </p:cNvPr>
          <p:cNvSpPr>
            <a:spLocks/>
          </p:cNvSpPr>
          <p:nvPr/>
        </p:nvSpPr>
        <p:spPr bwMode="auto">
          <a:xfrm>
            <a:off x="476250" y="1943100"/>
            <a:ext cx="958850" cy="2513013"/>
          </a:xfrm>
          <a:custGeom>
            <a:avLst/>
            <a:gdLst>
              <a:gd name="T0" fmla="*/ 2147483646 w 604"/>
              <a:gd name="T1" fmla="*/ 0 h 1583"/>
              <a:gd name="T2" fmla="*/ 0 w 604"/>
              <a:gd name="T3" fmla="*/ 2147483646 h 1583"/>
              <a:gd name="T4" fmla="*/ 0 w 604"/>
              <a:gd name="T5" fmla="*/ 2147483646 h 1583"/>
              <a:gd name="T6" fmla="*/ 2147483646 w 604"/>
              <a:gd name="T7" fmla="*/ 2147483646 h 1583"/>
              <a:gd name="T8" fmla="*/ 2147483646 w 604"/>
              <a:gd name="T9" fmla="*/ 2147483646 h 1583"/>
              <a:gd name="T10" fmla="*/ 2147483646 w 604"/>
              <a:gd name="T11" fmla="*/ 2147483646 h 1583"/>
              <a:gd name="T12" fmla="*/ 2147483646 w 604"/>
              <a:gd name="T13" fmla="*/ 2147483646 h 1583"/>
              <a:gd name="T14" fmla="*/ 2147483646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FF4B4B"/>
          </a:solidFill>
          <a:ln w="28575">
            <a:solidFill>
              <a:srgbClr val="FF4B4B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9952" name="Text Box 85">
            <a:extLst>
              <a:ext uri="{FF2B5EF4-FFF2-40B4-BE49-F238E27FC236}">
                <a16:creationId xmlns:a16="http://schemas.microsoft.com/office/drawing/2014/main" id="{3B83962D-6FC4-4408-BFA1-D3E79ED9B3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6925" y="2798763"/>
            <a:ext cx="2006600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FF0000"/>
                </a:solidFill>
                <a:latin typeface="Microsoft Sans Serif" panose="020B0604020202020204" pitchFamily="34" charset="0"/>
              </a:rPr>
              <a:t>0c 80 00 00 00 03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FF0000"/>
                </a:solidFill>
                <a:latin typeface="Microsoft Sans Serif" panose="020B0604020202020204" pitchFamily="34" charset="0"/>
              </a:rPr>
              <a:t>(cmp.l #3,%d0)</a:t>
            </a:r>
            <a:endParaRPr lang="ja-JP" altLang="en-US" sz="1800" b="1">
              <a:solidFill>
                <a:srgbClr val="FF0000"/>
              </a:solidFill>
              <a:latin typeface="Microsoft Sans Serif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2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2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2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2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26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2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2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2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26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2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26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26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26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526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26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1000"/>
                                        <p:tgtEl>
                                          <p:spTgt spid="52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1000"/>
                                        <p:tgtEl>
                                          <p:spTgt spid="52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6392" grpId="0" animBg="1"/>
      <p:bldP spid="526397" grpId="0" animBg="1"/>
      <p:bldP spid="526408" grpId="0"/>
      <p:bldP spid="52641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Line 2">
            <a:extLst>
              <a:ext uri="{FF2B5EF4-FFF2-40B4-BE49-F238E27FC236}">
                <a16:creationId xmlns:a16="http://schemas.microsoft.com/office/drawing/2014/main" id="{BE4D376E-FA1D-4BF7-A931-15AAFA8D39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0863" y="2924175"/>
            <a:ext cx="7937" cy="8080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23" name="Line 3">
            <a:extLst>
              <a:ext uri="{FF2B5EF4-FFF2-40B4-BE49-F238E27FC236}">
                <a16:creationId xmlns:a16="http://schemas.microsoft.com/office/drawing/2014/main" id="{4B6F391A-59EA-42E6-A647-FD9E34AB45C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91275" y="2103438"/>
            <a:ext cx="0" cy="25034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24" name="AutoShape 4">
            <a:extLst>
              <a:ext uri="{FF2B5EF4-FFF2-40B4-BE49-F238E27FC236}">
                <a16:creationId xmlns:a16="http://schemas.microsoft.com/office/drawing/2014/main" id="{3C1F5847-DEDA-499C-B397-452C440B63A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30388" y="1954213"/>
            <a:ext cx="228600" cy="795337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25" name="Rectangle 5">
            <a:extLst>
              <a:ext uri="{FF2B5EF4-FFF2-40B4-BE49-F238E27FC236}">
                <a16:creationId xmlns:a16="http://schemas.microsoft.com/office/drawing/2014/main" id="{3FF3442B-33C0-465F-B3FE-7F60435914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434975"/>
            <a:ext cx="7075488" cy="6329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26" name="Text Box 6">
            <a:extLst>
              <a:ext uri="{FF2B5EF4-FFF2-40B4-BE49-F238E27FC236}">
                <a16:creationId xmlns:a16="http://schemas.microsoft.com/office/drawing/2014/main" id="{C8605DB4-1CA3-4052-A723-3294E3AE3F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5213" y="134938"/>
            <a:ext cx="3438525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  <a:latin typeface="Microsoft Sans Serif" panose="020B0604020202020204" pitchFamily="34" charset="0"/>
              </a:rPr>
              <a:t>命令フェッチでは</a:t>
            </a:r>
          </a:p>
        </p:txBody>
      </p:sp>
      <p:sp>
        <p:nvSpPr>
          <p:cNvPr id="81927" name="Rectangle 7">
            <a:extLst>
              <a:ext uri="{FF2B5EF4-FFF2-40B4-BE49-F238E27FC236}">
                <a16:creationId xmlns:a16="http://schemas.microsoft.com/office/drawing/2014/main" id="{CB8270A9-2ED6-473C-97D3-D382D247D4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1427163"/>
            <a:ext cx="2020887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28" name="Rectangle 8">
            <a:extLst>
              <a:ext uri="{FF2B5EF4-FFF2-40B4-BE49-F238E27FC236}">
                <a16:creationId xmlns:a16="http://schemas.microsoft.com/office/drawing/2014/main" id="{32B9AA74-66D6-464A-A37B-7D1BD5195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715963"/>
            <a:ext cx="2003425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29" name="AutoShape 9">
            <a:extLst>
              <a:ext uri="{FF2B5EF4-FFF2-40B4-BE49-F238E27FC236}">
                <a16:creationId xmlns:a16="http://schemas.microsoft.com/office/drawing/2014/main" id="{4370AB3A-871A-4B77-81AA-B1C2D8BE16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1131888"/>
            <a:ext cx="466725" cy="1216025"/>
          </a:xfrm>
          <a:prstGeom prst="downArrow">
            <a:avLst>
              <a:gd name="adj1" fmla="val 50000"/>
              <a:gd name="adj2" fmla="val 65136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30" name="Text Box 10">
            <a:extLst>
              <a:ext uri="{FF2B5EF4-FFF2-40B4-BE49-F238E27FC236}">
                <a16:creationId xmlns:a16="http://schemas.microsoft.com/office/drawing/2014/main" id="{E2393B3F-F402-4D1D-B490-62DC20C777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25" y="269875"/>
            <a:ext cx="1789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アドレスバス</a:t>
            </a:r>
            <a:endParaRPr lang="en-US" altLang="ja-JP" sz="2400">
              <a:solidFill>
                <a:schemeClr val="tx2"/>
              </a:solidFill>
            </a:endParaRPr>
          </a:p>
        </p:txBody>
      </p:sp>
      <p:sp>
        <p:nvSpPr>
          <p:cNvPr id="81931" name="Text Box 11">
            <a:extLst>
              <a:ext uri="{FF2B5EF4-FFF2-40B4-BE49-F238E27FC236}">
                <a16:creationId xmlns:a16="http://schemas.microsoft.com/office/drawing/2014/main" id="{F512E7B1-16EF-4D10-A2E4-351FA45FF5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2650" y="1055688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データバス</a:t>
            </a:r>
            <a:endParaRPr lang="en-US" altLang="ja-JP" sz="2400"/>
          </a:p>
        </p:txBody>
      </p:sp>
      <p:sp>
        <p:nvSpPr>
          <p:cNvPr id="81932" name="AutoShape 12">
            <a:extLst>
              <a:ext uri="{FF2B5EF4-FFF2-40B4-BE49-F238E27FC236}">
                <a16:creationId xmlns:a16="http://schemas.microsoft.com/office/drawing/2014/main" id="{F4F791FC-8228-4475-ACCD-3CBE3D545E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1779588"/>
            <a:ext cx="422275" cy="573087"/>
          </a:xfrm>
          <a:prstGeom prst="upDownArrow">
            <a:avLst>
              <a:gd name="adj1" fmla="val 50000"/>
              <a:gd name="adj2" fmla="val 27143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33" name="Rectangle 13">
            <a:extLst>
              <a:ext uri="{FF2B5EF4-FFF2-40B4-BE49-F238E27FC236}">
                <a16:creationId xmlns:a16="http://schemas.microsoft.com/office/drawing/2014/main" id="{F00AE345-A645-407D-9F11-38D726FFA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7288" y="2359025"/>
            <a:ext cx="1603375" cy="3802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34" name="Text Box 14">
            <a:extLst>
              <a:ext uri="{FF2B5EF4-FFF2-40B4-BE49-F238E27FC236}">
                <a16:creationId xmlns:a16="http://schemas.microsoft.com/office/drawing/2014/main" id="{04D898C1-FC08-47DB-80CF-DB21DE135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4038" y="3800475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81935" name="Line 15">
            <a:extLst>
              <a:ext uri="{FF2B5EF4-FFF2-40B4-BE49-F238E27FC236}">
                <a16:creationId xmlns:a16="http://schemas.microsoft.com/office/drawing/2014/main" id="{F16A7038-1C40-42E4-A479-99F082685222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4316413"/>
            <a:ext cx="377825" cy="127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36" name="Line 16">
            <a:extLst>
              <a:ext uri="{FF2B5EF4-FFF2-40B4-BE49-F238E27FC236}">
                <a16:creationId xmlns:a16="http://schemas.microsoft.com/office/drawing/2014/main" id="{484A4874-E80C-459D-8FC5-D51FA56F8ADF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2175" y="3854450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37" name="Line 17">
            <a:extLst>
              <a:ext uri="{FF2B5EF4-FFF2-40B4-BE49-F238E27FC236}">
                <a16:creationId xmlns:a16="http://schemas.microsoft.com/office/drawing/2014/main" id="{CEE5F3F6-98D6-41B0-A959-B51C1AA6A1E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0863" y="1712913"/>
            <a:ext cx="5294312" cy="31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38" name="Line 18">
            <a:extLst>
              <a:ext uri="{FF2B5EF4-FFF2-40B4-BE49-F238E27FC236}">
                <a16:creationId xmlns:a16="http://schemas.microsoft.com/office/drawing/2014/main" id="{25ABB206-B9D9-451C-992D-D1F3EB27545B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7338" y="1724025"/>
            <a:ext cx="0" cy="3871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39" name="Rectangle 19">
            <a:extLst>
              <a:ext uri="{FF2B5EF4-FFF2-40B4-BE49-F238E27FC236}">
                <a16:creationId xmlns:a16="http://schemas.microsoft.com/office/drawing/2014/main" id="{CC5049C6-C75E-4DC9-80DB-A39C3E0AAA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9063" y="5059363"/>
            <a:ext cx="682625" cy="103028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40" name="Text Box 20">
            <a:extLst>
              <a:ext uri="{FF2B5EF4-FFF2-40B4-BE49-F238E27FC236}">
                <a16:creationId xmlns:a16="http://schemas.microsoft.com/office/drawing/2014/main" id="{A5EBB3ED-7213-40BA-BDE6-0E2151351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7550" y="6048375"/>
            <a:ext cx="28829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命令レジスタ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Instruction Register</a:t>
            </a:r>
          </a:p>
        </p:txBody>
      </p:sp>
      <p:sp>
        <p:nvSpPr>
          <p:cNvPr id="81941" name="Oval 21">
            <a:extLst>
              <a:ext uri="{FF2B5EF4-FFF2-40B4-BE49-F238E27FC236}">
                <a16:creationId xmlns:a16="http://schemas.microsoft.com/office/drawing/2014/main" id="{FAE5E6F6-3792-4DAF-86BC-B33E82E5B5E5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6505575" y="15954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42" name="Line 22">
            <a:extLst>
              <a:ext uri="{FF2B5EF4-FFF2-40B4-BE49-F238E27FC236}">
                <a16:creationId xmlns:a16="http://schemas.microsoft.com/office/drawing/2014/main" id="{B1BF1D2B-CB00-4A80-9AF7-9277074CB67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89625" y="5591175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43" name="Rectangle 23">
            <a:extLst>
              <a:ext uri="{FF2B5EF4-FFF2-40B4-BE49-F238E27FC236}">
                <a16:creationId xmlns:a16="http://schemas.microsoft.com/office/drawing/2014/main" id="{FD3FE297-BD0D-48E8-BCFF-591213D942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75" y="5060950"/>
            <a:ext cx="682625" cy="1030288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44" name="Line 24">
            <a:extLst>
              <a:ext uri="{FF2B5EF4-FFF2-40B4-BE49-F238E27FC236}">
                <a16:creationId xmlns:a16="http://schemas.microsoft.com/office/drawing/2014/main" id="{26719632-D379-4D0F-B920-F950DDE5C13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4838" y="5592763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45" name="Line 25">
            <a:extLst>
              <a:ext uri="{FF2B5EF4-FFF2-40B4-BE49-F238E27FC236}">
                <a16:creationId xmlns:a16="http://schemas.microsoft.com/office/drawing/2014/main" id="{D6225A45-FF84-422F-AB63-66A7AE9CC06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81313" y="5603875"/>
            <a:ext cx="8413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46" name="Text Box 26">
            <a:extLst>
              <a:ext uri="{FF2B5EF4-FFF2-40B4-BE49-F238E27FC236}">
                <a16:creationId xmlns:a16="http://schemas.microsoft.com/office/drawing/2014/main" id="{9B6267D5-7A26-4D87-BB42-E9EE127675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438" y="5243513"/>
            <a:ext cx="16748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制御系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Control Unit</a:t>
            </a:r>
          </a:p>
        </p:txBody>
      </p:sp>
      <p:sp>
        <p:nvSpPr>
          <p:cNvPr id="81947" name="Line 27">
            <a:extLst>
              <a:ext uri="{FF2B5EF4-FFF2-40B4-BE49-F238E27FC236}">
                <a16:creationId xmlns:a16="http://schemas.microsoft.com/office/drawing/2014/main" id="{D901B384-CD34-419B-BD97-E9E75AEDB9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7325" y="935038"/>
            <a:ext cx="5637213" cy="0"/>
          </a:xfrm>
          <a:prstGeom prst="line">
            <a:avLst/>
          </a:prstGeom>
          <a:noFill/>
          <a:ln w="57150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48" name="Rectangle 28">
            <a:extLst>
              <a:ext uri="{FF2B5EF4-FFF2-40B4-BE49-F238E27FC236}">
                <a16:creationId xmlns:a16="http://schemas.microsoft.com/office/drawing/2014/main" id="{3B235C12-FE0E-4E3A-8294-42F4F2489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825" y="2328863"/>
            <a:ext cx="895350" cy="60483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49" name="Text Box 29">
            <a:extLst>
              <a:ext uri="{FF2B5EF4-FFF2-40B4-BE49-F238E27FC236}">
                <a16:creationId xmlns:a16="http://schemas.microsoft.com/office/drawing/2014/main" id="{B767CD5E-A73C-4884-BFF0-2F145984D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6450" y="2978150"/>
            <a:ext cx="205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chemeClr val="accent2"/>
                </a:solidFill>
              </a:rPr>
              <a:t>プログラムカウンタ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chemeClr val="accent2"/>
                </a:solidFill>
              </a:rPr>
              <a:t>Program Counter</a:t>
            </a:r>
          </a:p>
        </p:txBody>
      </p:sp>
      <p:sp>
        <p:nvSpPr>
          <p:cNvPr id="81950" name="Line 30">
            <a:extLst>
              <a:ext uri="{FF2B5EF4-FFF2-40B4-BE49-F238E27FC236}">
                <a16:creationId xmlns:a16="http://schemas.microsoft.com/office/drawing/2014/main" id="{931B4919-94D8-4A7F-9840-EEBCEE67A89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7850" y="919163"/>
            <a:ext cx="0" cy="14112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51" name="Rectangle 31">
            <a:extLst>
              <a:ext uri="{FF2B5EF4-FFF2-40B4-BE49-F238E27FC236}">
                <a16:creationId xmlns:a16="http://schemas.microsoft.com/office/drawing/2014/main" id="{F3EDD3F5-6D32-49FF-9999-6A39EED93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63" y="3722688"/>
            <a:ext cx="1116012" cy="604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  <a:latin typeface="Microsoft Sans Serif" panose="020B0604020202020204" pitchFamily="34" charset="0"/>
              </a:rPr>
              <a:t>+</a:t>
            </a:r>
            <a:r>
              <a:rPr lang="ja-JP" altLang="en-US" sz="2000">
                <a:solidFill>
                  <a:schemeClr val="accent2"/>
                </a:solidFill>
              </a:rPr>
              <a:t>命令長</a:t>
            </a:r>
          </a:p>
        </p:txBody>
      </p:sp>
      <p:sp>
        <p:nvSpPr>
          <p:cNvPr id="81952" name="Line 32">
            <a:extLst>
              <a:ext uri="{FF2B5EF4-FFF2-40B4-BE49-F238E27FC236}">
                <a16:creationId xmlns:a16="http://schemas.microsoft.com/office/drawing/2014/main" id="{4FE1FCF7-7E42-4EA5-8A0E-86D68CAF9A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67375" y="2101850"/>
            <a:ext cx="728663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53" name="Line 33">
            <a:extLst>
              <a:ext uri="{FF2B5EF4-FFF2-40B4-BE49-F238E27FC236}">
                <a16:creationId xmlns:a16="http://schemas.microsoft.com/office/drawing/2014/main" id="{FF945B65-4BDE-4BBF-B1A8-2074C140C4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3563" y="4591050"/>
            <a:ext cx="746125" cy="0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54" name="Line 34">
            <a:extLst>
              <a:ext uri="{FF2B5EF4-FFF2-40B4-BE49-F238E27FC236}">
                <a16:creationId xmlns:a16="http://schemas.microsoft.com/office/drawing/2014/main" id="{E74F44DF-0502-4AAD-8543-0D41DFEFF2E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56263" y="4333875"/>
            <a:ext cx="0" cy="2492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55" name="Freeform 35">
            <a:extLst>
              <a:ext uri="{FF2B5EF4-FFF2-40B4-BE49-F238E27FC236}">
                <a16:creationId xmlns:a16="http://schemas.microsoft.com/office/drawing/2014/main" id="{6D4CF5E8-0DD8-4EF5-88F3-A902A90CE65E}"/>
              </a:ext>
            </a:extLst>
          </p:cNvPr>
          <p:cNvSpPr>
            <a:spLocks/>
          </p:cNvSpPr>
          <p:nvPr/>
        </p:nvSpPr>
        <p:spPr bwMode="auto">
          <a:xfrm>
            <a:off x="476250" y="1952625"/>
            <a:ext cx="958850" cy="2513013"/>
          </a:xfrm>
          <a:custGeom>
            <a:avLst/>
            <a:gdLst>
              <a:gd name="T0" fmla="*/ 2147483646 w 604"/>
              <a:gd name="T1" fmla="*/ 0 h 1583"/>
              <a:gd name="T2" fmla="*/ 0 w 604"/>
              <a:gd name="T3" fmla="*/ 2147483646 h 1583"/>
              <a:gd name="T4" fmla="*/ 0 w 604"/>
              <a:gd name="T5" fmla="*/ 2147483646 h 1583"/>
              <a:gd name="T6" fmla="*/ 2147483646 w 604"/>
              <a:gd name="T7" fmla="*/ 2147483646 h 1583"/>
              <a:gd name="T8" fmla="*/ 2147483646 w 604"/>
              <a:gd name="T9" fmla="*/ 2147483646 h 1583"/>
              <a:gd name="T10" fmla="*/ 2147483646 w 604"/>
              <a:gd name="T11" fmla="*/ 2147483646 h 1583"/>
              <a:gd name="T12" fmla="*/ 2147483646 w 604"/>
              <a:gd name="T13" fmla="*/ 2147483646 h 1583"/>
              <a:gd name="T14" fmla="*/ 2147483646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1956" name="Rectangle 36">
            <a:extLst>
              <a:ext uri="{FF2B5EF4-FFF2-40B4-BE49-F238E27FC236}">
                <a16:creationId xmlns:a16="http://schemas.microsoft.com/office/drawing/2014/main" id="{109FC14E-92C0-4B17-B823-92AFEB14F4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2436813"/>
            <a:ext cx="949325" cy="159861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57" name="Oval 37">
            <a:extLst>
              <a:ext uri="{FF2B5EF4-FFF2-40B4-BE49-F238E27FC236}">
                <a16:creationId xmlns:a16="http://schemas.microsoft.com/office/drawing/2014/main" id="{7FF8AA5F-8EB0-4EE8-A62E-95C347C48DBB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398963" y="1593850"/>
            <a:ext cx="230187" cy="21748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58" name="Line 38">
            <a:extLst>
              <a:ext uri="{FF2B5EF4-FFF2-40B4-BE49-F238E27FC236}">
                <a16:creationId xmlns:a16="http://schemas.microsoft.com/office/drawing/2014/main" id="{18DB6C5A-CC95-47D2-BC2E-9BE1114A0E1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8025" y="1725613"/>
            <a:ext cx="0" cy="1004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59" name="Line 39">
            <a:extLst>
              <a:ext uri="{FF2B5EF4-FFF2-40B4-BE49-F238E27FC236}">
                <a16:creationId xmlns:a16="http://schemas.microsoft.com/office/drawing/2014/main" id="{49392739-EBD4-4F5E-93DF-9C17C9F13C8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2732088"/>
            <a:ext cx="5143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60" name="Line 40">
            <a:extLst>
              <a:ext uri="{FF2B5EF4-FFF2-40B4-BE49-F238E27FC236}">
                <a16:creationId xmlns:a16="http://schemas.microsoft.com/office/drawing/2014/main" id="{500B10E9-D135-47F4-B965-B2233EB9B8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5863" y="1712913"/>
            <a:ext cx="1587" cy="684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61" name="Line 41">
            <a:extLst>
              <a:ext uri="{FF2B5EF4-FFF2-40B4-BE49-F238E27FC236}">
                <a16:creationId xmlns:a16="http://schemas.microsoft.com/office/drawing/2014/main" id="{B44431C0-DECF-4BDB-8E84-71C15225AA8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90738" y="2374900"/>
            <a:ext cx="390525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62" name="Line 42">
            <a:extLst>
              <a:ext uri="{FF2B5EF4-FFF2-40B4-BE49-F238E27FC236}">
                <a16:creationId xmlns:a16="http://schemas.microsoft.com/office/drawing/2014/main" id="{AE00D1CB-5DF2-4CE3-985C-A387E13711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3988" y="2519363"/>
            <a:ext cx="407987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63" name="Line 43">
            <a:extLst>
              <a:ext uri="{FF2B5EF4-FFF2-40B4-BE49-F238E27FC236}">
                <a16:creationId xmlns:a16="http://schemas.microsoft.com/office/drawing/2014/main" id="{718C442F-95E9-449E-8702-00A6D58D9E7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3275" y="2635250"/>
            <a:ext cx="6477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64" name="Line 44">
            <a:extLst>
              <a:ext uri="{FF2B5EF4-FFF2-40B4-BE49-F238E27FC236}">
                <a16:creationId xmlns:a16="http://schemas.microsoft.com/office/drawing/2014/main" id="{50F6A551-70D8-4978-A06B-792066AE9E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2563" y="2633663"/>
            <a:ext cx="1587" cy="1347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65" name="Line 45">
            <a:extLst>
              <a:ext uri="{FF2B5EF4-FFF2-40B4-BE49-F238E27FC236}">
                <a16:creationId xmlns:a16="http://schemas.microsoft.com/office/drawing/2014/main" id="{9E60E40D-B66B-4E5A-A7F4-B7ADE9A210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2635250"/>
            <a:ext cx="309562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66" name="Line 46">
            <a:extLst>
              <a:ext uri="{FF2B5EF4-FFF2-40B4-BE49-F238E27FC236}">
                <a16:creationId xmlns:a16="http://schemas.microsoft.com/office/drawing/2014/main" id="{BD2FA7CC-18E7-4B97-9163-C3B611CE4CB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3038" y="3959225"/>
            <a:ext cx="12700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67" name="Line 47">
            <a:extLst>
              <a:ext uri="{FF2B5EF4-FFF2-40B4-BE49-F238E27FC236}">
                <a16:creationId xmlns:a16="http://schemas.microsoft.com/office/drawing/2014/main" id="{A44D2131-FF2E-4288-8F52-7C8EF76AB3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775" y="3175000"/>
            <a:ext cx="255588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68" name="Oval 48">
            <a:extLst>
              <a:ext uri="{FF2B5EF4-FFF2-40B4-BE49-F238E27FC236}">
                <a16:creationId xmlns:a16="http://schemas.microsoft.com/office/drawing/2014/main" id="{D4512125-19C2-4446-861A-1AF658C0E3AA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597150" y="2528888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69" name="Oval 49">
            <a:extLst>
              <a:ext uri="{FF2B5EF4-FFF2-40B4-BE49-F238E27FC236}">
                <a16:creationId xmlns:a16="http://schemas.microsoft.com/office/drawing/2014/main" id="{CC20BB4C-9265-41F7-AA3F-DB14E52818D1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339975" y="16081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70" name="Line 50">
            <a:extLst>
              <a:ext uri="{FF2B5EF4-FFF2-40B4-BE49-F238E27FC236}">
                <a16:creationId xmlns:a16="http://schemas.microsoft.com/office/drawing/2014/main" id="{07673760-6FA2-4B14-9A31-F78532241F3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4625" y="1441450"/>
            <a:ext cx="6959600" cy="4763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71" name="Line 51">
            <a:extLst>
              <a:ext uri="{FF2B5EF4-FFF2-40B4-BE49-F238E27FC236}">
                <a16:creationId xmlns:a16="http://schemas.microsoft.com/office/drawing/2014/main" id="{8B1D2936-C85B-4864-9D5F-FAD18F4F067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0188" y="1457325"/>
            <a:ext cx="1587" cy="17081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72" name="Line 52">
            <a:extLst>
              <a:ext uri="{FF2B5EF4-FFF2-40B4-BE49-F238E27FC236}">
                <a16:creationId xmlns:a16="http://schemas.microsoft.com/office/drawing/2014/main" id="{0675EC10-0659-477C-B893-21718C6DDD6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9388" y="1450975"/>
            <a:ext cx="0" cy="11747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73" name="Oval 53">
            <a:extLst>
              <a:ext uri="{FF2B5EF4-FFF2-40B4-BE49-F238E27FC236}">
                <a16:creationId xmlns:a16="http://schemas.microsoft.com/office/drawing/2014/main" id="{B7D7760A-0C86-403F-8B7F-6D1CF012BD40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3397250" y="1330325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74" name="Line 54">
            <a:extLst>
              <a:ext uri="{FF2B5EF4-FFF2-40B4-BE49-F238E27FC236}">
                <a16:creationId xmlns:a16="http://schemas.microsoft.com/office/drawing/2014/main" id="{F63D24D0-8E8A-4086-866F-7CB6F88002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1550" y="936625"/>
            <a:ext cx="7938" cy="479425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75" name="Oval 55">
            <a:extLst>
              <a:ext uri="{FF2B5EF4-FFF2-40B4-BE49-F238E27FC236}">
                <a16:creationId xmlns:a16="http://schemas.microsoft.com/office/drawing/2014/main" id="{6D4873BD-A139-4E2E-8B6C-722F5B18B1E4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575175" y="1320800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76" name="Line 56">
            <a:extLst>
              <a:ext uri="{FF2B5EF4-FFF2-40B4-BE49-F238E27FC236}">
                <a16:creationId xmlns:a16="http://schemas.microsoft.com/office/drawing/2014/main" id="{C5DCB302-8D71-4F9B-B456-E0AADA9205C8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4238" y="1446213"/>
            <a:ext cx="1587" cy="228600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77" name="Line 57">
            <a:extLst>
              <a:ext uri="{FF2B5EF4-FFF2-40B4-BE49-F238E27FC236}">
                <a16:creationId xmlns:a16="http://schemas.microsoft.com/office/drawing/2014/main" id="{93CF986B-C8EF-4510-8AEF-BA72D57F787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0500" y="3721100"/>
            <a:ext cx="6985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78" name="Oval 58">
            <a:extLst>
              <a:ext uri="{FF2B5EF4-FFF2-40B4-BE49-F238E27FC236}">
                <a16:creationId xmlns:a16="http://schemas.microsoft.com/office/drawing/2014/main" id="{08BA15BF-64DF-4F10-BE5F-690E1CCFD092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5548313" y="1998663"/>
            <a:ext cx="230187" cy="217487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9999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79" name="Line 59">
            <a:extLst>
              <a:ext uri="{FF2B5EF4-FFF2-40B4-BE49-F238E27FC236}">
                <a16:creationId xmlns:a16="http://schemas.microsoft.com/office/drawing/2014/main" id="{356CA0F7-F71D-4E91-A39D-56EB1081A9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82800" y="2116138"/>
            <a:ext cx="356711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5276" name="Rectangle 60">
            <a:extLst>
              <a:ext uri="{FF2B5EF4-FFF2-40B4-BE49-F238E27FC236}">
                <a16:creationId xmlns:a16="http://schemas.microsoft.com/office/drawing/2014/main" id="{605FBD3A-81E1-42E2-A089-D144A7026C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5888" y="2339975"/>
            <a:ext cx="895350" cy="604838"/>
          </a:xfrm>
          <a:prstGeom prst="rect">
            <a:avLst/>
          </a:prstGeom>
          <a:solidFill>
            <a:srgbClr val="FF4B4B"/>
          </a:solidFill>
          <a:ln w="762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5277" name="Line 61">
            <a:extLst>
              <a:ext uri="{FF2B5EF4-FFF2-40B4-BE49-F238E27FC236}">
                <a16:creationId xmlns:a16="http://schemas.microsoft.com/office/drawing/2014/main" id="{E5132A37-0294-43B8-AC78-1E568C3A42F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9913" y="923925"/>
            <a:ext cx="0" cy="1411288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5278" name="Line 62">
            <a:extLst>
              <a:ext uri="{FF2B5EF4-FFF2-40B4-BE49-F238E27FC236}">
                <a16:creationId xmlns:a16="http://schemas.microsoft.com/office/drawing/2014/main" id="{DB4DFB6B-4D4E-451B-B2C0-8BDA1DC8A73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1975" y="920750"/>
            <a:ext cx="1508125" cy="2222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5279" name="Line 63">
            <a:extLst>
              <a:ext uri="{FF2B5EF4-FFF2-40B4-BE49-F238E27FC236}">
                <a16:creationId xmlns:a16="http://schemas.microsoft.com/office/drawing/2014/main" id="{B0C0A04F-391D-463A-915A-716DEB217CD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48513" y="901700"/>
            <a:ext cx="927100" cy="2222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5280" name="Line 64">
            <a:extLst>
              <a:ext uri="{FF2B5EF4-FFF2-40B4-BE49-F238E27FC236}">
                <a16:creationId xmlns:a16="http://schemas.microsoft.com/office/drawing/2014/main" id="{6B73CC25-5FA8-46B6-936E-BB006786130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59738" y="903288"/>
            <a:ext cx="0" cy="1411287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5281" name="Line 65">
            <a:extLst>
              <a:ext uri="{FF2B5EF4-FFF2-40B4-BE49-F238E27FC236}">
                <a16:creationId xmlns:a16="http://schemas.microsoft.com/office/drawing/2014/main" id="{CD2ADAAF-CB88-4730-AA3C-06A297860AAA}"/>
              </a:ext>
            </a:extLst>
          </p:cNvPr>
          <p:cNvSpPr>
            <a:spLocks noChangeShapeType="1"/>
          </p:cNvSpPr>
          <p:nvPr/>
        </p:nvSpPr>
        <p:spPr bwMode="auto">
          <a:xfrm>
            <a:off x="8661400" y="1590675"/>
            <a:ext cx="11113" cy="787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5282" name="Line 66">
            <a:extLst>
              <a:ext uri="{FF2B5EF4-FFF2-40B4-BE49-F238E27FC236}">
                <a16:creationId xmlns:a16="http://schemas.microsoft.com/office/drawing/2014/main" id="{3C50FBBD-AE29-4935-AF82-336B36EBC68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02475" y="1612900"/>
            <a:ext cx="157003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5283" name="Line 67">
            <a:extLst>
              <a:ext uri="{FF2B5EF4-FFF2-40B4-BE49-F238E27FC236}">
                <a16:creationId xmlns:a16="http://schemas.microsoft.com/office/drawing/2014/main" id="{8EA4709D-1AA1-48A8-BE2D-191CBC91F66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40513" y="1698625"/>
            <a:ext cx="452437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5284" name="Line 68">
            <a:extLst>
              <a:ext uri="{FF2B5EF4-FFF2-40B4-BE49-F238E27FC236}">
                <a16:creationId xmlns:a16="http://schemas.microsoft.com/office/drawing/2014/main" id="{AC83E013-07F2-46F0-994F-782A771852F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0988" y="1720850"/>
            <a:ext cx="0" cy="38830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5285" name="Line 69">
            <a:extLst>
              <a:ext uri="{FF2B5EF4-FFF2-40B4-BE49-F238E27FC236}">
                <a16:creationId xmlns:a16="http://schemas.microsoft.com/office/drawing/2014/main" id="{E470D6A1-B507-444B-BD6B-2D8ED09181A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10263" y="5572125"/>
            <a:ext cx="741362" cy="111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5286" name="Line 70">
            <a:extLst>
              <a:ext uri="{FF2B5EF4-FFF2-40B4-BE49-F238E27FC236}">
                <a16:creationId xmlns:a16="http://schemas.microsoft.com/office/drawing/2014/main" id="{5B7CE817-24EE-4F6F-B776-0005ACA8387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05313" y="5595938"/>
            <a:ext cx="784225" cy="15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5287" name="Rectangle 71">
            <a:extLst>
              <a:ext uri="{FF2B5EF4-FFF2-40B4-BE49-F238E27FC236}">
                <a16:creationId xmlns:a16="http://schemas.microsoft.com/office/drawing/2014/main" id="{4F1E73E8-A320-46DB-A3E0-7DE687F6C6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0650" y="5070475"/>
            <a:ext cx="682625" cy="1030288"/>
          </a:xfrm>
          <a:prstGeom prst="rect">
            <a:avLst/>
          </a:prstGeom>
          <a:solidFill>
            <a:srgbClr val="FF4B4B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92" name="Rectangle 72">
            <a:extLst>
              <a:ext uri="{FF2B5EF4-FFF2-40B4-BE49-F238E27FC236}">
                <a16:creationId xmlns:a16="http://schemas.microsoft.com/office/drawing/2014/main" id="{B1BF643B-2A16-4DE7-BE4F-F1D7361B1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9538" y="5184775"/>
            <a:ext cx="1503362" cy="838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5289" name="Line 73">
            <a:extLst>
              <a:ext uri="{FF2B5EF4-FFF2-40B4-BE49-F238E27FC236}">
                <a16:creationId xmlns:a16="http://schemas.microsoft.com/office/drawing/2014/main" id="{4D0535EC-035E-44E9-9C3F-63A01DAD5414}"/>
              </a:ext>
            </a:extLst>
          </p:cNvPr>
          <p:cNvSpPr>
            <a:spLocks noChangeShapeType="1"/>
          </p:cNvSpPr>
          <p:nvPr/>
        </p:nvSpPr>
        <p:spPr bwMode="auto">
          <a:xfrm>
            <a:off x="7118350" y="4318000"/>
            <a:ext cx="366713" cy="1270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5290" name="Text Box 74">
            <a:extLst>
              <a:ext uri="{FF2B5EF4-FFF2-40B4-BE49-F238E27FC236}">
                <a16:creationId xmlns:a16="http://schemas.microsoft.com/office/drawing/2014/main" id="{437D4F20-71DC-4643-A5CA-3E690CC54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688" y="1379538"/>
            <a:ext cx="3859212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accent2"/>
                </a:solidFill>
              </a:rPr>
              <a:t>プログラムカウンタ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accent2"/>
                </a:solidFill>
              </a:rPr>
              <a:t>を使用</a:t>
            </a:r>
          </a:p>
        </p:txBody>
      </p:sp>
      <p:sp>
        <p:nvSpPr>
          <p:cNvPr id="905291" name="Line 75">
            <a:extLst>
              <a:ext uri="{FF2B5EF4-FFF2-40B4-BE49-F238E27FC236}">
                <a16:creationId xmlns:a16="http://schemas.microsoft.com/office/drawing/2014/main" id="{96C04D57-9706-4B8D-BC85-5C007C4997D9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9550" y="1989138"/>
            <a:ext cx="1096963" cy="66198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5292" name="Text Box 76">
            <a:extLst>
              <a:ext uri="{FF2B5EF4-FFF2-40B4-BE49-F238E27FC236}">
                <a16:creationId xmlns:a16="http://schemas.microsoft.com/office/drawing/2014/main" id="{72FDDC94-02F1-483B-86EA-6CDDB77522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788" y="3627438"/>
            <a:ext cx="2847975" cy="7715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400">
                <a:solidFill>
                  <a:schemeClr val="accent2"/>
                </a:solidFill>
              </a:rPr>
              <a:t>命令が届く</a:t>
            </a:r>
          </a:p>
        </p:txBody>
      </p:sp>
      <p:sp>
        <p:nvSpPr>
          <p:cNvPr id="905293" name="Line 77">
            <a:extLst>
              <a:ext uri="{FF2B5EF4-FFF2-40B4-BE49-F238E27FC236}">
                <a16:creationId xmlns:a16="http://schemas.microsoft.com/office/drawing/2014/main" id="{87F60342-AF19-4028-8DF4-C361D0A8160B}"/>
              </a:ext>
            </a:extLst>
          </p:cNvPr>
          <p:cNvSpPr>
            <a:spLocks noChangeShapeType="1"/>
          </p:cNvSpPr>
          <p:nvPr/>
        </p:nvSpPr>
        <p:spPr bwMode="auto">
          <a:xfrm>
            <a:off x="4021138" y="4398963"/>
            <a:ext cx="1096962" cy="66198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98" name="Text Box 78">
            <a:extLst>
              <a:ext uri="{FF2B5EF4-FFF2-40B4-BE49-F238E27FC236}">
                <a16:creationId xmlns:a16="http://schemas.microsoft.com/office/drawing/2014/main" id="{2E810719-468D-4A13-849D-70247A3762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8725" y="2620963"/>
            <a:ext cx="1471613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  <a:latin typeface="Microsoft Sans Serif" panose="020B0604020202020204" pitchFamily="34" charset="0"/>
              </a:rPr>
              <a:t>62 00 00 0e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  <a:latin typeface="Microsoft Sans Serif" panose="020B0604020202020204" pitchFamily="34" charset="0"/>
              </a:rPr>
              <a:t>(bhi break1)</a:t>
            </a:r>
            <a:r>
              <a:rPr lang="en-US" altLang="ja-JP" sz="1800">
                <a:latin typeface="Microsoft Sans Serif" panose="020B0604020202020204" pitchFamily="34" charset="0"/>
              </a:rPr>
              <a:t> </a:t>
            </a:r>
          </a:p>
        </p:txBody>
      </p:sp>
      <p:sp>
        <p:nvSpPr>
          <p:cNvPr id="905296" name="Text Box 80">
            <a:extLst>
              <a:ext uri="{FF2B5EF4-FFF2-40B4-BE49-F238E27FC236}">
                <a16:creationId xmlns:a16="http://schemas.microsoft.com/office/drawing/2014/main" id="{04161D16-39B9-4712-AD83-9026C7D9EA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3738" y="5080000"/>
            <a:ext cx="1744662" cy="40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Reference Sans Serif" panose="020B0604030504040204" pitchFamily="34" charset="0"/>
              </a:rPr>
              <a:t>62 00 00 0e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5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05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905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905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05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05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05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05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05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05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905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05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905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905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1000"/>
                                        <p:tgtEl>
                                          <p:spTgt spid="905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1000"/>
                                        <p:tgtEl>
                                          <p:spTgt spid="905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1000"/>
                                        <p:tgtEl>
                                          <p:spTgt spid="905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1000"/>
                                        <p:tgtEl>
                                          <p:spTgt spid="905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5276" grpId="0" animBg="1"/>
      <p:bldP spid="905287" grpId="0" animBg="1"/>
      <p:bldP spid="905290" grpId="0" animBg="1"/>
      <p:bldP spid="905292" grpId="0" animBg="1"/>
      <p:bldP spid="90529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1105" name="Picture 33" descr="1">
            <a:extLst>
              <a:ext uri="{FF2B5EF4-FFF2-40B4-BE49-F238E27FC236}">
                <a16:creationId xmlns:a16="http://schemas.microsoft.com/office/drawing/2014/main" id="{9C8DD82B-C81E-4BBA-BCD0-0A73F0F13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4560888"/>
            <a:ext cx="8834437" cy="166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ext Box 4">
            <a:extLst>
              <a:ext uri="{FF2B5EF4-FFF2-40B4-BE49-F238E27FC236}">
                <a16:creationId xmlns:a16="http://schemas.microsoft.com/office/drawing/2014/main" id="{17B2410C-2D59-44D2-BFFD-C1F664175A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" y="115888"/>
            <a:ext cx="8956675" cy="2292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S0 06 0000484452 1B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S2 14 000000 303900000018D0790000001A33C00000 14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S2 0C 000010 001C40484E720000 7F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S2 0A 000018 000A00140000 BF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S5 03 0003 F9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S8 04 000000 FB</a:t>
            </a:r>
          </a:p>
        </p:txBody>
      </p:sp>
      <p:sp>
        <p:nvSpPr>
          <p:cNvPr id="771077" name="Rectangle 5">
            <a:extLst>
              <a:ext uri="{FF2B5EF4-FFF2-40B4-BE49-F238E27FC236}">
                <a16:creationId xmlns:a16="http://schemas.microsoft.com/office/drawing/2014/main" id="{01DC92E8-51AF-4A0A-9634-D2574F920B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5650" y="190500"/>
            <a:ext cx="514350" cy="333375"/>
          </a:xfrm>
          <a:prstGeom prst="rect">
            <a:avLst/>
          </a:prstGeom>
          <a:solidFill>
            <a:srgbClr val="FF9933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1078" name="Rectangle 6">
            <a:extLst>
              <a:ext uri="{FF2B5EF4-FFF2-40B4-BE49-F238E27FC236}">
                <a16:creationId xmlns:a16="http://schemas.microsoft.com/office/drawing/2014/main" id="{E7719A76-4011-4B2C-8E83-A0E01961F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1075" y="539750"/>
            <a:ext cx="514350" cy="333375"/>
          </a:xfrm>
          <a:prstGeom prst="rect">
            <a:avLst/>
          </a:prstGeom>
          <a:solidFill>
            <a:srgbClr val="FF9933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1079" name="Rectangle 7">
            <a:extLst>
              <a:ext uri="{FF2B5EF4-FFF2-40B4-BE49-F238E27FC236}">
                <a16:creationId xmlns:a16="http://schemas.microsoft.com/office/drawing/2014/main" id="{163C75FA-91FF-45AF-882F-EEF1D4020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4200" y="911225"/>
            <a:ext cx="514350" cy="333375"/>
          </a:xfrm>
          <a:prstGeom prst="rect">
            <a:avLst/>
          </a:prstGeom>
          <a:solidFill>
            <a:srgbClr val="FF9933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1080" name="Rectangle 8">
            <a:extLst>
              <a:ext uri="{FF2B5EF4-FFF2-40B4-BE49-F238E27FC236}">
                <a16:creationId xmlns:a16="http://schemas.microsoft.com/office/drawing/2014/main" id="{C61A4930-FB1C-4848-AF48-7B07D8D4E5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2200" y="1292225"/>
            <a:ext cx="514350" cy="333375"/>
          </a:xfrm>
          <a:prstGeom prst="rect">
            <a:avLst/>
          </a:prstGeom>
          <a:solidFill>
            <a:srgbClr val="FF9933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1081" name="Rectangle 9">
            <a:extLst>
              <a:ext uri="{FF2B5EF4-FFF2-40B4-BE49-F238E27FC236}">
                <a16:creationId xmlns:a16="http://schemas.microsoft.com/office/drawing/2014/main" id="{936C27D3-5FE5-42AB-AE86-44677B1674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150" y="1616075"/>
            <a:ext cx="514350" cy="333375"/>
          </a:xfrm>
          <a:prstGeom prst="rect">
            <a:avLst/>
          </a:prstGeom>
          <a:solidFill>
            <a:srgbClr val="FF9933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1082" name="Rectangle 10">
            <a:extLst>
              <a:ext uri="{FF2B5EF4-FFF2-40B4-BE49-F238E27FC236}">
                <a16:creationId xmlns:a16="http://schemas.microsoft.com/office/drawing/2014/main" id="{9F65E759-604C-487E-860D-5B1FAE46F0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9050" y="1997075"/>
            <a:ext cx="514350" cy="333375"/>
          </a:xfrm>
          <a:prstGeom prst="rect">
            <a:avLst/>
          </a:prstGeom>
          <a:solidFill>
            <a:srgbClr val="FF9933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1083" name="Line 11">
            <a:extLst>
              <a:ext uri="{FF2B5EF4-FFF2-40B4-BE49-F238E27FC236}">
                <a16:creationId xmlns:a16="http://schemas.microsoft.com/office/drawing/2014/main" id="{CB3DD081-0FBA-4D0F-A437-657B22D586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09875" y="2352675"/>
            <a:ext cx="0" cy="723900"/>
          </a:xfrm>
          <a:prstGeom prst="line">
            <a:avLst/>
          </a:prstGeom>
          <a:noFill/>
          <a:ln w="9525">
            <a:solidFill>
              <a:srgbClr val="FFAB2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1084" name="Text Box 12">
            <a:extLst>
              <a:ext uri="{FF2B5EF4-FFF2-40B4-BE49-F238E27FC236}">
                <a16:creationId xmlns:a16="http://schemas.microsoft.com/office/drawing/2014/main" id="{5099AD11-0DD4-42BF-AD4C-76AD6C704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3068638"/>
            <a:ext cx="1762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D48300"/>
                </a:solidFill>
              </a:rPr>
              <a:t>チェックサム</a:t>
            </a:r>
          </a:p>
        </p:txBody>
      </p:sp>
      <p:sp>
        <p:nvSpPr>
          <p:cNvPr id="10252" name="Rectangle 13">
            <a:extLst>
              <a:ext uri="{FF2B5EF4-FFF2-40B4-BE49-F238E27FC236}">
                <a16:creationId xmlns:a16="http://schemas.microsoft.com/office/drawing/2014/main" id="{523C3365-6DA9-4580-800B-E7EF14233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850" y="565150"/>
            <a:ext cx="8947150" cy="10636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1086" name="Rectangle 14">
            <a:extLst>
              <a:ext uri="{FF2B5EF4-FFF2-40B4-BE49-F238E27FC236}">
                <a16:creationId xmlns:a16="http://schemas.microsoft.com/office/drawing/2014/main" id="{C36FC7F7-464E-466D-9D8E-8189BA491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138" y="160338"/>
            <a:ext cx="514350" cy="333375"/>
          </a:xfrm>
          <a:prstGeom prst="rect">
            <a:avLst/>
          </a:prstGeom>
          <a:solidFill>
            <a:schemeClr val="accent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1087" name="Rectangle 15">
            <a:extLst>
              <a:ext uri="{FF2B5EF4-FFF2-40B4-BE49-F238E27FC236}">
                <a16:creationId xmlns:a16="http://schemas.microsoft.com/office/drawing/2014/main" id="{198C54D1-8C0B-4492-8C11-3B288338F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138" y="906463"/>
            <a:ext cx="514350" cy="333375"/>
          </a:xfrm>
          <a:prstGeom prst="rect">
            <a:avLst/>
          </a:prstGeom>
          <a:solidFill>
            <a:schemeClr val="accent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1088" name="Rectangle 16">
            <a:extLst>
              <a:ext uri="{FF2B5EF4-FFF2-40B4-BE49-F238E27FC236}">
                <a16:creationId xmlns:a16="http://schemas.microsoft.com/office/drawing/2014/main" id="{3FDEA0B5-E8AC-451A-8602-688283F11B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025" y="1270000"/>
            <a:ext cx="514350" cy="333375"/>
          </a:xfrm>
          <a:prstGeom prst="rect">
            <a:avLst/>
          </a:prstGeom>
          <a:solidFill>
            <a:schemeClr val="accent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1089" name="Rectangle 17">
            <a:extLst>
              <a:ext uri="{FF2B5EF4-FFF2-40B4-BE49-F238E27FC236}">
                <a16:creationId xmlns:a16="http://schemas.microsoft.com/office/drawing/2014/main" id="{A18CF6F4-F4A3-454C-BD5D-A24421874E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138" y="552450"/>
            <a:ext cx="514350" cy="333375"/>
          </a:xfrm>
          <a:prstGeom prst="rect">
            <a:avLst/>
          </a:prstGeom>
          <a:solidFill>
            <a:schemeClr val="accent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1090" name="Rectangle 18">
            <a:extLst>
              <a:ext uri="{FF2B5EF4-FFF2-40B4-BE49-F238E27FC236}">
                <a16:creationId xmlns:a16="http://schemas.microsoft.com/office/drawing/2014/main" id="{6884933C-4A9D-4B31-8313-3C6AF9E1B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025" y="1636713"/>
            <a:ext cx="514350" cy="333375"/>
          </a:xfrm>
          <a:prstGeom prst="rect">
            <a:avLst/>
          </a:prstGeom>
          <a:solidFill>
            <a:schemeClr val="accent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1091" name="Rectangle 19">
            <a:extLst>
              <a:ext uri="{FF2B5EF4-FFF2-40B4-BE49-F238E27FC236}">
                <a16:creationId xmlns:a16="http://schemas.microsoft.com/office/drawing/2014/main" id="{14B2264A-664C-4771-9C10-DE6C8C886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1979613"/>
            <a:ext cx="514350" cy="333375"/>
          </a:xfrm>
          <a:prstGeom prst="rect">
            <a:avLst/>
          </a:prstGeom>
          <a:solidFill>
            <a:schemeClr val="accent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1092" name="Line 20">
            <a:extLst>
              <a:ext uri="{FF2B5EF4-FFF2-40B4-BE49-F238E27FC236}">
                <a16:creationId xmlns:a16="http://schemas.microsoft.com/office/drawing/2014/main" id="{4B3938A1-6659-48CE-81BF-6BA96AF49F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95350" y="2320925"/>
            <a:ext cx="0" cy="70802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1093" name="Text Box 21">
            <a:extLst>
              <a:ext uri="{FF2B5EF4-FFF2-40B4-BE49-F238E27FC236}">
                <a16:creationId xmlns:a16="http://schemas.microsoft.com/office/drawing/2014/main" id="{748B6DAF-65A2-4717-98D4-73C8A7CC83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75" y="3032125"/>
            <a:ext cx="1243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バイト数</a:t>
            </a:r>
          </a:p>
        </p:txBody>
      </p:sp>
      <p:sp>
        <p:nvSpPr>
          <p:cNvPr id="771094" name="Rectangle 22">
            <a:extLst>
              <a:ext uri="{FF2B5EF4-FFF2-40B4-BE49-F238E27FC236}">
                <a16:creationId xmlns:a16="http://schemas.microsoft.com/office/drawing/2014/main" id="{97F7E277-B504-4BAD-95B2-B47E697F2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0475" y="582613"/>
            <a:ext cx="1231900" cy="312737"/>
          </a:xfrm>
          <a:prstGeom prst="rect">
            <a:avLst/>
          </a:prstGeom>
          <a:solidFill>
            <a:srgbClr val="008000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1095" name="Rectangle 23">
            <a:extLst>
              <a:ext uri="{FF2B5EF4-FFF2-40B4-BE49-F238E27FC236}">
                <a16:creationId xmlns:a16="http://schemas.microsoft.com/office/drawing/2014/main" id="{300B1E67-D3F2-43E5-8F2C-FE066D20C8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1588" y="917575"/>
            <a:ext cx="1231900" cy="312738"/>
          </a:xfrm>
          <a:prstGeom prst="rect">
            <a:avLst/>
          </a:prstGeom>
          <a:solidFill>
            <a:srgbClr val="008000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1096" name="Rectangle 24">
            <a:extLst>
              <a:ext uri="{FF2B5EF4-FFF2-40B4-BE49-F238E27FC236}">
                <a16:creationId xmlns:a16="http://schemas.microsoft.com/office/drawing/2014/main" id="{6607F7FF-21E3-40A9-9AB3-7DBBF08C0D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2700" y="1271588"/>
            <a:ext cx="1231900" cy="312737"/>
          </a:xfrm>
          <a:prstGeom prst="rect">
            <a:avLst/>
          </a:prstGeom>
          <a:solidFill>
            <a:srgbClr val="008000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1097" name="Line 25">
            <a:extLst>
              <a:ext uri="{FF2B5EF4-FFF2-40B4-BE49-F238E27FC236}">
                <a16:creationId xmlns:a16="http://schemas.microsoft.com/office/drawing/2014/main" id="{A7D1A6C6-D824-4A1F-8BC7-969688FD49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58963" y="1563688"/>
            <a:ext cx="0" cy="1925637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1098" name="Text Box 26">
            <a:extLst>
              <a:ext uri="{FF2B5EF4-FFF2-40B4-BE49-F238E27FC236}">
                <a16:creationId xmlns:a16="http://schemas.microsoft.com/office/drawing/2014/main" id="{DCE6F1C4-6D58-44DF-A76C-5ACBB049C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25" y="3546475"/>
            <a:ext cx="25098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メモリアドレス</a:t>
            </a:r>
          </a:p>
        </p:txBody>
      </p:sp>
      <p:sp>
        <p:nvSpPr>
          <p:cNvPr id="771099" name="Rectangle 27">
            <a:extLst>
              <a:ext uri="{FF2B5EF4-FFF2-40B4-BE49-F238E27FC236}">
                <a16:creationId xmlns:a16="http://schemas.microsoft.com/office/drawing/2014/main" id="{90516328-7898-45DF-9309-FFBD3B281C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7463" y="581025"/>
            <a:ext cx="5961062" cy="312738"/>
          </a:xfrm>
          <a:prstGeom prst="rect">
            <a:avLst/>
          </a:prstGeom>
          <a:solidFill>
            <a:srgbClr val="FF0000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1100" name="Rectangle 28">
            <a:extLst>
              <a:ext uri="{FF2B5EF4-FFF2-40B4-BE49-F238E27FC236}">
                <a16:creationId xmlns:a16="http://schemas.microsoft.com/office/drawing/2014/main" id="{31816151-F3F7-4771-BF18-970AEC9F11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7463" y="915988"/>
            <a:ext cx="3001962" cy="312737"/>
          </a:xfrm>
          <a:prstGeom prst="rect">
            <a:avLst/>
          </a:prstGeom>
          <a:solidFill>
            <a:srgbClr val="FF0000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1101" name="Rectangle 29">
            <a:extLst>
              <a:ext uri="{FF2B5EF4-FFF2-40B4-BE49-F238E27FC236}">
                <a16:creationId xmlns:a16="http://schemas.microsoft.com/office/drawing/2014/main" id="{A16648B2-93D7-42F8-B4DE-6B7C0597BA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8413" y="1257300"/>
            <a:ext cx="2284412" cy="312738"/>
          </a:xfrm>
          <a:prstGeom prst="rect">
            <a:avLst/>
          </a:prstGeom>
          <a:solidFill>
            <a:srgbClr val="FF0000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1102" name="Line 30">
            <a:extLst>
              <a:ext uri="{FF2B5EF4-FFF2-40B4-BE49-F238E27FC236}">
                <a16:creationId xmlns:a16="http://schemas.microsoft.com/office/drawing/2014/main" id="{43E99A79-D0AE-4713-9052-F1FE03E606C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59250" y="1554163"/>
            <a:ext cx="215900" cy="10604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1103" name="Text Box 31">
            <a:extLst>
              <a:ext uri="{FF2B5EF4-FFF2-40B4-BE49-F238E27FC236}">
                <a16:creationId xmlns:a16="http://schemas.microsoft.com/office/drawing/2014/main" id="{3E782350-B4AC-4423-871B-DBC530088C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6075" y="2484438"/>
            <a:ext cx="24955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データの中身</a:t>
            </a:r>
          </a:p>
        </p:txBody>
      </p:sp>
      <p:sp>
        <p:nvSpPr>
          <p:cNvPr id="771104" name="AutoShape 32">
            <a:extLst>
              <a:ext uri="{FF2B5EF4-FFF2-40B4-BE49-F238E27FC236}">
                <a16:creationId xmlns:a16="http://schemas.microsoft.com/office/drawing/2014/main" id="{8D686661-3E03-44DE-BC99-991B97CC6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3350" y="4003675"/>
            <a:ext cx="1085850" cy="4667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1106" name="Text Box 34">
            <a:extLst>
              <a:ext uri="{FF2B5EF4-FFF2-40B4-BE49-F238E27FC236}">
                <a16:creationId xmlns:a16="http://schemas.microsoft.com/office/drawing/2014/main" id="{E960C2ED-D82F-48B4-8537-6BAC8EBF6F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4738" y="6276975"/>
            <a:ext cx="1819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100070"/>
                </a:solidFill>
              </a:rPr>
              <a:t>メモリの中身</a:t>
            </a:r>
            <a:endParaRPr lang="en-US" altLang="ja-JP" sz="2400">
              <a:solidFill>
                <a:srgbClr val="100070"/>
              </a:solidFill>
            </a:endParaRPr>
          </a:p>
        </p:txBody>
      </p:sp>
      <p:sp>
        <p:nvSpPr>
          <p:cNvPr id="771107" name="Text Box 35">
            <a:extLst>
              <a:ext uri="{FF2B5EF4-FFF2-40B4-BE49-F238E27FC236}">
                <a16:creationId xmlns:a16="http://schemas.microsoft.com/office/drawing/2014/main" id="{B85AE81F-A4CF-4B2C-9885-74042E65C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2725" y="495300"/>
            <a:ext cx="48895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tx2"/>
                </a:solidFill>
              </a:rPr>
              <a:t>①</a:t>
            </a:r>
          </a:p>
        </p:txBody>
      </p:sp>
      <p:sp>
        <p:nvSpPr>
          <p:cNvPr id="771108" name="Text Box 36">
            <a:extLst>
              <a:ext uri="{FF2B5EF4-FFF2-40B4-BE49-F238E27FC236}">
                <a16:creationId xmlns:a16="http://schemas.microsoft.com/office/drawing/2014/main" id="{FB19E2EF-4E66-4126-9B47-21BB8B3EB7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2725" y="485775"/>
            <a:ext cx="48895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tx2"/>
                </a:solidFill>
              </a:rPr>
              <a:t>①</a:t>
            </a:r>
          </a:p>
        </p:txBody>
      </p:sp>
      <p:sp>
        <p:nvSpPr>
          <p:cNvPr id="771109" name="Text Box 37">
            <a:extLst>
              <a:ext uri="{FF2B5EF4-FFF2-40B4-BE49-F238E27FC236}">
                <a16:creationId xmlns:a16="http://schemas.microsoft.com/office/drawing/2014/main" id="{81ADE464-74CA-45BD-9B3B-3042B5A69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6663" y="3927475"/>
            <a:ext cx="1965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メモリにロード</a:t>
            </a:r>
          </a:p>
        </p:txBody>
      </p:sp>
      <p:sp>
        <p:nvSpPr>
          <p:cNvPr id="771112" name="Text Box 40">
            <a:extLst>
              <a:ext uri="{FF2B5EF4-FFF2-40B4-BE49-F238E27FC236}">
                <a16:creationId xmlns:a16="http://schemas.microsoft.com/office/drawing/2014/main" id="{7FB22A0E-34B3-4FCC-925E-AF5359EF1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6325" y="830263"/>
            <a:ext cx="490538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tx2"/>
                </a:solidFill>
              </a:rPr>
              <a:t>②</a:t>
            </a:r>
          </a:p>
        </p:txBody>
      </p:sp>
      <p:sp>
        <p:nvSpPr>
          <p:cNvPr id="771113" name="Text Box 41">
            <a:extLst>
              <a:ext uri="{FF2B5EF4-FFF2-40B4-BE49-F238E27FC236}">
                <a16:creationId xmlns:a16="http://schemas.microsoft.com/office/drawing/2014/main" id="{20E1043C-7C63-4D7D-9D69-AEDA58AE1B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3150" y="822325"/>
            <a:ext cx="490538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tx2"/>
                </a:solidFill>
              </a:rPr>
              <a:t>②</a:t>
            </a:r>
          </a:p>
        </p:txBody>
      </p:sp>
      <p:sp>
        <p:nvSpPr>
          <p:cNvPr id="771114" name="Text Box 42">
            <a:extLst>
              <a:ext uri="{FF2B5EF4-FFF2-40B4-BE49-F238E27FC236}">
                <a16:creationId xmlns:a16="http://schemas.microsoft.com/office/drawing/2014/main" id="{7BAF82E5-0DE7-4EBA-8367-76F629BD6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0675" y="1177925"/>
            <a:ext cx="490538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tx2"/>
                </a:solidFill>
              </a:rPr>
              <a:t>③</a:t>
            </a:r>
          </a:p>
        </p:txBody>
      </p:sp>
      <p:sp>
        <p:nvSpPr>
          <p:cNvPr id="771115" name="Text Box 43">
            <a:extLst>
              <a:ext uri="{FF2B5EF4-FFF2-40B4-BE49-F238E27FC236}">
                <a16:creationId xmlns:a16="http://schemas.microsoft.com/office/drawing/2014/main" id="{A4367E0A-C399-49E1-9242-F115D5BC50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1788" y="1169988"/>
            <a:ext cx="490537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tx2"/>
                </a:solidFill>
              </a:rPr>
              <a:t>③</a:t>
            </a:r>
          </a:p>
        </p:txBody>
      </p:sp>
      <p:sp>
        <p:nvSpPr>
          <p:cNvPr id="771116" name="Freeform 44">
            <a:extLst>
              <a:ext uri="{FF2B5EF4-FFF2-40B4-BE49-F238E27FC236}">
                <a16:creationId xmlns:a16="http://schemas.microsoft.com/office/drawing/2014/main" id="{1C284C0A-D869-4F6C-935E-ADCD95CD6EBB}"/>
              </a:ext>
            </a:extLst>
          </p:cNvPr>
          <p:cNvSpPr>
            <a:spLocks/>
          </p:cNvSpPr>
          <p:nvPr/>
        </p:nvSpPr>
        <p:spPr bwMode="auto">
          <a:xfrm>
            <a:off x="1371600" y="4594225"/>
            <a:ext cx="7583488" cy="814388"/>
          </a:xfrm>
          <a:custGeom>
            <a:avLst/>
            <a:gdLst>
              <a:gd name="T0" fmla="*/ 0 w 4777"/>
              <a:gd name="T1" fmla="*/ 2147483646 h 513"/>
              <a:gd name="T2" fmla="*/ 0 w 4777"/>
              <a:gd name="T3" fmla="*/ 2147483646 h 513"/>
              <a:gd name="T4" fmla="*/ 2147483646 w 4777"/>
              <a:gd name="T5" fmla="*/ 2147483646 h 513"/>
              <a:gd name="T6" fmla="*/ 2147483646 w 4777"/>
              <a:gd name="T7" fmla="*/ 2147483646 h 513"/>
              <a:gd name="T8" fmla="*/ 2147483646 w 4777"/>
              <a:gd name="T9" fmla="*/ 2147483646 h 513"/>
              <a:gd name="T10" fmla="*/ 2147483646 w 4777"/>
              <a:gd name="T11" fmla="*/ 0 h 513"/>
              <a:gd name="T12" fmla="*/ 0 w 4777"/>
              <a:gd name="T13" fmla="*/ 2147483646 h 51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777"/>
              <a:gd name="T22" fmla="*/ 0 h 513"/>
              <a:gd name="T23" fmla="*/ 4777 w 4777"/>
              <a:gd name="T24" fmla="*/ 513 h 51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777" h="513">
                <a:moveTo>
                  <a:pt x="0" y="21"/>
                </a:moveTo>
                <a:lnTo>
                  <a:pt x="0" y="513"/>
                </a:lnTo>
                <a:lnTo>
                  <a:pt x="4201" y="506"/>
                </a:lnTo>
                <a:lnTo>
                  <a:pt x="4201" y="274"/>
                </a:lnTo>
                <a:lnTo>
                  <a:pt x="4777" y="274"/>
                </a:lnTo>
                <a:lnTo>
                  <a:pt x="4777" y="0"/>
                </a:lnTo>
                <a:lnTo>
                  <a:pt x="0" y="21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71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71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71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71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71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71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71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71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71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71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771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71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771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771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771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771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71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771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771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771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771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771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771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771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771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771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771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771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771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771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771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2.87069E-6 L -0.04358 0.59542 " pathEditMode="relative" rAng="0" ptsTypes="AA">
                                      <p:cBhvr>
                                        <p:cTn id="107" dur="2000" fill="hold"/>
                                        <p:tgtEl>
                                          <p:spTgt spid="7710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0" y="29800"/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9" dur="2000" fill="hold"/>
                                        <p:tgtEl>
                                          <p:spTgt spid="771099"/>
                                        </p:tgtEl>
                                      </p:cBhvr>
                                      <p:by x="128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771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2361 0.59102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771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771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56836E-6 L -0.09045 0.60051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771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00" y="30000"/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2" dur="2000" fill="hold"/>
                                        <p:tgtEl>
                                          <p:spTgt spid="771100"/>
                                        </p:tgtEl>
                                      </p:cBhvr>
                                      <p:by x="128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771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00162E-6 L -0.0868 0.59727 " pathEditMode="relative" rAng="0" ptsTypes="AA">
                                      <p:cBhvr>
                                        <p:cTn id="127" dur="2000" fill="hold"/>
                                        <p:tgtEl>
                                          <p:spTgt spid="771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00" y="29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771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5061E-6 L 0.32448 0.5517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771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200" y="27600"/>
                                    </p:animMotion>
                                  </p:childTnLst>
                                </p:cTn>
                              </p:par>
                              <p:par>
                                <p:cTn id="134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5" dur="2000" fill="hold"/>
                                        <p:tgtEl>
                                          <p:spTgt spid="771101"/>
                                        </p:tgtEl>
                                      </p:cBhvr>
                                      <p:by x="128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771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66181E-6 L 0.33403 0.54569 " pathEditMode="relative" rAng="0" ptsTypes="AA">
                                      <p:cBhvr>
                                        <p:cTn id="140" dur="2000" fill="hold"/>
                                        <p:tgtEl>
                                          <p:spTgt spid="771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00" y="27300"/>
                                    </p:animMotion>
                                  </p:childTnLst>
                                </p:cTn>
                              </p:par>
                              <p:par>
                                <p:cTn id="1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771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1077" grpId="0" animBg="1"/>
      <p:bldP spid="771078" grpId="0" animBg="1"/>
      <p:bldP spid="771079" grpId="0" animBg="1"/>
      <p:bldP spid="771080" grpId="0" animBg="1"/>
      <p:bldP spid="771081" grpId="0" animBg="1"/>
      <p:bldP spid="771082" grpId="0" animBg="1"/>
      <p:bldP spid="771084" grpId="0"/>
      <p:bldP spid="771086" grpId="0" animBg="1"/>
      <p:bldP spid="771087" grpId="0" animBg="1"/>
      <p:bldP spid="771088" grpId="0" animBg="1"/>
      <p:bldP spid="771089" grpId="0" animBg="1"/>
      <p:bldP spid="771090" grpId="0" animBg="1"/>
      <p:bldP spid="771091" grpId="0" animBg="1"/>
      <p:bldP spid="771093" grpId="0"/>
      <p:bldP spid="771094" grpId="0" animBg="1"/>
      <p:bldP spid="771095" grpId="0" animBg="1"/>
      <p:bldP spid="771096" grpId="0" animBg="1"/>
      <p:bldP spid="771098" grpId="0"/>
      <p:bldP spid="771099" grpId="0" animBg="1"/>
      <p:bldP spid="771099" grpId="1" animBg="1"/>
      <p:bldP spid="771099" grpId="2" animBg="1"/>
      <p:bldP spid="771100" grpId="0" animBg="1"/>
      <p:bldP spid="771100" grpId="1" animBg="1"/>
      <p:bldP spid="771100" grpId="2" animBg="1"/>
      <p:bldP spid="771101" grpId="0" animBg="1"/>
      <p:bldP spid="771101" grpId="1" animBg="1"/>
      <p:bldP spid="771101" grpId="2" animBg="1"/>
      <p:bldP spid="771103" grpId="0"/>
      <p:bldP spid="771104" grpId="0" animBg="1"/>
      <p:bldP spid="771106" grpId="0"/>
      <p:bldP spid="771107" grpId="0" animBg="1"/>
      <p:bldP spid="771108" grpId="0" animBg="1"/>
      <p:bldP spid="771108" grpId="1" animBg="1"/>
      <p:bldP spid="771112" grpId="0" animBg="1"/>
      <p:bldP spid="771112" grpId="1" animBg="1"/>
      <p:bldP spid="771113" grpId="0" animBg="1"/>
      <p:bldP spid="771114" grpId="0" animBg="1"/>
      <p:bldP spid="771115" grpId="0" animBg="1"/>
      <p:bldP spid="771115" grpId="1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Line 2">
            <a:extLst>
              <a:ext uri="{FF2B5EF4-FFF2-40B4-BE49-F238E27FC236}">
                <a16:creationId xmlns:a16="http://schemas.microsoft.com/office/drawing/2014/main" id="{33BD51B5-44B7-4F8D-A7BA-04C38E6393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0863" y="2924175"/>
            <a:ext cx="7937" cy="8080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971" name="Line 3">
            <a:extLst>
              <a:ext uri="{FF2B5EF4-FFF2-40B4-BE49-F238E27FC236}">
                <a16:creationId xmlns:a16="http://schemas.microsoft.com/office/drawing/2014/main" id="{136ADAB4-F4BC-453C-A01C-0E4192BFE3B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91275" y="2103438"/>
            <a:ext cx="0" cy="25034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972" name="AutoShape 4">
            <a:extLst>
              <a:ext uri="{FF2B5EF4-FFF2-40B4-BE49-F238E27FC236}">
                <a16:creationId xmlns:a16="http://schemas.microsoft.com/office/drawing/2014/main" id="{EB5C6B71-F046-4087-862A-FDF11364BE8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30388" y="1954213"/>
            <a:ext cx="228600" cy="795337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973" name="Rectangle 5">
            <a:extLst>
              <a:ext uri="{FF2B5EF4-FFF2-40B4-BE49-F238E27FC236}">
                <a16:creationId xmlns:a16="http://schemas.microsoft.com/office/drawing/2014/main" id="{993BB627-66D0-4131-9C73-BC71F57A0F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434975"/>
            <a:ext cx="7075488" cy="6329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974" name="Text Box 6">
            <a:extLst>
              <a:ext uri="{FF2B5EF4-FFF2-40B4-BE49-F238E27FC236}">
                <a16:creationId xmlns:a16="http://schemas.microsoft.com/office/drawing/2014/main" id="{FD84B329-B02F-4078-A88D-04BABCA854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5213" y="134938"/>
            <a:ext cx="3546475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  <a:latin typeface="Microsoft Sans Serif" panose="020B0604020202020204" pitchFamily="34" charset="0"/>
              </a:rPr>
              <a:t>命令デコードでは</a:t>
            </a:r>
          </a:p>
        </p:txBody>
      </p:sp>
      <p:sp>
        <p:nvSpPr>
          <p:cNvPr id="83975" name="Rectangle 7">
            <a:extLst>
              <a:ext uri="{FF2B5EF4-FFF2-40B4-BE49-F238E27FC236}">
                <a16:creationId xmlns:a16="http://schemas.microsoft.com/office/drawing/2014/main" id="{4AC4E3F8-59C3-4230-9646-BA044AB35E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1427163"/>
            <a:ext cx="2020887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976" name="Rectangle 8">
            <a:extLst>
              <a:ext uri="{FF2B5EF4-FFF2-40B4-BE49-F238E27FC236}">
                <a16:creationId xmlns:a16="http://schemas.microsoft.com/office/drawing/2014/main" id="{084F9B1A-15C7-4399-86C3-C50EABA76F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715963"/>
            <a:ext cx="2003425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977" name="AutoShape 9">
            <a:extLst>
              <a:ext uri="{FF2B5EF4-FFF2-40B4-BE49-F238E27FC236}">
                <a16:creationId xmlns:a16="http://schemas.microsoft.com/office/drawing/2014/main" id="{C6142350-080D-452D-8697-1F5BA0C212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1131888"/>
            <a:ext cx="466725" cy="1216025"/>
          </a:xfrm>
          <a:prstGeom prst="downArrow">
            <a:avLst>
              <a:gd name="adj1" fmla="val 50000"/>
              <a:gd name="adj2" fmla="val 65136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978" name="Text Box 10">
            <a:extLst>
              <a:ext uri="{FF2B5EF4-FFF2-40B4-BE49-F238E27FC236}">
                <a16:creationId xmlns:a16="http://schemas.microsoft.com/office/drawing/2014/main" id="{D7F57732-69D7-43C3-9856-39FD0CAD89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25" y="269875"/>
            <a:ext cx="1789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アドレスバス</a:t>
            </a:r>
            <a:endParaRPr lang="en-US" altLang="ja-JP" sz="2400">
              <a:solidFill>
                <a:schemeClr val="tx2"/>
              </a:solidFill>
            </a:endParaRPr>
          </a:p>
        </p:txBody>
      </p:sp>
      <p:sp>
        <p:nvSpPr>
          <p:cNvPr id="83979" name="Text Box 11">
            <a:extLst>
              <a:ext uri="{FF2B5EF4-FFF2-40B4-BE49-F238E27FC236}">
                <a16:creationId xmlns:a16="http://schemas.microsoft.com/office/drawing/2014/main" id="{E7EDE1C8-FEE5-417B-99A7-E840A9C24F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2650" y="1055688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データバス</a:t>
            </a:r>
            <a:endParaRPr lang="en-US" altLang="ja-JP" sz="2400"/>
          </a:p>
        </p:txBody>
      </p:sp>
      <p:sp>
        <p:nvSpPr>
          <p:cNvPr id="83980" name="AutoShape 12">
            <a:extLst>
              <a:ext uri="{FF2B5EF4-FFF2-40B4-BE49-F238E27FC236}">
                <a16:creationId xmlns:a16="http://schemas.microsoft.com/office/drawing/2014/main" id="{7333D07F-D936-40BA-8D71-061D3F2672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1779588"/>
            <a:ext cx="422275" cy="573087"/>
          </a:xfrm>
          <a:prstGeom prst="upDownArrow">
            <a:avLst>
              <a:gd name="adj1" fmla="val 50000"/>
              <a:gd name="adj2" fmla="val 27143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981" name="Line 13">
            <a:extLst>
              <a:ext uri="{FF2B5EF4-FFF2-40B4-BE49-F238E27FC236}">
                <a16:creationId xmlns:a16="http://schemas.microsoft.com/office/drawing/2014/main" id="{A473CC93-C0C6-4D83-BB88-7E6AE76FD0D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0863" y="1712913"/>
            <a:ext cx="5294312" cy="31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982" name="Line 14">
            <a:extLst>
              <a:ext uri="{FF2B5EF4-FFF2-40B4-BE49-F238E27FC236}">
                <a16:creationId xmlns:a16="http://schemas.microsoft.com/office/drawing/2014/main" id="{01FB0199-B8E1-48B4-8D34-AC2DCB49B77D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7338" y="1724025"/>
            <a:ext cx="0" cy="3871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983" name="Rectangle 15">
            <a:extLst>
              <a:ext uri="{FF2B5EF4-FFF2-40B4-BE49-F238E27FC236}">
                <a16:creationId xmlns:a16="http://schemas.microsoft.com/office/drawing/2014/main" id="{B6029BAB-2516-47AA-99B4-D92C167D84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9063" y="5059363"/>
            <a:ext cx="682625" cy="103028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984" name="Oval 16">
            <a:extLst>
              <a:ext uri="{FF2B5EF4-FFF2-40B4-BE49-F238E27FC236}">
                <a16:creationId xmlns:a16="http://schemas.microsoft.com/office/drawing/2014/main" id="{78BBBD8F-EF9F-4BAD-9BDE-8FC00B9FD6D3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6505575" y="15954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985" name="Line 17">
            <a:extLst>
              <a:ext uri="{FF2B5EF4-FFF2-40B4-BE49-F238E27FC236}">
                <a16:creationId xmlns:a16="http://schemas.microsoft.com/office/drawing/2014/main" id="{80ECDD04-97E1-4E4A-8104-E60FD199EAF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89625" y="5591175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986" name="Rectangle 18">
            <a:extLst>
              <a:ext uri="{FF2B5EF4-FFF2-40B4-BE49-F238E27FC236}">
                <a16:creationId xmlns:a16="http://schemas.microsoft.com/office/drawing/2014/main" id="{753AB6FE-C622-4D3E-82EB-FBEDA91A33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75" y="5060950"/>
            <a:ext cx="682625" cy="1030288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987" name="Line 19">
            <a:extLst>
              <a:ext uri="{FF2B5EF4-FFF2-40B4-BE49-F238E27FC236}">
                <a16:creationId xmlns:a16="http://schemas.microsoft.com/office/drawing/2014/main" id="{E8C18436-02A9-4307-88B6-E1A270B2427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4838" y="5592763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988" name="Text Box 20">
            <a:extLst>
              <a:ext uri="{FF2B5EF4-FFF2-40B4-BE49-F238E27FC236}">
                <a16:creationId xmlns:a16="http://schemas.microsoft.com/office/drawing/2014/main" id="{E7AD2298-DB2F-4E91-A8CF-CF4FB0F9EE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7925" y="6038850"/>
            <a:ext cx="28829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命令デコーダ</a:t>
            </a:r>
            <a:endParaRPr lang="en-US" altLang="ja-JP" sz="2400">
              <a:solidFill>
                <a:schemeClr val="accent2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Instruction Decoder</a:t>
            </a:r>
          </a:p>
        </p:txBody>
      </p:sp>
      <p:sp>
        <p:nvSpPr>
          <p:cNvPr id="83989" name="Line 21">
            <a:extLst>
              <a:ext uri="{FF2B5EF4-FFF2-40B4-BE49-F238E27FC236}">
                <a16:creationId xmlns:a16="http://schemas.microsoft.com/office/drawing/2014/main" id="{A4C3DA47-6CFB-44F3-989C-1A74CEF7C08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81313" y="5603875"/>
            <a:ext cx="8413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990" name="Text Box 22">
            <a:extLst>
              <a:ext uri="{FF2B5EF4-FFF2-40B4-BE49-F238E27FC236}">
                <a16:creationId xmlns:a16="http://schemas.microsoft.com/office/drawing/2014/main" id="{2DEC0921-0285-463C-88EF-6CAC608949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438" y="5243513"/>
            <a:ext cx="16748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制御系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Control Unit</a:t>
            </a:r>
          </a:p>
        </p:txBody>
      </p:sp>
      <p:sp>
        <p:nvSpPr>
          <p:cNvPr id="83991" name="Line 23">
            <a:extLst>
              <a:ext uri="{FF2B5EF4-FFF2-40B4-BE49-F238E27FC236}">
                <a16:creationId xmlns:a16="http://schemas.microsoft.com/office/drawing/2014/main" id="{2ADD8693-C45A-43D3-B976-004A9D86250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7325" y="935038"/>
            <a:ext cx="5637213" cy="0"/>
          </a:xfrm>
          <a:prstGeom prst="line">
            <a:avLst/>
          </a:prstGeom>
          <a:noFill/>
          <a:ln w="57150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992" name="Rectangle 24">
            <a:extLst>
              <a:ext uri="{FF2B5EF4-FFF2-40B4-BE49-F238E27FC236}">
                <a16:creationId xmlns:a16="http://schemas.microsoft.com/office/drawing/2014/main" id="{9FEFF094-4672-465A-A93A-15262E6C9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825" y="2328863"/>
            <a:ext cx="895350" cy="60483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993" name="Text Box 25">
            <a:extLst>
              <a:ext uri="{FF2B5EF4-FFF2-40B4-BE49-F238E27FC236}">
                <a16:creationId xmlns:a16="http://schemas.microsoft.com/office/drawing/2014/main" id="{EDFB931C-31CC-4687-8E67-C8EABE8BAD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6450" y="2978150"/>
            <a:ext cx="205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chemeClr val="accent2"/>
                </a:solidFill>
              </a:rPr>
              <a:t>プログラムカウンタ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chemeClr val="accent2"/>
                </a:solidFill>
              </a:rPr>
              <a:t>Program Counter</a:t>
            </a:r>
          </a:p>
        </p:txBody>
      </p:sp>
      <p:sp>
        <p:nvSpPr>
          <p:cNvPr id="83994" name="Line 26">
            <a:extLst>
              <a:ext uri="{FF2B5EF4-FFF2-40B4-BE49-F238E27FC236}">
                <a16:creationId xmlns:a16="http://schemas.microsoft.com/office/drawing/2014/main" id="{E8AFF485-CAAD-42F6-8FE2-515DB12843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7850" y="919163"/>
            <a:ext cx="0" cy="14112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995" name="Rectangle 27">
            <a:extLst>
              <a:ext uri="{FF2B5EF4-FFF2-40B4-BE49-F238E27FC236}">
                <a16:creationId xmlns:a16="http://schemas.microsoft.com/office/drawing/2014/main" id="{06F600B7-CBBE-4A32-8D50-FE2D8A8112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63" y="3722688"/>
            <a:ext cx="1116012" cy="604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  <a:latin typeface="Microsoft Sans Serif" panose="020B0604020202020204" pitchFamily="34" charset="0"/>
              </a:rPr>
              <a:t>+</a:t>
            </a:r>
            <a:r>
              <a:rPr lang="ja-JP" altLang="en-US" sz="2000">
                <a:solidFill>
                  <a:schemeClr val="accent2"/>
                </a:solidFill>
              </a:rPr>
              <a:t>命令長</a:t>
            </a:r>
          </a:p>
        </p:txBody>
      </p:sp>
      <p:sp>
        <p:nvSpPr>
          <p:cNvPr id="83996" name="Line 28">
            <a:extLst>
              <a:ext uri="{FF2B5EF4-FFF2-40B4-BE49-F238E27FC236}">
                <a16:creationId xmlns:a16="http://schemas.microsoft.com/office/drawing/2014/main" id="{C2863599-89EA-4885-9FE6-448E1C5BB77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67375" y="2101850"/>
            <a:ext cx="728663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997" name="Line 29">
            <a:extLst>
              <a:ext uri="{FF2B5EF4-FFF2-40B4-BE49-F238E27FC236}">
                <a16:creationId xmlns:a16="http://schemas.microsoft.com/office/drawing/2014/main" id="{C869ABBF-8767-4ED2-A650-345728FDDD7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3563" y="4591050"/>
            <a:ext cx="746125" cy="0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998" name="Line 30">
            <a:extLst>
              <a:ext uri="{FF2B5EF4-FFF2-40B4-BE49-F238E27FC236}">
                <a16:creationId xmlns:a16="http://schemas.microsoft.com/office/drawing/2014/main" id="{9260ABC9-9C9F-4385-89BC-CC12C7E5A87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56263" y="4333875"/>
            <a:ext cx="0" cy="2492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999" name="Freeform 31">
            <a:extLst>
              <a:ext uri="{FF2B5EF4-FFF2-40B4-BE49-F238E27FC236}">
                <a16:creationId xmlns:a16="http://schemas.microsoft.com/office/drawing/2014/main" id="{A597CC99-15D6-4117-9246-EB9FF8C67B1B}"/>
              </a:ext>
            </a:extLst>
          </p:cNvPr>
          <p:cNvSpPr>
            <a:spLocks/>
          </p:cNvSpPr>
          <p:nvPr/>
        </p:nvSpPr>
        <p:spPr bwMode="auto">
          <a:xfrm>
            <a:off x="476250" y="1952625"/>
            <a:ext cx="958850" cy="2513013"/>
          </a:xfrm>
          <a:custGeom>
            <a:avLst/>
            <a:gdLst>
              <a:gd name="T0" fmla="*/ 2147483646 w 604"/>
              <a:gd name="T1" fmla="*/ 0 h 1583"/>
              <a:gd name="T2" fmla="*/ 0 w 604"/>
              <a:gd name="T3" fmla="*/ 2147483646 h 1583"/>
              <a:gd name="T4" fmla="*/ 0 w 604"/>
              <a:gd name="T5" fmla="*/ 2147483646 h 1583"/>
              <a:gd name="T6" fmla="*/ 2147483646 w 604"/>
              <a:gd name="T7" fmla="*/ 2147483646 h 1583"/>
              <a:gd name="T8" fmla="*/ 2147483646 w 604"/>
              <a:gd name="T9" fmla="*/ 2147483646 h 1583"/>
              <a:gd name="T10" fmla="*/ 2147483646 w 604"/>
              <a:gd name="T11" fmla="*/ 2147483646 h 1583"/>
              <a:gd name="T12" fmla="*/ 2147483646 w 604"/>
              <a:gd name="T13" fmla="*/ 2147483646 h 1583"/>
              <a:gd name="T14" fmla="*/ 2147483646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4000" name="Rectangle 32">
            <a:extLst>
              <a:ext uri="{FF2B5EF4-FFF2-40B4-BE49-F238E27FC236}">
                <a16:creationId xmlns:a16="http://schemas.microsoft.com/office/drawing/2014/main" id="{057FABFC-D53B-4805-943C-C4F1F1E07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2436813"/>
            <a:ext cx="949325" cy="159861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4001" name="Oval 33">
            <a:extLst>
              <a:ext uri="{FF2B5EF4-FFF2-40B4-BE49-F238E27FC236}">
                <a16:creationId xmlns:a16="http://schemas.microsoft.com/office/drawing/2014/main" id="{EB5FE8C1-F6E0-4102-9AD1-657ECC234FC6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398963" y="1593850"/>
            <a:ext cx="230187" cy="21748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4002" name="Line 34">
            <a:extLst>
              <a:ext uri="{FF2B5EF4-FFF2-40B4-BE49-F238E27FC236}">
                <a16:creationId xmlns:a16="http://schemas.microsoft.com/office/drawing/2014/main" id="{E51C63BC-95B9-47E6-B2DC-81DF794429D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8025" y="1725613"/>
            <a:ext cx="0" cy="1004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003" name="Line 35">
            <a:extLst>
              <a:ext uri="{FF2B5EF4-FFF2-40B4-BE49-F238E27FC236}">
                <a16:creationId xmlns:a16="http://schemas.microsoft.com/office/drawing/2014/main" id="{F4313A8E-7E7D-4BD7-A696-CD0E30D9C8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2732088"/>
            <a:ext cx="5143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004" name="Line 36">
            <a:extLst>
              <a:ext uri="{FF2B5EF4-FFF2-40B4-BE49-F238E27FC236}">
                <a16:creationId xmlns:a16="http://schemas.microsoft.com/office/drawing/2014/main" id="{922AB42C-1735-4A4F-9A48-8CAFA71A3A3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5863" y="1712913"/>
            <a:ext cx="1587" cy="684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005" name="Line 37">
            <a:extLst>
              <a:ext uri="{FF2B5EF4-FFF2-40B4-BE49-F238E27FC236}">
                <a16:creationId xmlns:a16="http://schemas.microsoft.com/office/drawing/2014/main" id="{EE6F14EA-0998-43EE-802D-A9620BAF09F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90738" y="2374900"/>
            <a:ext cx="390525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006" name="Line 38">
            <a:extLst>
              <a:ext uri="{FF2B5EF4-FFF2-40B4-BE49-F238E27FC236}">
                <a16:creationId xmlns:a16="http://schemas.microsoft.com/office/drawing/2014/main" id="{528EBA1A-22B6-4C77-8F99-EF4934D8185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3988" y="2519363"/>
            <a:ext cx="407987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007" name="Line 39">
            <a:extLst>
              <a:ext uri="{FF2B5EF4-FFF2-40B4-BE49-F238E27FC236}">
                <a16:creationId xmlns:a16="http://schemas.microsoft.com/office/drawing/2014/main" id="{FB5F6D22-3BFF-4EE8-92EB-284135D775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3275" y="2635250"/>
            <a:ext cx="6477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008" name="Line 40">
            <a:extLst>
              <a:ext uri="{FF2B5EF4-FFF2-40B4-BE49-F238E27FC236}">
                <a16:creationId xmlns:a16="http://schemas.microsoft.com/office/drawing/2014/main" id="{EC7FA600-1058-4C6E-AE93-51D3F7311DB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2563" y="2633663"/>
            <a:ext cx="1587" cy="1347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009" name="Line 41">
            <a:extLst>
              <a:ext uri="{FF2B5EF4-FFF2-40B4-BE49-F238E27FC236}">
                <a16:creationId xmlns:a16="http://schemas.microsoft.com/office/drawing/2014/main" id="{2475A307-34CB-4D96-ACA0-1C8DF5A4F6E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2635250"/>
            <a:ext cx="309562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010" name="Line 42">
            <a:extLst>
              <a:ext uri="{FF2B5EF4-FFF2-40B4-BE49-F238E27FC236}">
                <a16:creationId xmlns:a16="http://schemas.microsoft.com/office/drawing/2014/main" id="{9F8400AC-FFDB-4672-AA6B-AB1FCA743B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3038" y="3959225"/>
            <a:ext cx="12700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011" name="Line 43">
            <a:extLst>
              <a:ext uri="{FF2B5EF4-FFF2-40B4-BE49-F238E27FC236}">
                <a16:creationId xmlns:a16="http://schemas.microsoft.com/office/drawing/2014/main" id="{6FAF4269-8C64-4D60-884C-0F749B222FCF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775" y="3175000"/>
            <a:ext cx="255588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012" name="Oval 44">
            <a:extLst>
              <a:ext uri="{FF2B5EF4-FFF2-40B4-BE49-F238E27FC236}">
                <a16:creationId xmlns:a16="http://schemas.microsoft.com/office/drawing/2014/main" id="{C7D02638-2815-47FA-87CE-3CDA177ACD06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597150" y="2528888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4013" name="Oval 45">
            <a:extLst>
              <a:ext uri="{FF2B5EF4-FFF2-40B4-BE49-F238E27FC236}">
                <a16:creationId xmlns:a16="http://schemas.microsoft.com/office/drawing/2014/main" id="{AA8A306C-B558-42BA-8442-BBCA9E617F65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339975" y="16081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4014" name="Line 46">
            <a:extLst>
              <a:ext uri="{FF2B5EF4-FFF2-40B4-BE49-F238E27FC236}">
                <a16:creationId xmlns:a16="http://schemas.microsoft.com/office/drawing/2014/main" id="{5E63EE13-25A5-4E17-B1C1-8355E9C8B94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4625" y="1441450"/>
            <a:ext cx="6959600" cy="4763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015" name="Line 47">
            <a:extLst>
              <a:ext uri="{FF2B5EF4-FFF2-40B4-BE49-F238E27FC236}">
                <a16:creationId xmlns:a16="http://schemas.microsoft.com/office/drawing/2014/main" id="{E0E948B3-63CD-45E5-84C7-F93FBC77119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0188" y="1457325"/>
            <a:ext cx="1587" cy="17081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016" name="Line 48">
            <a:extLst>
              <a:ext uri="{FF2B5EF4-FFF2-40B4-BE49-F238E27FC236}">
                <a16:creationId xmlns:a16="http://schemas.microsoft.com/office/drawing/2014/main" id="{76FA54FB-DF03-47C6-9EA2-8C32B7C962C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9388" y="1450975"/>
            <a:ext cx="0" cy="11747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017" name="Oval 49">
            <a:extLst>
              <a:ext uri="{FF2B5EF4-FFF2-40B4-BE49-F238E27FC236}">
                <a16:creationId xmlns:a16="http://schemas.microsoft.com/office/drawing/2014/main" id="{A5BCE192-7700-4DB7-A216-88FA47FD3409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3397250" y="1330325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4018" name="Line 50">
            <a:extLst>
              <a:ext uri="{FF2B5EF4-FFF2-40B4-BE49-F238E27FC236}">
                <a16:creationId xmlns:a16="http://schemas.microsoft.com/office/drawing/2014/main" id="{1094349F-5C9B-412A-8EFF-90864B0777D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1550" y="936625"/>
            <a:ext cx="7938" cy="479425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019" name="Oval 51">
            <a:extLst>
              <a:ext uri="{FF2B5EF4-FFF2-40B4-BE49-F238E27FC236}">
                <a16:creationId xmlns:a16="http://schemas.microsoft.com/office/drawing/2014/main" id="{441A7463-1B7A-4A6F-8903-6CDD37BC2CC4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575175" y="1320800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4020" name="Line 52">
            <a:extLst>
              <a:ext uri="{FF2B5EF4-FFF2-40B4-BE49-F238E27FC236}">
                <a16:creationId xmlns:a16="http://schemas.microsoft.com/office/drawing/2014/main" id="{840DB850-7B71-4EA2-87D8-65C509EFF326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4238" y="1446213"/>
            <a:ext cx="1587" cy="228600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021" name="Line 53">
            <a:extLst>
              <a:ext uri="{FF2B5EF4-FFF2-40B4-BE49-F238E27FC236}">
                <a16:creationId xmlns:a16="http://schemas.microsoft.com/office/drawing/2014/main" id="{11E569DA-F19C-4469-AA5F-8FB8D102F2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0500" y="3721100"/>
            <a:ext cx="6985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022" name="Oval 54">
            <a:extLst>
              <a:ext uri="{FF2B5EF4-FFF2-40B4-BE49-F238E27FC236}">
                <a16:creationId xmlns:a16="http://schemas.microsoft.com/office/drawing/2014/main" id="{EE79D95E-B1FB-4BE3-B27D-D6448C41018E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5548313" y="1998663"/>
            <a:ext cx="230187" cy="217487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9999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4023" name="Line 55">
            <a:extLst>
              <a:ext uri="{FF2B5EF4-FFF2-40B4-BE49-F238E27FC236}">
                <a16:creationId xmlns:a16="http://schemas.microsoft.com/office/drawing/2014/main" id="{BBAF918B-AD70-417B-9D67-A534D6AD734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82800" y="2116138"/>
            <a:ext cx="356711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7320" name="Line 56">
            <a:extLst>
              <a:ext uri="{FF2B5EF4-FFF2-40B4-BE49-F238E27FC236}">
                <a16:creationId xmlns:a16="http://schemas.microsoft.com/office/drawing/2014/main" id="{DD733D88-8A12-45A2-A723-FD7AD23D230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00363" y="5607050"/>
            <a:ext cx="784225" cy="15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7321" name="Rectangle 57">
            <a:extLst>
              <a:ext uri="{FF2B5EF4-FFF2-40B4-BE49-F238E27FC236}">
                <a16:creationId xmlns:a16="http://schemas.microsoft.com/office/drawing/2014/main" id="{A3591C57-B819-4E67-B83F-B2007AB77A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7450" y="5070475"/>
            <a:ext cx="682625" cy="1030288"/>
          </a:xfrm>
          <a:prstGeom prst="rect">
            <a:avLst/>
          </a:prstGeom>
          <a:solidFill>
            <a:srgbClr val="FF4B4B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4026" name="Rectangle 58">
            <a:extLst>
              <a:ext uri="{FF2B5EF4-FFF2-40B4-BE49-F238E27FC236}">
                <a16:creationId xmlns:a16="http://schemas.microsoft.com/office/drawing/2014/main" id="{49D35842-8B02-4795-BFCD-BF332B445E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9538" y="5218113"/>
            <a:ext cx="1503362" cy="838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7323" name="Rectangle 59">
            <a:extLst>
              <a:ext uri="{FF2B5EF4-FFF2-40B4-BE49-F238E27FC236}">
                <a16:creationId xmlns:a16="http://schemas.microsoft.com/office/drawing/2014/main" id="{873A0476-5CF5-498F-8617-F53CA0223C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5888" y="2339975"/>
            <a:ext cx="895350" cy="604838"/>
          </a:xfrm>
          <a:prstGeom prst="rect">
            <a:avLst/>
          </a:prstGeom>
          <a:solidFill>
            <a:srgbClr val="FF4B4B"/>
          </a:solidFill>
          <a:ln w="762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7324" name="Line 60">
            <a:extLst>
              <a:ext uri="{FF2B5EF4-FFF2-40B4-BE49-F238E27FC236}">
                <a16:creationId xmlns:a16="http://schemas.microsoft.com/office/drawing/2014/main" id="{61767A82-66E7-4BEE-86AD-C65D00D1790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61025" y="2095500"/>
            <a:ext cx="1588" cy="20637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7325" name="Line 61">
            <a:extLst>
              <a:ext uri="{FF2B5EF4-FFF2-40B4-BE49-F238E27FC236}">
                <a16:creationId xmlns:a16="http://schemas.microsoft.com/office/drawing/2014/main" id="{64327A73-1F57-43B4-B0E6-3B534BEF443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61025" y="2098675"/>
            <a:ext cx="731838" cy="7938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7326" name="Line 62">
            <a:extLst>
              <a:ext uri="{FF2B5EF4-FFF2-40B4-BE49-F238E27FC236}">
                <a16:creationId xmlns:a16="http://schemas.microsoft.com/office/drawing/2014/main" id="{F73C73C5-90D9-4973-9965-B1CEC4F3969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61025" y="2101850"/>
            <a:ext cx="731838" cy="7938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7327" name="Line 63">
            <a:extLst>
              <a:ext uri="{FF2B5EF4-FFF2-40B4-BE49-F238E27FC236}">
                <a16:creationId xmlns:a16="http://schemas.microsoft.com/office/drawing/2014/main" id="{64BB2846-EB10-4C0D-A364-F2F040830139}"/>
              </a:ext>
            </a:extLst>
          </p:cNvPr>
          <p:cNvSpPr>
            <a:spLocks noChangeShapeType="1"/>
          </p:cNvSpPr>
          <p:nvPr/>
        </p:nvSpPr>
        <p:spPr bwMode="auto">
          <a:xfrm>
            <a:off x="6375400" y="2092325"/>
            <a:ext cx="9525" cy="250825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7328" name="Line 64">
            <a:extLst>
              <a:ext uri="{FF2B5EF4-FFF2-40B4-BE49-F238E27FC236}">
                <a16:creationId xmlns:a16="http://schemas.microsoft.com/office/drawing/2014/main" id="{D17503A6-D4A8-44DE-B88D-2CA93C8521A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49913" y="4576763"/>
            <a:ext cx="731837" cy="7937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7329" name="Line 65">
            <a:extLst>
              <a:ext uri="{FF2B5EF4-FFF2-40B4-BE49-F238E27FC236}">
                <a16:creationId xmlns:a16="http://schemas.microsoft.com/office/drawing/2014/main" id="{05AA22F9-87E1-415B-B8A0-F55BEE4B4A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9913" y="4322763"/>
            <a:ext cx="1587" cy="26035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7330" name="Line 66">
            <a:extLst>
              <a:ext uri="{FF2B5EF4-FFF2-40B4-BE49-F238E27FC236}">
                <a16:creationId xmlns:a16="http://schemas.microsoft.com/office/drawing/2014/main" id="{7AC64354-C8B3-4884-A33C-1825AB89C93C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0863" y="2987675"/>
            <a:ext cx="9525" cy="735013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7331" name="Rectangle 67">
            <a:extLst>
              <a:ext uri="{FF2B5EF4-FFF2-40B4-BE49-F238E27FC236}">
                <a16:creationId xmlns:a16="http://schemas.microsoft.com/office/drawing/2014/main" id="{5B2DC96B-3BDA-4ED0-885E-E7D386359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0638" y="3729038"/>
            <a:ext cx="1131887" cy="604837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4036" name="Line 68">
            <a:extLst>
              <a:ext uri="{FF2B5EF4-FFF2-40B4-BE49-F238E27FC236}">
                <a16:creationId xmlns:a16="http://schemas.microsoft.com/office/drawing/2014/main" id="{BD906B0C-7687-4BE1-B3A1-026045BC1D5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05313" y="5595938"/>
            <a:ext cx="784225" cy="15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037" name="Rectangle 69">
            <a:extLst>
              <a:ext uri="{FF2B5EF4-FFF2-40B4-BE49-F238E27FC236}">
                <a16:creationId xmlns:a16="http://schemas.microsoft.com/office/drawing/2014/main" id="{0A0BCACB-5A5C-4128-B330-BEEAB9AE3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0650" y="5070475"/>
            <a:ext cx="682625" cy="1030288"/>
          </a:xfrm>
          <a:prstGeom prst="rect">
            <a:avLst/>
          </a:prstGeom>
          <a:solidFill>
            <a:srgbClr val="FF4B4B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7334" name="Text Box 70">
            <a:extLst>
              <a:ext uri="{FF2B5EF4-FFF2-40B4-BE49-F238E27FC236}">
                <a16:creationId xmlns:a16="http://schemas.microsoft.com/office/drawing/2014/main" id="{E0839473-99C4-49B6-9AFB-F448EA360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575" y="1358900"/>
            <a:ext cx="3868738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プログラムカウンタが</a:t>
            </a:r>
            <a:r>
              <a:rPr lang="en-US" altLang="ja-JP" sz="2400">
                <a:solidFill>
                  <a:schemeClr val="accent2"/>
                </a:solidFill>
              </a:rPr>
              <a:t>, </a:t>
            </a:r>
            <a:r>
              <a:rPr lang="ja-JP" altLang="en-US" sz="2400">
                <a:solidFill>
                  <a:schemeClr val="accent2"/>
                </a:solidFill>
              </a:rPr>
              <a:t>次の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「</a:t>
            </a:r>
            <a:r>
              <a:rPr lang="en-US" altLang="ja-JP" sz="2400">
                <a:solidFill>
                  <a:schemeClr val="accent2"/>
                </a:solidFill>
                <a:latin typeface="MS Reference Sans Serif" panose="020B0604030504040204" pitchFamily="34" charset="0"/>
              </a:rPr>
              <a:t>add.l</a:t>
            </a:r>
            <a:r>
              <a:rPr lang="ja-JP" altLang="en-US" sz="2400">
                <a:solidFill>
                  <a:schemeClr val="accent2"/>
                </a:solidFill>
                <a:latin typeface="MS Reference Sans Serif" panose="020B0604030504040204" pitchFamily="34" charset="0"/>
              </a:rPr>
              <a:t> </a:t>
            </a:r>
            <a:r>
              <a:rPr lang="en-US" altLang="ja-JP" sz="2400">
                <a:solidFill>
                  <a:schemeClr val="accent2"/>
                </a:solidFill>
                <a:latin typeface="MS Reference Sans Serif" panose="020B0604030504040204" pitchFamily="34" charset="0"/>
              </a:rPr>
              <a:t>%d0,s</a:t>
            </a:r>
            <a:r>
              <a:rPr lang="ja-JP" altLang="en-US" sz="2400">
                <a:solidFill>
                  <a:schemeClr val="accent2"/>
                </a:solidFill>
              </a:rPr>
              <a:t>」をポイントするように書き換わる</a:t>
            </a:r>
          </a:p>
        </p:txBody>
      </p:sp>
      <p:sp>
        <p:nvSpPr>
          <p:cNvPr id="907335" name="Line 71">
            <a:extLst>
              <a:ext uri="{FF2B5EF4-FFF2-40B4-BE49-F238E27FC236}">
                <a16:creationId xmlns:a16="http://schemas.microsoft.com/office/drawing/2014/main" id="{B9C46CED-04D2-4593-A7AD-5B32CF2F7284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9550" y="1989138"/>
            <a:ext cx="1096963" cy="66198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7336" name="Rectangle 72">
            <a:extLst>
              <a:ext uri="{FF2B5EF4-FFF2-40B4-BE49-F238E27FC236}">
                <a16:creationId xmlns:a16="http://schemas.microsoft.com/office/drawing/2014/main" id="{69152CCB-C643-4813-A798-72025DBCB2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4300" y="5221288"/>
            <a:ext cx="1509713" cy="825500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907337" name="Line 73">
            <a:extLst>
              <a:ext uri="{FF2B5EF4-FFF2-40B4-BE49-F238E27FC236}">
                <a16:creationId xmlns:a16="http://schemas.microsoft.com/office/drawing/2014/main" id="{41FC210F-B869-4659-9F3E-09210C15B75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44688" y="4830763"/>
            <a:ext cx="171450" cy="38258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7338" name="Text Box 74">
            <a:extLst>
              <a:ext uri="{FF2B5EF4-FFF2-40B4-BE49-F238E27FC236}">
                <a16:creationId xmlns:a16="http://schemas.microsoft.com/office/drawing/2014/main" id="{B19A89EC-197A-4EAF-AAA9-C4770E399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550" y="3457575"/>
            <a:ext cx="3859213" cy="1382713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制御系は，命令デコードの結果に従って，</a:t>
            </a:r>
            <a:r>
              <a:rPr lang="en-US" altLang="ja-JP" sz="2800">
                <a:solidFill>
                  <a:schemeClr val="accent2"/>
                </a:solidFill>
              </a:rPr>
              <a:t>CPU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内の各所に指示を出す</a:t>
            </a:r>
          </a:p>
        </p:txBody>
      </p:sp>
      <p:sp>
        <p:nvSpPr>
          <p:cNvPr id="84043" name="Rectangle 75">
            <a:extLst>
              <a:ext uri="{FF2B5EF4-FFF2-40B4-BE49-F238E27FC236}">
                <a16:creationId xmlns:a16="http://schemas.microsoft.com/office/drawing/2014/main" id="{F199B95E-7083-41A7-A020-53A9B2BDFC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7288" y="2359025"/>
            <a:ext cx="1603375" cy="3802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4044" name="Text Box 76">
            <a:extLst>
              <a:ext uri="{FF2B5EF4-FFF2-40B4-BE49-F238E27FC236}">
                <a16:creationId xmlns:a16="http://schemas.microsoft.com/office/drawing/2014/main" id="{E09ABE1F-4B2C-4454-8E61-E356CE445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4038" y="3800475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84045" name="Line 77">
            <a:extLst>
              <a:ext uri="{FF2B5EF4-FFF2-40B4-BE49-F238E27FC236}">
                <a16:creationId xmlns:a16="http://schemas.microsoft.com/office/drawing/2014/main" id="{AC535B62-5454-4967-BE62-6E7B55C905CB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4316413"/>
            <a:ext cx="377825" cy="127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046" name="Line 78">
            <a:extLst>
              <a:ext uri="{FF2B5EF4-FFF2-40B4-BE49-F238E27FC236}">
                <a16:creationId xmlns:a16="http://schemas.microsoft.com/office/drawing/2014/main" id="{E1CA59B6-FC69-4CAD-9F05-EA9341FFD4C8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2175" y="3854450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047" name="Text Box 79">
            <a:extLst>
              <a:ext uri="{FF2B5EF4-FFF2-40B4-BE49-F238E27FC236}">
                <a16:creationId xmlns:a16="http://schemas.microsoft.com/office/drawing/2014/main" id="{A5130CB3-65F8-4BD5-9802-E77AF4A623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3738" y="5080000"/>
            <a:ext cx="1744662" cy="40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Reference Sans Serif" panose="020B0604030504040204" pitchFamily="34" charset="0"/>
              </a:rPr>
              <a:t>62 00 00 0e</a:t>
            </a:r>
          </a:p>
        </p:txBody>
      </p:sp>
      <p:sp>
        <p:nvSpPr>
          <p:cNvPr id="84048" name="Text Box 82">
            <a:extLst>
              <a:ext uri="{FF2B5EF4-FFF2-40B4-BE49-F238E27FC236}">
                <a16:creationId xmlns:a16="http://schemas.microsoft.com/office/drawing/2014/main" id="{12F1978D-4A85-4D6F-B75A-AD165A915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8725" y="2620963"/>
            <a:ext cx="1471613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  <a:latin typeface="Microsoft Sans Serif" panose="020B0604020202020204" pitchFamily="34" charset="0"/>
              </a:rPr>
              <a:t>62 00 00 0e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  <a:latin typeface="Microsoft Sans Serif" panose="020B0604020202020204" pitchFamily="34" charset="0"/>
              </a:rPr>
              <a:t>(bhi break1)</a:t>
            </a:r>
            <a:r>
              <a:rPr lang="en-US" altLang="ja-JP" sz="1800">
                <a:latin typeface="Microsoft Sans Serif" panose="020B060402020202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7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07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07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07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07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07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07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07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07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07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907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07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1000"/>
                                        <p:tgtEl>
                                          <p:spTgt spid="907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1000"/>
                                        <p:tgtEl>
                                          <p:spTgt spid="907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1000"/>
                                        <p:tgtEl>
                                          <p:spTgt spid="907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1000"/>
                                        <p:tgtEl>
                                          <p:spTgt spid="907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7321" grpId="0" animBg="1"/>
      <p:bldP spid="907323" grpId="0" animBg="1"/>
      <p:bldP spid="907331" grpId="0" animBg="1"/>
      <p:bldP spid="907334" grpId="0" animBg="1"/>
      <p:bldP spid="907336" grpId="0" animBg="1"/>
      <p:bldP spid="90733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Line 3">
            <a:extLst>
              <a:ext uri="{FF2B5EF4-FFF2-40B4-BE49-F238E27FC236}">
                <a16:creationId xmlns:a16="http://schemas.microsoft.com/office/drawing/2014/main" id="{23684CD6-73EB-497F-A1C4-02A26E101B4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0863" y="2924175"/>
            <a:ext cx="7937" cy="8080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019" name="Line 4">
            <a:extLst>
              <a:ext uri="{FF2B5EF4-FFF2-40B4-BE49-F238E27FC236}">
                <a16:creationId xmlns:a16="http://schemas.microsoft.com/office/drawing/2014/main" id="{7C849BB3-C7C2-434E-96C8-1F3F69F3BFA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91275" y="2103438"/>
            <a:ext cx="0" cy="25034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020" name="AutoShape 5">
            <a:extLst>
              <a:ext uri="{FF2B5EF4-FFF2-40B4-BE49-F238E27FC236}">
                <a16:creationId xmlns:a16="http://schemas.microsoft.com/office/drawing/2014/main" id="{995E967E-9E49-4D14-A7F7-0A345134BB8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30388" y="1954213"/>
            <a:ext cx="228600" cy="795337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6021" name="Rectangle 6">
            <a:extLst>
              <a:ext uri="{FF2B5EF4-FFF2-40B4-BE49-F238E27FC236}">
                <a16:creationId xmlns:a16="http://schemas.microsoft.com/office/drawing/2014/main" id="{8E44FADF-370D-4F18-9059-83393DF378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434975"/>
            <a:ext cx="7075488" cy="6329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6022" name="Rectangle 7">
            <a:extLst>
              <a:ext uri="{FF2B5EF4-FFF2-40B4-BE49-F238E27FC236}">
                <a16:creationId xmlns:a16="http://schemas.microsoft.com/office/drawing/2014/main" id="{181B815A-7FD3-46F8-A0DA-EF8E168D6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1427163"/>
            <a:ext cx="2020887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6023" name="Rectangle 8">
            <a:extLst>
              <a:ext uri="{FF2B5EF4-FFF2-40B4-BE49-F238E27FC236}">
                <a16:creationId xmlns:a16="http://schemas.microsoft.com/office/drawing/2014/main" id="{D1387961-7C6F-4569-80D8-9FD22663EF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715963"/>
            <a:ext cx="2003425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6024" name="AutoShape 9">
            <a:extLst>
              <a:ext uri="{FF2B5EF4-FFF2-40B4-BE49-F238E27FC236}">
                <a16:creationId xmlns:a16="http://schemas.microsoft.com/office/drawing/2014/main" id="{9BD4ED8E-AA02-4085-AEC2-773B98F17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1131888"/>
            <a:ext cx="466725" cy="1216025"/>
          </a:xfrm>
          <a:prstGeom prst="downArrow">
            <a:avLst>
              <a:gd name="adj1" fmla="val 50000"/>
              <a:gd name="adj2" fmla="val 65136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6025" name="Text Box 10">
            <a:extLst>
              <a:ext uri="{FF2B5EF4-FFF2-40B4-BE49-F238E27FC236}">
                <a16:creationId xmlns:a16="http://schemas.microsoft.com/office/drawing/2014/main" id="{6063AA0E-7AD9-4C44-AEF3-A2A2CC9122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25" y="269875"/>
            <a:ext cx="1789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アドレスバス</a:t>
            </a:r>
            <a:endParaRPr lang="en-US" altLang="ja-JP" sz="2400">
              <a:solidFill>
                <a:schemeClr val="tx2"/>
              </a:solidFill>
            </a:endParaRPr>
          </a:p>
        </p:txBody>
      </p:sp>
      <p:sp>
        <p:nvSpPr>
          <p:cNvPr id="86026" name="Text Box 11">
            <a:extLst>
              <a:ext uri="{FF2B5EF4-FFF2-40B4-BE49-F238E27FC236}">
                <a16:creationId xmlns:a16="http://schemas.microsoft.com/office/drawing/2014/main" id="{32434076-9611-47AD-BA31-7C3102E89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2650" y="1055688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データバス</a:t>
            </a:r>
            <a:endParaRPr lang="en-US" altLang="ja-JP" sz="2400"/>
          </a:p>
        </p:txBody>
      </p:sp>
      <p:sp>
        <p:nvSpPr>
          <p:cNvPr id="86027" name="AutoShape 12">
            <a:extLst>
              <a:ext uri="{FF2B5EF4-FFF2-40B4-BE49-F238E27FC236}">
                <a16:creationId xmlns:a16="http://schemas.microsoft.com/office/drawing/2014/main" id="{00260B05-16C0-4A70-8BD3-D78DA6E16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1779588"/>
            <a:ext cx="422275" cy="573087"/>
          </a:xfrm>
          <a:prstGeom prst="upDownArrow">
            <a:avLst>
              <a:gd name="adj1" fmla="val 50000"/>
              <a:gd name="adj2" fmla="val 27143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6028" name="Line 13">
            <a:extLst>
              <a:ext uri="{FF2B5EF4-FFF2-40B4-BE49-F238E27FC236}">
                <a16:creationId xmlns:a16="http://schemas.microsoft.com/office/drawing/2014/main" id="{1211F067-8C35-4DF6-8747-1DE214D4EB0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0863" y="1712913"/>
            <a:ext cx="5294312" cy="31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029" name="Line 14">
            <a:extLst>
              <a:ext uri="{FF2B5EF4-FFF2-40B4-BE49-F238E27FC236}">
                <a16:creationId xmlns:a16="http://schemas.microsoft.com/office/drawing/2014/main" id="{8C875F04-4C83-4562-8DA6-E8473A9F5A99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7338" y="1724025"/>
            <a:ext cx="0" cy="3871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030" name="Rectangle 15">
            <a:extLst>
              <a:ext uri="{FF2B5EF4-FFF2-40B4-BE49-F238E27FC236}">
                <a16:creationId xmlns:a16="http://schemas.microsoft.com/office/drawing/2014/main" id="{6633F00D-C318-40A9-88D3-24FCECA9D6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9063" y="5059363"/>
            <a:ext cx="682625" cy="103028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6031" name="Oval 16">
            <a:extLst>
              <a:ext uri="{FF2B5EF4-FFF2-40B4-BE49-F238E27FC236}">
                <a16:creationId xmlns:a16="http://schemas.microsoft.com/office/drawing/2014/main" id="{76CFACB7-962A-41F9-8600-2EECF23F198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583363" y="1651000"/>
            <a:ext cx="114300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6032" name="Line 17">
            <a:extLst>
              <a:ext uri="{FF2B5EF4-FFF2-40B4-BE49-F238E27FC236}">
                <a16:creationId xmlns:a16="http://schemas.microsoft.com/office/drawing/2014/main" id="{A53E3A46-4A1C-4B12-96B0-930C7BEB08D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89625" y="5591175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033" name="Rectangle 18">
            <a:extLst>
              <a:ext uri="{FF2B5EF4-FFF2-40B4-BE49-F238E27FC236}">
                <a16:creationId xmlns:a16="http://schemas.microsoft.com/office/drawing/2014/main" id="{A828F5CC-725C-4AAD-8C68-08A289F7DB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75" y="5060950"/>
            <a:ext cx="682625" cy="1030288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6034" name="Line 19">
            <a:extLst>
              <a:ext uri="{FF2B5EF4-FFF2-40B4-BE49-F238E27FC236}">
                <a16:creationId xmlns:a16="http://schemas.microsoft.com/office/drawing/2014/main" id="{8D0FEA99-79BE-44C8-BE25-EB6645F41AB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4838" y="5592763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035" name="Line 20">
            <a:extLst>
              <a:ext uri="{FF2B5EF4-FFF2-40B4-BE49-F238E27FC236}">
                <a16:creationId xmlns:a16="http://schemas.microsoft.com/office/drawing/2014/main" id="{79074563-2622-4D21-8AA5-55D53671A5C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81313" y="5603875"/>
            <a:ext cx="8413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036" name="Text Box 21">
            <a:extLst>
              <a:ext uri="{FF2B5EF4-FFF2-40B4-BE49-F238E27FC236}">
                <a16:creationId xmlns:a16="http://schemas.microsoft.com/office/drawing/2014/main" id="{FD7B12F7-C7E0-4560-9C52-5E18509F74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438" y="5243513"/>
            <a:ext cx="16748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制御系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Control Unit</a:t>
            </a:r>
          </a:p>
        </p:txBody>
      </p:sp>
      <p:sp>
        <p:nvSpPr>
          <p:cNvPr id="86037" name="Line 22">
            <a:extLst>
              <a:ext uri="{FF2B5EF4-FFF2-40B4-BE49-F238E27FC236}">
                <a16:creationId xmlns:a16="http://schemas.microsoft.com/office/drawing/2014/main" id="{467AD450-DDC2-4C66-9DAB-B176A9BF3C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7325" y="935038"/>
            <a:ext cx="5637213" cy="0"/>
          </a:xfrm>
          <a:prstGeom prst="line">
            <a:avLst/>
          </a:prstGeom>
          <a:noFill/>
          <a:ln w="57150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038" name="Rectangle 23">
            <a:extLst>
              <a:ext uri="{FF2B5EF4-FFF2-40B4-BE49-F238E27FC236}">
                <a16:creationId xmlns:a16="http://schemas.microsoft.com/office/drawing/2014/main" id="{0EAA0880-1593-4133-94ED-D60F9CCDDA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825" y="2328863"/>
            <a:ext cx="895350" cy="60483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6039" name="Line 24">
            <a:extLst>
              <a:ext uri="{FF2B5EF4-FFF2-40B4-BE49-F238E27FC236}">
                <a16:creationId xmlns:a16="http://schemas.microsoft.com/office/drawing/2014/main" id="{3F7E0395-F0BC-4D20-BCF8-4CF01411CE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7850" y="919163"/>
            <a:ext cx="0" cy="14112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040" name="Rectangle 25">
            <a:extLst>
              <a:ext uri="{FF2B5EF4-FFF2-40B4-BE49-F238E27FC236}">
                <a16:creationId xmlns:a16="http://schemas.microsoft.com/office/drawing/2014/main" id="{D885E8A3-54F4-42AD-814D-82E4BF564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63" y="3722688"/>
            <a:ext cx="1116012" cy="604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  <a:latin typeface="Microsoft Sans Serif" panose="020B0604020202020204" pitchFamily="34" charset="0"/>
              </a:rPr>
              <a:t>+</a:t>
            </a:r>
            <a:r>
              <a:rPr lang="ja-JP" altLang="en-US" sz="2000">
                <a:solidFill>
                  <a:schemeClr val="accent2"/>
                </a:solidFill>
              </a:rPr>
              <a:t>命令長</a:t>
            </a:r>
          </a:p>
        </p:txBody>
      </p:sp>
      <p:sp>
        <p:nvSpPr>
          <p:cNvPr id="86041" name="Line 26">
            <a:extLst>
              <a:ext uri="{FF2B5EF4-FFF2-40B4-BE49-F238E27FC236}">
                <a16:creationId xmlns:a16="http://schemas.microsoft.com/office/drawing/2014/main" id="{BB14B4C5-AC5B-4944-A478-0C6811573DC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67375" y="2101850"/>
            <a:ext cx="728663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042" name="Line 27">
            <a:extLst>
              <a:ext uri="{FF2B5EF4-FFF2-40B4-BE49-F238E27FC236}">
                <a16:creationId xmlns:a16="http://schemas.microsoft.com/office/drawing/2014/main" id="{020004C9-ECAD-4D78-B7DC-7C3AD238E16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3563" y="4591050"/>
            <a:ext cx="746125" cy="0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043" name="Line 28">
            <a:extLst>
              <a:ext uri="{FF2B5EF4-FFF2-40B4-BE49-F238E27FC236}">
                <a16:creationId xmlns:a16="http://schemas.microsoft.com/office/drawing/2014/main" id="{24071F37-C233-4EF1-BEE0-A4CA10569D9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56263" y="4333875"/>
            <a:ext cx="0" cy="2492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044" name="Freeform 29">
            <a:extLst>
              <a:ext uri="{FF2B5EF4-FFF2-40B4-BE49-F238E27FC236}">
                <a16:creationId xmlns:a16="http://schemas.microsoft.com/office/drawing/2014/main" id="{11BF5BFA-F319-466B-A9AE-9D53AD1CB3F8}"/>
              </a:ext>
            </a:extLst>
          </p:cNvPr>
          <p:cNvSpPr>
            <a:spLocks/>
          </p:cNvSpPr>
          <p:nvPr/>
        </p:nvSpPr>
        <p:spPr bwMode="auto">
          <a:xfrm>
            <a:off x="476250" y="1952625"/>
            <a:ext cx="958850" cy="2513013"/>
          </a:xfrm>
          <a:custGeom>
            <a:avLst/>
            <a:gdLst>
              <a:gd name="T0" fmla="*/ 2147483646 w 604"/>
              <a:gd name="T1" fmla="*/ 0 h 1583"/>
              <a:gd name="T2" fmla="*/ 0 w 604"/>
              <a:gd name="T3" fmla="*/ 2147483646 h 1583"/>
              <a:gd name="T4" fmla="*/ 0 w 604"/>
              <a:gd name="T5" fmla="*/ 2147483646 h 1583"/>
              <a:gd name="T6" fmla="*/ 2147483646 w 604"/>
              <a:gd name="T7" fmla="*/ 2147483646 h 1583"/>
              <a:gd name="T8" fmla="*/ 2147483646 w 604"/>
              <a:gd name="T9" fmla="*/ 2147483646 h 1583"/>
              <a:gd name="T10" fmla="*/ 2147483646 w 604"/>
              <a:gd name="T11" fmla="*/ 2147483646 h 1583"/>
              <a:gd name="T12" fmla="*/ 2147483646 w 604"/>
              <a:gd name="T13" fmla="*/ 2147483646 h 1583"/>
              <a:gd name="T14" fmla="*/ 2147483646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6045" name="Rectangle 30">
            <a:extLst>
              <a:ext uri="{FF2B5EF4-FFF2-40B4-BE49-F238E27FC236}">
                <a16:creationId xmlns:a16="http://schemas.microsoft.com/office/drawing/2014/main" id="{66DD83A7-5B49-434E-AB26-CEA99EDFD1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2436813"/>
            <a:ext cx="949325" cy="159861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6046" name="Text Box 31">
            <a:extLst>
              <a:ext uri="{FF2B5EF4-FFF2-40B4-BE49-F238E27FC236}">
                <a16:creationId xmlns:a16="http://schemas.microsoft.com/office/drawing/2014/main" id="{A7181AD9-AD30-4BEC-993C-065EA08B34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9563" y="4016375"/>
            <a:ext cx="13303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accent2"/>
                </a:solidFill>
              </a:rPr>
              <a:t>レジスタ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Registers</a:t>
            </a:r>
          </a:p>
        </p:txBody>
      </p:sp>
      <p:sp>
        <p:nvSpPr>
          <p:cNvPr id="86047" name="Oval 32">
            <a:extLst>
              <a:ext uri="{FF2B5EF4-FFF2-40B4-BE49-F238E27FC236}">
                <a16:creationId xmlns:a16="http://schemas.microsoft.com/office/drawing/2014/main" id="{E180B433-7402-4EEA-BFAC-D93BB4E0246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454525" y="1660525"/>
            <a:ext cx="114300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6048" name="Line 33">
            <a:extLst>
              <a:ext uri="{FF2B5EF4-FFF2-40B4-BE49-F238E27FC236}">
                <a16:creationId xmlns:a16="http://schemas.microsoft.com/office/drawing/2014/main" id="{83BF2C16-59DB-423B-B18F-2037C25CF1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8025" y="1725613"/>
            <a:ext cx="0" cy="1004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049" name="Line 34">
            <a:extLst>
              <a:ext uri="{FF2B5EF4-FFF2-40B4-BE49-F238E27FC236}">
                <a16:creationId xmlns:a16="http://schemas.microsoft.com/office/drawing/2014/main" id="{82F17F3D-EF44-459A-A607-4DC5E7989AA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2732088"/>
            <a:ext cx="5143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050" name="Line 35">
            <a:extLst>
              <a:ext uri="{FF2B5EF4-FFF2-40B4-BE49-F238E27FC236}">
                <a16:creationId xmlns:a16="http://schemas.microsoft.com/office/drawing/2014/main" id="{743A7022-60B2-42FD-BF01-AB0B768BD2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5863" y="1712913"/>
            <a:ext cx="1587" cy="684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051" name="Line 36">
            <a:extLst>
              <a:ext uri="{FF2B5EF4-FFF2-40B4-BE49-F238E27FC236}">
                <a16:creationId xmlns:a16="http://schemas.microsoft.com/office/drawing/2014/main" id="{5E2ACCC6-60A1-45BF-9B69-4C260B0C761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90738" y="2374900"/>
            <a:ext cx="390525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052" name="Line 37">
            <a:extLst>
              <a:ext uri="{FF2B5EF4-FFF2-40B4-BE49-F238E27FC236}">
                <a16:creationId xmlns:a16="http://schemas.microsoft.com/office/drawing/2014/main" id="{A52DEE4E-7DB0-4BE4-8D58-33CEB06049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3988" y="2519363"/>
            <a:ext cx="407987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053" name="Line 38">
            <a:extLst>
              <a:ext uri="{FF2B5EF4-FFF2-40B4-BE49-F238E27FC236}">
                <a16:creationId xmlns:a16="http://schemas.microsoft.com/office/drawing/2014/main" id="{BD5839F2-4750-47B0-A2BF-2D617DEDA8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3275" y="2635250"/>
            <a:ext cx="6477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054" name="Line 39">
            <a:extLst>
              <a:ext uri="{FF2B5EF4-FFF2-40B4-BE49-F238E27FC236}">
                <a16:creationId xmlns:a16="http://schemas.microsoft.com/office/drawing/2014/main" id="{640BB682-FE72-451D-AB61-A290885109C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2563" y="2633663"/>
            <a:ext cx="1587" cy="1347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055" name="Line 40">
            <a:extLst>
              <a:ext uri="{FF2B5EF4-FFF2-40B4-BE49-F238E27FC236}">
                <a16:creationId xmlns:a16="http://schemas.microsoft.com/office/drawing/2014/main" id="{39701BED-2C09-4676-959B-7364D27026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2635250"/>
            <a:ext cx="309562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056" name="Line 41">
            <a:extLst>
              <a:ext uri="{FF2B5EF4-FFF2-40B4-BE49-F238E27FC236}">
                <a16:creationId xmlns:a16="http://schemas.microsoft.com/office/drawing/2014/main" id="{A6B71D8E-BEC5-4B3E-AC3D-7A0B341FAB1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3038" y="3959225"/>
            <a:ext cx="12700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057" name="Line 42">
            <a:extLst>
              <a:ext uri="{FF2B5EF4-FFF2-40B4-BE49-F238E27FC236}">
                <a16:creationId xmlns:a16="http://schemas.microsoft.com/office/drawing/2014/main" id="{1FD1F599-83F7-4274-A963-EA0F6B049C2F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775" y="3175000"/>
            <a:ext cx="255588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058" name="Oval 43">
            <a:extLst>
              <a:ext uri="{FF2B5EF4-FFF2-40B4-BE49-F238E27FC236}">
                <a16:creationId xmlns:a16="http://schemas.microsoft.com/office/drawing/2014/main" id="{BFAB7204-DBEF-4930-AAE4-0144869500D3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597150" y="2528888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6059" name="Oval 44">
            <a:extLst>
              <a:ext uri="{FF2B5EF4-FFF2-40B4-BE49-F238E27FC236}">
                <a16:creationId xmlns:a16="http://schemas.microsoft.com/office/drawing/2014/main" id="{3ADB1E83-F75D-4C12-A53C-C23FB1C19529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339975" y="16081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6060" name="Line 45">
            <a:extLst>
              <a:ext uri="{FF2B5EF4-FFF2-40B4-BE49-F238E27FC236}">
                <a16:creationId xmlns:a16="http://schemas.microsoft.com/office/drawing/2014/main" id="{8C11580D-5080-44AE-942B-52CE96C1978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4625" y="1441450"/>
            <a:ext cx="6959600" cy="4763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061" name="Line 46">
            <a:extLst>
              <a:ext uri="{FF2B5EF4-FFF2-40B4-BE49-F238E27FC236}">
                <a16:creationId xmlns:a16="http://schemas.microsoft.com/office/drawing/2014/main" id="{F8B13937-0B19-4C88-999F-A96A0D0826F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0188" y="1457325"/>
            <a:ext cx="1587" cy="17081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062" name="Line 47">
            <a:extLst>
              <a:ext uri="{FF2B5EF4-FFF2-40B4-BE49-F238E27FC236}">
                <a16:creationId xmlns:a16="http://schemas.microsoft.com/office/drawing/2014/main" id="{345D6E1D-1B7E-413F-A594-E480FA7F076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9388" y="1450975"/>
            <a:ext cx="0" cy="11747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063" name="Oval 48">
            <a:extLst>
              <a:ext uri="{FF2B5EF4-FFF2-40B4-BE49-F238E27FC236}">
                <a16:creationId xmlns:a16="http://schemas.microsoft.com/office/drawing/2014/main" id="{2431984C-C070-42E8-90CA-925DC57A485E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3397250" y="1330325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6064" name="Line 49">
            <a:extLst>
              <a:ext uri="{FF2B5EF4-FFF2-40B4-BE49-F238E27FC236}">
                <a16:creationId xmlns:a16="http://schemas.microsoft.com/office/drawing/2014/main" id="{99630F34-4C49-4F02-B11F-952BE7258D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1550" y="936625"/>
            <a:ext cx="7938" cy="479425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065" name="Oval 50">
            <a:extLst>
              <a:ext uri="{FF2B5EF4-FFF2-40B4-BE49-F238E27FC236}">
                <a16:creationId xmlns:a16="http://schemas.microsoft.com/office/drawing/2014/main" id="{D27CE459-FC39-4FB3-A11F-E3FBBDB0BBEE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575175" y="1320800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6066" name="Line 51">
            <a:extLst>
              <a:ext uri="{FF2B5EF4-FFF2-40B4-BE49-F238E27FC236}">
                <a16:creationId xmlns:a16="http://schemas.microsoft.com/office/drawing/2014/main" id="{4B76E830-17DD-4A06-9076-349D571A6D97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4238" y="1446213"/>
            <a:ext cx="1587" cy="228600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067" name="Line 52">
            <a:extLst>
              <a:ext uri="{FF2B5EF4-FFF2-40B4-BE49-F238E27FC236}">
                <a16:creationId xmlns:a16="http://schemas.microsoft.com/office/drawing/2014/main" id="{2DEB326D-03A0-440B-973A-750BD892212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0500" y="3721100"/>
            <a:ext cx="6985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068" name="Oval 53">
            <a:extLst>
              <a:ext uri="{FF2B5EF4-FFF2-40B4-BE49-F238E27FC236}">
                <a16:creationId xmlns:a16="http://schemas.microsoft.com/office/drawing/2014/main" id="{ADC132AA-C71D-44BB-A07D-B2D3638707E0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5548313" y="1998663"/>
            <a:ext cx="230187" cy="217487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9999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6069" name="Line 54">
            <a:extLst>
              <a:ext uri="{FF2B5EF4-FFF2-40B4-BE49-F238E27FC236}">
                <a16:creationId xmlns:a16="http://schemas.microsoft.com/office/drawing/2014/main" id="{A4B9DC55-20D3-4D2C-8E68-6C3C9A638AB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82800" y="2116138"/>
            <a:ext cx="356711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9367" name="Rectangle 55">
            <a:extLst>
              <a:ext uri="{FF2B5EF4-FFF2-40B4-BE49-F238E27FC236}">
                <a16:creationId xmlns:a16="http://schemas.microsoft.com/office/drawing/2014/main" id="{03534456-4B5B-4EB1-A5C8-B95F5CCB42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4300" y="5221288"/>
            <a:ext cx="1509713" cy="825500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86071" name="Rectangle 56">
            <a:extLst>
              <a:ext uri="{FF2B5EF4-FFF2-40B4-BE49-F238E27FC236}">
                <a16:creationId xmlns:a16="http://schemas.microsoft.com/office/drawing/2014/main" id="{0325DA46-03B0-4613-BA93-CADF188D5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7288" y="2359025"/>
            <a:ext cx="1603375" cy="3802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6072" name="Text Box 57">
            <a:extLst>
              <a:ext uri="{FF2B5EF4-FFF2-40B4-BE49-F238E27FC236}">
                <a16:creationId xmlns:a16="http://schemas.microsoft.com/office/drawing/2014/main" id="{A915E114-269F-4E94-8E0E-74361E58A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4038" y="3800475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86073" name="Line 58">
            <a:extLst>
              <a:ext uri="{FF2B5EF4-FFF2-40B4-BE49-F238E27FC236}">
                <a16:creationId xmlns:a16="http://schemas.microsoft.com/office/drawing/2014/main" id="{E9E2E4B1-D4A1-4FFB-8C39-FF251D7EE9C3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4316413"/>
            <a:ext cx="377825" cy="127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074" name="Line 59">
            <a:extLst>
              <a:ext uri="{FF2B5EF4-FFF2-40B4-BE49-F238E27FC236}">
                <a16:creationId xmlns:a16="http://schemas.microsoft.com/office/drawing/2014/main" id="{ADBC090C-82AA-4CD2-B0E2-FB9559C6CC94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2175" y="3854450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075" name="Text Box 61">
            <a:extLst>
              <a:ext uri="{FF2B5EF4-FFF2-40B4-BE49-F238E27FC236}">
                <a16:creationId xmlns:a16="http://schemas.microsoft.com/office/drawing/2014/main" id="{CC9D7867-C69F-4D76-85FD-1780506F6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5213" y="134938"/>
            <a:ext cx="2892425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  <a:latin typeface="Microsoft Sans Serif" panose="020B0604020202020204" pitchFamily="34" charset="0"/>
              </a:rPr>
              <a:t>命令実行では</a:t>
            </a:r>
          </a:p>
        </p:txBody>
      </p:sp>
      <p:sp>
        <p:nvSpPr>
          <p:cNvPr id="86076" name="Text Box 71">
            <a:extLst>
              <a:ext uri="{FF2B5EF4-FFF2-40B4-BE49-F238E27FC236}">
                <a16:creationId xmlns:a16="http://schemas.microsoft.com/office/drawing/2014/main" id="{59A3CA45-E494-4D31-8E7C-BDE7EE90D9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3925" y="3205163"/>
            <a:ext cx="1320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  <a:latin typeface="Microsoft Sans Serif" panose="020B0604020202020204" pitchFamily="34" charset="0"/>
              </a:rPr>
              <a:t>bgt break1</a:t>
            </a:r>
            <a:r>
              <a:rPr lang="en-US" altLang="ja-JP" sz="1800">
                <a:latin typeface="Microsoft Sans Serif" panose="020B0604020202020204" pitchFamily="34" charset="0"/>
              </a:rPr>
              <a:t> </a:t>
            </a:r>
          </a:p>
        </p:txBody>
      </p:sp>
      <p:sp>
        <p:nvSpPr>
          <p:cNvPr id="909372" name="Text Box 60">
            <a:extLst>
              <a:ext uri="{FF2B5EF4-FFF2-40B4-BE49-F238E27FC236}">
                <a16:creationId xmlns:a16="http://schemas.microsoft.com/office/drawing/2014/main" id="{8A5412C0-9F2B-49D4-AC1C-7BC1CC7E4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1563" y="3298825"/>
            <a:ext cx="5087937" cy="254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solidFill>
                  <a:schemeClr val="accent2"/>
                </a:solidFill>
              </a:rPr>
              <a:t>「</a:t>
            </a:r>
            <a:r>
              <a:rPr lang="en-US" altLang="ja-JP" sz="4000">
                <a:solidFill>
                  <a:schemeClr val="accent2"/>
                </a:solidFill>
              </a:rPr>
              <a:t>d0 </a:t>
            </a:r>
            <a:r>
              <a:rPr lang="ja-JP" altLang="en-US" sz="4000">
                <a:solidFill>
                  <a:schemeClr val="accent2"/>
                </a:solidFill>
              </a:rPr>
              <a:t>の値が </a:t>
            </a:r>
            <a:r>
              <a:rPr lang="en-US" altLang="ja-JP" sz="4000">
                <a:solidFill>
                  <a:schemeClr val="accent2"/>
                </a:solidFill>
              </a:rPr>
              <a:t>3 </a:t>
            </a:r>
            <a:r>
              <a:rPr lang="ja-JP" altLang="en-US" sz="4000">
                <a:solidFill>
                  <a:schemeClr val="accent2"/>
                </a:solidFill>
              </a:rPr>
              <a:t>より大きい」という条件が成り立たないので，何もしない　</a:t>
            </a:r>
            <a:r>
              <a:rPr lang="en-US" altLang="ja-JP" sz="4000">
                <a:solidFill>
                  <a:srgbClr val="FF0000"/>
                </a:solidFill>
              </a:rPr>
              <a:t>(CCR</a:t>
            </a:r>
            <a:r>
              <a:rPr lang="ja-JP" altLang="en-US" sz="4000">
                <a:solidFill>
                  <a:srgbClr val="FF0000"/>
                </a:solidFill>
              </a:rPr>
              <a:t>　を使用）</a:t>
            </a:r>
            <a:endParaRPr lang="en-US" altLang="ja-JP" sz="4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9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09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9367" grpId="0" animBg="1"/>
      <p:bldP spid="909372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026">
            <a:extLst>
              <a:ext uri="{FF2B5EF4-FFF2-40B4-BE49-F238E27FC236}">
                <a16:creationId xmlns:a16="http://schemas.microsoft.com/office/drawing/2014/main" id="{58CB37C8-9965-45E0-B41A-21119AC267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6913" y="287338"/>
            <a:ext cx="7772400" cy="941387"/>
          </a:xfrm>
        </p:spPr>
        <p:txBody>
          <a:bodyPr/>
          <a:lstStyle/>
          <a:p>
            <a:pPr eaLnBrk="1" hangingPunct="1"/>
            <a:r>
              <a:rPr lang="ja-JP" altLang="en-US"/>
              <a:t>無条件分岐命令 </a:t>
            </a:r>
            <a:r>
              <a:rPr lang="en-US" altLang="ja-JP"/>
              <a:t>bra</a:t>
            </a:r>
          </a:p>
        </p:txBody>
      </p:sp>
      <p:sp>
        <p:nvSpPr>
          <p:cNvPr id="88067" name="Rectangle 1027">
            <a:extLst>
              <a:ext uri="{FF2B5EF4-FFF2-40B4-BE49-F238E27FC236}">
                <a16:creationId xmlns:a16="http://schemas.microsoft.com/office/drawing/2014/main" id="{97910F3B-2727-497D-9FA0-790CE9EDE8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17563" y="3478213"/>
            <a:ext cx="7772400" cy="31464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/>
              <a:t>分岐先：　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>
                <a:solidFill>
                  <a:schemeClr val="tx2"/>
                </a:solidFill>
              </a:rPr>
              <a:t>分岐先のラベル</a:t>
            </a:r>
            <a:r>
              <a:rPr lang="ja-JP" altLang="en-US"/>
              <a:t>を書く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/>
              <a:t>ラベルが，分岐先のメモリアドレスであると解釈される</a:t>
            </a:r>
          </a:p>
          <a:p>
            <a:pPr eaLnBrk="1" hangingPunct="1">
              <a:lnSpc>
                <a:spcPct val="90000"/>
              </a:lnSpc>
            </a:pPr>
            <a:endParaRPr lang="ja-JP" altLang="en-US"/>
          </a:p>
          <a:p>
            <a:pPr eaLnBrk="1" hangingPunct="1">
              <a:lnSpc>
                <a:spcPct val="90000"/>
              </a:lnSpc>
            </a:pPr>
            <a:endParaRPr lang="ja-JP" altLang="en-US"/>
          </a:p>
          <a:p>
            <a:pPr lvl="1" eaLnBrk="1" hangingPunct="1">
              <a:lnSpc>
                <a:spcPct val="90000"/>
              </a:lnSpc>
            </a:pPr>
            <a:endParaRPr lang="ja-JP" altLang="en-US"/>
          </a:p>
        </p:txBody>
      </p:sp>
      <p:sp>
        <p:nvSpPr>
          <p:cNvPr id="88068" name="Text Box 1028">
            <a:extLst>
              <a:ext uri="{FF2B5EF4-FFF2-40B4-BE49-F238E27FC236}">
                <a16:creationId xmlns:a16="http://schemas.microsoft.com/office/drawing/2014/main" id="{0D0ADF38-65EF-4878-BEFF-4271B0A03A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7825" y="1812925"/>
            <a:ext cx="3932238" cy="588963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	</a:t>
            </a:r>
            <a:r>
              <a:rPr lang="en-US" altLang="ja-JP">
                <a:solidFill>
                  <a:schemeClr val="accent2"/>
                </a:solidFill>
              </a:rPr>
              <a:t>bra	C</a:t>
            </a:r>
            <a:endParaRPr lang="ja-JP" altLang="en-US">
              <a:solidFill>
                <a:schemeClr val="accent2"/>
              </a:solidFill>
            </a:endParaRPr>
          </a:p>
        </p:txBody>
      </p:sp>
      <p:sp>
        <p:nvSpPr>
          <p:cNvPr id="88069" name="AutoShape 1029">
            <a:extLst>
              <a:ext uri="{FF2B5EF4-FFF2-40B4-BE49-F238E27FC236}">
                <a16:creationId xmlns:a16="http://schemas.microsoft.com/office/drawing/2014/main" id="{527C9120-C595-47C1-B923-3219DBB639EA}"/>
              </a:ext>
            </a:extLst>
          </p:cNvPr>
          <p:cNvSpPr>
            <a:spLocks/>
          </p:cNvSpPr>
          <p:nvPr/>
        </p:nvSpPr>
        <p:spPr bwMode="auto">
          <a:xfrm rot="5400000">
            <a:off x="3694113" y="2254250"/>
            <a:ext cx="212725" cy="835025"/>
          </a:xfrm>
          <a:prstGeom prst="rightBrace">
            <a:avLst>
              <a:gd name="adj1" fmla="val 32711"/>
              <a:gd name="adj2" fmla="val 50000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8070" name="Text Box 1030">
            <a:extLst>
              <a:ext uri="{FF2B5EF4-FFF2-40B4-BE49-F238E27FC236}">
                <a16:creationId xmlns:a16="http://schemas.microsoft.com/office/drawing/2014/main" id="{B37447D2-1BF2-4C4A-99F2-964EC49219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0900" y="2754313"/>
            <a:ext cx="1098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分岐先</a:t>
            </a:r>
          </a:p>
        </p:txBody>
      </p:sp>
      <p:sp>
        <p:nvSpPr>
          <p:cNvPr id="88071" name="AutoShape 1031">
            <a:extLst>
              <a:ext uri="{FF2B5EF4-FFF2-40B4-BE49-F238E27FC236}">
                <a16:creationId xmlns:a16="http://schemas.microsoft.com/office/drawing/2014/main" id="{84EC0DFF-779F-457C-A869-DE040E8BAA2C}"/>
              </a:ext>
            </a:extLst>
          </p:cNvPr>
          <p:cNvSpPr>
            <a:spLocks/>
          </p:cNvSpPr>
          <p:nvPr/>
        </p:nvSpPr>
        <p:spPr bwMode="auto">
          <a:xfrm>
            <a:off x="5880100" y="1487488"/>
            <a:ext cx="260350" cy="1198562"/>
          </a:xfrm>
          <a:prstGeom prst="rightBrace">
            <a:avLst>
              <a:gd name="adj1" fmla="val 38364"/>
              <a:gd name="adj2" fmla="val 50000"/>
            </a:avLst>
          </a:prstGeom>
          <a:noFill/>
          <a:ln w="190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8072" name="Text Box 1032">
            <a:extLst>
              <a:ext uri="{FF2B5EF4-FFF2-40B4-BE49-F238E27FC236}">
                <a16:creationId xmlns:a16="http://schemas.microsoft.com/office/drawing/2014/main" id="{668CBF74-72AF-4ADD-98B1-8970075F47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9513" y="1808163"/>
            <a:ext cx="2317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無条件分岐命令</a:t>
            </a:r>
          </a:p>
        </p:txBody>
      </p:sp>
      <p:sp>
        <p:nvSpPr>
          <p:cNvPr id="88073" name="Text Box 1033">
            <a:extLst>
              <a:ext uri="{FF2B5EF4-FFF2-40B4-BE49-F238E27FC236}">
                <a16:creationId xmlns:a16="http://schemas.microsoft.com/office/drawing/2014/main" id="{4789C8B4-D999-459F-8188-F550C271D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563" y="1814513"/>
            <a:ext cx="7937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例）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>
            <a:extLst>
              <a:ext uri="{FF2B5EF4-FFF2-40B4-BE49-F238E27FC236}">
                <a16:creationId xmlns:a16="http://schemas.microsoft.com/office/drawing/2014/main" id="{230EF98F-13F3-4E47-BAFD-591D0086E8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0863" y="2924175"/>
            <a:ext cx="7937" cy="8080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115" name="Line 3">
            <a:extLst>
              <a:ext uri="{FF2B5EF4-FFF2-40B4-BE49-F238E27FC236}">
                <a16:creationId xmlns:a16="http://schemas.microsoft.com/office/drawing/2014/main" id="{3B11F286-7C06-4DB9-8D68-04BDC97FEC4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91275" y="2103438"/>
            <a:ext cx="0" cy="25034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116" name="AutoShape 4">
            <a:extLst>
              <a:ext uri="{FF2B5EF4-FFF2-40B4-BE49-F238E27FC236}">
                <a16:creationId xmlns:a16="http://schemas.microsoft.com/office/drawing/2014/main" id="{89C8E6AD-AF49-4B3A-BC5A-7CA6810668C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30388" y="1954213"/>
            <a:ext cx="228600" cy="795337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17" name="Rectangle 5">
            <a:extLst>
              <a:ext uri="{FF2B5EF4-FFF2-40B4-BE49-F238E27FC236}">
                <a16:creationId xmlns:a16="http://schemas.microsoft.com/office/drawing/2014/main" id="{7F60122E-E5A6-4980-B18C-956374D0E5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434975"/>
            <a:ext cx="7075488" cy="6329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18" name="Text Box 6">
            <a:extLst>
              <a:ext uri="{FF2B5EF4-FFF2-40B4-BE49-F238E27FC236}">
                <a16:creationId xmlns:a16="http://schemas.microsoft.com/office/drawing/2014/main" id="{0F9179D8-4305-4B41-8025-F37A75528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5213" y="134938"/>
            <a:ext cx="3438525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  <a:latin typeface="Microsoft Sans Serif" panose="020B0604020202020204" pitchFamily="34" charset="0"/>
              </a:rPr>
              <a:t>命令フェッチでは</a:t>
            </a:r>
          </a:p>
        </p:txBody>
      </p:sp>
      <p:sp>
        <p:nvSpPr>
          <p:cNvPr id="90119" name="Rectangle 7">
            <a:extLst>
              <a:ext uri="{FF2B5EF4-FFF2-40B4-BE49-F238E27FC236}">
                <a16:creationId xmlns:a16="http://schemas.microsoft.com/office/drawing/2014/main" id="{BA52595E-DF87-490E-8DC5-230EBB870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1427163"/>
            <a:ext cx="2020887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20" name="Rectangle 8">
            <a:extLst>
              <a:ext uri="{FF2B5EF4-FFF2-40B4-BE49-F238E27FC236}">
                <a16:creationId xmlns:a16="http://schemas.microsoft.com/office/drawing/2014/main" id="{0C022CFD-25BA-4C95-BE2A-65BC25EC74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715963"/>
            <a:ext cx="2003425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21" name="AutoShape 9">
            <a:extLst>
              <a:ext uri="{FF2B5EF4-FFF2-40B4-BE49-F238E27FC236}">
                <a16:creationId xmlns:a16="http://schemas.microsoft.com/office/drawing/2014/main" id="{1C95A9B1-6FE7-4777-9B6D-8366EA8578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1131888"/>
            <a:ext cx="466725" cy="1216025"/>
          </a:xfrm>
          <a:prstGeom prst="downArrow">
            <a:avLst>
              <a:gd name="adj1" fmla="val 50000"/>
              <a:gd name="adj2" fmla="val 65136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22" name="Text Box 10">
            <a:extLst>
              <a:ext uri="{FF2B5EF4-FFF2-40B4-BE49-F238E27FC236}">
                <a16:creationId xmlns:a16="http://schemas.microsoft.com/office/drawing/2014/main" id="{6E6BB520-644D-4AED-AD07-29DA5672BA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25" y="269875"/>
            <a:ext cx="1789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アドレスバス</a:t>
            </a:r>
            <a:endParaRPr lang="en-US" altLang="ja-JP" sz="2400">
              <a:solidFill>
                <a:schemeClr val="tx2"/>
              </a:solidFill>
            </a:endParaRPr>
          </a:p>
        </p:txBody>
      </p:sp>
      <p:sp>
        <p:nvSpPr>
          <p:cNvPr id="90123" name="Text Box 11">
            <a:extLst>
              <a:ext uri="{FF2B5EF4-FFF2-40B4-BE49-F238E27FC236}">
                <a16:creationId xmlns:a16="http://schemas.microsoft.com/office/drawing/2014/main" id="{438B95A2-54FD-4144-8475-F1A9B53319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2650" y="1055688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データバス</a:t>
            </a:r>
            <a:endParaRPr lang="en-US" altLang="ja-JP" sz="2400"/>
          </a:p>
        </p:txBody>
      </p:sp>
      <p:sp>
        <p:nvSpPr>
          <p:cNvPr id="90124" name="AutoShape 12">
            <a:extLst>
              <a:ext uri="{FF2B5EF4-FFF2-40B4-BE49-F238E27FC236}">
                <a16:creationId xmlns:a16="http://schemas.microsoft.com/office/drawing/2014/main" id="{32DDABDB-0A9F-4F1E-95B3-C453C72392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1779588"/>
            <a:ext cx="422275" cy="573087"/>
          </a:xfrm>
          <a:prstGeom prst="upDownArrow">
            <a:avLst>
              <a:gd name="adj1" fmla="val 50000"/>
              <a:gd name="adj2" fmla="val 27143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25" name="Rectangle 13">
            <a:extLst>
              <a:ext uri="{FF2B5EF4-FFF2-40B4-BE49-F238E27FC236}">
                <a16:creationId xmlns:a16="http://schemas.microsoft.com/office/drawing/2014/main" id="{36EB5942-83FC-49E6-A747-8BF83A0C99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7288" y="2359025"/>
            <a:ext cx="1603375" cy="3802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26" name="Text Box 14">
            <a:extLst>
              <a:ext uri="{FF2B5EF4-FFF2-40B4-BE49-F238E27FC236}">
                <a16:creationId xmlns:a16="http://schemas.microsoft.com/office/drawing/2014/main" id="{793F4B4A-A7E5-4F87-A37C-076E529DA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4038" y="3800475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90127" name="Line 15">
            <a:extLst>
              <a:ext uri="{FF2B5EF4-FFF2-40B4-BE49-F238E27FC236}">
                <a16:creationId xmlns:a16="http://schemas.microsoft.com/office/drawing/2014/main" id="{88C0F92E-BBF5-4190-9B65-347DDC2C8C0E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4316413"/>
            <a:ext cx="377825" cy="127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128" name="Line 16">
            <a:extLst>
              <a:ext uri="{FF2B5EF4-FFF2-40B4-BE49-F238E27FC236}">
                <a16:creationId xmlns:a16="http://schemas.microsoft.com/office/drawing/2014/main" id="{58EF0367-89D3-4F32-A98E-4CB13090C42A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2175" y="3854450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129" name="Line 17">
            <a:extLst>
              <a:ext uri="{FF2B5EF4-FFF2-40B4-BE49-F238E27FC236}">
                <a16:creationId xmlns:a16="http://schemas.microsoft.com/office/drawing/2014/main" id="{FA91906E-D100-45AC-8D5D-F7C3DF10385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0863" y="1712913"/>
            <a:ext cx="5294312" cy="31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130" name="Line 18">
            <a:extLst>
              <a:ext uri="{FF2B5EF4-FFF2-40B4-BE49-F238E27FC236}">
                <a16:creationId xmlns:a16="http://schemas.microsoft.com/office/drawing/2014/main" id="{28B9F750-9FD5-4C5A-895D-9E4C709B0345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7338" y="1724025"/>
            <a:ext cx="0" cy="3871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131" name="Rectangle 19">
            <a:extLst>
              <a:ext uri="{FF2B5EF4-FFF2-40B4-BE49-F238E27FC236}">
                <a16:creationId xmlns:a16="http://schemas.microsoft.com/office/drawing/2014/main" id="{A875550B-8ED2-475B-A27E-1FF6C68A42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9063" y="5059363"/>
            <a:ext cx="682625" cy="103028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32" name="Text Box 20">
            <a:extLst>
              <a:ext uri="{FF2B5EF4-FFF2-40B4-BE49-F238E27FC236}">
                <a16:creationId xmlns:a16="http://schemas.microsoft.com/office/drawing/2014/main" id="{33BE662F-38C3-4C7D-8344-D35F16961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7550" y="6048375"/>
            <a:ext cx="28829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命令レジスタ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Instruction Register</a:t>
            </a:r>
          </a:p>
        </p:txBody>
      </p:sp>
      <p:sp>
        <p:nvSpPr>
          <p:cNvPr id="90133" name="Oval 21">
            <a:extLst>
              <a:ext uri="{FF2B5EF4-FFF2-40B4-BE49-F238E27FC236}">
                <a16:creationId xmlns:a16="http://schemas.microsoft.com/office/drawing/2014/main" id="{2DA41672-7167-49A7-9F00-28133C87DA50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6505575" y="15954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34" name="Line 22">
            <a:extLst>
              <a:ext uri="{FF2B5EF4-FFF2-40B4-BE49-F238E27FC236}">
                <a16:creationId xmlns:a16="http://schemas.microsoft.com/office/drawing/2014/main" id="{2D41FA54-65CA-4D99-B573-0A0A05F585B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89625" y="5591175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135" name="Rectangle 23">
            <a:extLst>
              <a:ext uri="{FF2B5EF4-FFF2-40B4-BE49-F238E27FC236}">
                <a16:creationId xmlns:a16="http://schemas.microsoft.com/office/drawing/2014/main" id="{153D2668-7286-432C-92E5-9C57E0E18C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75" y="5060950"/>
            <a:ext cx="682625" cy="1030288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36" name="Line 24">
            <a:extLst>
              <a:ext uri="{FF2B5EF4-FFF2-40B4-BE49-F238E27FC236}">
                <a16:creationId xmlns:a16="http://schemas.microsoft.com/office/drawing/2014/main" id="{726112DB-65F2-4FEF-9E07-1A3ADC8A59B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4838" y="5592763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137" name="Line 25">
            <a:extLst>
              <a:ext uri="{FF2B5EF4-FFF2-40B4-BE49-F238E27FC236}">
                <a16:creationId xmlns:a16="http://schemas.microsoft.com/office/drawing/2014/main" id="{95B73EF3-6A8C-47AB-A00B-59C8B352FF6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81313" y="5603875"/>
            <a:ext cx="8413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138" name="Text Box 26">
            <a:extLst>
              <a:ext uri="{FF2B5EF4-FFF2-40B4-BE49-F238E27FC236}">
                <a16:creationId xmlns:a16="http://schemas.microsoft.com/office/drawing/2014/main" id="{3A2C4CCC-4DFF-40BB-A0D2-5276F4D1F7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438" y="5243513"/>
            <a:ext cx="16748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制御系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Control Unit</a:t>
            </a:r>
          </a:p>
        </p:txBody>
      </p:sp>
      <p:sp>
        <p:nvSpPr>
          <p:cNvPr id="90139" name="Line 27">
            <a:extLst>
              <a:ext uri="{FF2B5EF4-FFF2-40B4-BE49-F238E27FC236}">
                <a16:creationId xmlns:a16="http://schemas.microsoft.com/office/drawing/2014/main" id="{462CA50A-E4A5-40DB-AB5B-9D366B5F193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7325" y="935038"/>
            <a:ext cx="5637213" cy="0"/>
          </a:xfrm>
          <a:prstGeom prst="line">
            <a:avLst/>
          </a:prstGeom>
          <a:noFill/>
          <a:ln w="57150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140" name="Rectangle 28">
            <a:extLst>
              <a:ext uri="{FF2B5EF4-FFF2-40B4-BE49-F238E27FC236}">
                <a16:creationId xmlns:a16="http://schemas.microsoft.com/office/drawing/2014/main" id="{C15C3957-00F0-44E6-B669-0F903AB1A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825" y="2328863"/>
            <a:ext cx="895350" cy="60483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41" name="Text Box 29">
            <a:extLst>
              <a:ext uri="{FF2B5EF4-FFF2-40B4-BE49-F238E27FC236}">
                <a16:creationId xmlns:a16="http://schemas.microsoft.com/office/drawing/2014/main" id="{E2C3ABB0-B69B-4C3F-B05D-0A6A6EB58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6450" y="2978150"/>
            <a:ext cx="205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chemeClr val="accent2"/>
                </a:solidFill>
              </a:rPr>
              <a:t>プログラムカウンタ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chemeClr val="accent2"/>
                </a:solidFill>
              </a:rPr>
              <a:t>Program Counter</a:t>
            </a:r>
          </a:p>
        </p:txBody>
      </p:sp>
      <p:sp>
        <p:nvSpPr>
          <p:cNvPr id="90142" name="Line 30">
            <a:extLst>
              <a:ext uri="{FF2B5EF4-FFF2-40B4-BE49-F238E27FC236}">
                <a16:creationId xmlns:a16="http://schemas.microsoft.com/office/drawing/2014/main" id="{7D947CA7-090B-42F5-A7AE-3E3B7F2185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7850" y="919163"/>
            <a:ext cx="0" cy="14112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143" name="Rectangle 31">
            <a:extLst>
              <a:ext uri="{FF2B5EF4-FFF2-40B4-BE49-F238E27FC236}">
                <a16:creationId xmlns:a16="http://schemas.microsoft.com/office/drawing/2014/main" id="{49A5670C-A52F-4A98-97BF-872AC4EB0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63" y="3722688"/>
            <a:ext cx="1116012" cy="604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  <a:latin typeface="Microsoft Sans Serif" panose="020B0604020202020204" pitchFamily="34" charset="0"/>
              </a:rPr>
              <a:t>+</a:t>
            </a:r>
            <a:r>
              <a:rPr lang="ja-JP" altLang="en-US" sz="2000">
                <a:solidFill>
                  <a:schemeClr val="accent2"/>
                </a:solidFill>
              </a:rPr>
              <a:t>命令長</a:t>
            </a:r>
          </a:p>
        </p:txBody>
      </p:sp>
      <p:sp>
        <p:nvSpPr>
          <p:cNvPr id="90144" name="Line 32">
            <a:extLst>
              <a:ext uri="{FF2B5EF4-FFF2-40B4-BE49-F238E27FC236}">
                <a16:creationId xmlns:a16="http://schemas.microsoft.com/office/drawing/2014/main" id="{B57B3807-3EC3-4D5F-A4AC-99F64FFD85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67375" y="2101850"/>
            <a:ext cx="728663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145" name="Line 33">
            <a:extLst>
              <a:ext uri="{FF2B5EF4-FFF2-40B4-BE49-F238E27FC236}">
                <a16:creationId xmlns:a16="http://schemas.microsoft.com/office/drawing/2014/main" id="{85D56E4A-78AC-4CD2-86A8-16BA4F74905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3563" y="4591050"/>
            <a:ext cx="746125" cy="0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146" name="Line 34">
            <a:extLst>
              <a:ext uri="{FF2B5EF4-FFF2-40B4-BE49-F238E27FC236}">
                <a16:creationId xmlns:a16="http://schemas.microsoft.com/office/drawing/2014/main" id="{3EB9B162-BBFC-4D7C-9ADB-79057922EA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56263" y="4333875"/>
            <a:ext cx="0" cy="2492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147" name="Freeform 35">
            <a:extLst>
              <a:ext uri="{FF2B5EF4-FFF2-40B4-BE49-F238E27FC236}">
                <a16:creationId xmlns:a16="http://schemas.microsoft.com/office/drawing/2014/main" id="{38C96678-66E9-44BB-B917-5D415C14A8A9}"/>
              </a:ext>
            </a:extLst>
          </p:cNvPr>
          <p:cNvSpPr>
            <a:spLocks/>
          </p:cNvSpPr>
          <p:nvPr/>
        </p:nvSpPr>
        <p:spPr bwMode="auto">
          <a:xfrm>
            <a:off x="476250" y="1952625"/>
            <a:ext cx="958850" cy="2513013"/>
          </a:xfrm>
          <a:custGeom>
            <a:avLst/>
            <a:gdLst>
              <a:gd name="T0" fmla="*/ 2147483646 w 604"/>
              <a:gd name="T1" fmla="*/ 0 h 1583"/>
              <a:gd name="T2" fmla="*/ 0 w 604"/>
              <a:gd name="T3" fmla="*/ 2147483646 h 1583"/>
              <a:gd name="T4" fmla="*/ 0 w 604"/>
              <a:gd name="T5" fmla="*/ 2147483646 h 1583"/>
              <a:gd name="T6" fmla="*/ 2147483646 w 604"/>
              <a:gd name="T7" fmla="*/ 2147483646 h 1583"/>
              <a:gd name="T8" fmla="*/ 2147483646 w 604"/>
              <a:gd name="T9" fmla="*/ 2147483646 h 1583"/>
              <a:gd name="T10" fmla="*/ 2147483646 w 604"/>
              <a:gd name="T11" fmla="*/ 2147483646 h 1583"/>
              <a:gd name="T12" fmla="*/ 2147483646 w 604"/>
              <a:gd name="T13" fmla="*/ 2147483646 h 1583"/>
              <a:gd name="T14" fmla="*/ 2147483646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0148" name="Rectangle 36">
            <a:extLst>
              <a:ext uri="{FF2B5EF4-FFF2-40B4-BE49-F238E27FC236}">
                <a16:creationId xmlns:a16="http://schemas.microsoft.com/office/drawing/2014/main" id="{E650020B-3F81-4770-BB3E-22AFA72A1A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2436813"/>
            <a:ext cx="949325" cy="159861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49" name="Oval 37">
            <a:extLst>
              <a:ext uri="{FF2B5EF4-FFF2-40B4-BE49-F238E27FC236}">
                <a16:creationId xmlns:a16="http://schemas.microsoft.com/office/drawing/2014/main" id="{E3F6F237-AB45-4E9A-B632-ACC37F9CE90C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398963" y="1593850"/>
            <a:ext cx="230187" cy="21748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50" name="Line 38">
            <a:extLst>
              <a:ext uri="{FF2B5EF4-FFF2-40B4-BE49-F238E27FC236}">
                <a16:creationId xmlns:a16="http://schemas.microsoft.com/office/drawing/2014/main" id="{3838856F-DB3E-41D3-81B5-8BD3AD25604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8025" y="1725613"/>
            <a:ext cx="0" cy="1004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151" name="Line 39">
            <a:extLst>
              <a:ext uri="{FF2B5EF4-FFF2-40B4-BE49-F238E27FC236}">
                <a16:creationId xmlns:a16="http://schemas.microsoft.com/office/drawing/2014/main" id="{4121B652-D873-4672-AE04-154512ACA0B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2732088"/>
            <a:ext cx="5143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152" name="Line 40">
            <a:extLst>
              <a:ext uri="{FF2B5EF4-FFF2-40B4-BE49-F238E27FC236}">
                <a16:creationId xmlns:a16="http://schemas.microsoft.com/office/drawing/2014/main" id="{F4CBB1ED-A264-44C1-88FD-8D08662F1F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5863" y="1712913"/>
            <a:ext cx="1587" cy="684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153" name="Line 41">
            <a:extLst>
              <a:ext uri="{FF2B5EF4-FFF2-40B4-BE49-F238E27FC236}">
                <a16:creationId xmlns:a16="http://schemas.microsoft.com/office/drawing/2014/main" id="{37338883-03FA-44A2-A87C-2B466807A40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90738" y="2374900"/>
            <a:ext cx="390525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154" name="Line 42">
            <a:extLst>
              <a:ext uri="{FF2B5EF4-FFF2-40B4-BE49-F238E27FC236}">
                <a16:creationId xmlns:a16="http://schemas.microsoft.com/office/drawing/2014/main" id="{3B715ECA-E17D-411F-8874-2FE0464DEA4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3988" y="2519363"/>
            <a:ext cx="407987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155" name="Line 43">
            <a:extLst>
              <a:ext uri="{FF2B5EF4-FFF2-40B4-BE49-F238E27FC236}">
                <a16:creationId xmlns:a16="http://schemas.microsoft.com/office/drawing/2014/main" id="{2674F314-4FB9-4CD1-89C6-F48310590BC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3275" y="2635250"/>
            <a:ext cx="6477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156" name="Line 44">
            <a:extLst>
              <a:ext uri="{FF2B5EF4-FFF2-40B4-BE49-F238E27FC236}">
                <a16:creationId xmlns:a16="http://schemas.microsoft.com/office/drawing/2014/main" id="{96F30EDF-F14A-4978-B882-680E74A643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2563" y="2633663"/>
            <a:ext cx="1587" cy="1347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157" name="Line 45">
            <a:extLst>
              <a:ext uri="{FF2B5EF4-FFF2-40B4-BE49-F238E27FC236}">
                <a16:creationId xmlns:a16="http://schemas.microsoft.com/office/drawing/2014/main" id="{1925920F-847F-4C40-9DCD-61CD38A854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2635250"/>
            <a:ext cx="309562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158" name="Line 46">
            <a:extLst>
              <a:ext uri="{FF2B5EF4-FFF2-40B4-BE49-F238E27FC236}">
                <a16:creationId xmlns:a16="http://schemas.microsoft.com/office/drawing/2014/main" id="{B43E32E7-70E0-4EA8-812D-C1AD9518A0C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3038" y="3959225"/>
            <a:ext cx="12700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159" name="Line 47">
            <a:extLst>
              <a:ext uri="{FF2B5EF4-FFF2-40B4-BE49-F238E27FC236}">
                <a16:creationId xmlns:a16="http://schemas.microsoft.com/office/drawing/2014/main" id="{80DCE4E1-C6AB-4BCF-8406-A53706FF6B73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775" y="3175000"/>
            <a:ext cx="255588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160" name="Oval 48">
            <a:extLst>
              <a:ext uri="{FF2B5EF4-FFF2-40B4-BE49-F238E27FC236}">
                <a16:creationId xmlns:a16="http://schemas.microsoft.com/office/drawing/2014/main" id="{FE44754F-D126-4952-91F3-D6BBA606893F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597150" y="2528888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61" name="Oval 49">
            <a:extLst>
              <a:ext uri="{FF2B5EF4-FFF2-40B4-BE49-F238E27FC236}">
                <a16:creationId xmlns:a16="http://schemas.microsoft.com/office/drawing/2014/main" id="{892E765F-3DBD-4936-80F4-FF9580584F7C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339975" y="16081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62" name="Line 50">
            <a:extLst>
              <a:ext uri="{FF2B5EF4-FFF2-40B4-BE49-F238E27FC236}">
                <a16:creationId xmlns:a16="http://schemas.microsoft.com/office/drawing/2014/main" id="{754D5546-3D09-4893-BB42-71D704FCA2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4625" y="1441450"/>
            <a:ext cx="6959600" cy="4763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163" name="Line 51">
            <a:extLst>
              <a:ext uri="{FF2B5EF4-FFF2-40B4-BE49-F238E27FC236}">
                <a16:creationId xmlns:a16="http://schemas.microsoft.com/office/drawing/2014/main" id="{3FEB06E7-093F-4EBE-97A0-B50CCA281F0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0188" y="1457325"/>
            <a:ext cx="1587" cy="17081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164" name="Line 52">
            <a:extLst>
              <a:ext uri="{FF2B5EF4-FFF2-40B4-BE49-F238E27FC236}">
                <a16:creationId xmlns:a16="http://schemas.microsoft.com/office/drawing/2014/main" id="{8BFADB7D-40F3-4AE6-BFFF-51C11C3E543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9388" y="1450975"/>
            <a:ext cx="0" cy="11747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165" name="Oval 53">
            <a:extLst>
              <a:ext uri="{FF2B5EF4-FFF2-40B4-BE49-F238E27FC236}">
                <a16:creationId xmlns:a16="http://schemas.microsoft.com/office/drawing/2014/main" id="{FDB900CA-6F43-4E49-B53A-6CB46D81991C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3397250" y="1330325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66" name="Line 54">
            <a:extLst>
              <a:ext uri="{FF2B5EF4-FFF2-40B4-BE49-F238E27FC236}">
                <a16:creationId xmlns:a16="http://schemas.microsoft.com/office/drawing/2014/main" id="{25489FFC-A298-48AA-8911-6097477A2F3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1550" y="936625"/>
            <a:ext cx="7938" cy="479425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167" name="Oval 55">
            <a:extLst>
              <a:ext uri="{FF2B5EF4-FFF2-40B4-BE49-F238E27FC236}">
                <a16:creationId xmlns:a16="http://schemas.microsoft.com/office/drawing/2014/main" id="{44C7A651-66F9-4A10-A586-AE491F11E0CB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575175" y="1320800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68" name="Line 56">
            <a:extLst>
              <a:ext uri="{FF2B5EF4-FFF2-40B4-BE49-F238E27FC236}">
                <a16:creationId xmlns:a16="http://schemas.microsoft.com/office/drawing/2014/main" id="{CC4DCFE1-636E-45A7-BDB2-540562C836A5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4238" y="1446213"/>
            <a:ext cx="1587" cy="228600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169" name="Line 57">
            <a:extLst>
              <a:ext uri="{FF2B5EF4-FFF2-40B4-BE49-F238E27FC236}">
                <a16:creationId xmlns:a16="http://schemas.microsoft.com/office/drawing/2014/main" id="{5A79E0CC-7C4C-47FB-8045-6E7E535F950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0500" y="3721100"/>
            <a:ext cx="6985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170" name="Oval 58">
            <a:extLst>
              <a:ext uri="{FF2B5EF4-FFF2-40B4-BE49-F238E27FC236}">
                <a16:creationId xmlns:a16="http://schemas.microsoft.com/office/drawing/2014/main" id="{7F7CBE38-6A7F-4E41-897D-4D4FDC0EC34A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5548313" y="1998663"/>
            <a:ext cx="230187" cy="217487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9999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71" name="Line 59">
            <a:extLst>
              <a:ext uri="{FF2B5EF4-FFF2-40B4-BE49-F238E27FC236}">
                <a16:creationId xmlns:a16="http://schemas.microsoft.com/office/drawing/2014/main" id="{E46F883A-139F-4D97-8E83-750A75E19D1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82800" y="2116138"/>
            <a:ext cx="356711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7356" name="Rectangle 60">
            <a:extLst>
              <a:ext uri="{FF2B5EF4-FFF2-40B4-BE49-F238E27FC236}">
                <a16:creationId xmlns:a16="http://schemas.microsoft.com/office/drawing/2014/main" id="{9F2062EE-AD91-4034-BC21-B89D456FE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5888" y="2339975"/>
            <a:ext cx="895350" cy="604838"/>
          </a:xfrm>
          <a:prstGeom prst="rect">
            <a:avLst/>
          </a:prstGeom>
          <a:solidFill>
            <a:srgbClr val="FF4B4B"/>
          </a:solidFill>
          <a:ln w="762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7357" name="Line 61">
            <a:extLst>
              <a:ext uri="{FF2B5EF4-FFF2-40B4-BE49-F238E27FC236}">
                <a16:creationId xmlns:a16="http://schemas.microsoft.com/office/drawing/2014/main" id="{FD80329F-8474-4AB5-9579-733FF99A81B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9913" y="923925"/>
            <a:ext cx="0" cy="1411288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7358" name="Line 62">
            <a:extLst>
              <a:ext uri="{FF2B5EF4-FFF2-40B4-BE49-F238E27FC236}">
                <a16:creationId xmlns:a16="http://schemas.microsoft.com/office/drawing/2014/main" id="{9F8A3A8A-5222-4D68-9952-1F5F009365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1975" y="920750"/>
            <a:ext cx="1508125" cy="2222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7359" name="Line 63">
            <a:extLst>
              <a:ext uri="{FF2B5EF4-FFF2-40B4-BE49-F238E27FC236}">
                <a16:creationId xmlns:a16="http://schemas.microsoft.com/office/drawing/2014/main" id="{BFAF2D56-AA03-4E0F-BE5C-A9DB069507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48513" y="901700"/>
            <a:ext cx="927100" cy="2222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7360" name="Line 64">
            <a:extLst>
              <a:ext uri="{FF2B5EF4-FFF2-40B4-BE49-F238E27FC236}">
                <a16:creationId xmlns:a16="http://schemas.microsoft.com/office/drawing/2014/main" id="{702927E7-0220-44B5-A025-4C6DD41A181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59738" y="903288"/>
            <a:ext cx="0" cy="1411287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7361" name="Line 65">
            <a:extLst>
              <a:ext uri="{FF2B5EF4-FFF2-40B4-BE49-F238E27FC236}">
                <a16:creationId xmlns:a16="http://schemas.microsoft.com/office/drawing/2014/main" id="{483B0F94-0837-427B-B7FD-04F4E47AA7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648700" y="1590675"/>
            <a:ext cx="12700" cy="17383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7362" name="Line 66">
            <a:extLst>
              <a:ext uri="{FF2B5EF4-FFF2-40B4-BE49-F238E27FC236}">
                <a16:creationId xmlns:a16="http://schemas.microsoft.com/office/drawing/2014/main" id="{E97FB931-FD7E-4D93-B915-5C637BFB33C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02475" y="1612900"/>
            <a:ext cx="157003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7363" name="Line 67">
            <a:extLst>
              <a:ext uri="{FF2B5EF4-FFF2-40B4-BE49-F238E27FC236}">
                <a16:creationId xmlns:a16="http://schemas.microsoft.com/office/drawing/2014/main" id="{C4606021-7ADA-453D-BC38-5777B92884C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40513" y="1698625"/>
            <a:ext cx="452437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7364" name="Line 68">
            <a:extLst>
              <a:ext uri="{FF2B5EF4-FFF2-40B4-BE49-F238E27FC236}">
                <a16:creationId xmlns:a16="http://schemas.microsoft.com/office/drawing/2014/main" id="{002158EF-41B3-4451-AA0C-4A41798A0C17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0988" y="1720850"/>
            <a:ext cx="0" cy="38830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7365" name="Line 69">
            <a:extLst>
              <a:ext uri="{FF2B5EF4-FFF2-40B4-BE49-F238E27FC236}">
                <a16:creationId xmlns:a16="http://schemas.microsoft.com/office/drawing/2014/main" id="{1537C5F2-0281-4AA2-9EBC-06D585654B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10263" y="5572125"/>
            <a:ext cx="741362" cy="111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7366" name="Line 70">
            <a:extLst>
              <a:ext uri="{FF2B5EF4-FFF2-40B4-BE49-F238E27FC236}">
                <a16:creationId xmlns:a16="http://schemas.microsoft.com/office/drawing/2014/main" id="{47324239-68A1-4369-9189-056B76B2EEC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05313" y="5595938"/>
            <a:ext cx="784225" cy="15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7367" name="Rectangle 71">
            <a:extLst>
              <a:ext uri="{FF2B5EF4-FFF2-40B4-BE49-F238E27FC236}">
                <a16:creationId xmlns:a16="http://schemas.microsoft.com/office/drawing/2014/main" id="{2E329704-6C52-4311-81FB-45544F2F48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0650" y="5070475"/>
            <a:ext cx="682625" cy="1030288"/>
          </a:xfrm>
          <a:prstGeom prst="rect">
            <a:avLst/>
          </a:prstGeom>
          <a:solidFill>
            <a:srgbClr val="FF4B4B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84" name="Rectangle 72">
            <a:extLst>
              <a:ext uri="{FF2B5EF4-FFF2-40B4-BE49-F238E27FC236}">
                <a16:creationId xmlns:a16="http://schemas.microsoft.com/office/drawing/2014/main" id="{7E6C2382-DFE1-4D41-AA89-88BC29DE0A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9538" y="5184775"/>
            <a:ext cx="1503362" cy="838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7369" name="Line 73">
            <a:extLst>
              <a:ext uri="{FF2B5EF4-FFF2-40B4-BE49-F238E27FC236}">
                <a16:creationId xmlns:a16="http://schemas.microsoft.com/office/drawing/2014/main" id="{AD2D6838-D0CD-4CE7-8C61-0EC2FCCECE22}"/>
              </a:ext>
            </a:extLst>
          </p:cNvPr>
          <p:cNvSpPr>
            <a:spLocks noChangeShapeType="1"/>
          </p:cNvSpPr>
          <p:nvPr/>
        </p:nvSpPr>
        <p:spPr bwMode="auto">
          <a:xfrm>
            <a:off x="7118350" y="4318000"/>
            <a:ext cx="366713" cy="1270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7370" name="Text Box 74">
            <a:extLst>
              <a:ext uri="{FF2B5EF4-FFF2-40B4-BE49-F238E27FC236}">
                <a16:creationId xmlns:a16="http://schemas.microsoft.com/office/drawing/2014/main" id="{299E2470-D4BE-4C2B-9EA6-D049663B41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688" y="1379538"/>
            <a:ext cx="3859212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accent2"/>
                </a:solidFill>
              </a:rPr>
              <a:t>プログラムカウンタ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accent2"/>
                </a:solidFill>
              </a:rPr>
              <a:t>を使用</a:t>
            </a:r>
          </a:p>
        </p:txBody>
      </p:sp>
      <p:sp>
        <p:nvSpPr>
          <p:cNvPr id="567371" name="Line 75">
            <a:extLst>
              <a:ext uri="{FF2B5EF4-FFF2-40B4-BE49-F238E27FC236}">
                <a16:creationId xmlns:a16="http://schemas.microsoft.com/office/drawing/2014/main" id="{E0A5C0A8-FE43-42B9-A8ED-64CDF9F0D8CD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9550" y="1989138"/>
            <a:ext cx="1096963" cy="66198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7372" name="Text Box 76">
            <a:extLst>
              <a:ext uri="{FF2B5EF4-FFF2-40B4-BE49-F238E27FC236}">
                <a16:creationId xmlns:a16="http://schemas.microsoft.com/office/drawing/2014/main" id="{0A38F055-DBF8-44FE-B4DF-9FC292E96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788" y="3627438"/>
            <a:ext cx="2847975" cy="7715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400">
                <a:solidFill>
                  <a:schemeClr val="accent2"/>
                </a:solidFill>
              </a:rPr>
              <a:t>命令が届く</a:t>
            </a:r>
          </a:p>
        </p:txBody>
      </p:sp>
      <p:sp>
        <p:nvSpPr>
          <p:cNvPr id="567373" name="Line 77">
            <a:extLst>
              <a:ext uri="{FF2B5EF4-FFF2-40B4-BE49-F238E27FC236}">
                <a16:creationId xmlns:a16="http://schemas.microsoft.com/office/drawing/2014/main" id="{98BE07AA-3974-44A0-980B-183E7CBB50AD}"/>
              </a:ext>
            </a:extLst>
          </p:cNvPr>
          <p:cNvSpPr>
            <a:spLocks noChangeShapeType="1"/>
          </p:cNvSpPr>
          <p:nvPr/>
        </p:nvSpPr>
        <p:spPr bwMode="auto">
          <a:xfrm>
            <a:off x="4021138" y="4398963"/>
            <a:ext cx="1096962" cy="66198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7375" name="Text Box 79">
            <a:extLst>
              <a:ext uri="{FF2B5EF4-FFF2-40B4-BE49-F238E27FC236}">
                <a16:creationId xmlns:a16="http://schemas.microsoft.com/office/drawing/2014/main" id="{47A5AB83-A72D-454F-A8C3-EC6EF9B56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2338" y="5080000"/>
            <a:ext cx="1568450" cy="40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Reference Sans Serif" panose="020B0604030504040204" pitchFamily="34" charset="0"/>
              </a:rPr>
              <a:t>60 00 ff ec</a:t>
            </a:r>
          </a:p>
        </p:txBody>
      </p:sp>
      <p:sp>
        <p:nvSpPr>
          <p:cNvPr id="567377" name="Line 81">
            <a:extLst>
              <a:ext uri="{FF2B5EF4-FFF2-40B4-BE49-F238E27FC236}">
                <a16:creationId xmlns:a16="http://schemas.microsoft.com/office/drawing/2014/main" id="{E5EFAD79-5E8B-4952-954F-A6E8FECB871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647113" y="2962275"/>
            <a:ext cx="3175" cy="4984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192" name="Text Box 78">
            <a:extLst>
              <a:ext uri="{FF2B5EF4-FFF2-40B4-BE49-F238E27FC236}">
                <a16:creationId xmlns:a16="http://schemas.microsoft.com/office/drawing/2014/main" id="{08DA4C4D-ECC2-43A5-843A-A603070516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4763" y="3100388"/>
            <a:ext cx="1392237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b="1">
                <a:solidFill>
                  <a:schemeClr val="tx2"/>
                </a:solidFill>
                <a:latin typeface="MS Reference Sans Serif" panose="020B0604030504040204" pitchFamily="34" charset="0"/>
              </a:rPr>
              <a:t>60 00 ff ec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b="1">
                <a:solidFill>
                  <a:schemeClr val="tx2"/>
                </a:solidFill>
                <a:latin typeface="MS Reference Sans Serif" panose="020B0604030504040204" pitchFamily="34" charset="0"/>
              </a:rPr>
              <a:t>(bra start1)</a:t>
            </a:r>
            <a:endParaRPr lang="ja-JP" altLang="en-US" sz="1800">
              <a:latin typeface="Microsoft Sans Serif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6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67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67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67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67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67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67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67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67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67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67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567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67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1000"/>
                                        <p:tgtEl>
                                          <p:spTgt spid="567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1000"/>
                                        <p:tgtEl>
                                          <p:spTgt spid="567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1000"/>
                                        <p:tgtEl>
                                          <p:spTgt spid="567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1000"/>
                                        <p:tgtEl>
                                          <p:spTgt spid="567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567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7356" grpId="0" animBg="1"/>
      <p:bldP spid="567367" grpId="0" animBg="1"/>
      <p:bldP spid="567370" grpId="0" animBg="1"/>
      <p:bldP spid="567372" grpId="0" animBg="1"/>
      <p:bldP spid="56737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Line 2">
            <a:extLst>
              <a:ext uri="{FF2B5EF4-FFF2-40B4-BE49-F238E27FC236}">
                <a16:creationId xmlns:a16="http://schemas.microsoft.com/office/drawing/2014/main" id="{73B062FA-4327-488B-9383-26C1A549D4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0863" y="2924175"/>
            <a:ext cx="7937" cy="8080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163" name="Line 3">
            <a:extLst>
              <a:ext uri="{FF2B5EF4-FFF2-40B4-BE49-F238E27FC236}">
                <a16:creationId xmlns:a16="http://schemas.microsoft.com/office/drawing/2014/main" id="{659F3AE3-EAF5-44A4-8D34-B1B73AA79E5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91275" y="2103438"/>
            <a:ext cx="0" cy="25034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164" name="AutoShape 4">
            <a:extLst>
              <a:ext uri="{FF2B5EF4-FFF2-40B4-BE49-F238E27FC236}">
                <a16:creationId xmlns:a16="http://schemas.microsoft.com/office/drawing/2014/main" id="{688EF074-3543-441E-BA89-8686DB213A5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30388" y="1954213"/>
            <a:ext cx="228600" cy="795337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165" name="Rectangle 5">
            <a:extLst>
              <a:ext uri="{FF2B5EF4-FFF2-40B4-BE49-F238E27FC236}">
                <a16:creationId xmlns:a16="http://schemas.microsoft.com/office/drawing/2014/main" id="{8EF0546F-1A80-4202-B402-7F58B1DF4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434975"/>
            <a:ext cx="7075488" cy="6329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166" name="Text Box 6">
            <a:extLst>
              <a:ext uri="{FF2B5EF4-FFF2-40B4-BE49-F238E27FC236}">
                <a16:creationId xmlns:a16="http://schemas.microsoft.com/office/drawing/2014/main" id="{CC3D508C-167C-4356-863B-A105BA36CF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5213" y="134938"/>
            <a:ext cx="3546475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  <a:latin typeface="Microsoft Sans Serif" panose="020B0604020202020204" pitchFamily="34" charset="0"/>
              </a:rPr>
              <a:t>命令デコードでは</a:t>
            </a:r>
          </a:p>
        </p:txBody>
      </p:sp>
      <p:sp>
        <p:nvSpPr>
          <p:cNvPr id="92167" name="Rectangle 7">
            <a:extLst>
              <a:ext uri="{FF2B5EF4-FFF2-40B4-BE49-F238E27FC236}">
                <a16:creationId xmlns:a16="http://schemas.microsoft.com/office/drawing/2014/main" id="{C15C966A-E966-47D7-9383-EC6F9DF6D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1427163"/>
            <a:ext cx="2020887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168" name="Rectangle 8">
            <a:extLst>
              <a:ext uri="{FF2B5EF4-FFF2-40B4-BE49-F238E27FC236}">
                <a16:creationId xmlns:a16="http://schemas.microsoft.com/office/drawing/2014/main" id="{BCF612FB-7741-4841-8236-42E2A8D36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715963"/>
            <a:ext cx="2003425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169" name="AutoShape 9">
            <a:extLst>
              <a:ext uri="{FF2B5EF4-FFF2-40B4-BE49-F238E27FC236}">
                <a16:creationId xmlns:a16="http://schemas.microsoft.com/office/drawing/2014/main" id="{64FEA5BC-02B8-49EC-9A2F-B68C6CE0EC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1131888"/>
            <a:ext cx="466725" cy="1216025"/>
          </a:xfrm>
          <a:prstGeom prst="downArrow">
            <a:avLst>
              <a:gd name="adj1" fmla="val 50000"/>
              <a:gd name="adj2" fmla="val 65136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170" name="Text Box 10">
            <a:extLst>
              <a:ext uri="{FF2B5EF4-FFF2-40B4-BE49-F238E27FC236}">
                <a16:creationId xmlns:a16="http://schemas.microsoft.com/office/drawing/2014/main" id="{CDF082DD-487B-4F55-925E-F062F8B1E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25" y="269875"/>
            <a:ext cx="1789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アドレスバス</a:t>
            </a:r>
            <a:endParaRPr lang="en-US" altLang="ja-JP" sz="2400">
              <a:solidFill>
                <a:schemeClr val="tx2"/>
              </a:solidFill>
            </a:endParaRPr>
          </a:p>
        </p:txBody>
      </p:sp>
      <p:sp>
        <p:nvSpPr>
          <p:cNvPr id="92171" name="Text Box 11">
            <a:extLst>
              <a:ext uri="{FF2B5EF4-FFF2-40B4-BE49-F238E27FC236}">
                <a16:creationId xmlns:a16="http://schemas.microsoft.com/office/drawing/2014/main" id="{0B82DE43-E1F2-4D68-A439-A3B2314F0F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2650" y="1055688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データバス</a:t>
            </a:r>
            <a:endParaRPr lang="en-US" altLang="ja-JP" sz="2400"/>
          </a:p>
        </p:txBody>
      </p:sp>
      <p:sp>
        <p:nvSpPr>
          <p:cNvPr id="92172" name="AutoShape 12">
            <a:extLst>
              <a:ext uri="{FF2B5EF4-FFF2-40B4-BE49-F238E27FC236}">
                <a16:creationId xmlns:a16="http://schemas.microsoft.com/office/drawing/2014/main" id="{5C8CAF19-628C-4783-9B91-3B85AE74B5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1779588"/>
            <a:ext cx="422275" cy="573087"/>
          </a:xfrm>
          <a:prstGeom prst="upDownArrow">
            <a:avLst>
              <a:gd name="adj1" fmla="val 50000"/>
              <a:gd name="adj2" fmla="val 27143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173" name="Line 13">
            <a:extLst>
              <a:ext uri="{FF2B5EF4-FFF2-40B4-BE49-F238E27FC236}">
                <a16:creationId xmlns:a16="http://schemas.microsoft.com/office/drawing/2014/main" id="{164D4342-31B5-488A-9D98-8F1BD7F75A2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0863" y="1712913"/>
            <a:ext cx="5294312" cy="31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174" name="Line 14">
            <a:extLst>
              <a:ext uri="{FF2B5EF4-FFF2-40B4-BE49-F238E27FC236}">
                <a16:creationId xmlns:a16="http://schemas.microsoft.com/office/drawing/2014/main" id="{17699547-9776-47C6-88AA-872D69A4500C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7338" y="1724025"/>
            <a:ext cx="0" cy="3871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175" name="Rectangle 15">
            <a:extLst>
              <a:ext uri="{FF2B5EF4-FFF2-40B4-BE49-F238E27FC236}">
                <a16:creationId xmlns:a16="http://schemas.microsoft.com/office/drawing/2014/main" id="{74F17717-D9F0-4850-B901-21E3585F4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9063" y="5059363"/>
            <a:ext cx="682625" cy="103028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176" name="Oval 16">
            <a:extLst>
              <a:ext uri="{FF2B5EF4-FFF2-40B4-BE49-F238E27FC236}">
                <a16:creationId xmlns:a16="http://schemas.microsoft.com/office/drawing/2014/main" id="{888F506E-EDAC-4053-A319-C4AA617B0883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6505575" y="15954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177" name="Line 17">
            <a:extLst>
              <a:ext uri="{FF2B5EF4-FFF2-40B4-BE49-F238E27FC236}">
                <a16:creationId xmlns:a16="http://schemas.microsoft.com/office/drawing/2014/main" id="{DD86770D-9F4D-435D-9AD6-18D83F9D082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89625" y="5591175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178" name="Rectangle 18">
            <a:extLst>
              <a:ext uri="{FF2B5EF4-FFF2-40B4-BE49-F238E27FC236}">
                <a16:creationId xmlns:a16="http://schemas.microsoft.com/office/drawing/2014/main" id="{3F9AFF04-331C-4968-82C5-4D903A650E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75" y="5060950"/>
            <a:ext cx="682625" cy="1030288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179" name="Line 19">
            <a:extLst>
              <a:ext uri="{FF2B5EF4-FFF2-40B4-BE49-F238E27FC236}">
                <a16:creationId xmlns:a16="http://schemas.microsoft.com/office/drawing/2014/main" id="{8016EABD-9950-4B9F-9BB5-8E6AA04081D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4838" y="5592763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180" name="Text Box 20">
            <a:extLst>
              <a:ext uri="{FF2B5EF4-FFF2-40B4-BE49-F238E27FC236}">
                <a16:creationId xmlns:a16="http://schemas.microsoft.com/office/drawing/2014/main" id="{CA9E7CD2-421D-4816-B207-E09FE7D63A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7925" y="6038850"/>
            <a:ext cx="28829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命令デコーダ</a:t>
            </a:r>
            <a:endParaRPr lang="en-US" altLang="ja-JP" sz="2400">
              <a:solidFill>
                <a:schemeClr val="accent2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Instruction Decoder</a:t>
            </a:r>
          </a:p>
        </p:txBody>
      </p:sp>
      <p:sp>
        <p:nvSpPr>
          <p:cNvPr id="92181" name="Line 21">
            <a:extLst>
              <a:ext uri="{FF2B5EF4-FFF2-40B4-BE49-F238E27FC236}">
                <a16:creationId xmlns:a16="http://schemas.microsoft.com/office/drawing/2014/main" id="{FF22E6D1-EFC3-4537-8D62-4313A4AA5CB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81313" y="5603875"/>
            <a:ext cx="8413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182" name="Text Box 22">
            <a:extLst>
              <a:ext uri="{FF2B5EF4-FFF2-40B4-BE49-F238E27FC236}">
                <a16:creationId xmlns:a16="http://schemas.microsoft.com/office/drawing/2014/main" id="{55A5E9A0-A98D-4297-A639-D465F96CB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438" y="5243513"/>
            <a:ext cx="16748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制御系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Control Unit</a:t>
            </a:r>
          </a:p>
        </p:txBody>
      </p:sp>
      <p:sp>
        <p:nvSpPr>
          <p:cNvPr id="92183" name="Line 23">
            <a:extLst>
              <a:ext uri="{FF2B5EF4-FFF2-40B4-BE49-F238E27FC236}">
                <a16:creationId xmlns:a16="http://schemas.microsoft.com/office/drawing/2014/main" id="{D1070FA5-0611-4386-BF38-093382D4FA3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7325" y="935038"/>
            <a:ext cx="5637213" cy="0"/>
          </a:xfrm>
          <a:prstGeom prst="line">
            <a:avLst/>
          </a:prstGeom>
          <a:noFill/>
          <a:ln w="57150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184" name="Rectangle 24">
            <a:extLst>
              <a:ext uri="{FF2B5EF4-FFF2-40B4-BE49-F238E27FC236}">
                <a16:creationId xmlns:a16="http://schemas.microsoft.com/office/drawing/2014/main" id="{B7DA5755-6922-4DF5-A8C5-1A2D21BDC6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825" y="2328863"/>
            <a:ext cx="895350" cy="60483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185" name="Text Box 25">
            <a:extLst>
              <a:ext uri="{FF2B5EF4-FFF2-40B4-BE49-F238E27FC236}">
                <a16:creationId xmlns:a16="http://schemas.microsoft.com/office/drawing/2014/main" id="{612A139C-3C81-40A7-8E9D-9C7B9C40B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6450" y="2978150"/>
            <a:ext cx="205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chemeClr val="accent2"/>
                </a:solidFill>
              </a:rPr>
              <a:t>プログラムカウンタ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chemeClr val="accent2"/>
                </a:solidFill>
              </a:rPr>
              <a:t>Program Counter</a:t>
            </a:r>
          </a:p>
        </p:txBody>
      </p:sp>
      <p:sp>
        <p:nvSpPr>
          <p:cNvPr id="92186" name="Line 26">
            <a:extLst>
              <a:ext uri="{FF2B5EF4-FFF2-40B4-BE49-F238E27FC236}">
                <a16:creationId xmlns:a16="http://schemas.microsoft.com/office/drawing/2014/main" id="{D188ECC6-61EA-419D-9EB2-70D540D657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7850" y="919163"/>
            <a:ext cx="0" cy="14112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187" name="Rectangle 27">
            <a:extLst>
              <a:ext uri="{FF2B5EF4-FFF2-40B4-BE49-F238E27FC236}">
                <a16:creationId xmlns:a16="http://schemas.microsoft.com/office/drawing/2014/main" id="{6F2F310A-43CA-4B4B-BED7-9F1C784D30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63" y="3722688"/>
            <a:ext cx="1116012" cy="604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  <a:latin typeface="Microsoft Sans Serif" panose="020B0604020202020204" pitchFamily="34" charset="0"/>
              </a:rPr>
              <a:t>+</a:t>
            </a:r>
            <a:r>
              <a:rPr lang="ja-JP" altLang="en-US" sz="2000">
                <a:solidFill>
                  <a:schemeClr val="accent2"/>
                </a:solidFill>
              </a:rPr>
              <a:t>命令長</a:t>
            </a:r>
          </a:p>
        </p:txBody>
      </p:sp>
      <p:sp>
        <p:nvSpPr>
          <p:cNvPr id="92188" name="Line 28">
            <a:extLst>
              <a:ext uri="{FF2B5EF4-FFF2-40B4-BE49-F238E27FC236}">
                <a16:creationId xmlns:a16="http://schemas.microsoft.com/office/drawing/2014/main" id="{D30E810C-F7EC-4C6D-8E1F-D1B111D913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67375" y="2101850"/>
            <a:ext cx="728663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189" name="Line 29">
            <a:extLst>
              <a:ext uri="{FF2B5EF4-FFF2-40B4-BE49-F238E27FC236}">
                <a16:creationId xmlns:a16="http://schemas.microsoft.com/office/drawing/2014/main" id="{5607CFCD-CA49-4150-966B-078AD620AB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3563" y="4591050"/>
            <a:ext cx="746125" cy="0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190" name="Line 30">
            <a:extLst>
              <a:ext uri="{FF2B5EF4-FFF2-40B4-BE49-F238E27FC236}">
                <a16:creationId xmlns:a16="http://schemas.microsoft.com/office/drawing/2014/main" id="{A2A1C6B4-B044-470B-A275-ED1A898DF66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56263" y="4333875"/>
            <a:ext cx="0" cy="2492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191" name="Freeform 31">
            <a:extLst>
              <a:ext uri="{FF2B5EF4-FFF2-40B4-BE49-F238E27FC236}">
                <a16:creationId xmlns:a16="http://schemas.microsoft.com/office/drawing/2014/main" id="{E3352C2A-0974-4433-8285-1DD6D6CEBAB4}"/>
              </a:ext>
            </a:extLst>
          </p:cNvPr>
          <p:cNvSpPr>
            <a:spLocks/>
          </p:cNvSpPr>
          <p:nvPr/>
        </p:nvSpPr>
        <p:spPr bwMode="auto">
          <a:xfrm>
            <a:off x="476250" y="1952625"/>
            <a:ext cx="958850" cy="2513013"/>
          </a:xfrm>
          <a:custGeom>
            <a:avLst/>
            <a:gdLst>
              <a:gd name="T0" fmla="*/ 2147483646 w 604"/>
              <a:gd name="T1" fmla="*/ 0 h 1583"/>
              <a:gd name="T2" fmla="*/ 0 w 604"/>
              <a:gd name="T3" fmla="*/ 2147483646 h 1583"/>
              <a:gd name="T4" fmla="*/ 0 w 604"/>
              <a:gd name="T5" fmla="*/ 2147483646 h 1583"/>
              <a:gd name="T6" fmla="*/ 2147483646 w 604"/>
              <a:gd name="T7" fmla="*/ 2147483646 h 1583"/>
              <a:gd name="T8" fmla="*/ 2147483646 w 604"/>
              <a:gd name="T9" fmla="*/ 2147483646 h 1583"/>
              <a:gd name="T10" fmla="*/ 2147483646 w 604"/>
              <a:gd name="T11" fmla="*/ 2147483646 h 1583"/>
              <a:gd name="T12" fmla="*/ 2147483646 w 604"/>
              <a:gd name="T13" fmla="*/ 2147483646 h 1583"/>
              <a:gd name="T14" fmla="*/ 2147483646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192" name="Rectangle 32">
            <a:extLst>
              <a:ext uri="{FF2B5EF4-FFF2-40B4-BE49-F238E27FC236}">
                <a16:creationId xmlns:a16="http://schemas.microsoft.com/office/drawing/2014/main" id="{AAE5B809-7A92-43A9-B6B0-A914396FE4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2436813"/>
            <a:ext cx="949325" cy="159861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193" name="Oval 33">
            <a:extLst>
              <a:ext uri="{FF2B5EF4-FFF2-40B4-BE49-F238E27FC236}">
                <a16:creationId xmlns:a16="http://schemas.microsoft.com/office/drawing/2014/main" id="{63C2CFD8-CB2E-4FC3-A944-1E1AD411585D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398963" y="1593850"/>
            <a:ext cx="230187" cy="21748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194" name="Line 34">
            <a:extLst>
              <a:ext uri="{FF2B5EF4-FFF2-40B4-BE49-F238E27FC236}">
                <a16:creationId xmlns:a16="http://schemas.microsoft.com/office/drawing/2014/main" id="{194D4FE3-CBAE-4E9D-9749-C73DFC5DAD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8025" y="1725613"/>
            <a:ext cx="0" cy="1004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195" name="Line 35">
            <a:extLst>
              <a:ext uri="{FF2B5EF4-FFF2-40B4-BE49-F238E27FC236}">
                <a16:creationId xmlns:a16="http://schemas.microsoft.com/office/drawing/2014/main" id="{C1CFB6CA-9B1F-40AE-B85C-996EDE7603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2732088"/>
            <a:ext cx="5143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196" name="Line 36">
            <a:extLst>
              <a:ext uri="{FF2B5EF4-FFF2-40B4-BE49-F238E27FC236}">
                <a16:creationId xmlns:a16="http://schemas.microsoft.com/office/drawing/2014/main" id="{D551113A-0ACC-4755-AB1E-87CA8CE0E23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5863" y="1712913"/>
            <a:ext cx="1587" cy="684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197" name="Line 37">
            <a:extLst>
              <a:ext uri="{FF2B5EF4-FFF2-40B4-BE49-F238E27FC236}">
                <a16:creationId xmlns:a16="http://schemas.microsoft.com/office/drawing/2014/main" id="{31E91B09-A03C-4427-9D81-D29240E3D06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90738" y="2374900"/>
            <a:ext cx="390525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198" name="Line 38">
            <a:extLst>
              <a:ext uri="{FF2B5EF4-FFF2-40B4-BE49-F238E27FC236}">
                <a16:creationId xmlns:a16="http://schemas.microsoft.com/office/drawing/2014/main" id="{5990B6E9-8A5E-4C25-9EA2-B5DE6D25DEE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3988" y="2519363"/>
            <a:ext cx="407987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199" name="Line 39">
            <a:extLst>
              <a:ext uri="{FF2B5EF4-FFF2-40B4-BE49-F238E27FC236}">
                <a16:creationId xmlns:a16="http://schemas.microsoft.com/office/drawing/2014/main" id="{42676A6D-D5AB-4710-AE78-5068CB4445A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3275" y="2635250"/>
            <a:ext cx="6477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200" name="Line 40">
            <a:extLst>
              <a:ext uri="{FF2B5EF4-FFF2-40B4-BE49-F238E27FC236}">
                <a16:creationId xmlns:a16="http://schemas.microsoft.com/office/drawing/2014/main" id="{EACB5B68-D91F-4BFD-B787-25A6FEDCCCD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2563" y="2633663"/>
            <a:ext cx="1587" cy="1347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201" name="Line 41">
            <a:extLst>
              <a:ext uri="{FF2B5EF4-FFF2-40B4-BE49-F238E27FC236}">
                <a16:creationId xmlns:a16="http://schemas.microsoft.com/office/drawing/2014/main" id="{4AB236A6-6546-47A7-9018-24A568ED290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2635250"/>
            <a:ext cx="309562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202" name="Line 42">
            <a:extLst>
              <a:ext uri="{FF2B5EF4-FFF2-40B4-BE49-F238E27FC236}">
                <a16:creationId xmlns:a16="http://schemas.microsoft.com/office/drawing/2014/main" id="{414DB9BA-C3E3-4F0F-B1D0-B801CCC0D9E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3038" y="3959225"/>
            <a:ext cx="12700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203" name="Line 43">
            <a:extLst>
              <a:ext uri="{FF2B5EF4-FFF2-40B4-BE49-F238E27FC236}">
                <a16:creationId xmlns:a16="http://schemas.microsoft.com/office/drawing/2014/main" id="{0C5E0CDC-C033-49B9-B538-1E9BB60F2D85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775" y="3175000"/>
            <a:ext cx="255588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204" name="Oval 44">
            <a:extLst>
              <a:ext uri="{FF2B5EF4-FFF2-40B4-BE49-F238E27FC236}">
                <a16:creationId xmlns:a16="http://schemas.microsoft.com/office/drawing/2014/main" id="{F4F1F586-787F-49D6-BA2A-A9DA3E684CEA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597150" y="2528888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205" name="Oval 45">
            <a:extLst>
              <a:ext uri="{FF2B5EF4-FFF2-40B4-BE49-F238E27FC236}">
                <a16:creationId xmlns:a16="http://schemas.microsoft.com/office/drawing/2014/main" id="{0BF35D8B-3AFB-4E76-87BE-9AAF3142C24F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339975" y="16081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206" name="Line 46">
            <a:extLst>
              <a:ext uri="{FF2B5EF4-FFF2-40B4-BE49-F238E27FC236}">
                <a16:creationId xmlns:a16="http://schemas.microsoft.com/office/drawing/2014/main" id="{E393219E-8215-46E5-9AF1-018CE112EE6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4625" y="1441450"/>
            <a:ext cx="6959600" cy="4763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207" name="Line 47">
            <a:extLst>
              <a:ext uri="{FF2B5EF4-FFF2-40B4-BE49-F238E27FC236}">
                <a16:creationId xmlns:a16="http://schemas.microsoft.com/office/drawing/2014/main" id="{F2F7B887-A68A-449A-9A3E-C4632C919B6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0188" y="1457325"/>
            <a:ext cx="1587" cy="17081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208" name="Line 48">
            <a:extLst>
              <a:ext uri="{FF2B5EF4-FFF2-40B4-BE49-F238E27FC236}">
                <a16:creationId xmlns:a16="http://schemas.microsoft.com/office/drawing/2014/main" id="{33CE3A74-5BCE-4169-B4CB-AAB7F0D869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9388" y="1450975"/>
            <a:ext cx="0" cy="11747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209" name="Oval 49">
            <a:extLst>
              <a:ext uri="{FF2B5EF4-FFF2-40B4-BE49-F238E27FC236}">
                <a16:creationId xmlns:a16="http://schemas.microsoft.com/office/drawing/2014/main" id="{70088FB9-E1C3-4F8C-832B-3817934C4F3D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3397250" y="1330325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210" name="Line 50">
            <a:extLst>
              <a:ext uri="{FF2B5EF4-FFF2-40B4-BE49-F238E27FC236}">
                <a16:creationId xmlns:a16="http://schemas.microsoft.com/office/drawing/2014/main" id="{9BD3511A-8F1B-4749-A412-0873A1D909E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1550" y="936625"/>
            <a:ext cx="7938" cy="479425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211" name="Oval 51">
            <a:extLst>
              <a:ext uri="{FF2B5EF4-FFF2-40B4-BE49-F238E27FC236}">
                <a16:creationId xmlns:a16="http://schemas.microsoft.com/office/drawing/2014/main" id="{6539DD6A-605A-47C3-8550-3E61A2FAAFA3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575175" y="1320800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212" name="Line 52">
            <a:extLst>
              <a:ext uri="{FF2B5EF4-FFF2-40B4-BE49-F238E27FC236}">
                <a16:creationId xmlns:a16="http://schemas.microsoft.com/office/drawing/2014/main" id="{34DF5EBA-C6DF-4EF4-A5ED-DDB3C4AA01EA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4238" y="1446213"/>
            <a:ext cx="1587" cy="228600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213" name="Line 53">
            <a:extLst>
              <a:ext uri="{FF2B5EF4-FFF2-40B4-BE49-F238E27FC236}">
                <a16:creationId xmlns:a16="http://schemas.microsoft.com/office/drawing/2014/main" id="{297AAEC2-69FE-4A25-9309-D6EEF52720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0500" y="3721100"/>
            <a:ext cx="6985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214" name="Oval 54">
            <a:extLst>
              <a:ext uri="{FF2B5EF4-FFF2-40B4-BE49-F238E27FC236}">
                <a16:creationId xmlns:a16="http://schemas.microsoft.com/office/drawing/2014/main" id="{C984FEC7-C654-4E14-8F8C-F8ACDA47CB3C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5548313" y="1998663"/>
            <a:ext cx="230187" cy="217487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9999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215" name="Line 55">
            <a:extLst>
              <a:ext uri="{FF2B5EF4-FFF2-40B4-BE49-F238E27FC236}">
                <a16:creationId xmlns:a16="http://schemas.microsoft.com/office/drawing/2014/main" id="{2A7F6B92-59FB-4589-9590-4541D438B2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82800" y="2116138"/>
            <a:ext cx="356711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1448" name="Line 56">
            <a:extLst>
              <a:ext uri="{FF2B5EF4-FFF2-40B4-BE49-F238E27FC236}">
                <a16:creationId xmlns:a16="http://schemas.microsoft.com/office/drawing/2014/main" id="{5A9303C0-1FAD-4AA6-BE45-1AC7150B6B8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00363" y="5607050"/>
            <a:ext cx="784225" cy="15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1449" name="Rectangle 57">
            <a:extLst>
              <a:ext uri="{FF2B5EF4-FFF2-40B4-BE49-F238E27FC236}">
                <a16:creationId xmlns:a16="http://schemas.microsoft.com/office/drawing/2014/main" id="{1AB40698-1F88-412E-A7E3-C8DAD615E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7450" y="5070475"/>
            <a:ext cx="682625" cy="1030288"/>
          </a:xfrm>
          <a:prstGeom prst="rect">
            <a:avLst/>
          </a:prstGeom>
          <a:solidFill>
            <a:srgbClr val="FF4B4B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218" name="Rectangle 58">
            <a:extLst>
              <a:ext uri="{FF2B5EF4-FFF2-40B4-BE49-F238E27FC236}">
                <a16:creationId xmlns:a16="http://schemas.microsoft.com/office/drawing/2014/main" id="{37D10BE8-44AA-4F36-AD78-6D8303E35E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9538" y="5218113"/>
            <a:ext cx="1503362" cy="838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1451" name="Rectangle 59">
            <a:extLst>
              <a:ext uri="{FF2B5EF4-FFF2-40B4-BE49-F238E27FC236}">
                <a16:creationId xmlns:a16="http://schemas.microsoft.com/office/drawing/2014/main" id="{1848F4BE-522F-4F5B-8BF2-08A5481C02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5888" y="2339975"/>
            <a:ext cx="895350" cy="604838"/>
          </a:xfrm>
          <a:prstGeom prst="rect">
            <a:avLst/>
          </a:prstGeom>
          <a:solidFill>
            <a:srgbClr val="FF4B4B"/>
          </a:solidFill>
          <a:ln w="762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1452" name="Line 60">
            <a:extLst>
              <a:ext uri="{FF2B5EF4-FFF2-40B4-BE49-F238E27FC236}">
                <a16:creationId xmlns:a16="http://schemas.microsoft.com/office/drawing/2014/main" id="{1AB57E14-2707-4B00-80EA-39BD43E4375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61025" y="2095500"/>
            <a:ext cx="1588" cy="20637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1453" name="Line 61">
            <a:extLst>
              <a:ext uri="{FF2B5EF4-FFF2-40B4-BE49-F238E27FC236}">
                <a16:creationId xmlns:a16="http://schemas.microsoft.com/office/drawing/2014/main" id="{05CAC980-6ADF-440C-84F9-D4DF2EDE8DB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61025" y="2098675"/>
            <a:ext cx="731838" cy="7938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1454" name="Line 62">
            <a:extLst>
              <a:ext uri="{FF2B5EF4-FFF2-40B4-BE49-F238E27FC236}">
                <a16:creationId xmlns:a16="http://schemas.microsoft.com/office/drawing/2014/main" id="{FF29E3FE-092B-48E3-905F-85039239D27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61025" y="2101850"/>
            <a:ext cx="731838" cy="7938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1455" name="Line 63">
            <a:extLst>
              <a:ext uri="{FF2B5EF4-FFF2-40B4-BE49-F238E27FC236}">
                <a16:creationId xmlns:a16="http://schemas.microsoft.com/office/drawing/2014/main" id="{CE236DAE-7A39-4333-BA58-099FB826DCAF}"/>
              </a:ext>
            </a:extLst>
          </p:cNvPr>
          <p:cNvSpPr>
            <a:spLocks noChangeShapeType="1"/>
          </p:cNvSpPr>
          <p:nvPr/>
        </p:nvSpPr>
        <p:spPr bwMode="auto">
          <a:xfrm>
            <a:off x="6375400" y="2092325"/>
            <a:ext cx="9525" cy="250825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1456" name="Line 64">
            <a:extLst>
              <a:ext uri="{FF2B5EF4-FFF2-40B4-BE49-F238E27FC236}">
                <a16:creationId xmlns:a16="http://schemas.microsoft.com/office/drawing/2014/main" id="{0309C036-6287-4A41-A605-E27765FB0DF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49913" y="4576763"/>
            <a:ext cx="731837" cy="7937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1457" name="Line 65">
            <a:extLst>
              <a:ext uri="{FF2B5EF4-FFF2-40B4-BE49-F238E27FC236}">
                <a16:creationId xmlns:a16="http://schemas.microsoft.com/office/drawing/2014/main" id="{D009A85A-0B5F-4251-8C79-F4D9A7759E0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9913" y="4322763"/>
            <a:ext cx="1587" cy="26035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1458" name="Line 66">
            <a:extLst>
              <a:ext uri="{FF2B5EF4-FFF2-40B4-BE49-F238E27FC236}">
                <a16:creationId xmlns:a16="http://schemas.microsoft.com/office/drawing/2014/main" id="{6F902FCC-15B1-4E5A-B539-C073BC9BC97C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0863" y="2987675"/>
            <a:ext cx="9525" cy="735013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1459" name="Rectangle 67">
            <a:extLst>
              <a:ext uri="{FF2B5EF4-FFF2-40B4-BE49-F238E27FC236}">
                <a16:creationId xmlns:a16="http://schemas.microsoft.com/office/drawing/2014/main" id="{E48AB011-90AC-43D1-B1BD-BB22AF613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0638" y="3729038"/>
            <a:ext cx="1131887" cy="604837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228" name="Line 68">
            <a:extLst>
              <a:ext uri="{FF2B5EF4-FFF2-40B4-BE49-F238E27FC236}">
                <a16:creationId xmlns:a16="http://schemas.microsoft.com/office/drawing/2014/main" id="{8F8F0780-7C3B-4A24-AEDF-724E93E3B7C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05313" y="5595938"/>
            <a:ext cx="784225" cy="15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229" name="Rectangle 69">
            <a:extLst>
              <a:ext uri="{FF2B5EF4-FFF2-40B4-BE49-F238E27FC236}">
                <a16:creationId xmlns:a16="http://schemas.microsoft.com/office/drawing/2014/main" id="{4C0475FB-3C62-4C45-A3FE-4AF32FBB21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0650" y="5070475"/>
            <a:ext cx="682625" cy="1030288"/>
          </a:xfrm>
          <a:prstGeom prst="rect">
            <a:avLst/>
          </a:prstGeom>
          <a:solidFill>
            <a:srgbClr val="FF4B4B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1462" name="Text Box 70">
            <a:extLst>
              <a:ext uri="{FF2B5EF4-FFF2-40B4-BE49-F238E27FC236}">
                <a16:creationId xmlns:a16="http://schemas.microsoft.com/office/drawing/2014/main" id="{4758F205-74BB-44CC-9B4A-F09F3EEA6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575" y="1358900"/>
            <a:ext cx="3868738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プログラムカウンタが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「</a:t>
            </a:r>
            <a:r>
              <a:rPr lang="en-US" altLang="ja-JP" sz="2400">
                <a:solidFill>
                  <a:schemeClr val="accent2"/>
                </a:solidFill>
                <a:latin typeface="MS Reference Sans Serif" panose="020B0604030504040204" pitchFamily="34" charset="0"/>
              </a:rPr>
              <a:t>.dc.w 0x4848</a:t>
            </a:r>
            <a:r>
              <a:rPr lang="ja-JP" altLang="en-US" sz="2400">
                <a:solidFill>
                  <a:schemeClr val="accent2"/>
                </a:solidFill>
              </a:rPr>
              <a:t>」をポイントするように書き換わる</a:t>
            </a:r>
          </a:p>
        </p:txBody>
      </p:sp>
      <p:sp>
        <p:nvSpPr>
          <p:cNvPr id="571463" name="Line 71">
            <a:extLst>
              <a:ext uri="{FF2B5EF4-FFF2-40B4-BE49-F238E27FC236}">
                <a16:creationId xmlns:a16="http://schemas.microsoft.com/office/drawing/2014/main" id="{319AA877-5D23-43F5-AC50-E0B80D7139EA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9550" y="1989138"/>
            <a:ext cx="1096963" cy="66198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1464" name="Rectangle 72">
            <a:extLst>
              <a:ext uri="{FF2B5EF4-FFF2-40B4-BE49-F238E27FC236}">
                <a16:creationId xmlns:a16="http://schemas.microsoft.com/office/drawing/2014/main" id="{9D3841FE-3602-4B21-8C2A-6671C93CC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4300" y="5221288"/>
            <a:ext cx="1509713" cy="825500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571465" name="Line 73">
            <a:extLst>
              <a:ext uri="{FF2B5EF4-FFF2-40B4-BE49-F238E27FC236}">
                <a16:creationId xmlns:a16="http://schemas.microsoft.com/office/drawing/2014/main" id="{79882DB5-EBFA-4F80-8E4D-19955B7BB20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44688" y="4830763"/>
            <a:ext cx="171450" cy="38258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1466" name="Text Box 74">
            <a:extLst>
              <a:ext uri="{FF2B5EF4-FFF2-40B4-BE49-F238E27FC236}">
                <a16:creationId xmlns:a16="http://schemas.microsoft.com/office/drawing/2014/main" id="{97246ABF-8783-49F9-A479-AD39DFF61C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550" y="3457575"/>
            <a:ext cx="3859213" cy="1382713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制御系は，命令デコードの結果に従って，</a:t>
            </a:r>
            <a:r>
              <a:rPr lang="en-US" altLang="ja-JP" sz="2800">
                <a:solidFill>
                  <a:schemeClr val="accent2"/>
                </a:solidFill>
              </a:rPr>
              <a:t>CPU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内の各所に指示を出す</a:t>
            </a:r>
          </a:p>
        </p:txBody>
      </p:sp>
      <p:sp>
        <p:nvSpPr>
          <p:cNvPr id="92235" name="Rectangle 75">
            <a:extLst>
              <a:ext uri="{FF2B5EF4-FFF2-40B4-BE49-F238E27FC236}">
                <a16:creationId xmlns:a16="http://schemas.microsoft.com/office/drawing/2014/main" id="{C256A876-78CD-4B8A-BBB8-7E604067B0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7288" y="2359025"/>
            <a:ext cx="1603375" cy="3802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236" name="Text Box 76">
            <a:extLst>
              <a:ext uri="{FF2B5EF4-FFF2-40B4-BE49-F238E27FC236}">
                <a16:creationId xmlns:a16="http://schemas.microsoft.com/office/drawing/2014/main" id="{9EB8F942-B4FF-427C-AB60-6C8D583FF1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4038" y="3800475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92237" name="Line 77">
            <a:extLst>
              <a:ext uri="{FF2B5EF4-FFF2-40B4-BE49-F238E27FC236}">
                <a16:creationId xmlns:a16="http://schemas.microsoft.com/office/drawing/2014/main" id="{372CE272-0687-4554-80E0-5627B9768A49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4316413"/>
            <a:ext cx="377825" cy="127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238" name="Line 78">
            <a:extLst>
              <a:ext uri="{FF2B5EF4-FFF2-40B4-BE49-F238E27FC236}">
                <a16:creationId xmlns:a16="http://schemas.microsoft.com/office/drawing/2014/main" id="{95BF3DA4-FF45-4381-9BF1-EBEFAB32FC95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2175" y="3854450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239" name="Text Box 79">
            <a:extLst>
              <a:ext uri="{FF2B5EF4-FFF2-40B4-BE49-F238E27FC236}">
                <a16:creationId xmlns:a16="http://schemas.microsoft.com/office/drawing/2014/main" id="{992051F0-EC60-47C5-A1A4-51B349939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9313" y="5108575"/>
            <a:ext cx="1568450" cy="40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MS Reference Sans Serif" panose="020B0604030504040204" pitchFamily="34" charset="0"/>
              </a:rPr>
              <a:t>60 00 ff ec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71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71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71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71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71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71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71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71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7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71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7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71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1000"/>
                                        <p:tgtEl>
                                          <p:spTgt spid="571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1000"/>
                                        <p:tgtEl>
                                          <p:spTgt spid="571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1000"/>
                                        <p:tgtEl>
                                          <p:spTgt spid="57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1000"/>
                                        <p:tgtEl>
                                          <p:spTgt spid="571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1449" grpId="0" animBg="1"/>
      <p:bldP spid="571451" grpId="0" animBg="1"/>
      <p:bldP spid="571459" grpId="0" animBg="1"/>
      <p:bldP spid="571462" grpId="0" animBg="1"/>
      <p:bldP spid="571464" grpId="0" animBg="1"/>
      <p:bldP spid="571466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Line 3">
            <a:extLst>
              <a:ext uri="{FF2B5EF4-FFF2-40B4-BE49-F238E27FC236}">
                <a16:creationId xmlns:a16="http://schemas.microsoft.com/office/drawing/2014/main" id="{B6BADC98-4292-4E70-803F-8EFA0763EB6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0863" y="2924175"/>
            <a:ext cx="7937" cy="8080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211" name="Line 4">
            <a:extLst>
              <a:ext uri="{FF2B5EF4-FFF2-40B4-BE49-F238E27FC236}">
                <a16:creationId xmlns:a16="http://schemas.microsoft.com/office/drawing/2014/main" id="{3456578D-DC6E-4BCA-AC7D-0C0129FE563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91275" y="2103438"/>
            <a:ext cx="0" cy="25034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212" name="AutoShape 5">
            <a:extLst>
              <a:ext uri="{FF2B5EF4-FFF2-40B4-BE49-F238E27FC236}">
                <a16:creationId xmlns:a16="http://schemas.microsoft.com/office/drawing/2014/main" id="{C58A345E-6D99-4067-B1A3-58A8E27F628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30388" y="1954213"/>
            <a:ext cx="228600" cy="795337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4213" name="Rectangle 6">
            <a:extLst>
              <a:ext uri="{FF2B5EF4-FFF2-40B4-BE49-F238E27FC236}">
                <a16:creationId xmlns:a16="http://schemas.microsoft.com/office/drawing/2014/main" id="{A23300C0-EBA5-4B11-BD2B-6119FB6228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434975"/>
            <a:ext cx="7075488" cy="6329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4214" name="Rectangle 7">
            <a:extLst>
              <a:ext uri="{FF2B5EF4-FFF2-40B4-BE49-F238E27FC236}">
                <a16:creationId xmlns:a16="http://schemas.microsoft.com/office/drawing/2014/main" id="{4A5958AD-5403-48C0-82EE-D550E6E7A2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1427163"/>
            <a:ext cx="2020887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4215" name="Rectangle 8">
            <a:extLst>
              <a:ext uri="{FF2B5EF4-FFF2-40B4-BE49-F238E27FC236}">
                <a16:creationId xmlns:a16="http://schemas.microsoft.com/office/drawing/2014/main" id="{56BE7C9D-03DF-4A78-A101-AF7E986DC1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715963"/>
            <a:ext cx="2003425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4216" name="AutoShape 9">
            <a:extLst>
              <a:ext uri="{FF2B5EF4-FFF2-40B4-BE49-F238E27FC236}">
                <a16:creationId xmlns:a16="http://schemas.microsoft.com/office/drawing/2014/main" id="{B45486AE-9FE8-4476-A4C5-A11C200CC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1131888"/>
            <a:ext cx="466725" cy="1216025"/>
          </a:xfrm>
          <a:prstGeom prst="downArrow">
            <a:avLst>
              <a:gd name="adj1" fmla="val 50000"/>
              <a:gd name="adj2" fmla="val 65136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4217" name="Text Box 10">
            <a:extLst>
              <a:ext uri="{FF2B5EF4-FFF2-40B4-BE49-F238E27FC236}">
                <a16:creationId xmlns:a16="http://schemas.microsoft.com/office/drawing/2014/main" id="{4AEB59B7-A00C-4B1C-B93B-38CF26AA75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25" y="269875"/>
            <a:ext cx="1789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アドレスバス</a:t>
            </a:r>
            <a:endParaRPr lang="en-US" altLang="ja-JP" sz="2400">
              <a:solidFill>
                <a:schemeClr val="tx2"/>
              </a:solidFill>
            </a:endParaRPr>
          </a:p>
        </p:txBody>
      </p:sp>
      <p:sp>
        <p:nvSpPr>
          <p:cNvPr id="94218" name="Text Box 11">
            <a:extLst>
              <a:ext uri="{FF2B5EF4-FFF2-40B4-BE49-F238E27FC236}">
                <a16:creationId xmlns:a16="http://schemas.microsoft.com/office/drawing/2014/main" id="{B6D57CA1-93F2-45A0-A7C9-1189C0FE0C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2650" y="1055688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データバス</a:t>
            </a:r>
            <a:endParaRPr lang="en-US" altLang="ja-JP" sz="2400"/>
          </a:p>
        </p:txBody>
      </p:sp>
      <p:sp>
        <p:nvSpPr>
          <p:cNvPr id="94219" name="AutoShape 12">
            <a:extLst>
              <a:ext uri="{FF2B5EF4-FFF2-40B4-BE49-F238E27FC236}">
                <a16:creationId xmlns:a16="http://schemas.microsoft.com/office/drawing/2014/main" id="{4F359360-C8A6-4339-AAB6-9FBAEC7851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1779588"/>
            <a:ext cx="422275" cy="573087"/>
          </a:xfrm>
          <a:prstGeom prst="upDownArrow">
            <a:avLst>
              <a:gd name="adj1" fmla="val 50000"/>
              <a:gd name="adj2" fmla="val 27143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4220" name="Line 13">
            <a:extLst>
              <a:ext uri="{FF2B5EF4-FFF2-40B4-BE49-F238E27FC236}">
                <a16:creationId xmlns:a16="http://schemas.microsoft.com/office/drawing/2014/main" id="{9FAD4D86-BD58-4972-B308-58D1F0D7530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0863" y="1712913"/>
            <a:ext cx="5294312" cy="31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221" name="Line 14">
            <a:extLst>
              <a:ext uri="{FF2B5EF4-FFF2-40B4-BE49-F238E27FC236}">
                <a16:creationId xmlns:a16="http://schemas.microsoft.com/office/drawing/2014/main" id="{7CED0B91-D881-47DE-B336-013A0A135FFB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7338" y="1724025"/>
            <a:ext cx="0" cy="3871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222" name="Rectangle 15">
            <a:extLst>
              <a:ext uri="{FF2B5EF4-FFF2-40B4-BE49-F238E27FC236}">
                <a16:creationId xmlns:a16="http://schemas.microsoft.com/office/drawing/2014/main" id="{FF1EEF3B-C123-449E-9434-4A17C6EA9F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9063" y="5059363"/>
            <a:ext cx="682625" cy="103028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4223" name="Oval 16">
            <a:extLst>
              <a:ext uri="{FF2B5EF4-FFF2-40B4-BE49-F238E27FC236}">
                <a16:creationId xmlns:a16="http://schemas.microsoft.com/office/drawing/2014/main" id="{BE5248FF-31BD-4B0A-BFFE-98C89B92A06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583363" y="1651000"/>
            <a:ext cx="114300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4224" name="Line 17">
            <a:extLst>
              <a:ext uri="{FF2B5EF4-FFF2-40B4-BE49-F238E27FC236}">
                <a16:creationId xmlns:a16="http://schemas.microsoft.com/office/drawing/2014/main" id="{7660F315-7389-4ADF-8E20-880592ACA36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89625" y="5591175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225" name="Rectangle 18">
            <a:extLst>
              <a:ext uri="{FF2B5EF4-FFF2-40B4-BE49-F238E27FC236}">
                <a16:creationId xmlns:a16="http://schemas.microsoft.com/office/drawing/2014/main" id="{3F28B0BC-BA86-42AA-914D-DA0C046895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75" y="5060950"/>
            <a:ext cx="682625" cy="1030288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4226" name="Line 19">
            <a:extLst>
              <a:ext uri="{FF2B5EF4-FFF2-40B4-BE49-F238E27FC236}">
                <a16:creationId xmlns:a16="http://schemas.microsoft.com/office/drawing/2014/main" id="{0B50BC79-5270-46E6-86B3-D681256629D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4838" y="5592763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227" name="Line 20">
            <a:extLst>
              <a:ext uri="{FF2B5EF4-FFF2-40B4-BE49-F238E27FC236}">
                <a16:creationId xmlns:a16="http://schemas.microsoft.com/office/drawing/2014/main" id="{0F22B4FA-81AE-403C-81CE-DA97462B1DC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81313" y="5603875"/>
            <a:ext cx="8413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228" name="Text Box 21">
            <a:extLst>
              <a:ext uri="{FF2B5EF4-FFF2-40B4-BE49-F238E27FC236}">
                <a16:creationId xmlns:a16="http://schemas.microsoft.com/office/drawing/2014/main" id="{9A40E048-6DDD-4981-BCA2-4E2414A70F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438" y="5243513"/>
            <a:ext cx="16748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制御系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Control Unit</a:t>
            </a:r>
          </a:p>
        </p:txBody>
      </p:sp>
      <p:sp>
        <p:nvSpPr>
          <p:cNvPr id="94229" name="Line 22">
            <a:extLst>
              <a:ext uri="{FF2B5EF4-FFF2-40B4-BE49-F238E27FC236}">
                <a16:creationId xmlns:a16="http://schemas.microsoft.com/office/drawing/2014/main" id="{E14B5387-DBC2-4884-949A-76617485504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7325" y="935038"/>
            <a:ext cx="5637213" cy="0"/>
          </a:xfrm>
          <a:prstGeom prst="line">
            <a:avLst/>
          </a:prstGeom>
          <a:noFill/>
          <a:ln w="57150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230" name="Rectangle 23">
            <a:extLst>
              <a:ext uri="{FF2B5EF4-FFF2-40B4-BE49-F238E27FC236}">
                <a16:creationId xmlns:a16="http://schemas.microsoft.com/office/drawing/2014/main" id="{6025FAE4-0B03-4E3C-AF0A-56A1F3BFD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825" y="2328863"/>
            <a:ext cx="895350" cy="60483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4231" name="Line 24">
            <a:extLst>
              <a:ext uri="{FF2B5EF4-FFF2-40B4-BE49-F238E27FC236}">
                <a16:creationId xmlns:a16="http://schemas.microsoft.com/office/drawing/2014/main" id="{B948DFBB-404C-4ED6-8DFD-352EBE252DC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7850" y="919163"/>
            <a:ext cx="0" cy="14112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232" name="Rectangle 25">
            <a:extLst>
              <a:ext uri="{FF2B5EF4-FFF2-40B4-BE49-F238E27FC236}">
                <a16:creationId xmlns:a16="http://schemas.microsoft.com/office/drawing/2014/main" id="{905FF204-4C66-49C5-A876-AD0473B899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63" y="3722688"/>
            <a:ext cx="1116012" cy="604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  <a:latin typeface="Microsoft Sans Serif" panose="020B0604020202020204" pitchFamily="34" charset="0"/>
              </a:rPr>
              <a:t>+</a:t>
            </a:r>
            <a:r>
              <a:rPr lang="ja-JP" altLang="en-US" sz="2000">
                <a:solidFill>
                  <a:schemeClr val="accent2"/>
                </a:solidFill>
              </a:rPr>
              <a:t>命令長</a:t>
            </a:r>
          </a:p>
        </p:txBody>
      </p:sp>
      <p:sp>
        <p:nvSpPr>
          <p:cNvPr id="94233" name="Line 26">
            <a:extLst>
              <a:ext uri="{FF2B5EF4-FFF2-40B4-BE49-F238E27FC236}">
                <a16:creationId xmlns:a16="http://schemas.microsoft.com/office/drawing/2014/main" id="{C8DD4DE5-8765-45C5-8285-43AAE683524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67375" y="2101850"/>
            <a:ext cx="728663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234" name="Line 27">
            <a:extLst>
              <a:ext uri="{FF2B5EF4-FFF2-40B4-BE49-F238E27FC236}">
                <a16:creationId xmlns:a16="http://schemas.microsoft.com/office/drawing/2014/main" id="{D49BC633-1126-487B-B8F1-EE95A699A0B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3563" y="4591050"/>
            <a:ext cx="746125" cy="0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235" name="Line 28">
            <a:extLst>
              <a:ext uri="{FF2B5EF4-FFF2-40B4-BE49-F238E27FC236}">
                <a16:creationId xmlns:a16="http://schemas.microsoft.com/office/drawing/2014/main" id="{DE7243AA-9567-43A8-91D8-00FDEC5D0D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56263" y="4333875"/>
            <a:ext cx="0" cy="2492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236" name="Freeform 29">
            <a:extLst>
              <a:ext uri="{FF2B5EF4-FFF2-40B4-BE49-F238E27FC236}">
                <a16:creationId xmlns:a16="http://schemas.microsoft.com/office/drawing/2014/main" id="{298C9C52-3E2C-4156-8809-74F6BA1C764B}"/>
              </a:ext>
            </a:extLst>
          </p:cNvPr>
          <p:cNvSpPr>
            <a:spLocks/>
          </p:cNvSpPr>
          <p:nvPr/>
        </p:nvSpPr>
        <p:spPr bwMode="auto">
          <a:xfrm>
            <a:off x="476250" y="1952625"/>
            <a:ext cx="958850" cy="2513013"/>
          </a:xfrm>
          <a:custGeom>
            <a:avLst/>
            <a:gdLst>
              <a:gd name="T0" fmla="*/ 2147483646 w 604"/>
              <a:gd name="T1" fmla="*/ 0 h 1583"/>
              <a:gd name="T2" fmla="*/ 0 w 604"/>
              <a:gd name="T3" fmla="*/ 2147483646 h 1583"/>
              <a:gd name="T4" fmla="*/ 0 w 604"/>
              <a:gd name="T5" fmla="*/ 2147483646 h 1583"/>
              <a:gd name="T6" fmla="*/ 2147483646 w 604"/>
              <a:gd name="T7" fmla="*/ 2147483646 h 1583"/>
              <a:gd name="T8" fmla="*/ 2147483646 w 604"/>
              <a:gd name="T9" fmla="*/ 2147483646 h 1583"/>
              <a:gd name="T10" fmla="*/ 2147483646 w 604"/>
              <a:gd name="T11" fmla="*/ 2147483646 h 1583"/>
              <a:gd name="T12" fmla="*/ 2147483646 w 604"/>
              <a:gd name="T13" fmla="*/ 2147483646 h 1583"/>
              <a:gd name="T14" fmla="*/ 2147483646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4237" name="Rectangle 30">
            <a:extLst>
              <a:ext uri="{FF2B5EF4-FFF2-40B4-BE49-F238E27FC236}">
                <a16:creationId xmlns:a16="http://schemas.microsoft.com/office/drawing/2014/main" id="{FB048E6A-1373-4BF2-96C9-560B6A5D9C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2436813"/>
            <a:ext cx="949325" cy="159861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4238" name="Oval 32">
            <a:extLst>
              <a:ext uri="{FF2B5EF4-FFF2-40B4-BE49-F238E27FC236}">
                <a16:creationId xmlns:a16="http://schemas.microsoft.com/office/drawing/2014/main" id="{DE93A774-4B64-44FD-8129-69720D5675A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454525" y="1660525"/>
            <a:ext cx="114300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4239" name="Line 33">
            <a:extLst>
              <a:ext uri="{FF2B5EF4-FFF2-40B4-BE49-F238E27FC236}">
                <a16:creationId xmlns:a16="http://schemas.microsoft.com/office/drawing/2014/main" id="{048E9B62-F74E-4C7A-9034-938C7C5EE7C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8025" y="1725613"/>
            <a:ext cx="0" cy="1004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240" name="Line 34">
            <a:extLst>
              <a:ext uri="{FF2B5EF4-FFF2-40B4-BE49-F238E27FC236}">
                <a16:creationId xmlns:a16="http://schemas.microsoft.com/office/drawing/2014/main" id="{D2F120FD-9AE0-4E0E-8EE4-D97104118F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2732088"/>
            <a:ext cx="5143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241" name="Line 35">
            <a:extLst>
              <a:ext uri="{FF2B5EF4-FFF2-40B4-BE49-F238E27FC236}">
                <a16:creationId xmlns:a16="http://schemas.microsoft.com/office/drawing/2014/main" id="{1101595F-7D36-4843-9963-CFAAEBA61BC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5863" y="1712913"/>
            <a:ext cx="1587" cy="684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242" name="Line 36">
            <a:extLst>
              <a:ext uri="{FF2B5EF4-FFF2-40B4-BE49-F238E27FC236}">
                <a16:creationId xmlns:a16="http://schemas.microsoft.com/office/drawing/2014/main" id="{0A8EB563-E80E-4199-A2C6-8FC2AF04111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90738" y="2374900"/>
            <a:ext cx="390525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243" name="Line 37">
            <a:extLst>
              <a:ext uri="{FF2B5EF4-FFF2-40B4-BE49-F238E27FC236}">
                <a16:creationId xmlns:a16="http://schemas.microsoft.com/office/drawing/2014/main" id="{FE09C8F4-C3E6-44BD-B991-2089598C3E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3988" y="2519363"/>
            <a:ext cx="407987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244" name="Line 38">
            <a:extLst>
              <a:ext uri="{FF2B5EF4-FFF2-40B4-BE49-F238E27FC236}">
                <a16:creationId xmlns:a16="http://schemas.microsoft.com/office/drawing/2014/main" id="{D1F86D57-5243-481F-8A65-0064347BDE7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3275" y="2635250"/>
            <a:ext cx="6477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245" name="Line 39">
            <a:extLst>
              <a:ext uri="{FF2B5EF4-FFF2-40B4-BE49-F238E27FC236}">
                <a16:creationId xmlns:a16="http://schemas.microsoft.com/office/drawing/2014/main" id="{53DC59C5-2B5C-4023-BC6B-CFAF5C6BDEE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2563" y="2633663"/>
            <a:ext cx="1587" cy="1347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246" name="Line 40">
            <a:extLst>
              <a:ext uri="{FF2B5EF4-FFF2-40B4-BE49-F238E27FC236}">
                <a16:creationId xmlns:a16="http://schemas.microsoft.com/office/drawing/2014/main" id="{A36C89BE-8499-4170-9ACD-845F70455C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2635250"/>
            <a:ext cx="309562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247" name="Line 41">
            <a:extLst>
              <a:ext uri="{FF2B5EF4-FFF2-40B4-BE49-F238E27FC236}">
                <a16:creationId xmlns:a16="http://schemas.microsoft.com/office/drawing/2014/main" id="{23E265BF-88C7-4863-9C1A-381BED6A71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3038" y="3959225"/>
            <a:ext cx="12700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248" name="Line 42">
            <a:extLst>
              <a:ext uri="{FF2B5EF4-FFF2-40B4-BE49-F238E27FC236}">
                <a16:creationId xmlns:a16="http://schemas.microsoft.com/office/drawing/2014/main" id="{2F85BD2E-AA93-4799-8B0C-BCBBA3B455B0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775" y="3175000"/>
            <a:ext cx="255588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249" name="Oval 43">
            <a:extLst>
              <a:ext uri="{FF2B5EF4-FFF2-40B4-BE49-F238E27FC236}">
                <a16:creationId xmlns:a16="http://schemas.microsoft.com/office/drawing/2014/main" id="{20911B49-E091-464B-950B-52B11EE89E9E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597150" y="2528888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4250" name="Oval 44">
            <a:extLst>
              <a:ext uri="{FF2B5EF4-FFF2-40B4-BE49-F238E27FC236}">
                <a16:creationId xmlns:a16="http://schemas.microsoft.com/office/drawing/2014/main" id="{5AF2091C-DC81-4DF3-8A28-3333FE2E39EB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339975" y="16081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4251" name="Line 45">
            <a:extLst>
              <a:ext uri="{FF2B5EF4-FFF2-40B4-BE49-F238E27FC236}">
                <a16:creationId xmlns:a16="http://schemas.microsoft.com/office/drawing/2014/main" id="{DC55A01A-CA87-494C-BE2E-B95E749061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4625" y="1441450"/>
            <a:ext cx="6959600" cy="4763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252" name="Line 46">
            <a:extLst>
              <a:ext uri="{FF2B5EF4-FFF2-40B4-BE49-F238E27FC236}">
                <a16:creationId xmlns:a16="http://schemas.microsoft.com/office/drawing/2014/main" id="{2D5C853A-ADE0-442D-898F-B7B4BCBAD33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0188" y="1457325"/>
            <a:ext cx="1587" cy="17081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253" name="Line 47">
            <a:extLst>
              <a:ext uri="{FF2B5EF4-FFF2-40B4-BE49-F238E27FC236}">
                <a16:creationId xmlns:a16="http://schemas.microsoft.com/office/drawing/2014/main" id="{1E2FA24A-B53C-41F3-908A-1D2E070AC9A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9388" y="1450975"/>
            <a:ext cx="0" cy="11747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254" name="Oval 48">
            <a:extLst>
              <a:ext uri="{FF2B5EF4-FFF2-40B4-BE49-F238E27FC236}">
                <a16:creationId xmlns:a16="http://schemas.microsoft.com/office/drawing/2014/main" id="{6370D2A1-86B6-442E-BC1E-8641D968E699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3397250" y="1330325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4255" name="Line 49">
            <a:extLst>
              <a:ext uri="{FF2B5EF4-FFF2-40B4-BE49-F238E27FC236}">
                <a16:creationId xmlns:a16="http://schemas.microsoft.com/office/drawing/2014/main" id="{F8FC3665-D4DA-45E7-B670-CFF6284C144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1550" y="936625"/>
            <a:ext cx="7938" cy="479425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256" name="Oval 50">
            <a:extLst>
              <a:ext uri="{FF2B5EF4-FFF2-40B4-BE49-F238E27FC236}">
                <a16:creationId xmlns:a16="http://schemas.microsoft.com/office/drawing/2014/main" id="{8BE82769-61D3-4C76-852A-142BFB05154B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575175" y="1320800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4257" name="Line 51">
            <a:extLst>
              <a:ext uri="{FF2B5EF4-FFF2-40B4-BE49-F238E27FC236}">
                <a16:creationId xmlns:a16="http://schemas.microsoft.com/office/drawing/2014/main" id="{48137FED-1FD7-4D3E-A48B-3EE868BDC748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4238" y="1446213"/>
            <a:ext cx="1587" cy="228600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258" name="Line 52">
            <a:extLst>
              <a:ext uri="{FF2B5EF4-FFF2-40B4-BE49-F238E27FC236}">
                <a16:creationId xmlns:a16="http://schemas.microsoft.com/office/drawing/2014/main" id="{D1B102D4-B45C-494E-ACCF-0BDEF48782D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0500" y="3721100"/>
            <a:ext cx="6985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259" name="Oval 53">
            <a:extLst>
              <a:ext uri="{FF2B5EF4-FFF2-40B4-BE49-F238E27FC236}">
                <a16:creationId xmlns:a16="http://schemas.microsoft.com/office/drawing/2014/main" id="{2D43B3C1-D3CC-4C6C-8273-E10C9D2FD4AC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5548313" y="1998663"/>
            <a:ext cx="230187" cy="217487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9999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4260" name="Line 54">
            <a:extLst>
              <a:ext uri="{FF2B5EF4-FFF2-40B4-BE49-F238E27FC236}">
                <a16:creationId xmlns:a16="http://schemas.microsoft.com/office/drawing/2014/main" id="{A47907CD-90ED-47C5-B87B-1E43685CC8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82800" y="2116138"/>
            <a:ext cx="356711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1703" name="Rectangle 55">
            <a:extLst>
              <a:ext uri="{FF2B5EF4-FFF2-40B4-BE49-F238E27FC236}">
                <a16:creationId xmlns:a16="http://schemas.microsoft.com/office/drawing/2014/main" id="{63785829-FE4A-4913-A92B-9BA6FF0E2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4300" y="5221288"/>
            <a:ext cx="1509713" cy="825500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94262" name="Rectangle 56">
            <a:extLst>
              <a:ext uri="{FF2B5EF4-FFF2-40B4-BE49-F238E27FC236}">
                <a16:creationId xmlns:a16="http://schemas.microsoft.com/office/drawing/2014/main" id="{FEABF3E0-ED42-4E1D-8120-5CD8FC7A81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7288" y="2359025"/>
            <a:ext cx="1603375" cy="3802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4263" name="Text Box 57">
            <a:extLst>
              <a:ext uri="{FF2B5EF4-FFF2-40B4-BE49-F238E27FC236}">
                <a16:creationId xmlns:a16="http://schemas.microsoft.com/office/drawing/2014/main" id="{61B60127-BF2A-439B-B628-35E39928FD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4038" y="3800475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94264" name="Line 58">
            <a:extLst>
              <a:ext uri="{FF2B5EF4-FFF2-40B4-BE49-F238E27FC236}">
                <a16:creationId xmlns:a16="http://schemas.microsoft.com/office/drawing/2014/main" id="{A063EB64-B356-4A32-BB08-CB2149C65C57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4316413"/>
            <a:ext cx="377825" cy="127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265" name="Line 59">
            <a:extLst>
              <a:ext uri="{FF2B5EF4-FFF2-40B4-BE49-F238E27FC236}">
                <a16:creationId xmlns:a16="http://schemas.microsoft.com/office/drawing/2014/main" id="{1A6D22B8-372F-49C2-831B-7C0B2152A738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2175" y="3854450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266" name="Text Box 61">
            <a:extLst>
              <a:ext uri="{FF2B5EF4-FFF2-40B4-BE49-F238E27FC236}">
                <a16:creationId xmlns:a16="http://schemas.microsoft.com/office/drawing/2014/main" id="{8DFCF772-073D-4AFD-B16B-A9C891CDC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938" y="223838"/>
            <a:ext cx="3192462" cy="711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solidFill>
                  <a:schemeClr val="tx2"/>
                </a:solidFill>
                <a:latin typeface="Microsoft Sans Serif" panose="020B0604020202020204" pitchFamily="34" charset="0"/>
              </a:rPr>
              <a:t>命令実行では</a:t>
            </a:r>
          </a:p>
        </p:txBody>
      </p:sp>
      <p:sp>
        <p:nvSpPr>
          <p:cNvPr id="411711" name="Text Box 63">
            <a:extLst>
              <a:ext uri="{FF2B5EF4-FFF2-40B4-BE49-F238E27FC236}">
                <a16:creationId xmlns:a16="http://schemas.microsoft.com/office/drawing/2014/main" id="{1103438B-D73D-418E-876D-625E26DA6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7475" y="2322513"/>
            <a:ext cx="896938" cy="617537"/>
          </a:xfrm>
          <a:prstGeom prst="rect">
            <a:avLst/>
          </a:prstGeom>
          <a:solidFill>
            <a:schemeClr val="tx2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  <a:latin typeface="MS Reference Sans Serif" panose="020B0604030504040204" pitchFamily="34" charset="0"/>
              </a:rPr>
              <a:t>　</a:t>
            </a:r>
            <a:r>
              <a:rPr lang="en-US" altLang="ja-JP" sz="2400">
                <a:solidFill>
                  <a:schemeClr val="tx2"/>
                </a:solidFill>
                <a:latin typeface="MS Reference Sans Serif" panose="020B0604030504040204" pitchFamily="34" charset="0"/>
              </a:rPr>
              <a:t>　　</a:t>
            </a:r>
            <a:endParaRPr lang="en-US" altLang="ja-JP" sz="2400" b="1">
              <a:solidFill>
                <a:schemeClr val="tx2"/>
              </a:solidFill>
              <a:latin typeface="MS Reference Sans Serif" panose="020B0604030504040204" pitchFamily="34" charset="0"/>
            </a:endParaRPr>
          </a:p>
        </p:txBody>
      </p:sp>
      <p:sp>
        <p:nvSpPr>
          <p:cNvPr id="411712" name="Line 64">
            <a:extLst>
              <a:ext uri="{FF2B5EF4-FFF2-40B4-BE49-F238E27FC236}">
                <a16:creationId xmlns:a16="http://schemas.microsoft.com/office/drawing/2014/main" id="{AE292387-2CC6-4617-A3C9-5DE64B93E9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73288" y="4830763"/>
            <a:ext cx="0" cy="354012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1713" name="Line 65">
            <a:extLst>
              <a:ext uri="{FF2B5EF4-FFF2-40B4-BE49-F238E27FC236}">
                <a16:creationId xmlns:a16="http://schemas.microsoft.com/office/drawing/2014/main" id="{A27C69FA-6D6A-4CF2-A5C6-0750D0715AE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84400" y="4864100"/>
            <a:ext cx="2709863" cy="3175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1714" name="Line 66">
            <a:extLst>
              <a:ext uri="{FF2B5EF4-FFF2-40B4-BE49-F238E27FC236}">
                <a16:creationId xmlns:a16="http://schemas.microsoft.com/office/drawing/2014/main" id="{12478335-D4B0-46CB-97B6-8A3D3397A9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48225" y="2611438"/>
            <a:ext cx="0" cy="2262187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1715" name="Line 67">
            <a:extLst>
              <a:ext uri="{FF2B5EF4-FFF2-40B4-BE49-F238E27FC236}">
                <a16:creationId xmlns:a16="http://schemas.microsoft.com/office/drawing/2014/main" id="{36F8FDF4-5813-47E8-B124-BD9DFED1F5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16475" y="2611438"/>
            <a:ext cx="398463" cy="52387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1716" name="Line 68">
            <a:extLst>
              <a:ext uri="{FF2B5EF4-FFF2-40B4-BE49-F238E27FC236}">
                <a16:creationId xmlns:a16="http://schemas.microsoft.com/office/drawing/2014/main" id="{C243BCB9-90F1-4DCE-BC18-62DFC9247D5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038850" y="2905125"/>
            <a:ext cx="447675" cy="11049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1719" name="Line 71">
            <a:extLst>
              <a:ext uri="{FF2B5EF4-FFF2-40B4-BE49-F238E27FC236}">
                <a16:creationId xmlns:a16="http://schemas.microsoft.com/office/drawing/2014/main" id="{40796F53-73C2-47D0-8F49-91004EC4975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08400" y="4727575"/>
            <a:ext cx="538163" cy="22225"/>
          </a:xfrm>
          <a:prstGeom prst="line">
            <a:avLst/>
          </a:prstGeom>
          <a:noFill/>
          <a:ln w="57150">
            <a:solidFill>
              <a:srgbClr val="FF4B4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274" name="Text Box 73">
            <a:extLst>
              <a:ext uri="{FF2B5EF4-FFF2-40B4-BE49-F238E27FC236}">
                <a16:creationId xmlns:a16="http://schemas.microsoft.com/office/drawing/2014/main" id="{04D7F3F2-34BF-4AAC-81FE-BA8670AFBE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6450" y="2978150"/>
            <a:ext cx="205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chemeClr val="accent2"/>
                </a:solidFill>
              </a:rPr>
              <a:t>プログラムカウンタ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chemeClr val="accent2"/>
                </a:solidFill>
              </a:rPr>
              <a:t>Program Counter</a:t>
            </a:r>
          </a:p>
        </p:txBody>
      </p:sp>
      <p:sp>
        <p:nvSpPr>
          <p:cNvPr id="94275" name="Text Box 74">
            <a:extLst>
              <a:ext uri="{FF2B5EF4-FFF2-40B4-BE49-F238E27FC236}">
                <a16:creationId xmlns:a16="http://schemas.microsoft.com/office/drawing/2014/main" id="{286FD67D-3E3A-4B7D-8D98-2B3FC27E0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7475" y="3735388"/>
            <a:ext cx="12652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latin typeface="Microsoft Sans Serif" panose="020B0604020202020204" pitchFamily="34" charset="0"/>
              </a:rPr>
              <a:t>メモリ</a:t>
            </a:r>
          </a:p>
        </p:txBody>
      </p:sp>
      <p:sp>
        <p:nvSpPr>
          <p:cNvPr id="411708" name="Text Box 60">
            <a:extLst>
              <a:ext uri="{FF2B5EF4-FFF2-40B4-BE49-F238E27FC236}">
                <a16:creationId xmlns:a16="http://schemas.microsoft.com/office/drawing/2014/main" id="{7C332317-F42C-4279-AC31-0D7DC6DD92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4275" y="4037013"/>
            <a:ext cx="3897313" cy="24193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accent2"/>
                </a:solidFill>
              </a:rPr>
              <a:t>プログラムカウンタ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accent2"/>
                </a:solidFill>
              </a:rPr>
              <a:t>に新しい値が入る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FF0000"/>
                </a:solidFill>
              </a:rPr>
              <a:t>　</a:t>
            </a:r>
            <a:r>
              <a:rPr lang="ja-JP" altLang="en-US" sz="8000">
                <a:solidFill>
                  <a:srgbClr val="FF0000"/>
                </a:solidFill>
              </a:rPr>
              <a:t>→ 分岐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1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11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11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11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11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11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11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0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1170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11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11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117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11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 tmFilter="0, 0; .2, .5; .8, .5; 1, 0"/>
                                        <p:tgtEl>
                                          <p:spTgt spid="4117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250" autoRev="1" fill="hold"/>
                                        <p:tgtEl>
                                          <p:spTgt spid="4117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4117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4117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703" grpId="0" animBg="1" autoUpdateAnimBg="0"/>
      <p:bldP spid="411711" grpId="0" animBg="1" autoUpdateAnimBg="0"/>
      <p:bldP spid="411708" grpId="0" build="allAtOnce" animBg="1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タイトル 1">
            <a:extLst>
              <a:ext uri="{FF2B5EF4-FFF2-40B4-BE49-F238E27FC236}">
                <a16:creationId xmlns:a16="http://schemas.microsoft.com/office/drawing/2014/main" id="{55C30EDF-4559-4E0E-9410-C2F3E29FA51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まとめ</a:t>
            </a:r>
          </a:p>
        </p:txBody>
      </p:sp>
      <p:sp>
        <p:nvSpPr>
          <p:cNvPr id="96259" name="テキスト プレースホルダ 2">
            <a:extLst>
              <a:ext uri="{FF2B5EF4-FFF2-40B4-BE49-F238E27FC236}">
                <a16:creationId xmlns:a16="http://schemas.microsoft.com/office/drawing/2014/main" id="{C33C8588-8571-481E-A569-32136ACCA0D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分岐命令では、プログラムカウンタの書き換えが起こる</a:t>
            </a:r>
            <a:endParaRPr lang="en-US" altLang="ja-JP"/>
          </a:p>
          <a:p>
            <a:pPr eaLnBrk="1" hangingPunct="1"/>
            <a:endParaRPr lang="en-US" altLang="ja-JP"/>
          </a:p>
          <a:p>
            <a:pPr eaLnBrk="1" hangingPunct="1"/>
            <a:r>
              <a:rPr lang="ja-JP" altLang="en-US"/>
              <a:t>命令は、メモリに格納され、プログラムカウンタを使い読みだされる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6" descr="1">
            <a:extLst>
              <a:ext uri="{FF2B5EF4-FFF2-40B4-BE49-F238E27FC236}">
                <a16:creationId xmlns:a16="http://schemas.microsoft.com/office/drawing/2014/main" id="{37BB71A2-7FF2-4E32-B37E-6121973650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" y="114300"/>
            <a:ext cx="4352925" cy="5508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1" name="Rectangle 3">
            <a:extLst>
              <a:ext uri="{FF2B5EF4-FFF2-40B4-BE49-F238E27FC236}">
                <a16:creationId xmlns:a16="http://schemas.microsoft.com/office/drawing/2014/main" id="{23F53F03-AADA-445E-9B75-F5B6F09D4D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50" y="4257675"/>
            <a:ext cx="5153025" cy="25447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49924" name="Rectangle 4">
            <a:extLst>
              <a:ext uri="{FF2B5EF4-FFF2-40B4-BE49-F238E27FC236}">
                <a16:creationId xmlns:a16="http://schemas.microsoft.com/office/drawing/2014/main" id="{72D895D1-B956-49DE-ADC9-2401298FD0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4500" y="2944813"/>
            <a:ext cx="2514600" cy="381000"/>
          </a:xfrm>
          <a:prstGeom prst="rect">
            <a:avLst/>
          </a:prstGeom>
          <a:solidFill>
            <a:schemeClr val="accent2">
              <a:alpha val="3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49925" name="Text Box 5">
            <a:extLst>
              <a:ext uri="{FF2B5EF4-FFF2-40B4-BE49-F238E27FC236}">
                <a16:creationId xmlns:a16="http://schemas.microsoft.com/office/drawing/2014/main" id="{C9082976-A8C4-4E63-B7E6-C0CC516986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1663" y="2589213"/>
            <a:ext cx="4537075" cy="9556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メモリ読み出し　</a:t>
            </a:r>
            <a:r>
              <a:rPr lang="en-US" altLang="ja-JP" sz="2800"/>
              <a:t>(x </a:t>
            </a:r>
            <a:r>
              <a:rPr lang="ja-JP" altLang="en-US" sz="2800"/>
              <a:t>から</a:t>
            </a:r>
            <a:r>
              <a:rPr lang="en-US" altLang="ja-JP" sz="2800"/>
              <a:t>)</a:t>
            </a:r>
            <a:r>
              <a:rPr lang="ja-JP" altLang="en-US" sz="2800"/>
              <a:t>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→　データレジスタ </a:t>
            </a:r>
            <a:r>
              <a:rPr lang="en-US" altLang="ja-JP" sz="2800"/>
              <a:t>d0 </a:t>
            </a:r>
            <a:r>
              <a:rPr lang="ja-JP" altLang="en-US" sz="2800"/>
              <a:t>に格納</a:t>
            </a:r>
          </a:p>
        </p:txBody>
      </p:sp>
      <p:sp>
        <p:nvSpPr>
          <p:cNvPr id="849928" name="Text Box 8">
            <a:extLst>
              <a:ext uri="{FF2B5EF4-FFF2-40B4-BE49-F238E27FC236}">
                <a16:creationId xmlns:a16="http://schemas.microsoft.com/office/drawing/2014/main" id="{1D6F4FA9-4147-48BF-843F-7C687F433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2100" y="382588"/>
            <a:ext cx="2938463" cy="174942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b="1">
                <a:solidFill>
                  <a:srgbClr val="008000"/>
                </a:solidFill>
              </a:rPr>
              <a:t>x </a:t>
            </a:r>
            <a:r>
              <a:rPr lang="ja-JP" altLang="en-US" sz="3600" b="1">
                <a:solidFill>
                  <a:srgbClr val="008000"/>
                </a:solidFill>
              </a:rPr>
              <a:t>→ </a:t>
            </a:r>
            <a:r>
              <a:rPr lang="en-US" altLang="ja-JP" sz="3600" b="1">
                <a:solidFill>
                  <a:srgbClr val="008000"/>
                </a:solidFill>
              </a:rPr>
              <a:t>0x000018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b="1">
                <a:solidFill>
                  <a:srgbClr val="008000"/>
                </a:solidFill>
              </a:rPr>
              <a:t>y </a:t>
            </a:r>
            <a:r>
              <a:rPr lang="ja-JP" altLang="en-US" sz="3600" b="1">
                <a:solidFill>
                  <a:srgbClr val="008000"/>
                </a:solidFill>
              </a:rPr>
              <a:t>→ </a:t>
            </a:r>
            <a:r>
              <a:rPr lang="en-US" altLang="ja-JP" sz="3600" b="1">
                <a:solidFill>
                  <a:srgbClr val="008000"/>
                </a:solidFill>
              </a:rPr>
              <a:t>0x00001a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b="1">
                <a:solidFill>
                  <a:srgbClr val="008000"/>
                </a:solidFill>
              </a:rPr>
              <a:t>z </a:t>
            </a:r>
            <a:r>
              <a:rPr lang="ja-JP" altLang="en-US" sz="3600" b="1">
                <a:solidFill>
                  <a:srgbClr val="008000"/>
                </a:solidFill>
              </a:rPr>
              <a:t>→ </a:t>
            </a:r>
            <a:r>
              <a:rPr lang="en-US" altLang="ja-JP" sz="3600" b="1">
                <a:solidFill>
                  <a:srgbClr val="008000"/>
                </a:solidFill>
              </a:rPr>
              <a:t>0x00001c</a:t>
            </a:r>
            <a:endParaRPr lang="ja-JP" altLang="en-US" sz="3600" b="1">
              <a:solidFill>
                <a:srgbClr val="008000"/>
              </a:solidFill>
            </a:endParaRPr>
          </a:p>
        </p:txBody>
      </p:sp>
      <p:sp>
        <p:nvSpPr>
          <p:cNvPr id="849929" name="Rectangle 9">
            <a:extLst>
              <a:ext uri="{FF2B5EF4-FFF2-40B4-BE49-F238E27FC236}">
                <a16:creationId xmlns:a16="http://schemas.microsoft.com/office/drawing/2014/main" id="{B91D617E-33C7-4CF6-9790-90D4A3897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3713" y="2909888"/>
            <a:ext cx="300037" cy="44608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49930" name="Line 10">
            <a:extLst>
              <a:ext uri="{FF2B5EF4-FFF2-40B4-BE49-F238E27FC236}">
                <a16:creationId xmlns:a16="http://schemas.microsoft.com/office/drawing/2014/main" id="{6022746C-554B-4B7F-910D-2736E2934D9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44863" y="3244850"/>
            <a:ext cx="1171575" cy="635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9931" name="Text Box 11">
            <a:extLst>
              <a:ext uri="{FF2B5EF4-FFF2-40B4-BE49-F238E27FC236}">
                <a16:creationId xmlns:a16="http://schemas.microsoft.com/office/drawing/2014/main" id="{85BAB6FB-A357-449F-A8F5-7A63228CAF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3900" y="3576638"/>
            <a:ext cx="4230688" cy="8318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アセンブラプログラムファイル中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ではラベル名</a:t>
            </a:r>
          </a:p>
        </p:txBody>
      </p:sp>
      <p:pic>
        <p:nvPicPr>
          <p:cNvPr id="12298" name="Picture 15" descr="1">
            <a:extLst>
              <a:ext uri="{FF2B5EF4-FFF2-40B4-BE49-F238E27FC236}">
                <a16:creationId xmlns:a16="http://schemas.microsoft.com/office/drawing/2014/main" id="{8E51F51E-E46B-4FAF-AD6D-A6685D81D0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68838"/>
            <a:ext cx="9144000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49927" name="Rectangle 7">
            <a:extLst>
              <a:ext uri="{FF2B5EF4-FFF2-40B4-BE49-F238E27FC236}">
                <a16:creationId xmlns:a16="http://schemas.microsoft.com/office/drawing/2014/main" id="{81E61CE7-E03B-4E02-9280-99B0A94638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9050" y="4751388"/>
            <a:ext cx="2976563" cy="381000"/>
          </a:xfrm>
          <a:prstGeom prst="rect">
            <a:avLst/>
          </a:prstGeom>
          <a:solidFill>
            <a:schemeClr val="accent2">
              <a:alpha val="3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49932" name="Rectangle 12">
            <a:extLst>
              <a:ext uri="{FF2B5EF4-FFF2-40B4-BE49-F238E27FC236}">
                <a16:creationId xmlns:a16="http://schemas.microsoft.com/office/drawing/2014/main" id="{DAE759C6-AF60-4BE9-AACC-4594BCA6BC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8063" y="4722813"/>
            <a:ext cx="1971675" cy="44608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49933" name="Line 13">
            <a:extLst>
              <a:ext uri="{FF2B5EF4-FFF2-40B4-BE49-F238E27FC236}">
                <a16:creationId xmlns:a16="http://schemas.microsoft.com/office/drawing/2014/main" id="{6050EABB-A9D2-4306-A2C9-8E77F2ADDD0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16350" y="5186363"/>
            <a:ext cx="207963" cy="6318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9934" name="Text Box 14">
            <a:extLst>
              <a:ext uri="{FF2B5EF4-FFF2-40B4-BE49-F238E27FC236}">
                <a16:creationId xmlns:a16="http://schemas.microsoft.com/office/drawing/2014/main" id="{EF28C319-00BD-47E5-BEFB-F7E15E9490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1075" y="5667375"/>
            <a:ext cx="3392488" cy="77152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400">
                <a:solidFill>
                  <a:srgbClr val="FF0000"/>
                </a:solidFill>
              </a:rPr>
              <a:t>メモリアドレス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49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49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49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49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49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849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49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49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49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849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24" grpId="0" animBg="1"/>
      <p:bldP spid="849925" grpId="0" animBg="1"/>
      <p:bldP spid="849928" grpId="0" animBg="1"/>
      <p:bldP spid="849929" grpId="0" animBg="1"/>
      <p:bldP spid="849931" grpId="0" animBg="1"/>
      <p:bldP spid="849927" grpId="0" animBg="1"/>
      <p:bldP spid="849932" grpId="0" animBg="1"/>
      <p:bldP spid="8499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1" descr="1">
            <a:extLst>
              <a:ext uri="{FF2B5EF4-FFF2-40B4-BE49-F238E27FC236}">
                <a16:creationId xmlns:a16="http://schemas.microsoft.com/office/drawing/2014/main" id="{551F45AA-883D-4243-BA2E-807A708ECC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" y="114300"/>
            <a:ext cx="4352925" cy="5508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39" name="Rectangle 3">
            <a:extLst>
              <a:ext uri="{FF2B5EF4-FFF2-40B4-BE49-F238E27FC236}">
                <a16:creationId xmlns:a16="http://schemas.microsoft.com/office/drawing/2014/main" id="{926AD837-FF70-4719-B597-F95E06C29C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50" y="4257675"/>
            <a:ext cx="5153025" cy="25447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8264AB07-C11A-439D-96C0-35A5EB598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4500" y="2944813"/>
            <a:ext cx="2514600" cy="381000"/>
          </a:xfrm>
          <a:prstGeom prst="rect">
            <a:avLst/>
          </a:prstGeom>
          <a:solidFill>
            <a:schemeClr val="tx2">
              <a:alpha val="3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41" name="Text Box 5">
            <a:extLst>
              <a:ext uri="{FF2B5EF4-FFF2-40B4-BE49-F238E27FC236}">
                <a16:creationId xmlns:a16="http://schemas.microsoft.com/office/drawing/2014/main" id="{7B0B6FD9-EAE4-40DE-9433-72D0386B2B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1663" y="2589213"/>
            <a:ext cx="4537075" cy="955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メモリ読み出し　</a:t>
            </a:r>
            <a:r>
              <a:rPr lang="en-US" altLang="ja-JP" sz="2800"/>
              <a:t>(x </a:t>
            </a:r>
            <a:r>
              <a:rPr lang="ja-JP" altLang="en-US" sz="2800"/>
              <a:t>から</a:t>
            </a:r>
            <a:r>
              <a:rPr lang="en-US" altLang="ja-JP" sz="2800"/>
              <a:t>)</a:t>
            </a:r>
            <a:r>
              <a:rPr lang="ja-JP" altLang="en-US" sz="2800"/>
              <a:t>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→　データレジスタ </a:t>
            </a:r>
            <a:r>
              <a:rPr lang="en-US" altLang="ja-JP" sz="2800"/>
              <a:t>d0 </a:t>
            </a:r>
            <a:r>
              <a:rPr lang="ja-JP" altLang="en-US" sz="2800"/>
              <a:t>に格納</a:t>
            </a:r>
          </a:p>
        </p:txBody>
      </p:sp>
      <p:sp>
        <p:nvSpPr>
          <p:cNvPr id="14342" name="Text Box 8">
            <a:extLst>
              <a:ext uri="{FF2B5EF4-FFF2-40B4-BE49-F238E27FC236}">
                <a16:creationId xmlns:a16="http://schemas.microsoft.com/office/drawing/2014/main" id="{75B42DAE-7432-44CB-8758-85384768BD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2100" y="382588"/>
            <a:ext cx="2938463" cy="174942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b="1">
                <a:solidFill>
                  <a:srgbClr val="008000"/>
                </a:solidFill>
              </a:rPr>
              <a:t>x </a:t>
            </a:r>
            <a:r>
              <a:rPr lang="ja-JP" altLang="en-US" sz="3600" b="1">
                <a:solidFill>
                  <a:srgbClr val="008000"/>
                </a:solidFill>
              </a:rPr>
              <a:t>→ </a:t>
            </a:r>
            <a:r>
              <a:rPr lang="en-US" altLang="ja-JP" sz="3600" b="1">
                <a:solidFill>
                  <a:srgbClr val="008000"/>
                </a:solidFill>
              </a:rPr>
              <a:t>0x000018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b="1">
                <a:solidFill>
                  <a:srgbClr val="008000"/>
                </a:solidFill>
              </a:rPr>
              <a:t>y </a:t>
            </a:r>
            <a:r>
              <a:rPr lang="ja-JP" altLang="en-US" sz="3600" b="1">
                <a:solidFill>
                  <a:srgbClr val="008000"/>
                </a:solidFill>
              </a:rPr>
              <a:t>→ </a:t>
            </a:r>
            <a:r>
              <a:rPr lang="en-US" altLang="ja-JP" sz="3600" b="1">
                <a:solidFill>
                  <a:srgbClr val="008000"/>
                </a:solidFill>
              </a:rPr>
              <a:t>0x00001a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b="1">
                <a:solidFill>
                  <a:srgbClr val="008000"/>
                </a:solidFill>
              </a:rPr>
              <a:t>z </a:t>
            </a:r>
            <a:r>
              <a:rPr lang="ja-JP" altLang="en-US" sz="3600" b="1">
                <a:solidFill>
                  <a:srgbClr val="008000"/>
                </a:solidFill>
              </a:rPr>
              <a:t>→ </a:t>
            </a:r>
            <a:r>
              <a:rPr lang="en-US" altLang="ja-JP" sz="3600" b="1">
                <a:solidFill>
                  <a:srgbClr val="008000"/>
                </a:solidFill>
              </a:rPr>
              <a:t>0x00001c</a:t>
            </a:r>
            <a:endParaRPr lang="ja-JP" altLang="en-US" sz="3600" b="1">
              <a:solidFill>
                <a:srgbClr val="008000"/>
              </a:solidFill>
            </a:endParaRPr>
          </a:p>
        </p:txBody>
      </p:sp>
      <p:sp>
        <p:nvSpPr>
          <p:cNvPr id="14343" name="Rectangle 9">
            <a:extLst>
              <a:ext uri="{FF2B5EF4-FFF2-40B4-BE49-F238E27FC236}">
                <a16:creationId xmlns:a16="http://schemas.microsoft.com/office/drawing/2014/main" id="{320D0E87-3707-4154-A3B5-1085F60E73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3713" y="2909888"/>
            <a:ext cx="300037" cy="44608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44" name="Line 10">
            <a:extLst>
              <a:ext uri="{FF2B5EF4-FFF2-40B4-BE49-F238E27FC236}">
                <a16:creationId xmlns:a16="http://schemas.microsoft.com/office/drawing/2014/main" id="{917F98E5-5A53-4B72-820C-D27B86C7232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44863" y="3244850"/>
            <a:ext cx="1171575" cy="635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45" name="Text Box 11">
            <a:extLst>
              <a:ext uri="{FF2B5EF4-FFF2-40B4-BE49-F238E27FC236}">
                <a16:creationId xmlns:a16="http://schemas.microsoft.com/office/drawing/2014/main" id="{4110F180-18AC-4B43-BD2C-03DE55EA3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3900" y="3576638"/>
            <a:ext cx="4230688" cy="8318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アセンブラプログラムファイル中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ではラベル名</a:t>
            </a:r>
          </a:p>
        </p:txBody>
      </p:sp>
      <p:pic>
        <p:nvPicPr>
          <p:cNvPr id="14346" name="Picture 18" descr="1">
            <a:extLst>
              <a:ext uri="{FF2B5EF4-FFF2-40B4-BE49-F238E27FC236}">
                <a16:creationId xmlns:a16="http://schemas.microsoft.com/office/drawing/2014/main" id="{E8CE4A68-7B43-462A-9CA9-702A57BA9F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68838"/>
            <a:ext cx="9144000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56077" name="Line 13">
            <a:extLst>
              <a:ext uri="{FF2B5EF4-FFF2-40B4-BE49-F238E27FC236}">
                <a16:creationId xmlns:a16="http://schemas.microsoft.com/office/drawing/2014/main" id="{7A970966-4300-4A71-8217-6C8CAEA9888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930650" y="5160963"/>
            <a:ext cx="423863" cy="4667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56078" name="Text Box 14">
            <a:extLst>
              <a:ext uri="{FF2B5EF4-FFF2-40B4-BE49-F238E27FC236}">
                <a16:creationId xmlns:a16="http://schemas.microsoft.com/office/drawing/2014/main" id="{55FECDAA-7FE8-4898-B0BA-B6FA6352B1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3475" y="5567363"/>
            <a:ext cx="3563938" cy="8302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メモリアドレス </a:t>
            </a:r>
            <a:r>
              <a:rPr lang="en-US" altLang="ja-JP" sz="2400">
                <a:solidFill>
                  <a:srgbClr val="FF0000"/>
                </a:solidFill>
              </a:rPr>
              <a:t>0x00000018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を扱う</a:t>
            </a:r>
            <a:endParaRPr lang="en-US" altLang="ja-JP" sz="2400">
              <a:solidFill>
                <a:srgbClr val="FF0000"/>
              </a:solidFill>
            </a:endParaRPr>
          </a:p>
        </p:txBody>
      </p:sp>
      <p:sp>
        <p:nvSpPr>
          <p:cNvPr id="856083" name="Rectangle 19">
            <a:extLst>
              <a:ext uri="{FF2B5EF4-FFF2-40B4-BE49-F238E27FC236}">
                <a16:creationId xmlns:a16="http://schemas.microsoft.com/office/drawing/2014/main" id="{A47BF337-746B-486E-8925-634C1C50EA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9050" y="4751388"/>
            <a:ext cx="2976563" cy="381000"/>
          </a:xfrm>
          <a:prstGeom prst="rect">
            <a:avLst/>
          </a:prstGeom>
          <a:solidFill>
            <a:schemeClr val="accent2">
              <a:alpha val="3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56084" name="Rectangle 20">
            <a:extLst>
              <a:ext uri="{FF2B5EF4-FFF2-40B4-BE49-F238E27FC236}">
                <a16:creationId xmlns:a16="http://schemas.microsoft.com/office/drawing/2014/main" id="{51FC3004-9E05-4CF9-97B1-25F94591F3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8063" y="4722813"/>
            <a:ext cx="1971675" cy="44608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56079" name="Rectangle 15">
            <a:extLst>
              <a:ext uri="{FF2B5EF4-FFF2-40B4-BE49-F238E27FC236}">
                <a16:creationId xmlns:a16="http://schemas.microsoft.com/office/drawing/2014/main" id="{04748C18-A5C1-4308-938E-A747415981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1588" y="4762500"/>
            <a:ext cx="963612" cy="373063"/>
          </a:xfrm>
          <a:prstGeom prst="rect">
            <a:avLst/>
          </a:prstGeom>
          <a:noFill/>
          <a:ln w="5715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56080" name="Text Box 16">
            <a:extLst>
              <a:ext uri="{FF2B5EF4-FFF2-40B4-BE49-F238E27FC236}">
                <a16:creationId xmlns:a16="http://schemas.microsoft.com/office/drawing/2014/main" id="{927FC7F8-71D8-44A3-B660-0B44C84E8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863" y="5462588"/>
            <a:ext cx="2819400" cy="1196975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FF0000"/>
                </a:solidFill>
              </a:rPr>
              <a:t>1. </a:t>
            </a:r>
            <a:r>
              <a:rPr lang="ja-JP" altLang="en-US" sz="2400">
                <a:solidFill>
                  <a:srgbClr val="FF0000"/>
                </a:solidFill>
              </a:rPr>
              <a:t>データ転送を行え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FF0000"/>
                </a:solidFill>
              </a:rPr>
              <a:t>2. </a:t>
            </a:r>
            <a:r>
              <a:rPr lang="ja-JP" altLang="en-US" sz="2400">
                <a:solidFill>
                  <a:srgbClr val="FF0000"/>
                </a:solidFill>
              </a:rPr>
              <a:t>転送先は </a:t>
            </a:r>
            <a:r>
              <a:rPr lang="en-US" altLang="ja-JP" sz="2400">
                <a:solidFill>
                  <a:srgbClr val="FF0000"/>
                </a:solidFill>
              </a:rPr>
              <a:t>D0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FF0000"/>
                </a:solidFill>
              </a:rPr>
              <a:t>3. </a:t>
            </a:r>
            <a:r>
              <a:rPr lang="ja-JP" altLang="en-US" sz="2400">
                <a:solidFill>
                  <a:srgbClr val="FF0000"/>
                </a:solidFill>
              </a:rPr>
              <a:t>処理はワード単位</a:t>
            </a:r>
          </a:p>
        </p:txBody>
      </p:sp>
      <p:sp>
        <p:nvSpPr>
          <p:cNvPr id="856081" name="Line 17">
            <a:extLst>
              <a:ext uri="{FF2B5EF4-FFF2-40B4-BE49-F238E27FC236}">
                <a16:creationId xmlns:a16="http://schemas.microsoft.com/office/drawing/2014/main" id="{7D0F0B19-4B47-4B19-B221-33B4627E5E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51000" y="5153025"/>
            <a:ext cx="152400" cy="40163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56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56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856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56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856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5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5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6078" grpId="0" animBg="1"/>
      <p:bldP spid="856083" grpId="0" animBg="1"/>
      <p:bldP spid="856084" grpId="0" animBg="1"/>
      <p:bldP spid="856079" grpId="0" animBg="1"/>
      <p:bldP spid="85608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7" descr="1">
            <a:extLst>
              <a:ext uri="{FF2B5EF4-FFF2-40B4-BE49-F238E27FC236}">
                <a16:creationId xmlns:a16="http://schemas.microsoft.com/office/drawing/2014/main" id="{D141835F-F63C-480E-A41F-8C31A0F9EE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" y="114300"/>
            <a:ext cx="4352925" cy="5508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7" name="Rectangle 3">
            <a:extLst>
              <a:ext uri="{FF2B5EF4-FFF2-40B4-BE49-F238E27FC236}">
                <a16:creationId xmlns:a16="http://schemas.microsoft.com/office/drawing/2014/main" id="{737CF808-6124-4494-A11D-C3CF1F1345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50" y="4257675"/>
            <a:ext cx="5153025" cy="25447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51972" name="Rectangle 4">
            <a:extLst>
              <a:ext uri="{FF2B5EF4-FFF2-40B4-BE49-F238E27FC236}">
                <a16:creationId xmlns:a16="http://schemas.microsoft.com/office/drawing/2014/main" id="{802F43B5-CF22-428D-9751-B6947303E5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4650" y="3302000"/>
            <a:ext cx="2514600" cy="381000"/>
          </a:xfrm>
          <a:prstGeom prst="rect">
            <a:avLst/>
          </a:prstGeom>
          <a:solidFill>
            <a:schemeClr val="tx2">
              <a:alpha val="3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51973" name="Text Box 5">
            <a:extLst>
              <a:ext uri="{FF2B5EF4-FFF2-40B4-BE49-F238E27FC236}">
                <a16:creationId xmlns:a16="http://schemas.microsoft.com/office/drawing/2014/main" id="{72A0E9C0-C2C7-49A6-9FD1-1D04D2992A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1013" y="2611438"/>
            <a:ext cx="4924425" cy="1384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メモリ読み出し　</a:t>
            </a:r>
            <a:r>
              <a:rPr lang="en-US" altLang="ja-JP" sz="2800"/>
              <a:t>(y</a:t>
            </a:r>
            <a:r>
              <a:rPr lang="ja-JP" altLang="en-US" sz="2800"/>
              <a:t>から</a:t>
            </a:r>
            <a:r>
              <a:rPr lang="en-US" altLang="ja-JP" sz="2800"/>
              <a:t>)</a:t>
            </a:r>
            <a:r>
              <a:rPr lang="ja-JP" altLang="en-US" sz="2800"/>
              <a:t>　と加算</a:t>
            </a:r>
            <a:endParaRPr lang="en-US" altLang="ja-JP" sz="2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→　データレジスタ </a:t>
            </a:r>
            <a:r>
              <a:rPr lang="en-US" altLang="ja-JP" sz="2800"/>
              <a:t>d0 </a:t>
            </a:r>
            <a:r>
              <a:rPr lang="ja-JP" altLang="en-US" sz="2800"/>
              <a:t>との加算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→　</a:t>
            </a:r>
            <a:r>
              <a:rPr lang="ja-JP" altLang="en-US" sz="2800" u="sng"/>
              <a:t>加算の結果は</a:t>
            </a:r>
            <a:r>
              <a:rPr lang="en-US" altLang="ja-JP" sz="2800" u="sng"/>
              <a:t>d0</a:t>
            </a:r>
            <a:r>
              <a:rPr lang="ja-JP" altLang="en-US" sz="2800" u="sng"/>
              <a:t>に格納</a:t>
            </a:r>
          </a:p>
        </p:txBody>
      </p:sp>
      <p:sp>
        <p:nvSpPr>
          <p:cNvPr id="16390" name="Text Box 6">
            <a:extLst>
              <a:ext uri="{FF2B5EF4-FFF2-40B4-BE49-F238E27FC236}">
                <a16:creationId xmlns:a16="http://schemas.microsoft.com/office/drawing/2014/main" id="{EDAF8C8D-2CCC-4908-AED8-817AC605D0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13" y="4411663"/>
            <a:ext cx="8956675" cy="2292350"/>
          </a:xfrm>
          <a:prstGeom prst="rect">
            <a:avLst/>
          </a:prstGeom>
          <a:solidFill>
            <a:schemeClr val="accent2">
              <a:alpha val="10196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S0 06 0000484452 1B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S2 14 000000 303900000018D0790000001A33C00000 14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S2 0C 000010 001C40484E720000 7F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S2 0A 000018 000A00140000 BF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S5 03 0003 F9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S8 04 000000 FB</a:t>
            </a:r>
          </a:p>
        </p:txBody>
      </p:sp>
      <p:sp>
        <p:nvSpPr>
          <p:cNvPr id="851975" name="Rectangle 7">
            <a:extLst>
              <a:ext uri="{FF2B5EF4-FFF2-40B4-BE49-F238E27FC236}">
                <a16:creationId xmlns:a16="http://schemas.microsoft.com/office/drawing/2014/main" id="{CDB40E22-BB2B-4B42-B1C9-138808D45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2338" y="4830763"/>
            <a:ext cx="2224087" cy="381000"/>
          </a:xfrm>
          <a:prstGeom prst="rect">
            <a:avLst/>
          </a:prstGeom>
          <a:solidFill>
            <a:schemeClr val="tx2">
              <a:alpha val="3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6392" name="Text Box 8">
            <a:extLst>
              <a:ext uri="{FF2B5EF4-FFF2-40B4-BE49-F238E27FC236}">
                <a16:creationId xmlns:a16="http://schemas.microsoft.com/office/drawing/2014/main" id="{49103FCD-D67B-41EF-BD47-E128F6E5E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2100" y="382588"/>
            <a:ext cx="2938463" cy="174942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b="1">
                <a:solidFill>
                  <a:srgbClr val="008000"/>
                </a:solidFill>
              </a:rPr>
              <a:t>x </a:t>
            </a:r>
            <a:r>
              <a:rPr lang="ja-JP" altLang="en-US" sz="3600" b="1">
                <a:solidFill>
                  <a:srgbClr val="008000"/>
                </a:solidFill>
              </a:rPr>
              <a:t>→ </a:t>
            </a:r>
            <a:r>
              <a:rPr lang="en-US" altLang="ja-JP" sz="3600" b="1">
                <a:solidFill>
                  <a:srgbClr val="008000"/>
                </a:solidFill>
              </a:rPr>
              <a:t>0x000018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b="1">
                <a:solidFill>
                  <a:srgbClr val="008000"/>
                </a:solidFill>
              </a:rPr>
              <a:t>y </a:t>
            </a:r>
            <a:r>
              <a:rPr lang="ja-JP" altLang="en-US" sz="3600" b="1">
                <a:solidFill>
                  <a:srgbClr val="008000"/>
                </a:solidFill>
              </a:rPr>
              <a:t>→ </a:t>
            </a:r>
            <a:r>
              <a:rPr lang="en-US" altLang="ja-JP" sz="3600" b="1">
                <a:solidFill>
                  <a:srgbClr val="008000"/>
                </a:solidFill>
              </a:rPr>
              <a:t>0x00001a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b="1">
                <a:solidFill>
                  <a:srgbClr val="008000"/>
                </a:solidFill>
              </a:rPr>
              <a:t>z </a:t>
            </a:r>
            <a:r>
              <a:rPr lang="ja-JP" altLang="en-US" sz="3600" b="1">
                <a:solidFill>
                  <a:srgbClr val="008000"/>
                </a:solidFill>
              </a:rPr>
              <a:t>→ </a:t>
            </a:r>
            <a:r>
              <a:rPr lang="en-US" altLang="ja-JP" sz="3600" b="1">
                <a:solidFill>
                  <a:srgbClr val="008000"/>
                </a:solidFill>
              </a:rPr>
              <a:t>0x00001c</a:t>
            </a:r>
            <a:endParaRPr lang="ja-JP" altLang="en-US" sz="3600" b="1">
              <a:solidFill>
                <a:srgbClr val="008000"/>
              </a:solidFill>
            </a:endParaRPr>
          </a:p>
        </p:txBody>
      </p:sp>
      <p:sp>
        <p:nvSpPr>
          <p:cNvPr id="851977" name="Rectangle 9">
            <a:extLst>
              <a:ext uri="{FF2B5EF4-FFF2-40B4-BE49-F238E27FC236}">
                <a16:creationId xmlns:a16="http://schemas.microsoft.com/office/drawing/2014/main" id="{6A3896B3-4B35-4F33-B50C-1BFED60045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3267075"/>
            <a:ext cx="300037" cy="44608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51978" name="Rectangle 10">
            <a:extLst>
              <a:ext uri="{FF2B5EF4-FFF2-40B4-BE49-F238E27FC236}">
                <a16:creationId xmlns:a16="http://schemas.microsoft.com/office/drawing/2014/main" id="{27625964-C724-4916-84CB-CBCB349453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8688" y="4862513"/>
            <a:ext cx="735012" cy="322262"/>
          </a:xfrm>
          <a:prstGeom prst="rect">
            <a:avLst/>
          </a:prstGeom>
          <a:solidFill>
            <a:srgbClr val="008000">
              <a:alpha val="2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51979" name="Text Box 11">
            <a:extLst>
              <a:ext uri="{FF2B5EF4-FFF2-40B4-BE49-F238E27FC236}">
                <a16:creationId xmlns:a16="http://schemas.microsoft.com/office/drawing/2014/main" id="{0F45E566-A06D-4DC5-AA1A-642D99793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6888" y="5511800"/>
            <a:ext cx="3462337" cy="119697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FF0000"/>
                </a:solidFill>
              </a:rPr>
              <a:t>1. </a:t>
            </a:r>
            <a:r>
              <a:rPr lang="ja-JP" altLang="en-US" sz="2400">
                <a:solidFill>
                  <a:srgbClr val="FF0000"/>
                </a:solidFill>
              </a:rPr>
              <a:t>加算を行え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FF0000"/>
                </a:solidFill>
              </a:rPr>
              <a:t>2. </a:t>
            </a:r>
            <a:r>
              <a:rPr lang="ja-JP" altLang="en-US" sz="2400">
                <a:solidFill>
                  <a:srgbClr val="FF0000"/>
                </a:solidFill>
              </a:rPr>
              <a:t>使用するレジスタは </a:t>
            </a:r>
            <a:r>
              <a:rPr lang="en-US" altLang="ja-JP" sz="2400">
                <a:solidFill>
                  <a:srgbClr val="FF0000"/>
                </a:solidFill>
              </a:rPr>
              <a:t>D0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FF0000"/>
                </a:solidFill>
              </a:rPr>
              <a:t>3. </a:t>
            </a:r>
            <a:r>
              <a:rPr lang="ja-JP" altLang="en-US" sz="2400">
                <a:solidFill>
                  <a:srgbClr val="FF0000"/>
                </a:solidFill>
              </a:rPr>
              <a:t>処理はワード単位</a:t>
            </a:r>
          </a:p>
        </p:txBody>
      </p:sp>
      <p:sp>
        <p:nvSpPr>
          <p:cNvPr id="851980" name="Line 12">
            <a:extLst>
              <a:ext uri="{FF2B5EF4-FFF2-40B4-BE49-F238E27FC236}">
                <a16:creationId xmlns:a16="http://schemas.microsoft.com/office/drawing/2014/main" id="{7C2C6C20-2FB3-4D7C-A175-A562A3F4EB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35500" y="5138738"/>
            <a:ext cx="368300" cy="38893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51981" name="Rectangle 13">
            <a:extLst>
              <a:ext uri="{FF2B5EF4-FFF2-40B4-BE49-F238E27FC236}">
                <a16:creationId xmlns:a16="http://schemas.microsoft.com/office/drawing/2014/main" id="{12EA8E68-B830-47AE-99C7-1B1F037B5B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9738" y="4810125"/>
            <a:ext cx="1425575" cy="44608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51982" name="Line 14">
            <a:extLst>
              <a:ext uri="{FF2B5EF4-FFF2-40B4-BE49-F238E27FC236}">
                <a16:creationId xmlns:a16="http://schemas.microsoft.com/office/drawing/2014/main" id="{6B8D8F4D-98E6-4FCA-938C-517E2E6A6F3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43625" y="5256213"/>
            <a:ext cx="101600" cy="5238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51983" name="Text Box 15">
            <a:extLst>
              <a:ext uri="{FF2B5EF4-FFF2-40B4-BE49-F238E27FC236}">
                <a16:creationId xmlns:a16="http://schemas.microsoft.com/office/drawing/2014/main" id="{2A769E78-0AC9-414F-85B4-A3CD85129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2750" y="5788025"/>
            <a:ext cx="3632200" cy="830263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メモリアドレス </a:t>
            </a:r>
            <a:r>
              <a:rPr lang="en-US" altLang="ja-JP" sz="2400">
                <a:solidFill>
                  <a:srgbClr val="FF0000"/>
                </a:solidFill>
              </a:rPr>
              <a:t>0x0000001A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を扱う</a:t>
            </a:r>
            <a:endParaRPr lang="en-US" altLang="ja-JP" sz="24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51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51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51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51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51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51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851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51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51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851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1972" grpId="0" animBg="1"/>
      <p:bldP spid="851973" grpId="0" animBg="1"/>
      <p:bldP spid="851975" grpId="0" animBg="1"/>
      <p:bldP spid="851977" grpId="0" animBg="1"/>
      <p:bldP spid="851978" grpId="0" animBg="1"/>
      <p:bldP spid="851979" grpId="0" animBg="1"/>
      <p:bldP spid="851981" grpId="0" animBg="1"/>
      <p:bldP spid="85198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9" descr="1">
            <a:extLst>
              <a:ext uri="{FF2B5EF4-FFF2-40B4-BE49-F238E27FC236}">
                <a16:creationId xmlns:a16="http://schemas.microsoft.com/office/drawing/2014/main" id="{9DE4B81C-4F04-4B9B-8C01-3ED40DAEB8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" y="114300"/>
            <a:ext cx="4352925" cy="5508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5" name="Rectangle 3">
            <a:extLst>
              <a:ext uri="{FF2B5EF4-FFF2-40B4-BE49-F238E27FC236}">
                <a16:creationId xmlns:a16="http://schemas.microsoft.com/office/drawing/2014/main" id="{679ECEC0-4A20-403B-801E-BB58FCFD1F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50" y="4257675"/>
            <a:ext cx="5153025" cy="25447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54020" name="Rectangle 4">
            <a:extLst>
              <a:ext uri="{FF2B5EF4-FFF2-40B4-BE49-F238E27FC236}">
                <a16:creationId xmlns:a16="http://schemas.microsoft.com/office/drawing/2014/main" id="{14DA30D7-3CE4-4A0C-AE20-7DC773168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8775" y="3648075"/>
            <a:ext cx="2514600" cy="381000"/>
          </a:xfrm>
          <a:prstGeom prst="rect">
            <a:avLst/>
          </a:prstGeom>
          <a:solidFill>
            <a:schemeClr val="tx2">
              <a:alpha val="3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54021" name="Text Box 5">
            <a:extLst>
              <a:ext uri="{FF2B5EF4-FFF2-40B4-BE49-F238E27FC236}">
                <a16:creationId xmlns:a16="http://schemas.microsoft.com/office/drawing/2014/main" id="{60BF8287-C49C-4C6E-A2A5-038D36E0FA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9738" y="2622550"/>
            <a:ext cx="4557712" cy="13827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メモリ書き込み </a:t>
            </a:r>
            <a:r>
              <a:rPr lang="en-US" altLang="ja-JP" sz="2800"/>
              <a:t>(z </a:t>
            </a:r>
            <a:r>
              <a:rPr lang="ja-JP" altLang="en-US" sz="2800"/>
              <a:t>へ</a:t>
            </a:r>
            <a:r>
              <a:rPr lang="en-US" altLang="ja-JP" sz="2800"/>
              <a:t>)</a:t>
            </a:r>
            <a:r>
              <a:rPr lang="ja-JP" altLang="en-US" sz="2800"/>
              <a:t>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→　データレジスタ </a:t>
            </a:r>
            <a:r>
              <a:rPr lang="en-US" altLang="ja-JP" sz="2800"/>
              <a:t>d0 </a:t>
            </a:r>
            <a:r>
              <a:rPr lang="ja-JP" altLang="en-US" sz="2800"/>
              <a:t>の中身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　　　を書き込む</a:t>
            </a:r>
          </a:p>
        </p:txBody>
      </p:sp>
      <p:sp>
        <p:nvSpPr>
          <p:cNvPr id="18438" name="Text Box 6">
            <a:extLst>
              <a:ext uri="{FF2B5EF4-FFF2-40B4-BE49-F238E27FC236}">
                <a16:creationId xmlns:a16="http://schemas.microsoft.com/office/drawing/2014/main" id="{84451960-BCFC-4753-AEC8-AFDC68FB6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13" y="4411663"/>
            <a:ext cx="8956675" cy="2292350"/>
          </a:xfrm>
          <a:prstGeom prst="rect">
            <a:avLst/>
          </a:prstGeom>
          <a:solidFill>
            <a:schemeClr val="accent2">
              <a:alpha val="10196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S0 06 0000484452 1B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S2 14 000000 303900000018D0790000001A33C00000 14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S2 0C 000010 001C40484E720000 7F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S2 0A 000018 000A00140000 BF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S5 03 0003 F9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S8 04 000000 FB</a:t>
            </a:r>
          </a:p>
        </p:txBody>
      </p:sp>
      <p:sp>
        <p:nvSpPr>
          <p:cNvPr id="854023" name="Rectangle 7">
            <a:extLst>
              <a:ext uri="{FF2B5EF4-FFF2-40B4-BE49-F238E27FC236}">
                <a16:creationId xmlns:a16="http://schemas.microsoft.com/office/drawing/2014/main" id="{0DA8D336-1A32-42E0-B625-51251B41B9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4799013"/>
            <a:ext cx="1481138" cy="381000"/>
          </a:xfrm>
          <a:prstGeom prst="rect">
            <a:avLst/>
          </a:prstGeom>
          <a:solidFill>
            <a:schemeClr val="tx2">
              <a:alpha val="3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54024" name="Rectangle 8">
            <a:extLst>
              <a:ext uri="{FF2B5EF4-FFF2-40B4-BE49-F238E27FC236}">
                <a16:creationId xmlns:a16="http://schemas.microsoft.com/office/drawing/2014/main" id="{EE7B6458-EBDC-4BAA-921B-07D1BE5F2C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165725"/>
            <a:ext cx="823913" cy="381000"/>
          </a:xfrm>
          <a:prstGeom prst="rect">
            <a:avLst/>
          </a:prstGeom>
          <a:solidFill>
            <a:schemeClr val="tx2">
              <a:alpha val="3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8441" name="Text Box 9">
            <a:extLst>
              <a:ext uri="{FF2B5EF4-FFF2-40B4-BE49-F238E27FC236}">
                <a16:creationId xmlns:a16="http://schemas.microsoft.com/office/drawing/2014/main" id="{440B600D-1410-49E7-BD86-CEA2703EED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2100" y="382588"/>
            <a:ext cx="2938463" cy="174942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b="1">
                <a:solidFill>
                  <a:srgbClr val="008000"/>
                </a:solidFill>
              </a:rPr>
              <a:t>x </a:t>
            </a:r>
            <a:r>
              <a:rPr lang="ja-JP" altLang="en-US" sz="3600" b="1">
                <a:solidFill>
                  <a:srgbClr val="008000"/>
                </a:solidFill>
              </a:rPr>
              <a:t>→ </a:t>
            </a:r>
            <a:r>
              <a:rPr lang="en-US" altLang="ja-JP" sz="3600" b="1">
                <a:solidFill>
                  <a:srgbClr val="008000"/>
                </a:solidFill>
              </a:rPr>
              <a:t>0x000018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b="1">
                <a:solidFill>
                  <a:srgbClr val="008000"/>
                </a:solidFill>
              </a:rPr>
              <a:t>y </a:t>
            </a:r>
            <a:r>
              <a:rPr lang="ja-JP" altLang="en-US" sz="3600" b="1">
                <a:solidFill>
                  <a:srgbClr val="008000"/>
                </a:solidFill>
              </a:rPr>
              <a:t>→ </a:t>
            </a:r>
            <a:r>
              <a:rPr lang="en-US" altLang="ja-JP" sz="3600" b="1">
                <a:solidFill>
                  <a:srgbClr val="008000"/>
                </a:solidFill>
              </a:rPr>
              <a:t>0x00001a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b="1">
                <a:solidFill>
                  <a:srgbClr val="008000"/>
                </a:solidFill>
              </a:rPr>
              <a:t>z </a:t>
            </a:r>
            <a:r>
              <a:rPr lang="ja-JP" altLang="en-US" sz="3600" b="1">
                <a:solidFill>
                  <a:srgbClr val="008000"/>
                </a:solidFill>
              </a:rPr>
              <a:t>→ </a:t>
            </a:r>
            <a:r>
              <a:rPr lang="en-US" altLang="ja-JP" sz="3600" b="1">
                <a:solidFill>
                  <a:srgbClr val="008000"/>
                </a:solidFill>
              </a:rPr>
              <a:t>0x00001c</a:t>
            </a:r>
            <a:endParaRPr lang="ja-JP" altLang="en-US" sz="3600" b="1">
              <a:solidFill>
                <a:srgbClr val="008000"/>
              </a:solidFill>
            </a:endParaRPr>
          </a:p>
        </p:txBody>
      </p:sp>
      <p:sp>
        <p:nvSpPr>
          <p:cNvPr id="854026" name="Rectangle 10">
            <a:extLst>
              <a:ext uri="{FF2B5EF4-FFF2-40B4-BE49-F238E27FC236}">
                <a16:creationId xmlns:a16="http://schemas.microsoft.com/office/drawing/2014/main" id="{3EFD480A-4A38-47E0-A524-BE54DC6607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4125" y="3619500"/>
            <a:ext cx="300038" cy="44608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54027" name="Rectangle 11">
            <a:extLst>
              <a:ext uri="{FF2B5EF4-FFF2-40B4-BE49-F238E27FC236}">
                <a16:creationId xmlns:a16="http://schemas.microsoft.com/office/drawing/2014/main" id="{07C44453-FA55-4E61-8857-F9521BC6E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8013" y="4829175"/>
            <a:ext cx="735012" cy="322263"/>
          </a:xfrm>
          <a:prstGeom prst="rect">
            <a:avLst/>
          </a:prstGeom>
          <a:solidFill>
            <a:srgbClr val="008000">
              <a:alpha val="2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54028" name="Text Box 12">
            <a:extLst>
              <a:ext uri="{FF2B5EF4-FFF2-40B4-BE49-F238E27FC236}">
                <a16:creationId xmlns:a16="http://schemas.microsoft.com/office/drawing/2014/main" id="{B83F7EC0-1CF6-4377-8203-F375324B1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3475" y="5545138"/>
            <a:ext cx="2819400" cy="119697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FF0000"/>
                </a:solidFill>
              </a:rPr>
              <a:t>1. </a:t>
            </a:r>
            <a:r>
              <a:rPr lang="ja-JP" altLang="en-US" sz="2400">
                <a:solidFill>
                  <a:srgbClr val="FF0000"/>
                </a:solidFill>
              </a:rPr>
              <a:t>データ転送を行え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FF0000"/>
                </a:solidFill>
              </a:rPr>
              <a:t>2. </a:t>
            </a:r>
            <a:r>
              <a:rPr lang="ja-JP" altLang="en-US" sz="2400">
                <a:solidFill>
                  <a:srgbClr val="FF0000"/>
                </a:solidFill>
              </a:rPr>
              <a:t>転送元は </a:t>
            </a:r>
            <a:r>
              <a:rPr lang="en-US" altLang="ja-JP" sz="2400">
                <a:solidFill>
                  <a:srgbClr val="FF0000"/>
                </a:solidFill>
              </a:rPr>
              <a:t>D0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FF0000"/>
                </a:solidFill>
              </a:rPr>
              <a:t>3. </a:t>
            </a:r>
            <a:r>
              <a:rPr lang="ja-JP" altLang="en-US" sz="2400">
                <a:solidFill>
                  <a:srgbClr val="FF0000"/>
                </a:solidFill>
              </a:rPr>
              <a:t>処理はワード単位</a:t>
            </a:r>
          </a:p>
        </p:txBody>
      </p:sp>
      <p:sp>
        <p:nvSpPr>
          <p:cNvPr id="854029" name="Line 13">
            <a:extLst>
              <a:ext uri="{FF2B5EF4-FFF2-40B4-BE49-F238E27FC236}">
                <a16:creationId xmlns:a16="http://schemas.microsoft.com/office/drawing/2014/main" id="{FBF0E525-8388-4933-AC74-17DC9F9C0F1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356475" y="5127625"/>
            <a:ext cx="11113" cy="4222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54030" name="Rectangle 14">
            <a:extLst>
              <a:ext uri="{FF2B5EF4-FFF2-40B4-BE49-F238E27FC236}">
                <a16:creationId xmlns:a16="http://schemas.microsoft.com/office/drawing/2014/main" id="{1D845C40-A6FF-4ECB-97A7-7659EE23C5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0" y="5210175"/>
            <a:ext cx="788988" cy="32385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54031" name="Line 15">
            <a:extLst>
              <a:ext uri="{FF2B5EF4-FFF2-40B4-BE49-F238E27FC236}">
                <a16:creationId xmlns:a16="http://schemas.microsoft.com/office/drawing/2014/main" id="{D1F9B91B-C952-44C9-8E41-9BF715164A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87625" y="5545138"/>
            <a:ext cx="142875" cy="3349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54032" name="Text Box 16">
            <a:extLst>
              <a:ext uri="{FF2B5EF4-FFF2-40B4-BE49-F238E27FC236}">
                <a16:creationId xmlns:a16="http://schemas.microsoft.com/office/drawing/2014/main" id="{EECE0A24-9D19-4A8E-8F7A-6C9B51472C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4100" y="5865813"/>
            <a:ext cx="3614738" cy="8302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メモリアドレス </a:t>
            </a:r>
            <a:r>
              <a:rPr lang="en-US" altLang="ja-JP" sz="2400">
                <a:solidFill>
                  <a:srgbClr val="FF0000"/>
                </a:solidFill>
              </a:rPr>
              <a:t>0x0000001C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を扱う</a:t>
            </a:r>
            <a:endParaRPr lang="en-US" altLang="ja-JP" sz="2400">
              <a:solidFill>
                <a:srgbClr val="FF0000"/>
              </a:solidFill>
            </a:endParaRPr>
          </a:p>
        </p:txBody>
      </p:sp>
      <p:sp>
        <p:nvSpPr>
          <p:cNvPr id="854033" name="Line 17">
            <a:extLst>
              <a:ext uri="{FF2B5EF4-FFF2-40B4-BE49-F238E27FC236}">
                <a16:creationId xmlns:a16="http://schemas.microsoft.com/office/drawing/2014/main" id="{F92D8CCC-21B7-4849-8B5D-050D265D4D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40138" y="5202238"/>
            <a:ext cx="4046537" cy="6699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54034" name="Rectangle 18">
            <a:extLst>
              <a:ext uri="{FF2B5EF4-FFF2-40B4-BE49-F238E27FC236}">
                <a16:creationId xmlns:a16="http://schemas.microsoft.com/office/drawing/2014/main" id="{2F60A209-9A68-4087-BB85-A43CDEF8AC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6675" y="4846638"/>
            <a:ext cx="720725" cy="32385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54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54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54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54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54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54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54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854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54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854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854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854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5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4020" grpId="0" animBg="1"/>
      <p:bldP spid="854021" grpId="0" animBg="1"/>
      <p:bldP spid="854023" grpId="0" animBg="1"/>
      <p:bldP spid="854024" grpId="0" animBg="1"/>
      <p:bldP spid="854026" grpId="0" animBg="1"/>
      <p:bldP spid="854027" grpId="0" animBg="1"/>
      <p:bldP spid="854028" grpId="0" animBg="1"/>
      <p:bldP spid="854030" grpId="0" animBg="1"/>
      <p:bldP spid="854032" grpId="0" animBg="1"/>
      <p:bldP spid="85403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61F3CE35-59B6-4E3D-966A-DB82E91707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7113" y="1579563"/>
            <a:ext cx="5351462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1491" name="Rectangle 3">
            <a:extLst>
              <a:ext uri="{FF2B5EF4-FFF2-40B4-BE49-F238E27FC236}">
                <a16:creationId xmlns:a16="http://schemas.microsoft.com/office/drawing/2014/main" id="{AACAB580-A21E-4B1E-B7BD-C1970F68B4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8163" y="2438400"/>
            <a:ext cx="2974975" cy="3748088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1492" name="Rectangle 4" descr="25%">
            <a:extLst>
              <a:ext uri="{FF2B5EF4-FFF2-40B4-BE49-F238E27FC236}">
                <a16:creationId xmlns:a16="http://schemas.microsoft.com/office/drawing/2014/main" id="{2C2E2E0E-2176-4678-BB0C-14826E668F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4963" y="4027488"/>
            <a:ext cx="1089025" cy="2428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1493" name="Rectangle 5">
            <a:extLst>
              <a:ext uri="{FF2B5EF4-FFF2-40B4-BE49-F238E27FC236}">
                <a16:creationId xmlns:a16="http://schemas.microsoft.com/office/drawing/2014/main" id="{6DE6390E-1D4D-4814-9864-36930F27D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3375" y="2813050"/>
            <a:ext cx="1087438" cy="2428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1494" name="Rectangle 6">
            <a:extLst>
              <a:ext uri="{FF2B5EF4-FFF2-40B4-BE49-F238E27FC236}">
                <a16:creationId xmlns:a16="http://schemas.microsoft.com/office/drawing/2014/main" id="{A3C6A903-DAD0-44FD-93BA-D5304EAB66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3375" y="3055938"/>
            <a:ext cx="1087438" cy="2428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1495" name="Rectangle 7">
            <a:extLst>
              <a:ext uri="{FF2B5EF4-FFF2-40B4-BE49-F238E27FC236}">
                <a16:creationId xmlns:a16="http://schemas.microsoft.com/office/drawing/2014/main" id="{2424F956-7B34-4774-B46F-06265FC30C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3375" y="3298825"/>
            <a:ext cx="1087438" cy="2428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1496" name="Rectangle 8">
            <a:extLst>
              <a:ext uri="{FF2B5EF4-FFF2-40B4-BE49-F238E27FC236}">
                <a16:creationId xmlns:a16="http://schemas.microsoft.com/office/drawing/2014/main" id="{F1C18652-819F-4BCF-AC28-0B7EF947A5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3375" y="3541713"/>
            <a:ext cx="1087438" cy="2428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1497" name="Line 9">
            <a:extLst>
              <a:ext uri="{FF2B5EF4-FFF2-40B4-BE49-F238E27FC236}">
                <a16:creationId xmlns:a16="http://schemas.microsoft.com/office/drawing/2014/main" id="{3C1F2516-DB7C-4B73-A7B5-56F922AE18C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37075" y="2454275"/>
            <a:ext cx="11113" cy="1874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1498" name="Line 10">
            <a:extLst>
              <a:ext uri="{FF2B5EF4-FFF2-40B4-BE49-F238E27FC236}">
                <a16:creationId xmlns:a16="http://schemas.microsoft.com/office/drawing/2014/main" id="{358EFAE9-B4CD-4DDC-B389-BA5A16880B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38663" y="4329113"/>
            <a:ext cx="393700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1499" name="Line 11">
            <a:extLst>
              <a:ext uri="{FF2B5EF4-FFF2-40B4-BE49-F238E27FC236}">
                <a16:creationId xmlns:a16="http://schemas.microsoft.com/office/drawing/2014/main" id="{3B4C915B-4594-44AD-A5C5-F06127456859}"/>
              </a:ext>
            </a:extLst>
          </p:cNvPr>
          <p:cNvSpPr>
            <a:spLocks noChangeShapeType="1"/>
          </p:cNvSpPr>
          <p:nvPr/>
        </p:nvSpPr>
        <p:spPr bwMode="auto">
          <a:xfrm>
            <a:off x="7008813" y="2439988"/>
            <a:ext cx="1587" cy="3400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1500" name="Rectangle 12">
            <a:extLst>
              <a:ext uri="{FF2B5EF4-FFF2-40B4-BE49-F238E27FC236}">
                <a16:creationId xmlns:a16="http://schemas.microsoft.com/office/drawing/2014/main" id="{605923C9-0F67-473E-B692-8AA4DCF656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6550" y="2806700"/>
            <a:ext cx="1079500" cy="31543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1501" name="Oval 13">
            <a:extLst>
              <a:ext uri="{FF2B5EF4-FFF2-40B4-BE49-F238E27FC236}">
                <a16:creationId xmlns:a16="http://schemas.microsoft.com/office/drawing/2014/main" id="{4946F267-2FD2-4761-9BBD-708DAE514A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7088" y="5108575"/>
            <a:ext cx="55562" cy="746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1502" name="Oval 14">
            <a:extLst>
              <a:ext uri="{FF2B5EF4-FFF2-40B4-BE49-F238E27FC236}">
                <a16:creationId xmlns:a16="http://schemas.microsoft.com/office/drawing/2014/main" id="{A2CF64E9-BC84-425C-91C4-AF718D5D9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8675" y="5291138"/>
            <a:ext cx="55563" cy="7461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1503" name="Oval 15">
            <a:extLst>
              <a:ext uri="{FF2B5EF4-FFF2-40B4-BE49-F238E27FC236}">
                <a16:creationId xmlns:a16="http://schemas.microsoft.com/office/drawing/2014/main" id="{49272F1E-2F28-4907-952C-DACE04D537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8675" y="5473700"/>
            <a:ext cx="55563" cy="746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1504" name="Rectangle 16">
            <a:extLst>
              <a:ext uri="{FF2B5EF4-FFF2-40B4-BE49-F238E27FC236}">
                <a16:creationId xmlns:a16="http://schemas.microsoft.com/office/drawing/2014/main" id="{E432CD3F-0D90-4E93-A66B-E4471809A8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276725"/>
            <a:ext cx="1089025" cy="2428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1505" name="Rectangle 17">
            <a:extLst>
              <a:ext uri="{FF2B5EF4-FFF2-40B4-BE49-F238E27FC236}">
                <a16:creationId xmlns:a16="http://schemas.microsoft.com/office/drawing/2014/main" id="{E6AA07E0-0E0A-4026-8194-F6DBABBF87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1788" y="4518025"/>
            <a:ext cx="1079500" cy="2428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1506" name="Rectangle 18">
            <a:extLst>
              <a:ext uri="{FF2B5EF4-FFF2-40B4-BE49-F238E27FC236}">
                <a16:creationId xmlns:a16="http://schemas.microsoft.com/office/drawing/2014/main" id="{865BDE1C-DA89-4398-A86F-6DED35174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8613" y="4757738"/>
            <a:ext cx="1089025" cy="2428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1507" name="Rectangle 19" descr="25%">
            <a:extLst>
              <a:ext uri="{FF2B5EF4-FFF2-40B4-BE49-F238E27FC236}">
                <a16:creationId xmlns:a16="http://schemas.microsoft.com/office/drawing/2014/main" id="{AEC56C7A-D3F2-4391-A229-36BA6FFADE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030663"/>
            <a:ext cx="1089025" cy="2428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1508" name="Line 20">
            <a:extLst>
              <a:ext uri="{FF2B5EF4-FFF2-40B4-BE49-F238E27FC236}">
                <a16:creationId xmlns:a16="http://schemas.microsoft.com/office/drawing/2014/main" id="{2902C2A6-DD21-4A40-B0CE-48F7258BC850}"/>
              </a:ext>
            </a:extLst>
          </p:cNvPr>
          <p:cNvSpPr>
            <a:spLocks noChangeShapeType="1"/>
          </p:cNvSpPr>
          <p:nvPr/>
        </p:nvSpPr>
        <p:spPr bwMode="auto">
          <a:xfrm>
            <a:off x="6500813" y="2940050"/>
            <a:ext cx="5000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1509" name="Line 21">
            <a:extLst>
              <a:ext uri="{FF2B5EF4-FFF2-40B4-BE49-F238E27FC236}">
                <a16:creationId xmlns:a16="http://schemas.microsoft.com/office/drawing/2014/main" id="{9BB99064-93CB-4188-8659-D5A75A4CFCE3}"/>
              </a:ext>
            </a:extLst>
          </p:cNvPr>
          <p:cNvSpPr>
            <a:spLocks noChangeShapeType="1"/>
          </p:cNvSpPr>
          <p:nvPr/>
        </p:nvSpPr>
        <p:spPr bwMode="auto">
          <a:xfrm>
            <a:off x="6492875" y="3170238"/>
            <a:ext cx="5000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1510" name="Line 22">
            <a:extLst>
              <a:ext uri="{FF2B5EF4-FFF2-40B4-BE49-F238E27FC236}">
                <a16:creationId xmlns:a16="http://schemas.microsoft.com/office/drawing/2014/main" id="{04D29DDF-EF23-4D90-9508-C0BB1B65BD5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94463" y="3425825"/>
            <a:ext cx="498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1511" name="Line 23">
            <a:extLst>
              <a:ext uri="{FF2B5EF4-FFF2-40B4-BE49-F238E27FC236}">
                <a16:creationId xmlns:a16="http://schemas.microsoft.com/office/drawing/2014/main" id="{1ED9640F-E156-4DA5-A0DF-36E335ABB357}"/>
              </a:ext>
            </a:extLst>
          </p:cNvPr>
          <p:cNvSpPr>
            <a:spLocks noChangeShapeType="1"/>
          </p:cNvSpPr>
          <p:nvPr/>
        </p:nvSpPr>
        <p:spPr bwMode="auto">
          <a:xfrm>
            <a:off x="6496050" y="3668713"/>
            <a:ext cx="498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1512" name="Line 24">
            <a:extLst>
              <a:ext uri="{FF2B5EF4-FFF2-40B4-BE49-F238E27FC236}">
                <a16:creationId xmlns:a16="http://schemas.microsoft.com/office/drawing/2014/main" id="{67BB528F-703E-4CAF-AC80-542C295C5F4B}"/>
              </a:ext>
            </a:extLst>
          </p:cNvPr>
          <p:cNvSpPr>
            <a:spLocks noChangeShapeType="1"/>
          </p:cNvSpPr>
          <p:nvPr/>
        </p:nvSpPr>
        <p:spPr bwMode="auto">
          <a:xfrm>
            <a:off x="6496050" y="3924300"/>
            <a:ext cx="498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1513" name="Line 25">
            <a:extLst>
              <a:ext uri="{FF2B5EF4-FFF2-40B4-BE49-F238E27FC236}">
                <a16:creationId xmlns:a16="http://schemas.microsoft.com/office/drawing/2014/main" id="{C7B113F3-17F1-4A12-B1AA-CB2A774FB15E}"/>
              </a:ext>
            </a:extLst>
          </p:cNvPr>
          <p:cNvSpPr>
            <a:spLocks noChangeShapeType="1"/>
          </p:cNvSpPr>
          <p:nvPr/>
        </p:nvSpPr>
        <p:spPr bwMode="auto">
          <a:xfrm>
            <a:off x="6497638" y="4167188"/>
            <a:ext cx="498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1514" name="Line 26">
            <a:extLst>
              <a:ext uri="{FF2B5EF4-FFF2-40B4-BE49-F238E27FC236}">
                <a16:creationId xmlns:a16="http://schemas.microsoft.com/office/drawing/2014/main" id="{EDDC6642-92D2-4D88-BB74-6C630C87C8B4}"/>
              </a:ext>
            </a:extLst>
          </p:cNvPr>
          <p:cNvSpPr>
            <a:spLocks noChangeShapeType="1"/>
          </p:cNvSpPr>
          <p:nvPr/>
        </p:nvSpPr>
        <p:spPr bwMode="auto">
          <a:xfrm>
            <a:off x="6497638" y="4406900"/>
            <a:ext cx="498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1515" name="Line 27">
            <a:extLst>
              <a:ext uri="{FF2B5EF4-FFF2-40B4-BE49-F238E27FC236}">
                <a16:creationId xmlns:a16="http://schemas.microsoft.com/office/drawing/2014/main" id="{78278E3C-3B59-4EF5-98CD-218169C82B47}"/>
              </a:ext>
            </a:extLst>
          </p:cNvPr>
          <p:cNvSpPr>
            <a:spLocks noChangeShapeType="1"/>
          </p:cNvSpPr>
          <p:nvPr/>
        </p:nvSpPr>
        <p:spPr bwMode="auto">
          <a:xfrm>
            <a:off x="6510338" y="4645025"/>
            <a:ext cx="498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1516" name="Line 28">
            <a:extLst>
              <a:ext uri="{FF2B5EF4-FFF2-40B4-BE49-F238E27FC236}">
                <a16:creationId xmlns:a16="http://schemas.microsoft.com/office/drawing/2014/main" id="{C8198780-05C0-453D-8EA4-06774CAE9603}"/>
              </a:ext>
            </a:extLst>
          </p:cNvPr>
          <p:cNvSpPr>
            <a:spLocks noChangeShapeType="1"/>
          </p:cNvSpPr>
          <p:nvPr/>
        </p:nvSpPr>
        <p:spPr bwMode="auto">
          <a:xfrm>
            <a:off x="6500813" y="4883150"/>
            <a:ext cx="498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1517" name="Rectangle 29" descr="25%">
            <a:extLst>
              <a:ext uri="{FF2B5EF4-FFF2-40B4-BE49-F238E27FC236}">
                <a16:creationId xmlns:a16="http://schemas.microsoft.com/office/drawing/2014/main" id="{EDF2963B-368B-416F-A585-79AB42599B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784600"/>
            <a:ext cx="1089025" cy="2428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1518" name="Rectangle 30">
            <a:extLst>
              <a:ext uri="{FF2B5EF4-FFF2-40B4-BE49-F238E27FC236}">
                <a16:creationId xmlns:a16="http://schemas.microsoft.com/office/drawing/2014/main" id="{BF330977-4C6C-48CB-86F6-C1E1B529F8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3475" y="2801938"/>
            <a:ext cx="352425" cy="31718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1519" name="Text Box 31">
            <a:extLst>
              <a:ext uri="{FF2B5EF4-FFF2-40B4-BE49-F238E27FC236}">
                <a16:creationId xmlns:a16="http://schemas.microsoft.com/office/drawing/2014/main" id="{836FB3AA-A195-4DA8-B9C8-D6E2BE151E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6184900"/>
            <a:ext cx="23669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333399"/>
                </a:solidFill>
              </a:rPr>
              <a:t>メモリ　（</a:t>
            </a:r>
            <a:r>
              <a:rPr lang="en-US" altLang="ja-JP" sz="2800">
                <a:solidFill>
                  <a:srgbClr val="333399"/>
                </a:solidFill>
              </a:rPr>
              <a:t>RAM)</a:t>
            </a:r>
          </a:p>
        </p:txBody>
      </p:sp>
      <p:sp>
        <p:nvSpPr>
          <p:cNvPr id="20512" name="Rectangle 32">
            <a:extLst>
              <a:ext uri="{FF2B5EF4-FFF2-40B4-BE49-F238E27FC236}">
                <a16:creationId xmlns:a16="http://schemas.microsoft.com/office/drawing/2014/main" id="{C9A1059C-DE6D-4B58-8D28-4F11D4CA5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7113" y="782638"/>
            <a:ext cx="5351462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513" name="AutoShape 33">
            <a:extLst>
              <a:ext uri="{FF2B5EF4-FFF2-40B4-BE49-F238E27FC236}">
                <a16:creationId xmlns:a16="http://schemas.microsoft.com/office/drawing/2014/main" id="{15B56AF1-E07A-4B61-A424-5EC42F43D8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0050" y="1208088"/>
            <a:ext cx="652463" cy="1216025"/>
          </a:xfrm>
          <a:prstGeom prst="downArrow">
            <a:avLst>
              <a:gd name="adj1" fmla="val 50000"/>
              <a:gd name="adj2" fmla="val 46594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514" name="AutoShape 34">
            <a:extLst>
              <a:ext uri="{FF2B5EF4-FFF2-40B4-BE49-F238E27FC236}">
                <a16:creationId xmlns:a16="http://schemas.microsoft.com/office/drawing/2014/main" id="{82B7325A-379F-4045-8790-714CD57B21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4488" y="1914525"/>
            <a:ext cx="592137" cy="509588"/>
          </a:xfrm>
          <a:prstGeom prst="upDownArrow">
            <a:avLst>
              <a:gd name="adj1" fmla="val 50000"/>
              <a:gd name="adj2" fmla="val 20000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515" name="Text Box 35">
            <a:extLst>
              <a:ext uri="{FF2B5EF4-FFF2-40B4-BE49-F238E27FC236}">
                <a16:creationId xmlns:a16="http://schemas.microsoft.com/office/drawing/2014/main" id="{B57B8013-F1F1-4CAD-BFE2-6FB5DB3F3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7013" y="4503738"/>
            <a:ext cx="758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20516" name="Line 36">
            <a:extLst>
              <a:ext uri="{FF2B5EF4-FFF2-40B4-BE49-F238E27FC236}">
                <a16:creationId xmlns:a16="http://schemas.microsoft.com/office/drawing/2014/main" id="{0FE46629-A649-40DE-BBB8-F0EE20ACFD26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9338" y="4714875"/>
            <a:ext cx="2016125" cy="158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17" name="Line 37">
            <a:extLst>
              <a:ext uri="{FF2B5EF4-FFF2-40B4-BE49-F238E27FC236}">
                <a16:creationId xmlns:a16="http://schemas.microsoft.com/office/drawing/2014/main" id="{747EFEB0-6A0B-4D74-A720-CC74D92256A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30400" y="4576763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1526" name="Line 38">
            <a:extLst>
              <a:ext uri="{FF2B5EF4-FFF2-40B4-BE49-F238E27FC236}">
                <a16:creationId xmlns:a16="http://schemas.microsoft.com/office/drawing/2014/main" id="{3B37D5E0-B97B-4DDD-AB26-D6D0490F51FF}"/>
              </a:ext>
            </a:extLst>
          </p:cNvPr>
          <p:cNvSpPr>
            <a:spLocks noChangeShapeType="1"/>
          </p:cNvSpPr>
          <p:nvPr/>
        </p:nvSpPr>
        <p:spPr bwMode="auto">
          <a:xfrm>
            <a:off x="2962275" y="4848225"/>
            <a:ext cx="857250" cy="952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1527" name="Text Box 39">
            <a:extLst>
              <a:ext uri="{FF2B5EF4-FFF2-40B4-BE49-F238E27FC236}">
                <a16:creationId xmlns:a16="http://schemas.microsoft.com/office/drawing/2014/main" id="{A8F312D2-6AE9-405F-A8F2-9A5D3EFE3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4375" y="5078413"/>
            <a:ext cx="2654300" cy="5794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①　リード信号</a:t>
            </a:r>
          </a:p>
        </p:txBody>
      </p:sp>
      <p:sp>
        <p:nvSpPr>
          <p:cNvPr id="831528" name="Line 40">
            <a:extLst>
              <a:ext uri="{FF2B5EF4-FFF2-40B4-BE49-F238E27FC236}">
                <a16:creationId xmlns:a16="http://schemas.microsoft.com/office/drawing/2014/main" id="{F1E7F0D2-8C1F-4951-A29C-52C1E2CA3D95}"/>
              </a:ext>
            </a:extLst>
          </p:cNvPr>
          <p:cNvSpPr>
            <a:spLocks noChangeShapeType="1"/>
          </p:cNvSpPr>
          <p:nvPr/>
        </p:nvSpPr>
        <p:spPr bwMode="auto">
          <a:xfrm>
            <a:off x="2295525" y="1009650"/>
            <a:ext cx="22479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1529" name="Line 41">
            <a:extLst>
              <a:ext uri="{FF2B5EF4-FFF2-40B4-BE49-F238E27FC236}">
                <a16:creationId xmlns:a16="http://schemas.microsoft.com/office/drawing/2014/main" id="{FB29A2AB-A987-45C4-A224-EFD5986821D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43425" y="1000125"/>
            <a:ext cx="0" cy="1419225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1530" name="Text Box 42">
            <a:extLst>
              <a:ext uri="{FF2B5EF4-FFF2-40B4-BE49-F238E27FC236}">
                <a16:creationId xmlns:a16="http://schemas.microsoft.com/office/drawing/2014/main" id="{2AD9EB88-DA7F-41FB-9280-96669D4891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2050" y="277813"/>
            <a:ext cx="2225675" cy="5794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①　アドレス</a:t>
            </a:r>
          </a:p>
        </p:txBody>
      </p:sp>
      <p:sp>
        <p:nvSpPr>
          <p:cNvPr id="831531" name="Line 43">
            <a:extLst>
              <a:ext uri="{FF2B5EF4-FFF2-40B4-BE49-F238E27FC236}">
                <a16:creationId xmlns:a16="http://schemas.microsoft.com/office/drawing/2014/main" id="{3D62EF74-C431-4852-BB01-773F0267E5B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91350" y="1743075"/>
            <a:ext cx="9525" cy="6953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1532" name="Line 44">
            <a:extLst>
              <a:ext uri="{FF2B5EF4-FFF2-40B4-BE49-F238E27FC236}">
                <a16:creationId xmlns:a16="http://schemas.microsoft.com/office/drawing/2014/main" id="{D04ABFA9-EB5D-427E-8A98-561A73C28C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95525" y="1724025"/>
            <a:ext cx="46958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1533" name="Text Box 45">
            <a:extLst>
              <a:ext uri="{FF2B5EF4-FFF2-40B4-BE49-F238E27FC236}">
                <a16:creationId xmlns:a16="http://schemas.microsoft.com/office/drawing/2014/main" id="{740796A5-6A3F-4059-9940-6848C963CD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9025" y="1020763"/>
            <a:ext cx="3203575" cy="5794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②　読み出し結果</a:t>
            </a:r>
            <a:endParaRPr lang="en-US" altLang="ja-JP"/>
          </a:p>
        </p:txBody>
      </p:sp>
      <p:sp>
        <p:nvSpPr>
          <p:cNvPr id="20526" name="Text Box 46">
            <a:extLst>
              <a:ext uri="{FF2B5EF4-FFF2-40B4-BE49-F238E27FC236}">
                <a16:creationId xmlns:a16="http://schemas.microsoft.com/office/drawing/2014/main" id="{72893ACD-F71B-4306-9343-420E06FEC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275" y="1601788"/>
            <a:ext cx="1073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333399"/>
                </a:solidFill>
              </a:rPr>
              <a:t>CPU</a:t>
            </a:r>
          </a:p>
        </p:txBody>
      </p:sp>
      <p:sp>
        <p:nvSpPr>
          <p:cNvPr id="20527" name="Rectangle 47">
            <a:extLst>
              <a:ext uri="{FF2B5EF4-FFF2-40B4-BE49-F238E27FC236}">
                <a16:creationId xmlns:a16="http://schemas.microsoft.com/office/drawing/2014/main" id="{AB9F528E-E7A5-404D-963D-041FBB77D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613" y="250825"/>
            <a:ext cx="2103437" cy="52863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1536" name="AutoShape 48">
            <a:extLst>
              <a:ext uri="{FF2B5EF4-FFF2-40B4-BE49-F238E27FC236}">
                <a16:creationId xmlns:a16="http://schemas.microsoft.com/office/drawing/2014/main" id="{3A80863F-838E-4B95-A164-6AD04C1D3F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5100" y="4043363"/>
            <a:ext cx="200025" cy="2762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1537" name="AutoShape 49">
            <a:extLst>
              <a:ext uri="{FF2B5EF4-FFF2-40B4-BE49-F238E27FC236}">
                <a16:creationId xmlns:a16="http://schemas.microsoft.com/office/drawing/2014/main" id="{46A686AF-E295-4998-BE46-8842EEB122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0813" y="4052888"/>
            <a:ext cx="501650" cy="263525"/>
          </a:xfrm>
          <a:prstGeom prst="rightArrow">
            <a:avLst>
              <a:gd name="adj1" fmla="val 50000"/>
              <a:gd name="adj2" fmla="val 4759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1538" name="Text Box 50">
            <a:extLst>
              <a:ext uri="{FF2B5EF4-FFF2-40B4-BE49-F238E27FC236}">
                <a16:creationId xmlns:a16="http://schemas.microsoft.com/office/drawing/2014/main" id="{F5508678-43BF-4D6A-8851-C16F7F7E86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6075" y="4014788"/>
            <a:ext cx="1054100" cy="97155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fontAlgn="ctr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プロ</a:t>
            </a:r>
          </a:p>
          <a:p>
            <a:pPr algn="ctr" eaLnBrk="1" fontAlgn="ctr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グラム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31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8315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8315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3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3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3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3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3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831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831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831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831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831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831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1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831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1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831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831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1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8314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1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8314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1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8314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1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8314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1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8315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1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8315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1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8315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1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8315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1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6" dur="500"/>
                                        <p:tgtEl>
                                          <p:spTgt spid="8315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1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9" dur="500"/>
                                        <p:tgtEl>
                                          <p:spTgt spid="8315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2" dur="500"/>
                                        <p:tgtEl>
                                          <p:spTgt spid="8315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5" dur="500"/>
                                        <p:tgtEl>
                                          <p:spTgt spid="8315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8" dur="500"/>
                                        <p:tgtEl>
                                          <p:spTgt spid="8315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1" dur="500"/>
                                        <p:tgtEl>
                                          <p:spTgt spid="8315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4" dur="500"/>
                                        <p:tgtEl>
                                          <p:spTgt spid="8315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7" dur="500"/>
                                        <p:tgtEl>
                                          <p:spTgt spid="8315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0" dur="500"/>
                                        <p:tgtEl>
                                          <p:spTgt spid="8315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3" dur="500"/>
                                        <p:tgtEl>
                                          <p:spTgt spid="8315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6" dur="500"/>
                                        <p:tgtEl>
                                          <p:spTgt spid="8315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9" dur="500"/>
                                        <p:tgtEl>
                                          <p:spTgt spid="8315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2" dur="500"/>
                                        <p:tgtEl>
                                          <p:spTgt spid="8315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5" dur="500"/>
                                        <p:tgtEl>
                                          <p:spTgt spid="8315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8" dur="500"/>
                                        <p:tgtEl>
                                          <p:spTgt spid="8315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1" dur="500"/>
                                        <p:tgtEl>
                                          <p:spTgt spid="8315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4" dur="500"/>
                                        <p:tgtEl>
                                          <p:spTgt spid="8315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7" dur="500"/>
                                        <p:tgtEl>
                                          <p:spTgt spid="8315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0" dur="500"/>
                                        <p:tgtEl>
                                          <p:spTgt spid="831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1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3" dur="500"/>
                                        <p:tgtEl>
                                          <p:spTgt spid="8315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6" dur="500"/>
                                        <p:tgtEl>
                                          <p:spTgt spid="8315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9" dur="500"/>
                                        <p:tgtEl>
                                          <p:spTgt spid="8315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2" dur="500"/>
                                        <p:tgtEl>
                                          <p:spTgt spid="8315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5" dur="500"/>
                                        <p:tgtEl>
                                          <p:spTgt spid="8315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8" dur="500"/>
                                        <p:tgtEl>
                                          <p:spTgt spid="8315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1" dur="500"/>
                                        <p:tgtEl>
                                          <p:spTgt spid="8315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4" dur="500"/>
                                        <p:tgtEl>
                                          <p:spTgt spid="8315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7" dur="500"/>
                                        <p:tgtEl>
                                          <p:spTgt spid="8315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1491" grpId="0" animBg="1"/>
      <p:bldP spid="831492" grpId="0" animBg="1"/>
      <p:bldP spid="831493" grpId="0" animBg="1"/>
      <p:bldP spid="831494" grpId="0" animBg="1"/>
      <p:bldP spid="831495" grpId="0" animBg="1"/>
      <p:bldP spid="831496" grpId="0" animBg="1"/>
      <p:bldP spid="831500" grpId="0" animBg="1"/>
      <p:bldP spid="831501" grpId="0" animBg="1"/>
      <p:bldP spid="831502" grpId="0" animBg="1"/>
      <p:bldP spid="831503" grpId="0" animBg="1"/>
      <p:bldP spid="831504" grpId="0" animBg="1"/>
      <p:bldP spid="831505" grpId="0" animBg="1"/>
      <p:bldP spid="831506" grpId="0" animBg="1"/>
      <p:bldP spid="831507" grpId="0" animBg="1"/>
      <p:bldP spid="831517" grpId="0" animBg="1"/>
      <p:bldP spid="831518" grpId="0" animBg="1"/>
      <p:bldP spid="831519" grpId="0"/>
      <p:bldP spid="831527" grpId="0" animBg="1"/>
      <p:bldP spid="831527" grpId="1" animBg="1"/>
      <p:bldP spid="831530" grpId="0" animBg="1"/>
      <p:bldP spid="831530" grpId="1" animBg="1"/>
      <p:bldP spid="831533" grpId="0" animBg="1"/>
      <p:bldP spid="831533" grpId="1" animBg="1"/>
      <p:bldP spid="831536" grpId="0" animBg="1"/>
      <p:bldP spid="831536" grpId="1" animBg="1"/>
      <p:bldP spid="831537" grpId="0" animBg="1"/>
      <p:bldP spid="831537" grpId="1" animBg="1"/>
      <p:bldP spid="831538" grpId="0" animBg="1"/>
      <p:bldP spid="831538" grpId="1" animBg="1"/>
      <p:bldP spid="831538" grpId="2" animBg="1"/>
    </p:bldLst>
  </p:timing>
</p:sld>
</file>

<file path=ppt/theme/theme1.xml><?xml version="1.0" encoding="utf-8"?>
<a:theme xmlns:a="http://schemas.openxmlformats.org/drawingml/2006/main" name="標準デザイン">
  <a:themeElements>
    <a:clrScheme name="">
      <a:dk1>
        <a:srgbClr val="100070"/>
      </a:dk1>
      <a:lt1>
        <a:srgbClr val="FFFFFF"/>
      </a:lt1>
      <a:dk2>
        <a:srgbClr val="FF33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C005F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3481</TotalTime>
  <Words>2399</Words>
  <Application>Microsoft Office PowerPoint</Application>
  <PresentationFormat>画面に合わせる (4:3)</PresentationFormat>
  <Paragraphs>735</Paragraphs>
  <Slides>46</Slides>
  <Notes>46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46</vt:i4>
      </vt:variant>
    </vt:vector>
  </HeadingPairs>
  <TitlesOfParts>
    <vt:vector size="56" baseType="lpstr">
      <vt:lpstr>ＭＳ Ｐゴシック</vt:lpstr>
      <vt:lpstr>メイリオ</vt:lpstr>
      <vt:lpstr>游ゴシック</vt:lpstr>
      <vt:lpstr>Arial</vt:lpstr>
      <vt:lpstr>Courier New</vt:lpstr>
      <vt:lpstr>Microsoft Sans Serif</vt:lpstr>
      <vt:lpstr>MS Reference Sans Serif</vt:lpstr>
      <vt:lpstr>Times New Roman</vt:lpstr>
      <vt:lpstr>標準デザイン</vt:lpstr>
      <vt:lpstr>数式</vt:lpstr>
      <vt:lpstr>as-3. プログラムカウンタと 命令実行サイクル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命令実行サイクル</vt:lpstr>
      <vt:lpstr>CPU 68000 では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　</vt:lpstr>
      <vt:lpstr>PowerPoint プレゼンテーション</vt:lpstr>
      <vt:lpstr>PowerPoint プレゼンテーション</vt:lpstr>
      <vt:lpstr>PowerPoint プレゼンテーション</vt:lpstr>
      <vt:lpstr>例題．繰り返し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無条件分岐命令 bra</vt:lpstr>
      <vt:lpstr>PowerPoint プレゼンテーション</vt:lpstr>
      <vt:lpstr>PowerPoint プレゼンテーション</vt:lpstr>
      <vt:lpstr>PowerPoint プレゼンテーション</vt:lpstr>
      <vt:lpstr>まとめ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as-3. プログラムカウンタと_x000b_命令実行サイクル（68000アセンブラプログラミング）</dc:title>
  <dc:creator>user</dc:creator>
  <cp:lastModifiedBy>金子　邦彦</cp:lastModifiedBy>
  <cp:revision>281</cp:revision>
  <dcterms:created xsi:type="dcterms:W3CDTF">1601-01-01T00:00:00Z</dcterms:created>
  <dcterms:modified xsi:type="dcterms:W3CDTF">2025-03-26T09:40:26Z</dcterms:modified>
</cp:coreProperties>
</file>