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542" r:id="rId2"/>
    <p:sldId id="721" r:id="rId3"/>
    <p:sldId id="741" r:id="rId4"/>
    <p:sldId id="743" r:id="rId5"/>
    <p:sldId id="742" r:id="rId6"/>
    <p:sldId id="744" r:id="rId7"/>
    <p:sldId id="745" r:id="rId8"/>
    <p:sldId id="720" r:id="rId9"/>
    <p:sldId id="72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8969" autoAdjust="0"/>
    <p:restoredTop sz="94660"/>
  </p:normalViewPr>
  <p:slideViewPr>
    <p:cSldViewPr snapToGrid="0">
      <p:cViewPr varScale="1">
        <p:scale>
          <a:sx n="92" d="100"/>
          <a:sy n="92" d="100"/>
        </p:scale>
        <p:origin x="342" y="3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118" d="100"/>
          <a:sy n="118" d="100"/>
        </p:scale>
        <p:origin x="184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8D864EF8-74FE-40A1-902E-125A64E3EB0E}" type="datetimeFigureOut">
              <a:rPr kumimoji="1" lang="ja-JP" altLang="en-US" smtClean="0"/>
              <a:pPr/>
              <a:t>2019/7/22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F33223C1-63D0-4CA4-8D67-2118CF2CB84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7451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2019/7/22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CCE8-F124-4E38-8021-73C3736673B8}" type="datetime1">
              <a:rPr kumimoji="1" lang="ja-JP" altLang="en-US" smtClean="0"/>
              <a:t>2019/7/22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021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CDA3-6006-4FF8-8295-72AFA69FA95E}" type="datetime1">
              <a:rPr kumimoji="1" lang="ja-JP" altLang="en-US" smtClean="0"/>
              <a:t>2019/7/22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95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2019/7/22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297C-6E44-48D7-9823-EA6FF40F9728}" type="datetime1">
              <a:rPr kumimoji="1" lang="ja-JP" altLang="en-US" smtClean="0"/>
              <a:t>2019/7/22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853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CCA01-312F-4205-B554-FBADE0633E35}" type="datetime1">
              <a:rPr kumimoji="1" lang="ja-JP" altLang="en-US" smtClean="0"/>
              <a:t>2019/7/22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9698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5FB9-5BA3-4E80-A4F1-888B97453D4D}" type="datetime1">
              <a:rPr kumimoji="1" lang="ja-JP" altLang="en-US" smtClean="0"/>
              <a:t>2019/7/22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7516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A69A-4707-4D61-92AB-2A1682BD1357}" type="datetime1">
              <a:rPr kumimoji="1" lang="ja-JP" altLang="en-US" smtClean="0"/>
              <a:t>2019/7/22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1298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2019/7/22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2792-6756-4051-9F94-0D6FAA564538}" type="datetime1">
              <a:rPr kumimoji="1" lang="ja-JP" altLang="en-US" smtClean="0"/>
              <a:t>2019/7/22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626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F4E1-74CB-4767-940E-415E66CE3E19}" type="datetime1">
              <a:rPr kumimoji="1" lang="ja-JP" altLang="en-US" smtClean="0"/>
              <a:t>2019/7/22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6351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fld id="{EBFBE731-6ED8-4A42-8A57-3C41D7584935}" type="datetime1">
              <a:rPr kumimoji="1" lang="ja-JP" altLang="en-US" smtClean="0"/>
              <a:pPr/>
              <a:t>2019/7/22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725" y="13240"/>
            <a:ext cx="1304925" cy="122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NVIDIAJapan/01-1000-nvdls18yamasaki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NVIDIAJapan/01-1000-nvdls18yamasaki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NVIDIAJapan/01-1000-nvdls18yamasaki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NVIDIAJapan/01-1000-nvdls18yamasaki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NVIDIAJapan/01-1000-nvdls18yamasaki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NVIDIAJapan/01-1000-nvdls18yamasaki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14325" y="1699022"/>
            <a:ext cx="8648700" cy="1790700"/>
          </a:xfrm>
        </p:spPr>
        <p:txBody>
          <a:bodyPr>
            <a:normAutofit/>
          </a:bodyPr>
          <a:lstStyle/>
          <a:p>
            <a:r>
              <a:rPr lang="ja-JP" altLang="en-US" sz="3600" b="1" dirty="0" smtClean="0">
                <a:latin typeface="メイリオ" panose="020B0604030504040204" pitchFamily="50" charset="-128"/>
              </a:rPr>
              <a:t>ニューラルネットワークの過学習</a:t>
            </a:r>
            <a:endParaRPr lang="ja-JP" altLang="en-US" sz="3600" b="1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400" dirty="0" smtClean="0">
                <a:ea typeface="メイリオ" panose="020B0604030504040204" pitchFamily="50" charset="-128"/>
              </a:rPr>
              <a:t>金子邦彦</a:t>
            </a:r>
            <a:endParaRPr lang="ja-JP" altLang="en-US" sz="2400" dirty="0">
              <a:ea typeface="メイリオ" panose="020B0604030504040204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60" y="4363597"/>
            <a:ext cx="1473994" cy="1473994"/>
          </a:xfrm>
          <a:prstGeom prst="rect">
            <a:avLst/>
          </a:prstGeom>
        </p:spPr>
      </p:pic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93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ニューラルネットワークの進展を助けるもの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高性能コンピュータ，</a:t>
            </a:r>
            <a:r>
              <a:rPr kumimoji="1" lang="en-US" altLang="ja-JP" dirty="0" smtClean="0"/>
              <a:t>GPU</a:t>
            </a:r>
          </a:p>
          <a:p>
            <a:r>
              <a:rPr lang="ja-JP" altLang="en-US" dirty="0"/>
              <a:t>学習用</a:t>
            </a:r>
            <a:r>
              <a:rPr lang="ja-JP" altLang="en-US" dirty="0" smtClean="0"/>
              <a:t>の</a:t>
            </a:r>
            <a:r>
              <a:rPr lang="ja-JP" altLang="en-US" dirty="0"/>
              <a:t>大量</a:t>
            </a:r>
            <a:r>
              <a:rPr lang="ja-JP" altLang="en-US" dirty="0" smtClean="0"/>
              <a:t>のデータを，容易に収集，蓄積，共有できる技術・環境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2724150"/>
            <a:ext cx="8461179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4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ニューラルネットワークの</a:t>
            </a:r>
            <a:r>
              <a:rPr kumimoji="1" lang="ja-JP" altLang="en-US" dirty="0" smtClean="0"/>
              <a:t>学習と推論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3749"/>
            <a:ext cx="8938669" cy="3959725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492897" y="5097664"/>
            <a:ext cx="8367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ea typeface="メイリオ" panose="020B0604030504040204" pitchFamily="50" charset="-128"/>
                <a:hlinkClick r:id="rId3"/>
              </a:rPr>
              <a:t>https://</a:t>
            </a:r>
            <a:r>
              <a:rPr lang="en-US" altLang="ja-JP" dirty="0" err="1">
                <a:ea typeface="メイリオ" panose="020B0604030504040204" pitchFamily="50" charset="-128"/>
                <a:hlinkClick r:id="rId3"/>
              </a:rPr>
              <a:t>www.slideshare.net</a:t>
            </a:r>
            <a:r>
              <a:rPr lang="en-US" altLang="ja-JP" dirty="0">
                <a:ea typeface="メイリオ" panose="020B0604030504040204" pitchFamily="50" charset="-128"/>
                <a:hlinkClick r:id="rId3"/>
              </a:rPr>
              <a:t>/</a:t>
            </a:r>
            <a:r>
              <a:rPr lang="en-US" altLang="ja-JP" dirty="0" err="1">
                <a:ea typeface="メイリオ" panose="020B0604030504040204" pitchFamily="50" charset="-128"/>
                <a:hlinkClick r:id="rId3"/>
              </a:rPr>
              <a:t>NVIDIAJapan</a:t>
            </a:r>
            <a:r>
              <a:rPr lang="en-US" altLang="ja-JP" dirty="0">
                <a:ea typeface="メイリオ" panose="020B0604030504040204" pitchFamily="50" charset="-128"/>
                <a:hlinkClick r:id="rId3"/>
              </a:rPr>
              <a:t>/01-1000-</a:t>
            </a:r>
            <a:r>
              <a:rPr lang="en-US" altLang="ja-JP" dirty="0" err="1">
                <a:ea typeface="メイリオ" panose="020B0604030504040204" pitchFamily="50" charset="-128"/>
                <a:hlinkClick r:id="rId3"/>
              </a:rPr>
              <a:t>nvdls18yamasaki</a:t>
            </a:r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1845" y="5643928"/>
            <a:ext cx="82638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C00000"/>
                </a:solidFill>
                <a:ea typeface="メイリオ" panose="020B0604030504040204" pitchFamily="50" charset="-128"/>
              </a:rPr>
              <a:t>学習</a:t>
            </a:r>
            <a:r>
              <a:rPr kumimoji="1" lang="ja-JP" altLang="en-US" dirty="0" smtClean="0">
                <a:ea typeface="メイリオ" panose="020B0604030504040204" pitchFamily="50" charset="-128"/>
              </a:rPr>
              <a:t>：与えられたデータ（教師データ）を使い，</a:t>
            </a:r>
            <a:endParaRPr kumimoji="1" lang="en-US" altLang="ja-JP" dirty="0" smtClean="0">
              <a:ea typeface="メイリオ" panose="020B0604030504040204" pitchFamily="50" charset="-128"/>
            </a:endParaRPr>
          </a:p>
          <a:p>
            <a:r>
              <a:rPr kumimoji="1" lang="ja-JP" altLang="en-US" b="1" dirty="0" smtClean="0">
                <a:solidFill>
                  <a:srgbClr val="FF0000"/>
                </a:solidFill>
                <a:ea typeface="メイリオ" panose="020B0604030504040204" pitchFamily="50" charset="-128"/>
              </a:rPr>
              <a:t>　　</a:t>
            </a:r>
            <a:r>
              <a:rPr kumimoji="1" lang="ja-JP" altLang="en-US" b="1" u="sng" dirty="0" smtClean="0">
                <a:solidFill>
                  <a:srgbClr val="FF0000"/>
                </a:solidFill>
                <a:ea typeface="メイリオ" panose="020B0604030504040204" pitchFamily="50" charset="-128"/>
              </a:rPr>
              <a:t>適切な結果が得られるように</a:t>
            </a:r>
            <a:r>
              <a:rPr kumimoji="1" lang="ja-JP" altLang="en-US" dirty="0" smtClean="0">
                <a:ea typeface="メイリオ" panose="020B0604030504040204" pitchFamily="50" charset="-128"/>
              </a:rPr>
              <a:t>，フィードバックにより，</a:t>
            </a:r>
            <a:r>
              <a:rPr kumimoji="1" lang="ja-JP" altLang="en-US" b="1" dirty="0" smtClean="0">
                <a:solidFill>
                  <a:srgbClr val="C00000"/>
                </a:solidFill>
                <a:ea typeface="メイリオ" panose="020B0604030504040204" pitchFamily="50" charset="-128"/>
              </a:rPr>
              <a:t>結合の重み</a:t>
            </a:r>
            <a:r>
              <a:rPr kumimoji="1" lang="ja-JP" altLang="en-US" dirty="0" smtClean="0">
                <a:ea typeface="メイリオ" panose="020B0604030504040204" pitchFamily="50" charset="-128"/>
              </a:rPr>
              <a:t>を調整</a:t>
            </a:r>
            <a:endParaRPr kumimoji="1" lang="en-US" altLang="ja-JP" dirty="0" smtClean="0">
              <a:ea typeface="メイリオ" panose="020B0604030504040204" pitchFamily="50" charset="-128"/>
            </a:endParaRPr>
          </a:p>
          <a:p>
            <a:r>
              <a:rPr kumimoji="1" lang="ja-JP" altLang="en-US" b="1" dirty="0" smtClean="0">
                <a:solidFill>
                  <a:srgbClr val="C00000"/>
                </a:solidFill>
                <a:ea typeface="メイリオ" panose="020B0604030504040204" pitchFamily="50" charset="-128"/>
              </a:rPr>
              <a:t>推論</a:t>
            </a:r>
            <a:r>
              <a:rPr kumimoji="1" lang="ja-JP" altLang="en-US" dirty="0" smtClean="0">
                <a:ea typeface="メイリオ" panose="020B0604030504040204" pitchFamily="50" charset="-128"/>
              </a:rPr>
              <a:t>：未知のデータについて，結果を得る</a:t>
            </a:r>
            <a:endParaRPr kumimoji="1" lang="ja-JP" altLang="en-US" dirty="0"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879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ニューラルネットワークの</a:t>
            </a:r>
            <a:r>
              <a:rPr kumimoji="1" lang="ja-JP" altLang="en-US" dirty="0" smtClean="0"/>
              <a:t>学習と推論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>
                <a:solidFill>
                  <a:srgbClr val="C00000"/>
                </a:solidFill>
              </a:rPr>
              <a:t>学習</a:t>
            </a:r>
            <a:r>
              <a:rPr lang="ja-JP" altLang="en-US" dirty="0"/>
              <a:t>：与えられたデータ（教師データ）を使い，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b="1" u="sng" dirty="0" smtClean="0">
                <a:solidFill>
                  <a:srgbClr val="FF0000"/>
                </a:solidFill>
              </a:rPr>
              <a:t>適切</a:t>
            </a:r>
            <a:r>
              <a:rPr lang="ja-JP" altLang="en-US" b="1" u="sng" dirty="0">
                <a:solidFill>
                  <a:srgbClr val="FF0000"/>
                </a:solidFill>
              </a:rPr>
              <a:t>な結果が得られるように</a:t>
            </a:r>
            <a:r>
              <a:rPr lang="ja-JP" altLang="en-US" dirty="0"/>
              <a:t>，フィードバックにより，</a:t>
            </a:r>
            <a:r>
              <a:rPr lang="ja-JP" altLang="en-US" b="1" dirty="0">
                <a:solidFill>
                  <a:srgbClr val="C00000"/>
                </a:solidFill>
              </a:rPr>
              <a:t>結合の重み</a:t>
            </a:r>
            <a:r>
              <a:rPr lang="ja-JP" altLang="en-US" dirty="0"/>
              <a:t>を</a:t>
            </a:r>
            <a:r>
              <a:rPr lang="ja-JP" altLang="en-US" dirty="0" smtClean="0"/>
              <a:t>調整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＝　</a:t>
            </a:r>
            <a:r>
              <a:rPr lang="ja-JP" altLang="en-US" b="1" dirty="0" smtClean="0">
                <a:solidFill>
                  <a:srgbClr val="C00000"/>
                </a:solidFill>
              </a:rPr>
              <a:t>結合の重み</a:t>
            </a:r>
            <a:r>
              <a:rPr lang="ja-JP" altLang="en-US" dirty="0" smtClean="0"/>
              <a:t>の</a:t>
            </a:r>
            <a:r>
              <a:rPr lang="ja-JP" altLang="en-US" b="1" dirty="0" smtClean="0"/>
              <a:t>最適化</a:t>
            </a:r>
            <a:endParaRPr lang="en-US" altLang="ja-JP" b="1" dirty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推論</a:t>
            </a:r>
            <a:r>
              <a:rPr lang="ja-JP" altLang="en-US" dirty="0"/>
              <a:t>：未知のデータについて，結果を得る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767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7107655" cy="967972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学習における，結合の重みの最適化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23" y="1933575"/>
            <a:ext cx="8424430" cy="394335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415089" y="6100545"/>
            <a:ext cx="8367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ea typeface="メイリオ" panose="020B0604030504040204" pitchFamily="50" charset="-128"/>
                <a:hlinkClick r:id="rId3"/>
              </a:rPr>
              <a:t>https://</a:t>
            </a:r>
            <a:r>
              <a:rPr lang="en-US" altLang="ja-JP" dirty="0" err="1">
                <a:ea typeface="メイリオ" panose="020B0604030504040204" pitchFamily="50" charset="-128"/>
                <a:hlinkClick r:id="rId3"/>
              </a:rPr>
              <a:t>www.slideshare.net</a:t>
            </a:r>
            <a:r>
              <a:rPr lang="en-US" altLang="ja-JP" dirty="0">
                <a:ea typeface="メイリオ" panose="020B0604030504040204" pitchFamily="50" charset="-128"/>
                <a:hlinkClick r:id="rId3"/>
              </a:rPr>
              <a:t>/</a:t>
            </a:r>
            <a:r>
              <a:rPr lang="en-US" altLang="ja-JP" dirty="0" err="1">
                <a:ea typeface="メイリオ" panose="020B0604030504040204" pitchFamily="50" charset="-128"/>
                <a:hlinkClick r:id="rId3"/>
              </a:rPr>
              <a:t>NVIDIAJapan</a:t>
            </a:r>
            <a:r>
              <a:rPr lang="en-US" altLang="ja-JP" dirty="0">
                <a:ea typeface="メイリオ" panose="020B0604030504040204" pitchFamily="50" charset="-128"/>
                <a:hlinkClick r:id="rId3"/>
              </a:rPr>
              <a:t>/01-1000-</a:t>
            </a:r>
            <a:r>
              <a:rPr lang="en-US" altLang="ja-JP" dirty="0" err="1">
                <a:ea typeface="メイリオ" panose="020B0604030504040204" pitchFamily="50" charset="-128"/>
                <a:hlinkClick r:id="rId3"/>
              </a:rPr>
              <a:t>nvdls18yamasaki</a:t>
            </a:r>
            <a:endParaRPr lang="ja-JP" altLang="en-US" dirty="0"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512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「過学習なし」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719255"/>
            <a:ext cx="8088019" cy="5659322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415089" y="6293490"/>
            <a:ext cx="8367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ea typeface="メイリオ" panose="020B0604030504040204" pitchFamily="50" charset="-128"/>
                <a:hlinkClick r:id="rId3"/>
              </a:rPr>
              <a:t>https://</a:t>
            </a:r>
            <a:r>
              <a:rPr lang="en-US" altLang="ja-JP" dirty="0" err="1">
                <a:ea typeface="メイリオ" panose="020B0604030504040204" pitchFamily="50" charset="-128"/>
                <a:hlinkClick r:id="rId3"/>
              </a:rPr>
              <a:t>www.slideshare.net</a:t>
            </a:r>
            <a:r>
              <a:rPr lang="en-US" altLang="ja-JP" dirty="0">
                <a:ea typeface="メイリオ" panose="020B0604030504040204" pitchFamily="50" charset="-128"/>
                <a:hlinkClick r:id="rId3"/>
              </a:rPr>
              <a:t>/</a:t>
            </a:r>
            <a:r>
              <a:rPr lang="en-US" altLang="ja-JP" dirty="0" err="1">
                <a:ea typeface="メイリオ" panose="020B0604030504040204" pitchFamily="50" charset="-128"/>
                <a:hlinkClick r:id="rId3"/>
              </a:rPr>
              <a:t>NVIDIAJapan</a:t>
            </a:r>
            <a:r>
              <a:rPr lang="en-US" altLang="ja-JP" dirty="0">
                <a:ea typeface="メイリオ" panose="020B0604030504040204" pitchFamily="50" charset="-128"/>
                <a:hlinkClick r:id="rId3"/>
              </a:rPr>
              <a:t>/01-1000-</a:t>
            </a:r>
            <a:r>
              <a:rPr lang="en-US" altLang="ja-JP" dirty="0" err="1">
                <a:ea typeface="メイリオ" panose="020B0604030504040204" pitchFamily="50" charset="-128"/>
                <a:hlinkClick r:id="rId3"/>
              </a:rPr>
              <a:t>nvdls18yamasaki</a:t>
            </a:r>
            <a:endParaRPr lang="ja-JP" altLang="en-US" dirty="0"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583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「過学習あり」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888" y="719952"/>
            <a:ext cx="7659385" cy="5359400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68467" y="6325971"/>
            <a:ext cx="8367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ea typeface="メイリオ" panose="020B0604030504040204" pitchFamily="50" charset="-128"/>
                <a:hlinkClick r:id="rId3"/>
              </a:rPr>
              <a:t>https://</a:t>
            </a:r>
            <a:r>
              <a:rPr lang="en-US" altLang="ja-JP" dirty="0" err="1">
                <a:ea typeface="メイリオ" panose="020B0604030504040204" pitchFamily="50" charset="-128"/>
                <a:hlinkClick r:id="rId3"/>
              </a:rPr>
              <a:t>www.slideshare.net</a:t>
            </a:r>
            <a:r>
              <a:rPr lang="en-US" altLang="ja-JP" dirty="0">
                <a:ea typeface="メイリオ" panose="020B0604030504040204" pitchFamily="50" charset="-128"/>
                <a:hlinkClick r:id="rId3"/>
              </a:rPr>
              <a:t>/</a:t>
            </a:r>
            <a:r>
              <a:rPr lang="en-US" altLang="ja-JP" dirty="0" err="1">
                <a:ea typeface="メイリオ" panose="020B0604030504040204" pitchFamily="50" charset="-128"/>
                <a:hlinkClick r:id="rId3"/>
              </a:rPr>
              <a:t>NVIDIAJapan</a:t>
            </a:r>
            <a:r>
              <a:rPr lang="en-US" altLang="ja-JP" dirty="0">
                <a:ea typeface="メイリオ" panose="020B0604030504040204" pitchFamily="50" charset="-128"/>
                <a:hlinkClick r:id="rId3"/>
              </a:rPr>
              <a:t>/01-1000-</a:t>
            </a:r>
            <a:r>
              <a:rPr lang="en-US" altLang="ja-JP" dirty="0" err="1">
                <a:ea typeface="メイリオ" panose="020B0604030504040204" pitchFamily="50" charset="-128"/>
                <a:hlinkClick r:id="rId3"/>
              </a:rPr>
              <a:t>nvdls18yamasaki</a:t>
            </a:r>
            <a:endParaRPr lang="ja-JP" altLang="en-US" dirty="0"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296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 smtClean="0"/>
              <a:t>DNN</a:t>
            </a:r>
            <a:r>
              <a:rPr kumimoji="1" lang="ja-JP" altLang="en-US" dirty="0" smtClean="0"/>
              <a:t>（ディープニューラルネットワーク）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u="sng" dirty="0">
                <a:solidFill>
                  <a:srgbClr val="FF0000"/>
                </a:solidFill>
              </a:rPr>
              <a:t>多数</a:t>
            </a:r>
            <a:r>
              <a:rPr lang="ja-JP" altLang="en-US" b="1" u="sng" dirty="0" smtClean="0">
                <a:solidFill>
                  <a:srgbClr val="FF0000"/>
                </a:solidFill>
              </a:rPr>
              <a:t>の層</a:t>
            </a:r>
            <a:r>
              <a:rPr lang="ja-JP" altLang="en-US" dirty="0" smtClean="0"/>
              <a:t>からなる</a:t>
            </a:r>
            <a:r>
              <a:rPr lang="ja-JP" altLang="en-US" b="1" dirty="0" smtClean="0">
                <a:solidFill>
                  <a:srgbClr val="C00000"/>
                </a:solidFill>
              </a:rPr>
              <a:t>ニューラルネットワーク</a:t>
            </a:r>
            <a:endParaRPr lang="en-US" altLang="ja-JP" b="1" dirty="0" smtClean="0">
              <a:solidFill>
                <a:srgbClr val="C00000"/>
              </a:solidFill>
            </a:endParaRPr>
          </a:p>
          <a:p>
            <a:r>
              <a:rPr lang="ja-JP" altLang="en-US" dirty="0" smtClean="0"/>
              <a:t>従来，</a:t>
            </a:r>
            <a:r>
              <a:rPr lang="ja-JP" altLang="en-US" b="1" dirty="0" smtClean="0">
                <a:solidFill>
                  <a:srgbClr val="C00000"/>
                </a:solidFill>
              </a:rPr>
              <a:t>過学習</a:t>
            </a:r>
            <a:r>
              <a:rPr lang="ja-JP" altLang="en-US" dirty="0" smtClean="0"/>
              <a:t>が問題だったが，この数年の技術の進展により，</a:t>
            </a:r>
            <a:r>
              <a:rPr lang="ja-JP" altLang="en-US" b="1" dirty="0" smtClean="0">
                <a:solidFill>
                  <a:srgbClr val="C00000"/>
                </a:solidFill>
              </a:rPr>
              <a:t>過学習</a:t>
            </a:r>
            <a:r>
              <a:rPr lang="ja-JP" altLang="en-US" dirty="0" smtClean="0"/>
              <a:t>を防げる場合が出てきた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41" y="2431691"/>
            <a:ext cx="8683815" cy="2557463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415089" y="5710020"/>
            <a:ext cx="8367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ea typeface="メイリオ" panose="020B0604030504040204" pitchFamily="50" charset="-128"/>
                <a:hlinkClick r:id="rId3"/>
              </a:rPr>
              <a:t>https://</a:t>
            </a:r>
            <a:r>
              <a:rPr lang="en-US" altLang="ja-JP" dirty="0" err="1">
                <a:ea typeface="メイリオ" panose="020B0604030504040204" pitchFamily="50" charset="-128"/>
                <a:hlinkClick r:id="rId3"/>
              </a:rPr>
              <a:t>www.slideshare.net</a:t>
            </a:r>
            <a:r>
              <a:rPr lang="en-US" altLang="ja-JP" dirty="0">
                <a:ea typeface="メイリオ" panose="020B0604030504040204" pitchFamily="50" charset="-128"/>
                <a:hlinkClick r:id="rId3"/>
              </a:rPr>
              <a:t>/</a:t>
            </a:r>
            <a:r>
              <a:rPr lang="en-US" altLang="ja-JP" dirty="0" err="1">
                <a:ea typeface="メイリオ" panose="020B0604030504040204" pitchFamily="50" charset="-128"/>
                <a:hlinkClick r:id="rId3"/>
              </a:rPr>
              <a:t>NVIDIAJapan</a:t>
            </a:r>
            <a:r>
              <a:rPr lang="en-US" altLang="ja-JP" dirty="0">
                <a:ea typeface="メイリオ" panose="020B0604030504040204" pitchFamily="50" charset="-128"/>
                <a:hlinkClick r:id="rId3"/>
              </a:rPr>
              <a:t>/01-1000-</a:t>
            </a:r>
            <a:r>
              <a:rPr lang="en-US" altLang="ja-JP" dirty="0" err="1">
                <a:ea typeface="メイリオ" panose="020B0604030504040204" pitchFamily="50" charset="-128"/>
                <a:hlinkClick r:id="rId3"/>
              </a:rPr>
              <a:t>nvdls18yamasaki</a:t>
            </a:r>
            <a:endParaRPr lang="ja-JP" altLang="en-US" dirty="0"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488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901297"/>
          </a:xfrm>
        </p:spPr>
        <p:txBody>
          <a:bodyPr>
            <a:normAutofit fontScale="90000"/>
          </a:bodyPr>
          <a:lstStyle/>
          <a:p>
            <a:r>
              <a:rPr lang="en-US" altLang="ja-JP" dirty="0" err="1"/>
              <a:t>DNN</a:t>
            </a:r>
            <a:r>
              <a:rPr lang="ja-JP" altLang="en-US" dirty="0"/>
              <a:t>（</a:t>
            </a:r>
            <a:r>
              <a:rPr lang="ja-JP" altLang="en-US" dirty="0" smtClean="0"/>
              <a:t>ディープニューラルネットワーク）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err="1" smtClean="0"/>
              <a:t>での過</a:t>
            </a:r>
            <a:r>
              <a:rPr lang="ja-JP" altLang="en-US" dirty="0" smtClean="0"/>
              <a:t>学習を防ぐテクニック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1638299"/>
            <a:ext cx="8461208" cy="4541119"/>
          </a:xfrm>
        </p:spPr>
        <p:txBody>
          <a:bodyPr/>
          <a:lstStyle/>
          <a:p>
            <a:r>
              <a:rPr kumimoji="1" lang="ja-JP" altLang="en-US" dirty="0" smtClean="0"/>
              <a:t>ドロップアウト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4" y="2249201"/>
            <a:ext cx="7488657" cy="3930217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415089" y="6252945"/>
            <a:ext cx="8367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ea typeface="メイリオ" panose="020B0604030504040204" pitchFamily="50" charset="-128"/>
                <a:hlinkClick r:id="rId3"/>
              </a:rPr>
              <a:t>https://</a:t>
            </a:r>
            <a:r>
              <a:rPr lang="en-US" altLang="ja-JP" dirty="0" err="1">
                <a:ea typeface="メイリオ" panose="020B0604030504040204" pitchFamily="50" charset="-128"/>
                <a:hlinkClick r:id="rId3"/>
              </a:rPr>
              <a:t>www.slideshare.net</a:t>
            </a:r>
            <a:r>
              <a:rPr lang="en-US" altLang="ja-JP" dirty="0">
                <a:ea typeface="メイリオ" panose="020B0604030504040204" pitchFamily="50" charset="-128"/>
                <a:hlinkClick r:id="rId3"/>
              </a:rPr>
              <a:t>/</a:t>
            </a:r>
            <a:r>
              <a:rPr lang="en-US" altLang="ja-JP" dirty="0" err="1">
                <a:ea typeface="メイリオ" panose="020B0604030504040204" pitchFamily="50" charset="-128"/>
                <a:hlinkClick r:id="rId3"/>
              </a:rPr>
              <a:t>NVIDIAJapan</a:t>
            </a:r>
            <a:r>
              <a:rPr lang="en-US" altLang="ja-JP" dirty="0">
                <a:ea typeface="メイリオ" panose="020B0604030504040204" pitchFamily="50" charset="-128"/>
                <a:hlinkClick r:id="rId3"/>
              </a:rPr>
              <a:t>/01-1000-</a:t>
            </a:r>
            <a:r>
              <a:rPr lang="en-US" altLang="ja-JP" dirty="0" err="1">
                <a:ea typeface="メイリオ" panose="020B0604030504040204" pitchFamily="50" charset="-128"/>
                <a:hlinkClick r:id="rId3"/>
              </a:rPr>
              <a:t>nvdls18yamasaki</a:t>
            </a:r>
            <a:endParaRPr lang="ja-JP" altLang="en-US" dirty="0"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566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1815</TotalTime>
  <Words>170</Words>
  <Application>Microsoft Office PowerPoint</Application>
  <PresentationFormat>画面に合わせる (4:3)</PresentationFormat>
  <Paragraphs>39</Paragraphs>
  <Slides>9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3" baseType="lpstr">
      <vt:lpstr>メイリオ</vt:lpstr>
      <vt:lpstr>Arial</vt:lpstr>
      <vt:lpstr>Calibri</vt:lpstr>
      <vt:lpstr>Office テーマ</vt:lpstr>
      <vt:lpstr>ニューラルネットワークの過学習</vt:lpstr>
      <vt:lpstr>ニューラルネットワークの進展を助けるもの</vt:lpstr>
      <vt:lpstr>ニューラルネットワークの学習と推論</vt:lpstr>
      <vt:lpstr>ニューラルネットワークの学習と推論</vt:lpstr>
      <vt:lpstr>学習における，結合の重みの最適化</vt:lpstr>
      <vt:lpstr>「過学習なし」</vt:lpstr>
      <vt:lpstr>「過学習あり」</vt:lpstr>
      <vt:lpstr>DNN（ディープニューラルネットワーク）</vt:lpstr>
      <vt:lpstr>DNN（ディープニューラルネットワーク） での過学習を防ぐテクニック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or-4. モンテカルロシミュレーション</dc:title>
  <dc:creator>金子　邦彦</dc:creator>
  <cp:lastModifiedBy>user</cp:lastModifiedBy>
  <cp:revision>208</cp:revision>
  <dcterms:created xsi:type="dcterms:W3CDTF">2018-05-08T02:37:35Z</dcterms:created>
  <dcterms:modified xsi:type="dcterms:W3CDTF">2019-07-22T03:40:34Z</dcterms:modified>
</cp:coreProperties>
</file>