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1037" r:id="rId2"/>
    <p:sldId id="975" r:id="rId3"/>
    <p:sldId id="976" r:id="rId4"/>
    <p:sldId id="945" r:id="rId5"/>
    <p:sldId id="1005" r:id="rId6"/>
    <p:sldId id="1006" r:id="rId7"/>
    <p:sldId id="916" r:id="rId8"/>
    <p:sldId id="977" r:id="rId9"/>
    <p:sldId id="949" r:id="rId10"/>
    <p:sldId id="978" r:id="rId11"/>
    <p:sldId id="979" r:id="rId12"/>
    <p:sldId id="981" r:id="rId13"/>
    <p:sldId id="983" r:id="rId14"/>
    <p:sldId id="984" r:id="rId15"/>
    <p:sldId id="980" r:id="rId16"/>
    <p:sldId id="985" r:id="rId17"/>
    <p:sldId id="986" r:id="rId18"/>
    <p:sldId id="987" r:id="rId19"/>
    <p:sldId id="957" r:id="rId20"/>
    <p:sldId id="951" r:id="rId21"/>
    <p:sldId id="952" r:id="rId22"/>
    <p:sldId id="982" r:id="rId23"/>
    <p:sldId id="989" r:id="rId24"/>
    <p:sldId id="992" r:id="rId25"/>
    <p:sldId id="991" r:id="rId26"/>
    <p:sldId id="993" r:id="rId27"/>
    <p:sldId id="1000" r:id="rId28"/>
    <p:sldId id="994" r:id="rId29"/>
    <p:sldId id="995" r:id="rId30"/>
    <p:sldId id="996" r:id="rId31"/>
    <p:sldId id="997" r:id="rId32"/>
    <p:sldId id="998" r:id="rId33"/>
    <p:sldId id="999" r:id="rId34"/>
    <p:sldId id="1001" r:id="rId35"/>
    <p:sldId id="1002" r:id="rId36"/>
    <p:sldId id="1003" r:id="rId37"/>
    <p:sldId id="1015" r:id="rId38"/>
    <p:sldId id="1008" r:id="rId39"/>
    <p:sldId id="1009" r:id="rId40"/>
    <p:sldId id="1010" r:id="rId41"/>
    <p:sldId id="1011" r:id="rId42"/>
    <p:sldId id="1012" r:id="rId43"/>
    <p:sldId id="1013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6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63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63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6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9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access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 dirty="0" err="1">
                <a:latin typeface="メイリオ" panose="020B0604030504040204" pitchFamily="50" charset="-128"/>
              </a:rPr>
              <a:t>での</a:t>
            </a:r>
            <a:r>
              <a:rPr lang="ja-JP" altLang="en-US" dirty="0">
                <a:latin typeface="メイリオ" panose="020B0604030504040204" pitchFamily="50" charset="-128"/>
              </a:rPr>
              <a:t>テーブル定義，</a:t>
            </a:r>
            <a:br>
              <a:rPr lang="en-US" altLang="ja-JP" dirty="0">
                <a:latin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</a:rPr>
              <a:t>データの挿入・削除・更新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Access </a:t>
            </a:r>
            <a:r>
              <a:rPr lang="ja-JP" altLang="en-US" dirty="0"/>
              <a:t>の活用）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https://www.kkaneko.jp/cc/access/index.html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その①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94989"/>
            <a:ext cx="7466029" cy="8626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次のような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商品テーブル</a:t>
            </a: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を考える</a:t>
            </a:r>
            <a:r>
              <a:rPr lang="ja-JP" altLang="en-US" sz="2400" dirty="0">
                <a:latin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表 16"/>
          <p:cNvGraphicFramePr>
            <a:graphicFrameLocks noGrp="1"/>
          </p:cNvGraphicFramePr>
          <p:nvPr>
            <p:extLst/>
          </p:nvPr>
        </p:nvGraphicFramePr>
        <p:xfrm>
          <a:off x="2627573" y="2536739"/>
          <a:ext cx="37303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10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884" y="3917081"/>
            <a:ext cx="3486150" cy="16859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6" y="4190024"/>
            <a:ext cx="1674918" cy="17083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今回は、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テーブル定義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のために、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1" y="2375031"/>
            <a:ext cx="4752464" cy="139656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237762" y="2618323"/>
            <a:ext cx="523949" cy="2902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14615" y="2783065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47878" y="3723360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角丸四角形 24"/>
          <p:cNvSpPr/>
          <p:nvPr/>
        </p:nvSpPr>
        <p:spPr>
          <a:xfrm>
            <a:off x="2041765" y="4659072"/>
            <a:ext cx="1929629" cy="81874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8982" y="5716495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4237227" y="4558506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7536425" y="4021707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7884" y="417950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914292" y="4838677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14419" y="2181549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12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6.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2743" y="2073459"/>
            <a:ext cx="4414070" cy="2540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3300" dirty="0">
                <a:solidFill>
                  <a:srgbClr val="C00000"/>
                </a:solidFill>
              </a:rPr>
              <a:t>create table </a:t>
            </a:r>
            <a:r>
              <a:rPr lang="ja-JP" altLang="en-US" sz="3300" dirty="0"/>
              <a:t>商品</a:t>
            </a:r>
            <a:r>
              <a:rPr kumimoji="1" lang="ja-JP" altLang="en-US" sz="3300" dirty="0"/>
              <a:t> </a:t>
            </a:r>
            <a:r>
              <a:rPr kumimoji="1" lang="en-US" altLang="ja-JP" sz="3300" dirty="0"/>
              <a:t>(</a:t>
            </a:r>
          </a:p>
          <a:p>
            <a:pPr>
              <a:lnSpc>
                <a:spcPct val="80000"/>
              </a:lnSpc>
            </a:pPr>
            <a:r>
              <a:rPr lang="en-US" altLang="ja-JP" sz="3300" dirty="0"/>
              <a:t>    ID </a:t>
            </a:r>
            <a:r>
              <a:rPr lang="en-US" altLang="ja-JP" sz="3300" dirty="0">
                <a:solidFill>
                  <a:srgbClr val="C00000"/>
                </a:solidFill>
              </a:rPr>
              <a:t>integer</a:t>
            </a:r>
            <a:r>
              <a:rPr lang="en-US" altLang="ja-JP" sz="33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3300" dirty="0"/>
              <a:t>    </a:t>
            </a:r>
            <a:r>
              <a:rPr lang="ja-JP" altLang="en-US" sz="3300" dirty="0"/>
              <a:t>商品</a:t>
            </a:r>
            <a:r>
              <a:rPr kumimoji="1" lang="ja-JP" altLang="en-US" sz="3300" dirty="0"/>
              <a:t>名 </a:t>
            </a:r>
            <a:r>
              <a:rPr kumimoji="1" lang="en-US" altLang="ja-JP" sz="3300" dirty="0">
                <a:solidFill>
                  <a:srgbClr val="C00000"/>
                </a:solidFill>
              </a:rPr>
              <a:t>char</a:t>
            </a:r>
            <a:r>
              <a:rPr kumimoji="1" lang="en-US" altLang="ja-JP" sz="33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3300" dirty="0"/>
              <a:t>    </a:t>
            </a:r>
            <a:r>
              <a:rPr lang="ja-JP" altLang="en-US" sz="3300" dirty="0"/>
              <a:t>単価 </a:t>
            </a:r>
            <a:r>
              <a:rPr lang="en-US" altLang="ja-JP" sz="3300" dirty="0">
                <a:solidFill>
                  <a:srgbClr val="C00000"/>
                </a:solidFill>
              </a:rPr>
              <a:t>integer</a:t>
            </a:r>
            <a:r>
              <a:rPr lang="en-US" altLang="ja-JP" sz="33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3300" dirty="0"/>
              <a:t>    </a:t>
            </a:r>
            <a:r>
              <a:rPr kumimoji="1" lang="en-US" altLang="ja-JP" sz="3300" dirty="0">
                <a:solidFill>
                  <a:srgbClr val="C00000"/>
                </a:solidFill>
              </a:rPr>
              <a:t>primary</a:t>
            </a:r>
            <a:r>
              <a:rPr kumimoji="1" lang="en-US" altLang="ja-JP" sz="3300" dirty="0"/>
              <a:t> </a:t>
            </a:r>
            <a:r>
              <a:rPr kumimoji="1" lang="en-US" altLang="ja-JP" sz="3300" dirty="0">
                <a:solidFill>
                  <a:srgbClr val="C00000"/>
                </a:solidFill>
              </a:rPr>
              <a:t>key</a:t>
            </a:r>
            <a:r>
              <a:rPr kumimoji="1" lang="en-US" altLang="ja-JP" sz="3300" dirty="0"/>
              <a:t>(ID)</a:t>
            </a:r>
          </a:p>
          <a:p>
            <a:pPr>
              <a:lnSpc>
                <a:spcPct val="80000"/>
              </a:lnSpc>
            </a:pPr>
            <a:r>
              <a:rPr lang="en-US" altLang="ja-JP" sz="3300" dirty="0"/>
              <a:t>);</a:t>
            </a:r>
            <a:endParaRPr kumimoji="1" lang="ja-JP" altLang="en-US" sz="33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162" y="2073459"/>
            <a:ext cx="4037565" cy="25068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15643" y="5207023"/>
            <a:ext cx="446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「</a:t>
            </a:r>
            <a:r>
              <a:rPr lang="en-US" altLang="ja-JP" sz="2400" b="1" dirty="0">
                <a:solidFill>
                  <a:srgbClr val="C00000"/>
                </a:solidFill>
              </a:rPr>
              <a:t>primary key</a:t>
            </a:r>
            <a:r>
              <a:rPr lang="ja-JP" altLang="en-US" sz="2400" dirty="0"/>
              <a:t>」は</a:t>
            </a:r>
            <a:r>
              <a:rPr lang="ja-JP" altLang="en-US" sz="2400" b="1" dirty="0">
                <a:solidFill>
                  <a:srgbClr val="C00000"/>
                </a:solidFill>
              </a:rPr>
              <a:t>主キー</a:t>
            </a:r>
            <a:r>
              <a:rPr lang="ja-JP" altLang="en-US" sz="2400" dirty="0"/>
              <a:t>の設定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9863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5" y="2020655"/>
            <a:ext cx="3865217" cy="233505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911176" y="2443903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31129" y="3059357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51" y="1999782"/>
            <a:ext cx="4102766" cy="233111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977581" y="462614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商品テーブルが増える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00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テーブルを削除したいときは・・・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間違ったテーブルを定義し</a:t>
            </a:r>
            <a:r>
              <a:rPr lang="ja-JP" altLang="en-US" dirty="0"/>
              <a:t>た！　などで、</a:t>
            </a:r>
            <a:r>
              <a:rPr lang="ja-JP" altLang="en-US" b="1" dirty="0">
                <a:solidFill>
                  <a:srgbClr val="C00000"/>
                </a:solidFill>
              </a:rPr>
              <a:t>テーブルを削除</a:t>
            </a:r>
            <a:r>
              <a:rPr lang="ja-JP" altLang="en-US" dirty="0"/>
              <a:t>したとき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13" y="2144317"/>
            <a:ext cx="3211922" cy="36303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1176" y="3157999"/>
            <a:ext cx="1013489" cy="39820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4665" y="4986723"/>
            <a:ext cx="1013489" cy="39820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47535" y="4862751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削除したいテーブルを</a:t>
            </a:r>
            <a:r>
              <a:rPr kumimoji="1" lang="ja-JP" altLang="en-US" b="1" dirty="0"/>
              <a:t>右クリック</a:t>
            </a:r>
            <a:r>
              <a:rPr kumimoji="1" lang="ja-JP" altLang="en-US" dirty="0"/>
              <a:t>して</a:t>
            </a:r>
            <a:endParaRPr kumimoji="1" lang="en-US" altLang="ja-JP" dirty="0"/>
          </a:p>
          <a:p>
            <a:r>
              <a:rPr kumimoji="1" lang="ja-JP" altLang="en-US" dirty="0"/>
              <a:t>「</a:t>
            </a:r>
            <a:r>
              <a:rPr kumimoji="1" lang="ja-JP" altLang="en-US" b="1" dirty="0"/>
              <a:t>削除</a:t>
            </a:r>
            <a:r>
              <a:rPr kumimoji="1" lang="ja-JP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95458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その① 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94989"/>
            <a:ext cx="7466029" cy="86262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8. </a:t>
            </a: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次のような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購入テーブル</a:t>
            </a:r>
            <a:r>
              <a:rPr lang="ja-JP" altLang="en-US" sz="2400" dirty="0">
                <a:solidFill>
                  <a:srgbClr val="000066"/>
                </a:solidFill>
                <a:latin typeface="メイリオ" panose="020B0604030504040204" pitchFamily="50" charset="-128"/>
              </a:rPr>
              <a:t>を考える</a:t>
            </a:r>
            <a:r>
              <a:rPr lang="ja-JP" altLang="en-US" sz="2400" dirty="0">
                <a:latin typeface="メイリオ" panose="020B0604030504040204" pitchFamily="50" charset="-128"/>
              </a:rPr>
              <a:t>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2075399" y="2436686"/>
          <a:ext cx="3976786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1" y="4062914"/>
            <a:ext cx="1871133" cy="19134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84" y="3917081"/>
            <a:ext cx="3486150" cy="1685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9.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テーブル定義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のために、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1" y="2375031"/>
            <a:ext cx="4752464" cy="139656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237762" y="2618323"/>
            <a:ext cx="523949" cy="2902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14615" y="2783065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47878" y="3723360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角丸四角形 24"/>
          <p:cNvSpPr/>
          <p:nvPr/>
        </p:nvSpPr>
        <p:spPr>
          <a:xfrm>
            <a:off x="2041765" y="4659072"/>
            <a:ext cx="1929629" cy="81874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8982" y="5716495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4237227" y="4558506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7536425" y="4021707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7884" y="417950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914292" y="4838677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14419" y="2181549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6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10.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3616" y="2359935"/>
            <a:ext cx="4154690" cy="1727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3300" dirty="0">
                <a:solidFill>
                  <a:srgbClr val="C00000"/>
                </a:solidFill>
              </a:rPr>
              <a:t>create table </a:t>
            </a:r>
            <a:r>
              <a:rPr lang="ja-JP" altLang="en-US" sz="3300" dirty="0"/>
              <a:t>購入</a:t>
            </a:r>
            <a:r>
              <a:rPr kumimoji="1" lang="ja-JP" altLang="en-US" sz="3300" dirty="0"/>
              <a:t> </a:t>
            </a:r>
            <a:r>
              <a:rPr kumimoji="1" lang="en-US" altLang="ja-JP" sz="3300" dirty="0"/>
              <a:t>(</a:t>
            </a:r>
          </a:p>
          <a:p>
            <a:pPr>
              <a:lnSpc>
                <a:spcPct val="80000"/>
              </a:lnSpc>
            </a:pPr>
            <a:r>
              <a:rPr lang="ja-JP" altLang="en-US" sz="3300" dirty="0"/>
              <a:t>    購入者</a:t>
            </a:r>
            <a:r>
              <a:rPr kumimoji="1" lang="ja-JP" altLang="en-US" sz="3300" dirty="0"/>
              <a:t> </a:t>
            </a:r>
            <a:r>
              <a:rPr kumimoji="1" lang="en-US" altLang="ja-JP" sz="3300" dirty="0">
                <a:solidFill>
                  <a:srgbClr val="C00000"/>
                </a:solidFill>
              </a:rPr>
              <a:t>char</a:t>
            </a:r>
            <a:r>
              <a:rPr kumimoji="1" lang="en-US" altLang="ja-JP" sz="33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3300" dirty="0"/>
              <a:t>    </a:t>
            </a:r>
            <a:r>
              <a:rPr lang="ja-JP" altLang="en-US" sz="3300" dirty="0"/>
              <a:t>商品番号 </a:t>
            </a:r>
            <a:r>
              <a:rPr lang="en-US" altLang="ja-JP" sz="3300" dirty="0">
                <a:solidFill>
                  <a:srgbClr val="C00000"/>
                </a:solidFill>
              </a:rPr>
              <a:t>integer</a:t>
            </a:r>
            <a:endParaRPr kumimoji="1" lang="en-US" altLang="ja-JP" sz="3300" dirty="0"/>
          </a:p>
          <a:p>
            <a:pPr>
              <a:lnSpc>
                <a:spcPct val="80000"/>
              </a:lnSpc>
            </a:pPr>
            <a:r>
              <a:rPr lang="en-US" altLang="ja-JP" sz="3300" dirty="0"/>
              <a:t>);</a:t>
            </a:r>
            <a:endParaRPr kumimoji="1" lang="ja-JP" altLang="en-US" sz="33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13" y="2036759"/>
            <a:ext cx="3967982" cy="23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9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813" y="1919535"/>
            <a:ext cx="4386212" cy="310146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6" y="2044945"/>
            <a:ext cx="3806335" cy="24736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11.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65406" y="2421064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31129" y="3059357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61786" y="510346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購入テーブルが増える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9331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1" y="4062315"/>
            <a:ext cx="1585913" cy="14001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322" y="89126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0500" y="559941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83137" y="1282390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12. </a:t>
            </a:r>
            <a:r>
              <a:rPr lang="ja-JP" altLang="en-US" sz="2400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を使って、テーブル「</a:t>
            </a:r>
            <a:r>
              <a:rPr lang="ja-JP" altLang="en-US" sz="2400" b="1" dirty="0"/>
              <a:t>商品</a:t>
            </a:r>
            <a:r>
              <a:rPr lang="ja-JP" altLang="en-US" sz="2400" dirty="0"/>
              <a:t>」に</a:t>
            </a:r>
            <a:r>
              <a:rPr lang="ja-JP" altLang="en-US" sz="2400" b="1" dirty="0"/>
              <a:t>データを入力</a:t>
            </a:r>
            <a:r>
              <a:rPr lang="ja-JP" altLang="en-US" sz="2400" dirty="0"/>
              <a:t>しなさい．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82483" y="3904227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数値はすべて</a:t>
            </a:r>
            <a:endParaRPr lang="en-US" altLang="ja-JP" sz="2100" dirty="0"/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半角</a:t>
            </a:r>
            <a:r>
              <a:rPr lang="ja-JP" altLang="en-US" sz="2100" u="sng" dirty="0">
                <a:solidFill>
                  <a:srgbClr val="FF0000"/>
                </a:solidFill>
              </a:rPr>
              <a:t>の数字</a:t>
            </a:r>
            <a:endParaRPr kumimoji="1" lang="ja-JP" altLang="en-US" sz="2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168" y="564126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データシートビュー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96260" y="5064531"/>
            <a:ext cx="914080" cy="2386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右矢印 5"/>
          <p:cNvSpPr/>
          <p:nvPr/>
        </p:nvSpPr>
        <p:spPr>
          <a:xfrm>
            <a:off x="1753184" y="5021667"/>
            <a:ext cx="223271" cy="44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279990" y="5021667"/>
            <a:ext cx="223271" cy="44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3428" y="4884288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データ</a:t>
            </a:r>
            <a:endParaRPr kumimoji="1" lang="en-US" altLang="ja-JP" sz="2100" dirty="0"/>
          </a:p>
          <a:p>
            <a:r>
              <a:rPr lang="ja-JP" altLang="en-US" sz="2100" dirty="0"/>
              <a:t>入力</a:t>
            </a:r>
            <a:endParaRPr kumimoji="1" lang="ja-JP" altLang="en-US" sz="21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048" y="5540126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商品をダブルクリック</a:t>
            </a:r>
            <a:endParaRPr kumimoji="1" lang="ja-JP" altLang="en-US" sz="21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63" y="4643572"/>
            <a:ext cx="2890645" cy="98662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47" y="1944933"/>
            <a:ext cx="7410953" cy="19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000" dirty="0"/>
              <a:t>今日学ぶことはこういうことに役に立ちます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700" dirty="0"/>
              <a:t>◆</a:t>
            </a:r>
            <a:r>
              <a:rPr lang="ja-JP" altLang="en-US" sz="2700" dirty="0">
                <a:solidFill>
                  <a:srgbClr val="C00000"/>
                </a:solidFill>
              </a:rPr>
              <a:t> </a:t>
            </a:r>
            <a:r>
              <a:rPr lang="en-US" altLang="ja-JP" sz="2700" dirty="0">
                <a:solidFill>
                  <a:srgbClr val="C00000"/>
                </a:solidFill>
              </a:rPr>
              <a:t>SQL </a:t>
            </a:r>
            <a:r>
              <a:rPr lang="ja-JP" altLang="en-US" sz="2700" dirty="0"/>
              <a:t>はパワフル！</a:t>
            </a:r>
            <a:endParaRPr lang="en-US" altLang="ja-JP" sz="2700" dirty="0"/>
          </a:p>
          <a:p>
            <a:pPr marL="0" indent="0">
              <a:buNone/>
            </a:pPr>
            <a:r>
              <a:rPr lang="ja-JP" altLang="en-US" sz="2700" dirty="0"/>
              <a:t>◆</a:t>
            </a:r>
            <a:r>
              <a:rPr lang="ja-JP" altLang="en-US" sz="2700" dirty="0">
                <a:solidFill>
                  <a:srgbClr val="C00000"/>
                </a:solidFill>
              </a:rPr>
              <a:t> </a:t>
            </a:r>
            <a:r>
              <a:rPr lang="en-US" altLang="ja-JP" sz="2700" dirty="0">
                <a:solidFill>
                  <a:srgbClr val="C00000"/>
                </a:solidFill>
              </a:rPr>
              <a:t>SQL </a:t>
            </a:r>
            <a:r>
              <a:rPr lang="ja-JP" altLang="en-US" sz="2700" dirty="0"/>
              <a:t>を使って</a:t>
            </a:r>
            <a:r>
              <a:rPr lang="ja-JP" altLang="en-US" sz="2700" b="1" dirty="0">
                <a:solidFill>
                  <a:srgbClr val="C00000"/>
                </a:solidFill>
              </a:rPr>
              <a:t>テーブル定義</a:t>
            </a:r>
            <a:endParaRPr lang="en-US" altLang="ja-JP" sz="2700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※ </a:t>
            </a:r>
            <a:r>
              <a:rPr kumimoji="1" lang="ja-JP" altLang="en-US" dirty="0"/>
              <a:t>「</a:t>
            </a:r>
            <a:r>
              <a:rPr kumimoji="1" lang="ja-JP" altLang="en-US" dirty="0">
                <a:solidFill>
                  <a:srgbClr val="C00000"/>
                </a:solidFill>
              </a:rPr>
              <a:t>テーブルデザイン</a:t>
            </a:r>
            <a:r>
              <a:rPr kumimoji="1" lang="ja-JP" altLang="en-US" dirty="0"/>
              <a:t>」は、マイクロソフト </a:t>
            </a:r>
            <a:r>
              <a:rPr kumimoji="1" lang="en-US" altLang="ja-JP" dirty="0"/>
              <a:t>Access </a:t>
            </a:r>
            <a:r>
              <a:rPr kumimoji="1" lang="ja-JP" altLang="en-US" dirty="0" err="1"/>
              <a:t>だけの</a:t>
            </a:r>
            <a:r>
              <a:rPr kumimoji="1" lang="ja-JP" altLang="en-US" dirty="0"/>
              <a:t>機能</a:t>
            </a:r>
          </a:p>
          <a:p>
            <a:pPr marL="0" indent="0">
              <a:buNone/>
            </a:pPr>
            <a:r>
              <a:rPr lang="ja-JP" altLang="en-US" sz="2700" dirty="0"/>
              <a:t>◆ </a:t>
            </a:r>
            <a:r>
              <a:rPr lang="en-US" altLang="ja-JP" sz="2700" dirty="0"/>
              <a:t>SQL </a:t>
            </a:r>
            <a:r>
              <a:rPr lang="ja-JP" altLang="en-US" sz="2700" dirty="0"/>
              <a:t>を使って</a:t>
            </a:r>
            <a:r>
              <a:rPr lang="ja-JP" altLang="en-US" sz="2700" b="1" dirty="0">
                <a:solidFill>
                  <a:srgbClr val="C00000"/>
                </a:solidFill>
              </a:rPr>
              <a:t>データベース操作</a:t>
            </a:r>
            <a:r>
              <a:rPr lang="ja-JP" altLang="en-US" sz="2700" dirty="0"/>
              <a:t>（データベースの</a:t>
            </a:r>
            <a:r>
              <a:rPr lang="ja-JP" altLang="en-US" sz="2700" b="1" u="sng" dirty="0"/>
              <a:t>中身の変更</a:t>
            </a:r>
            <a:r>
              <a:rPr lang="ja-JP" altLang="en-US" sz="2700" dirty="0"/>
              <a:t>）もできる</a:t>
            </a:r>
            <a:endParaRPr lang="en-US" altLang="ja-JP" sz="27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26" name="Picture 2" descr="http://4.bp.blogspot.com/-fPx39vJLhjc/UYDkGWDEdBI/AAAAAAAAQ-Q/QVZEcXIACRE/s600/odekak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43" y="3483406"/>
            <a:ext cx="2671763" cy="26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2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3" y="4173117"/>
            <a:ext cx="1517276" cy="16971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322" y="891268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0500" y="559941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83137" y="1282390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13. </a:t>
            </a:r>
            <a:r>
              <a:rPr lang="ja-JP" altLang="en-US" sz="2400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を使って、テーブル「</a:t>
            </a:r>
            <a:r>
              <a:rPr lang="ja-JP" altLang="en-US" sz="2400" b="1" dirty="0"/>
              <a:t>購入</a:t>
            </a:r>
            <a:r>
              <a:rPr lang="ja-JP" altLang="en-US" sz="2400" dirty="0"/>
              <a:t>」に</a:t>
            </a:r>
            <a:r>
              <a:rPr lang="ja-JP" altLang="en-US" sz="2400" b="1" dirty="0"/>
              <a:t>データを入力</a:t>
            </a:r>
            <a:r>
              <a:rPr lang="ja-JP" altLang="en-US" sz="2400" dirty="0"/>
              <a:t>しなさい．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99312" y="3117333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数値もすべて</a:t>
            </a:r>
            <a:endParaRPr lang="en-US" altLang="ja-JP" sz="2100" dirty="0"/>
          </a:p>
          <a:p>
            <a:r>
              <a:rPr lang="ja-JP" altLang="en-US" sz="2100" b="1" u="sng" dirty="0">
                <a:solidFill>
                  <a:srgbClr val="FF0000"/>
                </a:solidFill>
              </a:rPr>
              <a:t>半角</a:t>
            </a:r>
            <a:r>
              <a:rPr lang="ja-JP" altLang="en-US" sz="2100" u="sng" dirty="0">
                <a:solidFill>
                  <a:srgbClr val="FF0000"/>
                </a:solidFill>
              </a:rPr>
              <a:t>の数字</a:t>
            </a:r>
            <a:endParaRPr kumimoji="1" lang="ja-JP" altLang="en-US" sz="21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01168" y="564126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データシートビュー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52732" y="5223132"/>
            <a:ext cx="914080" cy="23869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右矢印 5"/>
          <p:cNvSpPr/>
          <p:nvPr/>
        </p:nvSpPr>
        <p:spPr>
          <a:xfrm>
            <a:off x="1753184" y="5021667"/>
            <a:ext cx="223271" cy="44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右矢印 11"/>
          <p:cNvSpPr/>
          <p:nvPr/>
        </p:nvSpPr>
        <p:spPr>
          <a:xfrm>
            <a:off x="3279990" y="5021667"/>
            <a:ext cx="223271" cy="44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13428" y="4884288"/>
            <a:ext cx="992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データ</a:t>
            </a:r>
            <a:endParaRPr kumimoji="1" lang="en-US" altLang="ja-JP" sz="2100" dirty="0"/>
          </a:p>
          <a:p>
            <a:r>
              <a:rPr lang="ja-JP" altLang="en-US" sz="2100" dirty="0"/>
              <a:t>入力</a:t>
            </a:r>
            <a:endParaRPr kumimoji="1" lang="ja-JP" altLang="en-US" sz="21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399312" y="1920755"/>
            <a:ext cx="2069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/>
              <a:t>X</a:t>
            </a:r>
            <a:r>
              <a:rPr kumimoji="1" lang="en-US" altLang="ja-JP" sz="2100" dirty="0"/>
              <a:t>, </a:t>
            </a:r>
            <a:r>
              <a:rPr lang="en-US" altLang="ja-JP" sz="2100" dirty="0"/>
              <a:t>Y</a:t>
            </a:r>
            <a:r>
              <a:rPr kumimoji="1" lang="en-US" altLang="ja-JP" sz="2100" dirty="0"/>
              <a:t> </a:t>
            </a:r>
            <a:r>
              <a:rPr kumimoji="1" lang="ja-JP" altLang="en-US" sz="2100" dirty="0"/>
              <a:t>はすべて</a:t>
            </a:r>
            <a:endParaRPr kumimoji="1" lang="en-US" altLang="ja-JP" sz="2100" dirty="0"/>
          </a:p>
          <a:p>
            <a:r>
              <a:rPr kumimoji="1" lang="ja-JP" altLang="en-US" sz="2100" b="1" u="sng" dirty="0">
                <a:solidFill>
                  <a:srgbClr val="FF0000"/>
                </a:solidFill>
              </a:rPr>
              <a:t>半角</a:t>
            </a:r>
            <a:r>
              <a:rPr lang="ja-JP" altLang="en-US" sz="2100" dirty="0"/>
              <a:t>にそろえる</a:t>
            </a:r>
            <a:endParaRPr kumimoji="1" lang="ja-JP" altLang="en-US" sz="21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048" y="5540126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購入をダブルクリック</a:t>
            </a:r>
            <a:endParaRPr kumimoji="1" lang="ja-JP" altLang="en-US" sz="21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692" y="4371004"/>
            <a:ext cx="2150898" cy="119004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336" y="2025245"/>
            <a:ext cx="4667241" cy="21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8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45" y="3608933"/>
            <a:ext cx="2687258" cy="136015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584" y="3628100"/>
            <a:ext cx="1418587" cy="14291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777" y="3656466"/>
            <a:ext cx="1418587" cy="14291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6" y="3682947"/>
            <a:ext cx="1458797" cy="14696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14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4388" y="1969076"/>
            <a:ext cx="5725300" cy="4011932"/>
            <a:chOff x="-265913" y="901700"/>
            <a:chExt cx="9455998" cy="6088923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901700"/>
              <a:ext cx="7849246" cy="2119570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746718" y="1270946"/>
              <a:ext cx="865363" cy="440508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020750" y="1520976"/>
              <a:ext cx="889687" cy="1129591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18" name="下矢印 17"/>
            <p:cNvSpPr/>
            <p:nvPr/>
          </p:nvSpPr>
          <p:spPr>
            <a:xfrm>
              <a:off x="1598264" y="2948064"/>
              <a:ext cx="921124" cy="4424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-265913" y="5785689"/>
              <a:ext cx="3136821" cy="1204934"/>
            </a:xfrm>
            <a:prstGeom prst="roundRect">
              <a:avLst/>
            </a:prstGeom>
            <a:noFill/>
            <a:ln w="57150">
              <a:solidFill>
                <a:srgbClr val="000066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②「</a:t>
              </a:r>
              <a:r>
                <a:rPr lang="ja-JP" altLang="en-US" b="1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購入</a:t>
              </a:r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」を選び、「</a:t>
              </a:r>
              <a:r>
                <a:rPr lang="ja-JP" altLang="en-US" b="1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追加</a:t>
              </a:r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」をクリック</a:t>
              </a:r>
              <a:endPara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-220232" y="3756699"/>
              <a:ext cx="1284660" cy="322022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2343837" y="4304385"/>
              <a:ext cx="536488" cy="580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872264" y="5340396"/>
              <a:ext cx="749707" cy="349749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6338315" y="5690145"/>
              <a:ext cx="2661326" cy="1242609"/>
            </a:xfrm>
            <a:prstGeom prst="roundRect">
              <a:avLst/>
            </a:prstGeom>
            <a:noFill/>
            <a:ln w="57150">
              <a:solidFill>
                <a:srgbClr val="000066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④「</a:t>
              </a:r>
              <a:r>
                <a:rPr lang="ja-JP" altLang="en-US" b="1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閉じる</a:t>
              </a:r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</a:t>
              </a:r>
              <a:endPara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クリック</a:t>
              </a:r>
              <a:endPara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824127" y="5238918"/>
              <a:ext cx="749707" cy="349748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7" name="右矢印 26"/>
            <p:cNvSpPr/>
            <p:nvPr/>
          </p:nvSpPr>
          <p:spPr>
            <a:xfrm>
              <a:off x="5550122" y="4304385"/>
              <a:ext cx="536488" cy="580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988596" y="3859460"/>
              <a:ext cx="1284660" cy="322022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4081092" y="5325643"/>
              <a:ext cx="749707" cy="349749"/>
            </a:xfrm>
            <a:prstGeom prst="rect">
              <a:avLst/>
            </a:prstGeom>
            <a:noFill/>
            <a:ln w="50800">
              <a:solidFill>
                <a:srgbClr val="FF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角丸四角形 36"/>
            <p:cNvSpPr/>
            <p:nvPr/>
          </p:nvSpPr>
          <p:spPr>
            <a:xfrm>
              <a:off x="3040546" y="5752114"/>
              <a:ext cx="3136821" cy="1204934"/>
            </a:xfrm>
            <a:prstGeom prst="roundRect">
              <a:avLst/>
            </a:prstGeom>
            <a:noFill/>
            <a:ln w="57150">
              <a:solidFill>
                <a:srgbClr val="000066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③「</a:t>
              </a:r>
              <a:r>
                <a:rPr lang="ja-JP" altLang="en-US" b="1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商品</a:t>
              </a:r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」を選び、「</a:t>
              </a:r>
              <a:r>
                <a:rPr lang="ja-JP" altLang="en-US" b="1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追加</a:t>
              </a:r>
              <a:r>
                <a:rPr lang="ja-JP" altLang="en-US" dirty="0">
                  <a:solidFill>
                    <a:srgbClr val="00006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」をクリック</a:t>
              </a:r>
              <a:endParaRPr lang="en-US" altLang="ja-JP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4" name="右矢印 53"/>
            <p:cNvSpPr/>
            <p:nvPr/>
          </p:nvSpPr>
          <p:spPr>
            <a:xfrm>
              <a:off x="8653597" y="4327708"/>
              <a:ext cx="536488" cy="5808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</p:grpSp>
      <p:sp>
        <p:nvSpPr>
          <p:cNvPr id="29" name="正方形/長方形 28"/>
          <p:cNvSpPr/>
          <p:nvPr/>
        </p:nvSpPr>
        <p:spPr>
          <a:xfrm>
            <a:off x="7536425" y="3690432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812390" y="382959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796114" y="4394723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106928" y="1982272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40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15.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16.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r>
              <a:rPr lang="ja-JP" altLang="en-US" sz="2400" dirty="0">
                <a:latin typeface="メイリオ" panose="020B0604030504040204" pitchFamily="50" charset="-128"/>
              </a:rPr>
              <a:t>確認したら、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戻りなさい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09550" y="1999782"/>
            <a:ext cx="5208270" cy="14079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625" dirty="0">
                <a:solidFill>
                  <a:srgbClr val="C00000"/>
                </a:solidFill>
              </a:rPr>
              <a:t>select</a:t>
            </a:r>
            <a:r>
              <a:rPr lang="en-US" altLang="ja-JP" sz="2625" dirty="0"/>
              <a:t> </a:t>
            </a:r>
            <a:r>
              <a:rPr lang="en-US" altLang="ja-JP" sz="2625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625" dirty="0">
                <a:solidFill>
                  <a:srgbClr val="C00000"/>
                </a:solidFill>
              </a:rPr>
              <a:t>from </a:t>
            </a:r>
            <a:r>
              <a:rPr lang="ja-JP" altLang="en-US" sz="2625" dirty="0"/>
              <a:t>商品</a:t>
            </a:r>
            <a:r>
              <a:rPr lang="en-US" altLang="ja-JP" sz="2625" dirty="0"/>
              <a:t>, </a:t>
            </a:r>
            <a:r>
              <a:rPr lang="ja-JP" altLang="en-US" sz="2625" dirty="0"/>
              <a:t>購入 </a:t>
            </a:r>
            <a:endParaRPr lang="en-US" altLang="ja-JP" sz="2625" dirty="0"/>
          </a:p>
          <a:p>
            <a:pPr marL="0" indent="0">
              <a:buNone/>
            </a:pPr>
            <a:r>
              <a:rPr lang="en-US" altLang="ja-JP" sz="2625" dirty="0">
                <a:solidFill>
                  <a:srgbClr val="C00000"/>
                </a:solidFill>
              </a:rPr>
              <a:t>where</a:t>
            </a:r>
            <a:r>
              <a:rPr lang="en-US" altLang="ja-JP" sz="2625" dirty="0"/>
              <a:t> </a:t>
            </a:r>
            <a:r>
              <a:rPr lang="ja-JP" altLang="en-US" sz="2625" dirty="0"/>
              <a:t>商品</a:t>
            </a:r>
            <a:r>
              <a:rPr lang="en-US" altLang="ja-JP" sz="2625" dirty="0"/>
              <a:t>.ID = </a:t>
            </a:r>
            <a:r>
              <a:rPr lang="ja-JP" altLang="en-US" sz="2625" dirty="0"/>
              <a:t>購入</a:t>
            </a:r>
            <a:r>
              <a:rPr lang="en-US" altLang="ja-JP" sz="2625" dirty="0"/>
              <a:t>.</a:t>
            </a:r>
            <a:r>
              <a:rPr lang="ja-JP" altLang="en-US" sz="2625" dirty="0"/>
              <a:t>商品番号</a:t>
            </a:r>
            <a:r>
              <a:rPr lang="en-US" altLang="ja-JP" sz="2625" dirty="0"/>
              <a:t>;</a:t>
            </a:r>
          </a:p>
          <a:p>
            <a:pPr marL="0" indent="0"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22" y="1999782"/>
            <a:ext cx="3290747" cy="10234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85" y="4535244"/>
            <a:ext cx="7722045" cy="14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8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6-2 SQL</a:t>
            </a:r>
            <a:r>
              <a:rPr lang="ja-JP" altLang="en-US" sz="3975" dirty="0" err="1">
                <a:latin typeface="メイリオ" panose="020B0604030504040204" pitchFamily="50" charset="-128"/>
              </a:rPr>
              <a:t>での</a:t>
            </a:r>
            <a:r>
              <a:rPr lang="ja-JP" altLang="en-US" sz="3975" dirty="0">
                <a:latin typeface="メイリオ" panose="020B0604030504040204" pitchFamily="50" charset="-128"/>
              </a:rPr>
              <a:t>データベース操作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95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３種類のデータベース操作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33349" y="1781694"/>
          <a:ext cx="8639175" cy="3241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5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45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5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新しいレコードの</a:t>
                      </a:r>
                      <a:r>
                        <a:rPr lang="ja-JP" altLang="en-US" sz="24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INSERT INTO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条件に合致するレコードの</a:t>
                      </a:r>
                      <a:r>
                        <a:rPr lang="ja-JP" altLang="en-US" sz="24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DELETE FROM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b="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b="1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  <a:p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dirty="0">
                          <a:solidFill>
                            <a:srgbClr val="C00000"/>
                          </a:solidFill>
                        </a:rPr>
                        <a:t>UPDATE SET WHERE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  <a:p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13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09551" y="1841659"/>
          <a:ext cx="37303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4735456" y="1841659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337086" y="501175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30645" y="4980104"/>
            <a:ext cx="4166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値の並び．半角のカンマ「</a:t>
            </a:r>
            <a:r>
              <a:rPr kumimoji="1" lang="en-US" altLang="ja-JP" dirty="0">
                <a:solidFill>
                  <a:srgbClr val="002060"/>
                </a:solidFill>
              </a:rPr>
              <a:t>,</a:t>
            </a:r>
            <a:r>
              <a:rPr kumimoji="1" lang="ja-JP" altLang="en-US" dirty="0">
                <a:solidFill>
                  <a:srgbClr val="002060"/>
                </a:solidFill>
              </a:rPr>
              <a:t>」で区切る</a:t>
            </a:r>
            <a:endParaRPr kumimoji="1" lang="en-US" altLang="ja-JP" dirty="0">
              <a:solidFill>
                <a:srgbClr val="002060"/>
              </a:solidFill>
            </a:endParaRPr>
          </a:p>
          <a:p>
            <a:r>
              <a:rPr lang="en-US" altLang="ja-JP" dirty="0">
                <a:solidFill>
                  <a:srgbClr val="002060"/>
                </a:solidFill>
              </a:rPr>
              <a:t>※</a:t>
            </a:r>
            <a:r>
              <a:rPr lang="ja-JP" altLang="en-US" dirty="0">
                <a:solidFill>
                  <a:srgbClr val="002060"/>
                </a:solidFill>
              </a:rPr>
              <a:t>　文字列は半角の「</a:t>
            </a:r>
            <a:r>
              <a:rPr lang="en-US" altLang="ja-JP" dirty="0">
                <a:solidFill>
                  <a:srgbClr val="002060"/>
                </a:solidFill>
              </a:rPr>
              <a:t>'</a:t>
            </a:r>
            <a:r>
              <a:rPr lang="ja-JP" altLang="en-US" dirty="0">
                <a:solidFill>
                  <a:srgbClr val="002060"/>
                </a:solidFill>
              </a:rPr>
              <a:t>」で囲む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111" y="4449189"/>
            <a:ext cx="6319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C00000"/>
                </a:solidFill>
              </a:rPr>
              <a:t>insert into </a:t>
            </a:r>
            <a:r>
              <a:rPr lang="ja-JP" altLang="en-US" sz="3000" dirty="0"/>
              <a:t>商品 </a:t>
            </a:r>
            <a:r>
              <a:rPr lang="en-US" altLang="ja-JP" sz="3000" dirty="0">
                <a:solidFill>
                  <a:srgbClr val="C00000"/>
                </a:solidFill>
              </a:rPr>
              <a:t>values(</a:t>
            </a:r>
            <a:r>
              <a:rPr lang="en-US" altLang="ja-JP" sz="3000" dirty="0"/>
              <a:t>4, '</a:t>
            </a:r>
            <a:r>
              <a:rPr lang="ja-JP" altLang="en-US" sz="3000" dirty="0"/>
              <a:t>レモン</a:t>
            </a:r>
            <a:r>
              <a:rPr lang="en-US" altLang="ja-JP" sz="3000" dirty="0"/>
              <a:t>', 80</a:t>
            </a:r>
            <a:r>
              <a:rPr lang="en-US" altLang="ja-JP" sz="3000" dirty="0">
                <a:solidFill>
                  <a:srgbClr val="C00000"/>
                </a:solidFill>
              </a:rPr>
              <a:t>);</a:t>
            </a:r>
            <a:endParaRPr kumimoji="1" lang="ja-JP" alt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4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条件に合致するレコードの削除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09550" y="1533525"/>
          <a:ext cx="3976786" cy="262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4986240" y="1533525"/>
          <a:ext cx="397678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0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30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0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3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4354830" y="2527459"/>
            <a:ext cx="411480" cy="695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1813" y="4630579"/>
            <a:ext cx="8002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>
                <a:solidFill>
                  <a:srgbClr val="C00000"/>
                </a:solidFill>
              </a:rPr>
              <a:t>delete from </a:t>
            </a:r>
            <a:r>
              <a:rPr lang="ja-JP" altLang="en-US" sz="2700" dirty="0"/>
              <a:t>購入 </a:t>
            </a:r>
            <a:r>
              <a:rPr lang="en-US" altLang="ja-JP" sz="2700" dirty="0">
                <a:solidFill>
                  <a:srgbClr val="C00000"/>
                </a:solidFill>
              </a:rPr>
              <a:t>where</a:t>
            </a:r>
            <a:r>
              <a:rPr lang="en-US" altLang="ja-JP" sz="2700" dirty="0"/>
              <a:t> </a:t>
            </a:r>
            <a:r>
              <a:rPr lang="ja-JP" altLang="en-US" sz="2700" dirty="0"/>
              <a:t>購入者 </a:t>
            </a:r>
            <a:r>
              <a:rPr lang="en-US" altLang="ja-JP" sz="2700" dirty="0"/>
              <a:t>= 'Y' </a:t>
            </a:r>
            <a:r>
              <a:rPr lang="en-US" altLang="ja-JP" sz="2700" dirty="0">
                <a:solidFill>
                  <a:srgbClr val="C00000"/>
                </a:solidFill>
              </a:rPr>
              <a:t>and</a:t>
            </a:r>
            <a:r>
              <a:rPr lang="en-US" altLang="ja-JP" sz="2700" dirty="0"/>
              <a:t> </a:t>
            </a:r>
            <a:r>
              <a:rPr lang="ja-JP" altLang="en-US" sz="2700" dirty="0"/>
              <a:t>商品番号 </a:t>
            </a:r>
            <a:r>
              <a:rPr lang="en-US" altLang="ja-JP" sz="2700" dirty="0"/>
              <a:t>= 2;</a:t>
            </a:r>
            <a:endParaRPr kumimoji="1" lang="ja-JP" altLang="en-US" sz="27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3097" y="51967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86288" y="519679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削除するレコードの</a:t>
            </a:r>
            <a:r>
              <a:rPr lang="ja-JP" altLang="en-US" b="1" dirty="0">
                <a:solidFill>
                  <a:srgbClr val="002060"/>
                </a:solidFill>
              </a:rPr>
              <a:t>条件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6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既存のデータの更新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95251" y="1716134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960432" y="487571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テーブル名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53093" y="527355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※</a:t>
            </a:r>
            <a:r>
              <a:rPr lang="ja-JP" altLang="en-US" dirty="0">
                <a:solidFill>
                  <a:srgbClr val="002060"/>
                </a:solidFill>
              </a:rPr>
              <a:t>　</a:t>
            </a:r>
            <a:r>
              <a:rPr lang="ja-JP" altLang="en-US" dirty="0">
                <a:solidFill>
                  <a:srgbClr val="FF0000"/>
                </a:solidFill>
              </a:rPr>
              <a:t>値</a:t>
            </a:r>
            <a:r>
              <a:rPr lang="ja-JP" altLang="en-US" dirty="0">
                <a:solidFill>
                  <a:srgbClr val="002060"/>
                </a:solidFill>
              </a:rPr>
              <a:t>が</a:t>
            </a:r>
            <a:r>
              <a:rPr lang="ja-JP" altLang="en-US" b="1" dirty="0">
                <a:solidFill>
                  <a:srgbClr val="C00000"/>
                </a:solidFill>
              </a:rPr>
              <a:t>文字列</a:t>
            </a:r>
            <a:r>
              <a:rPr lang="ja-JP" altLang="en-US" dirty="0">
                <a:solidFill>
                  <a:srgbClr val="002060"/>
                </a:solidFill>
              </a:rPr>
              <a:t>のときは半角の「</a:t>
            </a:r>
            <a:r>
              <a:rPr lang="en-US" altLang="ja-JP" dirty="0">
                <a:solidFill>
                  <a:srgbClr val="002060"/>
                </a:solidFill>
              </a:rPr>
              <a:t>'</a:t>
            </a:r>
            <a:r>
              <a:rPr lang="ja-JP" altLang="en-US" dirty="0">
                <a:solidFill>
                  <a:srgbClr val="002060"/>
                </a:solidFill>
              </a:rPr>
              <a:t>」で</a:t>
            </a:r>
            <a:r>
              <a:rPr lang="ja-JP" altLang="en-US" b="1" dirty="0">
                <a:solidFill>
                  <a:srgbClr val="FF0000"/>
                </a:solidFill>
              </a:rPr>
              <a:t>囲む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/>
          </p:nvPr>
        </p:nvGraphicFramePr>
        <p:xfrm>
          <a:off x="4731484" y="1711973"/>
          <a:ext cx="3730364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200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u="none" dirty="0">
                          <a:solidFill>
                            <a:schemeClr val="tx1"/>
                          </a:solidFill>
                        </a:rPr>
                        <a:t>レモン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80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chemeClr val="accent3">
                        <a:lumMod val="40000"/>
                        <a:lumOff val="6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15409" y="4368026"/>
            <a:ext cx="6663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C00000"/>
                </a:solidFill>
              </a:rPr>
              <a:t>update </a:t>
            </a:r>
            <a:r>
              <a:rPr lang="ja-JP" altLang="en-US" sz="3000" dirty="0"/>
              <a:t>商品 </a:t>
            </a:r>
            <a:r>
              <a:rPr lang="en-US" altLang="ja-JP" sz="3000" dirty="0">
                <a:solidFill>
                  <a:srgbClr val="C00000"/>
                </a:solidFill>
              </a:rPr>
              <a:t>set </a:t>
            </a:r>
            <a:r>
              <a:rPr lang="ja-JP" altLang="en-US" sz="3000" dirty="0"/>
              <a:t>単価</a:t>
            </a:r>
            <a:r>
              <a:rPr lang="ja-JP" altLang="en-US" sz="3000" dirty="0">
                <a:solidFill>
                  <a:srgbClr val="C00000"/>
                </a:solidFill>
              </a:rPr>
              <a:t> </a:t>
            </a:r>
            <a:r>
              <a:rPr lang="en-US" altLang="ja-JP" sz="3000" dirty="0">
                <a:solidFill>
                  <a:srgbClr val="C00000"/>
                </a:solidFill>
              </a:rPr>
              <a:t>= </a:t>
            </a:r>
            <a:r>
              <a:rPr lang="en-US" altLang="ja-JP" sz="3000" dirty="0"/>
              <a:t>200</a:t>
            </a:r>
            <a:r>
              <a:rPr lang="en-US" altLang="ja-JP" sz="3000" dirty="0">
                <a:solidFill>
                  <a:srgbClr val="C00000"/>
                </a:solidFill>
              </a:rPr>
              <a:t> where </a:t>
            </a:r>
            <a:r>
              <a:rPr lang="en-US" altLang="ja-JP" sz="3000" dirty="0"/>
              <a:t>ID</a:t>
            </a:r>
            <a:r>
              <a:rPr lang="en-US" altLang="ja-JP" sz="3000" dirty="0">
                <a:solidFill>
                  <a:srgbClr val="C00000"/>
                </a:solidFill>
              </a:rPr>
              <a:t> = </a:t>
            </a:r>
            <a:r>
              <a:rPr lang="en-US" altLang="ja-JP" sz="3000" dirty="0"/>
              <a:t>2</a:t>
            </a:r>
            <a:r>
              <a:rPr lang="en-US" altLang="ja-JP" sz="3000" dirty="0">
                <a:solidFill>
                  <a:srgbClr val="C00000"/>
                </a:solidFill>
              </a:rPr>
              <a:t>;</a:t>
            </a:r>
            <a:endParaRPr kumimoji="1" lang="ja-JP" altLang="en-US" sz="3000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07999" y="4863149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フィールド名 </a:t>
            </a:r>
            <a:r>
              <a:rPr kumimoji="1" lang="en-US" altLang="ja-JP" dirty="0">
                <a:solidFill>
                  <a:srgbClr val="002060"/>
                </a:solidFill>
              </a:rPr>
              <a:t>= </a:t>
            </a:r>
            <a:r>
              <a:rPr kumimoji="1" lang="ja-JP" altLang="en-US" dirty="0">
                <a:solidFill>
                  <a:srgbClr val="FF0000"/>
                </a:solidFill>
              </a:rPr>
              <a:t>値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23503" y="48743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002060"/>
                </a:solidFill>
              </a:rPr>
              <a:t>条件</a:t>
            </a:r>
          </a:p>
        </p:txBody>
      </p:sp>
    </p:spTree>
    <p:extLst>
      <p:ext uri="{BB962C8B-B14F-4D97-AF65-F5344CB8AC3E}">
        <p14:creationId xmlns:p14="http://schemas.microsoft.com/office/powerpoint/2010/main" val="2377491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3" y="4079932"/>
            <a:ext cx="1864737" cy="19208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84" y="3917081"/>
            <a:ext cx="3486150" cy="1685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 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1" y="2375031"/>
            <a:ext cx="4752464" cy="139656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237762" y="2618323"/>
            <a:ext cx="523949" cy="2902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14615" y="2783065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47878" y="3723360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角丸四角形 24"/>
          <p:cNvSpPr/>
          <p:nvPr/>
        </p:nvSpPr>
        <p:spPr>
          <a:xfrm>
            <a:off x="2041765" y="4659072"/>
            <a:ext cx="1929629" cy="81874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8982" y="5716495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4237227" y="4558506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7536425" y="4021707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7884" y="417950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914292" y="4838677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14419" y="2181549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067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09550" y="1999783"/>
            <a:ext cx="7402830" cy="56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insert into </a:t>
            </a:r>
            <a:r>
              <a:rPr lang="ja-JP" altLang="en-US" sz="2700" dirty="0"/>
              <a:t>商品 </a:t>
            </a:r>
            <a:r>
              <a:rPr lang="en-US" altLang="ja-JP" sz="2700" dirty="0">
                <a:solidFill>
                  <a:srgbClr val="C00000"/>
                </a:solidFill>
              </a:rPr>
              <a:t>values(</a:t>
            </a:r>
            <a:r>
              <a:rPr lang="en-US" altLang="ja-JP" sz="2700" dirty="0"/>
              <a:t>4, '</a:t>
            </a:r>
            <a:r>
              <a:rPr lang="ja-JP" altLang="en-US" sz="2700" dirty="0"/>
              <a:t>レモン</a:t>
            </a:r>
            <a:r>
              <a:rPr lang="en-US" altLang="ja-JP" sz="2700" dirty="0"/>
              <a:t>', 80</a:t>
            </a:r>
            <a:r>
              <a:rPr lang="en-US" altLang="ja-JP" sz="2700" dirty="0">
                <a:solidFill>
                  <a:srgbClr val="C00000"/>
                </a:solidFill>
              </a:rPr>
              <a:t>);</a:t>
            </a:r>
            <a:endParaRPr lang="ja-JP" altLang="en-US" sz="27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689633"/>
            <a:ext cx="5088255" cy="9836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2" y="4135916"/>
            <a:ext cx="4562063" cy="181851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260160" y="4381049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今日学ぶ</a:t>
            </a:r>
            <a:r>
              <a:rPr kumimoji="1" lang="en-US" altLang="ja-JP" dirty="0"/>
              <a:t>SQL</a:t>
            </a:r>
            <a:r>
              <a:rPr kumimoji="1" lang="ja-JP" altLang="en-US" dirty="0"/>
              <a:t>のキーワード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14325" y="3092530"/>
          <a:ext cx="674295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操作の種類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SQL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新しいレコードの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挿入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INSERT INTO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条件に合致するレコードの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削除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aseline="0" dirty="0"/>
                        <a:t>DELETE FROM WHERE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既存のデータの</a:t>
                      </a:r>
                      <a:r>
                        <a:rPr lang="ja-JP" altLang="en-US" sz="2400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ea typeface="メイリオ" panose="020B0604030504040204" pitchFamily="50" charset="-128"/>
                          <a:cs typeface="Segoe UI" panose="020B0502040204020203" pitchFamily="34" charset="0"/>
                        </a:rPr>
                        <a:t>更新</a:t>
                      </a:r>
                      <a:endParaRPr lang="en-US" altLang="ja-JP" sz="2400" dirty="0">
                        <a:solidFill>
                          <a:srgbClr val="C00000"/>
                        </a:solidFill>
                        <a:latin typeface="Segoe UI" panose="020B0502040204020203" pitchFamily="34" charset="0"/>
                        <a:ea typeface="メイリオ" panose="020B0604030504040204" pitchFamily="50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aseline="0" dirty="0"/>
                        <a:t>UPDATE SET WHERE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7149495" y="2136276"/>
            <a:ext cx="1569661" cy="1463922"/>
            <a:chOff x="9797774" y="1209670"/>
            <a:chExt cx="2092881" cy="1951895"/>
          </a:xfrm>
        </p:grpSpPr>
        <p:sp>
          <p:nvSpPr>
            <p:cNvPr id="7" name="Text Box 1035"/>
            <p:cNvSpPr txBox="1">
              <a:spLocks noChangeArrowheads="1"/>
            </p:cNvSpPr>
            <p:nvPr/>
          </p:nvSpPr>
          <p:spPr bwMode="auto">
            <a:xfrm>
              <a:off x="9797774" y="2696823"/>
              <a:ext cx="2092881" cy="464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rgbClr val="0033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ja-JP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まとめページ</a:t>
              </a:r>
            </a:p>
          </p:txBody>
        </p:sp>
        <p:pic>
          <p:nvPicPr>
            <p:cNvPr id="8" name="Picture 2" descr="http://3.bp.blogspot.com/-nYzwhfjYgF0/UOFKLhF54UI/AAAAAAAAKEs/hbFj1OvGjSE/s1600/bunbougu_no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238" y="1209670"/>
              <a:ext cx="1909761" cy="1482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14325" y="1851660"/>
          <a:ext cx="6742953" cy="800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71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1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テーブル定義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CREATE TABLE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PRIMARY</a:t>
                      </a:r>
                      <a:r>
                        <a:rPr kumimoji="1" lang="en-US" altLang="ja-JP" sz="2400" baseline="0" dirty="0"/>
                        <a:t> KEY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23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1" y="4328380"/>
            <a:ext cx="1600200" cy="1014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警告に対しては「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レコードが増えたことを、必ず確認しなさい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60715" y="4975486"/>
            <a:ext cx="650840" cy="20301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42" y="1924042"/>
            <a:ext cx="4562063" cy="17080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991679" y="3093091"/>
            <a:ext cx="1025841" cy="40449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615" y="548418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商品</a:t>
            </a:r>
            <a:r>
              <a:rPr kumimoji="1" lang="ja-JP" altLang="en-US" dirty="0"/>
              <a:t>をダブルクリック</a:t>
            </a:r>
          </a:p>
        </p:txBody>
      </p:sp>
      <p:sp>
        <p:nvSpPr>
          <p:cNvPr id="10" name="右矢印 9"/>
          <p:cNvSpPr/>
          <p:nvPr/>
        </p:nvSpPr>
        <p:spPr>
          <a:xfrm>
            <a:off x="1991679" y="4575695"/>
            <a:ext cx="327185" cy="45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765" y="4188885"/>
            <a:ext cx="2828925" cy="115728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110891" y="4524634"/>
            <a:ext cx="465923" cy="653863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96538" y="541518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「すべて更新」</a:t>
            </a:r>
            <a:r>
              <a:rPr kumimoji="1" lang="ja-JP" altLang="en-US" dirty="0"/>
              <a:t>を実行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378" y="4234176"/>
            <a:ext cx="3578623" cy="1066705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5272443" y="4538975"/>
            <a:ext cx="327185" cy="45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583103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3" y="4079932"/>
            <a:ext cx="1864737" cy="19208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84" y="3917081"/>
            <a:ext cx="3486150" cy="1685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 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1" y="2375031"/>
            <a:ext cx="4752464" cy="139656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237762" y="2618323"/>
            <a:ext cx="523949" cy="2902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14615" y="2783065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47878" y="3723360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角丸四角形 24"/>
          <p:cNvSpPr/>
          <p:nvPr/>
        </p:nvSpPr>
        <p:spPr>
          <a:xfrm>
            <a:off x="2041765" y="4659072"/>
            <a:ext cx="1929629" cy="81874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8982" y="5716495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4237227" y="4558506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7536425" y="4021707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7884" y="417950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914292" y="4838677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14419" y="2181549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237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78" y="4079596"/>
            <a:ext cx="5683032" cy="19015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8.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09550" y="1999783"/>
            <a:ext cx="7402830" cy="56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delete from </a:t>
            </a:r>
            <a:r>
              <a:rPr lang="ja-JP" altLang="en-US" sz="2700" dirty="0"/>
              <a:t>購入 </a:t>
            </a:r>
            <a:r>
              <a:rPr lang="en-US" altLang="ja-JP" sz="2700" dirty="0">
                <a:solidFill>
                  <a:srgbClr val="C00000"/>
                </a:solidFill>
              </a:rPr>
              <a:t>where</a:t>
            </a:r>
            <a:r>
              <a:rPr lang="en-US" altLang="ja-JP" sz="2700" dirty="0"/>
              <a:t> </a:t>
            </a:r>
            <a:r>
              <a:rPr lang="ja-JP" altLang="en-US" sz="2700" dirty="0"/>
              <a:t>購入者 </a:t>
            </a:r>
            <a:r>
              <a:rPr lang="en-US" altLang="ja-JP" sz="2700" dirty="0"/>
              <a:t>= 'Y' </a:t>
            </a:r>
            <a:r>
              <a:rPr lang="en-US" altLang="ja-JP" sz="2700" dirty="0">
                <a:solidFill>
                  <a:srgbClr val="C00000"/>
                </a:solidFill>
              </a:rPr>
              <a:t>and</a:t>
            </a:r>
            <a:r>
              <a:rPr lang="en-US" altLang="ja-JP" sz="2700" dirty="0"/>
              <a:t> </a:t>
            </a:r>
            <a:r>
              <a:rPr lang="ja-JP" altLang="en-US" sz="2700" dirty="0"/>
              <a:t>商品番号 </a:t>
            </a:r>
            <a:r>
              <a:rPr lang="en-US" altLang="ja-JP" sz="2700" dirty="0"/>
              <a:t>= 2;</a:t>
            </a:r>
            <a:endParaRPr lang="ja-JP" altLang="en-US" sz="27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61954" y="4362927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78" y="2718991"/>
            <a:ext cx="6767039" cy="7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34" y="1964532"/>
            <a:ext cx="3424757" cy="16289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1" y="4328380"/>
            <a:ext cx="1600200" cy="1014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9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警告に対しては「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10. </a:t>
            </a:r>
            <a:r>
              <a:rPr lang="ja-JP" altLang="en-US" sz="2400" dirty="0">
                <a:latin typeface="メイリオ" panose="020B0604030504040204" pitchFamily="50" charset="-128"/>
              </a:rPr>
              <a:t>レコードが</a:t>
            </a:r>
            <a:r>
              <a:rPr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減った</a:t>
            </a:r>
            <a:r>
              <a:rPr lang="ja-JP" altLang="en-US" sz="2400" dirty="0">
                <a:latin typeface="メイリオ" panose="020B0604030504040204" pitchFamily="50" charset="-128"/>
              </a:rPr>
              <a:t>ことを、必ず確認しなさい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95430" y="4800813"/>
            <a:ext cx="650840" cy="20301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78759" y="3203858"/>
            <a:ext cx="1025841" cy="40449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615" y="548418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購入</a:t>
            </a:r>
            <a:r>
              <a:rPr kumimoji="1" lang="ja-JP" altLang="en-US" dirty="0"/>
              <a:t>をダブルクリック</a:t>
            </a:r>
          </a:p>
        </p:txBody>
      </p:sp>
      <p:sp>
        <p:nvSpPr>
          <p:cNvPr id="10" name="右矢印 9"/>
          <p:cNvSpPr/>
          <p:nvPr/>
        </p:nvSpPr>
        <p:spPr>
          <a:xfrm>
            <a:off x="1991679" y="4575695"/>
            <a:ext cx="327185" cy="45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116" y="4218508"/>
            <a:ext cx="2592804" cy="113719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535" y="4186020"/>
            <a:ext cx="2777490" cy="105491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173564" y="46261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または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9861" y="548513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どちらかが表示される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854690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3" y="4079932"/>
            <a:ext cx="1864737" cy="19208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884" y="3917081"/>
            <a:ext cx="3486150" cy="1685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3992" y="150031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11.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 Access 2013 </a:t>
            </a:r>
            <a:r>
              <a:rPr lang="ja-JP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で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を開きなさい．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81" y="2375031"/>
            <a:ext cx="4752464" cy="139656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237762" y="2618323"/>
            <a:ext cx="523949" cy="2902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14615" y="2783065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1147878" y="3723360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5" name="角丸四角形 24"/>
          <p:cNvSpPr/>
          <p:nvPr/>
        </p:nvSpPr>
        <p:spPr>
          <a:xfrm>
            <a:off x="2041765" y="4659072"/>
            <a:ext cx="1929629" cy="818743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閉じる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8982" y="5716495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54" name="右矢印 53"/>
          <p:cNvSpPr/>
          <p:nvPr/>
        </p:nvSpPr>
        <p:spPr>
          <a:xfrm>
            <a:off x="4237227" y="4558506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9" name="正方形/長方形 28"/>
          <p:cNvSpPr/>
          <p:nvPr/>
        </p:nvSpPr>
        <p:spPr>
          <a:xfrm>
            <a:off x="7536425" y="4021707"/>
            <a:ext cx="557455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7884" y="4179507"/>
            <a:ext cx="445763" cy="54943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914292" y="4838677"/>
            <a:ext cx="1103602" cy="29975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928851" y="5057273"/>
            <a:ext cx="3215149" cy="841084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14419" y="2181549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作成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」タブで、「</a:t>
            </a:r>
            <a:r>
              <a:rPr lang="ja-JP" altLang="en-US" sz="2100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クエリデザイン</a:t>
            </a:r>
            <a:r>
              <a:rPr lang="ja-JP" altLang="en-US" sz="2100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</a:t>
            </a:r>
            <a:endParaRPr lang="en-US" altLang="ja-JP" sz="2100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382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6" y="4141356"/>
            <a:ext cx="4773019" cy="178233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12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Access 2013 </a:t>
            </a:r>
            <a:r>
              <a:rPr lang="ja-JP" altLang="en-US" sz="2400" dirty="0">
                <a:latin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、次の 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を入れなさい</a:t>
            </a: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13. 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」ボタンを押して、実行しなさい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09550" y="1999783"/>
            <a:ext cx="7402830" cy="5621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update </a:t>
            </a:r>
            <a:r>
              <a:rPr lang="ja-JP" altLang="en-US" sz="2700" dirty="0"/>
              <a:t>商品 </a:t>
            </a:r>
            <a:r>
              <a:rPr lang="en-US" altLang="ja-JP" sz="2700" dirty="0">
                <a:solidFill>
                  <a:srgbClr val="C00000"/>
                </a:solidFill>
              </a:rPr>
              <a:t>set </a:t>
            </a:r>
            <a:r>
              <a:rPr lang="ja-JP" altLang="en-US" sz="2700" dirty="0"/>
              <a:t>単価</a:t>
            </a:r>
            <a:r>
              <a:rPr lang="ja-JP" altLang="en-US" sz="2700" dirty="0">
                <a:solidFill>
                  <a:srgbClr val="C00000"/>
                </a:solidFill>
              </a:rPr>
              <a:t> </a:t>
            </a:r>
            <a:r>
              <a:rPr lang="en-US" altLang="ja-JP" sz="2700" dirty="0">
                <a:solidFill>
                  <a:srgbClr val="C00000"/>
                </a:solidFill>
              </a:rPr>
              <a:t>= </a:t>
            </a:r>
            <a:r>
              <a:rPr lang="en-US" altLang="ja-JP" sz="2700" dirty="0"/>
              <a:t>200</a:t>
            </a:r>
            <a:r>
              <a:rPr lang="en-US" altLang="ja-JP" sz="2700" dirty="0">
                <a:solidFill>
                  <a:srgbClr val="C00000"/>
                </a:solidFill>
              </a:rPr>
              <a:t> where </a:t>
            </a:r>
            <a:r>
              <a:rPr lang="en-US" altLang="ja-JP" sz="2700" dirty="0"/>
              <a:t>ID</a:t>
            </a:r>
            <a:r>
              <a:rPr lang="en-US" altLang="ja-JP" sz="2700" dirty="0">
                <a:solidFill>
                  <a:srgbClr val="C00000"/>
                </a:solidFill>
              </a:rPr>
              <a:t> = </a:t>
            </a:r>
            <a:r>
              <a:rPr lang="en-US" altLang="ja-JP" sz="2700" dirty="0"/>
              <a:t>2</a:t>
            </a:r>
            <a:r>
              <a:rPr lang="en-US" altLang="ja-JP" sz="2700" dirty="0">
                <a:solidFill>
                  <a:srgbClr val="C00000"/>
                </a:solidFill>
              </a:rPr>
              <a:t>;</a:t>
            </a:r>
            <a:endParaRPr lang="ja-JP" altLang="en-US" sz="27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67694" y="4318098"/>
            <a:ext cx="53867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77" y="2709360"/>
            <a:ext cx="6346549" cy="8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9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1" y="4328380"/>
            <a:ext cx="1600200" cy="1014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6" y="149257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14</a:t>
            </a:r>
            <a:r>
              <a:rPr lang="en-US" altLang="ja-JP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. 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警告に対しては「</a:t>
            </a:r>
            <a:r>
              <a:rPr lang="ja-JP" altLang="en-US" sz="2400" b="1" dirty="0">
                <a:solidFill>
                  <a:srgbClr val="003366"/>
                </a:solidFill>
                <a:latin typeface="メイリオ" panose="020B0604030504040204" pitchFamily="50" charset="-128"/>
              </a:rPr>
              <a:t>はい</a:t>
            </a:r>
            <a:r>
              <a:rPr lang="ja-JP" altLang="en-US" sz="2400" dirty="0">
                <a:solidFill>
                  <a:srgbClr val="003366"/>
                </a:solidFill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15. </a:t>
            </a:r>
            <a:r>
              <a:rPr lang="ja-JP" altLang="en-US" sz="2400" dirty="0">
                <a:latin typeface="メイリオ" panose="020B0604030504040204" pitchFamily="50" charset="-128"/>
              </a:rPr>
              <a:t>値が更新されたことを、必ず確認しなさい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pic>
        <p:nvPicPr>
          <p:cNvPr id="13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950" y="906685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19090" y="4972389"/>
            <a:ext cx="650840" cy="20301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615" y="548418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商品</a:t>
            </a:r>
            <a:r>
              <a:rPr kumimoji="1" lang="ja-JP" altLang="en-US" dirty="0"/>
              <a:t>をダブルクリック</a:t>
            </a:r>
          </a:p>
        </p:txBody>
      </p:sp>
      <p:sp>
        <p:nvSpPr>
          <p:cNvPr id="10" name="右矢印 9"/>
          <p:cNvSpPr/>
          <p:nvPr/>
        </p:nvSpPr>
        <p:spPr>
          <a:xfrm>
            <a:off x="1991679" y="4575695"/>
            <a:ext cx="327185" cy="45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9861" y="548513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表示される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55" y="1991413"/>
            <a:ext cx="4524008" cy="158030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885718" y="3098195"/>
            <a:ext cx="1025841" cy="40449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>
              <a:solidFill>
                <a:prstClr val="white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60" y="4149132"/>
            <a:ext cx="4395457" cy="13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63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チャレンジ課題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Picture 2" descr="http://2.bp.blogspot.com/-HX3Sr8sKuFU/Udy6k52hmzI/AAAAAAAAWI0/j2jPpI3mcc8/s800/computer_cou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29" y="3558779"/>
            <a:ext cx="2701025" cy="24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08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93556" y="940219"/>
            <a:ext cx="7105254" cy="143334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学生テーブル</a:t>
            </a:r>
            <a:r>
              <a:rPr lang="ja-JP" altLang="en-US" sz="2400" dirty="0">
                <a:latin typeface="メイリオ" panose="020B0604030504040204" pitchFamily="50" charset="-128"/>
              </a:rPr>
              <a:t>を考える．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054067" y="1627041"/>
            <a:ext cx="2309813" cy="5647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7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学生テーブル</a:t>
            </a:r>
            <a:endParaRPr lang="en-US" altLang="ja-JP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8" y="2276137"/>
            <a:ext cx="13320995" cy="36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33350" y="1178344"/>
            <a:ext cx="9144001" cy="2183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学生テーブル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のテーブル定義を行いなさい</a:t>
            </a: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 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create table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を使いなさい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　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主キー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学生番号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である．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主キー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であることを示すＳＱＬのキーワード「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primary key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」を使いなさい</a:t>
            </a:r>
          </a:p>
          <a:p>
            <a:pPr marL="0" indent="0">
              <a:lnSpc>
                <a:spcPct val="120000"/>
              </a:lnSpc>
              <a:buNone/>
            </a:pPr>
            <a:endParaRPr lang="ja-JP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964271" y="3251775"/>
          <a:ext cx="692242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Access</a:t>
                      </a:r>
                      <a:r>
                        <a:rPr kumimoji="1" lang="en-US" altLang="ja-JP" sz="2100" baseline="0" dirty="0"/>
                        <a:t> 2013 </a:t>
                      </a:r>
                      <a:r>
                        <a:rPr kumimoji="1" lang="ja-JP" altLang="en-US" sz="2100" baseline="0" dirty="0"/>
                        <a:t>の主なデータ型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SQL </a:t>
                      </a:r>
                      <a:r>
                        <a:rPr kumimoji="1" lang="ja-JP" altLang="en-US" sz="2100" dirty="0"/>
                        <a:t>のキーワード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char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text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数値型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integer, real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日付／時刻型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>
                          <a:solidFill>
                            <a:srgbClr val="C00000"/>
                          </a:solidFill>
                        </a:rPr>
                        <a:t>datetime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Yes/No 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bit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7744" y="2472820"/>
            <a:ext cx="8725281" cy="1085959"/>
          </a:xfrm>
        </p:spPr>
        <p:txBody>
          <a:bodyPr>
            <a:normAutofit/>
          </a:bodyPr>
          <a:lstStyle/>
          <a:p>
            <a:r>
              <a:rPr lang="en-US" altLang="ja-JP" sz="3975" dirty="0">
                <a:latin typeface="メイリオ" panose="020B0604030504040204" pitchFamily="50" charset="-128"/>
              </a:rPr>
              <a:t>6-1 SQL</a:t>
            </a:r>
            <a:r>
              <a:rPr lang="ja-JP" altLang="en-US" sz="3975" dirty="0" err="1">
                <a:latin typeface="メイリオ" panose="020B0604030504040204" pitchFamily="50" charset="-128"/>
              </a:rPr>
              <a:t>での</a:t>
            </a:r>
            <a:r>
              <a:rPr lang="ja-JP" altLang="en-US" sz="3975" dirty="0">
                <a:latin typeface="メイリオ" panose="020B0604030504040204" pitchFamily="50" charset="-128"/>
              </a:rPr>
              <a:t>テーブル定義の例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371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1322" y="891268"/>
            <a:ext cx="8753475" cy="507206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262159" y="5411341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21819" y="1594681"/>
            <a:ext cx="8798381" cy="32821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を使って、ページ３８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の通りに、データを入力しなさい</a:t>
            </a:r>
            <a:endParaRPr lang="en-US" altLang="ja-JP" sz="2400" dirty="0"/>
          </a:p>
          <a:p>
            <a:pPr marL="0" indent="0">
              <a:buNone/>
            </a:pPr>
            <a:endParaRPr lang="ja-JP" altLang="ja-JP" sz="2100" dirty="0"/>
          </a:p>
          <a:p>
            <a:pPr marL="0" indent="0"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1801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953115"/>
            <a:ext cx="8753475" cy="4799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（１）</a:t>
            </a:r>
            <a:r>
              <a:rPr lang="ja-JP" altLang="ja-JP" sz="2400" dirty="0"/>
              <a:t>所属が「</a:t>
            </a:r>
            <a:r>
              <a:rPr lang="ja-JP" altLang="ja-JP" sz="2400" b="1" dirty="0"/>
              <a:t>情報</a:t>
            </a:r>
            <a:r>
              <a:rPr lang="ja-JP" altLang="ja-JP" sz="2400" dirty="0"/>
              <a:t>」の</a:t>
            </a:r>
            <a:r>
              <a:rPr lang="ja-JP" altLang="ja-JP" sz="2400" b="1" dirty="0"/>
              <a:t>学生</a:t>
            </a:r>
            <a:r>
              <a:rPr lang="ja-JP" altLang="ja-JP" sz="2400" dirty="0"/>
              <a:t>が１人増えた．</a:t>
            </a:r>
            <a:r>
              <a:rPr lang="ja-JP" altLang="ja-JP" sz="2400" b="1" dirty="0"/>
              <a:t>学生番号</a:t>
            </a:r>
            <a:r>
              <a:rPr lang="ja-JP" altLang="ja-JP" sz="2400" dirty="0"/>
              <a:t>は「</a:t>
            </a:r>
            <a:r>
              <a:rPr lang="en-US" altLang="ja-JP" sz="2400" dirty="0"/>
              <a:t>104</a:t>
            </a:r>
            <a:r>
              <a:rPr lang="ja-JP" altLang="ja-JP" sz="2400" dirty="0"/>
              <a:t>」で，</a:t>
            </a:r>
            <a:r>
              <a:rPr lang="ja-JP" altLang="ja-JP" sz="2400" b="1" dirty="0"/>
              <a:t>氏名</a:t>
            </a:r>
            <a:r>
              <a:rPr lang="ja-JP" altLang="ja-JP" sz="2400" dirty="0"/>
              <a:t>は「</a:t>
            </a:r>
            <a:r>
              <a:rPr lang="en-US" altLang="ja-JP" sz="2400" dirty="0"/>
              <a:t>XX</a:t>
            </a:r>
            <a:r>
              <a:rPr lang="ja-JP" altLang="ja-JP" sz="2400" dirty="0"/>
              <a:t>」であるとする．</a:t>
            </a:r>
          </a:p>
          <a:p>
            <a:pPr marL="0" indent="0">
              <a:buNone/>
            </a:pPr>
            <a:r>
              <a:rPr lang="ja-JP" altLang="ja-JP" sz="2400" dirty="0"/>
              <a:t>次のレコードを，テーブル「</a:t>
            </a:r>
            <a:r>
              <a:rPr lang="ja-JP" altLang="ja-JP" sz="2400" b="1" dirty="0"/>
              <a:t>学生</a:t>
            </a:r>
            <a:r>
              <a:rPr lang="ja-JP" altLang="ja-JP" sz="2400" dirty="0"/>
              <a:t>」に追加するＳＱＬを書きなさい．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を考えなさい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パソコンで実行</a:t>
            </a:r>
            <a:r>
              <a:rPr lang="ja-JP" altLang="en-US" sz="2400" dirty="0"/>
              <a:t>して</a:t>
            </a:r>
            <a:r>
              <a:rPr lang="ja-JP" altLang="en-US" sz="2400" b="1" dirty="0"/>
              <a:t>確認</a:t>
            </a:r>
            <a:r>
              <a:rPr lang="ja-JP" altLang="en-US" sz="2400" dirty="0"/>
              <a:t>しなさい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8" y="2743200"/>
            <a:ext cx="9614787" cy="14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3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125" y="1186477"/>
            <a:ext cx="7696200" cy="4438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（２）</a:t>
            </a:r>
            <a:r>
              <a:rPr lang="ja-JP" altLang="ja-JP" sz="2400" b="1" dirty="0"/>
              <a:t>学生番号</a:t>
            </a:r>
            <a:r>
              <a:rPr lang="ja-JP" altLang="ja-JP" sz="2400" dirty="0"/>
              <a:t>「</a:t>
            </a:r>
            <a:r>
              <a:rPr lang="en-US" altLang="ja-JP" sz="2400" dirty="0"/>
              <a:t>202</a:t>
            </a:r>
            <a:r>
              <a:rPr lang="ja-JP" altLang="ja-JP" sz="2400" dirty="0"/>
              <a:t>」の学生を，テーブル</a:t>
            </a:r>
            <a:r>
              <a:rPr lang="ja-JP" altLang="ja-JP" sz="2400" b="1" dirty="0"/>
              <a:t>「学生」</a:t>
            </a:r>
            <a:r>
              <a:rPr lang="ja-JP" altLang="ja-JP" sz="2400" dirty="0"/>
              <a:t>から取り除きたい．</a:t>
            </a:r>
          </a:p>
          <a:p>
            <a:pPr marL="0" indent="0">
              <a:buNone/>
            </a:pPr>
            <a:r>
              <a:rPr lang="ja-JP" altLang="ja-JP" sz="2400" dirty="0"/>
              <a:t>次のレコードを，テーブル「</a:t>
            </a:r>
            <a:r>
              <a:rPr lang="ja-JP" altLang="ja-JP" sz="2400" b="1" dirty="0"/>
              <a:t>学生</a:t>
            </a:r>
            <a:r>
              <a:rPr lang="ja-JP" altLang="ja-JP" sz="2400" dirty="0"/>
              <a:t>」から</a:t>
            </a:r>
            <a:r>
              <a:rPr lang="ja-JP" altLang="ja-JP" sz="2400" b="1" dirty="0"/>
              <a:t>削除</a:t>
            </a:r>
            <a:r>
              <a:rPr lang="ja-JP" altLang="ja-JP" sz="2400" dirty="0"/>
              <a:t>するＳＱＬを書きなさい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を考えなさい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パソコンで実行</a:t>
            </a:r>
            <a:r>
              <a:rPr lang="ja-JP" altLang="en-US" sz="2400" dirty="0"/>
              <a:t>して</a:t>
            </a:r>
            <a:r>
              <a:rPr lang="ja-JP" altLang="en-US" sz="2400" b="1" dirty="0"/>
              <a:t>確認</a:t>
            </a:r>
            <a:r>
              <a:rPr lang="ja-JP" altLang="en-US" sz="2400" dirty="0"/>
              <a:t>しなさい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3" y="3095625"/>
            <a:ext cx="13829163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97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8125" y="1186477"/>
            <a:ext cx="8315325" cy="4711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dirty="0"/>
              <a:t>（３）</a:t>
            </a:r>
            <a:r>
              <a:rPr lang="ja-JP" altLang="ja-JP" sz="2400" b="1" dirty="0">
                <a:cs typeface="Times New Roman" panose="02020603050405020304" pitchFamily="18" charset="0"/>
              </a:rPr>
              <a:t>学生番号</a:t>
            </a:r>
            <a:r>
              <a:rPr lang="ja-JP" altLang="ja-JP" sz="2400" dirty="0">
                <a:cs typeface="Times New Roman" panose="02020603050405020304" pitchFamily="18" charset="0"/>
              </a:rPr>
              <a:t>「</a:t>
            </a:r>
            <a:r>
              <a:rPr lang="en-US" altLang="ja-JP" sz="2400" b="1" dirty="0">
                <a:cs typeface="Times New Roman" panose="02020603050405020304" pitchFamily="18" charset="0"/>
              </a:rPr>
              <a:t>201</a:t>
            </a:r>
            <a:r>
              <a:rPr lang="ja-JP" altLang="ja-JP" sz="2400" dirty="0">
                <a:cs typeface="Times New Roman" panose="02020603050405020304" pitchFamily="18" charset="0"/>
              </a:rPr>
              <a:t>」の学生の</a:t>
            </a:r>
            <a:r>
              <a:rPr lang="ja-JP" altLang="ja-JP" sz="2400" b="1" dirty="0">
                <a:cs typeface="Times New Roman" panose="02020603050405020304" pitchFamily="18" charset="0"/>
              </a:rPr>
              <a:t>所属</a:t>
            </a:r>
            <a:r>
              <a:rPr lang="ja-JP" altLang="ja-JP" sz="2400" dirty="0">
                <a:cs typeface="Times New Roman" panose="02020603050405020304" pitchFamily="18" charset="0"/>
              </a:rPr>
              <a:t>を「スマート」から「情報」に変えたい．そのＳＱＬを書きなさい．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・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を考えなさい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　　パソコンで実行</a:t>
            </a:r>
            <a:r>
              <a:rPr lang="ja-JP" altLang="en-US" sz="2400" dirty="0"/>
              <a:t>して</a:t>
            </a:r>
            <a:r>
              <a:rPr lang="ja-JP" altLang="en-US" sz="2400" b="1" dirty="0"/>
              <a:t>確認</a:t>
            </a:r>
            <a:r>
              <a:rPr lang="ja-JP" altLang="en-US" sz="2400" dirty="0"/>
              <a:t>しなさい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4" y="2056405"/>
            <a:ext cx="13600664" cy="282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6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テーブル定義とは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94748" y="1776205"/>
            <a:ext cx="6153537" cy="392295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リレーショナルデータベース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において、</a:t>
            </a:r>
            <a:endParaRPr lang="en-US" altLang="ja-JP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テーブル名</a:t>
            </a:r>
            <a:endParaRPr lang="en-US" altLang="ja-JP" sz="240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・各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フィールド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フィールド名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属性名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lang="en-US" altLang="ja-JP" sz="240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・各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フィールド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lang="ja-JP" altLang="en-US" sz="2400">
                <a:solidFill>
                  <a:srgbClr val="C0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データ型</a:t>
            </a:r>
            <a:endParaRPr lang="en-US" altLang="ja-JP" sz="2400">
              <a:solidFill>
                <a:srgbClr val="C0000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u="sng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など</a:t>
            </a:r>
            <a:r>
              <a:rPr lang="ja-JP" altLang="en-US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を定義すること</a:t>
            </a:r>
            <a:r>
              <a:rPr lang="en-US" altLang="ja-JP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endParaRPr lang="en-US" altLang="ja-JP" sz="2400">
              <a:solidFill>
                <a:schemeClr val="tx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ja-JP" altLang="en-US" sz="2400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7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のデータ型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68921" y="1765875"/>
          <a:ext cx="5680098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Access</a:t>
                      </a:r>
                      <a:r>
                        <a:rPr kumimoji="1" lang="en-US" altLang="ja-JP" sz="2100" baseline="0" dirty="0"/>
                        <a:t> 2013 </a:t>
                      </a:r>
                      <a:r>
                        <a:rPr kumimoji="1" lang="ja-JP" altLang="en-US" sz="2100" baseline="0" dirty="0"/>
                        <a:t>の主なデータ型</a:t>
                      </a:r>
                      <a:endParaRPr kumimoji="1" lang="ja-JP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/>
                        <a:t>SQL </a:t>
                      </a:r>
                      <a:r>
                        <a:rPr kumimoji="1" lang="ja-JP" altLang="en-US" sz="2100" dirty="0"/>
                        <a:t>のキーワード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短いテキスト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char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長いテキスト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text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数値型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integer, real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日付／時刻型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err="1">
                          <a:solidFill>
                            <a:srgbClr val="C00000"/>
                          </a:solidFill>
                        </a:rPr>
                        <a:t>datetime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Yes/No </a:t>
                      </a:r>
                      <a:r>
                        <a:rPr kumimoji="1" lang="ja-JP" altLang="en-US" sz="2400" dirty="0"/>
                        <a:t>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C00000"/>
                          </a:solidFill>
                        </a:rPr>
                        <a:t>bit</a:t>
                      </a:r>
                      <a:endParaRPr kumimoji="1" lang="ja-JP" alt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702229" y="2507319"/>
            <a:ext cx="35605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※ 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半角 </a:t>
            </a:r>
            <a:r>
              <a:rPr lang="en-US" altLang="ja-JP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255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文字までが目安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02230" y="3291408"/>
            <a:ext cx="32447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整数は </a:t>
            </a:r>
            <a:r>
              <a:rPr lang="en-US" altLang="ja-JP" sz="21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integer</a:t>
            </a:r>
            <a:r>
              <a:rPr lang="en-US" altLang="ja-JP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, </a:t>
            </a:r>
          </a:p>
          <a:p>
            <a:r>
              <a:rPr lang="ja-JP" altLang="en-US" sz="2100" dirty="0">
                <a:solidFill>
                  <a:prstClr val="black"/>
                </a:solidFill>
                <a:latin typeface="メイリオ" panose="020B0604030504040204" pitchFamily="50" charset="-128"/>
              </a:rPr>
              <a:t>　　浮動小数点数は </a:t>
            </a:r>
            <a:r>
              <a:rPr lang="en-US" altLang="ja-JP" sz="21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real</a:t>
            </a:r>
            <a:endParaRPr lang="ja-JP" altLang="en-US" sz="2100" b="1" dirty="0">
              <a:solidFill>
                <a:srgbClr val="C00000"/>
              </a:solidFill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85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857250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テーブル定義の例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09805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3978253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/>
          </p:nvPr>
        </p:nvGraphicFramePr>
        <p:xfrm>
          <a:off x="1200466" y="1678177"/>
          <a:ext cx="2584754" cy="137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</a:t>
                      </a:r>
                      <a:endParaRPr kumimoji="1" lang="ja-JP" altLang="en-US" sz="18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500</a:t>
                      </a:r>
                      <a:endParaRPr kumimoji="1" lang="ja-JP" altLang="en-US" sz="18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26117" y="4370668"/>
            <a:ext cx="2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5243" y="2490473"/>
            <a:ext cx="2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25" name="表 24"/>
          <p:cNvGraphicFramePr>
            <a:graphicFrameLocks noGrp="1"/>
          </p:cNvGraphicFramePr>
          <p:nvPr>
            <p:extLst/>
          </p:nvPr>
        </p:nvGraphicFramePr>
        <p:xfrm>
          <a:off x="1269584" y="3825431"/>
          <a:ext cx="2110352" cy="17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290517" y="3152373"/>
            <a:ext cx="15552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主キーは </a:t>
            </a:r>
            <a:r>
              <a:rPr kumimoji="1" lang="en-US" altLang="ja-JP" sz="2100" dirty="0"/>
              <a:t>ID</a:t>
            </a:r>
            <a:endParaRPr kumimoji="1" lang="ja-JP" altLang="en-US" sz="2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65482" y="5601641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主キーは</a:t>
            </a:r>
            <a:r>
              <a:rPr lang="ja-JP" altLang="en-US" sz="2100" dirty="0"/>
              <a:t>ない</a:t>
            </a:r>
            <a:endParaRPr kumimoji="1" lang="ja-JP" altLang="en-US" sz="21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88670" y="1449513"/>
            <a:ext cx="4154690" cy="2094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700" dirty="0">
                <a:solidFill>
                  <a:srgbClr val="C00000"/>
                </a:solidFill>
              </a:rPr>
              <a:t>create table </a:t>
            </a:r>
            <a:r>
              <a:rPr lang="ja-JP" altLang="en-US" sz="2700" dirty="0"/>
              <a:t>商品</a:t>
            </a:r>
            <a:r>
              <a:rPr kumimoji="1" lang="ja-JP" altLang="en-US" sz="2700" dirty="0"/>
              <a:t> </a:t>
            </a:r>
            <a:r>
              <a:rPr kumimoji="1" lang="en-US" altLang="ja-JP" sz="2700" dirty="0"/>
              <a:t>(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ID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r>
              <a:rPr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2700" dirty="0"/>
              <a:t>    </a:t>
            </a:r>
            <a:r>
              <a:rPr lang="ja-JP" altLang="en-US" sz="2700" dirty="0"/>
              <a:t>商品</a:t>
            </a:r>
            <a:r>
              <a:rPr kumimoji="1" lang="ja-JP" altLang="en-US" sz="2700" dirty="0"/>
              <a:t>名 </a:t>
            </a:r>
            <a:r>
              <a:rPr kumimoji="1" lang="en-US" altLang="ja-JP" sz="2700" dirty="0">
                <a:solidFill>
                  <a:srgbClr val="C00000"/>
                </a:solidFill>
              </a:rPr>
              <a:t>char</a:t>
            </a:r>
            <a:r>
              <a:rPr kumimoji="1"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</a:t>
            </a:r>
            <a:r>
              <a:rPr lang="ja-JP" altLang="en-US" sz="2700" dirty="0"/>
              <a:t>単価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r>
              <a:rPr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2700" dirty="0"/>
              <a:t>    </a:t>
            </a:r>
            <a:r>
              <a:rPr kumimoji="1" lang="en-US" altLang="ja-JP" sz="2700" dirty="0">
                <a:solidFill>
                  <a:srgbClr val="C00000"/>
                </a:solidFill>
              </a:rPr>
              <a:t>primary</a:t>
            </a:r>
            <a:r>
              <a:rPr kumimoji="1" lang="en-US" altLang="ja-JP" sz="2700" dirty="0"/>
              <a:t> </a:t>
            </a:r>
            <a:r>
              <a:rPr kumimoji="1" lang="en-US" altLang="ja-JP" sz="2700" dirty="0">
                <a:solidFill>
                  <a:srgbClr val="C00000"/>
                </a:solidFill>
              </a:rPr>
              <a:t>key</a:t>
            </a:r>
            <a:r>
              <a:rPr kumimoji="1" lang="en-US" altLang="ja-JP" sz="2700" dirty="0"/>
              <a:t>(ID)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);</a:t>
            </a:r>
            <a:endParaRPr kumimoji="1" lang="ja-JP" altLang="en-US" sz="27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88671" y="4017494"/>
            <a:ext cx="4154690" cy="143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700" dirty="0">
                <a:solidFill>
                  <a:srgbClr val="C00000"/>
                </a:solidFill>
              </a:rPr>
              <a:t>create table </a:t>
            </a:r>
            <a:r>
              <a:rPr lang="ja-JP" altLang="en-US" sz="2700" dirty="0"/>
              <a:t>購入</a:t>
            </a:r>
            <a:r>
              <a:rPr kumimoji="1" lang="ja-JP" altLang="en-US" sz="2700" dirty="0"/>
              <a:t> </a:t>
            </a:r>
            <a:r>
              <a:rPr kumimoji="1" lang="en-US" altLang="ja-JP" sz="2700" dirty="0"/>
              <a:t>(</a:t>
            </a:r>
          </a:p>
          <a:p>
            <a:pPr>
              <a:lnSpc>
                <a:spcPct val="80000"/>
              </a:lnSpc>
            </a:pPr>
            <a:r>
              <a:rPr lang="ja-JP" altLang="en-US" sz="2700" dirty="0"/>
              <a:t>    購入者</a:t>
            </a:r>
            <a:r>
              <a:rPr kumimoji="1" lang="ja-JP" altLang="en-US" sz="2700" dirty="0"/>
              <a:t> </a:t>
            </a:r>
            <a:r>
              <a:rPr kumimoji="1" lang="en-US" altLang="ja-JP" sz="2700" dirty="0">
                <a:solidFill>
                  <a:srgbClr val="C00000"/>
                </a:solidFill>
              </a:rPr>
              <a:t>char</a:t>
            </a:r>
            <a:r>
              <a:rPr kumimoji="1"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</a:t>
            </a:r>
            <a:r>
              <a:rPr lang="ja-JP" altLang="en-US" sz="2700" dirty="0"/>
              <a:t>商品番号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endParaRPr kumimoji="1" lang="en-US" altLang="ja-JP" sz="2700" dirty="0"/>
          </a:p>
          <a:p>
            <a:pPr>
              <a:lnSpc>
                <a:spcPct val="80000"/>
              </a:lnSpc>
            </a:pPr>
            <a:r>
              <a:rPr lang="en-US" altLang="ja-JP" sz="2700" dirty="0"/>
              <a:t>);</a:t>
            </a:r>
            <a:endParaRPr kumimoji="1" lang="ja-JP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29896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latin typeface="Segoe UI" panose="020B0502040204020203" pitchFamily="34" charset="0"/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857250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>
                <a:latin typeface="Segoe UI" panose="020B0502040204020203" pitchFamily="34" charset="0"/>
              </a:rPr>
              <a:t>テーブル定義の例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2098057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3978253"/>
            <a:ext cx="12618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テーブル</a:t>
            </a:r>
            <a:endParaRPr kumimoji="1" lang="ja-JP" altLang="en-US" sz="2100" dirty="0"/>
          </a:p>
        </p:txBody>
      </p:sp>
      <p:graphicFrame>
        <p:nvGraphicFramePr>
          <p:cNvPr id="16" name="表 15"/>
          <p:cNvGraphicFramePr>
            <a:graphicFrameLocks noGrp="1"/>
          </p:cNvGraphicFramePr>
          <p:nvPr/>
        </p:nvGraphicFramePr>
        <p:xfrm>
          <a:off x="1200466" y="1678177"/>
          <a:ext cx="2584754" cy="137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ID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>
                          <a:solidFill>
                            <a:srgbClr val="7030A0"/>
                          </a:solidFill>
                        </a:rPr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</a:t>
                      </a:r>
                      <a:endParaRPr kumimoji="1" lang="ja-JP" altLang="en-US" sz="1800" dirty="0"/>
                    </a:p>
                  </a:txBody>
                  <a:tcPr marL="68580" marR="68580" marT="34290" marB="34290">
                    <a:solidFill>
                      <a:srgbClr val="C8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dirty="0">
                          <a:solidFill>
                            <a:srgbClr val="000000"/>
                          </a:solidFill>
                        </a:rPr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u="none" dirty="0">
                          <a:solidFill>
                            <a:srgbClr val="7030A0"/>
                          </a:solidFill>
                        </a:rPr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500</a:t>
                      </a:r>
                      <a:endParaRPr kumimoji="1" lang="ja-JP" altLang="en-US" sz="1800" dirty="0"/>
                    </a:p>
                  </a:txBody>
                  <a:tcPr marL="68580" marR="68580" marT="34290" marB="34290">
                    <a:solidFill>
                      <a:srgbClr val="7030A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26117" y="4370668"/>
            <a:ext cx="2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5243" y="2490473"/>
            <a:ext cx="2722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商品</a:t>
            </a:r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1269584" y="3825431"/>
          <a:ext cx="2110352" cy="17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X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solidFill>
                            <a:srgbClr val="7030A0"/>
                          </a:solidFill>
                        </a:rPr>
                        <a:t>Y</a:t>
                      </a:r>
                      <a:endParaRPr kumimoji="1" lang="ja-JP" alt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1290517" y="3152373"/>
            <a:ext cx="15552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主キーは </a:t>
            </a:r>
            <a:r>
              <a:rPr kumimoji="1" lang="en-US" altLang="ja-JP" sz="2100" dirty="0"/>
              <a:t>ID</a:t>
            </a:r>
            <a:endParaRPr kumimoji="1" lang="ja-JP" altLang="en-US" sz="2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65482" y="5601641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/>
              <a:t>主キーは</a:t>
            </a:r>
            <a:r>
              <a:rPr lang="ja-JP" altLang="en-US" sz="2100" dirty="0"/>
              <a:t>ない</a:t>
            </a:r>
            <a:endParaRPr kumimoji="1" lang="ja-JP" altLang="en-US" sz="21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88670" y="1449513"/>
            <a:ext cx="4154690" cy="2094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700" dirty="0">
                <a:solidFill>
                  <a:srgbClr val="C00000"/>
                </a:solidFill>
              </a:rPr>
              <a:t>create table </a:t>
            </a:r>
            <a:r>
              <a:rPr lang="ja-JP" altLang="en-US" sz="2700" dirty="0"/>
              <a:t>商品</a:t>
            </a:r>
            <a:r>
              <a:rPr kumimoji="1" lang="ja-JP" altLang="en-US" sz="2700" dirty="0"/>
              <a:t> </a:t>
            </a:r>
            <a:r>
              <a:rPr kumimoji="1" lang="en-US" altLang="ja-JP" sz="2700" dirty="0"/>
              <a:t>(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ID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r>
              <a:rPr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2700" dirty="0"/>
              <a:t>    </a:t>
            </a:r>
            <a:r>
              <a:rPr lang="ja-JP" altLang="en-US" sz="2700" dirty="0"/>
              <a:t>商品</a:t>
            </a:r>
            <a:r>
              <a:rPr kumimoji="1" lang="ja-JP" altLang="en-US" sz="2700" dirty="0"/>
              <a:t>名 </a:t>
            </a:r>
            <a:r>
              <a:rPr kumimoji="1" lang="en-US" altLang="ja-JP" sz="2700" dirty="0">
                <a:solidFill>
                  <a:srgbClr val="C00000"/>
                </a:solidFill>
              </a:rPr>
              <a:t>char</a:t>
            </a:r>
            <a:r>
              <a:rPr kumimoji="1"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</a:t>
            </a:r>
            <a:r>
              <a:rPr lang="ja-JP" altLang="en-US" sz="2700" dirty="0"/>
              <a:t>単価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r>
              <a:rPr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kumimoji="1" lang="en-US" altLang="ja-JP" sz="2700" dirty="0"/>
              <a:t>    </a:t>
            </a:r>
            <a:r>
              <a:rPr kumimoji="1" lang="en-US" altLang="ja-JP" sz="2700" dirty="0">
                <a:solidFill>
                  <a:srgbClr val="C00000"/>
                </a:solidFill>
              </a:rPr>
              <a:t>primary</a:t>
            </a:r>
            <a:r>
              <a:rPr kumimoji="1" lang="en-US" altLang="ja-JP" sz="2700" dirty="0"/>
              <a:t> </a:t>
            </a:r>
            <a:r>
              <a:rPr kumimoji="1" lang="en-US" altLang="ja-JP" sz="2700" dirty="0">
                <a:solidFill>
                  <a:srgbClr val="C00000"/>
                </a:solidFill>
              </a:rPr>
              <a:t>key</a:t>
            </a:r>
            <a:r>
              <a:rPr kumimoji="1" lang="en-US" altLang="ja-JP" sz="2700" dirty="0"/>
              <a:t>(ID)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);</a:t>
            </a:r>
            <a:endParaRPr kumimoji="1" lang="ja-JP" altLang="en-US" sz="27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88671" y="4017494"/>
            <a:ext cx="4154690" cy="143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2700" dirty="0">
                <a:solidFill>
                  <a:srgbClr val="C00000"/>
                </a:solidFill>
              </a:rPr>
              <a:t>create table </a:t>
            </a:r>
            <a:r>
              <a:rPr lang="ja-JP" altLang="en-US" sz="2700" dirty="0"/>
              <a:t>購入</a:t>
            </a:r>
            <a:r>
              <a:rPr kumimoji="1" lang="ja-JP" altLang="en-US" sz="2700" dirty="0"/>
              <a:t> </a:t>
            </a:r>
            <a:r>
              <a:rPr kumimoji="1" lang="en-US" altLang="ja-JP" sz="2700" dirty="0"/>
              <a:t>(</a:t>
            </a:r>
          </a:p>
          <a:p>
            <a:pPr>
              <a:lnSpc>
                <a:spcPct val="80000"/>
              </a:lnSpc>
            </a:pPr>
            <a:r>
              <a:rPr lang="ja-JP" altLang="en-US" sz="2700" dirty="0"/>
              <a:t>    購入者</a:t>
            </a:r>
            <a:r>
              <a:rPr kumimoji="1" lang="ja-JP" altLang="en-US" sz="2700" dirty="0"/>
              <a:t> </a:t>
            </a:r>
            <a:r>
              <a:rPr kumimoji="1" lang="en-US" altLang="ja-JP" sz="2700" dirty="0">
                <a:solidFill>
                  <a:srgbClr val="C00000"/>
                </a:solidFill>
              </a:rPr>
              <a:t>char</a:t>
            </a:r>
            <a:r>
              <a:rPr kumimoji="1" lang="en-US" altLang="ja-JP" sz="2700" dirty="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2700" dirty="0"/>
              <a:t>    </a:t>
            </a:r>
            <a:r>
              <a:rPr lang="ja-JP" altLang="en-US" sz="2700" dirty="0"/>
              <a:t>商品番号 </a:t>
            </a:r>
            <a:r>
              <a:rPr lang="en-US" altLang="ja-JP" sz="2700" dirty="0">
                <a:solidFill>
                  <a:srgbClr val="C00000"/>
                </a:solidFill>
              </a:rPr>
              <a:t>integer</a:t>
            </a:r>
            <a:endParaRPr kumimoji="1" lang="en-US" altLang="ja-JP" sz="2700" dirty="0"/>
          </a:p>
          <a:p>
            <a:pPr>
              <a:lnSpc>
                <a:spcPct val="80000"/>
              </a:lnSpc>
            </a:pPr>
            <a:r>
              <a:rPr lang="en-US" altLang="ja-JP" sz="2700" dirty="0"/>
              <a:t>);</a:t>
            </a:r>
            <a:endParaRPr kumimoji="1" lang="ja-JP" altLang="en-US" sz="2700" dirty="0"/>
          </a:p>
        </p:txBody>
      </p:sp>
      <p:sp>
        <p:nvSpPr>
          <p:cNvPr id="2" name="円/楕円 1"/>
          <p:cNvSpPr/>
          <p:nvPr/>
        </p:nvSpPr>
        <p:spPr>
          <a:xfrm>
            <a:off x="6400800" y="2490473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62549" y="2490473"/>
            <a:ext cx="2069797" cy="8771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半角カンマあり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en-US" altLang="ja-JP" sz="1500" dirty="0"/>
              <a:t>※</a:t>
            </a:r>
            <a:r>
              <a:rPr lang="ja-JP" altLang="en-US" sz="1500" dirty="0"/>
              <a:t>あとに何か</a:t>
            </a:r>
            <a:endParaRPr lang="en-US" altLang="ja-JP" sz="1500" dirty="0"/>
          </a:p>
          <a:p>
            <a:r>
              <a:rPr kumimoji="1" lang="ja-JP" altLang="en-US" sz="1500" dirty="0"/>
              <a:t>　が続くから</a:t>
            </a:r>
            <a:r>
              <a:rPr kumimoji="1" lang="ja-JP" altLang="en-US" sz="1350" dirty="0"/>
              <a:t>　</a:t>
            </a:r>
          </a:p>
        </p:txBody>
      </p:sp>
      <p:sp>
        <p:nvSpPr>
          <p:cNvPr id="19" name="円/楕円 18"/>
          <p:cNvSpPr/>
          <p:nvPr/>
        </p:nvSpPr>
        <p:spPr>
          <a:xfrm>
            <a:off x="7091363" y="4765829"/>
            <a:ext cx="342900" cy="34624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84943" y="5207436"/>
            <a:ext cx="2534668" cy="577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半角カンマ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無し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r>
              <a:rPr lang="en-US" altLang="ja-JP" sz="1350" dirty="0"/>
              <a:t>※</a:t>
            </a:r>
            <a:r>
              <a:rPr lang="ja-JP" altLang="en-US" sz="1350" dirty="0"/>
              <a:t>すぐに「</a:t>
            </a:r>
            <a:r>
              <a:rPr lang="en-US" altLang="ja-JP" sz="1350" dirty="0"/>
              <a:t>);</a:t>
            </a:r>
            <a:r>
              <a:rPr lang="ja-JP" altLang="en-US" sz="1350" dirty="0"/>
              <a:t>」で終わるから</a:t>
            </a:r>
            <a:r>
              <a:rPr kumimoji="1" lang="ja-JP" altLang="en-US" sz="135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8915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実習タイム　その①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847" y="2112301"/>
            <a:ext cx="8614881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Windows 8 </a:t>
            </a:r>
            <a:r>
              <a:rPr kumimoji="1" lang="ja-JP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を起動し、</a:t>
            </a:r>
            <a:r>
              <a:rPr kumimoji="1" lang="ja-JP" altLang="ja-JP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ログイン</a:t>
            </a:r>
            <a:r>
              <a:rPr kumimoji="1" lang="ja-JP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endParaRPr lang="ja-JP" altLang="ja-JP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kumimoji="1" lang="en-US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Access 2013 </a:t>
            </a:r>
            <a:r>
              <a:rPr kumimoji="1" lang="ja-JP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ja-JP" kern="120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起動</a:t>
            </a:r>
            <a:r>
              <a:rPr kumimoji="1" lang="ja-JP" altLang="ja-JP" kern="1200" dirty="0">
                <a:solidFill>
                  <a:srgbClr val="00336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endParaRPr kumimoji="1" lang="en-US" altLang="ja-JP" kern="1200" dirty="0">
              <a:solidFill>
                <a:srgbClr val="003366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Access 2013 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空のデスクトップデータベース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新規作成</a:t>
            </a:r>
            <a:r>
              <a:rPr lang="ja-JP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しなさい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．ファイル名は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12.accdb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」にしなさい</a:t>
            </a:r>
            <a:br>
              <a:rPr lang="en-US" altLang="ja-JP" sz="2100" dirty="0">
                <a:solidFill>
                  <a:srgbClr val="003366"/>
                </a:solidFill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Picture 2" descr="http://4.bp.blogspot.com/-v8HxBimZB4c/VYJrcQizTcI/AAAAAAAAudU/XyRBP6J4FLQ/s800/cooking_ryouri_kyoushitsu_ki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43" y="851067"/>
            <a:ext cx="656863" cy="6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3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1898</Words>
  <Application>Microsoft Office PowerPoint</Application>
  <PresentationFormat>画面に合わせる (4:3)</PresentationFormat>
  <Paragraphs>498</Paragraphs>
  <Slides>43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1" baseType="lpstr">
      <vt:lpstr>Inconsolata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SQLでのテーブル定義， データの挿入・削除・更新 </vt:lpstr>
      <vt:lpstr>今日学ぶことはこういうことに役に立ちます</vt:lpstr>
      <vt:lpstr>今日学ぶSQLのキーワード</vt:lpstr>
      <vt:lpstr>6-1 SQLでのテーブル定義の例</vt:lpstr>
      <vt:lpstr>テーブル定義とは</vt:lpstr>
      <vt:lpstr>SQL のデータ型</vt:lpstr>
      <vt:lpstr>テーブル定義の例</vt:lpstr>
      <vt:lpstr>テーブル定義の例</vt:lpstr>
      <vt:lpstr>実習タイム　その①　</vt:lpstr>
      <vt:lpstr>実習タイム　その① 　</vt:lpstr>
      <vt:lpstr>実習タイム　その①　</vt:lpstr>
      <vt:lpstr>実習タイム　その①　</vt:lpstr>
      <vt:lpstr>実習タイム　その①　</vt:lpstr>
      <vt:lpstr>テーブルを削除したいときは・・・</vt:lpstr>
      <vt:lpstr>実習タイム　その① 　</vt:lpstr>
      <vt:lpstr>実習タイム　その①　</vt:lpstr>
      <vt:lpstr>実習タイム　その①　</vt:lpstr>
      <vt:lpstr>実習タイム　その①　</vt:lpstr>
      <vt:lpstr>実習タイム　その①</vt:lpstr>
      <vt:lpstr>実習タイム　その①</vt:lpstr>
      <vt:lpstr>実習タイム　その①　</vt:lpstr>
      <vt:lpstr>実習タイム　その①　</vt:lpstr>
      <vt:lpstr>6-2 SQLでのデータベース操作</vt:lpstr>
      <vt:lpstr>３種類のデータベース操作</vt:lpstr>
      <vt:lpstr>新しいレコードの挿入</vt:lpstr>
      <vt:lpstr>条件に合致するレコードの削除</vt:lpstr>
      <vt:lpstr>既存のデータの更新</vt:lpstr>
      <vt:lpstr>実習タイム　その②　</vt:lpstr>
      <vt:lpstr>実習タイム　その②　</vt:lpstr>
      <vt:lpstr>実習タイム　その②　</vt:lpstr>
      <vt:lpstr>実習タイム　その②　</vt:lpstr>
      <vt:lpstr>実習タイム　その②　</vt:lpstr>
      <vt:lpstr>実習タイム　その②　</vt:lpstr>
      <vt:lpstr>実習タイム　その②　</vt:lpstr>
      <vt:lpstr>実習タイム　その②　</vt:lpstr>
      <vt:lpstr>実習タイム　その②　</vt:lpstr>
      <vt:lpstr>チャレンジ課題</vt:lpstr>
      <vt:lpstr>課題　</vt:lpstr>
      <vt:lpstr>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の活用</dc:title>
  <dc:creator>kaneko kunihiko</dc:creator>
  <cp:lastModifiedBy>金子　邦彦</cp:lastModifiedBy>
  <cp:revision>37</cp:revision>
  <dcterms:created xsi:type="dcterms:W3CDTF">2019-11-02T00:06:04Z</dcterms:created>
  <dcterms:modified xsi:type="dcterms:W3CDTF">2022-06-17T08:38:14Z</dcterms:modified>
</cp:coreProperties>
</file>