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1"/>
  </p:notesMasterIdLst>
  <p:sldIdLst>
    <p:sldId id="544" r:id="rId3"/>
    <p:sldId id="1952" r:id="rId4"/>
    <p:sldId id="1943" r:id="rId5"/>
    <p:sldId id="915" r:id="rId6"/>
    <p:sldId id="1944" r:id="rId7"/>
    <p:sldId id="1945" r:id="rId8"/>
    <p:sldId id="1946" r:id="rId9"/>
    <p:sldId id="1947" r:id="rId10"/>
    <p:sldId id="1948" r:id="rId11"/>
    <p:sldId id="1949" r:id="rId12"/>
    <p:sldId id="1950" r:id="rId13"/>
    <p:sldId id="1951" r:id="rId14"/>
    <p:sldId id="1925" r:id="rId15"/>
    <p:sldId id="1934" r:id="rId16"/>
    <p:sldId id="1965" r:id="rId17"/>
    <p:sldId id="1954" r:id="rId18"/>
    <p:sldId id="1955" r:id="rId19"/>
    <p:sldId id="1956" r:id="rId20"/>
    <p:sldId id="1957" r:id="rId21"/>
    <p:sldId id="1958" r:id="rId22"/>
    <p:sldId id="1959" r:id="rId23"/>
    <p:sldId id="1960" r:id="rId24"/>
    <p:sldId id="1963" r:id="rId25"/>
    <p:sldId id="1961" r:id="rId26"/>
    <p:sldId id="1962" r:id="rId27"/>
    <p:sldId id="1964" r:id="rId28"/>
    <p:sldId id="1966" r:id="rId29"/>
    <p:sldId id="1967" r:id="rId30"/>
    <p:sldId id="1969" r:id="rId31"/>
    <p:sldId id="1970" r:id="rId32"/>
    <p:sldId id="1971" r:id="rId33"/>
    <p:sldId id="1972" r:id="rId34"/>
    <p:sldId id="1973" r:id="rId35"/>
    <p:sldId id="1974" r:id="rId36"/>
    <p:sldId id="1968" r:id="rId37"/>
    <p:sldId id="1975" r:id="rId38"/>
    <p:sldId id="1977" r:id="rId39"/>
    <p:sldId id="1976" r:id="rId40"/>
    <p:sldId id="1981" r:id="rId41"/>
    <p:sldId id="1983" r:id="rId42"/>
    <p:sldId id="1892" r:id="rId43"/>
    <p:sldId id="1895" r:id="rId44"/>
    <p:sldId id="1899" r:id="rId45"/>
    <p:sldId id="1982" r:id="rId46"/>
    <p:sldId id="1984" r:id="rId47"/>
    <p:sldId id="1985" r:id="rId48"/>
    <p:sldId id="1986" r:id="rId49"/>
    <p:sldId id="1987" r:id="rId5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1" autoAdjust="0"/>
    <p:restoredTop sz="94660"/>
  </p:normalViewPr>
  <p:slideViewPr>
    <p:cSldViewPr snapToGrid="0">
      <p:cViewPr varScale="1">
        <p:scale>
          <a:sx n="61" d="100"/>
          <a:sy n="61" d="100"/>
        </p:scale>
        <p:origin x="112" y="14"/>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2025/3/26</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218567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4</a:t>
            </a:fld>
            <a:endParaRPr kumimoji="1" lang="ja-JP" altLang="en-US"/>
          </a:p>
        </p:txBody>
      </p:sp>
    </p:spTree>
    <p:extLst>
      <p:ext uri="{BB962C8B-B14F-4D97-AF65-F5344CB8AC3E}">
        <p14:creationId xmlns:p14="http://schemas.microsoft.com/office/powerpoint/2010/main" val="346820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atin typeface="Abadi" panose="020B0604020104020204" pitchFamily="34" charset="0"/>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badi" panose="020B06040201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8EBF8F6E-A61D-4F4B-A02A-32A375CBD654}"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166360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badi" panose="020B0604020104020204" pitchFamily="34" charset="0"/>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E9FC89E5-970E-4E43-B109-FA73DDD3F5FC}"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268240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atin typeface="Abadi" panose="020B0604020104020204" pitchFamily="34" charset="0"/>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atin typeface="Abadi" panose="020B0604020104020204" pitchFamily="34" charset="0"/>
              </a:defRPr>
            </a:lvl1pPr>
            <a:lvl2pPr>
              <a:spcBef>
                <a:spcPts val="0"/>
              </a:spcBef>
              <a:defRPr>
                <a:latin typeface="Abadi" panose="020B0604020104020204" pitchFamily="34" charset="0"/>
              </a:defRPr>
            </a:lvl2pPr>
            <a:lvl3pPr>
              <a:spcBef>
                <a:spcPts val="0"/>
              </a:spcBef>
              <a:defRPr>
                <a:latin typeface="Abadi" panose="020B0604020104020204" pitchFamily="34" charset="0"/>
              </a:defRPr>
            </a:lvl3pPr>
            <a:lvl4pPr>
              <a:spcBef>
                <a:spcPts val="0"/>
              </a:spcBef>
              <a:defRPr>
                <a:latin typeface="Abadi" panose="020B0604020104020204" pitchFamily="34" charset="0"/>
              </a:defRPr>
            </a:lvl4pPr>
            <a:lvl5pPr>
              <a:spcBef>
                <a:spcPts val="0"/>
              </a:spcBef>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464105C0-43AD-4913-9290-D69A215DC36E}"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50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E3386-A21B-4F0F-B11C-3FC9324127B8}" type="datetime1">
              <a:rPr kumimoji="1" lang="ja-JP" altLang="en-US" smtClean="0"/>
              <a:t>2025/3/26</a:t>
            </a:fld>
            <a:endParaRPr kumimoji="1" lang="ja-JP" altLang="en-US"/>
          </a:p>
        </p:txBody>
      </p:sp>
      <p:sp>
        <p:nvSpPr>
          <p:cNvPr id="3" name="Footer Placeholder 2"/>
          <p:cNvSpPr>
            <a:spLocks noGrp="1"/>
          </p:cNvSpPr>
          <p:nvPr>
            <p:ph type="ftr" sz="quarter" idx="11"/>
          </p:nvPr>
        </p:nvSpPr>
        <p:spPr/>
        <p:txBody>
          <a:bodyPr/>
          <a:lstStyle>
            <a:lvl1pPr>
              <a:defRPr>
                <a:latin typeface="Abadi" panose="020B0604020104020204" pitchFamily="34" charset="0"/>
              </a:defRPr>
            </a:lvl1pPr>
          </a:lstStyle>
          <a:p>
            <a:endParaRPr kumimoji="1" lang="ja-JP" altLang="en-US" dirty="0"/>
          </a:p>
        </p:txBody>
      </p:sp>
      <p:sp>
        <p:nvSpPr>
          <p:cNvPr id="4" name="Slide Number Placeholder 3"/>
          <p:cNvSpPr>
            <a:spLocks noGrp="1"/>
          </p:cNvSpPr>
          <p:nvPr>
            <p:ph type="sldNum" sz="quarter" idx="12"/>
          </p:nvPr>
        </p:nvSpPr>
        <p:spPr/>
        <p:txBody>
          <a:bodyPr/>
          <a:lstStyle>
            <a:lvl1pPr>
              <a:defRPr>
                <a:latin typeface="Abadi" panose="020B0604020104020204" pitchFamily="34" charset="0"/>
              </a:defRPr>
            </a:lvl1pPr>
          </a:lstStyle>
          <a:p>
            <a:fld id="{E205D82C-95A1-431E-8E38-AA614A14CDCF}" type="slidenum">
              <a:rPr kumimoji="1" lang="ja-JP" altLang="en-US" smtClean="0"/>
              <a:pPr/>
              <a:t>‹#›</a:t>
            </a:fld>
            <a:endParaRPr kumimoji="1" lang="ja-JP" altLang="en-US" dirty="0"/>
          </a:p>
        </p:txBody>
      </p:sp>
    </p:spTree>
    <p:extLst>
      <p:ext uri="{BB962C8B-B14F-4D97-AF65-F5344CB8AC3E}">
        <p14:creationId xmlns:p14="http://schemas.microsoft.com/office/powerpoint/2010/main" val="2383355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E6DA0-13F0-4131-A74D-D600C97A2AE8}" type="datetime1">
              <a:rPr kumimoji="1" lang="ja-JP" altLang="en-US" smtClean="0"/>
              <a:t>2025/3/26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104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0736211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104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ai/r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hatgpt.com/" TargetMode="External"/><Relationship Id="rId2" Type="http://schemas.openxmlformats.org/officeDocument/2006/relationships/hyperlink" Target="https://www.kkaneko.jp/kouza.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kkaneko.jp/kouza.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kkaneko.jp/kouza.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kkaneko.jp/kouza.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1655762"/>
          </a:xfrm>
        </p:spPr>
        <p:txBody>
          <a:bodyPr>
            <a:noAutofit/>
          </a:bodyPr>
          <a:lstStyle/>
          <a:p>
            <a:r>
              <a:rPr lang="en-US" altLang="ja-JP" sz="4000" dirty="0"/>
              <a:t>2. AI</a:t>
            </a:r>
            <a:r>
              <a:rPr lang="ja-JP" altLang="en-US" sz="4000" dirty="0"/>
              <a:t> を用いたビジネス課題の解決</a:t>
            </a:r>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ja-JP" altLang="en-US" dirty="0"/>
              <a:t>（</a:t>
            </a:r>
            <a:r>
              <a:rPr lang="en-US" altLang="ja-JP" dirty="0"/>
              <a:t>AI</a:t>
            </a:r>
            <a:r>
              <a:rPr lang="ja-JP" altLang="en-US" dirty="0"/>
              <a:t>リスキリング）</a:t>
            </a:r>
            <a:endParaRPr lang="en-US" altLang="ja-JP" dirty="0"/>
          </a:p>
          <a:p>
            <a:r>
              <a:rPr lang="en-US" altLang="ja-JP" dirty="0"/>
              <a:t>URL: </a:t>
            </a:r>
            <a:r>
              <a:rPr lang="en-US" altLang="ja-JP" dirty="0">
                <a:hlinkClick r:id="rId3"/>
              </a:rPr>
              <a:t>https://www.kkaneko.jp/ai/rs/index.html</a:t>
            </a:r>
            <a:endParaRPr lang="en-US" altLang="ja-JP" dirty="0"/>
          </a:p>
          <a:p>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dirty="0"/>
          </a:p>
        </p:txBody>
      </p:sp>
      <p:sp>
        <p:nvSpPr>
          <p:cNvPr id="9" name="正方形/長方形 8"/>
          <p:cNvSpPr/>
          <p:nvPr/>
        </p:nvSpPr>
        <p:spPr>
          <a:xfrm>
            <a:off x="3875482" y="4869762"/>
            <a:ext cx="1415772" cy="461665"/>
          </a:xfrm>
          <a:prstGeom prst="rect">
            <a:avLst/>
          </a:prstGeom>
        </p:spPr>
        <p:txBody>
          <a:bodyPr wrap="none">
            <a:noAutofit/>
          </a:bodyPr>
          <a:lstStyle/>
          <a:p>
            <a:pPr algn="ctr"/>
            <a:r>
              <a:rPr lang="ja-JP" altLang="en-US" sz="2400" dirty="0">
                <a:latin typeface="Arial" panose="020B0604020202020204" pitchFamily="34" charset="0"/>
                <a:ea typeface="メイリオ" panose="020B0604030504040204" pitchFamily="50" charset="-128"/>
              </a:rPr>
              <a:t>金子邦彦</a:t>
            </a:r>
          </a:p>
        </p:txBody>
      </p:sp>
      <p:pic>
        <p:nvPicPr>
          <p:cNvPr id="7" name="Picture 2" descr="https://mirrors.creativecommons.org/presskit/buttons/88x31/png/by-nc-sa.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3CC647F6-F62E-4F8C-96B7-5908ACCFC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158132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6D2AFF-E9D2-0AC5-1EA2-01E18072DAAD}"/>
              </a:ext>
            </a:extLst>
          </p:cNvPr>
          <p:cNvSpPr>
            <a:spLocks noGrp="1"/>
          </p:cNvSpPr>
          <p:nvPr>
            <p:ph type="title"/>
          </p:nvPr>
        </p:nvSpPr>
        <p:spPr/>
        <p:txBody>
          <a:bodyPr>
            <a:normAutofit fontScale="90000"/>
          </a:bodyPr>
          <a:lstStyle/>
          <a:p>
            <a:r>
              <a:rPr kumimoji="1" lang="ja-JP" altLang="en-US" dirty="0"/>
              <a:t>⑤ 社内ナレッジ管理 </a:t>
            </a:r>
          </a:p>
        </p:txBody>
      </p:sp>
      <p:sp>
        <p:nvSpPr>
          <p:cNvPr id="3" name="コンテンツ プレースホルダー 2">
            <a:extLst>
              <a:ext uri="{FF2B5EF4-FFF2-40B4-BE49-F238E27FC236}">
                <a16:creationId xmlns:a16="http://schemas.microsoft.com/office/drawing/2014/main" id="{6247AE8F-B655-A044-BCB3-1C42E50C3842}"/>
              </a:ext>
            </a:extLst>
          </p:cNvPr>
          <p:cNvSpPr>
            <a:spLocks noGrp="1"/>
          </p:cNvSpPr>
          <p:nvPr>
            <p:ph idx="1"/>
          </p:nvPr>
        </p:nvSpPr>
        <p:spPr>
          <a:xfrm>
            <a:off x="321845" y="846252"/>
            <a:ext cx="8461208" cy="5836719"/>
          </a:xfrm>
        </p:spPr>
        <p:txBody>
          <a:bodyPr>
            <a:normAutofit lnSpcReduction="10000"/>
          </a:bodyPr>
          <a:lstStyle/>
          <a:p>
            <a:pPr marL="0" indent="0">
              <a:buNone/>
            </a:pPr>
            <a:r>
              <a:rPr kumimoji="1" lang="ja-JP" altLang="en-US" sz="1600" b="1" dirty="0"/>
              <a:t>私の大学での新入生向けガイダンス資料の内容を以下に示しています．この内容を要約し，新入生が理解しやすいように</a:t>
            </a:r>
            <a:r>
              <a:rPr kumimoji="1" lang="en-US" altLang="ja-JP" sz="1600" b="1" dirty="0"/>
              <a:t>3</a:t>
            </a:r>
            <a:r>
              <a:rPr kumimoji="1" lang="ja-JP" altLang="en-US" sz="1600" b="1" dirty="0"/>
              <a:t>つの重要ポイントにまとめてください．また，この情報をクイズ形式で学習できるよう，</a:t>
            </a:r>
            <a:r>
              <a:rPr kumimoji="1" lang="en-US" altLang="ja-JP" sz="1600" b="1" dirty="0"/>
              <a:t>3</a:t>
            </a:r>
            <a:r>
              <a:rPr kumimoji="1" lang="ja-JP" altLang="en-US" sz="1600" b="1" dirty="0"/>
              <a:t>つの質問と回答を作成してください．</a:t>
            </a:r>
          </a:p>
          <a:p>
            <a:pPr marL="0" indent="0">
              <a:buNone/>
            </a:pPr>
            <a:r>
              <a:rPr kumimoji="1" lang="ja-JP" altLang="en-US" sz="1600" dirty="0"/>
              <a:t>内容：</a:t>
            </a:r>
          </a:p>
          <a:p>
            <a:pPr marL="0" indent="0">
              <a:buNone/>
            </a:pPr>
            <a:r>
              <a:rPr kumimoji="1" lang="ja-JP" altLang="en-US" sz="1600" dirty="0"/>
              <a:t>　福山大学の情報工学科は、デジタル社会で活躍する</a:t>
            </a:r>
            <a:r>
              <a:rPr kumimoji="1" lang="en-US" altLang="ja-JP" sz="1600" dirty="0"/>
              <a:t>IT</a:t>
            </a:r>
            <a:r>
              <a:rPr kumimoji="1" lang="ja-JP" altLang="en-US" sz="1600" dirty="0"/>
              <a:t>エンジニアの育成を目指しています．情報工学の魅力として、アイデアを形にする楽しさや未来技術のワクワク感、幅広い分野での活躍可能性があります．国による</a:t>
            </a:r>
            <a:r>
              <a:rPr kumimoji="1" lang="en-US" altLang="ja-JP" sz="1600" dirty="0"/>
              <a:t>2050</a:t>
            </a:r>
            <a:r>
              <a:rPr kumimoji="1" lang="ja-JP" altLang="en-US" sz="1600" dirty="0"/>
              <a:t>年の未来予測では、デジタル化の継続や</a:t>
            </a:r>
            <a:r>
              <a:rPr kumimoji="1" lang="en-US" altLang="ja-JP" sz="1600" dirty="0"/>
              <a:t>AI</a:t>
            </a:r>
            <a:r>
              <a:rPr kumimoji="1" lang="ja-JP" altLang="en-US" sz="1600" dirty="0"/>
              <a:t>・ロボットとの共生社会が想定されており、情報工学の重要性は将来さらに高まります．</a:t>
            </a:r>
          </a:p>
          <a:p>
            <a:pPr marL="0" indent="0">
              <a:buNone/>
            </a:pPr>
            <a:r>
              <a:rPr kumimoji="1" lang="ja-JP" altLang="en-US" sz="1600" dirty="0"/>
              <a:t>　学科の特徴として、プログラミング、</a:t>
            </a:r>
            <a:r>
              <a:rPr kumimoji="1" lang="en-US" altLang="ja-JP" sz="1600" dirty="0"/>
              <a:t>AI</a:t>
            </a:r>
            <a:r>
              <a:rPr kumimoji="1" lang="ja-JP" altLang="en-US" sz="1600" dirty="0"/>
              <a:t>、アプリ開発、</a:t>
            </a:r>
            <a:r>
              <a:rPr kumimoji="1" lang="en-US" altLang="ja-JP" sz="1600" dirty="0"/>
              <a:t>VR</a:t>
            </a:r>
            <a:r>
              <a:rPr kumimoji="1" lang="ja-JP" altLang="en-US" sz="1600" dirty="0"/>
              <a:t>、</a:t>
            </a:r>
            <a:r>
              <a:rPr kumimoji="1" lang="en-US" altLang="ja-JP" sz="1600" dirty="0"/>
              <a:t>IoT</a:t>
            </a:r>
            <a:r>
              <a:rPr kumimoji="1" lang="ja-JP" altLang="en-US" sz="1600" dirty="0"/>
              <a:t>などを学ぶ実践的なカリキュラムが用意されています．</a:t>
            </a:r>
            <a:r>
              <a:rPr kumimoji="1" lang="en-US" altLang="ja-JP" sz="1600" dirty="0"/>
              <a:t>11</a:t>
            </a:r>
            <a:r>
              <a:rPr kumimoji="1" lang="ja-JP" altLang="en-US" sz="1600" dirty="0"/>
              <a:t>名の専任教員による幅広い研究分野や、多数のパソコン、</a:t>
            </a:r>
            <a:r>
              <a:rPr kumimoji="1" lang="en-US" altLang="ja-JP" sz="1600" dirty="0"/>
              <a:t>VR</a:t>
            </a:r>
            <a:r>
              <a:rPr kumimoji="1" lang="ja-JP" altLang="en-US" sz="1600" dirty="0"/>
              <a:t>機器、ドームスクリーンなどの充実した施設・設備も特筆されています．</a:t>
            </a:r>
            <a:r>
              <a:rPr kumimoji="1" lang="en-US" altLang="ja-JP" sz="1600" dirty="0"/>
              <a:t>4</a:t>
            </a:r>
            <a:r>
              <a:rPr kumimoji="1" lang="ja-JP" altLang="en-US" sz="1600" dirty="0"/>
              <a:t>年間で</a:t>
            </a:r>
            <a:r>
              <a:rPr kumimoji="1" lang="en-US" altLang="ja-JP" sz="1600" dirty="0"/>
              <a:t>65</a:t>
            </a:r>
            <a:r>
              <a:rPr kumimoji="1" lang="ja-JP" altLang="en-US" sz="1600" dirty="0"/>
              <a:t>科目を提供し、ハードウェア、ソフトウェア、ネットワーク、応用の</a:t>
            </a:r>
            <a:r>
              <a:rPr kumimoji="1" lang="en-US" altLang="ja-JP" sz="1600" dirty="0"/>
              <a:t>4</a:t>
            </a:r>
            <a:r>
              <a:rPr kumimoji="1" lang="ja-JP" altLang="en-US" sz="1600" dirty="0"/>
              <a:t>分野を網羅しています．</a:t>
            </a:r>
          </a:p>
          <a:p>
            <a:pPr marL="0" indent="0">
              <a:buNone/>
            </a:pPr>
            <a:r>
              <a:rPr kumimoji="1" lang="ja-JP" altLang="en-US" sz="1600" dirty="0"/>
              <a:t>　情報工学科は、学生を将来の</a:t>
            </a:r>
            <a:r>
              <a:rPr kumimoji="1" lang="en-US" altLang="ja-JP" sz="1600" dirty="0"/>
              <a:t>IT</a:t>
            </a:r>
            <a:r>
              <a:rPr kumimoji="1" lang="ja-JP" altLang="en-US" sz="1600" dirty="0"/>
              <a:t>エンジニアとして養成します．</a:t>
            </a:r>
            <a:r>
              <a:rPr kumimoji="1" lang="en-US" altLang="ja-JP" sz="1600" dirty="0"/>
              <a:t>IT</a:t>
            </a:r>
            <a:r>
              <a:rPr kumimoji="1" lang="ja-JP" altLang="en-US" sz="1600" dirty="0"/>
              <a:t>エンジニアは、デジタル社会の発展への貢献や、</a:t>
            </a:r>
            <a:r>
              <a:rPr kumimoji="1" lang="en-US" altLang="ja-JP" sz="1600" dirty="0"/>
              <a:t>AI</a:t>
            </a:r>
            <a:r>
              <a:rPr kumimoji="1" lang="ja-JP" altLang="en-US" sz="1600" dirty="0"/>
              <a:t>、</a:t>
            </a:r>
            <a:r>
              <a:rPr kumimoji="1" lang="en-US" altLang="ja-JP" sz="1600" dirty="0"/>
              <a:t>IoT</a:t>
            </a:r>
            <a:r>
              <a:rPr kumimoji="1" lang="ja-JP" altLang="en-US" sz="1600" dirty="0"/>
              <a:t>、ビッグデータなどの先端技術を駆使した課題解決を行う仕事です．アプリ開発、データ分析、セキュリティ対策など、仕事内容は多岐にわたります．</a:t>
            </a:r>
          </a:p>
          <a:p>
            <a:pPr marL="0" indent="0">
              <a:buNone/>
            </a:pPr>
            <a:r>
              <a:rPr kumimoji="1" lang="ja-JP" altLang="en-US" sz="1600" dirty="0"/>
              <a:t>　情報工学科では、幅広い教養と情報工学の専門知識の習得、専門知識とスキルを活用した地域社会への貢献、高い倫理観とコミュニケーションスキルを持つ</a:t>
            </a:r>
            <a:r>
              <a:rPr kumimoji="1" lang="en-US" altLang="ja-JP" sz="1600" dirty="0"/>
              <a:t>IT</a:t>
            </a:r>
            <a:r>
              <a:rPr kumimoji="1" lang="ja-JP" altLang="en-US" sz="1600" dirty="0"/>
              <a:t>エンジニアの育成を目標としています．また、</a:t>
            </a:r>
            <a:r>
              <a:rPr kumimoji="1" lang="en-US" altLang="ja-JP" sz="1600" dirty="0"/>
              <a:t>IT</a:t>
            </a:r>
            <a:r>
              <a:rPr kumimoji="1" lang="ja-JP" altLang="en-US" sz="1600" dirty="0"/>
              <a:t>パスポート、基本情報技術者などの資格取得支援も行っています．これらの学びを通じて、未来のデジタル社会で活躍できる</a:t>
            </a:r>
            <a:r>
              <a:rPr kumimoji="1" lang="en-US" altLang="ja-JP" sz="1600" dirty="0"/>
              <a:t>IT</a:t>
            </a:r>
            <a:r>
              <a:rPr kumimoji="1" lang="ja-JP" altLang="en-US" sz="1600" dirty="0"/>
              <a:t>エンジニアの育成を目指しています．</a:t>
            </a:r>
          </a:p>
        </p:txBody>
      </p:sp>
      <p:sp>
        <p:nvSpPr>
          <p:cNvPr id="4" name="スライド番号プレースホルダー 3">
            <a:extLst>
              <a:ext uri="{FF2B5EF4-FFF2-40B4-BE49-F238E27FC236}">
                <a16:creationId xmlns:a16="http://schemas.microsoft.com/office/drawing/2014/main" id="{2CEED01E-8978-D0AB-FFDD-FAAF6AEC35F1}"/>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Tree>
    <p:extLst>
      <p:ext uri="{BB962C8B-B14F-4D97-AF65-F5344CB8AC3E}">
        <p14:creationId xmlns:p14="http://schemas.microsoft.com/office/powerpoint/2010/main" val="45751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BEA9D1-E32E-5262-A75B-8777998FF513}"/>
              </a:ext>
            </a:extLst>
          </p:cNvPr>
          <p:cNvSpPr>
            <a:spLocks noGrp="1"/>
          </p:cNvSpPr>
          <p:nvPr>
            <p:ph type="title"/>
          </p:nvPr>
        </p:nvSpPr>
        <p:spPr/>
        <p:txBody>
          <a:bodyPr>
            <a:normAutofit fontScale="90000"/>
          </a:bodyPr>
          <a:lstStyle/>
          <a:p>
            <a:r>
              <a:rPr kumimoji="1" lang="ja-JP" altLang="en-US" dirty="0"/>
              <a:t>⑥ 製品開発</a:t>
            </a:r>
          </a:p>
        </p:txBody>
      </p:sp>
      <p:sp>
        <p:nvSpPr>
          <p:cNvPr id="3" name="コンテンツ プレースホルダー 2">
            <a:extLst>
              <a:ext uri="{FF2B5EF4-FFF2-40B4-BE49-F238E27FC236}">
                <a16:creationId xmlns:a16="http://schemas.microsoft.com/office/drawing/2014/main" id="{197E5CB1-DA84-5736-9D47-E336284DEA72}"/>
              </a:ext>
            </a:extLst>
          </p:cNvPr>
          <p:cNvSpPr>
            <a:spLocks noGrp="1"/>
          </p:cNvSpPr>
          <p:nvPr>
            <p:ph idx="1"/>
          </p:nvPr>
        </p:nvSpPr>
        <p:spPr/>
        <p:txBody>
          <a:bodyPr>
            <a:normAutofit fontScale="85000" lnSpcReduction="20000"/>
          </a:bodyPr>
          <a:lstStyle/>
          <a:p>
            <a:pPr marL="0" indent="0">
              <a:buNone/>
            </a:pPr>
            <a:r>
              <a:rPr kumimoji="1" lang="ja-JP" altLang="en-US" b="1" dirty="0"/>
              <a:t>私は、大学の教員として、</a:t>
            </a:r>
            <a:r>
              <a:rPr kumimoji="1" lang="en-US" altLang="ja-JP" b="1" dirty="0"/>
              <a:t>IT</a:t>
            </a:r>
            <a:r>
              <a:rPr kumimoji="1" lang="ja-JP" altLang="en-US" b="1" dirty="0"/>
              <a:t>エンジニアとしての大切な実力を養成し、</a:t>
            </a:r>
            <a:r>
              <a:rPr kumimoji="1" lang="en-US" altLang="ja-JP" b="1" dirty="0"/>
              <a:t>IT</a:t>
            </a:r>
            <a:r>
              <a:rPr kumimoji="1" lang="ja-JP" altLang="en-US" b="1" dirty="0"/>
              <a:t>エンジニアになりたい意欲、そして自信を育てる新科目を開発したいと考えています．座学ではなく、学生自身の自主的な深い学びの授業を開発したいと考えています．以下の条件を満たす新授業のアイデアを</a:t>
            </a:r>
            <a:r>
              <a:rPr kumimoji="1" lang="en-US" altLang="ja-JP" b="1" dirty="0"/>
              <a:t>3</a:t>
            </a:r>
            <a:r>
              <a:rPr kumimoji="1" lang="ja-JP" altLang="en-US" b="1" dirty="0"/>
              <a:t>つ提案してください．各アイデアには，授業名，授業内容、授業の特色，アピールポイントを含めてください．</a:t>
            </a:r>
            <a:endParaRPr kumimoji="1" lang="en-US" altLang="ja-JP" b="1" dirty="0"/>
          </a:p>
          <a:p>
            <a:pPr marL="0" indent="0">
              <a:buNone/>
            </a:pPr>
            <a:endParaRPr kumimoji="1" lang="ja-JP" altLang="en-US" b="1" dirty="0"/>
          </a:p>
          <a:p>
            <a:pPr marL="0" indent="0">
              <a:buNone/>
            </a:pPr>
            <a:r>
              <a:rPr kumimoji="1" lang="ja-JP" altLang="en-US" dirty="0"/>
              <a:t>条件：</a:t>
            </a:r>
          </a:p>
          <a:p>
            <a:pPr marL="0" indent="0">
              <a:buNone/>
            </a:pPr>
            <a:endParaRPr kumimoji="1" lang="ja-JP" altLang="en-US" dirty="0"/>
          </a:p>
          <a:p>
            <a:pPr marL="0" indent="0">
              <a:buNone/>
            </a:pPr>
            <a:r>
              <a:rPr kumimoji="1" lang="ja-JP" altLang="en-US" dirty="0"/>
              <a:t>・</a:t>
            </a:r>
            <a:r>
              <a:rPr kumimoji="1" lang="en-US" altLang="ja-JP" dirty="0"/>
              <a:t>Python </a:t>
            </a:r>
            <a:r>
              <a:rPr kumimoji="1" lang="ja-JP" altLang="en-US" dirty="0"/>
              <a:t>プログラミングを学ぶこと</a:t>
            </a:r>
          </a:p>
          <a:p>
            <a:pPr marL="0" indent="0">
              <a:buNone/>
            </a:pPr>
            <a:r>
              <a:rPr kumimoji="1" lang="ja-JP" altLang="en-US" dirty="0"/>
              <a:t>・プログラミングの初心者が、授業中に、自分の成長を自己確認できること．</a:t>
            </a:r>
          </a:p>
          <a:p>
            <a:pPr marL="0" indent="0">
              <a:buNone/>
            </a:pPr>
            <a:r>
              <a:rPr kumimoji="1" lang="ja-JP" altLang="en-US" dirty="0"/>
              <a:t>・</a:t>
            </a:r>
            <a:r>
              <a:rPr lang="ja-JP" altLang="en-US" dirty="0"/>
              <a:t>人間による</a:t>
            </a:r>
            <a:r>
              <a:rPr kumimoji="1" lang="ja-JP" altLang="en-US" dirty="0"/>
              <a:t>プログラミング（設計、製作、デバック）において、</a:t>
            </a:r>
            <a:r>
              <a:rPr kumimoji="1" lang="en-US" altLang="ja-JP" dirty="0"/>
              <a:t>AI</a:t>
            </a:r>
            <a:r>
              <a:rPr kumimoji="1" lang="ja-JP" altLang="en-US" dirty="0"/>
              <a:t>が役に立つツールであることを実感できること．</a:t>
            </a:r>
          </a:p>
        </p:txBody>
      </p:sp>
      <p:sp>
        <p:nvSpPr>
          <p:cNvPr id="4" name="スライド番号プレースホルダー 3">
            <a:extLst>
              <a:ext uri="{FF2B5EF4-FFF2-40B4-BE49-F238E27FC236}">
                <a16:creationId xmlns:a16="http://schemas.microsoft.com/office/drawing/2014/main" id="{F65979D7-5B83-7DD7-8193-3C916AA60C1E}"/>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Tree>
    <p:extLst>
      <p:ext uri="{BB962C8B-B14F-4D97-AF65-F5344CB8AC3E}">
        <p14:creationId xmlns:p14="http://schemas.microsoft.com/office/powerpoint/2010/main" val="1933713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0A6852-27AC-0FD8-9C1F-297516DBF239}"/>
              </a:ext>
            </a:extLst>
          </p:cNvPr>
          <p:cNvSpPr>
            <a:spLocks noGrp="1"/>
          </p:cNvSpPr>
          <p:nvPr>
            <p:ph type="title"/>
          </p:nvPr>
        </p:nvSpPr>
        <p:spPr/>
        <p:txBody>
          <a:bodyPr>
            <a:normAutofit fontScale="90000"/>
          </a:bodyPr>
          <a:lstStyle/>
          <a:p>
            <a:r>
              <a:rPr kumimoji="1" lang="ja-JP" altLang="en-US" dirty="0"/>
              <a:t>⑦ リスク管理 </a:t>
            </a:r>
          </a:p>
        </p:txBody>
      </p:sp>
      <p:sp>
        <p:nvSpPr>
          <p:cNvPr id="3" name="コンテンツ プレースホルダー 2">
            <a:extLst>
              <a:ext uri="{FF2B5EF4-FFF2-40B4-BE49-F238E27FC236}">
                <a16:creationId xmlns:a16="http://schemas.microsoft.com/office/drawing/2014/main" id="{0879D929-1374-AC4B-2F0D-97B9A3E629E4}"/>
              </a:ext>
            </a:extLst>
          </p:cNvPr>
          <p:cNvSpPr>
            <a:spLocks noGrp="1"/>
          </p:cNvSpPr>
          <p:nvPr>
            <p:ph idx="1"/>
          </p:nvPr>
        </p:nvSpPr>
        <p:spPr>
          <a:xfrm>
            <a:off x="321845" y="846252"/>
            <a:ext cx="8461208" cy="5954935"/>
          </a:xfrm>
        </p:spPr>
        <p:txBody>
          <a:bodyPr>
            <a:normAutofit fontScale="92500" lnSpcReduction="10000"/>
          </a:bodyPr>
          <a:lstStyle/>
          <a:p>
            <a:pPr marL="0" indent="0">
              <a:buNone/>
            </a:pPr>
            <a:r>
              <a:rPr kumimoji="1" lang="ja-JP" altLang="en-US" sz="1600" dirty="0"/>
              <a:t>あなたは電子決済サービス会社のリスク管理</a:t>
            </a:r>
            <a:r>
              <a:rPr kumimoji="1" lang="en-US" altLang="ja-JP" sz="1600" dirty="0"/>
              <a:t>AI</a:t>
            </a:r>
            <a:r>
              <a:rPr kumimoji="1" lang="ja-JP" altLang="en-US" sz="1600" dirty="0"/>
              <a:t>アシスタントです．以下の指示に従って，潜在的な不正利用パターンを特定し，防止策を提案してください．</a:t>
            </a:r>
          </a:p>
          <a:p>
            <a:pPr marL="0" indent="0">
              <a:buNone/>
            </a:pPr>
            <a:endParaRPr kumimoji="1" lang="ja-JP" altLang="en-US" sz="1600" dirty="0"/>
          </a:p>
          <a:p>
            <a:pPr marL="0" indent="0">
              <a:buNone/>
            </a:pPr>
            <a:r>
              <a:rPr kumimoji="1" lang="ja-JP" altLang="en-US" sz="1600" dirty="0"/>
              <a:t>背景情報</a:t>
            </a:r>
          </a:p>
          <a:p>
            <a:pPr marL="0" indent="0">
              <a:buNone/>
            </a:pPr>
            <a:r>
              <a:rPr kumimoji="1" lang="ja-JP" altLang="en-US" sz="1600" dirty="0"/>
              <a:t>当社は個人向け電子決済サービスを提供しています．</a:t>
            </a:r>
          </a:p>
          <a:p>
            <a:pPr marL="0" indent="0">
              <a:buNone/>
            </a:pPr>
            <a:r>
              <a:rPr kumimoji="1" lang="ja-JP" altLang="en-US" sz="1600" dirty="0"/>
              <a:t>・一般的な利用パターンは，</a:t>
            </a:r>
            <a:r>
              <a:rPr kumimoji="1" lang="en-US" altLang="ja-JP" sz="1600" dirty="0"/>
              <a:t>1</a:t>
            </a:r>
            <a:r>
              <a:rPr kumimoji="1" lang="ja-JP" altLang="en-US" sz="1600" dirty="0"/>
              <a:t>日あたり</a:t>
            </a:r>
            <a:r>
              <a:rPr kumimoji="1" lang="en-US" altLang="ja-JP" sz="1600" dirty="0"/>
              <a:t>1〜5</a:t>
            </a:r>
            <a:r>
              <a:rPr kumimoji="1" lang="ja-JP" altLang="en-US" sz="1600" dirty="0"/>
              <a:t>回の取引，平均取引額は</a:t>
            </a:r>
            <a:r>
              <a:rPr kumimoji="1" lang="en-US" altLang="ja-JP" sz="1600" dirty="0"/>
              <a:t>100</a:t>
            </a:r>
            <a:r>
              <a:rPr kumimoji="1" lang="ja-JP" altLang="en-US" sz="1600" dirty="0"/>
              <a:t>円</a:t>
            </a:r>
            <a:r>
              <a:rPr kumimoji="1" lang="en-US" altLang="ja-JP" sz="1600" dirty="0"/>
              <a:t>〜10</a:t>
            </a:r>
            <a:r>
              <a:rPr kumimoji="1" lang="ja-JP" altLang="en-US" sz="1600" dirty="0"/>
              <a:t>，</a:t>
            </a:r>
            <a:r>
              <a:rPr kumimoji="1" lang="en-US" altLang="ja-JP" sz="1600" dirty="0"/>
              <a:t>000</a:t>
            </a:r>
            <a:r>
              <a:rPr kumimoji="1" lang="ja-JP" altLang="en-US" sz="1600" dirty="0"/>
              <a:t>円です．</a:t>
            </a:r>
          </a:p>
          <a:p>
            <a:pPr marL="0" indent="0">
              <a:buNone/>
            </a:pPr>
            <a:r>
              <a:rPr kumimoji="1" lang="ja-JP" altLang="en-US" sz="1600" dirty="0"/>
              <a:t>・サービス規約では，</a:t>
            </a:r>
            <a:r>
              <a:rPr kumimoji="1" lang="en-US" altLang="ja-JP" sz="1600" dirty="0"/>
              <a:t>1</a:t>
            </a:r>
            <a:r>
              <a:rPr kumimoji="1" lang="ja-JP" altLang="en-US" sz="1600" dirty="0"/>
              <a:t>日の取引回数上限は</a:t>
            </a:r>
            <a:r>
              <a:rPr kumimoji="1" lang="en-US" altLang="ja-JP" sz="1600" dirty="0"/>
              <a:t>20</a:t>
            </a:r>
            <a:r>
              <a:rPr kumimoji="1" lang="ja-JP" altLang="en-US" sz="1600" dirty="0"/>
              <a:t>回，</a:t>
            </a:r>
            <a:r>
              <a:rPr kumimoji="1" lang="en-US" altLang="ja-JP" sz="1600" dirty="0"/>
              <a:t>1</a:t>
            </a:r>
            <a:r>
              <a:rPr kumimoji="1" lang="ja-JP" altLang="en-US" sz="1600" dirty="0"/>
              <a:t>回の取引額上限は</a:t>
            </a:r>
            <a:r>
              <a:rPr kumimoji="1" lang="en-US" altLang="ja-JP" sz="1600" dirty="0"/>
              <a:t>100</a:t>
            </a:r>
            <a:r>
              <a:rPr kumimoji="1" lang="ja-JP" altLang="en-US" sz="1600" dirty="0"/>
              <a:t>，</a:t>
            </a:r>
            <a:r>
              <a:rPr kumimoji="1" lang="en-US" altLang="ja-JP" sz="1600" dirty="0"/>
              <a:t>000</a:t>
            </a:r>
            <a:r>
              <a:rPr kumimoji="1" lang="ja-JP" altLang="en-US" sz="1600" dirty="0"/>
              <a:t>円と定めています．</a:t>
            </a:r>
          </a:p>
          <a:p>
            <a:pPr marL="0" indent="0">
              <a:buNone/>
            </a:pPr>
            <a:endParaRPr kumimoji="1" lang="ja-JP" altLang="en-US" sz="1600" dirty="0"/>
          </a:p>
          <a:p>
            <a:pPr marL="0" indent="0">
              <a:buNone/>
            </a:pPr>
            <a:r>
              <a:rPr kumimoji="1" lang="ja-JP" altLang="en-US" sz="1600" dirty="0"/>
              <a:t>利用データ（架空）：</a:t>
            </a:r>
          </a:p>
          <a:p>
            <a:pPr marL="0" indent="0">
              <a:buNone/>
            </a:pPr>
            <a:r>
              <a:rPr kumimoji="1" lang="en-US" altLang="ja-JP" sz="1600" dirty="0"/>
              <a:t>1</a:t>
            </a:r>
            <a:r>
              <a:rPr kumimoji="1" lang="ja-JP" altLang="en-US" sz="1600" dirty="0"/>
              <a:t>．ユーザー</a:t>
            </a:r>
            <a:r>
              <a:rPr kumimoji="1" lang="en-US" altLang="ja-JP" sz="1600" dirty="0"/>
              <a:t>ID: 12345</a:t>
            </a:r>
            <a:r>
              <a:rPr kumimoji="1" lang="ja-JP" altLang="en-US" sz="1600" dirty="0"/>
              <a:t>，取引回数</a:t>
            </a:r>
            <a:r>
              <a:rPr kumimoji="1" lang="en-US" altLang="ja-JP" sz="1600" dirty="0"/>
              <a:t>: 50</a:t>
            </a:r>
            <a:r>
              <a:rPr kumimoji="1" lang="ja-JP" altLang="en-US" sz="1600" dirty="0"/>
              <a:t>回</a:t>
            </a:r>
            <a:r>
              <a:rPr kumimoji="1" lang="en-US" altLang="ja-JP" sz="1600" dirty="0"/>
              <a:t>/</a:t>
            </a:r>
            <a:r>
              <a:rPr kumimoji="1" lang="ja-JP" altLang="en-US" sz="1600" dirty="0"/>
              <a:t>日，平均取引額</a:t>
            </a:r>
            <a:r>
              <a:rPr kumimoji="1" lang="en-US" altLang="ja-JP" sz="1600" dirty="0"/>
              <a:t>: 500</a:t>
            </a:r>
            <a:r>
              <a:rPr kumimoji="1" lang="ja-JP" altLang="en-US" sz="1600" dirty="0"/>
              <a:t>円</a:t>
            </a:r>
          </a:p>
          <a:p>
            <a:pPr marL="0" indent="0">
              <a:buNone/>
            </a:pPr>
            <a:r>
              <a:rPr kumimoji="1" lang="en-US" altLang="ja-JP" sz="1600" dirty="0"/>
              <a:t>2</a:t>
            </a:r>
            <a:r>
              <a:rPr kumimoji="1" lang="ja-JP" altLang="en-US" sz="1600" dirty="0"/>
              <a:t>．ユーザー</a:t>
            </a:r>
            <a:r>
              <a:rPr kumimoji="1" lang="en-US" altLang="ja-JP" sz="1600" dirty="0"/>
              <a:t>ID: 67890</a:t>
            </a:r>
            <a:r>
              <a:rPr kumimoji="1" lang="ja-JP" altLang="en-US" sz="1600" dirty="0"/>
              <a:t>，取引回数</a:t>
            </a:r>
            <a:r>
              <a:rPr kumimoji="1" lang="en-US" altLang="ja-JP" sz="1600" dirty="0"/>
              <a:t>: 3</a:t>
            </a:r>
            <a:r>
              <a:rPr kumimoji="1" lang="ja-JP" altLang="en-US" sz="1600" dirty="0"/>
              <a:t>回</a:t>
            </a:r>
            <a:r>
              <a:rPr kumimoji="1" lang="en-US" altLang="ja-JP" sz="1600" dirty="0"/>
              <a:t>/</a:t>
            </a:r>
            <a:r>
              <a:rPr kumimoji="1" lang="ja-JP" altLang="en-US" sz="1600" dirty="0"/>
              <a:t>日，平均取引額</a:t>
            </a:r>
            <a:r>
              <a:rPr kumimoji="1" lang="en-US" altLang="ja-JP" sz="1600" dirty="0"/>
              <a:t>: 50,000</a:t>
            </a:r>
            <a:r>
              <a:rPr kumimoji="1" lang="ja-JP" altLang="en-US" sz="1600" dirty="0"/>
              <a:t>円</a:t>
            </a:r>
          </a:p>
          <a:p>
            <a:pPr marL="0" indent="0">
              <a:buNone/>
            </a:pPr>
            <a:r>
              <a:rPr kumimoji="1" lang="en-US" altLang="ja-JP" sz="1600" dirty="0"/>
              <a:t>3</a:t>
            </a:r>
            <a:r>
              <a:rPr kumimoji="1" lang="ja-JP" altLang="en-US" sz="1600" dirty="0"/>
              <a:t>．ユーザー</a:t>
            </a:r>
            <a:r>
              <a:rPr kumimoji="1" lang="en-US" altLang="ja-JP" sz="1600" dirty="0"/>
              <a:t>ID: 24680</a:t>
            </a:r>
            <a:r>
              <a:rPr kumimoji="1" lang="ja-JP" altLang="en-US" sz="1600" dirty="0"/>
              <a:t>，取引回数</a:t>
            </a:r>
            <a:r>
              <a:rPr kumimoji="1" lang="en-US" altLang="ja-JP" sz="1600" dirty="0"/>
              <a:t>: 10</a:t>
            </a:r>
            <a:r>
              <a:rPr kumimoji="1" lang="ja-JP" altLang="en-US" sz="1600" dirty="0"/>
              <a:t>回</a:t>
            </a:r>
            <a:r>
              <a:rPr kumimoji="1" lang="en-US" altLang="ja-JP" sz="1600" dirty="0"/>
              <a:t>/</a:t>
            </a:r>
            <a:r>
              <a:rPr kumimoji="1" lang="ja-JP" altLang="en-US" sz="1600" dirty="0"/>
              <a:t>日，平均取引額</a:t>
            </a:r>
            <a:r>
              <a:rPr kumimoji="1" lang="en-US" altLang="ja-JP" sz="1600" dirty="0"/>
              <a:t>: 1,000</a:t>
            </a:r>
            <a:r>
              <a:rPr kumimoji="1" lang="ja-JP" altLang="en-US" sz="1600" dirty="0"/>
              <a:t>円</a:t>
            </a:r>
          </a:p>
          <a:p>
            <a:pPr marL="0" indent="0">
              <a:buNone/>
            </a:pPr>
            <a:r>
              <a:rPr kumimoji="1" lang="en-US" altLang="ja-JP" sz="1600" dirty="0"/>
              <a:t>4</a:t>
            </a:r>
            <a:r>
              <a:rPr kumimoji="1" lang="ja-JP" altLang="en-US" sz="1600" dirty="0"/>
              <a:t>．ユーザー</a:t>
            </a:r>
            <a:r>
              <a:rPr kumimoji="1" lang="en-US" altLang="ja-JP" sz="1600" dirty="0"/>
              <a:t>ID: 13579</a:t>
            </a:r>
            <a:r>
              <a:rPr kumimoji="1" lang="ja-JP" altLang="en-US" sz="1600" dirty="0"/>
              <a:t>，取引回数</a:t>
            </a:r>
            <a:r>
              <a:rPr kumimoji="1" lang="en-US" altLang="ja-JP" sz="1600" dirty="0"/>
              <a:t>: 100</a:t>
            </a:r>
            <a:r>
              <a:rPr kumimoji="1" lang="ja-JP" altLang="en-US" sz="1600" dirty="0"/>
              <a:t>回</a:t>
            </a:r>
            <a:r>
              <a:rPr kumimoji="1" lang="en-US" altLang="ja-JP" sz="1600" dirty="0"/>
              <a:t>/</a:t>
            </a:r>
            <a:r>
              <a:rPr kumimoji="1" lang="ja-JP" altLang="en-US" sz="1600" dirty="0"/>
              <a:t>日，平均取引額</a:t>
            </a:r>
            <a:r>
              <a:rPr kumimoji="1" lang="en-US" altLang="ja-JP" sz="1600" dirty="0"/>
              <a:t>: 100</a:t>
            </a:r>
            <a:r>
              <a:rPr kumimoji="1" lang="ja-JP" altLang="en-US" sz="1600" dirty="0"/>
              <a:t>円</a:t>
            </a:r>
          </a:p>
          <a:p>
            <a:pPr marL="0" indent="0">
              <a:buNone/>
            </a:pPr>
            <a:endParaRPr kumimoji="1" lang="ja-JP" altLang="en-US" sz="1600" dirty="0"/>
          </a:p>
          <a:p>
            <a:pPr marL="0" indent="0">
              <a:buNone/>
            </a:pPr>
            <a:r>
              <a:rPr kumimoji="1" lang="ja-JP" altLang="en-US" sz="1600" dirty="0"/>
              <a:t>タスク</a:t>
            </a:r>
          </a:p>
          <a:p>
            <a:pPr marL="0" indent="0">
              <a:buNone/>
            </a:pPr>
            <a:r>
              <a:rPr kumimoji="1" lang="ja-JP" altLang="en-US" sz="1600" dirty="0"/>
              <a:t>提供された利用データを分析し，通常の利用パターンから逸脱している可能性のあるユーザーを特定してください．そして，特定された各不正利用パターンに対する具体的な防止策を提案してください．</a:t>
            </a:r>
          </a:p>
        </p:txBody>
      </p:sp>
      <p:sp>
        <p:nvSpPr>
          <p:cNvPr id="4" name="スライド番号プレースホルダー 3">
            <a:extLst>
              <a:ext uri="{FF2B5EF4-FFF2-40B4-BE49-F238E27FC236}">
                <a16:creationId xmlns:a16="http://schemas.microsoft.com/office/drawing/2014/main" id="{1A12B660-E862-086C-78C4-ABAFB153C3A3}"/>
              </a:ext>
            </a:extLst>
          </p:cNvPr>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spTree>
    <p:extLst>
      <p:ext uri="{BB962C8B-B14F-4D97-AF65-F5344CB8AC3E}">
        <p14:creationId xmlns:p14="http://schemas.microsoft.com/office/powerpoint/2010/main" val="105715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演習１．</a:t>
            </a:r>
            <a:r>
              <a:rPr lang="en-US" altLang="ja-JP" dirty="0"/>
              <a:t>AI </a:t>
            </a:r>
            <a:r>
              <a:rPr lang="ja-JP" altLang="en-US" dirty="0"/>
              <a:t>を用いたビジネス課題の解決</a:t>
            </a: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13</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2564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EFA8FE-50BF-F399-7286-D8A311566BAF}"/>
              </a:ext>
            </a:extLst>
          </p:cNvPr>
          <p:cNvSpPr>
            <a:spLocks noGrp="1"/>
          </p:cNvSpPr>
          <p:nvPr>
            <p:ph type="title"/>
          </p:nvPr>
        </p:nvSpPr>
        <p:spPr/>
        <p:txBody>
          <a:bodyPr>
            <a:normAutofit fontScale="90000"/>
          </a:bodyPr>
          <a:lstStyle/>
          <a:p>
            <a:r>
              <a:rPr lang="ja-JP" altLang="en-US" dirty="0"/>
              <a:t>演習１の狙い</a:t>
            </a:r>
            <a:endParaRPr kumimoji="1" lang="ja-JP" altLang="en-US" dirty="0"/>
          </a:p>
        </p:txBody>
      </p:sp>
      <p:sp>
        <p:nvSpPr>
          <p:cNvPr id="3" name="コンテンツ プレースホルダー 2">
            <a:extLst>
              <a:ext uri="{FF2B5EF4-FFF2-40B4-BE49-F238E27FC236}">
                <a16:creationId xmlns:a16="http://schemas.microsoft.com/office/drawing/2014/main" id="{74CEBBA2-F770-714E-E96E-7044E0E97293}"/>
              </a:ext>
            </a:extLst>
          </p:cNvPr>
          <p:cNvSpPr>
            <a:spLocks noGrp="1"/>
          </p:cNvSpPr>
          <p:nvPr>
            <p:ph idx="1"/>
          </p:nvPr>
        </p:nvSpPr>
        <p:spPr>
          <a:xfrm>
            <a:off x="321845" y="762417"/>
            <a:ext cx="8461208" cy="5333166"/>
          </a:xfrm>
        </p:spPr>
        <p:txBody>
          <a:bodyPr>
            <a:noAutofit/>
          </a:bodyPr>
          <a:lstStyle/>
          <a:p>
            <a:pPr marL="0" indent="0">
              <a:buNone/>
            </a:pPr>
            <a:r>
              <a:rPr lang="ja-JP" altLang="en-US" sz="2400" dirty="0"/>
              <a:t>対話</a:t>
            </a:r>
            <a:r>
              <a:rPr lang="en-US" altLang="ja-JP" sz="2400" dirty="0"/>
              <a:t>AI</a:t>
            </a:r>
            <a:r>
              <a:rPr lang="ja-JP" altLang="en-US" sz="2400" dirty="0"/>
              <a:t>（チャットボット）の能力と限界を理解</a:t>
            </a:r>
            <a:endParaRPr lang="en-US" altLang="ja-JP" sz="2400" b="1" dirty="0"/>
          </a:p>
          <a:p>
            <a:pPr marL="0" indent="0">
              <a:buNone/>
            </a:pPr>
            <a:endParaRPr lang="en-US" altLang="ja-JP" sz="2400" b="1" dirty="0"/>
          </a:p>
          <a:p>
            <a:r>
              <a:rPr lang="en-US" altLang="ja-JP" sz="2400" b="1" dirty="0"/>
              <a:t>AI</a:t>
            </a:r>
            <a:r>
              <a:rPr lang="ja-JP" altLang="en-US" sz="2400" b="1" dirty="0"/>
              <a:t>の多様な活用方法と多様性</a:t>
            </a:r>
            <a:endParaRPr kumimoji="1" lang="en-US" altLang="ja-JP" sz="2400" b="1" dirty="0"/>
          </a:p>
          <a:p>
            <a:pPr lvl="1"/>
            <a:r>
              <a:rPr lang="ja-JP" altLang="en-US" dirty="0"/>
              <a:t>情報の調査・整理・要約、データからの洞察抽出（意味のある洞察の抽出）、創造的な提案生成、リスク分析</a:t>
            </a:r>
            <a:endParaRPr kumimoji="1" lang="en-US" altLang="ja-JP" dirty="0"/>
          </a:p>
          <a:p>
            <a:r>
              <a:rPr kumimoji="1" lang="ja-JP" altLang="en-US" sz="2400" b="1" dirty="0">
                <a:solidFill>
                  <a:srgbClr val="FF0000"/>
                </a:solidFill>
              </a:rPr>
              <a:t>人間の専門知識やデータ</a:t>
            </a:r>
            <a:r>
              <a:rPr kumimoji="1" lang="ja-JP" altLang="en-US" sz="2400" b="1" dirty="0"/>
              <a:t>を都度与えることが重要</a:t>
            </a:r>
            <a:endParaRPr kumimoji="1" lang="en-US" altLang="ja-JP" sz="2400" b="1" dirty="0"/>
          </a:p>
          <a:p>
            <a:pPr lvl="1"/>
            <a:r>
              <a:rPr lang="ja-JP" altLang="en-US" dirty="0"/>
              <a:t>記録、データ、製品情報などを与える</a:t>
            </a:r>
            <a:endParaRPr kumimoji="1" lang="en-US" altLang="ja-JP" dirty="0"/>
          </a:p>
          <a:p>
            <a:r>
              <a:rPr lang="en-US" altLang="ja-JP" sz="2400" b="1" dirty="0"/>
              <a:t>AI</a:t>
            </a:r>
            <a:r>
              <a:rPr lang="ja-JP" altLang="en-US" sz="2400" b="1" dirty="0"/>
              <a:t>利用を通した自己成長</a:t>
            </a:r>
            <a:endParaRPr lang="en-US" altLang="ja-JP" sz="2400" b="1" dirty="0"/>
          </a:p>
          <a:p>
            <a:pPr lvl="1"/>
            <a:r>
              <a:rPr lang="ja-JP" altLang="en-US" b="1" dirty="0">
                <a:solidFill>
                  <a:srgbClr val="FF0000"/>
                </a:solidFill>
              </a:rPr>
              <a:t>人間の能力を</a:t>
            </a:r>
            <a:r>
              <a:rPr lang="en-US" altLang="ja-JP" b="1" dirty="0">
                <a:solidFill>
                  <a:srgbClr val="FF0000"/>
                </a:solidFill>
              </a:rPr>
              <a:t>AI</a:t>
            </a:r>
            <a:r>
              <a:rPr lang="ja-JP" altLang="en-US" b="1" dirty="0">
                <a:solidFill>
                  <a:srgbClr val="FF0000"/>
                </a:solidFill>
              </a:rPr>
              <a:t>が増幅する．問題分析、創造的思考、データ解釈など、さまざまな能力の成長に</a:t>
            </a:r>
            <a:r>
              <a:rPr lang="en-US" altLang="ja-JP" b="1" dirty="0">
                <a:solidFill>
                  <a:srgbClr val="FF0000"/>
                </a:solidFill>
              </a:rPr>
              <a:t>AI</a:t>
            </a:r>
            <a:r>
              <a:rPr lang="ja-JP" altLang="en-US" b="1" dirty="0">
                <a:solidFill>
                  <a:srgbClr val="FF0000"/>
                </a:solidFill>
              </a:rPr>
              <a:t>が役立つ</a:t>
            </a:r>
            <a:endParaRPr lang="en-US" altLang="ja-JP" b="1" dirty="0">
              <a:solidFill>
                <a:srgbClr val="FF0000"/>
              </a:solidFill>
            </a:endParaRPr>
          </a:p>
        </p:txBody>
      </p:sp>
      <p:sp>
        <p:nvSpPr>
          <p:cNvPr id="4" name="スライド番号プレースホルダー 3">
            <a:extLst>
              <a:ext uri="{FF2B5EF4-FFF2-40B4-BE49-F238E27FC236}">
                <a16:creationId xmlns:a16="http://schemas.microsoft.com/office/drawing/2014/main" id="{ECD035DD-372A-F81C-5148-B860129297E0}"/>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
        <p:nvSpPr>
          <p:cNvPr id="6" name="テキスト ボックス 5">
            <a:extLst>
              <a:ext uri="{FF2B5EF4-FFF2-40B4-BE49-F238E27FC236}">
                <a16:creationId xmlns:a16="http://schemas.microsoft.com/office/drawing/2014/main" id="{DB82EA72-1785-AF92-D7E7-5FD3778A35CA}"/>
              </a:ext>
            </a:extLst>
          </p:cNvPr>
          <p:cNvSpPr txBox="1"/>
          <p:nvPr/>
        </p:nvSpPr>
        <p:spPr>
          <a:xfrm>
            <a:off x="360947" y="5890479"/>
            <a:ext cx="7755675" cy="830997"/>
          </a:xfrm>
          <a:prstGeom prst="rect">
            <a:avLst/>
          </a:prstGeom>
          <a:noFill/>
        </p:spPr>
        <p:txBody>
          <a:bodyPr wrap="square">
            <a:spAutoFit/>
          </a:bodyPr>
          <a:lstStyle/>
          <a:p>
            <a:r>
              <a:rPr lang="ja-JP" altLang="en-US" sz="2400" b="1" dirty="0"/>
              <a:t>業務改善、顧客満足度の向上、データによる裏付けを持った意思決定、イノベーションの促進に有用</a:t>
            </a:r>
          </a:p>
        </p:txBody>
      </p:sp>
    </p:spTree>
    <p:extLst>
      <p:ext uri="{BB962C8B-B14F-4D97-AF65-F5344CB8AC3E}">
        <p14:creationId xmlns:p14="http://schemas.microsoft.com/office/powerpoint/2010/main" val="426958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D3CD1ED-7ED7-4A85-6588-E4B500ED923F}"/>
              </a:ext>
            </a:extLst>
          </p:cNvPr>
          <p:cNvSpPr>
            <a:spLocks noGrp="1"/>
          </p:cNvSpPr>
          <p:nvPr>
            <p:ph idx="1"/>
          </p:nvPr>
        </p:nvSpPr>
        <p:spPr>
          <a:xfrm>
            <a:off x="420907" y="762416"/>
            <a:ext cx="8461208" cy="5959059"/>
          </a:xfrm>
        </p:spPr>
        <p:txBody>
          <a:bodyPr>
            <a:normAutofit/>
          </a:bodyPr>
          <a:lstStyle/>
          <a:p>
            <a:pPr marL="0" indent="0">
              <a:buNone/>
            </a:pPr>
            <a:r>
              <a:rPr lang="ja-JP" altLang="en-US" sz="2400" b="1" dirty="0"/>
              <a:t>① チャットボットの</a:t>
            </a:r>
            <a:r>
              <a:rPr lang="en-US" altLang="ja-JP" sz="2400" b="1" dirty="0"/>
              <a:t>ChatGPT </a:t>
            </a:r>
            <a:r>
              <a:rPr lang="ja-JP" altLang="en-US" sz="2400" b="1" dirty="0"/>
              <a:t>のページを開く</a:t>
            </a:r>
            <a:endParaRPr lang="en-US" altLang="ja-JP" sz="2400" b="1" dirty="0"/>
          </a:p>
          <a:p>
            <a:pPr marL="0" indent="0">
              <a:buNone/>
            </a:pPr>
            <a:endParaRPr lang="en-US" altLang="ja-JP" sz="2400" b="1" dirty="0"/>
          </a:p>
          <a:p>
            <a:pPr marL="0" indent="0">
              <a:buNone/>
            </a:pPr>
            <a:endParaRPr lang="en-US" altLang="ja-JP" sz="2400" b="1" dirty="0"/>
          </a:p>
          <a:p>
            <a:pPr marL="0" indent="0">
              <a:buNone/>
            </a:pPr>
            <a:r>
              <a:rPr kumimoji="1" lang="ja-JP" altLang="en-US" sz="2400" dirty="0"/>
              <a:t>② 次のページの「</a:t>
            </a:r>
            <a:r>
              <a:rPr kumimoji="1" lang="ja-JP" altLang="en-US" sz="2400" b="1" dirty="0"/>
              <a:t>演習１</a:t>
            </a:r>
            <a:r>
              <a:rPr kumimoji="1" lang="ja-JP" altLang="en-US" sz="2400" dirty="0"/>
              <a:t>」に記載された７つの例を試してみる</a:t>
            </a:r>
            <a:endParaRPr kumimoji="1" lang="en-US" altLang="ja-JP" sz="2400" dirty="0"/>
          </a:p>
          <a:p>
            <a:pPr marL="0" indent="0">
              <a:buNone/>
            </a:pPr>
            <a:r>
              <a:rPr lang="ja-JP" altLang="en-US" sz="2400" b="1" dirty="0"/>
              <a:t>       </a:t>
            </a:r>
            <a:r>
              <a:rPr lang="en-US" altLang="ja-JP" sz="2400" b="1" dirty="0">
                <a:hlinkClick r:id="rId2"/>
              </a:rPr>
              <a:t>https://www.kkaneko.jp/kouza.html</a:t>
            </a:r>
            <a:endParaRPr lang="en-US" altLang="ja-JP" sz="2400" b="1" dirty="0"/>
          </a:p>
          <a:p>
            <a:pPr marL="0" indent="0">
              <a:buNone/>
            </a:pPr>
            <a:endParaRPr lang="en-US" altLang="ja-JP" sz="2400" b="1" dirty="0"/>
          </a:p>
          <a:p>
            <a:pPr marL="0" indent="0">
              <a:buNone/>
            </a:pPr>
            <a:r>
              <a:rPr lang="en-US" altLang="ja-JP" sz="2400" b="1" dirty="0"/>
              <a:t>   </a:t>
            </a:r>
          </a:p>
          <a:p>
            <a:pPr marL="0" indent="0">
              <a:buNone/>
            </a:pPr>
            <a:endParaRPr lang="en-US" altLang="ja-JP" sz="2400" b="1" dirty="0"/>
          </a:p>
          <a:p>
            <a:pPr marL="0" indent="0">
              <a:buNone/>
            </a:pPr>
            <a:endParaRPr lang="en-US" altLang="ja-JP" sz="2400" b="1" dirty="0"/>
          </a:p>
        </p:txBody>
      </p:sp>
      <p:sp>
        <p:nvSpPr>
          <p:cNvPr id="4" name="スライド番号プレースホルダー 3">
            <a:extLst>
              <a:ext uri="{FF2B5EF4-FFF2-40B4-BE49-F238E27FC236}">
                <a16:creationId xmlns:a16="http://schemas.microsoft.com/office/drawing/2014/main" id="{E7E30053-34C0-5ABD-ED7C-998CDACCE7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97E4265F-01B8-5A07-93E1-D1913441873E}"/>
              </a:ext>
            </a:extLst>
          </p:cNvPr>
          <p:cNvSpPr txBox="1"/>
          <p:nvPr/>
        </p:nvSpPr>
        <p:spPr>
          <a:xfrm>
            <a:off x="1050256" y="1248829"/>
            <a:ext cx="8887053"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3"/>
              </a:rPr>
              <a:t>https://chatgpt.com/</a:t>
            </a:r>
            <a:endParaRPr kumimoji="0"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タイトル 1">
            <a:extLst>
              <a:ext uri="{FF2B5EF4-FFF2-40B4-BE49-F238E27FC236}">
                <a16:creationId xmlns:a16="http://schemas.microsoft.com/office/drawing/2014/main" id="{92A97AB0-13AB-B028-B292-E1156C12D807}"/>
              </a:ext>
            </a:extLst>
          </p:cNvPr>
          <p:cNvSpPr>
            <a:spLocks noGrp="1"/>
          </p:cNvSpPr>
          <p:nvPr>
            <p:ph type="title"/>
          </p:nvPr>
        </p:nvSpPr>
        <p:spPr>
          <a:xfrm>
            <a:off x="321845" y="175028"/>
            <a:ext cx="8461208" cy="469865"/>
          </a:xfrm>
        </p:spPr>
        <p:txBody>
          <a:bodyPr>
            <a:normAutofit fontScale="90000"/>
          </a:bodyPr>
          <a:lstStyle/>
          <a:p>
            <a:r>
              <a:rPr lang="ja-JP" altLang="en-US" dirty="0"/>
              <a:t>演習１の手順</a:t>
            </a:r>
            <a:endParaRPr kumimoji="1" lang="ja-JP" altLang="en-US" dirty="0"/>
          </a:p>
        </p:txBody>
      </p:sp>
    </p:spTree>
    <p:extLst>
      <p:ext uri="{BB962C8B-B14F-4D97-AF65-F5344CB8AC3E}">
        <p14:creationId xmlns:p14="http://schemas.microsoft.com/office/powerpoint/2010/main" val="138848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2A005-E229-BBC2-6BF8-05181CE90B11}"/>
              </a:ext>
            </a:extLst>
          </p:cNvPr>
          <p:cNvSpPr>
            <a:spLocks noGrp="1"/>
          </p:cNvSpPr>
          <p:nvPr>
            <p:ph type="title"/>
          </p:nvPr>
        </p:nvSpPr>
        <p:spPr/>
        <p:txBody>
          <a:bodyPr>
            <a:normAutofit fontScale="90000"/>
          </a:bodyPr>
          <a:lstStyle/>
          <a:p>
            <a:r>
              <a:rPr kumimoji="1" lang="ja-JP" altLang="en-US" dirty="0"/>
              <a:t>① 業務効率化 </a:t>
            </a:r>
          </a:p>
        </p:txBody>
      </p:sp>
      <p:sp>
        <p:nvSpPr>
          <p:cNvPr id="4" name="スライド番号プレースホルダー 3">
            <a:extLst>
              <a:ext uri="{FF2B5EF4-FFF2-40B4-BE49-F238E27FC236}">
                <a16:creationId xmlns:a16="http://schemas.microsoft.com/office/drawing/2014/main" id="{5443E3EB-6ED3-5F9C-C3B6-452CF5EF48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7B7884F6-E0AC-867A-D94A-6B4373AC31BB}"/>
              </a:ext>
            </a:extLst>
          </p:cNvPr>
          <p:cNvSpPr>
            <a:spLocks noGrp="1"/>
          </p:cNvSpPr>
          <p:nvPr>
            <p:ph idx="1"/>
          </p:nvPr>
        </p:nvSpPr>
        <p:spPr>
          <a:xfrm>
            <a:off x="321845" y="846253"/>
            <a:ext cx="8461208" cy="413835"/>
          </a:xfrm>
        </p:spPr>
        <p:txBody>
          <a:bodyPr>
            <a:normAutofit/>
          </a:bodyPr>
          <a:lstStyle/>
          <a:p>
            <a:pPr marL="0" indent="0">
              <a:buNone/>
            </a:pPr>
            <a:r>
              <a:rPr lang="en-US" altLang="ja-JP" sz="2000" dirty="0"/>
              <a:t>ChatGPT</a:t>
            </a:r>
            <a:r>
              <a:rPr lang="ja-JP" altLang="en-US" sz="2000" dirty="0"/>
              <a:t>の回答</a:t>
            </a:r>
          </a:p>
        </p:txBody>
      </p:sp>
      <p:pic>
        <p:nvPicPr>
          <p:cNvPr id="8" name="図 7">
            <a:extLst>
              <a:ext uri="{FF2B5EF4-FFF2-40B4-BE49-F238E27FC236}">
                <a16:creationId xmlns:a16="http://schemas.microsoft.com/office/drawing/2014/main" id="{C1627309-3F38-33D0-BF30-48AA1EA4A176}"/>
              </a:ext>
            </a:extLst>
          </p:cNvPr>
          <p:cNvPicPr>
            <a:picLocks noChangeAspect="1"/>
          </p:cNvPicPr>
          <p:nvPr/>
        </p:nvPicPr>
        <p:blipFill>
          <a:blip r:embed="rId2"/>
          <a:stretch>
            <a:fillRect/>
          </a:stretch>
        </p:blipFill>
        <p:spPr>
          <a:xfrm>
            <a:off x="405663" y="1200012"/>
            <a:ext cx="8377390" cy="5067873"/>
          </a:xfrm>
          <a:prstGeom prst="rect">
            <a:avLst/>
          </a:prstGeom>
        </p:spPr>
      </p:pic>
      <p:sp>
        <p:nvSpPr>
          <p:cNvPr id="9" name="コンテンツ プレースホルダー 5">
            <a:extLst>
              <a:ext uri="{FF2B5EF4-FFF2-40B4-BE49-F238E27FC236}">
                <a16:creationId xmlns:a16="http://schemas.microsoft.com/office/drawing/2014/main" id="{BA5EA82E-63AB-F8ED-2F64-B78DDB2BA330}"/>
              </a:ext>
            </a:extLst>
          </p:cNvPr>
          <p:cNvSpPr txBox="1">
            <a:spLocks/>
          </p:cNvSpPr>
          <p:nvPr/>
        </p:nvSpPr>
        <p:spPr>
          <a:xfrm>
            <a:off x="341396" y="6307986"/>
            <a:ext cx="8461208" cy="4138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（さらに続く）</a:t>
            </a:r>
          </a:p>
        </p:txBody>
      </p:sp>
    </p:spTree>
    <p:extLst>
      <p:ext uri="{BB962C8B-B14F-4D97-AF65-F5344CB8AC3E}">
        <p14:creationId xmlns:p14="http://schemas.microsoft.com/office/powerpoint/2010/main" val="179419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8AAE84-A12B-2B25-0113-8227AE2927E6}"/>
              </a:ext>
            </a:extLst>
          </p:cNvPr>
          <p:cNvSpPr>
            <a:spLocks noGrp="1"/>
          </p:cNvSpPr>
          <p:nvPr>
            <p:ph type="title"/>
          </p:nvPr>
        </p:nvSpPr>
        <p:spPr/>
        <p:txBody>
          <a:bodyPr>
            <a:normAutofit fontScale="90000"/>
          </a:bodyPr>
          <a:lstStyle/>
          <a:p>
            <a:r>
              <a:rPr kumimoji="1" lang="ja-JP" altLang="en-US" dirty="0"/>
              <a:t>② カスタマーサポート </a:t>
            </a:r>
          </a:p>
        </p:txBody>
      </p:sp>
      <p:sp>
        <p:nvSpPr>
          <p:cNvPr id="4" name="スライド番号プレースホルダー 3">
            <a:extLst>
              <a:ext uri="{FF2B5EF4-FFF2-40B4-BE49-F238E27FC236}">
                <a16:creationId xmlns:a16="http://schemas.microsoft.com/office/drawing/2014/main" id="{67D9129F-DA6E-C2EA-156C-B4611C4D00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750BF87F-57EB-75EF-E058-DB137F871AEC}"/>
              </a:ext>
            </a:extLst>
          </p:cNvPr>
          <p:cNvSpPr>
            <a:spLocks noGrp="1"/>
          </p:cNvSpPr>
          <p:nvPr>
            <p:ph idx="1"/>
          </p:nvPr>
        </p:nvSpPr>
        <p:spPr/>
        <p:txBody>
          <a:bodyPr>
            <a:normAutofit/>
          </a:bodyPr>
          <a:lstStyle/>
          <a:p>
            <a:pPr marL="0" indent="0">
              <a:buNone/>
            </a:pPr>
            <a:r>
              <a:rPr lang="en-US" altLang="ja-JP" sz="2000" dirty="0"/>
              <a:t>ChatGPT</a:t>
            </a:r>
            <a:r>
              <a:rPr lang="ja-JP" altLang="en-US" sz="2000" dirty="0"/>
              <a:t>の回答</a:t>
            </a:r>
          </a:p>
          <a:p>
            <a:pPr marL="0" indent="0">
              <a:buNone/>
            </a:pPr>
            <a:endParaRPr lang="ja-JP" altLang="en-US" sz="2000" dirty="0"/>
          </a:p>
        </p:txBody>
      </p:sp>
      <p:pic>
        <p:nvPicPr>
          <p:cNvPr id="8" name="図 7">
            <a:extLst>
              <a:ext uri="{FF2B5EF4-FFF2-40B4-BE49-F238E27FC236}">
                <a16:creationId xmlns:a16="http://schemas.microsoft.com/office/drawing/2014/main" id="{6099421E-D4C5-A5C0-4557-5D80E7A90BF8}"/>
              </a:ext>
            </a:extLst>
          </p:cNvPr>
          <p:cNvPicPr>
            <a:picLocks noChangeAspect="1"/>
          </p:cNvPicPr>
          <p:nvPr/>
        </p:nvPicPr>
        <p:blipFill>
          <a:blip r:embed="rId2"/>
          <a:stretch>
            <a:fillRect/>
          </a:stretch>
        </p:blipFill>
        <p:spPr>
          <a:xfrm>
            <a:off x="360947" y="1222145"/>
            <a:ext cx="8178584" cy="5158634"/>
          </a:xfrm>
          <a:prstGeom prst="rect">
            <a:avLst/>
          </a:prstGeom>
        </p:spPr>
      </p:pic>
      <p:sp>
        <p:nvSpPr>
          <p:cNvPr id="9" name="コンテンツ プレースホルダー 5">
            <a:extLst>
              <a:ext uri="{FF2B5EF4-FFF2-40B4-BE49-F238E27FC236}">
                <a16:creationId xmlns:a16="http://schemas.microsoft.com/office/drawing/2014/main" id="{BEDE5A96-89B5-5D2B-464E-D620E3F3B66D}"/>
              </a:ext>
            </a:extLst>
          </p:cNvPr>
          <p:cNvSpPr txBox="1">
            <a:spLocks/>
          </p:cNvSpPr>
          <p:nvPr/>
        </p:nvSpPr>
        <p:spPr>
          <a:xfrm>
            <a:off x="151826" y="6444165"/>
            <a:ext cx="8461208" cy="4138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（さらに続く）</a:t>
            </a:r>
          </a:p>
        </p:txBody>
      </p:sp>
    </p:spTree>
    <p:extLst>
      <p:ext uri="{BB962C8B-B14F-4D97-AF65-F5344CB8AC3E}">
        <p14:creationId xmlns:p14="http://schemas.microsoft.com/office/powerpoint/2010/main" val="1713129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9AF72-C119-D620-DDA1-B8E18364626B}"/>
              </a:ext>
            </a:extLst>
          </p:cNvPr>
          <p:cNvSpPr>
            <a:spLocks noGrp="1"/>
          </p:cNvSpPr>
          <p:nvPr>
            <p:ph type="title"/>
          </p:nvPr>
        </p:nvSpPr>
        <p:spPr/>
        <p:txBody>
          <a:bodyPr>
            <a:normAutofit fontScale="90000"/>
          </a:bodyPr>
          <a:lstStyle/>
          <a:p>
            <a:r>
              <a:rPr lang="ja-JP" altLang="en-US" dirty="0"/>
              <a:t>③ データ分析と洞察 </a:t>
            </a:r>
            <a:endParaRPr kumimoji="1" lang="ja-JP" altLang="en-US" dirty="0"/>
          </a:p>
        </p:txBody>
      </p:sp>
      <p:sp>
        <p:nvSpPr>
          <p:cNvPr id="4" name="スライド番号プレースホルダー 3">
            <a:extLst>
              <a:ext uri="{FF2B5EF4-FFF2-40B4-BE49-F238E27FC236}">
                <a16:creationId xmlns:a16="http://schemas.microsoft.com/office/drawing/2014/main" id="{5BE5B035-801F-A8DA-ED75-289A1448B4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418616B3-EE1B-B784-2420-42C981AEC200}"/>
              </a:ext>
            </a:extLst>
          </p:cNvPr>
          <p:cNvSpPr>
            <a:spLocks noGrp="1"/>
          </p:cNvSpPr>
          <p:nvPr>
            <p:ph idx="1"/>
          </p:nvPr>
        </p:nvSpPr>
        <p:spPr/>
        <p:txBody>
          <a:bodyPr>
            <a:normAutofit/>
          </a:bodyPr>
          <a:lstStyle/>
          <a:p>
            <a:pPr marL="0" indent="0">
              <a:buNone/>
            </a:pPr>
            <a:r>
              <a:rPr lang="en-US" altLang="ja-JP" sz="2000" dirty="0"/>
              <a:t>ChatGPT</a:t>
            </a:r>
            <a:r>
              <a:rPr lang="ja-JP" altLang="en-US" sz="2000" dirty="0"/>
              <a:t>の回答</a:t>
            </a:r>
          </a:p>
          <a:p>
            <a:pPr marL="0" indent="0">
              <a:buNone/>
            </a:pPr>
            <a:endParaRPr lang="ja-JP" altLang="en-US" sz="2000" dirty="0"/>
          </a:p>
        </p:txBody>
      </p:sp>
      <p:pic>
        <p:nvPicPr>
          <p:cNvPr id="8" name="図 7">
            <a:extLst>
              <a:ext uri="{FF2B5EF4-FFF2-40B4-BE49-F238E27FC236}">
                <a16:creationId xmlns:a16="http://schemas.microsoft.com/office/drawing/2014/main" id="{0361FA40-4C77-B632-80B0-0F862A50B11B}"/>
              </a:ext>
            </a:extLst>
          </p:cNvPr>
          <p:cNvPicPr>
            <a:picLocks noChangeAspect="1"/>
          </p:cNvPicPr>
          <p:nvPr/>
        </p:nvPicPr>
        <p:blipFill>
          <a:blip r:embed="rId2"/>
          <a:stretch>
            <a:fillRect/>
          </a:stretch>
        </p:blipFill>
        <p:spPr>
          <a:xfrm>
            <a:off x="507381" y="1221471"/>
            <a:ext cx="7889488" cy="5264918"/>
          </a:xfrm>
          <a:prstGeom prst="rect">
            <a:avLst/>
          </a:prstGeom>
        </p:spPr>
      </p:pic>
      <p:sp>
        <p:nvSpPr>
          <p:cNvPr id="9" name="コンテンツ プレースホルダー 5">
            <a:extLst>
              <a:ext uri="{FF2B5EF4-FFF2-40B4-BE49-F238E27FC236}">
                <a16:creationId xmlns:a16="http://schemas.microsoft.com/office/drawing/2014/main" id="{5B2AE1D5-60F4-40FF-4393-1A061D88A1D0}"/>
              </a:ext>
            </a:extLst>
          </p:cNvPr>
          <p:cNvSpPr txBox="1">
            <a:spLocks/>
          </p:cNvSpPr>
          <p:nvPr/>
        </p:nvSpPr>
        <p:spPr>
          <a:xfrm>
            <a:off x="274489" y="6486389"/>
            <a:ext cx="8461208" cy="4138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（さらに続く）</a:t>
            </a:r>
          </a:p>
        </p:txBody>
      </p:sp>
    </p:spTree>
    <p:extLst>
      <p:ext uri="{BB962C8B-B14F-4D97-AF65-F5344CB8AC3E}">
        <p14:creationId xmlns:p14="http://schemas.microsoft.com/office/powerpoint/2010/main" val="1820723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9CE90C-9B5A-B748-83B7-E22098C9C017}"/>
              </a:ext>
            </a:extLst>
          </p:cNvPr>
          <p:cNvSpPr>
            <a:spLocks noGrp="1"/>
          </p:cNvSpPr>
          <p:nvPr>
            <p:ph type="title"/>
          </p:nvPr>
        </p:nvSpPr>
        <p:spPr/>
        <p:txBody>
          <a:bodyPr>
            <a:normAutofit fontScale="90000"/>
          </a:bodyPr>
          <a:lstStyle/>
          <a:p>
            <a:r>
              <a:rPr lang="ja-JP" altLang="en-US" dirty="0"/>
              <a:t>④ マーケティング支援</a:t>
            </a:r>
            <a:endParaRPr kumimoji="1" lang="ja-JP" altLang="en-US" dirty="0"/>
          </a:p>
        </p:txBody>
      </p:sp>
      <p:sp>
        <p:nvSpPr>
          <p:cNvPr id="4" name="スライド番号プレースホルダー 3">
            <a:extLst>
              <a:ext uri="{FF2B5EF4-FFF2-40B4-BE49-F238E27FC236}">
                <a16:creationId xmlns:a16="http://schemas.microsoft.com/office/drawing/2014/main" id="{A4E7FCC4-9D3D-2DFA-A164-0DBAC5A48A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A15FD293-1B12-6DF1-C316-E2F633B48F87}"/>
              </a:ext>
            </a:extLst>
          </p:cNvPr>
          <p:cNvSpPr>
            <a:spLocks noGrp="1"/>
          </p:cNvSpPr>
          <p:nvPr>
            <p:ph idx="1"/>
          </p:nvPr>
        </p:nvSpPr>
        <p:spPr/>
        <p:txBody>
          <a:bodyPr>
            <a:normAutofit/>
          </a:bodyPr>
          <a:lstStyle/>
          <a:p>
            <a:pPr marL="0" indent="0">
              <a:buNone/>
            </a:pPr>
            <a:r>
              <a:rPr lang="en-US" altLang="ja-JP" sz="2000" dirty="0"/>
              <a:t>ChatGPT</a:t>
            </a:r>
            <a:r>
              <a:rPr lang="ja-JP" altLang="en-US" sz="2000" dirty="0"/>
              <a:t>の回答</a:t>
            </a:r>
          </a:p>
          <a:p>
            <a:pPr marL="0" indent="0">
              <a:buNone/>
            </a:pPr>
            <a:endParaRPr lang="ja-JP" altLang="en-US" sz="2000" dirty="0"/>
          </a:p>
        </p:txBody>
      </p:sp>
      <p:pic>
        <p:nvPicPr>
          <p:cNvPr id="8" name="図 7">
            <a:extLst>
              <a:ext uri="{FF2B5EF4-FFF2-40B4-BE49-F238E27FC236}">
                <a16:creationId xmlns:a16="http://schemas.microsoft.com/office/drawing/2014/main" id="{471B49B7-CC28-9706-805E-60A323CC02D4}"/>
              </a:ext>
            </a:extLst>
          </p:cNvPr>
          <p:cNvPicPr>
            <a:picLocks noChangeAspect="1"/>
          </p:cNvPicPr>
          <p:nvPr/>
        </p:nvPicPr>
        <p:blipFill>
          <a:blip r:embed="rId2"/>
          <a:stretch>
            <a:fillRect/>
          </a:stretch>
        </p:blipFill>
        <p:spPr>
          <a:xfrm>
            <a:off x="0" y="1264213"/>
            <a:ext cx="9144000" cy="4915206"/>
          </a:xfrm>
          <a:prstGeom prst="rect">
            <a:avLst/>
          </a:prstGeom>
        </p:spPr>
      </p:pic>
      <p:sp>
        <p:nvSpPr>
          <p:cNvPr id="9" name="コンテンツ プレースホルダー 5">
            <a:extLst>
              <a:ext uri="{FF2B5EF4-FFF2-40B4-BE49-F238E27FC236}">
                <a16:creationId xmlns:a16="http://schemas.microsoft.com/office/drawing/2014/main" id="{1F4723BB-AAE7-53E3-3ED1-14D18D9F108D}"/>
              </a:ext>
            </a:extLst>
          </p:cNvPr>
          <p:cNvSpPr txBox="1">
            <a:spLocks/>
          </p:cNvSpPr>
          <p:nvPr/>
        </p:nvSpPr>
        <p:spPr>
          <a:xfrm>
            <a:off x="341396" y="6307986"/>
            <a:ext cx="8461208" cy="4138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（さらに続く）</a:t>
            </a:r>
          </a:p>
        </p:txBody>
      </p:sp>
    </p:spTree>
    <p:extLst>
      <p:ext uri="{BB962C8B-B14F-4D97-AF65-F5344CB8AC3E}">
        <p14:creationId xmlns:p14="http://schemas.microsoft.com/office/powerpoint/2010/main" val="88030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A1B42-BC40-229E-091B-545BEA0E4ADE}"/>
              </a:ext>
            </a:extLst>
          </p:cNvPr>
          <p:cNvSpPr>
            <a:spLocks noGrp="1"/>
          </p:cNvSpPr>
          <p:nvPr>
            <p:ph type="title"/>
          </p:nvPr>
        </p:nvSpPr>
        <p:spPr/>
        <p:txBody>
          <a:bodyPr>
            <a:normAutofit fontScale="90000"/>
          </a:bodyPr>
          <a:lstStyle/>
          <a:p>
            <a:r>
              <a:rPr kumimoji="1" lang="ja-JP" altLang="en-US" dirty="0"/>
              <a:t>チャットボットの特質</a:t>
            </a:r>
          </a:p>
        </p:txBody>
      </p:sp>
      <p:sp>
        <p:nvSpPr>
          <p:cNvPr id="3" name="コンテンツ プレースホルダー 2">
            <a:extLst>
              <a:ext uri="{FF2B5EF4-FFF2-40B4-BE49-F238E27FC236}">
                <a16:creationId xmlns:a16="http://schemas.microsoft.com/office/drawing/2014/main" id="{1CD8F321-4735-7B4F-0898-A5CBE896B537}"/>
              </a:ext>
            </a:extLst>
          </p:cNvPr>
          <p:cNvSpPr>
            <a:spLocks noGrp="1"/>
          </p:cNvSpPr>
          <p:nvPr>
            <p:ph idx="1"/>
          </p:nvPr>
        </p:nvSpPr>
        <p:spPr>
          <a:xfrm>
            <a:off x="321845" y="758282"/>
            <a:ext cx="8461208" cy="5924689"/>
          </a:xfrm>
        </p:spPr>
        <p:txBody>
          <a:bodyPr>
            <a:normAutofit/>
          </a:bodyPr>
          <a:lstStyle/>
          <a:p>
            <a:pPr marL="0" indent="0">
              <a:buNone/>
            </a:pPr>
            <a:r>
              <a:rPr kumimoji="1" lang="ja-JP" altLang="en-US" sz="2400" b="1" dirty="0"/>
              <a:t>人間と</a:t>
            </a:r>
            <a:r>
              <a:rPr kumimoji="1" lang="en-US" altLang="ja-JP" sz="2400" b="1" dirty="0"/>
              <a:t>AI</a:t>
            </a:r>
            <a:r>
              <a:rPr kumimoji="1" lang="ja-JP" altLang="en-US" sz="2400" b="1" dirty="0"/>
              <a:t>の対話を通じて自動応答</a:t>
            </a:r>
            <a:r>
              <a:rPr kumimoji="1" lang="ja-JP" altLang="en-US" sz="2400" dirty="0"/>
              <a:t>を行う</a:t>
            </a:r>
            <a:r>
              <a:rPr kumimoji="1" lang="en-US" altLang="ja-JP" sz="2400" dirty="0"/>
              <a:t>AI </a:t>
            </a:r>
            <a:r>
              <a:rPr kumimoji="1" lang="ja-JP" altLang="en-US" sz="2400" dirty="0"/>
              <a:t>（</a:t>
            </a:r>
            <a:r>
              <a:rPr kumimoji="1" lang="ja-JP" altLang="en-US" sz="2400" b="1" dirty="0"/>
              <a:t>チャットボット</a:t>
            </a:r>
            <a:r>
              <a:rPr kumimoji="1" lang="ja-JP" altLang="en-US" sz="2400" dirty="0"/>
              <a:t>）が脚光を浴びている</a:t>
            </a:r>
            <a:r>
              <a:rPr lang="ja-JP" altLang="en-US" sz="2400" dirty="0"/>
              <a:t>．例</a:t>
            </a:r>
            <a:r>
              <a:rPr lang="en-US" altLang="ja-JP" sz="2400" dirty="0"/>
              <a:t>: ChatGPT</a:t>
            </a:r>
          </a:p>
          <a:p>
            <a:pPr marL="514350" indent="-514350">
              <a:buFont typeface="+mj-lt"/>
              <a:buAutoNum type="arabicPeriod"/>
            </a:pPr>
            <a:r>
              <a:rPr kumimoji="1" lang="ja-JP" altLang="en-US" sz="2400" b="1" dirty="0"/>
              <a:t>業務の効率化と質の改善</a:t>
            </a:r>
            <a:endParaRPr kumimoji="1" lang="en-US" altLang="ja-JP" sz="2400" b="1" dirty="0"/>
          </a:p>
          <a:p>
            <a:pPr marL="0" indent="0">
              <a:buNone/>
            </a:pPr>
            <a:r>
              <a:rPr kumimoji="1" lang="en-US" altLang="ja-JP" sz="2400" dirty="0"/>
              <a:t>• 24</a:t>
            </a:r>
            <a:r>
              <a:rPr kumimoji="1" lang="ja-JP" altLang="en-US" sz="2400" dirty="0"/>
              <a:t>時間</a:t>
            </a:r>
            <a:r>
              <a:rPr kumimoji="1" lang="en-US" altLang="ja-JP" sz="2400" dirty="0"/>
              <a:t>365</a:t>
            </a:r>
            <a:r>
              <a:rPr kumimoji="1" lang="ja-JP" altLang="en-US" sz="2400" dirty="0"/>
              <a:t>日の自動応答で</a:t>
            </a:r>
            <a:r>
              <a:rPr kumimoji="1" lang="ja-JP" altLang="en-US" sz="2400" b="1" dirty="0"/>
              <a:t>顧客サポート</a:t>
            </a:r>
            <a:endParaRPr kumimoji="1" lang="en-US" altLang="ja-JP" sz="2400" b="1" dirty="0"/>
          </a:p>
          <a:p>
            <a:pPr marL="0" indent="0">
              <a:buNone/>
            </a:pPr>
            <a:r>
              <a:rPr kumimoji="1" lang="en-US" altLang="ja-JP" sz="2400" dirty="0"/>
              <a:t>• </a:t>
            </a:r>
            <a:r>
              <a:rPr kumimoji="1" lang="ja-JP" altLang="en-US" sz="2400" dirty="0"/>
              <a:t>的確な</a:t>
            </a:r>
            <a:r>
              <a:rPr kumimoji="1" lang="ja-JP" altLang="en-US" sz="2400" b="1" dirty="0"/>
              <a:t>情報提供</a:t>
            </a:r>
            <a:r>
              <a:rPr kumimoji="1" lang="ja-JP" altLang="en-US" sz="2400" dirty="0"/>
              <a:t>と</a:t>
            </a:r>
            <a:r>
              <a:rPr kumimoji="1" lang="ja-JP" altLang="en-US" sz="2400" b="1" dirty="0"/>
              <a:t>問題解決</a:t>
            </a:r>
            <a:endParaRPr kumimoji="1" lang="en-US" altLang="ja-JP" sz="2400" b="1" dirty="0"/>
          </a:p>
          <a:p>
            <a:pPr marL="0" indent="0">
              <a:buNone/>
            </a:pPr>
            <a:r>
              <a:rPr kumimoji="1" lang="en-US" altLang="ja-JP" sz="2400" dirty="0"/>
              <a:t>• </a:t>
            </a:r>
            <a:r>
              <a:rPr kumimoji="1" lang="ja-JP" altLang="en-US" sz="2400" dirty="0"/>
              <a:t>異なる視点からの評価、新しいアイデア出し</a:t>
            </a:r>
            <a:endParaRPr kumimoji="1" lang="en-US" altLang="ja-JP" sz="2400" dirty="0"/>
          </a:p>
          <a:p>
            <a:pPr marL="0" indent="0">
              <a:buNone/>
            </a:pPr>
            <a:r>
              <a:rPr kumimoji="1" lang="ja-JP" altLang="en-US" sz="2400" b="1" dirty="0"/>
              <a:t>２．感情的な対立の回避</a:t>
            </a:r>
            <a:endParaRPr kumimoji="1" lang="en-US" altLang="ja-JP" sz="2400" b="1" dirty="0"/>
          </a:p>
          <a:p>
            <a:pPr marL="0" indent="0">
              <a:buNone/>
            </a:pPr>
            <a:r>
              <a:rPr kumimoji="1" lang="en-US" altLang="ja-JP" sz="2400" dirty="0"/>
              <a:t>• </a:t>
            </a:r>
            <a:r>
              <a:rPr kumimoji="1" lang="ja-JP" altLang="en-US" sz="2400" dirty="0"/>
              <a:t>中立的で一貫した対応</a:t>
            </a:r>
            <a:endParaRPr kumimoji="1" lang="en-US" altLang="ja-JP" sz="2400" dirty="0"/>
          </a:p>
          <a:p>
            <a:pPr marL="0" indent="0">
              <a:buNone/>
            </a:pPr>
            <a:r>
              <a:rPr kumimoji="1" lang="en-US" altLang="ja-JP" sz="2400" dirty="0"/>
              <a:t>• </a:t>
            </a:r>
            <a:r>
              <a:rPr lang="ja-JP" altLang="en-US" sz="2400" dirty="0"/>
              <a:t>人間のメッセージ（メール、</a:t>
            </a:r>
            <a:r>
              <a:rPr lang="en-US" altLang="ja-JP" sz="2400" dirty="0"/>
              <a:t>SNS</a:t>
            </a:r>
            <a:r>
              <a:rPr lang="ja-JP" altLang="en-US" sz="2400" dirty="0"/>
              <a:t>等）の推敲</a:t>
            </a:r>
            <a:endParaRPr lang="en-US" altLang="ja-JP" sz="2400" dirty="0"/>
          </a:p>
          <a:p>
            <a:pPr marL="0" indent="0">
              <a:buNone/>
            </a:pPr>
            <a:r>
              <a:rPr kumimoji="1" lang="ja-JP" altLang="en-US" sz="2400" b="1" dirty="0"/>
              <a:t>３．その他の利点</a:t>
            </a:r>
            <a:endParaRPr kumimoji="1" lang="en-US" altLang="ja-JP" sz="2400" b="1" dirty="0"/>
          </a:p>
          <a:p>
            <a:pPr marL="0" indent="0">
              <a:buNone/>
            </a:pPr>
            <a:r>
              <a:rPr kumimoji="1" lang="en-US" altLang="ja-JP" sz="2400" dirty="0"/>
              <a:t>• </a:t>
            </a:r>
            <a:r>
              <a:rPr kumimoji="1" lang="ja-JP" altLang="en-US" sz="2400" dirty="0"/>
              <a:t>多言語対応によるグローバルサポート</a:t>
            </a:r>
            <a:endParaRPr kumimoji="1" lang="en-US" altLang="ja-JP" sz="2400" dirty="0"/>
          </a:p>
        </p:txBody>
      </p:sp>
      <p:sp>
        <p:nvSpPr>
          <p:cNvPr id="4" name="スライド番号プレースホルダー 3">
            <a:extLst>
              <a:ext uri="{FF2B5EF4-FFF2-40B4-BE49-F238E27FC236}">
                <a16:creationId xmlns:a16="http://schemas.microsoft.com/office/drawing/2014/main" id="{296D55BB-23F8-C4E2-B939-0A7A299686EE}"/>
              </a:ext>
            </a:extLst>
          </p:cNvPr>
          <p:cNvSpPr>
            <a:spLocks noGrp="1"/>
          </p:cNvSpPr>
          <p:nvPr>
            <p:ph type="sldNum" sz="quarter" idx="12"/>
          </p:nvPr>
        </p:nvSpPr>
        <p:spPr/>
        <p:txBody>
          <a:bodyPr/>
          <a:lstStyle/>
          <a:p>
            <a:fld id="{E205D82C-95A1-431E-8E38-AA614A14CDCF}" type="slidenum">
              <a:rPr kumimoji="1" lang="ja-JP" altLang="en-US" smtClean="0"/>
              <a:t>2</a:t>
            </a:fld>
            <a:endParaRPr kumimoji="1" lang="ja-JP" altLang="en-US"/>
          </a:p>
        </p:txBody>
      </p:sp>
    </p:spTree>
    <p:extLst>
      <p:ext uri="{BB962C8B-B14F-4D97-AF65-F5344CB8AC3E}">
        <p14:creationId xmlns:p14="http://schemas.microsoft.com/office/powerpoint/2010/main" val="1605395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6D2AFF-E9D2-0AC5-1EA2-01E18072DAAD}"/>
              </a:ext>
            </a:extLst>
          </p:cNvPr>
          <p:cNvSpPr>
            <a:spLocks noGrp="1"/>
          </p:cNvSpPr>
          <p:nvPr>
            <p:ph type="title"/>
          </p:nvPr>
        </p:nvSpPr>
        <p:spPr/>
        <p:txBody>
          <a:bodyPr>
            <a:normAutofit fontScale="90000"/>
          </a:bodyPr>
          <a:lstStyle/>
          <a:p>
            <a:r>
              <a:rPr kumimoji="1" lang="ja-JP" altLang="en-US" dirty="0"/>
              <a:t>⑤ 社内ナレッジ管理 </a:t>
            </a:r>
          </a:p>
        </p:txBody>
      </p:sp>
      <p:sp>
        <p:nvSpPr>
          <p:cNvPr id="4" name="スライド番号プレースホルダー 3">
            <a:extLst>
              <a:ext uri="{FF2B5EF4-FFF2-40B4-BE49-F238E27FC236}">
                <a16:creationId xmlns:a16="http://schemas.microsoft.com/office/drawing/2014/main" id="{2CEED01E-8978-D0AB-FFDD-FAAF6AEC35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F16E2A8F-AAFE-DA13-808F-1DA19C423F6C}"/>
              </a:ext>
            </a:extLst>
          </p:cNvPr>
          <p:cNvSpPr>
            <a:spLocks noGrp="1"/>
          </p:cNvSpPr>
          <p:nvPr>
            <p:ph idx="1"/>
          </p:nvPr>
        </p:nvSpPr>
        <p:spPr/>
        <p:txBody>
          <a:bodyPr>
            <a:normAutofit/>
          </a:bodyPr>
          <a:lstStyle/>
          <a:p>
            <a:pPr marL="0" indent="0">
              <a:buNone/>
            </a:pPr>
            <a:r>
              <a:rPr lang="en-US" altLang="ja-JP" sz="2000" dirty="0"/>
              <a:t>ChatGPT</a:t>
            </a:r>
            <a:r>
              <a:rPr lang="ja-JP" altLang="en-US" sz="2000" dirty="0"/>
              <a:t>の回答</a:t>
            </a:r>
          </a:p>
          <a:p>
            <a:pPr marL="0" indent="0">
              <a:buNone/>
            </a:pPr>
            <a:endParaRPr lang="ja-JP" altLang="en-US" sz="2000" dirty="0"/>
          </a:p>
        </p:txBody>
      </p:sp>
      <p:pic>
        <p:nvPicPr>
          <p:cNvPr id="10" name="図 9">
            <a:extLst>
              <a:ext uri="{FF2B5EF4-FFF2-40B4-BE49-F238E27FC236}">
                <a16:creationId xmlns:a16="http://schemas.microsoft.com/office/drawing/2014/main" id="{A6B91974-EBFF-78F5-6D56-C653A5D4BB10}"/>
              </a:ext>
            </a:extLst>
          </p:cNvPr>
          <p:cNvPicPr>
            <a:picLocks noChangeAspect="1"/>
          </p:cNvPicPr>
          <p:nvPr/>
        </p:nvPicPr>
        <p:blipFill>
          <a:blip r:embed="rId2"/>
          <a:stretch>
            <a:fillRect/>
          </a:stretch>
        </p:blipFill>
        <p:spPr>
          <a:xfrm>
            <a:off x="360947" y="1180700"/>
            <a:ext cx="7443439" cy="5303734"/>
          </a:xfrm>
          <a:prstGeom prst="rect">
            <a:avLst/>
          </a:prstGeom>
        </p:spPr>
      </p:pic>
      <p:sp>
        <p:nvSpPr>
          <p:cNvPr id="11" name="コンテンツ プレースホルダー 5">
            <a:extLst>
              <a:ext uri="{FF2B5EF4-FFF2-40B4-BE49-F238E27FC236}">
                <a16:creationId xmlns:a16="http://schemas.microsoft.com/office/drawing/2014/main" id="{4BD748F0-CF09-A896-BDE3-84B60E76C7BD}"/>
              </a:ext>
            </a:extLst>
          </p:cNvPr>
          <p:cNvSpPr txBox="1">
            <a:spLocks/>
          </p:cNvSpPr>
          <p:nvPr/>
        </p:nvSpPr>
        <p:spPr>
          <a:xfrm>
            <a:off x="341396" y="6513866"/>
            <a:ext cx="8461208" cy="4138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（さらに続く）</a:t>
            </a:r>
          </a:p>
        </p:txBody>
      </p:sp>
    </p:spTree>
    <p:extLst>
      <p:ext uri="{BB962C8B-B14F-4D97-AF65-F5344CB8AC3E}">
        <p14:creationId xmlns:p14="http://schemas.microsoft.com/office/powerpoint/2010/main" val="170141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BEA9D1-E32E-5262-A75B-8777998FF513}"/>
              </a:ext>
            </a:extLst>
          </p:cNvPr>
          <p:cNvSpPr>
            <a:spLocks noGrp="1"/>
          </p:cNvSpPr>
          <p:nvPr>
            <p:ph type="title"/>
          </p:nvPr>
        </p:nvSpPr>
        <p:spPr/>
        <p:txBody>
          <a:bodyPr>
            <a:normAutofit fontScale="90000"/>
          </a:bodyPr>
          <a:lstStyle/>
          <a:p>
            <a:r>
              <a:rPr kumimoji="1" lang="ja-JP" altLang="en-US" dirty="0"/>
              <a:t>⑥ 製品開発</a:t>
            </a:r>
          </a:p>
        </p:txBody>
      </p:sp>
      <p:sp>
        <p:nvSpPr>
          <p:cNvPr id="4" name="スライド番号プレースホルダー 3">
            <a:extLst>
              <a:ext uri="{FF2B5EF4-FFF2-40B4-BE49-F238E27FC236}">
                <a16:creationId xmlns:a16="http://schemas.microsoft.com/office/drawing/2014/main" id="{F65979D7-5B83-7DD7-8193-3C916AA60C1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80377B89-8F80-2367-FC67-9AD844DEC0A1}"/>
              </a:ext>
            </a:extLst>
          </p:cNvPr>
          <p:cNvSpPr>
            <a:spLocks noGrp="1"/>
          </p:cNvSpPr>
          <p:nvPr>
            <p:ph idx="1"/>
          </p:nvPr>
        </p:nvSpPr>
        <p:spPr/>
        <p:txBody>
          <a:bodyPr>
            <a:normAutofit/>
          </a:bodyPr>
          <a:lstStyle/>
          <a:p>
            <a:pPr marL="0" indent="0">
              <a:buNone/>
            </a:pPr>
            <a:r>
              <a:rPr lang="en-US" altLang="ja-JP" sz="2000" dirty="0"/>
              <a:t>ChatGPT</a:t>
            </a:r>
            <a:r>
              <a:rPr lang="ja-JP" altLang="en-US" sz="2000" dirty="0"/>
              <a:t>の回答</a:t>
            </a:r>
          </a:p>
          <a:p>
            <a:pPr marL="0" indent="0">
              <a:buNone/>
            </a:pPr>
            <a:endParaRPr lang="ja-JP" altLang="en-US" sz="2000" dirty="0"/>
          </a:p>
        </p:txBody>
      </p:sp>
      <p:pic>
        <p:nvPicPr>
          <p:cNvPr id="10" name="図 9">
            <a:extLst>
              <a:ext uri="{FF2B5EF4-FFF2-40B4-BE49-F238E27FC236}">
                <a16:creationId xmlns:a16="http://schemas.microsoft.com/office/drawing/2014/main" id="{6CCF6D62-6DF2-8E0F-5A4B-51DCFC56F96D}"/>
              </a:ext>
            </a:extLst>
          </p:cNvPr>
          <p:cNvPicPr>
            <a:picLocks noChangeAspect="1"/>
          </p:cNvPicPr>
          <p:nvPr/>
        </p:nvPicPr>
        <p:blipFill>
          <a:blip r:embed="rId2"/>
          <a:stretch>
            <a:fillRect/>
          </a:stretch>
        </p:blipFill>
        <p:spPr>
          <a:xfrm>
            <a:off x="1541" y="1175695"/>
            <a:ext cx="8820614" cy="5283076"/>
          </a:xfrm>
          <a:prstGeom prst="rect">
            <a:avLst/>
          </a:prstGeom>
        </p:spPr>
      </p:pic>
      <p:sp>
        <p:nvSpPr>
          <p:cNvPr id="11" name="コンテンツ プレースホルダー 5">
            <a:extLst>
              <a:ext uri="{FF2B5EF4-FFF2-40B4-BE49-F238E27FC236}">
                <a16:creationId xmlns:a16="http://schemas.microsoft.com/office/drawing/2014/main" id="{F549A341-D361-9EAC-202A-E889C120175E}"/>
              </a:ext>
            </a:extLst>
          </p:cNvPr>
          <p:cNvSpPr txBox="1">
            <a:spLocks/>
          </p:cNvSpPr>
          <p:nvPr/>
        </p:nvSpPr>
        <p:spPr>
          <a:xfrm>
            <a:off x="321845" y="6476054"/>
            <a:ext cx="8461208" cy="4138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（さらに続く）</a:t>
            </a:r>
          </a:p>
        </p:txBody>
      </p:sp>
    </p:spTree>
    <p:extLst>
      <p:ext uri="{BB962C8B-B14F-4D97-AF65-F5344CB8AC3E}">
        <p14:creationId xmlns:p14="http://schemas.microsoft.com/office/powerpoint/2010/main" val="4030189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0A6852-27AC-0FD8-9C1F-297516DBF239}"/>
              </a:ext>
            </a:extLst>
          </p:cNvPr>
          <p:cNvSpPr>
            <a:spLocks noGrp="1"/>
          </p:cNvSpPr>
          <p:nvPr>
            <p:ph type="title"/>
          </p:nvPr>
        </p:nvSpPr>
        <p:spPr/>
        <p:txBody>
          <a:bodyPr>
            <a:normAutofit fontScale="90000"/>
          </a:bodyPr>
          <a:lstStyle/>
          <a:p>
            <a:r>
              <a:rPr kumimoji="1" lang="ja-JP" altLang="en-US" dirty="0"/>
              <a:t>⑦ リスク管理 </a:t>
            </a:r>
          </a:p>
        </p:txBody>
      </p:sp>
      <p:sp>
        <p:nvSpPr>
          <p:cNvPr id="4" name="スライド番号プレースホルダー 3">
            <a:extLst>
              <a:ext uri="{FF2B5EF4-FFF2-40B4-BE49-F238E27FC236}">
                <a16:creationId xmlns:a16="http://schemas.microsoft.com/office/drawing/2014/main" id="{1A12B660-E862-086C-78C4-ABAFB153C3A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F01F8758-2CE6-79EB-F673-64656721DE6F}"/>
              </a:ext>
            </a:extLst>
          </p:cNvPr>
          <p:cNvSpPr>
            <a:spLocks noGrp="1"/>
          </p:cNvSpPr>
          <p:nvPr>
            <p:ph idx="1"/>
          </p:nvPr>
        </p:nvSpPr>
        <p:spPr/>
        <p:txBody>
          <a:bodyPr>
            <a:normAutofit/>
          </a:bodyPr>
          <a:lstStyle/>
          <a:p>
            <a:pPr marL="0" indent="0">
              <a:buNone/>
            </a:pPr>
            <a:r>
              <a:rPr lang="en-US" altLang="ja-JP" sz="2000" dirty="0"/>
              <a:t>ChatGPT</a:t>
            </a:r>
            <a:r>
              <a:rPr lang="ja-JP" altLang="en-US" sz="2000" dirty="0"/>
              <a:t>の回答</a:t>
            </a:r>
          </a:p>
          <a:p>
            <a:pPr marL="0" indent="0">
              <a:buNone/>
            </a:pPr>
            <a:endParaRPr lang="ja-JP" altLang="en-US" sz="2000" dirty="0"/>
          </a:p>
        </p:txBody>
      </p:sp>
      <p:pic>
        <p:nvPicPr>
          <p:cNvPr id="8" name="図 7">
            <a:extLst>
              <a:ext uri="{FF2B5EF4-FFF2-40B4-BE49-F238E27FC236}">
                <a16:creationId xmlns:a16="http://schemas.microsoft.com/office/drawing/2014/main" id="{167C4DB3-EEEC-8462-B6C9-564C291CC1A8}"/>
              </a:ext>
            </a:extLst>
          </p:cNvPr>
          <p:cNvPicPr>
            <a:picLocks noChangeAspect="1"/>
          </p:cNvPicPr>
          <p:nvPr/>
        </p:nvPicPr>
        <p:blipFill>
          <a:blip r:embed="rId2"/>
          <a:stretch>
            <a:fillRect/>
          </a:stretch>
        </p:blipFill>
        <p:spPr>
          <a:xfrm>
            <a:off x="0" y="1257300"/>
            <a:ext cx="9144000" cy="4343400"/>
          </a:xfrm>
          <a:prstGeom prst="rect">
            <a:avLst/>
          </a:prstGeom>
        </p:spPr>
      </p:pic>
      <p:sp>
        <p:nvSpPr>
          <p:cNvPr id="9" name="コンテンツ プレースホルダー 5">
            <a:extLst>
              <a:ext uri="{FF2B5EF4-FFF2-40B4-BE49-F238E27FC236}">
                <a16:creationId xmlns:a16="http://schemas.microsoft.com/office/drawing/2014/main" id="{E9CE1DEC-C42F-051D-B069-5C17D951665F}"/>
              </a:ext>
            </a:extLst>
          </p:cNvPr>
          <p:cNvSpPr txBox="1">
            <a:spLocks/>
          </p:cNvSpPr>
          <p:nvPr/>
        </p:nvSpPr>
        <p:spPr>
          <a:xfrm>
            <a:off x="360947" y="5771608"/>
            <a:ext cx="8461208" cy="4138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（さらに続く）</a:t>
            </a:r>
          </a:p>
        </p:txBody>
      </p:sp>
    </p:spTree>
    <p:extLst>
      <p:ext uri="{BB962C8B-B14F-4D97-AF65-F5344CB8AC3E}">
        <p14:creationId xmlns:p14="http://schemas.microsoft.com/office/powerpoint/2010/main" val="22981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演習２．追加のプロンプトの効果</a:t>
            </a: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23</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19937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EFA8FE-50BF-F399-7286-D8A311566BAF}"/>
              </a:ext>
            </a:extLst>
          </p:cNvPr>
          <p:cNvSpPr>
            <a:spLocks noGrp="1"/>
          </p:cNvSpPr>
          <p:nvPr>
            <p:ph type="title"/>
          </p:nvPr>
        </p:nvSpPr>
        <p:spPr/>
        <p:txBody>
          <a:bodyPr>
            <a:normAutofit fontScale="90000"/>
          </a:bodyPr>
          <a:lstStyle/>
          <a:p>
            <a:r>
              <a:rPr lang="ja-JP" altLang="en-US" dirty="0"/>
              <a:t>演習２の狙い</a:t>
            </a:r>
            <a:endParaRPr kumimoji="1" lang="ja-JP" altLang="en-US" dirty="0"/>
          </a:p>
        </p:txBody>
      </p:sp>
      <p:sp>
        <p:nvSpPr>
          <p:cNvPr id="3" name="コンテンツ プレースホルダー 2">
            <a:extLst>
              <a:ext uri="{FF2B5EF4-FFF2-40B4-BE49-F238E27FC236}">
                <a16:creationId xmlns:a16="http://schemas.microsoft.com/office/drawing/2014/main" id="{74CEBBA2-F770-714E-E96E-7044E0E97293}"/>
              </a:ext>
            </a:extLst>
          </p:cNvPr>
          <p:cNvSpPr>
            <a:spLocks noGrp="1"/>
          </p:cNvSpPr>
          <p:nvPr>
            <p:ph idx="1"/>
          </p:nvPr>
        </p:nvSpPr>
        <p:spPr>
          <a:xfrm>
            <a:off x="321845" y="762417"/>
            <a:ext cx="8461208" cy="5333166"/>
          </a:xfrm>
        </p:spPr>
        <p:txBody>
          <a:bodyPr>
            <a:noAutofit/>
          </a:bodyPr>
          <a:lstStyle/>
          <a:p>
            <a:pPr marL="0" indent="0">
              <a:buNone/>
            </a:pPr>
            <a:r>
              <a:rPr lang="ja-JP" altLang="en-US" sz="2400" dirty="0"/>
              <a:t>対話</a:t>
            </a:r>
            <a:r>
              <a:rPr lang="en-US" altLang="ja-JP" sz="2400" dirty="0"/>
              <a:t>AI</a:t>
            </a:r>
            <a:r>
              <a:rPr lang="ja-JP" altLang="en-US" sz="2400" dirty="0"/>
              <a:t>（チャットボット）における対話の継続の重要性を理解</a:t>
            </a:r>
            <a:endParaRPr lang="en-US" altLang="ja-JP" sz="2400" b="1" dirty="0"/>
          </a:p>
          <a:p>
            <a:pPr marL="0" indent="0">
              <a:buNone/>
            </a:pPr>
            <a:endParaRPr kumimoji="1" lang="en-US" altLang="ja-JP" sz="2400" b="1" dirty="0"/>
          </a:p>
          <a:p>
            <a:pPr lvl="1"/>
            <a:r>
              <a:rPr kumimoji="1" lang="ja-JP" altLang="en-US" dirty="0"/>
              <a:t>会話を続けることで回答の質が向上</a:t>
            </a:r>
            <a:endParaRPr kumimoji="1" lang="en-US" altLang="ja-JP" dirty="0"/>
          </a:p>
          <a:p>
            <a:pPr lvl="1"/>
            <a:r>
              <a:rPr kumimoji="1" lang="ja-JP" altLang="en-US" dirty="0"/>
              <a:t>人間からの追加情報やフィードバックが有効</a:t>
            </a:r>
          </a:p>
        </p:txBody>
      </p:sp>
      <p:sp>
        <p:nvSpPr>
          <p:cNvPr id="4" name="スライド番号プレースホルダー 3">
            <a:extLst>
              <a:ext uri="{FF2B5EF4-FFF2-40B4-BE49-F238E27FC236}">
                <a16:creationId xmlns:a16="http://schemas.microsoft.com/office/drawing/2014/main" id="{ECD035DD-372A-F81C-5148-B860129297E0}"/>
              </a:ext>
            </a:extLst>
          </p:cNvPr>
          <p:cNvSpPr>
            <a:spLocks noGrp="1"/>
          </p:cNvSpPr>
          <p:nvPr>
            <p:ph type="sldNum" sz="quarter" idx="12"/>
          </p:nvPr>
        </p:nvSpPr>
        <p:spPr/>
        <p:txBody>
          <a:bodyPr/>
          <a:lstStyle/>
          <a:p>
            <a:fld id="{E205D82C-95A1-431E-8E38-AA614A14CDCF}" type="slidenum">
              <a:rPr kumimoji="1" lang="ja-JP" altLang="en-US" smtClean="0"/>
              <a:t>24</a:t>
            </a:fld>
            <a:endParaRPr kumimoji="1" lang="ja-JP" altLang="en-US"/>
          </a:p>
        </p:txBody>
      </p:sp>
    </p:spTree>
    <p:extLst>
      <p:ext uri="{BB962C8B-B14F-4D97-AF65-F5344CB8AC3E}">
        <p14:creationId xmlns:p14="http://schemas.microsoft.com/office/powerpoint/2010/main" val="297380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D07B20-5123-0442-5BD4-552C4E09ABAC}"/>
              </a:ext>
            </a:extLst>
          </p:cNvPr>
          <p:cNvSpPr>
            <a:spLocks noGrp="1"/>
          </p:cNvSpPr>
          <p:nvPr>
            <p:ph type="title"/>
          </p:nvPr>
        </p:nvSpPr>
        <p:spPr>
          <a:xfrm>
            <a:off x="321845" y="175028"/>
            <a:ext cx="8461208" cy="512192"/>
          </a:xfrm>
        </p:spPr>
        <p:txBody>
          <a:bodyPr>
            <a:normAutofit fontScale="90000"/>
          </a:bodyPr>
          <a:lstStyle/>
          <a:p>
            <a:r>
              <a:rPr kumimoji="1" lang="en-US" altLang="ja-JP" dirty="0"/>
              <a:t>AI</a:t>
            </a:r>
            <a:r>
              <a:rPr kumimoji="1" lang="ja-JP" altLang="en-US" dirty="0"/>
              <a:t>との対話の継続　</a:t>
            </a:r>
          </a:p>
        </p:txBody>
      </p:sp>
      <p:sp>
        <p:nvSpPr>
          <p:cNvPr id="3" name="コンテンツ プレースホルダー 2">
            <a:extLst>
              <a:ext uri="{FF2B5EF4-FFF2-40B4-BE49-F238E27FC236}">
                <a16:creationId xmlns:a16="http://schemas.microsoft.com/office/drawing/2014/main" id="{83D31A89-8782-13CF-66D6-ADC5BB762BC7}"/>
              </a:ext>
            </a:extLst>
          </p:cNvPr>
          <p:cNvSpPr>
            <a:spLocks noGrp="1"/>
          </p:cNvSpPr>
          <p:nvPr>
            <p:ph idx="1"/>
          </p:nvPr>
        </p:nvSpPr>
        <p:spPr>
          <a:xfrm>
            <a:off x="321845" y="897361"/>
            <a:ext cx="8461208" cy="5282058"/>
          </a:xfrm>
        </p:spPr>
        <p:txBody>
          <a:bodyPr>
            <a:noAutofit/>
          </a:bodyPr>
          <a:lstStyle/>
          <a:p>
            <a:pPr marL="0" indent="0">
              <a:buNone/>
            </a:pPr>
            <a:r>
              <a:rPr kumimoji="1" lang="en-US" altLang="ja-JP" sz="2400" dirty="0"/>
              <a:t>AI</a:t>
            </a:r>
            <a:r>
              <a:rPr kumimoji="1" lang="ja-JP" altLang="en-US" sz="2400" dirty="0"/>
              <a:t>の回答に対して、</a:t>
            </a:r>
            <a:r>
              <a:rPr kumimoji="1" lang="ja-JP" altLang="en-US" sz="2400" b="1" dirty="0"/>
              <a:t>追加のプロンプト</a:t>
            </a:r>
            <a:r>
              <a:rPr kumimoji="1" lang="ja-JP" altLang="en-US" sz="2400" dirty="0"/>
              <a:t>を与える</a:t>
            </a:r>
            <a:endParaRPr kumimoji="1" lang="en-US" altLang="ja-JP" sz="2400" dirty="0"/>
          </a:p>
          <a:p>
            <a:pPr marL="0" indent="0">
              <a:buNone/>
            </a:pPr>
            <a:r>
              <a:rPr kumimoji="1" lang="en-US" altLang="ja-JP" sz="2400" dirty="0"/>
              <a:t>《</a:t>
            </a:r>
            <a:r>
              <a:rPr kumimoji="1" lang="ja-JP" altLang="en-US" sz="2400" dirty="0"/>
              <a:t>メリット</a:t>
            </a:r>
            <a:r>
              <a:rPr kumimoji="1" lang="en-US" altLang="ja-JP" sz="2400" dirty="0"/>
              <a:t>》</a:t>
            </a:r>
          </a:p>
          <a:p>
            <a:r>
              <a:rPr kumimoji="1" lang="en-US" altLang="ja-JP" sz="2400" dirty="0"/>
              <a:t>AI</a:t>
            </a:r>
            <a:r>
              <a:rPr kumimoji="1" lang="ja-JP" altLang="en-US" sz="2400" dirty="0"/>
              <a:t>の回答を基に、人間が、</a:t>
            </a:r>
            <a:r>
              <a:rPr kumimoji="1" lang="ja-JP" altLang="en-US" sz="2400" b="1" dirty="0"/>
              <a:t>より深い洞察と革新的なアイデア</a:t>
            </a:r>
            <a:r>
              <a:rPr kumimoji="1" lang="ja-JP" altLang="en-US" sz="2400" dirty="0"/>
              <a:t>を生み出す</a:t>
            </a:r>
            <a:endParaRPr kumimoji="1" lang="en-US" altLang="ja-JP" sz="2400" dirty="0"/>
          </a:p>
          <a:p>
            <a:r>
              <a:rPr lang="ja-JP" altLang="en-US" sz="2400" dirty="0"/>
              <a:t>具体的な詳細を掘り下げ、</a:t>
            </a:r>
            <a:r>
              <a:rPr lang="ja-JP" altLang="en-US" sz="2400" b="1" dirty="0"/>
              <a:t>アイデアの実現性</a:t>
            </a:r>
            <a:r>
              <a:rPr lang="ja-JP" altLang="en-US" sz="2400" dirty="0"/>
              <a:t>を高める</a:t>
            </a:r>
            <a:endParaRPr lang="en-US" altLang="ja-JP" sz="2400" dirty="0"/>
          </a:p>
          <a:p>
            <a:r>
              <a:rPr lang="ja-JP" altLang="en-US" sz="2400" dirty="0"/>
              <a:t>実現上の課題を探り、</a:t>
            </a:r>
            <a:r>
              <a:rPr lang="ja-JP" altLang="en-US" sz="2400" b="1" dirty="0"/>
              <a:t>様々な状況に適応</a:t>
            </a:r>
            <a:r>
              <a:rPr lang="ja-JP" altLang="en-US" sz="2400" dirty="0"/>
              <a:t>させる</a:t>
            </a:r>
            <a:endParaRPr lang="en-US" altLang="ja-JP" sz="2400" dirty="0"/>
          </a:p>
          <a:p>
            <a:endParaRPr lang="en-US" altLang="ja-JP" sz="2400" dirty="0"/>
          </a:p>
          <a:p>
            <a:endParaRPr lang="en-US" altLang="ja-JP" sz="2400" dirty="0"/>
          </a:p>
          <a:p>
            <a:endParaRPr kumimoji="1"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6C3B2CDA-C0CA-F35F-5F08-E61676944072}"/>
              </a:ext>
            </a:extLst>
          </p:cNvPr>
          <p:cNvSpPr>
            <a:spLocks noGrp="1"/>
          </p:cNvSpPr>
          <p:nvPr>
            <p:ph type="sldNum" sz="quarter" idx="12"/>
          </p:nvPr>
        </p:nvSpPr>
        <p:spPr/>
        <p:txBody>
          <a:bodyPr/>
          <a:lstStyle/>
          <a:p>
            <a:fld id="{E205D82C-95A1-431E-8E38-AA614A14CDCF}" type="slidenum">
              <a:rPr kumimoji="1" lang="ja-JP" altLang="en-US" smtClean="0"/>
              <a:t>25</a:t>
            </a:fld>
            <a:endParaRPr kumimoji="1" lang="ja-JP" altLang="en-US"/>
          </a:p>
        </p:txBody>
      </p:sp>
    </p:spTree>
    <p:extLst>
      <p:ext uri="{BB962C8B-B14F-4D97-AF65-F5344CB8AC3E}">
        <p14:creationId xmlns:p14="http://schemas.microsoft.com/office/powerpoint/2010/main" val="1891900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D07B20-5123-0442-5BD4-552C4E09ABAC}"/>
              </a:ext>
            </a:extLst>
          </p:cNvPr>
          <p:cNvSpPr>
            <a:spLocks noGrp="1"/>
          </p:cNvSpPr>
          <p:nvPr>
            <p:ph type="title"/>
          </p:nvPr>
        </p:nvSpPr>
        <p:spPr>
          <a:xfrm>
            <a:off x="321845" y="175028"/>
            <a:ext cx="8461208" cy="512192"/>
          </a:xfrm>
        </p:spPr>
        <p:txBody>
          <a:bodyPr>
            <a:normAutofit fontScale="90000"/>
          </a:bodyPr>
          <a:lstStyle/>
          <a:p>
            <a:r>
              <a:rPr kumimoji="1" lang="ja-JP" altLang="en-US" dirty="0"/>
              <a:t>追加のプロンプトの例</a:t>
            </a:r>
          </a:p>
        </p:txBody>
      </p:sp>
      <p:sp>
        <p:nvSpPr>
          <p:cNvPr id="3" name="コンテンツ プレースホルダー 2">
            <a:extLst>
              <a:ext uri="{FF2B5EF4-FFF2-40B4-BE49-F238E27FC236}">
                <a16:creationId xmlns:a16="http://schemas.microsoft.com/office/drawing/2014/main" id="{83D31A89-8782-13CF-66D6-ADC5BB762BC7}"/>
              </a:ext>
            </a:extLst>
          </p:cNvPr>
          <p:cNvSpPr>
            <a:spLocks noGrp="1"/>
          </p:cNvSpPr>
          <p:nvPr>
            <p:ph idx="1"/>
          </p:nvPr>
        </p:nvSpPr>
        <p:spPr>
          <a:xfrm>
            <a:off x="321845" y="897361"/>
            <a:ext cx="8461208" cy="5282058"/>
          </a:xfrm>
        </p:spPr>
        <p:txBody>
          <a:bodyPr>
            <a:noAutofit/>
          </a:bodyPr>
          <a:lstStyle/>
          <a:p>
            <a:r>
              <a:rPr kumimoji="1" lang="en-US" altLang="ja-JP" sz="2400" dirty="0"/>
              <a:t>AI</a:t>
            </a:r>
            <a:r>
              <a:rPr kumimoji="1" lang="ja-JP" altLang="en-US" sz="2400" dirty="0"/>
              <a:t>の回答を基に、人間が、より深い洞察と革新的なアイデアを生み出す</a:t>
            </a:r>
            <a:endParaRPr kumimoji="1" lang="en-US" altLang="ja-JP" sz="2400" dirty="0"/>
          </a:p>
          <a:p>
            <a:pPr marL="0" indent="0">
              <a:buNone/>
            </a:pPr>
            <a:r>
              <a:rPr lang="ja-JP" altLang="en-US" sz="2400" dirty="0"/>
              <a:t>「</a:t>
            </a:r>
            <a:r>
              <a:rPr lang="ja-JP" altLang="en-US" sz="2400" b="1" dirty="0"/>
              <a:t>これらの授業案の中で、最も効果的だと思われるものはどれですか？その理由と、さらなる改善点を</a:t>
            </a:r>
            <a:r>
              <a:rPr lang="en-US" altLang="ja-JP" sz="2400" b="1" dirty="0"/>
              <a:t>3</a:t>
            </a:r>
            <a:r>
              <a:rPr lang="ja-JP" altLang="en-US" sz="2400" b="1" dirty="0"/>
              <a:t>つ挙げてください。</a:t>
            </a:r>
            <a:r>
              <a:rPr lang="ja-JP" altLang="en-US" sz="2400" dirty="0"/>
              <a:t>」</a:t>
            </a:r>
            <a:endParaRPr kumimoji="1" lang="en-US" altLang="ja-JP" sz="2400" dirty="0"/>
          </a:p>
          <a:p>
            <a:r>
              <a:rPr lang="ja-JP" altLang="en-US" sz="2400" dirty="0"/>
              <a:t>具体的な詳細を掘り下げ、アイデアの実現性を高める</a:t>
            </a:r>
            <a:endParaRPr lang="en-US" altLang="ja-JP" sz="2400" dirty="0"/>
          </a:p>
          <a:p>
            <a:pPr marL="0" indent="0">
              <a:buNone/>
            </a:pPr>
            <a:r>
              <a:rPr lang="ja-JP" altLang="en-US" sz="2400" dirty="0"/>
              <a:t>「</a:t>
            </a:r>
            <a:r>
              <a:rPr lang="ja-JP" altLang="en-US" sz="2400" b="1" dirty="0"/>
              <a:t>授業で使用する具体的な</a:t>
            </a:r>
            <a:r>
              <a:rPr lang="en-US" altLang="ja-JP" sz="2400" b="1" dirty="0"/>
              <a:t>AI</a:t>
            </a:r>
            <a:r>
              <a:rPr lang="ja-JP" altLang="en-US" sz="2400" b="1" dirty="0"/>
              <a:t>ツールやライブラリを</a:t>
            </a:r>
            <a:r>
              <a:rPr lang="en-US" altLang="ja-JP" sz="2400" b="1" dirty="0"/>
              <a:t>5</a:t>
            </a:r>
            <a:r>
              <a:rPr lang="ja-JP" altLang="en-US" sz="2400" b="1" dirty="0"/>
              <a:t>つ提案し、それぞれの使用方法と学習効果を説明してください。</a:t>
            </a:r>
            <a:r>
              <a:rPr lang="ja-JP" altLang="en-US" sz="2400" dirty="0"/>
              <a:t>」</a:t>
            </a:r>
            <a:endParaRPr lang="en-US" altLang="ja-JP" sz="2400" dirty="0"/>
          </a:p>
          <a:p>
            <a:r>
              <a:rPr lang="ja-JP" altLang="en-US" sz="2400" dirty="0"/>
              <a:t>実現上の課題を探り、様々な状況に適応させる</a:t>
            </a:r>
            <a:endParaRPr lang="en-US" altLang="ja-JP" sz="2400" dirty="0"/>
          </a:p>
          <a:p>
            <a:pPr marL="0" indent="0">
              <a:buNone/>
            </a:pPr>
            <a:r>
              <a:rPr lang="ja-JP" altLang="en-US" sz="2400" dirty="0"/>
              <a:t>「</a:t>
            </a:r>
            <a:r>
              <a:rPr lang="ja-JP" altLang="en-US" sz="2400" b="1" dirty="0"/>
              <a:t>これらの授業を完全オンラインで実施する場合、どのような変更や追加が必要ですか？具体的な実施方法と、想定される課題を挙げてください。</a:t>
            </a:r>
            <a:r>
              <a:rPr lang="ja-JP" altLang="en-US" sz="2400" dirty="0"/>
              <a:t>」</a:t>
            </a:r>
            <a:endParaRPr lang="en-US" altLang="ja-JP" sz="2400" dirty="0"/>
          </a:p>
          <a:p>
            <a:endParaRPr lang="en-US" altLang="ja-JP" sz="2400" dirty="0"/>
          </a:p>
          <a:p>
            <a:endParaRPr lang="en-US" altLang="ja-JP" sz="2400" dirty="0"/>
          </a:p>
          <a:p>
            <a:endParaRPr kumimoji="1"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6C3B2CDA-C0CA-F35F-5F08-E61676944072}"/>
              </a:ext>
            </a:extLst>
          </p:cNvPr>
          <p:cNvSpPr>
            <a:spLocks noGrp="1"/>
          </p:cNvSpPr>
          <p:nvPr>
            <p:ph type="sldNum" sz="quarter" idx="12"/>
          </p:nvPr>
        </p:nvSpPr>
        <p:spPr/>
        <p:txBody>
          <a:bodyPr/>
          <a:lstStyle/>
          <a:p>
            <a:fld id="{E205D82C-95A1-431E-8E38-AA614A14CDCF}" type="slidenum">
              <a:rPr kumimoji="1" lang="ja-JP" altLang="en-US" smtClean="0"/>
              <a:t>26</a:t>
            </a:fld>
            <a:endParaRPr kumimoji="1" lang="ja-JP" altLang="en-US"/>
          </a:p>
        </p:txBody>
      </p:sp>
    </p:spTree>
    <p:extLst>
      <p:ext uri="{BB962C8B-B14F-4D97-AF65-F5344CB8AC3E}">
        <p14:creationId xmlns:p14="http://schemas.microsoft.com/office/powerpoint/2010/main" val="361731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D3CD1ED-7ED7-4A85-6588-E4B500ED923F}"/>
              </a:ext>
            </a:extLst>
          </p:cNvPr>
          <p:cNvSpPr>
            <a:spLocks noGrp="1"/>
          </p:cNvSpPr>
          <p:nvPr>
            <p:ph idx="1"/>
          </p:nvPr>
        </p:nvSpPr>
        <p:spPr>
          <a:xfrm>
            <a:off x="420907" y="762416"/>
            <a:ext cx="8461208" cy="5959059"/>
          </a:xfrm>
        </p:spPr>
        <p:txBody>
          <a:bodyPr>
            <a:normAutofit/>
          </a:bodyPr>
          <a:lstStyle/>
          <a:p>
            <a:pPr marL="0" indent="0">
              <a:buNone/>
            </a:pPr>
            <a:r>
              <a:rPr lang="ja-JP" altLang="en-US" sz="2400" dirty="0"/>
              <a:t>①</a:t>
            </a:r>
            <a:r>
              <a:rPr kumimoji="1" lang="ja-JP" altLang="en-US" sz="2400" dirty="0"/>
              <a:t> 次のページの「</a:t>
            </a:r>
            <a:r>
              <a:rPr kumimoji="1" lang="ja-JP" altLang="en-US" sz="2400" b="1" dirty="0"/>
              <a:t>演習２</a:t>
            </a:r>
            <a:r>
              <a:rPr kumimoji="1" lang="ja-JP" altLang="en-US" sz="2400" dirty="0"/>
              <a:t>」に記載されたプロンプトを試してみる</a:t>
            </a:r>
            <a:endParaRPr kumimoji="1" lang="en-US" altLang="ja-JP" sz="2400" dirty="0"/>
          </a:p>
          <a:p>
            <a:pPr marL="0" indent="0">
              <a:buNone/>
            </a:pPr>
            <a:r>
              <a:rPr lang="ja-JP" altLang="en-US" sz="2400" b="1" dirty="0"/>
              <a:t>       </a:t>
            </a:r>
            <a:r>
              <a:rPr lang="en-US" altLang="ja-JP" sz="2400" b="1" dirty="0">
                <a:hlinkClick r:id="rId2"/>
              </a:rPr>
              <a:t>https://www.kkaneko.jp/kouza.html</a:t>
            </a:r>
            <a:endParaRPr lang="en-US" altLang="ja-JP" sz="2400" b="1" dirty="0"/>
          </a:p>
          <a:p>
            <a:pPr marL="0" indent="0">
              <a:buNone/>
            </a:pPr>
            <a:endParaRPr lang="en-US" altLang="ja-JP" sz="2400" b="1" dirty="0"/>
          </a:p>
          <a:p>
            <a:pPr marL="0" indent="0">
              <a:buNone/>
            </a:pPr>
            <a:r>
              <a:rPr lang="ja-JP" altLang="en-US" sz="2400" b="1" dirty="0"/>
              <a:t>② 自分自身が直面している（将来直面しそうな）課題について、演習１のプロンプトを参考に </a:t>
            </a:r>
            <a:r>
              <a:rPr lang="en-US" altLang="ja-JP" sz="2400" b="1" dirty="0"/>
              <a:t>AI </a:t>
            </a:r>
            <a:r>
              <a:rPr lang="ja-JP" altLang="en-US" sz="2400" b="1" dirty="0"/>
              <a:t>と対話する．演習２のプロンプトを参考に追加のプロンプトを与える．</a:t>
            </a:r>
            <a:endParaRPr lang="en-US" altLang="ja-JP" sz="2400" b="1" dirty="0"/>
          </a:p>
          <a:p>
            <a:pPr marL="0" indent="0">
              <a:buNone/>
            </a:pPr>
            <a:endParaRPr lang="en-US" altLang="ja-JP" sz="2400" b="1" dirty="0"/>
          </a:p>
          <a:p>
            <a:pPr marL="0" indent="0">
              <a:buNone/>
            </a:pPr>
            <a:r>
              <a:rPr lang="en-US" altLang="ja-JP" sz="2400" b="1" dirty="0"/>
              <a:t>   </a:t>
            </a:r>
          </a:p>
          <a:p>
            <a:pPr marL="0" indent="0">
              <a:buNone/>
            </a:pPr>
            <a:endParaRPr lang="en-US" altLang="ja-JP" sz="2400" b="1" dirty="0"/>
          </a:p>
          <a:p>
            <a:pPr marL="0" indent="0">
              <a:buNone/>
            </a:pPr>
            <a:endParaRPr lang="en-US" altLang="ja-JP" sz="2400" b="1" dirty="0"/>
          </a:p>
        </p:txBody>
      </p:sp>
      <p:sp>
        <p:nvSpPr>
          <p:cNvPr id="4" name="スライド番号プレースホルダー 3">
            <a:extLst>
              <a:ext uri="{FF2B5EF4-FFF2-40B4-BE49-F238E27FC236}">
                <a16:creationId xmlns:a16="http://schemas.microsoft.com/office/drawing/2014/main" id="{E7E30053-34C0-5ABD-ED7C-998CDACCE7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タイトル 1">
            <a:extLst>
              <a:ext uri="{FF2B5EF4-FFF2-40B4-BE49-F238E27FC236}">
                <a16:creationId xmlns:a16="http://schemas.microsoft.com/office/drawing/2014/main" id="{92A97AB0-13AB-B028-B292-E1156C12D807}"/>
              </a:ext>
            </a:extLst>
          </p:cNvPr>
          <p:cNvSpPr>
            <a:spLocks noGrp="1"/>
          </p:cNvSpPr>
          <p:nvPr>
            <p:ph type="title"/>
          </p:nvPr>
        </p:nvSpPr>
        <p:spPr>
          <a:xfrm>
            <a:off x="321845" y="175028"/>
            <a:ext cx="8461208" cy="469865"/>
          </a:xfrm>
        </p:spPr>
        <p:txBody>
          <a:bodyPr>
            <a:normAutofit fontScale="90000"/>
          </a:bodyPr>
          <a:lstStyle/>
          <a:p>
            <a:r>
              <a:rPr lang="ja-JP" altLang="en-US" dirty="0"/>
              <a:t>演習２の手順</a:t>
            </a:r>
            <a:endParaRPr kumimoji="1" lang="ja-JP" altLang="en-US" dirty="0"/>
          </a:p>
        </p:txBody>
      </p:sp>
    </p:spTree>
    <p:extLst>
      <p:ext uri="{BB962C8B-B14F-4D97-AF65-F5344CB8AC3E}">
        <p14:creationId xmlns:p14="http://schemas.microsoft.com/office/powerpoint/2010/main" val="3354073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31147-6EDC-AC16-FC79-C30F99455648}"/>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2CBDC525-BEA7-390F-BACC-717F914F8419}"/>
              </a:ext>
            </a:extLst>
          </p:cNvPr>
          <p:cNvSpPr>
            <a:spLocks noGrp="1"/>
          </p:cNvSpPr>
          <p:nvPr>
            <p:ph idx="1"/>
          </p:nvPr>
        </p:nvSpPr>
        <p:spPr>
          <a:xfrm>
            <a:off x="321845" y="5297621"/>
            <a:ext cx="8461208" cy="881798"/>
          </a:xfrm>
        </p:spPr>
        <p:txBody>
          <a:bodyPr>
            <a:normAutofit fontScale="92500" lnSpcReduction="20000"/>
          </a:bodyPr>
          <a:lstStyle/>
          <a:p>
            <a:pPr marL="0" indent="0">
              <a:buNone/>
            </a:pPr>
            <a:r>
              <a:rPr kumimoji="1" lang="ja-JP" altLang="en-US" dirty="0"/>
              <a:t>（さらに続く）</a:t>
            </a:r>
            <a:endParaRPr kumimoji="1" lang="en-US" altLang="ja-JP" dirty="0"/>
          </a:p>
          <a:p>
            <a:pPr marL="0" indent="0">
              <a:buNone/>
            </a:pPr>
            <a:r>
              <a:rPr lang="en-US" altLang="ja-JP" dirty="0"/>
              <a:t>1</a:t>
            </a:r>
            <a:r>
              <a:rPr lang="ja-JP" altLang="en-US" dirty="0"/>
              <a:t>つ目の追加プロンプトに対する回答</a:t>
            </a:r>
            <a:endParaRPr kumimoji="1" lang="ja-JP" altLang="en-US" dirty="0"/>
          </a:p>
        </p:txBody>
      </p:sp>
      <p:sp>
        <p:nvSpPr>
          <p:cNvPr id="4" name="スライド番号プレースホルダー 3">
            <a:extLst>
              <a:ext uri="{FF2B5EF4-FFF2-40B4-BE49-F238E27FC236}">
                <a16:creationId xmlns:a16="http://schemas.microsoft.com/office/drawing/2014/main" id="{38406967-A44B-4620-DA41-21AFEB73048F}"/>
              </a:ext>
            </a:extLst>
          </p:cNvPr>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pic>
        <p:nvPicPr>
          <p:cNvPr id="6" name="図 5">
            <a:extLst>
              <a:ext uri="{FF2B5EF4-FFF2-40B4-BE49-F238E27FC236}">
                <a16:creationId xmlns:a16="http://schemas.microsoft.com/office/drawing/2014/main" id="{DF1A7E4F-E1D0-0171-DBEC-3A57100709D8}"/>
              </a:ext>
            </a:extLst>
          </p:cNvPr>
          <p:cNvPicPr>
            <a:picLocks noChangeAspect="1"/>
          </p:cNvPicPr>
          <p:nvPr/>
        </p:nvPicPr>
        <p:blipFill>
          <a:blip r:embed="rId2"/>
          <a:stretch>
            <a:fillRect/>
          </a:stretch>
        </p:blipFill>
        <p:spPr>
          <a:xfrm>
            <a:off x="0" y="1015470"/>
            <a:ext cx="9144000" cy="4095539"/>
          </a:xfrm>
          <a:prstGeom prst="rect">
            <a:avLst/>
          </a:prstGeom>
        </p:spPr>
      </p:pic>
    </p:spTree>
    <p:extLst>
      <p:ext uri="{BB962C8B-B14F-4D97-AF65-F5344CB8AC3E}">
        <p14:creationId xmlns:p14="http://schemas.microsoft.com/office/powerpoint/2010/main" val="11971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31147-6EDC-AC16-FC79-C30F99455648}"/>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2CBDC525-BEA7-390F-BACC-717F914F8419}"/>
              </a:ext>
            </a:extLst>
          </p:cNvPr>
          <p:cNvSpPr>
            <a:spLocks noGrp="1"/>
          </p:cNvSpPr>
          <p:nvPr>
            <p:ph idx="1"/>
          </p:nvPr>
        </p:nvSpPr>
        <p:spPr>
          <a:xfrm>
            <a:off x="270729" y="6019308"/>
            <a:ext cx="8461208" cy="881798"/>
          </a:xfrm>
        </p:spPr>
        <p:txBody>
          <a:bodyPr>
            <a:normAutofit fontScale="92500" lnSpcReduction="20000"/>
          </a:bodyPr>
          <a:lstStyle/>
          <a:p>
            <a:pPr marL="0" indent="0">
              <a:buNone/>
            </a:pPr>
            <a:r>
              <a:rPr kumimoji="1" lang="ja-JP" altLang="en-US" dirty="0"/>
              <a:t>（さらに続く）</a:t>
            </a:r>
            <a:endParaRPr kumimoji="1" lang="en-US" altLang="ja-JP" dirty="0"/>
          </a:p>
          <a:p>
            <a:pPr marL="0" indent="0">
              <a:buNone/>
            </a:pPr>
            <a:r>
              <a:rPr lang="en-US" altLang="ja-JP" dirty="0"/>
              <a:t>2</a:t>
            </a:r>
            <a:r>
              <a:rPr lang="ja-JP" altLang="en-US" dirty="0"/>
              <a:t>つ目の追加プロンプトに対する回答</a:t>
            </a:r>
            <a:endParaRPr kumimoji="1" lang="ja-JP" altLang="en-US" dirty="0"/>
          </a:p>
        </p:txBody>
      </p:sp>
      <p:sp>
        <p:nvSpPr>
          <p:cNvPr id="4" name="スライド番号プレースホルダー 3">
            <a:extLst>
              <a:ext uri="{FF2B5EF4-FFF2-40B4-BE49-F238E27FC236}">
                <a16:creationId xmlns:a16="http://schemas.microsoft.com/office/drawing/2014/main" id="{38406967-A44B-4620-DA41-21AFEB73048F}"/>
              </a:ext>
            </a:extLst>
          </p:cNvPr>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pic>
        <p:nvPicPr>
          <p:cNvPr id="7" name="図 6">
            <a:extLst>
              <a:ext uri="{FF2B5EF4-FFF2-40B4-BE49-F238E27FC236}">
                <a16:creationId xmlns:a16="http://schemas.microsoft.com/office/drawing/2014/main" id="{10034A63-1B76-161A-D9A9-1692529F8228}"/>
              </a:ext>
            </a:extLst>
          </p:cNvPr>
          <p:cNvPicPr>
            <a:picLocks noChangeAspect="1"/>
          </p:cNvPicPr>
          <p:nvPr/>
        </p:nvPicPr>
        <p:blipFill>
          <a:blip r:embed="rId2"/>
          <a:stretch>
            <a:fillRect/>
          </a:stretch>
        </p:blipFill>
        <p:spPr>
          <a:xfrm>
            <a:off x="0" y="675968"/>
            <a:ext cx="8822155" cy="5312265"/>
          </a:xfrm>
          <a:prstGeom prst="rect">
            <a:avLst/>
          </a:prstGeom>
        </p:spPr>
      </p:pic>
    </p:spTree>
    <p:extLst>
      <p:ext uri="{BB962C8B-B14F-4D97-AF65-F5344CB8AC3E}">
        <p14:creationId xmlns:p14="http://schemas.microsoft.com/office/powerpoint/2010/main" val="287313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2510E2-E493-15D2-CA80-16081C4E6771}"/>
              </a:ext>
            </a:extLst>
          </p:cNvPr>
          <p:cNvSpPr>
            <a:spLocks noGrp="1"/>
          </p:cNvSpPr>
          <p:nvPr>
            <p:ph type="title"/>
          </p:nvPr>
        </p:nvSpPr>
        <p:spPr/>
        <p:txBody>
          <a:bodyPr>
            <a:normAutofit fontScale="90000"/>
          </a:bodyPr>
          <a:lstStyle/>
          <a:p>
            <a:r>
              <a:rPr kumimoji="1" lang="ja-JP" altLang="en-US" dirty="0"/>
              <a:t>「第</a:t>
            </a:r>
            <a:r>
              <a:rPr lang="ja-JP" altLang="en-US" dirty="0"/>
              <a:t>２</a:t>
            </a:r>
            <a:r>
              <a:rPr kumimoji="1" lang="ja-JP" altLang="en-US" dirty="0"/>
              <a:t>回」のアウトライン</a:t>
            </a:r>
          </a:p>
        </p:txBody>
      </p:sp>
      <p:sp>
        <p:nvSpPr>
          <p:cNvPr id="3" name="コンテンツ プレースホルダー 2">
            <a:extLst>
              <a:ext uri="{FF2B5EF4-FFF2-40B4-BE49-F238E27FC236}">
                <a16:creationId xmlns:a16="http://schemas.microsoft.com/office/drawing/2014/main" id="{1DBA758E-4B77-04FB-FF29-0B3B513A4187}"/>
              </a:ext>
            </a:extLst>
          </p:cNvPr>
          <p:cNvSpPr>
            <a:spLocks noGrp="1"/>
          </p:cNvSpPr>
          <p:nvPr>
            <p:ph idx="1"/>
          </p:nvPr>
        </p:nvSpPr>
        <p:spPr>
          <a:xfrm>
            <a:off x="321845" y="846252"/>
            <a:ext cx="8461208" cy="5836719"/>
          </a:xfrm>
        </p:spPr>
        <p:txBody>
          <a:bodyPr>
            <a:normAutofit/>
          </a:bodyPr>
          <a:lstStyle/>
          <a:p>
            <a:pPr marL="0" indent="0">
              <a:buNone/>
            </a:pPr>
            <a:r>
              <a:rPr kumimoji="1" lang="ja-JP" altLang="en-US" sz="2400" b="1" dirty="0"/>
              <a:t>① </a:t>
            </a:r>
            <a:r>
              <a:rPr kumimoji="1" lang="en-US" altLang="ja-JP" sz="2400" b="1" dirty="0"/>
              <a:t>AI</a:t>
            </a:r>
            <a:r>
              <a:rPr kumimoji="1" lang="ja-JP" altLang="en-US" sz="2400" b="1" dirty="0"/>
              <a:t>チャットボット</a:t>
            </a:r>
            <a:r>
              <a:rPr kumimoji="1" lang="en-US" altLang="ja-JP" sz="2400" b="1" dirty="0"/>
              <a:t>(</a:t>
            </a:r>
            <a:r>
              <a:rPr kumimoji="1" lang="ja-JP" altLang="en-US" sz="2400" b="1" dirty="0"/>
              <a:t>例</a:t>
            </a:r>
            <a:r>
              <a:rPr kumimoji="1" lang="en-US" altLang="ja-JP" sz="2400" b="1" dirty="0"/>
              <a:t>:ChatGPT)</a:t>
            </a:r>
            <a:r>
              <a:rPr kumimoji="1" lang="ja-JP" altLang="en-US" sz="2400" b="1" dirty="0"/>
              <a:t>の特徴と利点</a:t>
            </a:r>
            <a:endParaRPr kumimoji="1" lang="en-US" altLang="ja-JP" sz="2400" b="1" dirty="0"/>
          </a:p>
          <a:p>
            <a:pPr marL="0" indent="0">
              <a:buNone/>
            </a:pPr>
            <a:r>
              <a:rPr lang="ja-JP" altLang="en-US" sz="2400" dirty="0"/>
              <a:t>② </a:t>
            </a:r>
            <a:r>
              <a:rPr kumimoji="1" lang="en-US" altLang="ja-JP" sz="2400" b="1" dirty="0"/>
              <a:t>AI</a:t>
            </a:r>
            <a:r>
              <a:rPr kumimoji="1" lang="ja-JP" altLang="en-US" sz="2400" b="1" dirty="0"/>
              <a:t>を用いたビジネス課題解決の</a:t>
            </a:r>
            <a:r>
              <a:rPr kumimoji="1" lang="en-US" altLang="ja-JP" sz="2400" b="1" dirty="0"/>
              <a:t>7</a:t>
            </a:r>
            <a:r>
              <a:rPr kumimoji="1" lang="ja-JP" altLang="en-US" sz="2400" b="1" dirty="0"/>
              <a:t>つの方法</a:t>
            </a:r>
            <a:endParaRPr lang="en-US" altLang="ja-JP" sz="2400" b="1" dirty="0"/>
          </a:p>
          <a:p>
            <a:pPr marL="0" indent="0">
              <a:buNone/>
            </a:pPr>
            <a:r>
              <a:rPr kumimoji="1" lang="ja-JP" altLang="en-US" sz="2400" dirty="0"/>
              <a:t>業務効率化</a:t>
            </a:r>
            <a:r>
              <a:rPr lang="ja-JP" altLang="en-US" sz="2400" dirty="0"/>
              <a:t>、</a:t>
            </a:r>
            <a:r>
              <a:rPr kumimoji="1" lang="ja-JP" altLang="en-US" sz="2400" dirty="0"/>
              <a:t>カスタマーサポート、データ分析と洞察</a:t>
            </a:r>
            <a:r>
              <a:rPr lang="ja-JP" altLang="en-US" sz="2400" dirty="0"/>
              <a:t>、</a:t>
            </a:r>
            <a:r>
              <a:rPr kumimoji="1" lang="ja-JP" altLang="en-US" sz="2400" dirty="0"/>
              <a:t>マーケティング支援、社内ナレッジ管理、製品開発、リスク管理</a:t>
            </a:r>
            <a:endParaRPr kumimoji="1" lang="en-US" altLang="ja-JP" sz="2400" dirty="0"/>
          </a:p>
          <a:p>
            <a:pPr marL="0" indent="0">
              <a:buNone/>
            </a:pPr>
            <a:r>
              <a:rPr kumimoji="1" lang="ja-JP" altLang="en-US" sz="2400" dirty="0"/>
              <a:t>③ </a:t>
            </a:r>
            <a:r>
              <a:rPr kumimoji="1" lang="ja-JP" altLang="en-US" sz="2400" b="1" dirty="0"/>
              <a:t>演習を通じた</a:t>
            </a:r>
            <a:r>
              <a:rPr kumimoji="1" lang="en-US" altLang="ja-JP" sz="2400" b="1" dirty="0"/>
              <a:t>AI</a:t>
            </a:r>
            <a:r>
              <a:rPr kumimoji="1" lang="ja-JP" altLang="en-US" sz="2400" b="1" dirty="0"/>
              <a:t>活用法の実践</a:t>
            </a:r>
            <a:endParaRPr kumimoji="1" lang="en-US" altLang="ja-JP" sz="2400" b="1" dirty="0"/>
          </a:p>
          <a:p>
            <a:pPr marL="0" indent="0">
              <a:buNone/>
            </a:pPr>
            <a:r>
              <a:rPr lang="ja-JP" altLang="en-US" sz="2400" dirty="0"/>
              <a:t>・</a:t>
            </a:r>
            <a:r>
              <a:rPr kumimoji="1" lang="ja-JP" altLang="en-US" sz="2400" dirty="0"/>
              <a:t>チャットボットとの対話演習</a:t>
            </a:r>
            <a:endParaRPr kumimoji="1" lang="en-US" altLang="ja-JP" sz="2400" dirty="0"/>
          </a:p>
          <a:p>
            <a:pPr marL="0" indent="0">
              <a:buNone/>
            </a:pPr>
            <a:r>
              <a:rPr lang="ja-JP" altLang="en-US" sz="2400" dirty="0"/>
              <a:t>・</a:t>
            </a:r>
            <a:r>
              <a:rPr kumimoji="1" lang="ja-JP" altLang="en-US" sz="2400" dirty="0"/>
              <a:t>追加プロンプトによる回答の質の向上</a:t>
            </a:r>
            <a:endParaRPr kumimoji="1" lang="en-US" altLang="ja-JP" sz="2400" dirty="0"/>
          </a:p>
          <a:p>
            <a:pPr marL="0" indent="0">
              <a:buNone/>
            </a:pPr>
            <a:r>
              <a:rPr kumimoji="1" lang="ja-JP" altLang="en-US" sz="2400" dirty="0"/>
              <a:t>・タイタニック号データの分析</a:t>
            </a:r>
            <a:endParaRPr kumimoji="1" lang="en-US" altLang="ja-JP" sz="2400" dirty="0"/>
          </a:p>
          <a:p>
            <a:pPr marL="0" indent="0">
              <a:buNone/>
            </a:pPr>
            <a:r>
              <a:rPr kumimoji="1" lang="ja-JP" altLang="en-US" sz="2400" dirty="0"/>
              <a:t>・</a:t>
            </a:r>
            <a:r>
              <a:rPr kumimoji="1" lang="en-US" altLang="ja-JP" sz="2400" dirty="0"/>
              <a:t>COVID-19</a:t>
            </a:r>
            <a:r>
              <a:rPr kumimoji="1" lang="ja-JP" altLang="en-US" sz="2400" dirty="0"/>
              <a:t>感染者数データの時系列分析</a:t>
            </a:r>
            <a:endParaRPr kumimoji="1" lang="en-US" altLang="ja-JP" sz="2400" dirty="0"/>
          </a:p>
          <a:p>
            <a:pPr marL="0" indent="0">
              <a:buNone/>
            </a:pPr>
            <a:r>
              <a:rPr kumimoji="1" lang="ja-JP" altLang="en-US" sz="2400" dirty="0"/>
              <a:t>④ </a:t>
            </a:r>
            <a:r>
              <a:rPr kumimoji="1" lang="en-US" altLang="ja-JP" sz="2400" b="1" dirty="0"/>
              <a:t>AI</a:t>
            </a:r>
            <a:r>
              <a:rPr kumimoji="1" lang="ja-JP" altLang="en-US" sz="2400" b="1" dirty="0"/>
              <a:t>との対話を継続することの重要性</a:t>
            </a:r>
            <a:endParaRPr kumimoji="1" lang="en-US" altLang="ja-JP" sz="2400" b="1" dirty="0"/>
          </a:p>
          <a:p>
            <a:pPr marL="0" indent="0">
              <a:buNone/>
            </a:pPr>
            <a:r>
              <a:rPr lang="ja-JP" altLang="en-US" sz="2400" dirty="0"/>
              <a:t>⑤ </a:t>
            </a:r>
            <a:r>
              <a:rPr kumimoji="1" lang="ja-JP" altLang="en-US" sz="2400" b="1" dirty="0"/>
              <a:t>データ分析における</a:t>
            </a:r>
            <a:r>
              <a:rPr kumimoji="1" lang="en-US" altLang="ja-JP" sz="2400" b="1" dirty="0"/>
              <a:t>AI</a:t>
            </a:r>
            <a:r>
              <a:rPr kumimoji="1" lang="ja-JP" altLang="en-US" sz="2400" b="1" dirty="0"/>
              <a:t>の活用方法</a:t>
            </a:r>
          </a:p>
        </p:txBody>
      </p:sp>
      <p:sp>
        <p:nvSpPr>
          <p:cNvPr id="4" name="スライド番号プレースホルダー 3">
            <a:extLst>
              <a:ext uri="{FF2B5EF4-FFF2-40B4-BE49-F238E27FC236}">
                <a16:creationId xmlns:a16="http://schemas.microsoft.com/office/drawing/2014/main" id="{A4162CCE-F2B0-A5D8-7920-630713477F9D}"/>
              </a:ext>
            </a:extLst>
          </p:cNvPr>
          <p:cNvSpPr>
            <a:spLocks noGrp="1"/>
          </p:cNvSpPr>
          <p:nvPr>
            <p:ph type="sldNum" sz="quarter" idx="12"/>
          </p:nvPr>
        </p:nvSpPr>
        <p:spPr/>
        <p:txBody>
          <a:bodyPr/>
          <a:lstStyle/>
          <a:p>
            <a:fld id="{E205D82C-95A1-431E-8E38-AA614A14CDCF}" type="slidenum">
              <a:rPr kumimoji="1" lang="ja-JP" altLang="en-US" smtClean="0"/>
              <a:t>3</a:t>
            </a:fld>
            <a:endParaRPr kumimoji="1" lang="ja-JP" altLang="en-US"/>
          </a:p>
        </p:txBody>
      </p:sp>
    </p:spTree>
    <p:extLst>
      <p:ext uri="{BB962C8B-B14F-4D97-AF65-F5344CB8AC3E}">
        <p14:creationId xmlns:p14="http://schemas.microsoft.com/office/powerpoint/2010/main" val="3796618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31147-6EDC-AC16-FC79-C30F99455648}"/>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2CBDC525-BEA7-390F-BACC-717F914F8419}"/>
              </a:ext>
            </a:extLst>
          </p:cNvPr>
          <p:cNvSpPr>
            <a:spLocks noGrp="1"/>
          </p:cNvSpPr>
          <p:nvPr>
            <p:ph idx="1"/>
          </p:nvPr>
        </p:nvSpPr>
        <p:spPr>
          <a:xfrm>
            <a:off x="321845" y="5297621"/>
            <a:ext cx="8461208" cy="881798"/>
          </a:xfrm>
        </p:spPr>
        <p:txBody>
          <a:bodyPr>
            <a:normAutofit fontScale="92500" lnSpcReduction="20000"/>
          </a:bodyPr>
          <a:lstStyle/>
          <a:p>
            <a:pPr marL="0" indent="0">
              <a:buNone/>
            </a:pPr>
            <a:r>
              <a:rPr kumimoji="1" lang="ja-JP" altLang="en-US" dirty="0"/>
              <a:t>（さらに続く）</a:t>
            </a:r>
            <a:endParaRPr kumimoji="1" lang="en-US" altLang="ja-JP" dirty="0"/>
          </a:p>
          <a:p>
            <a:pPr marL="0" indent="0">
              <a:buNone/>
            </a:pPr>
            <a:r>
              <a:rPr lang="en-US" altLang="ja-JP" dirty="0"/>
              <a:t>3</a:t>
            </a:r>
            <a:r>
              <a:rPr lang="ja-JP" altLang="en-US" dirty="0"/>
              <a:t>つ目の追加プロンプトに対する回答</a:t>
            </a:r>
            <a:endParaRPr kumimoji="1" lang="ja-JP" altLang="en-US" dirty="0"/>
          </a:p>
        </p:txBody>
      </p:sp>
      <p:sp>
        <p:nvSpPr>
          <p:cNvPr id="4" name="スライド番号プレースホルダー 3">
            <a:extLst>
              <a:ext uri="{FF2B5EF4-FFF2-40B4-BE49-F238E27FC236}">
                <a16:creationId xmlns:a16="http://schemas.microsoft.com/office/drawing/2014/main" id="{38406967-A44B-4620-DA41-21AFEB73048F}"/>
              </a:ext>
            </a:extLst>
          </p:cNvPr>
          <p:cNvSpPr>
            <a:spLocks noGrp="1"/>
          </p:cNvSpPr>
          <p:nvPr>
            <p:ph type="sldNum" sz="quarter" idx="12"/>
          </p:nvPr>
        </p:nvSpPr>
        <p:spPr/>
        <p:txBody>
          <a:bodyPr/>
          <a:lstStyle/>
          <a:p>
            <a:fld id="{E205D82C-95A1-431E-8E38-AA614A14CDCF}" type="slidenum">
              <a:rPr kumimoji="1" lang="ja-JP" altLang="en-US" smtClean="0"/>
              <a:t>30</a:t>
            </a:fld>
            <a:endParaRPr kumimoji="1" lang="ja-JP" altLang="en-US"/>
          </a:p>
        </p:txBody>
      </p:sp>
      <p:pic>
        <p:nvPicPr>
          <p:cNvPr id="7" name="図 6">
            <a:extLst>
              <a:ext uri="{FF2B5EF4-FFF2-40B4-BE49-F238E27FC236}">
                <a16:creationId xmlns:a16="http://schemas.microsoft.com/office/drawing/2014/main" id="{2B16B586-4BB3-E12D-9ADA-3ED3002F2298}"/>
              </a:ext>
            </a:extLst>
          </p:cNvPr>
          <p:cNvPicPr>
            <a:picLocks noChangeAspect="1"/>
          </p:cNvPicPr>
          <p:nvPr/>
        </p:nvPicPr>
        <p:blipFill>
          <a:blip r:embed="rId2"/>
          <a:stretch>
            <a:fillRect/>
          </a:stretch>
        </p:blipFill>
        <p:spPr>
          <a:xfrm>
            <a:off x="17039" y="472645"/>
            <a:ext cx="9144000" cy="4736510"/>
          </a:xfrm>
          <a:prstGeom prst="rect">
            <a:avLst/>
          </a:prstGeom>
        </p:spPr>
      </p:pic>
    </p:spTree>
    <p:extLst>
      <p:ext uri="{BB962C8B-B14F-4D97-AF65-F5344CB8AC3E}">
        <p14:creationId xmlns:p14="http://schemas.microsoft.com/office/powerpoint/2010/main" val="4263424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F879AA-52B6-69FB-3BF5-E4536B3A1AAF}"/>
              </a:ext>
            </a:extLst>
          </p:cNvPr>
          <p:cNvSpPr>
            <a:spLocks noGrp="1"/>
          </p:cNvSpPr>
          <p:nvPr>
            <p:ph type="title"/>
          </p:nvPr>
        </p:nvSpPr>
        <p:spPr/>
        <p:txBody>
          <a:bodyPr>
            <a:normAutofit fontScale="90000"/>
          </a:bodyPr>
          <a:lstStyle/>
          <a:p>
            <a:r>
              <a:rPr kumimoji="1" lang="ja-JP" altLang="en-US" dirty="0"/>
              <a:t>追加プロンプトを与えるときのヒント</a:t>
            </a:r>
          </a:p>
        </p:txBody>
      </p:sp>
      <p:sp>
        <p:nvSpPr>
          <p:cNvPr id="3" name="コンテンツ プレースホルダー 2">
            <a:extLst>
              <a:ext uri="{FF2B5EF4-FFF2-40B4-BE49-F238E27FC236}">
                <a16:creationId xmlns:a16="http://schemas.microsoft.com/office/drawing/2014/main" id="{8136BC55-5461-D5A2-A1E6-D32B3E493FEC}"/>
              </a:ext>
            </a:extLst>
          </p:cNvPr>
          <p:cNvSpPr>
            <a:spLocks noGrp="1"/>
          </p:cNvSpPr>
          <p:nvPr>
            <p:ph idx="1"/>
          </p:nvPr>
        </p:nvSpPr>
        <p:spPr>
          <a:xfrm>
            <a:off x="321845" y="846252"/>
            <a:ext cx="8461208" cy="5875223"/>
          </a:xfrm>
        </p:spPr>
        <p:txBody>
          <a:bodyPr>
            <a:normAutofit lnSpcReduction="10000"/>
          </a:bodyPr>
          <a:lstStyle/>
          <a:p>
            <a:r>
              <a:rPr lang="ja-JP" altLang="en-US" b="1" dirty="0"/>
              <a:t>具体性と明確性</a:t>
            </a:r>
            <a:r>
              <a:rPr lang="ja-JP" altLang="en-US" dirty="0"/>
              <a:t>：曖昧な質問を避け、</a:t>
            </a:r>
            <a:r>
              <a:rPr lang="en-US" altLang="ja-JP" dirty="0"/>
              <a:t>AI</a:t>
            </a:r>
            <a:r>
              <a:rPr lang="ja-JP" altLang="en-US" dirty="0"/>
              <a:t>が正確に理解できるよう具体的で明確な質問を</a:t>
            </a:r>
            <a:endParaRPr lang="en-US" altLang="ja-JP" dirty="0"/>
          </a:p>
          <a:p>
            <a:pPr marL="0" indent="0">
              <a:buNone/>
            </a:pPr>
            <a:endParaRPr lang="en-US" altLang="ja-JP" dirty="0"/>
          </a:p>
          <a:p>
            <a:r>
              <a:rPr lang="ja-JP" altLang="en-US" b="1" dirty="0"/>
              <a:t>批判的思考の維持</a:t>
            </a:r>
            <a:r>
              <a:rPr lang="ja-JP" altLang="en-US" dirty="0"/>
              <a:t>：</a:t>
            </a:r>
            <a:r>
              <a:rPr lang="en-US" altLang="ja-JP" dirty="0"/>
              <a:t>AI</a:t>
            </a:r>
            <a:r>
              <a:rPr lang="ja-JP" altLang="en-US" dirty="0"/>
              <a:t>の回答を鵜呑みにせず、常に批判的に検討</a:t>
            </a:r>
            <a:endParaRPr lang="en-US" altLang="ja-JP" dirty="0"/>
          </a:p>
          <a:p>
            <a:endParaRPr kumimoji="1" lang="en-US" altLang="ja-JP" dirty="0"/>
          </a:p>
          <a:p>
            <a:r>
              <a:rPr lang="ja-JP" altLang="en-US" b="1" dirty="0"/>
              <a:t>柔軟な対応</a:t>
            </a:r>
            <a:r>
              <a:rPr lang="ja-JP" altLang="en-US" dirty="0"/>
              <a:t>：</a:t>
            </a:r>
            <a:r>
              <a:rPr lang="en-US" altLang="ja-JP" dirty="0"/>
              <a:t>AI</a:t>
            </a:r>
            <a:r>
              <a:rPr lang="ja-JP" altLang="en-US" dirty="0"/>
              <a:t>の回答が「不正確」、「人間の意図を理解していない」と感じたとき</a:t>
            </a:r>
            <a:endParaRPr lang="en-US" altLang="ja-JP" dirty="0"/>
          </a:p>
          <a:p>
            <a:pPr lvl="1"/>
            <a:r>
              <a:rPr lang="ja-JP" altLang="en-US" dirty="0"/>
              <a:t>まず、最初からやり直す（</a:t>
            </a:r>
            <a:r>
              <a:rPr lang="en-US" altLang="ja-JP" dirty="0"/>
              <a:t>WEB</a:t>
            </a:r>
            <a:r>
              <a:rPr lang="ja-JP" altLang="en-US" dirty="0"/>
              <a:t>ブラウザの再読み込みボタン）</a:t>
            </a:r>
            <a:endParaRPr lang="en-US" altLang="ja-JP" dirty="0"/>
          </a:p>
          <a:p>
            <a:pPr lvl="1"/>
            <a:r>
              <a:rPr kumimoji="1" lang="ja-JP" altLang="en-US" b="1" dirty="0"/>
              <a:t>質問をより明確にする。質問をより単純にする</a:t>
            </a:r>
            <a:r>
              <a:rPr kumimoji="1" lang="ja-JP" altLang="en-US" dirty="0"/>
              <a:t>。</a:t>
            </a:r>
            <a:endParaRPr kumimoji="1" lang="en-US" altLang="ja-JP" dirty="0"/>
          </a:p>
          <a:p>
            <a:pPr lvl="1"/>
            <a:r>
              <a:rPr kumimoji="1" lang="ja-JP" altLang="en-US" dirty="0"/>
              <a:t>プロンプトに「</a:t>
            </a:r>
            <a:r>
              <a:rPr kumimoji="1" lang="ja-JP" altLang="en-US" b="1" dirty="0"/>
              <a:t>落ち着いて考えてください</a:t>
            </a:r>
            <a:r>
              <a:rPr kumimoji="1" lang="ja-JP" altLang="en-US" dirty="0"/>
              <a:t>」、「</a:t>
            </a:r>
            <a:r>
              <a:rPr kumimoji="1" lang="ja-JP" altLang="en-US" b="1" dirty="0"/>
              <a:t>正確な回答を心掛けてください</a:t>
            </a:r>
            <a:r>
              <a:rPr kumimoji="1" lang="ja-JP" altLang="en-US" dirty="0"/>
              <a:t>」のような指示を含める</a:t>
            </a:r>
          </a:p>
        </p:txBody>
      </p:sp>
      <p:sp>
        <p:nvSpPr>
          <p:cNvPr id="4" name="スライド番号プレースホルダー 3">
            <a:extLst>
              <a:ext uri="{FF2B5EF4-FFF2-40B4-BE49-F238E27FC236}">
                <a16:creationId xmlns:a16="http://schemas.microsoft.com/office/drawing/2014/main" id="{500BAD72-61F8-EDB4-D38E-A31C7BACFB8B}"/>
              </a:ext>
            </a:extLst>
          </p:cNvPr>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spTree>
    <p:extLst>
      <p:ext uri="{BB962C8B-B14F-4D97-AF65-F5344CB8AC3E}">
        <p14:creationId xmlns:p14="http://schemas.microsoft.com/office/powerpoint/2010/main" val="265656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7380B-923A-B805-A479-7286E5A1EE05}"/>
              </a:ext>
            </a:extLst>
          </p:cNvPr>
          <p:cNvSpPr>
            <a:spLocks noGrp="1"/>
          </p:cNvSpPr>
          <p:nvPr>
            <p:ph type="title"/>
          </p:nvPr>
        </p:nvSpPr>
        <p:spPr/>
        <p:txBody>
          <a:bodyPr>
            <a:normAutofit fontScale="90000"/>
          </a:bodyPr>
          <a:lstStyle/>
          <a:p>
            <a:r>
              <a:rPr lang="ja-JP" altLang="en-US" dirty="0"/>
              <a:t>ここまでのまとめ</a:t>
            </a:r>
            <a:endParaRPr kumimoji="1" lang="ja-JP" altLang="en-US" dirty="0"/>
          </a:p>
        </p:txBody>
      </p:sp>
      <p:sp>
        <p:nvSpPr>
          <p:cNvPr id="3" name="コンテンツ プレースホルダー 2">
            <a:extLst>
              <a:ext uri="{FF2B5EF4-FFF2-40B4-BE49-F238E27FC236}">
                <a16:creationId xmlns:a16="http://schemas.microsoft.com/office/drawing/2014/main" id="{94976E55-3854-A57A-0EF9-16AA0BD65706}"/>
              </a:ext>
            </a:extLst>
          </p:cNvPr>
          <p:cNvSpPr>
            <a:spLocks noGrp="1"/>
          </p:cNvSpPr>
          <p:nvPr>
            <p:ph idx="1"/>
          </p:nvPr>
        </p:nvSpPr>
        <p:spPr/>
        <p:txBody>
          <a:bodyPr>
            <a:normAutofit/>
          </a:bodyPr>
          <a:lstStyle/>
          <a:p>
            <a:r>
              <a:rPr kumimoji="1" lang="en-US" altLang="ja-JP" sz="2400" dirty="0"/>
              <a:t>AI</a:t>
            </a:r>
            <a:r>
              <a:rPr kumimoji="1" lang="ja-JP" altLang="en-US" sz="2400" dirty="0"/>
              <a:t>チャットボットの活用で業務効率化、業務改善が可能</a:t>
            </a:r>
            <a:endParaRPr kumimoji="1" lang="en-US" altLang="ja-JP" sz="2400" dirty="0"/>
          </a:p>
          <a:p>
            <a:r>
              <a:rPr kumimoji="1" lang="ja-JP" altLang="en-US" sz="2400" dirty="0"/>
              <a:t>具体的な情報や課題を</a:t>
            </a:r>
            <a:r>
              <a:rPr kumimoji="1" lang="en-US" altLang="ja-JP" sz="2400" dirty="0"/>
              <a:t>AI</a:t>
            </a:r>
            <a:r>
              <a:rPr kumimoji="1" lang="ja-JP" altLang="en-US" sz="2400" dirty="0"/>
              <a:t>に提供することで、より適切な解決策を得られる</a:t>
            </a:r>
            <a:endParaRPr kumimoji="1" lang="en-US" altLang="ja-JP" sz="2400" dirty="0"/>
          </a:p>
          <a:p>
            <a:r>
              <a:rPr kumimoji="1" lang="ja-JP" altLang="en-US" sz="2400" dirty="0"/>
              <a:t>追加のプロンプトを用いて対話を継続し、より深い洞察や具体的な実施案を引き出せる</a:t>
            </a:r>
            <a:endParaRPr kumimoji="1" lang="en-US" altLang="ja-JP" sz="2400" dirty="0"/>
          </a:p>
          <a:p>
            <a:r>
              <a:rPr lang="en-US" altLang="ja-JP" sz="2400" dirty="0"/>
              <a:t>Chat</a:t>
            </a:r>
            <a:r>
              <a:rPr kumimoji="1" lang="en-US" altLang="ja-JP" sz="2400" dirty="0"/>
              <a:t>GPT</a:t>
            </a:r>
            <a:r>
              <a:rPr lang="ja-JP" altLang="en-US" sz="2400" dirty="0"/>
              <a:t> </a:t>
            </a:r>
            <a:r>
              <a:rPr kumimoji="1" lang="ja-JP" altLang="en-US" sz="2400" dirty="0"/>
              <a:t>は無料で利用可能で、ビジネス課題解決のツールとして活用できる</a:t>
            </a:r>
          </a:p>
        </p:txBody>
      </p:sp>
      <p:sp>
        <p:nvSpPr>
          <p:cNvPr id="4" name="スライド番号プレースホルダー 3">
            <a:extLst>
              <a:ext uri="{FF2B5EF4-FFF2-40B4-BE49-F238E27FC236}">
                <a16:creationId xmlns:a16="http://schemas.microsoft.com/office/drawing/2014/main" id="{87C8ECE5-7552-CC75-382B-4239AFAD1FF0}"/>
              </a:ext>
            </a:extLst>
          </p:cNvPr>
          <p:cNvSpPr>
            <a:spLocks noGrp="1"/>
          </p:cNvSpPr>
          <p:nvPr>
            <p:ph type="sldNum" sz="quarter" idx="12"/>
          </p:nvPr>
        </p:nvSpPr>
        <p:spPr/>
        <p:txBody>
          <a:bodyPr/>
          <a:lstStyle/>
          <a:p>
            <a:fld id="{E205D82C-95A1-431E-8E38-AA614A14CDCF}" type="slidenum">
              <a:rPr kumimoji="1" lang="ja-JP" altLang="en-US" smtClean="0"/>
              <a:t>32</a:t>
            </a:fld>
            <a:endParaRPr kumimoji="1" lang="ja-JP" altLang="en-US"/>
          </a:p>
        </p:txBody>
      </p:sp>
    </p:spTree>
    <p:extLst>
      <p:ext uri="{BB962C8B-B14F-4D97-AF65-F5344CB8AC3E}">
        <p14:creationId xmlns:p14="http://schemas.microsoft.com/office/powerpoint/2010/main" val="4167653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D3EA-5B4F-D6F6-C042-0D60F9610760}"/>
              </a:ext>
            </a:extLst>
          </p:cNvPr>
          <p:cNvSpPr>
            <a:spLocks noGrp="1"/>
          </p:cNvSpPr>
          <p:nvPr>
            <p:ph type="ctrTitle"/>
          </p:nvPr>
        </p:nvSpPr>
        <p:spPr/>
        <p:txBody>
          <a:bodyPr/>
          <a:lstStyle/>
          <a:p>
            <a:r>
              <a:rPr kumimoji="1" lang="en-US" altLang="ja-JP" dirty="0"/>
              <a:t>2-2. </a:t>
            </a:r>
            <a:r>
              <a:rPr kumimoji="1" lang="ja-JP" altLang="en-US" dirty="0"/>
              <a:t>タイタニック号データ分析</a:t>
            </a:r>
          </a:p>
        </p:txBody>
      </p:sp>
      <p:sp>
        <p:nvSpPr>
          <p:cNvPr id="3" name="字幕 2">
            <a:extLst>
              <a:ext uri="{FF2B5EF4-FFF2-40B4-BE49-F238E27FC236}">
                <a16:creationId xmlns:a16="http://schemas.microsoft.com/office/drawing/2014/main" id="{8DC1AD87-A449-B351-1405-34EFBF2421A1}"/>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69215F-5C7A-3A5F-86DA-2B708E370F97}"/>
              </a:ext>
            </a:extLst>
          </p:cNvPr>
          <p:cNvSpPr>
            <a:spLocks noGrp="1"/>
          </p:cNvSpPr>
          <p:nvPr>
            <p:ph type="sldNum" sz="quarter" idx="12"/>
          </p:nvPr>
        </p:nvSpPr>
        <p:spPr/>
        <p:txBody>
          <a:bodyPr/>
          <a:lstStyle/>
          <a:p>
            <a:fld id="{E205D82C-95A1-431E-8E38-AA614A14CDCF}" type="slidenum">
              <a:rPr kumimoji="1" lang="ja-JP" altLang="en-US" smtClean="0"/>
              <a:t>33</a:t>
            </a:fld>
            <a:endParaRPr kumimoji="1" lang="ja-JP" altLang="en-US"/>
          </a:p>
        </p:txBody>
      </p:sp>
    </p:spTree>
    <p:extLst>
      <p:ext uri="{BB962C8B-B14F-4D97-AF65-F5344CB8AC3E}">
        <p14:creationId xmlns:p14="http://schemas.microsoft.com/office/powerpoint/2010/main" val="2532889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2EF0B3-AA04-C99E-134D-57073EB838C7}"/>
              </a:ext>
            </a:extLst>
          </p:cNvPr>
          <p:cNvSpPr>
            <a:spLocks noGrp="1"/>
          </p:cNvSpPr>
          <p:nvPr>
            <p:ph type="title"/>
          </p:nvPr>
        </p:nvSpPr>
        <p:spPr/>
        <p:txBody>
          <a:bodyPr>
            <a:normAutofit fontScale="90000"/>
          </a:bodyPr>
          <a:lstStyle/>
          <a:p>
            <a:r>
              <a:rPr kumimoji="1" lang="en-US" altLang="ja-JP" dirty="0"/>
              <a:t>Titanic </a:t>
            </a:r>
            <a:r>
              <a:rPr kumimoji="1" lang="ja-JP" altLang="en-US" dirty="0"/>
              <a:t>データセット</a:t>
            </a:r>
          </a:p>
        </p:txBody>
      </p:sp>
      <p:sp>
        <p:nvSpPr>
          <p:cNvPr id="3" name="コンテンツ プレースホルダー 2">
            <a:extLst>
              <a:ext uri="{FF2B5EF4-FFF2-40B4-BE49-F238E27FC236}">
                <a16:creationId xmlns:a16="http://schemas.microsoft.com/office/drawing/2014/main" id="{7A3DCBCF-C478-553C-8074-4C9653C9DE93}"/>
              </a:ext>
            </a:extLst>
          </p:cNvPr>
          <p:cNvSpPr>
            <a:spLocks noGrp="1"/>
          </p:cNvSpPr>
          <p:nvPr>
            <p:ph idx="1"/>
          </p:nvPr>
        </p:nvSpPr>
        <p:spPr/>
        <p:txBody>
          <a:bodyPr>
            <a:normAutofit/>
          </a:bodyPr>
          <a:lstStyle/>
          <a:p>
            <a:r>
              <a:rPr kumimoji="1" lang="ja-JP" altLang="en-US" sz="2400" dirty="0"/>
              <a:t>タイタニック号のデータ</a:t>
            </a:r>
          </a:p>
          <a:p>
            <a:r>
              <a:rPr kumimoji="1" lang="ja-JP" altLang="en-US" sz="2400" dirty="0"/>
              <a:t>救出、客室種類、性別、年齢、料金、家族の有無など</a:t>
            </a:r>
          </a:p>
        </p:txBody>
      </p:sp>
      <p:sp>
        <p:nvSpPr>
          <p:cNvPr id="4" name="スライド番号プレースホルダー 3">
            <a:extLst>
              <a:ext uri="{FF2B5EF4-FFF2-40B4-BE49-F238E27FC236}">
                <a16:creationId xmlns:a16="http://schemas.microsoft.com/office/drawing/2014/main" id="{33847408-C0C5-7291-6BAC-BCBD05830EE2}"/>
              </a:ext>
            </a:extLst>
          </p:cNvPr>
          <p:cNvSpPr>
            <a:spLocks noGrp="1"/>
          </p:cNvSpPr>
          <p:nvPr>
            <p:ph type="sldNum" sz="quarter" idx="12"/>
          </p:nvPr>
        </p:nvSpPr>
        <p:spPr/>
        <p:txBody>
          <a:bodyPr/>
          <a:lstStyle/>
          <a:p>
            <a:fld id="{E205D82C-95A1-431E-8E38-AA614A14CDCF}" type="slidenum">
              <a:rPr kumimoji="1" lang="ja-JP" altLang="en-US" smtClean="0"/>
              <a:t>34</a:t>
            </a:fld>
            <a:endParaRPr kumimoji="1" lang="ja-JP" altLang="en-US"/>
          </a:p>
        </p:txBody>
      </p:sp>
      <p:pic>
        <p:nvPicPr>
          <p:cNvPr id="6" name="図 5">
            <a:extLst>
              <a:ext uri="{FF2B5EF4-FFF2-40B4-BE49-F238E27FC236}">
                <a16:creationId xmlns:a16="http://schemas.microsoft.com/office/drawing/2014/main" id="{477F1EF2-FDC5-45C2-2803-D00AF09BF3C5}"/>
              </a:ext>
            </a:extLst>
          </p:cNvPr>
          <p:cNvPicPr>
            <a:picLocks noChangeAspect="1"/>
          </p:cNvPicPr>
          <p:nvPr/>
        </p:nvPicPr>
        <p:blipFill>
          <a:blip r:embed="rId2"/>
          <a:stretch>
            <a:fillRect/>
          </a:stretch>
        </p:blipFill>
        <p:spPr>
          <a:xfrm>
            <a:off x="969866" y="1846181"/>
            <a:ext cx="7141112" cy="3790690"/>
          </a:xfrm>
          <a:prstGeom prst="rect">
            <a:avLst/>
          </a:prstGeom>
        </p:spPr>
      </p:pic>
      <p:sp>
        <p:nvSpPr>
          <p:cNvPr id="8" name="テキスト ボックス 7">
            <a:extLst>
              <a:ext uri="{FF2B5EF4-FFF2-40B4-BE49-F238E27FC236}">
                <a16:creationId xmlns:a16="http://schemas.microsoft.com/office/drawing/2014/main" id="{303B07F1-3B18-60A3-5C43-42CB822B2D13}"/>
              </a:ext>
            </a:extLst>
          </p:cNvPr>
          <p:cNvSpPr txBox="1"/>
          <p:nvPr/>
        </p:nvSpPr>
        <p:spPr>
          <a:xfrm>
            <a:off x="277792" y="5944720"/>
            <a:ext cx="8113853" cy="646331"/>
          </a:xfrm>
          <a:prstGeom prst="rect">
            <a:avLst/>
          </a:prstGeom>
          <a:noFill/>
        </p:spPr>
        <p:txBody>
          <a:bodyPr wrap="square">
            <a:spAutoFit/>
          </a:bodyPr>
          <a:lstStyle/>
          <a:p>
            <a:r>
              <a:rPr lang="ja-JP" altLang="en-US" dirty="0"/>
              <a:t>インターネットで公開されている（</a:t>
            </a:r>
            <a:r>
              <a:rPr lang="en-US" altLang="ja-JP" dirty="0"/>
              <a:t>891</a:t>
            </a:r>
            <a:r>
              <a:rPr lang="ja-JP" altLang="en-US" dirty="0"/>
              <a:t>名分）</a:t>
            </a:r>
            <a:endParaRPr lang="en-US" altLang="ja-JP" dirty="0"/>
          </a:p>
          <a:p>
            <a:r>
              <a:rPr lang="en-US" altLang="ja-JP" dirty="0"/>
              <a:t>https://github.com/datasciencedojo/datasets/blob/master/titanic.csv</a:t>
            </a:r>
            <a:endParaRPr lang="ja-JP" altLang="en-US" dirty="0"/>
          </a:p>
        </p:txBody>
      </p:sp>
    </p:spTree>
    <p:extLst>
      <p:ext uri="{BB962C8B-B14F-4D97-AF65-F5344CB8AC3E}">
        <p14:creationId xmlns:p14="http://schemas.microsoft.com/office/powerpoint/2010/main" val="3780786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023207-38E4-104E-01D0-73B34F49B80F}"/>
              </a:ext>
            </a:extLst>
          </p:cNvPr>
          <p:cNvSpPr>
            <a:spLocks noGrp="1"/>
          </p:cNvSpPr>
          <p:nvPr>
            <p:ph type="title"/>
          </p:nvPr>
        </p:nvSpPr>
        <p:spPr/>
        <p:txBody>
          <a:bodyPr>
            <a:normAutofit fontScale="90000"/>
          </a:bodyPr>
          <a:lstStyle/>
          <a:p>
            <a:r>
              <a:rPr kumimoji="1" lang="en-US" altLang="ja-JP" dirty="0"/>
              <a:t>AI</a:t>
            </a:r>
            <a:r>
              <a:rPr kumimoji="1" lang="ja-JP" altLang="en-US" dirty="0"/>
              <a:t>による分析結果の例</a:t>
            </a:r>
          </a:p>
        </p:txBody>
      </p:sp>
      <p:sp>
        <p:nvSpPr>
          <p:cNvPr id="3" name="コンテンツ プレースホルダー 2">
            <a:extLst>
              <a:ext uri="{FF2B5EF4-FFF2-40B4-BE49-F238E27FC236}">
                <a16:creationId xmlns:a16="http://schemas.microsoft.com/office/drawing/2014/main" id="{6E90D2AC-0550-F105-588D-A613597A25F1}"/>
              </a:ext>
            </a:extLst>
          </p:cNvPr>
          <p:cNvSpPr>
            <a:spLocks noGrp="1"/>
          </p:cNvSpPr>
          <p:nvPr>
            <p:ph idx="1"/>
          </p:nvPr>
        </p:nvSpPr>
        <p:spPr/>
        <p:txBody>
          <a:bodyPr/>
          <a:lstStyle/>
          <a:p>
            <a:r>
              <a:rPr kumimoji="1" lang="ja-JP" altLang="en-US" dirty="0"/>
              <a:t>生存率は性別によって大きく異なる</a:t>
            </a:r>
            <a:endParaRPr kumimoji="1" lang="en-US" altLang="ja-JP" dirty="0"/>
          </a:p>
          <a:p>
            <a:endParaRPr lang="en-US" altLang="ja-JP" dirty="0"/>
          </a:p>
          <a:p>
            <a:r>
              <a:rPr kumimoji="1" lang="ja-JP" altLang="en-US" dirty="0"/>
              <a:t>子供（</a:t>
            </a:r>
            <a:r>
              <a:rPr kumimoji="1" lang="en-US" altLang="ja-JP" dirty="0"/>
              <a:t>10</a:t>
            </a:r>
            <a:r>
              <a:rPr kumimoji="1" lang="ja-JP" altLang="en-US" dirty="0"/>
              <a:t>歳以下）の生存率は高い</a:t>
            </a:r>
            <a:endParaRPr kumimoji="1" lang="en-US" altLang="ja-JP" dirty="0"/>
          </a:p>
          <a:p>
            <a:endParaRPr lang="en-US" altLang="ja-JP" dirty="0"/>
          </a:p>
          <a:p>
            <a:r>
              <a:rPr kumimoji="1" lang="ja-JP" altLang="en-US" dirty="0"/>
              <a:t>高齢者は生存率が低い</a:t>
            </a:r>
            <a:endParaRPr kumimoji="1" lang="en-US" altLang="ja-JP" dirty="0"/>
          </a:p>
          <a:p>
            <a:endParaRPr lang="en-US" altLang="ja-JP" dirty="0"/>
          </a:p>
          <a:p>
            <a:r>
              <a:rPr kumimoji="1" lang="ja-JP" altLang="en-US" dirty="0"/>
              <a:t>クラス（キャビンクラス）により生存率が変わる</a:t>
            </a:r>
          </a:p>
        </p:txBody>
      </p:sp>
      <p:sp>
        <p:nvSpPr>
          <p:cNvPr id="4" name="スライド番号プレースホルダー 3">
            <a:extLst>
              <a:ext uri="{FF2B5EF4-FFF2-40B4-BE49-F238E27FC236}">
                <a16:creationId xmlns:a16="http://schemas.microsoft.com/office/drawing/2014/main" id="{C0A38A45-45EC-2C6A-3046-0548A2AD143E}"/>
              </a:ext>
            </a:extLst>
          </p:cNvPr>
          <p:cNvSpPr>
            <a:spLocks noGrp="1"/>
          </p:cNvSpPr>
          <p:nvPr>
            <p:ph type="sldNum" sz="quarter" idx="12"/>
          </p:nvPr>
        </p:nvSpPr>
        <p:spPr/>
        <p:txBody>
          <a:bodyPr/>
          <a:lstStyle/>
          <a:p>
            <a:fld id="{E205D82C-95A1-431E-8E38-AA614A14CDCF}" type="slidenum">
              <a:rPr kumimoji="1" lang="ja-JP" altLang="en-US" smtClean="0"/>
              <a:t>35</a:t>
            </a:fld>
            <a:endParaRPr kumimoji="1" lang="ja-JP" altLang="en-US"/>
          </a:p>
        </p:txBody>
      </p:sp>
    </p:spTree>
    <p:extLst>
      <p:ext uri="{BB962C8B-B14F-4D97-AF65-F5344CB8AC3E}">
        <p14:creationId xmlns:p14="http://schemas.microsoft.com/office/powerpoint/2010/main" val="2262340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023207-38E4-104E-01D0-73B34F49B80F}"/>
              </a:ext>
            </a:extLst>
          </p:cNvPr>
          <p:cNvSpPr>
            <a:spLocks noGrp="1"/>
          </p:cNvSpPr>
          <p:nvPr>
            <p:ph type="title"/>
          </p:nvPr>
        </p:nvSpPr>
        <p:spPr/>
        <p:txBody>
          <a:bodyPr>
            <a:normAutofit fontScale="90000"/>
          </a:bodyPr>
          <a:lstStyle/>
          <a:p>
            <a:r>
              <a:rPr kumimoji="1" lang="en-US" altLang="ja-JP" dirty="0"/>
              <a:t>AI</a:t>
            </a:r>
            <a:r>
              <a:rPr kumimoji="1" lang="ja-JP" altLang="en-US" dirty="0"/>
              <a:t>による分析結果の例</a:t>
            </a:r>
          </a:p>
        </p:txBody>
      </p:sp>
      <p:sp>
        <p:nvSpPr>
          <p:cNvPr id="4" name="スライド番号プレースホルダー 3">
            <a:extLst>
              <a:ext uri="{FF2B5EF4-FFF2-40B4-BE49-F238E27FC236}">
                <a16:creationId xmlns:a16="http://schemas.microsoft.com/office/drawing/2014/main" id="{C0A38A45-45EC-2C6A-3046-0548A2AD143E}"/>
              </a:ext>
            </a:extLst>
          </p:cNvPr>
          <p:cNvSpPr>
            <a:spLocks noGrp="1"/>
          </p:cNvSpPr>
          <p:nvPr>
            <p:ph type="sldNum" sz="quarter" idx="12"/>
          </p:nvPr>
        </p:nvSpPr>
        <p:spPr/>
        <p:txBody>
          <a:bodyPr/>
          <a:lstStyle/>
          <a:p>
            <a:fld id="{E205D82C-95A1-431E-8E38-AA614A14CDCF}" type="slidenum">
              <a:rPr kumimoji="1" lang="ja-JP" altLang="en-US" smtClean="0"/>
              <a:t>36</a:t>
            </a:fld>
            <a:endParaRPr kumimoji="1" lang="ja-JP" altLang="en-US"/>
          </a:p>
        </p:txBody>
      </p:sp>
      <p:sp>
        <p:nvSpPr>
          <p:cNvPr id="6" name="コンテンツ プレースホルダー 5">
            <a:extLst>
              <a:ext uri="{FF2B5EF4-FFF2-40B4-BE49-F238E27FC236}">
                <a16:creationId xmlns:a16="http://schemas.microsoft.com/office/drawing/2014/main" id="{CEC22B20-E927-4AA1-4576-804CC3174F89}"/>
              </a:ext>
            </a:extLst>
          </p:cNvPr>
          <p:cNvSpPr>
            <a:spLocks noGrp="1"/>
          </p:cNvSpPr>
          <p:nvPr>
            <p:ph idx="1"/>
          </p:nvPr>
        </p:nvSpPr>
        <p:spPr/>
        <p:txBody>
          <a:bodyPr/>
          <a:lstStyle/>
          <a:p>
            <a:endParaRPr lang="ja-JP" altLang="en-US"/>
          </a:p>
        </p:txBody>
      </p:sp>
      <p:pic>
        <p:nvPicPr>
          <p:cNvPr id="8" name="図 7">
            <a:extLst>
              <a:ext uri="{FF2B5EF4-FFF2-40B4-BE49-F238E27FC236}">
                <a16:creationId xmlns:a16="http://schemas.microsoft.com/office/drawing/2014/main" id="{DCB6F596-EDF2-1F93-27DD-1FD049EFA79F}"/>
              </a:ext>
            </a:extLst>
          </p:cNvPr>
          <p:cNvPicPr>
            <a:picLocks noChangeAspect="1"/>
          </p:cNvPicPr>
          <p:nvPr/>
        </p:nvPicPr>
        <p:blipFill>
          <a:blip r:embed="rId2"/>
          <a:stretch>
            <a:fillRect/>
          </a:stretch>
        </p:blipFill>
        <p:spPr>
          <a:xfrm>
            <a:off x="860743" y="677350"/>
            <a:ext cx="6689407" cy="6180650"/>
          </a:xfrm>
          <a:prstGeom prst="rect">
            <a:avLst/>
          </a:prstGeom>
        </p:spPr>
      </p:pic>
    </p:spTree>
    <p:extLst>
      <p:ext uri="{BB962C8B-B14F-4D97-AF65-F5344CB8AC3E}">
        <p14:creationId xmlns:p14="http://schemas.microsoft.com/office/powerpoint/2010/main" val="1661012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演習３．</a:t>
            </a:r>
            <a:r>
              <a:rPr kumimoji="1" lang="en-US" altLang="ja-JP" sz="3200" dirty="0"/>
              <a:t> </a:t>
            </a:r>
            <a:r>
              <a:rPr kumimoji="1" lang="ja-JP" altLang="en-US" sz="3200" dirty="0"/>
              <a:t>タイタニック号のデータ</a:t>
            </a:r>
            <a:r>
              <a:rPr kumimoji="1" lang="en-US" altLang="ja-JP" sz="3200" dirty="0"/>
              <a:t>200</a:t>
            </a:r>
            <a:r>
              <a:rPr kumimoji="1" lang="ja-JP" altLang="en-US" sz="3200" dirty="0"/>
              <a:t>名</a:t>
            </a: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37</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677870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39F72D-7CB0-E611-C7E5-25DE1763BECE}"/>
              </a:ext>
            </a:extLst>
          </p:cNvPr>
          <p:cNvSpPr>
            <a:spLocks noGrp="1"/>
          </p:cNvSpPr>
          <p:nvPr>
            <p:ph type="title"/>
          </p:nvPr>
        </p:nvSpPr>
        <p:spPr/>
        <p:txBody>
          <a:bodyPr>
            <a:normAutofit fontScale="90000"/>
          </a:bodyPr>
          <a:lstStyle/>
          <a:p>
            <a:r>
              <a:rPr kumimoji="1" lang="ja-JP" altLang="en-US" dirty="0"/>
              <a:t>演習</a:t>
            </a:r>
            <a:r>
              <a:rPr lang="ja-JP" altLang="en-US" dirty="0"/>
              <a:t>３</a:t>
            </a:r>
            <a:r>
              <a:rPr kumimoji="1" lang="ja-JP" altLang="en-US" dirty="0"/>
              <a:t>の狙い</a:t>
            </a:r>
          </a:p>
        </p:txBody>
      </p:sp>
      <p:sp>
        <p:nvSpPr>
          <p:cNvPr id="3" name="コンテンツ プレースホルダー 2">
            <a:extLst>
              <a:ext uri="{FF2B5EF4-FFF2-40B4-BE49-F238E27FC236}">
                <a16:creationId xmlns:a16="http://schemas.microsoft.com/office/drawing/2014/main" id="{1A468370-1727-2084-38F2-3B91CB9501F5}"/>
              </a:ext>
            </a:extLst>
          </p:cNvPr>
          <p:cNvSpPr>
            <a:spLocks noGrp="1"/>
          </p:cNvSpPr>
          <p:nvPr>
            <p:ph idx="1"/>
          </p:nvPr>
        </p:nvSpPr>
        <p:spPr>
          <a:xfrm>
            <a:off x="321845" y="846252"/>
            <a:ext cx="8461208" cy="5941897"/>
          </a:xfrm>
        </p:spPr>
        <p:txBody>
          <a:bodyPr>
            <a:normAutofit/>
          </a:bodyPr>
          <a:lstStyle/>
          <a:p>
            <a:pPr marL="0" indent="0">
              <a:buNone/>
            </a:pPr>
            <a:r>
              <a:rPr lang="en-US" altLang="ja-JP" dirty="0"/>
              <a:t>《</a:t>
            </a:r>
            <a:r>
              <a:rPr lang="ja-JP" altLang="en-US" b="1" dirty="0"/>
              <a:t>データ分析</a:t>
            </a:r>
            <a:r>
              <a:rPr lang="en-US" altLang="ja-JP" dirty="0"/>
              <a:t>》</a:t>
            </a:r>
            <a:r>
              <a:rPr lang="ja-JP" altLang="en-US" dirty="0"/>
              <a:t>を </a:t>
            </a:r>
            <a:r>
              <a:rPr lang="en-US" altLang="ja-JP" dirty="0"/>
              <a:t>AI </a:t>
            </a:r>
            <a:r>
              <a:rPr lang="ja-JP" altLang="en-US" dirty="0"/>
              <a:t>が支援</a:t>
            </a:r>
            <a:endParaRPr lang="en-US" altLang="ja-JP" dirty="0"/>
          </a:p>
          <a:p>
            <a:pPr marL="0" indent="0">
              <a:buNone/>
            </a:pPr>
            <a:endParaRPr lang="en-US" altLang="ja-JP" dirty="0"/>
          </a:p>
          <a:p>
            <a:r>
              <a:rPr lang="ja-JP" altLang="en-US" b="1" dirty="0"/>
              <a:t>批判的思考力</a:t>
            </a:r>
            <a:endParaRPr lang="en-US" altLang="ja-JP" b="1" dirty="0"/>
          </a:p>
          <a:p>
            <a:pPr marL="0" indent="0">
              <a:buNone/>
            </a:pPr>
            <a:r>
              <a:rPr kumimoji="1" lang="ja-JP" altLang="en-US" dirty="0"/>
              <a:t>　データから仮説を立て、検討する</a:t>
            </a:r>
            <a:endParaRPr kumimoji="1" lang="en-US" altLang="ja-JP" dirty="0"/>
          </a:p>
          <a:p>
            <a:endParaRPr lang="en-US" altLang="ja-JP" dirty="0"/>
          </a:p>
          <a:p>
            <a:r>
              <a:rPr lang="ja-JP" altLang="en-US" b="1" dirty="0"/>
              <a:t>問題解決</a:t>
            </a:r>
            <a:endParaRPr lang="en-US" altLang="ja-JP" b="1" dirty="0"/>
          </a:p>
          <a:p>
            <a:pPr marL="0" indent="0">
              <a:buNone/>
            </a:pPr>
            <a:r>
              <a:rPr kumimoji="1" lang="ja-JP" altLang="en-US" dirty="0"/>
              <a:t>　複雑なデータから意味のある洞察を導き出す</a:t>
            </a:r>
            <a:endParaRPr kumimoji="1" lang="en-US" altLang="ja-JP" dirty="0"/>
          </a:p>
          <a:p>
            <a:pPr marL="0" indent="0">
              <a:buNone/>
            </a:pPr>
            <a:endParaRPr lang="en-US" altLang="ja-JP" dirty="0"/>
          </a:p>
          <a:p>
            <a:r>
              <a:rPr kumimoji="1" lang="ja-JP" altLang="en-US" b="1" dirty="0"/>
              <a:t>数理的、統計的思考力</a:t>
            </a:r>
            <a:endParaRPr kumimoji="1" lang="en-US" altLang="ja-JP" b="1" dirty="0"/>
          </a:p>
          <a:p>
            <a:pPr marL="0" indent="0">
              <a:buNone/>
            </a:pPr>
            <a:r>
              <a:rPr lang="ja-JP" altLang="en-US" dirty="0"/>
              <a:t>　相関、因果、検定など</a:t>
            </a:r>
            <a:endParaRPr kumimoji="1" lang="ja-JP" altLang="en-US" dirty="0"/>
          </a:p>
        </p:txBody>
      </p:sp>
      <p:sp>
        <p:nvSpPr>
          <p:cNvPr id="4" name="スライド番号プレースホルダー 3">
            <a:extLst>
              <a:ext uri="{FF2B5EF4-FFF2-40B4-BE49-F238E27FC236}">
                <a16:creationId xmlns:a16="http://schemas.microsoft.com/office/drawing/2014/main" id="{25DD4309-AABB-A14C-6088-45B206A97D96}"/>
              </a:ext>
            </a:extLst>
          </p:cNvPr>
          <p:cNvSpPr>
            <a:spLocks noGrp="1"/>
          </p:cNvSpPr>
          <p:nvPr>
            <p:ph type="sldNum" sz="quarter" idx="12"/>
          </p:nvPr>
        </p:nvSpPr>
        <p:spPr/>
        <p:txBody>
          <a:bodyPr/>
          <a:lstStyle/>
          <a:p>
            <a:fld id="{E205D82C-95A1-431E-8E38-AA614A14CDCF}" type="slidenum">
              <a:rPr kumimoji="1" lang="ja-JP" altLang="en-US" smtClean="0"/>
              <a:t>38</a:t>
            </a:fld>
            <a:endParaRPr kumimoji="1" lang="ja-JP" altLang="en-US"/>
          </a:p>
        </p:txBody>
      </p:sp>
    </p:spTree>
    <p:extLst>
      <p:ext uri="{BB962C8B-B14F-4D97-AF65-F5344CB8AC3E}">
        <p14:creationId xmlns:p14="http://schemas.microsoft.com/office/powerpoint/2010/main" val="3510347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D3CD1ED-7ED7-4A85-6588-E4B500ED923F}"/>
              </a:ext>
            </a:extLst>
          </p:cNvPr>
          <p:cNvSpPr>
            <a:spLocks noGrp="1"/>
          </p:cNvSpPr>
          <p:nvPr>
            <p:ph idx="1"/>
          </p:nvPr>
        </p:nvSpPr>
        <p:spPr>
          <a:xfrm>
            <a:off x="420907" y="762416"/>
            <a:ext cx="8461208" cy="5959059"/>
          </a:xfrm>
        </p:spPr>
        <p:txBody>
          <a:bodyPr>
            <a:normAutofit lnSpcReduction="10000"/>
          </a:bodyPr>
          <a:lstStyle/>
          <a:p>
            <a:pPr marL="0" indent="0">
              <a:buNone/>
            </a:pPr>
            <a:r>
              <a:rPr lang="ja-JP" altLang="en-US" sz="2400" dirty="0"/>
              <a:t>①</a:t>
            </a:r>
            <a:r>
              <a:rPr kumimoji="1" lang="ja-JP" altLang="en-US" sz="2400" dirty="0"/>
              <a:t> 次のページの「</a:t>
            </a:r>
            <a:r>
              <a:rPr kumimoji="1" lang="ja-JP" altLang="en-US" sz="2400" b="1" dirty="0"/>
              <a:t>演習３</a:t>
            </a:r>
            <a:r>
              <a:rPr kumimoji="1" lang="ja-JP" altLang="en-US" sz="2400" dirty="0"/>
              <a:t>」に記載されたプロンプトを試してみる</a:t>
            </a:r>
            <a:endParaRPr kumimoji="1" lang="en-US" altLang="ja-JP" sz="2400" dirty="0"/>
          </a:p>
          <a:p>
            <a:pPr marL="0" indent="0">
              <a:buNone/>
            </a:pPr>
            <a:r>
              <a:rPr lang="ja-JP" altLang="en-US" sz="2400" b="1" dirty="0"/>
              <a:t>       </a:t>
            </a:r>
            <a:r>
              <a:rPr lang="en-US" altLang="ja-JP" sz="2400" b="1" dirty="0">
                <a:hlinkClick r:id="rId2"/>
              </a:rPr>
              <a:t>https://www.kkaneko.jp/kouza.html</a:t>
            </a:r>
            <a:endParaRPr lang="en-US" altLang="ja-JP" sz="2400" b="1" dirty="0"/>
          </a:p>
          <a:p>
            <a:pPr marL="0" indent="0">
              <a:buNone/>
            </a:pPr>
            <a:endParaRPr lang="en-US" altLang="ja-JP" sz="2400" b="1" dirty="0"/>
          </a:p>
          <a:p>
            <a:pPr marL="0" indent="0">
              <a:buNone/>
            </a:pPr>
            <a:r>
              <a:rPr lang="ja-JP" altLang="en-US" sz="2400" b="1" dirty="0"/>
              <a:t>② 各自で、追加の質問を自由に考え、行ってみる</a:t>
            </a:r>
            <a:endParaRPr lang="en-US" altLang="ja-JP" sz="2400" b="1" dirty="0"/>
          </a:p>
          <a:p>
            <a:pPr marL="0" indent="0">
              <a:buNone/>
            </a:pPr>
            <a:endParaRPr lang="en-US" altLang="ja-JP" sz="2400" b="1" dirty="0"/>
          </a:p>
          <a:p>
            <a:pPr marL="0" indent="0">
              <a:buNone/>
            </a:pPr>
            <a:r>
              <a:rPr lang="en-US" altLang="ja-JP" sz="2400" b="1" dirty="0"/>
              <a:t>※ </a:t>
            </a:r>
            <a:r>
              <a:rPr lang="ja-JP" altLang="en-US" b="1" dirty="0"/>
              <a:t>柔軟な対応</a:t>
            </a:r>
            <a:r>
              <a:rPr lang="ja-JP" altLang="en-US" dirty="0"/>
              <a:t>：</a:t>
            </a:r>
            <a:r>
              <a:rPr lang="en-US" altLang="ja-JP" dirty="0"/>
              <a:t>AI</a:t>
            </a:r>
            <a:r>
              <a:rPr lang="ja-JP" altLang="en-US" dirty="0"/>
              <a:t>の回答が「不正確」、「人間の意図を理解していない」と感じたとき</a:t>
            </a:r>
            <a:endParaRPr lang="en-US" altLang="ja-JP" dirty="0"/>
          </a:p>
          <a:p>
            <a:pPr lvl="1"/>
            <a:r>
              <a:rPr lang="ja-JP" altLang="en-US" dirty="0"/>
              <a:t>まず、最初からやり直す（</a:t>
            </a:r>
            <a:r>
              <a:rPr lang="en-US" altLang="ja-JP" dirty="0"/>
              <a:t>WEB</a:t>
            </a:r>
            <a:r>
              <a:rPr lang="ja-JP" altLang="en-US" dirty="0"/>
              <a:t>ブラウザの再読み込みボタン）</a:t>
            </a:r>
            <a:endParaRPr lang="en-US" altLang="ja-JP" dirty="0"/>
          </a:p>
          <a:p>
            <a:pPr lvl="1"/>
            <a:r>
              <a:rPr kumimoji="1" lang="ja-JP" altLang="en-US" b="1" dirty="0"/>
              <a:t>質問をより明確にする。質問をより単純にする</a:t>
            </a:r>
            <a:r>
              <a:rPr kumimoji="1" lang="ja-JP" altLang="en-US" dirty="0"/>
              <a:t>。</a:t>
            </a:r>
            <a:endParaRPr kumimoji="1" lang="en-US" altLang="ja-JP" dirty="0"/>
          </a:p>
          <a:p>
            <a:pPr lvl="1"/>
            <a:r>
              <a:rPr kumimoji="1" lang="ja-JP" altLang="en-US" dirty="0"/>
              <a:t>プロンプトに「</a:t>
            </a:r>
            <a:r>
              <a:rPr kumimoji="1" lang="ja-JP" altLang="en-US" b="1" dirty="0"/>
              <a:t>落ち着いて考えてください</a:t>
            </a:r>
            <a:r>
              <a:rPr kumimoji="1" lang="ja-JP" altLang="en-US" dirty="0"/>
              <a:t>」、「</a:t>
            </a:r>
            <a:r>
              <a:rPr kumimoji="1" lang="ja-JP" altLang="en-US" b="1" dirty="0"/>
              <a:t>正確な回答を心掛けてください</a:t>
            </a:r>
            <a:r>
              <a:rPr kumimoji="1" lang="ja-JP" altLang="en-US" dirty="0"/>
              <a:t>」のような指示を含める</a:t>
            </a:r>
            <a:endParaRPr lang="en-US" altLang="ja-JP" sz="2400" b="1" dirty="0"/>
          </a:p>
          <a:p>
            <a:pPr marL="0" indent="0">
              <a:buNone/>
            </a:pPr>
            <a:r>
              <a:rPr lang="en-US" altLang="ja-JP" sz="2400" b="1" dirty="0"/>
              <a:t>  </a:t>
            </a:r>
          </a:p>
          <a:p>
            <a:pPr marL="0" indent="0">
              <a:buNone/>
            </a:pPr>
            <a:endParaRPr lang="en-US" altLang="ja-JP" sz="2400" b="1" dirty="0"/>
          </a:p>
          <a:p>
            <a:pPr marL="0" indent="0">
              <a:buNone/>
            </a:pPr>
            <a:endParaRPr lang="en-US" altLang="ja-JP" sz="2400" b="1" dirty="0"/>
          </a:p>
        </p:txBody>
      </p:sp>
      <p:sp>
        <p:nvSpPr>
          <p:cNvPr id="4" name="スライド番号プレースホルダー 3">
            <a:extLst>
              <a:ext uri="{FF2B5EF4-FFF2-40B4-BE49-F238E27FC236}">
                <a16:creationId xmlns:a16="http://schemas.microsoft.com/office/drawing/2014/main" id="{E7E30053-34C0-5ABD-ED7C-998CDACCE7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タイトル 1">
            <a:extLst>
              <a:ext uri="{FF2B5EF4-FFF2-40B4-BE49-F238E27FC236}">
                <a16:creationId xmlns:a16="http://schemas.microsoft.com/office/drawing/2014/main" id="{92A97AB0-13AB-B028-B292-E1156C12D807}"/>
              </a:ext>
            </a:extLst>
          </p:cNvPr>
          <p:cNvSpPr>
            <a:spLocks noGrp="1"/>
          </p:cNvSpPr>
          <p:nvPr>
            <p:ph type="title"/>
          </p:nvPr>
        </p:nvSpPr>
        <p:spPr>
          <a:xfrm>
            <a:off x="321845" y="175028"/>
            <a:ext cx="8461208" cy="469865"/>
          </a:xfrm>
        </p:spPr>
        <p:txBody>
          <a:bodyPr>
            <a:normAutofit fontScale="90000"/>
          </a:bodyPr>
          <a:lstStyle/>
          <a:p>
            <a:r>
              <a:rPr lang="ja-JP" altLang="en-US" dirty="0"/>
              <a:t>演習３の手順</a:t>
            </a:r>
            <a:endParaRPr kumimoji="1" lang="ja-JP" altLang="en-US" dirty="0"/>
          </a:p>
        </p:txBody>
      </p:sp>
    </p:spTree>
    <p:extLst>
      <p:ext uri="{BB962C8B-B14F-4D97-AF65-F5344CB8AC3E}">
        <p14:creationId xmlns:p14="http://schemas.microsoft.com/office/powerpoint/2010/main" val="294388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2387600"/>
          </a:xfrm>
        </p:spPr>
        <p:txBody>
          <a:bodyPr>
            <a:noAutofit/>
          </a:bodyPr>
          <a:lstStyle/>
          <a:p>
            <a:r>
              <a:rPr lang="en-US" altLang="ja-JP" dirty="0"/>
              <a:t>2-1 AI</a:t>
            </a:r>
            <a:r>
              <a:rPr lang="ja-JP" altLang="en-US" dirty="0"/>
              <a:t> によるビジネス課題の解決</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4</a:t>
            </a:fld>
            <a:endParaRPr lang="ja-JP" altLang="en-US" dirty="0"/>
          </a:p>
        </p:txBody>
      </p:sp>
    </p:spTree>
    <p:extLst>
      <p:ext uri="{BB962C8B-B14F-4D97-AF65-F5344CB8AC3E}">
        <p14:creationId xmlns:p14="http://schemas.microsoft.com/office/powerpoint/2010/main" val="1309319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D3EA-5B4F-D6F6-C042-0D60F9610760}"/>
              </a:ext>
            </a:extLst>
          </p:cNvPr>
          <p:cNvSpPr>
            <a:spLocks noGrp="1"/>
          </p:cNvSpPr>
          <p:nvPr>
            <p:ph type="ctrTitle"/>
          </p:nvPr>
        </p:nvSpPr>
        <p:spPr/>
        <p:txBody>
          <a:bodyPr/>
          <a:lstStyle/>
          <a:p>
            <a:r>
              <a:rPr kumimoji="1" lang="en-US" altLang="ja-JP" dirty="0"/>
              <a:t>2-3. </a:t>
            </a:r>
            <a:r>
              <a:rPr lang="en-US" altLang="ja-JP" dirty="0"/>
              <a:t>COVID-19 </a:t>
            </a:r>
            <a:r>
              <a:rPr lang="ja-JP" altLang="en-US" dirty="0"/>
              <a:t>広島県の感染者数データ（</a:t>
            </a:r>
            <a:r>
              <a:rPr lang="en-US" altLang="ja-JP" dirty="0"/>
              <a:t>2023</a:t>
            </a:r>
            <a:r>
              <a:rPr lang="ja-JP" altLang="en-US" dirty="0"/>
              <a:t>年</a:t>
            </a:r>
            <a:r>
              <a:rPr lang="en-US" altLang="ja-JP" dirty="0"/>
              <a:t>1</a:t>
            </a:r>
            <a:r>
              <a:rPr lang="ja-JP" altLang="en-US" dirty="0"/>
              <a:t>月～</a:t>
            </a:r>
            <a:r>
              <a:rPr lang="en-US" altLang="ja-JP" dirty="0"/>
              <a:t>7</a:t>
            </a:r>
            <a:r>
              <a:rPr lang="ja-JP" altLang="en-US" dirty="0"/>
              <a:t>月）</a:t>
            </a:r>
            <a:endParaRPr kumimoji="1" lang="ja-JP" altLang="en-US" dirty="0"/>
          </a:p>
        </p:txBody>
      </p:sp>
      <p:sp>
        <p:nvSpPr>
          <p:cNvPr id="3" name="字幕 2">
            <a:extLst>
              <a:ext uri="{FF2B5EF4-FFF2-40B4-BE49-F238E27FC236}">
                <a16:creationId xmlns:a16="http://schemas.microsoft.com/office/drawing/2014/main" id="{8DC1AD87-A449-B351-1405-34EFBF2421A1}"/>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69215F-5C7A-3A5F-86DA-2B708E370F9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978368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B4CE00-0321-9018-077B-E29A2FC34811}"/>
              </a:ext>
            </a:extLst>
          </p:cNvPr>
          <p:cNvSpPr>
            <a:spLocks noGrp="1"/>
          </p:cNvSpPr>
          <p:nvPr>
            <p:ph type="title"/>
          </p:nvPr>
        </p:nvSpPr>
        <p:spPr/>
        <p:txBody>
          <a:bodyPr>
            <a:normAutofit fontScale="90000"/>
          </a:bodyPr>
          <a:lstStyle/>
          <a:p>
            <a:r>
              <a:rPr kumimoji="1" lang="ja-JP" altLang="en-US" dirty="0"/>
              <a:t>時系列データ</a:t>
            </a:r>
          </a:p>
        </p:txBody>
      </p:sp>
      <p:sp>
        <p:nvSpPr>
          <p:cNvPr id="3" name="コンテンツ プレースホルダー 2">
            <a:extLst>
              <a:ext uri="{FF2B5EF4-FFF2-40B4-BE49-F238E27FC236}">
                <a16:creationId xmlns:a16="http://schemas.microsoft.com/office/drawing/2014/main" id="{48179256-8E7E-5663-D82B-C570BC829ADD}"/>
              </a:ext>
            </a:extLst>
          </p:cNvPr>
          <p:cNvSpPr>
            <a:spLocks noGrp="1"/>
          </p:cNvSpPr>
          <p:nvPr>
            <p:ph idx="1"/>
          </p:nvPr>
        </p:nvSpPr>
        <p:spPr/>
        <p:txBody>
          <a:bodyPr>
            <a:normAutofit/>
          </a:bodyPr>
          <a:lstStyle/>
          <a:p>
            <a:pPr marL="0" indent="0">
              <a:buNone/>
            </a:pPr>
            <a:r>
              <a:rPr kumimoji="1" lang="ja-JP" altLang="en-US" sz="2400" b="1" dirty="0"/>
              <a:t>時系列データ</a:t>
            </a:r>
            <a:r>
              <a:rPr kumimoji="1" lang="ja-JP" altLang="en-US" sz="2400" dirty="0"/>
              <a:t>は、</a:t>
            </a:r>
            <a:r>
              <a:rPr kumimoji="1" lang="ja-JP" altLang="en-US" sz="2400" b="1" u="sng" dirty="0"/>
              <a:t>時間の経過に伴って</a:t>
            </a:r>
            <a:r>
              <a:rPr kumimoji="1" lang="ja-JP" altLang="en-US" sz="2400" dirty="0"/>
              <a:t>順序付けられた</a:t>
            </a:r>
            <a:r>
              <a:rPr kumimoji="1" lang="ja-JP" altLang="en-US" sz="2400" b="1" u="sng" dirty="0"/>
              <a:t>データの並び</a:t>
            </a:r>
            <a:endParaRPr kumimoji="1" lang="en-US" altLang="ja-JP" sz="2400" b="1" u="sng" dirty="0"/>
          </a:p>
          <a:p>
            <a:pPr marL="0" indent="0">
              <a:buNone/>
            </a:pPr>
            <a:endParaRPr lang="en-US" altLang="ja-JP" sz="2400" b="1" u="sng" dirty="0"/>
          </a:p>
          <a:p>
            <a:pPr marL="0" indent="0">
              <a:buNone/>
            </a:pPr>
            <a:r>
              <a:rPr kumimoji="1" lang="ja-JP" altLang="en-US" sz="2400" u="sng" dirty="0"/>
              <a:t>例</a:t>
            </a:r>
            <a:endParaRPr kumimoji="1" lang="en-US" altLang="ja-JP" sz="2400" u="sng" dirty="0"/>
          </a:p>
          <a:p>
            <a:pPr marL="0" indent="0">
              <a:buNone/>
            </a:pPr>
            <a:r>
              <a:rPr lang="en-US" altLang="ja-JP" sz="2400" dirty="0"/>
              <a:t>	</a:t>
            </a:r>
            <a:r>
              <a:rPr lang="en-US" altLang="ja-JP" sz="2400" dirty="0">
                <a:solidFill>
                  <a:srgbClr val="FF0000"/>
                </a:solidFill>
              </a:rPr>
              <a:t>2023</a:t>
            </a:r>
            <a:r>
              <a:rPr lang="ja-JP" altLang="en-US" sz="2400" dirty="0">
                <a:solidFill>
                  <a:srgbClr val="FF0000"/>
                </a:solidFill>
              </a:rPr>
              <a:t>年</a:t>
            </a:r>
            <a:r>
              <a:rPr lang="en-US" altLang="ja-JP" sz="2400" dirty="0">
                <a:solidFill>
                  <a:srgbClr val="FF0000"/>
                </a:solidFill>
              </a:rPr>
              <a:t>12</a:t>
            </a:r>
            <a:r>
              <a:rPr lang="ja-JP" altLang="en-US" sz="2400" dirty="0">
                <a:solidFill>
                  <a:srgbClr val="FF0000"/>
                </a:solidFill>
              </a:rPr>
              <a:t>月</a:t>
            </a:r>
            <a:r>
              <a:rPr lang="en-US" altLang="ja-JP" sz="2400" dirty="0">
                <a:solidFill>
                  <a:srgbClr val="FF0000"/>
                </a:solidFill>
              </a:rPr>
              <a:t>3</a:t>
            </a:r>
            <a:r>
              <a:rPr lang="ja-JP" altLang="en-US" sz="2400" dirty="0">
                <a:solidFill>
                  <a:srgbClr val="FF0000"/>
                </a:solidFill>
              </a:rPr>
              <a:t>日の気温</a:t>
            </a:r>
            <a:r>
              <a:rPr lang="ja-JP" altLang="en-US" sz="2400" dirty="0"/>
              <a:t>は</a:t>
            </a:r>
            <a:r>
              <a:rPr lang="en-US" altLang="ja-JP" sz="2400" dirty="0">
                <a:solidFill>
                  <a:srgbClr val="FF0000"/>
                </a:solidFill>
              </a:rPr>
              <a:t>15</a:t>
            </a:r>
            <a:r>
              <a:rPr lang="ja-JP" altLang="en-US" sz="2400" dirty="0"/>
              <a:t>度</a:t>
            </a:r>
            <a:endParaRPr lang="en-US" altLang="ja-JP" sz="2400" dirty="0"/>
          </a:p>
          <a:p>
            <a:pPr marL="0" indent="0">
              <a:buNone/>
            </a:pPr>
            <a:r>
              <a:rPr lang="en-US" altLang="ja-JP" sz="2400" dirty="0"/>
              <a:t>	</a:t>
            </a:r>
            <a:r>
              <a:rPr lang="en-US" altLang="ja-JP" sz="2400" dirty="0">
                <a:solidFill>
                  <a:srgbClr val="FF0000"/>
                </a:solidFill>
              </a:rPr>
              <a:t>2023</a:t>
            </a:r>
            <a:r>
              <a:rPr lang="ja-JP" altLang="en-US" sz="2400" dirty="0">
                <a:solidFill>
                  <a:srgbClr val="FF0000"/>
                </a:solidFill>
              </a:rPr>
              <a:t>年</a:t>
            </a:r>
            <a:r>
              <a:rPr lang="en-US" altLang="ja-JP" sz="2400" dirty="0">
                <a:solidFill>
                  <a:srgbClr val="FF0000"/>
                </a:solidFill>
              </a:rPr>
              <a:t>12</a:t>
            </a:r>
            <a:r>
              <a:rPr lang="ja-JP" altLang="en-US" sz="2400" dirty="0">
                <a:solidFill>
                  <a:srgbClr val="FF0000"/>
                </a:solidFill>
              </a:rPr>
              <a:t>月</a:t>
            </a:r>
            <a:r>
              <a:rPr lang="en-US" altLang="ja-JP" sz="2400" dirty="0">
                <a:solidFill>
                  <a:srgbClr val="FF0000"/>
                </a:solidFill>
              </a:rPr>
              <a:t>4</a:t>
            </a:r>
            <a:r>
              <a:rPr lang="ja-JP" altLang="en-US" sz="2400" dirty="0">
                <a:solidFill>
                  <a:srgbClr val="FF0000"/>
                </a:solidFill>
              </a:rPr>
              <a:t>日の気温</a:t>
            </a:r>
            <a:r>
              <a:rPr lang="ja-JP" altLang="en-US" sz="2400" dirty="0"/>
              <a:t>は</a:t>
            </a:r>
            <a:r>
              <a:rPr lang="en-US" altLang="ja-JP" sz="2400" dirty="0">
                <a:solidFill>
                  <a:srgbClr val="FF0000"/>
                </a:solidFill>
              </a:rPr>
              <a:t>13</a:t>
            </a:r>
            <a:r>
              <a:rPr lang="ja-JP" altLang="en-US" sz="2400" dirty="0"/>
              <a:t>度</a:t>
            </a:r>
            <a:endParaRPr lang="en-US" altLang="ja-JP" sz="2400" dirty="0"/>
          </a:p>
          <a:p>
            <a:pPr marL="0" indent="0">
              <a:buNone/>
            </a:pPr>
            <a:r>
              <a:rPr lang="ja-JP" altLang="en-US" sz="2400" dirty="0"/>
              <a:t>　　　．．．</a:t>
            </a:r>
            <a:endParaRPr lang="en-US" altLang="ja-JP" sz="2400" dirty="0"/>
          </a:p>
          <a:p>
            <a:pPr marL="0" indent="0">
              <a:buNone/>
            </a:pPr>
            <a:endParaRPr kumimoji="1" lang="en-US" altLang="ja-JP" sz="2400" b="1" u="sng" dirty="0"/>
          </a:p>
          <a:p>
            <a:pPr marL="0" indent="0">
              <a:buNone/>
            </a:pPr>
            <a:endParaRPr kumimoji="1" lang="ja-JP" altLang="en-US" sz="2400" b="1" dirty="0"/>
          </a:p>
        </p:txBody>
      </p:sp>
      <p:sp>
        <p:nvSpPr>
          <p:cNvPr id="4" name="スライド番号プレースホルダー 3">
            <a:extLst>
              <a:ext uri="{FF2B5EF4-FFF2-40B4-BE49-F238E27FC236}">
                <a16:creationId xmlns:a16="http://schemas.microsoft.com/office/drawing/2014/main" id="{CC02B2BF-5618-3182-EA9C-36A59DD8C7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766412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6D7073-7C9E-7EB3-D5FC-DD3239B2B2CF}"/>
              </a:ext>
            </a:extLst>
          </p:cNvPr>
          <p:cNvSpPr>
            <a:spLocks noGrp="1"/>
          </p:cNvSpPr>
          <p:nvPr>
            <p:ph type="title"/>
          </p:nvPr>
        </p:nvSpPr>
        <p:spPr/>
        <p:txBody>
          <a:bodyPr>
            <a:normAutofit fontScale="90000"/>
          </a:bodyPr>
          <a:lstStyle/>
          <a:p>
            <a:r>
              <a:rPr kumimoji="1" lang="ja-JP" altLang="en-US" dirty="0"/>
              <a:t>時系列データの例：</a:t>
            </a:r>
            <a:r>
              <a:rPr kumimoji="1" lang="en-US" altLang="ja-JP" dirty="0"/>
              <a:t>COVID-19 </a:t>
            </a:r>
            <a:r>
              <a:rPr kumimoji="1" lang="ja-JP" altLang="en-US" dirty="0"/>
              <a:t>広島県の感染者数</a:t>
            </a:r>
          </a:p>
        </p:txBody>
      </p:sp>
      <p:sp>
        <p:nvSpPr>
          <p:cNvPr id="4" name="スライド番号プレースホルダー 3">
            <a:extLst>
              <a:ext uri="{FF2B5EF4-FFF2-40B4-BE49-F238E27FC236}">
                <a16:creationId xmlns:a16="http://schemas.microsoft.com/office/drawing/2014/main" id="{3FD3A94B-94B4-A981-CD6C-7E4FF1F8AAD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
        <p:nvSpPr>
          <p:cNvPr id="7" name="右中かっこ 6">
            <a:extLst>
              <a:ext uri="{FF2B5EF4-FFF2-40B4-BE49-F238E27FC236}">
                <a16:creationId xmlns:a16="http://schemas.microsoft.com/office/drawing/2014/main" id="{46146BAB-BC74-AD02-3C82-4240D2BF111F}"/>
              </a:ext>
            </a:extLst>
          </p:cNvPr>
          <p:cNvSpPr/>
          <p:nvPr/>
        </p:nvSpPr>
        <p:spPr>
          <a:xfrm rot="5400000">
            <a:off x="1399430" y="5241165"/>
            <a:ext cx="254442" cy="16220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63772ED5-FC09-4109-D19F-36D2192A8707}"/>
              </a:ext>
            </a:extLst>
          </p:cNvPr>
          <p:cNvSpPr txBox="1"/>
          <p:nvPr/>
        </p:nvSpPr>
        <p:spPr>
          <a:xfrm>
            <a:off x="914401" y="6352144"/>
            <a:ext cx="13388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年月日の値</a:t>
            </a:r>
          </a:p>
        </p:txBody>
      </p:sp>
      <p:sp>
        <p:nvSpPr>
          <p:cNvPr id="9" name="右中かっこ 8">
            <a:extLst>
              <a:ext uri="{FF2B5EF4-FFF2-40B4-BE49-F238E27FC236}">
                <a16:creationId xmlns:a16="http://schemas.microsoft.com/office/drawing/2014/main" id="{7FDAC7EE-0782-0EB3-EE26-8D4623B552DF}"/>
              </a:ext>
            </a:extLst>
          </p:cNvPr>
          <p:cNvSpPr/>
          <p:nvPr/>
        </p:nvSpPr>
        <p:spPr>
          <a:xfrm rot="5400000">
            <a:off x="2712685" y="5799050"/>
            <a:ext cx="253187" cy="5075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D62C2CF6-FFC3-704A-100E-9D996D0A31B8}"/>
              </a:ext>
            </a:extLst>
          </p:cNvPr>
          <p:cNvSpPr txBox="1"/>
          <p:nvPr/>
        </p:nvSpPr>
        <p:spPr>
          <a:xfrm>
            <a:off x="2337684" y="6352448"/>
            <a:ext cx="4154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数</a:t>
            </a:r>
          </a:p>
        </p:txBody>
      </p:sp>
      <p:sp>
        <p:nvSpPr>
          <p:cNvPr id="14" name="テキスト ボックス 13">
            <a:extLst>
              <a:ext uri="{FF2B5EF4-FFF2-40B4-BE49-F238E27FC236}">
                <a16:creationId xmlns:a16="http://schemas.microsoft.com/office/drawing/2014/main" id="{7FF3A4B5-E0D5-BB5B-61B4-A0F5B5D3644A}"/>
              </a:ext>
            </a:extLst>
          </p:cNvPr>
          <p:cNvSpPr txBox="1"/>
          <p:nvPr/>
        </p:nvSpPr>
        <p:spPr>
          <a:xfrm>
            <a:off x="5277524" y="4522312"/>
            <a:ext cx="203132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散布図でプロット</a:t>
            </a:r>
          </a:p>
        </p:txBody>
      </p:sp>
      <p:pic>
        <p:nvPicPr>
          <p:cNvPr id="5" name="図 4">
            <a:extLst>
              <a:ext uri="{FF2B5EF4-FFF2-40B4-BE49-F238E27FC236}">
                <a16:creationId xmlns:a16="http://schemas.microsoft.com/office/drawing/2014/main" id="{76477680-DCB3-BF26-7C5A-B335D6C89365}"/>
              </a:ext>
            </a:extLst>
          </p:cNvPr>
          <p:cNvPicPr>
            <a:picLocks noChangeAspect="1"/>
          </p:cNvPicPr>
          <p:nvPr/>
        </p:nvPicPr>
        <p:blipFill>
          <a:blip r:embed="rId2"/>
          <a:stretch>
            <a:fillRect/>
          </a:stretch>
        </p:blipFill>
        <p:spPr>
          <a:xfrm>
            <a:off x="524402" y="742950"/>
            <a:ext cx="2663904" cy="5372100"/>
          </a:xfrm>
          <a:prstGeom prst="rect">
            <a:avLst/>
          </a:prstGeom>
        </p:spPr>
      </p:pic>
      <p:pic>
        <p:nvPicPr>
          <p:cNvPr id="15" name="図 14">
            <a:extLst>
              <a:ext uri="{FF2B5EF4-FFF2-40B4-BE49-F238E27FC236}">
                <a16:creationId xmlns:a16="http://schemas.microsoft.com/office/drawing/2014/main" id="{29085BFD-7EBA-02FE-5EA7-358492C50AA3}"/>
              </a:ext>
            </a:extLst>
          </p:cNvPr>
          <p:cNvPicPr>
            <a:picLocks noChangeAspect="1"/>
          </p:cNvPicPr>
          <p:nvPr/>
        </p:nvPicPr>
        <p:blipFill>
          <a:blip r:embed="rId3"/>
          <a:stretch>
            <a:fillRect/>
          </a:stretch>
        </p:blipFill>
        <p:spPr>
          <a:xfrm>
            <a:off x="3606800" y="1682750"/>
            <a:ext cx="4922660" cy="2495997"/>
          </a:xfrm>
          <a:prstGeom prst="rect">
            <a:avLst/>
          </a:prstGeom>
        </p:spPr>
      </p:pic>
    </p:spTree>
    <p:extLst>
      <p:ext uri="{BB962C8B-B14F-4D97-AF65-F5344CB8AC3E}">
        <p14:creationId xmlns:p14="http://schemas.microsoft.com/office/powerpoint/2010/main" val="3925797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B4CE00-0321-9018-077B-E29A2FC34811}"/>
              </a:ext>
            </a:extLst>
          </p:cNvPr>
          <p:cNvSpPr>
            <a:spLocks noGrp="1"/>
          </p:cNvSpPr>
          <p:nvPr>
            <p:ph type="title"/>
          </p:nvPr>
        </p:nvSpPr>
        <p:spPr/>
        <p:txBody>
          <a:bodyPr>
            <a:normAutofit fontScale="90000"/>
          </a:bodyPr>
          <a:lstStyle/>
          <a:p>
            <a:r>
              <a:rPr kumimoji="1" lang="ja-JP" altLang="en-US" dirty="0"/>
              <a:t>時系列データ</a:t>
            </a:r>
            <a:r>
              <a:rPr lang="ja-JP" altLang="en-US" dirty="0"/>
              <a:t>の特徴</a:t>
            </a:r>
            <a:endParaRPr kumimoji="1" lang="ja-JP" altLang="en-US" dirty="0"/>
          </a:p>
        </p:txBody>
      </p:sp>
      <p:sp>
        <p:nvSpPr>
          <p:cNvPr id="3" name="コンテンツ プレースホルダー 2">
            <a:extLst>
              <a:ext uri="{FF2B5EF4-FFF2-40B4-BE49-F238E27FC236}">
                <a16:creationId xmlns:a16="http://schemas.microsoft.com/office/drawing/2014/main" id="{48179256-8E7E-5663-D82B-C570BC829ADD}"/>
              </a:ext>
            </a:extLst>
          </p:cNvPr>
          <p:cNvSpPr>
            <a:spLocks noGrp="1"/>
          </p:cNvSpPr>
          <p:nvPr>
            <p:ph idx="1"/>
          </p:nvPr>
        </p:nvSpPr>
        <p:spPr>
          <a:xfrm>
            <a:off x="321845" y="846252"/>
            <a:ext cx="8461208" cy="5875223"/>
          </a:xfrm>
        </p:spPr>
        <p:txBody>
          <a:bodyPr>
            <a:normAutofit/>
          </a:bodyPr>
          <a:lstStyle/>
          <a:p>
            <a:r>
              <a:rPr kumimoji="1" lang="ja-JP" altLang="en-US" sz="2400" b="1" dirty="0"/>
              <a:t>周期性：</a:t>
            </a:r>
            <a:r>
              <a:rPr kumimoji="1" lang="ja-JP" altLang="en-US" sz="2400" dirty="0"/>
              <a:t>日、週、月、季節などの</a:t>
            </a:r>
            <a:r>
              <a:rPr kumimoji="1" lang="ja-JP" altLang="en-US" sz="2400" b="1" dirty="0"/>
              <a:t>定期的な間隔で繰り返されるパターン</a:t>
            </a:r>
            <a:endParaRPr lang="en-US" altLang="ja-JP" sz="2400" b="1" dirty="0"/>
          </a:p>
          <a:p>
            <a:pPr marL="0" indent="0">
              <a:buNone/>
            </a:pPr>
            <a:r>
              <a:rPr kumimoji="1" lang="ja-JP" altLang="en-US" sz="2400" dirty="0"/>
              <a:t>　例：自然現象、社会的活動</a:t>
            </a:r>
          </a:p>
          <a:p>
            <a:pPr marL="0" indent="0">
              <a:buNone/>
            </a:pPr>
            <a:endParaRPr kumimoji="1" lang="ja-JP" altLang="en-US" sz="2400" b="1" dirty="0"/>
          </a:p>
          <a:p>
            <a:r>
              <a:rPr kumimoji="1" lang="ja-JP" altLang="en-US" sz="2400" b="1" dirty="0"/>
              <a:t>トレンド</a:t>
            </a:r>
            <a:r>
              <a:rPr lang="ja-JP" altLang="en-US" sz="2400" b="1" dirty="0"/>
              <a:t>：</a:t>
            </a:r>
            <a:r>
              <a:rPr kumimoji="1" lang="ja-JP" altLang="en-US" sz="2400" b="1" dirty="0"/>
              <a:t>時間の経過による増加、減少、一定レベルの維持などの方向性</a:t>
            </a:r>
            <a:endParaRPr kumimoji="1" lang="en-US" altLang="ja-JP" sz="2400" dirty="0"/>
          </a:p>
          <a:p>
            <a:pPr marL="0" indent="0">
              <a:buNone/>
            </a:pPr>
            <a:endParaRPr kumimoji="1" lang="ja-JP" altLang="en-US" sz="2400" b="1" dirty="0"/>
          </a:p>
          <a:p>
            <a:r>
              <a:rPr kumimoji="1" lang="ja-JP" altLang="en-US" sz="2400" b="1" dirty="0"/>
              <a:t>特定のイベントや時期</a:t>
            </a:r>
            <a:r>
              <a:rPr kumimoji="1" lang="ja-JP" altLang="en-US" sz="2400" dirty="0"/>
              <a:t>（例えば正月、学校の学期開始時期など）</a:t>
            </a:r>
            <a:r>
              <a:rPr kumimoji="1" lang="ja-JP" altLang="en-US" sz="2400" b="1" dirty="0"/>
              <a:t>との関連性</a:t>
            </a:r>
            <a:endParaRPr lang="en-US" altLang="ja-JP" sz="2400" b="1" dirty="0"/>
          </a:p>
          <a:p>
            <a:pPr marL="0" indent="0">
              <a:buNone/>
            </a:pPr>
            <a:endParaRPr kumimoji="1" lang="ja-JP" altLang="en-US" sz="2400" b="1" dirty="0"/>
          </a:p>
        </p:txBody>
      </p:sp>
      <p:sp>
        <p:nvSpPr>
          <p:cNvPr id="4" name="スライド番号プレースホルダー 3">
            <a:extLst>
              <a:ext uri="{FF2B5EF4-FFF2-40B4-BE49-F238E27FC236}">
                <a16:creationId xmlns:a16="http://schemas.microsoft.com/office/drawing/2014/main" id="{CC02B2BF-5618-3182-EA9C-36A59DD8C7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104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104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871999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A1CD32-308F-BF45-0998-DF95B07A01E2}"/>
              </a:ext>
            </a:extLst>
          </p:cNvPr>
          <p:cNvSpPr>
            <a:spLocks noGrp="1"/>
          </p:cNvSpPr>
          <p:nvPr>
            <p:ph type="title"/>
          </p:nvPr>
        </p:nvSpPr>
        <p:spPr/>
        <p:txBody>
          <a:bodyPr>
            <a:normAutofit fontScale="90000"/>
          </a:bodyPr>
          <a:lstStyle/>
          <a:p>
            <a:r>
              <a:rPr kumimoji="1" lang="en-US" altLang="ja-JP" dirty="0"/>
              <a:t>AI </a:t>
            </a:r>
            <a:r>
              <a:rPr kumimoji="1" lang="ja-JP" altLang="en-US" dirty="0"/>
              <a:t>による分析結果の例</a:t>
            </a:r>
          </a:p>
        </p:txBody>
      </p:sp>
      <p:sp>
        <p:nvSpPr>
          <p:cNvPr id="3" name="コンテンツ プレースホルダー 2">
            <a:extLst>
              <a:ext uri="{FF2B5EF4-FFF2-40B4-BE49-F238E27FC236}">
                <a16:creationId xmlns:a16="http://schemas.microsoft.com/office/drawing/2014/main" id="{87323B06-28F8-065A-7B41-8DD48A96BFE1}"/>
              </a:ext>
            </a:extLst>
          </p:cNvPr>
          <p:cNvSpPr>
            <a:spLocks noGrp="1"/>
          </p:cNvSpPr>
          <p:nvPr>
            <p:ph idx="1"/>
          </p:nvPr>
        </p:nvSpPr>
        <p:spPr/>
        <p:txBody>
          <a:bodyPr>
            <a:normAutofit/>
          </a:bodyPr>
          <a:lstStyle/>
          <a:p>
            <a:pPr marL="0" indent="0">
              <a:buNone/>
            </a:pPr>
            <a:r>
              <a:rPr kumimoji="1" lang="en-US" altLang="ja-JP" sz="2400" dirty="0"/>
              <a:t>COVID-19 </a:t>
            </a:r>
            <a:r>
              <a:rPr kumimoji="1" lang="ja-JP" altLang="en-US" sz="2400" dirty="0"/>
              <a:t>広島県の感染者数データ（</a:t>
            </a:r>
            <a:r>
              <a:rPr kumimoji="1" lang="en-US" altLang="ja-JP" sz="2400" dirty="0"/>
              <a:t>2023</a:t>
            </a:r>
            <a:r>
              <a:rPr kumimoji="1" lang="ja-JP" altLang="en-US" sz="2400" dirty="0"/>
              <a:t>年</a:t>
            </a:r>
            <a:r>
              <a:rPr kumimoji="1" lang="en-US" altLang="ja-JP" sz="2400" dirty="0"/>
              <a:t>1</a:t>
            </a:r>
            <a:r>
              <a:rPr kumimoji="1" lang="ja-JP" altLang="en-US" sz="2400" dirty="0"/>
              <a:t>月～</a:t>
            </a:r>
            <a:r>
              <a:rPr kumimoji="1" lang="en-US" altLang="ja-JP" sz="2400" dirty="0"/>
              <a:t>7</a:t>
            </a:r>
            <a:r>
              <a:rPr kumimoji="1" lang="ja-JP" altLang="en-US" sz="2400" dirty="0"/>
              <a:t>月を使用）</a:t>
            </a:r>
            <a:endParaRPr kumimoji="1" lang="en-US" altLang="ja-JP" sz="2400" dirty="0"/>
          </a:p>
          <a:p>
            <a:r>
              <a:rPr kumimoji="1" lang="en-US" altLang="ja-JP" sz="2400" b="1" dirty="0"/>
              <a:t>2023</a:t>
            </a:r>
            <a:r>
              <a:rPr kumimoji="1" lang="ja-JP" altLang="en-US" sz="2400" b="1" dirty="0"/>
              <a:t>年</a:t>
            </a:r>
            <a:r>
              <a:rPr kumimoji="1" lang="en-US" altLang="ja-JP" sz="2400" b="1" dirty="0"/>
              <a:t>1</a:t>
            </a:r>
            <a:r>
              <a:rPr kumimoji="1" lang="ja-JP" altLang="en-US" sz="2400" b="1" dirty="0"/>
              <a:t>月に感染者数が急増</a:t>
            </a:r>
            <a:r>
              <a:rPr kumimoji="1" lang="ja-JP" altLang="en-US" sz="2400" dirty="0"/>
              <a:t>し、</a:t>
            </a:r>
            <a:r>
              <a:rPr kumimoji="1" lang="en-US" altLang="ja-JP" sz="2400" b="1" dirty="0"/>
              <a:t>1</a:t>
            </a:r>
            <a:r>
              <a:rPr kumimoji="1" lang="ja-JP" altLang="en-US" sz="2400" b="1" dirty="0"/>
              <a:t>月中旬にピーク</a:t>
            </a:r>
            <a:r>
              <a:rPr kumimoji="1" lang="ja-JP" altLang="en-US" sz="2400" dirty="0"/>
              <a:t>を迎えた。</a:t>
            </a:r>
          </a:p>
          <a:p>
            <a:r>
              <a:rPr kumimoji="1" lang="ja-JP" altLang="en-US" sz="2400" b="1" dirty="0"/>
              <a:t>その後、急速に減少</a:t>
            </a:r>
            <a:r>
              <a:rPr kumimoji="1" lang="ja-JP" altLang="en-US" sz="2400" dirty="0"/>
              <a:t>し、</a:t>
            </a:r>
            <a:r>
              <a:rPr kumimoji="1" lang="en-US" altLang="ja-JP" sz="2400" dirty="0"/>
              <a:t>4</a:t>
            </a:r>
            <a:r>
              <a:rPr kumimoji="1" lang="ja-JP" altLang="en-US" sz="2400" dirty="0"/>
              <a:t>月以降は低いレベルで安定。</a:t>
            </a:r>
          </a:p>
          <a:p>
            <a:r>
              <a:rPr kumimoji="1" lang="ja-JP" altLang="en-US" sz="2400" dirty="0"/>
              <a:t>周期的なパターンは確認できない。</a:t>
            </a:r>
          </a:p>
          <a:p>
            <a:r>
              <a:rPr kumimoji="1" lang="ja-JP" altLang="en-US" sz="2400" dirty="0"/>
              <a:t>長期的には、高い感染者数からの急減少と安定が見られる。</a:t>
            </a:r>
          </a:p>
        </p:txBody>
      </p:sp>
      <p:sp>
        <p:nvSpPr>
          <p:cNvPr id="4" name="スライド番号プレースホルダー 3">
            <a:extLst>
              <a:ext uri="{FF2B5EF4-FFF2-40B4-BE49-F238E27FC236}">
                <a16:creationId xmlns:a16="http://schemas.microsoft.com/office/drawing/2014/main" id="{D26428D4-9784-CCBD-8BB8-9DC58BEF78AF}"/>
              </a:ext>
            </a:extLst>
          </p:cNvPr>
          <p:cNvSpPr>
            <a:spLocks noGrp="1"/>
          </p:cNvSpPr>
          <p:nvPr>
            <p:ph type="sldNum" sz="quarter" idx="12"/>
          </p:nvPr>
        </p:nvSpPr>
        <p:spPr/>
        <p:txBody>
          <a:bodyPr/>
          <a:lstStyle/>
          <a:p>
            <a:fld id="{E205D82C-95A1-431E-8E38-AA614A14CDCF}" type="slidenum">
              <a:rPr kumimoji="1" lang="ja-JP" altLang="en-US" smtClean="0"/>
              <a:t>44</a:t>
            </a:fld>
            <a:endParaRPr kumimoji="1" lang="ja-JP" altLang="en-US"/>
          </a:p>
        </p:txBody>
      </p:sp>
    </p:spTree>
    <p:extLst>
      <p:ext uri="{BB962C8B-B14F-4D97-AF65-F5344CB8AC3E}">
        <p14:creationId xmlns:p14="http://schemas.microsoft.com/office/powerpoint/2010/main" val="580083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演習４．</a:t>
            </a:r>
            <a:r>
              <a:rPr kumimoji="1" lang="en-US" altLang="ja-JP" sz="3200" dirty="0"/>
              <a:t> COVID-19 </a:t>
            </a:r>
            <a:r>
              <a:rPr kumimoji="1" lang="ja-JP" altLang="en-US" sz="3200" dirty="0"/>
              <a:t>広島県の感染者数データ</a:t>
            </a: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45</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29105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39F72D-7CB0-E611-C7E5-25DE1763BECE}"/>
              </a:ext>
            </a:extLst>
          </p:cNvPr>
          <p:cNvSpPr>
            <a:spLocks noGrp="1"/>
          </p:cNvSpPr>
          <p:nvPr>
            <p:ph type="title"/>
          </p:nvPr>
        </p:nvSpPr>
        <p:spPr/>
        <p:txBody>
          <a:bodyPr>
            <a:normAutofit fontScale="90000"/>
          </a:bodyPr>
          <a:lstStyle/>
          <a:p>
            <a:r>
              <a:rPr kumimoji="1" lang="ja-JP" altLang="en-US" dirty="0"/>
              <a:t>演習４の狙い</a:t>
            </a:r>
          </a:p>
        </p:txBody>
      </p:sp>
      <p:sp>
        <p:nvSpPr>
          <p:cNvPr id="3" name="コンテンツ プレースホルダー 2">
            <a:extLst>
              <a:ext uri="{FF2B5EF4-FFF2-40B4-BE49-F238E27FC236}">
                <a16:creationId xmlns:a16="http://schemas.microsoft.com/office/drawing/2014/main" id="{1A468370-1727-2084-38F2-3B91CB9501F5}"/>
              </a:ext>
            </a:extLst>
          </p:cNvPr>
          <p:cNvSpPr>
            <a:spLocks noGrp="1"/>
          </p:cNvSpPr>
          <p:nvPr>
            <p:ph idx="1"/>
          </p:nvPr>
        </p:nvSpPr>
        <p:spPr>
          <a:xfrm>
            <a:off x="321845" y="846252"/>
            <a:ext cx="8461208" cy="5941897"/>
          </a:xfrm>
        </p:spPr>
        <p:txBody>
          <a:bodyPr>
            <a:normAutofit/>
          </a:bodyPr>
          <a:lstStyle/>
          <a:p>
            <a:pPr marL="0" indent="0">
              <a:buNone/>
            </a:pPr>
            <a:r>
              <a:rPr lang="en-US" altLang="ja-JP" sz="2400" dirty="0"/>
              <a:t>《</a:t>
            </a:r>
            <a:r>
              <a:rPr lang="ja-JP" altLang="en-US" sz="2400" b="1" dirty="0"/>
              <a:t>時系列データ分析</a:t>
            </a:r>
            <a:r>
              <a:rPr lang="en-US" altLang="ja-JP" sz="2400" dirty="0"/>
              <a:t>》</a:t>
            </a:r>
            <a:r>
              <a:rPr lang="ja-JP" altLang="en-US" sz="2400" dirty="0"/>
              <a:t>を </a:t>
            </a:r>
            <a:r>
              <a:rPr lang="en-US" altLang="ja-JP" sz="2400" dirty="0"/>
              <a:t>AI </a:t>
            </a:r>
            <a:r>
              <a:rPr lang="ja-JP" altLang="en-US" sz="2400" dirty="0"/>
              <a:t>が支援</a:t>
            </a:r>
            <a:endParaRPr lang="en-US" altLang="ja-JP" sz="2400" dirty="0"/>
          </a:p>
          <a:p>
            <a:pPr marL="0" indent="0">
              <a:buNone/>
            </a:pPr>
            <a:endParaRPr lang="en-US" altLang="ja-JP" sz="2400" dirty="0"/>
          </a:p>
          <a:p>
            <a:r>
              <a:rPr kumimoji="1" lang="ja-JP" altLang="en-US" sz="2400" b="1" dirty="0"/>
              <a:t>トレンドの把握</a:t>
            </a:r>
            <a:endParaRPr kumimoji="1" lang="en-US" altLang="ja-JP" sz="2400" b="1" dirty="0"/>
          </a:p>
          <a:p>
            <a:pPr marL="0" indent="0">
              <a:buNone/>
            </a:pPr>
            <a:r>
              <a:rPr kumimoji="1" lang="ja-JP" altLang="en-US" sz="2400" dirty="0"/>
              <a:t>時間の経過に伴う長期的な傾向（トレンド）を識別し、将来の予測に活用する</a:t>
            </a:r>
            <a:endParaRPr kumimoji="1" lang="en-US" altLang="ja-JP" sz="2400" dirty="0"/>
          </a:p>
          <a:p>
            <a:r>
              <a:rPr kumimoji="1" lang="ja-JP" altLang="en-US" sz="2400" b="1" dirty="0"/>
              <a:t>因果関係の分析</a:t>
            </a:r>
            <a:endParaRPr kumimoji="1" lang="en-US" altLang="ja-JP" sz="2400" b="1" dirty="0"/>
          </a:p>
          <a:p>
            <a:pPr marL="0" indent="0">
              <a:buNone/>
            </a:pPr>
            <a:r>
              <a:rPr kumimoji="1" lang="ja-JP" altLang="en-US" sz="2400" dirty="0"/>
              <a:t>前後の時間での変動も考慮しつつ、変化に関する因果関係を推定し、影響要因を特定する</a:t>
            </a:r>
          </a:p>
        </p:txBody>
      </p:sp>
      <p:sp>
        <p:nvSpPr>
          <p:cNvPr id="4" name="スライド番号プレースホルダー 3">
            <a:extLst>
              <a:ext uri="{FF2B5EF4-FFF2-40B4-BE49-F238E27FC236}">
                <a16:creationId xmlns:a16="http://schemas.microsoft.com/office/drawing/2014/main" id="{25DD4309-AABB-A14C-6088-45B206A97D96}"/>
              </a:ext>
            </a:extLst>
          </p:cNvPr>
          <p:cNvSpPr>
            <a:spLocks noGrp="1"/>
          </p:cNvSpPr>
          <p:nvPr>
            <p:ph type="sldNum" sz="quarter" idx="12"/>
          </p:nvPr>
        </p:nvSpPr>
        <p:spPr/>
        <p:txBody>
          <a:bodyPr/>
          <a:lstStyle/>
          <a:p>
            <a:fld id="{E205D82C-95A1-431E-8E38-AA614A14CDCF}" type="slidenum">
              <a:rPr kumimoji="1" lang="ja-JP" altLang="en-US" smtClean="0"/>
              <a:t>46</a:t>
            </a:fld>
            <a:endParaRPr kumimoji="1" lang="ja-JP" altLang="en-US"/>
          </a:p>
        </p:txBody>
      </p:sp>
    </p:spTree>
    <p:extLst>
      <p:ext uri="{BB962C8B-B14F-4D97-AF65-F5344CB8AC3E}">
        <p14:creationId xmlns:p14="http://schemas.microsoft.com/office/powerpoint/2010/main" val="692628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D3CD1ED-7ED7-4A85-6588-E4B500ED923F}"/>
              </a:ext>
            </a:extLst>
          </p:cNvPr>
          <p:cNvSpPr>
            <a:spLocks noGrp="1"/>
          </p:cNvSpPr>
          <p:nvPr>
            <p:ph idx="1"/>
          </p:nvPr>
        </p:nvSpPr>
        <p:spPr>
          <a:xfrm>
            <a:off x="420907" y="762416"/>
            <a:ext cx="8461208" cy="5959059"/>
          </a:xfrm>
        </p:spPr>
        <p:txBody>
          <a:bodyPr>
            <a:normAutofit/>
          </a:bodyPr>
          <a:lstStyle/>
          <a:p>
            <a:pPr marL="0" indent="0">
              <a:buNone/>
            </a:pPr>
            <a:r>
              <a:rPr lang="ja-JP" altLang="en-US" sz="2400" dirty="0"/>
              <a:t>①</a:t>
            </a:r>
            <a:r>
              <a:rPr kumimoji="1" lang="ja-JP" altLang="en-US" sz="2400" dirty="0"/>
              <a:t> 次のページの「</a:t>
            </a:r>
            <a:r>
              <a:rPr kumimoji="1" lang="ja-JP" altLang="en-US" sz="2400" b="1" dirty="0"/>
              <a:t>演習４</a:t>
            </a:r>
            <a:r>
              <a:rPr kumimoji="1" lang="ja-JP" altLang="en-US" sz="2400" dirty="0"/>
              <a:t>」に記載されたプロンプトを試してみる</a:t>
            </a:r>
            <a:endParaRPr kumimoji="1" lang="en-US" altLang="ja-JP" sz="2400" dirty="0"/>
          </a:p>
          <a:p>
            <a:pPr marL="0" indent="0">
              <a:buNone/>
            </a:pPr>
            <a:r>
              <a:rPr lang="ja-JP" altLang="en-US" sz="2400" b="1" dirty="0"/>
              <a:t>       </a:t>
            </a:r>
            <a:r>
              <a:rPr lang="en-US" altLang="ja-JP" sz="2400" b="1" dirty="0">
                <a:hlinkClick r:id="rId2"/>
              </a:rPr>
              <a:t>https://www.kkaneko.jp/kouza.html</a:t>
            </a:r>
            <a:endParaRPr lang="en-US" altLang="ja-JP" sz="2400" b="1" dirty="0"/>
          </a:p>
          <a:p>
            <a:pPr marL="0" indent="0">
              <a:buNone/>
            </a:pPr>
            <a:endParaRPr lang="en-US" altLang="ja-JP" sz="2400" b="1" dirty="0"/>
          </a:p>
          <a:p>
            <a:pPr marL="0" indent="0">
              <a:buNone/>
            </a:pPr>
            <a:r>
              <a:rPr lang="ja-JP" altLang="en-US" sz="2400" b="1" dirty="0"/>
              <a:t>② 各自で、追加の質問を自由に考え、行ってみる</a:t>
            </a:r>
            <a:endParaRPr lang="en-US" altLang="ja-JP" sz="2400" b="1" dirty="0"/>
          </a:p>
          <a:p>
            <a:pPr marL="0" indent="0">
              <a:buNone/>
            </a:pPr>
            <a:endParaRPr lang="en-US" altLang="ja-JP" sz="2400" b="1" dirty="0"/>
          </a:p>
          <a:p>
            <a:pPr marL="0" indent="0">
              <a:buNone/>
            </a:pPr>
            <a:r>
              <a:rPr lang="en-US" altLang="ja-JP" sz="2400" b="1" dirty="0"/>
              <a:t>  </a:t>
            </a:r>
          </a:p>
          <a:p>
            <a:pPr marL="0" indent="0">
              <a:buNone/>
            </a:pPr>
            <a:endParaRPr lang="en-US" altLang="ja-JP" sz="2400" b="1" dirty="0"/>
          </a:p>
          <a:p>
            <a:pPr marL="0" indent="0">
              <a:buNone/>
            </a:pPr>
            <a:endParaRPr lang="en-US" altLang="ja-JP" sz="2400" b="1" dirty="0"/>
          </a:p>
        </p:txBody>
      </p:sp>
      <p:sp>
        <p:nvSpPr>
          <p:cNvPr id="4" name="スライド番号プレースホルダー 3">
            <a:extLst>
              <a:ext uri="{FF2B5EF4-FFF2-40B4-BE49-F238E27FC236}">
                <a16:creationId xmlns:a16="http://schemas.microsoft.com/office/drawing/2014/main" id="{E7E30053-34C0-5ABD-ED7C-998CDACCE7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タイトル 1">
            <a:extLst>
              <a:ext uri="{FF2B5EF4-FFF2-40B4-BE49-F238E27FC236}">
                <a16:creationId xmlns:a16="http://schemas.microsoft.com/office/drawing/2014/main" id="{92A97AB0-13AB-B028-B292-E1156C12D807}"/>
              </a:ext>
            </a:extLst>
          </p:cNvPr>
          <p:cNvSpPr>
            <a:spLocks noGrp="1"/>
          </p:cNvSpPr>
          <p:nvPr>
            <p:ph type="title"/>
          </p:nvPr>
        </p:nvSpPr>
        <p:spPr>
          <a:xfrm>
            <a:off x="321845" y="175028"/>
            <a:ext cx="8461208" cy="469865"/>
          </a:xfrm>
        </p:spPr>
        <p:txBody>
          <a:bodyPr>
            <a:normAutofit fontScale="90000"/>
          </a:bodyPr>
          <a:lstStyle/>
          <a:p>
            <a:r>
              <a:rPr lang="ja-JP" altLang="en-US" dirty="0"/>
              <a:t>演習４の手順</a:t>
            </a:r>
            <a:endParaRPr kumimoji="1" lang="ja-JP" altLang="en-US" dirty="0"/>
          </a:p>
        </p:txBody>
      </p:sp>
    </p:spTree>
    <p:extLst>
      <p:ext uri="{BB962C8B-B14F-4D97-AF65-F5344CB8AC3E}">
        <p14:creationId xmlns:p14="http://schemas.microsoft.com/office/powerpoint/2010/main" val="3304277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0EF72-4034-DB67-D867-FC42D1DEA359}"/>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3E5F49FE-55C9-8C3A-313D-644C1D1D0AF6}"/>
              </a:ext>
            </a:extLst>
          </p:cNvPr>
          <p:cNvSpPr>
            <a:spLocks noGrp="1"/>
          </p:cNvSpPr>
          <p:nvPr>
            <p:ph idx="1"/>
          </p:nvPr>
        </p:nvSpPr>
        <p:spPr/>
        <p:txBody>
          <a:bodyPr/>
          <a:lstStyle/>
          <a:p>
            <a:r>
              <a:rPr kumimoji="1" lang="en-US" altLang="ja-JP" b="1" dirty="0"/>
              <a:t>AI</a:t>
            </a:r>
            <a:r>
              <a:rPr kumimoji="1" lang="ja-JP" altLang="en-US" b="1" dirty="0"/>
              <a:t>チャットボットの活用による業務効率化、顧客サポート改善、データ分析能力の向上</a:t>
            </a:r>
            <a:endParaRPr kumimoji="1" lang="en-US" altLang="ja-JP" b="1" dirty="0"/>
          </a:p>
          <a:p>
            <a:r>
              <a:rPr kumimoji="1" lang="ja-JP" altLang="en-US" b="1" dirty="0"/>
              <a:t>具体的な情報や課題を</a:t>
            </a:r>
            <a:r>
              <a:rPr kumimoji="1" lang="en-US" altLang="ja-JP" b="1" dirty="0"/>
              <a:t>AI</a:t>
            </a:r>
            <a:r>
              <a:rPr kumimoji="1" lang="ja-JP" altLang="en-US" b="1" dirty="0"/>
              <a:t>に提供し、追加プロンプトで対話を深める</a:t>
            </a:r>
            <a:endParaRPr kumimoji="1" lang="en-US" altLang="ja-JP" b="1" dirty="0"/>
          </a:p>
          <a:p>
            <a:r>
              <a:rPr kumimoji="1" lang="ja-JP" altLang="en-US" b="1" dirty="0"/>
              <a:t>データ分析における</a:t>
            </a:r>
            <a:r>
              <a:rPr kumimoji="1" lang="en-US" altLang="ja-JP" b="1" dirty="0"/>
              <a:t>AI</a:t>
            </a:r>
            <a:r>
              <a:rPr kumimoji="1" lang="ja-JP" altLang="en-US" b="1" dirty="0"/>
              <a:t>の活用</a:t>
            </a:r>
            <a:r>
              <a:rPr kumimoji="1" lang="ja-JP" altLang="en-US" dirty="0"/>
              <a:t>：仮説立案、批判的思考、問題解決、統計的思考の強化</a:t>
            </a:r>
            <a:endParaRPr kumimoji="1" lang="en-US" altLang="ja-JP" dirty="0"/>
          </a:p>
          <a:p>
            <a:r>
              <a:rPr kumimoji="1" lang="ja-JP" altLang="en-US" b="1" dirty="0"/>
              <a:t>時系列データ分析</a:t>
            </a:r>
            <a:r>
              <a:rPr kumimoji="1" lang="ja-JP" altLang="en-US" dirty="0"/>
              <a:t>：トレンド把握、因果関係分析、将来予測への応用</a:t>
            </a:r>
          </a:p>
        </p:txBody>
      </p:sp>
      <p:sp>
        <p:nvSpPr>
          <p:cNvPr id="4" name="スライド番号プレースホルダー 3">
            <a:extLst>
              <a:ext uri="{FF2B5EF4-FFF2-40B4-BE49-F238E27FC236}">
                <a16:creationId xmlns:a16="http://schemas.microsoft.com/office/drawing/2014/main" id="{F1DCADB8-B2BC-29ED-79AF-5EC3D409E34B}"/>
              </a:ext>
            </a:extLst>
          </p:cNvPr>
          <p:cNvSpPr>
            <a:spLocks noGrp="1"/>
          </p:cNvSpPr>
          <p:nvPr>
            <p:ph type="sldNum" sz="quarter" idx="12"/>
          </p:nvPr>
        </p:nvSpPr>
        <p:spPr/>
        <p:txBody>
          <a:bodyPr/>
          <a:lstStyle/>
          <a:p>
            <a:fld id="{E205D82C-95A1-431E-8E38-AA614A14CDCF}" type="slidenum">
              <a:rPr kumimoji="1" lang="ja-JP" altLang="en-US" smtClean="0"/>
              <a:t>48</a:t>
            </a:fld>
            <a:endParaRPr kumimoji="1" lang="ja-JP" altLang="en-US"/>
          </a:p>
        </p:txBody>
      </p:sp>
    </p:spTree>
    <p:extLst>
      <p:ext uri="{BB962C8B-B14F-4D97-AF65-F5344CB8AC3E}">
        <p14:creationId xmlns:p14="http://schemas.microsoft.com/office/powerpoint/2010/main" val="124447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426332-6240-16BA-52F4-C48DFBA7C3D9}"/>
              </a:ext>
            </a:extLst>
          </p:cNvPr>
          <p:cNvSpPr>
            <a:spLocks noGrp="1"/>
          </p:cNvSpPr>
          <p:nvPr>
            <p:ph type="title"/>
          </p:nvPr>
        </p:nvSpPr>
        <p:spPr/>
        <p:txBody>
          <a:bodyPr>
            <a:normAutofit fontScale="90000"/>
          </a:bodyPr>
          <a:lstStyle/>
          <a:p>
            <a:r>
              <a:rPr kumimoji="1" lang="en-US" altLang="ja-JP" dirty="0"/>
              <a:t>AI</a:t>
            </a:r>
            <a:r>
              <a:rPr kumimoji="1" lang="ja-JP" altLang="en-US" dirty="0"/>
              <a:t>によるビジネス課題の解決（７つの方法）</a:t>
            </a:r>
          </a:p>
        </p:txBody>
      </p:sp>
      <p:sp>
        <p:nvSpPr>
          <p:cNvPr id="3" name="コンテンツ プレースホルダー 2">
            <a:extLst>
              <a:ext uri="{FF2B5EF4-FFF2-40B4-BE49-F238E27FC236}">
                <a16:creationId xmlns:a16="http://schemas.microsoft.com/office/drawing/2014/main" id="{D9133DD6-09A7-5628-C8D6-86518A0304F4}"/>
              </a:ext>
            </a:extLst>
          </p:cNvPr>
          <p:cNvSpPr>
            <a:spLocks noGrp="1"/>
          </p:cNvSpPr>
          <p:nvPr>
            <p:ph idx="1"/>
          </p:nvPr>
        </p:nvSpPr>
        <p:spPr>
          <a:xfrm>
            <a:off x="321845" y="692941"/>
            <a:ext cx="8461208" cy="5333166"/>
          </a:xfrm>
        </p:spPr>
        <p:txBody>
          <a:bodyPr>
            <a:noAutofit/>
          </a:bodyPr>
          <a:lstStyle/>
          <a:p>
            <a:pPr marL="0" indent="0">
              <a:buNone/>
            </a:pPr>
            <a:r>
              <a:rPr lang="ja-JP" altLang="en-US" sz="2000" dirty="0"/>
              <a:t>１．</a:t>
            </a:r>
            <a:r>
              <a:rPr lang="ja-JP" altLang="en-US" sz="2000" b="1" dirty="0"/>
              <a:t>業務効率化</a:t>
            </a:r>
            <a:r>
              <a:rPr lang="en-US" altLang="ja-JP" sz="2000" b="1" dirty="0"/>
              <a:t> </a:t>
            </a:r>
          </a:p>
          <a:p>
            <a:pPr marL="0" indent="0">
              <a:buNone/>
            </a:pPr>
            <a:r>
              <a:rPr lang="ja-JP" altLang="en-US" sz="2000" dirty="0"/>
              <a:t>　　例：顧客対応の標準化と効率化</a:t>
            </a:r>
            <a:endParaRPr lang="en-US" altLang="ja-JP" sz="2000" dirty="0"/>
          </a:p>
          <a:p>
            <a:pPr marL="0" indent="0">
              <a:buNone/>
            </a:pPr>
            <a:r>
              <a:rPr lang="ja-JP" altLang="en-US" sz="2000" dirty="0"/>
              <a:t>２．</a:t>
            </a:r>
            <a:r>
              <a:rPr lang="ja-JP" altLang="en-US" sz="2000" b="1" dirty="0"/>
              <a:t>カスタマーサポート</a:t>
            </a:r>
            <a:endParaRPr lang="en-US" altLang="ja-JP" sz="2000" b="1" dirty="0"/>
          </a:p>
          <a:p>
            <a:pPr marL="0" indent="0">
              <a:buNone/>
            </a:pPr>
            <a:r>
              <a:rPr lang="ja-JP" altLang="en-US" sz="2000" dirty="0"/>
              <a:t>　　例：</a:t>
            </a:r>
            <a:r>
              <a:rPr lang="en-US" altLang="ja-JP" sz="2000" dirty="0"/>
              <a:t>AI</a:t>
            </a:r>
            <a:r>
              <a:rPr lang="ja-JP" altLang="en-US" sz="2000" dirty="0"/>
              <a:t>チャットボットによる</a:t>
            </a:r>
            <a:r>
              <a:rPr lang="en-US" altLang="ja-JP" sz="2000" dirty="0"/>
              <a:t>24</a:t>
            </a:r>
            <a:r>
              <a:rPr lang="ja-JP" altLang="en-US" sz="2000" dirty="0"/>
              <a:t>時間対応の実現</a:t>
            </a:r>
            <a:endParaRPr lang="en-US" altLang="ja-JP" sz="2000" dirty="0"/>
          </a:p>
          <a:p>
            <a:pPr marL="0" indent="0">
              <a:buNone/>
            </a:pPr>
            <a:r>
              <a:rPr lang="ja-JP" altLang="en-US" sz="2000" dirty="0"/>
              <a:t>３．</a:t>
            </a:r>
            <a:r>
              <a:rPr lang="ja-JP" altLang="en-US" sz="2000" b="1" dirty="0"/>
              <a:t>データ分析と洞察</a:t>
            </a:r>
            <a:endParaRPr lang="en-US" altLang="ja-JP" sz="2000" b="1" dirty="0"/>
          </a:p>
          <a:p>
            <a:pPr marL="0" indent="0">
              <a:buNone/>
            </a:pPr>
            <a:r>
              <a:rPr lang="ja-JP" altLang="en-US" sz="2000" dirty="0"/>
              <a:t>　　例：売上データからのトレンド分析と戦略立案</a:t>
            </a:r>
            <a:endParaRPr lang="en-US" altLang="ja-JP" sz="2000" dirty="0"/>
          </a:p>
          <a:p>
            <a:pPr marL="0" indent="0">
              <a:buNone/>
            </a:pPr>
            <a:r>
              <a:rPr lang="ja-JP" altLang="en-US" sz="2000" dirty="0"/>
              <a:t>４．</a:t>
            </a:r>
            <a:r>
              <a:rPr lang="ja-JP" altLang="en-US" sz="2000" b="1" dirty="0"/>
              <a:t>マーケティング支援</a:t>
            </a:r>
            <a:endParaRPr lang="en-US" altLang="ja-JP" sz="2000" b="1" dirty="0"/>
          </a:p>
          <a:p>
            <a:pPr marL="0" indent="0">
              <a:buNone/>
            </a:pPr>
            <a:r>
              <a:rPr lang="ja-JP" altLang="en-US" sz="2000" dirty="0"/>
              <a:t>　　例：新製品のターゲット顧客層定義、宣伝戦略</a:t>
            </a:r>
            <a:endParaRPr lang="en-US" altLang="ja-JP" sz="2000" dirty="0"/>
          </a:p>
          <a:p>
            <a:pPr marL="0" indent="0">
              <a:buNone/>
            </a:pPr>
            <a:r>
              <a:rPr lang="ja-JP" altLang="en-US" sz="2000" dirty="0"/>
              <a:t>５．</a:t>
            </a:r>
            <a:r>
              <a:rPr lang="ja-JP" altLang="en-US" sz="2000" b="1" dirty="0"/>
              <a:t>社内ナレッジ管理</a:t>
            </a:r>
            <a:endParaRPr lang="en-US" altLang="ja-JP" sz="2000" b="1" dirty="0"/>
          </a:p>
          <a:p>
            <a:pPr marL="0" indent="0">
              <a:buNone/>
            </a:pPr>
            <a:r>
              <a:rPr lang="ja-JP" altLang="en-US" sz="2000" dirty="0"/>
              <a:t>　　例：複雑な情報の要約と学習ツールの作成</a:t>
            </a:r>
            <a:endParaRPr lang="en-US" altLang="ja-JP" sz="2000" dirty="0"/>
          </a:p>
          <a:p>
            <a:pPr marL="0" indent="0">
              <a:buNone/>
            </a:pPr>
            <a:r>
              <a:rPr lang="ja-JP" altLang="en-US" sz="2000" dirty="0"/>
              <a:t>６．</a:t>
            </a:r>
            <a:r>
              <a:rPr lang="ja-JP" altLang="en-US" sz="2000" b="1" dirty="0"/>
              <a:t>製品開発</a:t>
            </a:r>
            <a:endParaRPr lang="en-US" altLang="ja-JP" sz="2000" b="1" dirty="0"/>
          </a:p>
          <a:p>
            <a:pPr marL="0" indent="0">
              <a:buNone/>
            </a:pPr>
            <a:r>
              <a:rPr lang="ja-JP" altLang="en-US" sz="2000" dirty="0"/>
              <a:t>　　例：新しい授業アイデアの創出</a:t>
            </a:r>
            <a:endParaRPr lang="en-US" altLang="ja-JP" sz="2000" dirty="0"/>
          </a:p>
          <a:p>
            <a:pPr marL="0" indent="0">
              <a:buNone/>
            </a:pPr>
            <a:r>
              <a:rPr lang="ja-JP" altLang="en-US" sz="2000" dirty="0"/>
              <a:t>７．</a:t>
            </a:r>
            <a:r>
              <a:rPr lang="ja-JP" altLang="en-US" sz="2000" b="1" dirty="0"/>
              <a:t>リスク管理</a:t>
            </a:r>
            <a:endParaRPr lang="en-US" altLang="ja-JP" sz="2000" b="1" dirty="0"/>
          </a:p>
          <a:p>
            <a:pPr marL="0" indent="0">
              <a:buNone/>
            </a:pPr>
            <a:r>
              <a:rPr lang="ja-JP" altLang="en-US" sz="2000" dirty="0"/>
              <a:t>　　例：不正利用パターンの特定と防止策の提案</a:t>
            </a:r>
          </a:p>
          <a:p>
            <a:endParaRPr kumimoji="1" lang="ja-JP" altLang="en-US" sz="2000" dirty="0"/>
          </a:p>
        </p:txBody>
      </p:sp>
      <p:sp>
        <p:nvSpPr>
          <p:cNvPr id="4" name="スライド番号プレースホルダー 3">
            <a:extLst>
              <a:ext uri="{FF2B5EF4-FFF2-40B4-BE49-F238E27FC236}">
                <a16:creationId xmlns:a16="http://schemas.microsoft.com/office/drawing/2014/main" id="{A1306288-9DD3-4129-B126-8903ADE9959E}"/>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Tree>
    <p:extLst>
      <p:ext uri="{BB962C8B-B14F-4D97-AF65-F5344CB8AC3E}">
        <p14:creationId xmlns:p14="http://schemas.microsoft.com/office/powerpoint/2010/main" val="43816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2A005-E229-BBC2-6BF8-05181CE90B11}"/>
              </a:ext>
            </a:extLst>
          </p:cNvPr>
          <p:cNvSpPr>
            <a:spLocks noGrp="1"/>
          </p:cNvSpPr>
          <p:nvPr>
            <p:ph type="title"/>
          </p:nvPr>
        </p:nvSpPr>
        <p:spPr/>
        <p:txBody>
          <a:bodyPr>
            <a:normAutofit fontScale="90000"/>
          </a:bodyPr>
          <a:lstStyle/>
          <a:p>
            <a:r>
              <a:rPr kumimoji="1" lang="ja-JP" altLang="en-US" dirty="0"/>
              <a:t>① 業務効率化 </a:t>
            </a:r>
          </a:p>
        </p:txBody>
      </p:sp>
      <p:sp>
        <p:nvSpPr>
          <p:cNvPr id="3" name="コンテンツ プレースホルダー 2">
            <a:extLst>
              <a:ext uri="{FF2B5EF4-FFF2-40B4-BE49-F238E27FC236}">
                <a16:creationId xmlns:a16="http://schemas.microsoft.com/office/drawing/2014/main" id="{795E977B-2C87-A771-38E1-BE5E023685BE}"/>
              </a:ext>
            </a:extLst>
          </p:cNvPr>
          <p:cNvSpPr>
            <a:spLocks noGrp="1"/>
          </p:cNvSpPr>
          <p:nvPr>
            <p:ph idx="1"/>
          </p:nvPr>
        </p:nvSpPr>
        <p:spPr>
          <a:xfrm>
            <a:off x="321845" y="846252"/>
            <a:ext cx="8461208" cy="5875223"/>
          </a:xfrm>
        </p:spPr>
        <p:txBody>
          <a:bodyPr>
            <a:normAutofit fontScale="85000" lnSpcReduction="20000"/>
          </a:bodyPr>
          <a:lstStyle/>
          <a:p>
            <a:pPr marL="0" indent="0">
              <a:buNone/>
            </a:pPr>
            <a:r>
              <a:rPr kumimoji="1" lang="ja-JP" altLang="en-US" b="1" dirty="0"/>
              <a:t>以下は当社の顧客対応記録の一部です．この記録から，頻繁に発生する問い合わせを</a:t>
            </a:r>
            <a:r>
              <a:rPr kumimoji="1" lang="en-US" altLang="ja-JP" b="1" dirty="0"/>
              <a:t>3</a:t>
            </a:r>
            <a:r>
              <a:rPr kumimoji="1" lang="ja-JP" altLang="en-US" b="1" dirty="0"/>
              <a:t>つに分類し，それぞれに対する標準的な回答案を作成してください．</a:t>
            </a:r>
          </a:p>
          <a:p>
            <a:pPr marL="0" indent="0">
              <a:buNone/>
            </a:pPr>
            <a:r>
              <a:rPr kumimoji="1" lang="ja-JP" altLang="en-US" dirty="0"/>
              <a:t>顧客対応記録：</a:t>
            </a:r>
          </a:p>
          <a:p>
            <a:pPr marL="0" indent="0">
              <a:buNone/>
            </a:pPr>
            <a:r>
              <a:rPr kumimoji="1" lang="ja-JP" altLang="en-US" dirty="0"/>
              <a:t>・商品の返品方法について質問があった．</a:t>
            </a:r>
          </a:p>
          <a:p>
            <a:pPr marL="0" indent="0">
              <a:buNone/>
            </a:pPr>
            <a:r>
              <a:rPr kumimoji="1" lang="ja-JP" altLang="en-US" dirty="0"/>
              <a:t>・アプリのログイン方法が分からないという問い合わせ．</a:t>
            </a:r>
          </a:p>
          <a:p>
            <a:pPr marL="0" indent="0">
              <a:buNone/>
            </a:pPr>
            <a:r>
              <a:rPr kumimoji="1" lang="ja-JP" altLang="en-US" dirty="0"/>
              <a:t>・商品の在庫状況を確認したいという要望．</a:t>
            </a:r>
          </a:p>
          <a:p>
            <a:pPr marL="0" indent="0">
              <a:buNone/>
            </a:pPr>
            <a:r>
              <a:rPr kumimoji="1" lang="ja-JP" altLang="en-US" dirty="0"/>
              <a:t>・配送の遅延に関する苦情．</a:t>
            </a:r>
          </a:p>
          <a:p>
            <a:pPr marL="0" indent="0">
              <a:buNone/>
            </a:pPr>
            <a:r>
              <a:rPr kumimoji="1" lang="ja-JP" altLang="en-US" dirty="0"/>
              <a:t>・ポイントの使用方法について質問．</a:t>
            </a:r>
          </a:p>
          <a:p>
            <a:pPr marL="0" indent="0">
              <a:buNone/>
            </a:pPr>
            <a:r>
              <a:rPr kumimoji="1" lang="ja-JP" altLang="en-US" dirty="0"/>
              <a:t>・商品の不具合に関する問い合わせ．</a:t>
            </a:r>
          </a:p>
          <a:p>
            <a:pPr marL="0" indent="0">
              <a:buNone/>
            </a:pPr>
            <a:r>
              <a:rPr kumimoji="1" lang="ja-JP" altLang="en-US" dirty="0"/>
              <a:t>・新製品の発売日について問い合わせ．</a:t>
            </a:r>
          </a:p>
          <a:p>
            <a:pPr marL="0" indent="0">
              <a:buNone/>
            </a:pPr>
            <a:r>
              <a:rPr kumimoji="1" lang="ja-JP" altLang="en-US" dirty="0"/>
              <a:t>・会員登録の方法が分からないという質問．</a:t>
            </a:r>
          </a:p>
          <a:p>
            <a:pPr marL="0" indent="0">
              <a:buNone/>
            </a:pPr>
            <a:r>
              <a:rPr kumimoji="1" lang="ja-JP" altLang="en-US" dirty="0"/>
              <a:t>・商品のサイズ交換に関する相談．</a:t>
            </a:r>
          </a:p>
          <a:p>
            <a:pPr marL="0" indent="0">
              <a:buNone/>
            </a:pPr>
            <a:r>
              <a:rPr kumimoji="1" lang="ja-JP" altLang="en-US" dirty="0"/>
              <a:t>・定期購入の解約方法について問い合わせ．</a:t>
            </a:r>
          </a:p>
        </p:txBody>
      </p:sp>
      <p:sp>
        <p:nvSpPr>
          <p:cNvPr id="4" name="スライド番号プレースホルダー 3">
            <a:extLst>
              <a:ext uri="{FF2B5EF4-FFF2-40B4-BE49-F238E27FC236}">
                <a16:creationId xmlns:a16="http://schemas.microsoft.com/office/drawing/2014/main" id="{5443E3EB-6ED3-5F9C-C3B6-452CF5EF48B6}"/>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Tree>
    <p:extLst>
      <p:ext uri="{BB962C8B-B14F-4D97-AF65-F5344CB8AC3E}">
        <p14:creationId xmlns:p14="http://schemas.microsoft.com/office/powerpoint/2010/main" val="79161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8AAE84-A12B-2B25-0113-8227AE2927E6}"/>
              </a:ext>
            </a:extLst>
          </p:cNvPr>
          <p:cNvSpPr>
            <a:spLocks noGrp="1"/>
          </p:cNvSpPr>
          <p:nvPr>
            <p:ph type="title"/>
          </p:nvPr>
        </p:nvSpPr>
        <p:spPr/>
        <p:txBody>
          <a:bodyPr>
            <a:normAutofit fontScale="90000"/>
          </a:bodyPr>
          <a:lstStyle/>
          <a:p>
            <a:r>
              <a:rPr kumimoji="1" lang="ja-JP" altLang="en-US" dirty="0"/>
              <a:t>② カスタマーサポート </a:t>
            </a:r>
          </a:p>
        </p:txBody>
      </p:sp>
      <p:sp>
        <p:nvSpPr>
          <p:cNvPr id="3" name="コンテンツ プレースホルダー 2">
            <a:extLst>
              <a:ext uri="{FF2B5EF4-FFF2-40B4-BE49-F238E27FC236}">
                <a16:creationId xmlns:a16="http://schemas.microsoft.com/office/drawing/2014/main" id="{9373D46B-DE76-1B10-B87A-1AE8D40C6D6D}"/>
              </a:ext>
            </a:extLst>
          </p:cNvPr>
          <p:cNvSpPr>
            <a:spLocks noGrp="1"/>
          </p:cNvSpPr>
          <p:nvPr>
            <p:ph idx="1"/>
          </p:nvPr>
        </p:nvSpPr>
        <p:spPr>
          <a:xfrm>
            <a:off x="321845" y="846252"/>
            <a:ext cx="8461208" cy="6011747"/>
          </a:xfrm>
        </p:spPr>
        <p:txBody>
          <a:bodyPr>
            <a:normAutofit fontScale="62500" lnSpcReduction="20000"/>
          </a:bodyPr>
          <a:lstStyle/>
          <a:p>
            <a:pPr marL="0" indent="0">
              <a:buNone/>
            </a:pPr>
            <a:r>
              <a:rPr kumimoji="1" lang="ja-JP" altLang="en-US" b="1" dirty="0"/>
              <a:t>あなたは福山コンピュータホームサービス株式会社の新しい</a:t>
            </a:r>
            <a:r>
              <a:rPr kumimoji="1" lang="en-US" altLang="ja-JP" b="1" dirty="0"/>
              <a:t>AI</a:t>
            </a:r>
            <a:r>
              <a:rPr kumimoji="1" lang="ja-JP" altLang="en-US" b="1" dirty="0"/>
              <a:t>チャットボットであり，顧客からの質問や相談に対して親切で分かりやすく正確な回答を行います．以下の設定と指示に基づいて，顧客からの質問に丁寧かつ正確に答えてください．</a:t>
            </a:r>
          </a:p>
          <a:p>
            <a:pPr marL="0" indent="0">
              <a:buNone/>
            </a:pPr>
            <a:endParaRPr kumimoji="1" lang="ja-JP" altLang="en-US" dirty="0"/>
          </a:p>
          <a:p>
            <a:pPr marL="0" indent="0">
              <a:buNone/>
            </a:pPr>
            <a:r>
              <a:rPr kumimoji="1" lang="ja-JP" altLang="en-US" dirty="0"/>
              <a:t>会社情報と設定</a:t>
            </a:r>
          </a:p>
          <a:p>
            <a:pPr marL="0" indent="0">
              <a:buNone/>
            </a:pPr>
            <a:r>
              <a:rPr kumimoji="1" lang="ja-JP" altLang="en-US" dirty="0"/>
              <a:t>・会社名：福山コンピュータホームサービス株式会社</a:t>
            </a:r>
          </a:p>
          <a:p>
            <a:pPr marL="0" indent="0">
              <a:buNone/>
            </a:pPr>
            <a:r>
              <a:rPr kumimoji="1" lang="ja-JP" altLang="en-US" dirty="0"/>
              <a:t>・主要サービス：</a:t>
            </a:r>
          </a:p>
          <a:p>
            <a:pPr marL="0" indent="0">
              <a:buNone/>
            </a:pPr>
            <a:r>
              <a:rPr kumimoji="1" lang="ja-JP" altLang="en-US" dirty="0"/>
              <a:t>  </a:t>
            </a:r>
            <a:r>
              <a:rPr kumimoji="1" lang="en-US" altLang="ja-JP" dirty="0"/>
              <a:t>1</a:t>
            </a:r>
            <a:r>
              <a:rPr kumimoji="1" lang="ja-JP" altLang="en-US" dirty="0"/>
              <a:t>．自宅訪問によるコンピュータとインターネットのサポート</a:t>
            </a:r>
          </a:p>
          <a:p>
            <a:pPr marL="0" indent="0">
              <a:buNone/>
            </a:pPr>
            <a:r>
              <a:rPr kumimoji="1" lang="ja-JP" altLang="en-US" dirty="0"/>
              <a:t>  </a:t>
            </a:r>
            <a:r>
              <a:rPr kumimoji="1" lang="en-US" altLang="ja-JP" dirty="0"/>
              <a:t>2</a:t>
            </a:r>
            <a:r>
              <a:rPr kumimoji="1" lang="ja-JP" altLang="en-US" dirty="0"/>
              <a:t>．パソコン，インターネット機器のレンタルサービス</a:t>
            </a:r>
          </a:p>
          <a:p>
            <a:pPr marL="0" indent="0">
              <a:buNone/>
            </a:pPr>
            <a:r>
              <a:rPr kumimoji="1" lang="ja-JP" altLang="en-US" dirty="0"/>
              <a:t>・サポート時間：</a:t>
            </a:r>
            <a:r>
              <a:rPr kumimoji="1" lang="en-US" altLang="ja-JP" dirty="0"/>
              <a:t>24</a:t>
            </a:r>
            <a:r>
              <a:rPr kumimoji="1" lang="ja-JP" altLang="en-US" dirty="0"/>
              <a:t>時間</a:t>
            </a:r>
            <a:r>
              <a:rPr kumimoji="1" lang="en-US" altLang="ja-JP" dirty="0"/>
              <a:t>365</a:t>
            </a:r>
            <a:r>
              <a:rPr kumimoji="1" lang="ja-JP" altLang="en-US" dirty="0"/>
              <a:t>日</a:t>
            </a:r>
          </a:p>
          <a:p>
            <a:pPr marL="0" indent="0">
              <a:buNone/>
            </a:pPr>
            <a:r>
              <a:rPr kumimoji="1" lang="ja-JP" altLang="en-US" dirty="0"/>
              <a:t>・レンタル解約ポリシー：前月の</a:t>
            </a:r>
            <a:r>
              <a:rPr kumimoji="1" lang="en-US" altLang="ja-JP" dirty="0"/>
              <a:t>20</a:t>
            </a:r>
            <a:r>
              <a:rPr kumimoji="1" lang="ja-JP" altLang="en-US" dirty="0"/>
              <a:t>日までに解約の連絡が必要</a:t>
            </a:r>
          </a:p>
          <a:p>
            <a:pPr marL="0" indent="0">
              <a:buNone/>
            </a:pPr>
            <a:r>
              <a:rPr kumimoji="1" lang="ja-JP" altLang="en-US" dirty="0"/>
              <a:t>・顧客の質問：</a:t>
            </a:r>
          </a:p>
          <a:p>
            <a:pPr marL="0" indent="0">
              <a:buNone/>
            </a:pPr>
            <a:r>
              <a:rPr kumimoji="1" lang="ja-JP" altLang="en-US" dirty="0"/>
              <a:t>  </a:t>
            </a:r>
            <a:r>
              <a:rPr kumimoji="1" lang="en-US" altLang="ja-JP" dirty="0"/>
              <a:t>1</a:t>
            </a:r>
            <a:r>
              <a:rPr kumimoji="1" lang="ja-JP" altLang="en-US" dirty="0"/>
              <a:t>．インターネットの接続が突然遅くなりました．どうすればいいですか？</a:t>
            </a:r>
          </a:p>
          <a:p>
            <a:pPr marL="0" indent="0">
              <a:buNone/>
            </a:pPr>
            <a:r>
              <a:rPr kumimoji="1" lang="ja-JP" altLang="en-US" dirty="0"/>
              <a:t>  </a:t>
            </a:r>
            <a:r>
              <a:rPr kumimoji="1" lang="en-US" altLang="ja-JP" dirty="0"/>
              <a:t>2</a:t>
            </a:r>
            <a:r>
              <a:rPr kumimoji="1" lang="ja-JP" altLang="en-US" dirty="0"/>
              <a:t>．レンタルしているパソコンの解約を考えています．手続きの方法を教えてください．</a:t>
            </a:r>
          </a:p>
          <a:p>
            <a:pPr marL="0" indent="0">
              <a:buNone/>
            </a:pPr>
            <a:r>
              <a:rPr kumimoji="1" lang="ja-JP" altLang="en-US" dirty="0"/>
              <a:t>  </a:t>
            </a:r>
            <a:r>
              <a:rPr kumimoji="1" lang="en-US" altLang="ja-JP" dirty="0"/>
              <a:t>3</a:t>
            </a:r>
            <a:r>
              <a:rPr kumimoji="1" lang="ja-JP" altLang="en-US" dirty="0"/>
              <a:t>．新しいプリンターを設置したのですが，パソコンから印刷できません．訪問サポートをお願いできますか？</a:t>
            </a:r>
          </a:p>
        </p:txBody>
      </p:sp>
      <p:sp>
        <p:nvSpPr>
          <p:cNvPr id="4" name="スライド番号プレースホルダー 3">
            <a:extLst>
              <a:ext uri="{FF2B5EF4-FFF2-40B4-BE49-F238E27FC236}">
                <a16:creationId xmlns:a16="http://schemas.microsoft.com/office/drawing/2014/main" id="{67D9129F-DA6E-C2EA-156C-B4611C4D0090}"/>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Tree>
    <p:extLst>
      <p:ext uri="{BB962C8B-B14F-4D97-AF65-F5344CB8AC3E}">
        <p14:creationId xmlns:p14="http://schemas.microsoft.com/office/powerpoint/2010/main" val="295743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9AF72-C119-D620-DDA1-B8E18364626B}"/>
              </a:ext>
            </a:extLst>
          </p:cNvPr>
          <p:cNvSpPr>
            <a:spLocks noGrp="1"/>
          </p:cNvSpPr>
          <p:nvPr>
            <p:ph type="title"/>
          </p:nvPr>
        </p:nvSpPr>
        <p:spPr/>
        <p:txBody>
          <a:bodyPr>
            <a:normAutofit fontScale="90000"/>
          </a:bodyPr>
          <a:lstStyle/>
          <a:p>
            <a:r>
              <a:rPr lang="ja-JP" altLang="en-US" dirty="0"/>
              <a:t>③ データ分析と洞察 </a:t>
            </a:r>
            <a:endParaRPr kumimoji="1" lang="ja-JP" altLang="en-US" dirty="0"/>
          </a:p>
        </p:txBody>
      </p:sp>
      <p:sp>
        <p:nvSpPr>
          <p:cNvPr id="3" name="コンテンツ プレースホルダー 2">
            <a:extLst>
              <a:ext uri="{FF2B5EF4-FFF2-40B4-BE49-F238E27FC236}">
                <a16:creationId xmlns:a16="http://schemas.microsoft.com/office/drawing/2014/main" id="{CCC9F2A8-6150-4F2A-A0CC-5FCCDA370CE0}"/>
              </a:ext>
            </a:extLst>
          </p:cNvPr>
          <p:cNvSpPr>
            <a:spLocks noGrp="1"/>
          </p:cNvSpPr>
          <p:nvPr>
            <p:ph idx="1"/>
          </p:nvPr>
        </p:nvSpPr>
        <p:spPr/>
        <p:txBody>
          <a:bodyPr>
            <a:normAutofit fontScale="85000" lnSpcReduction="20000"/>
          </a:bodyPr>
          <a:lstStyle/>
          <a:p>
            <a:pPr marL="0" indent="0">
              <a:buNone/>
            </a:pPr>
            <a:r>
              <a:rPr kumimoji="1" lang="ja-JP" altLang="en-US" b="1" dirty="0"/>
              <a:t>以下は当社の直近</a:t>
            </a:r>
            <a:r>
              <a:rPr kumimoji="1" lang="en-US" altLang="ja-JP" b="1" dirty="0"/>
              <a:t>6</a:t>
            </a:r>
            <a:r>
              <a:rPr kumimoji="1" lang="ja-JP" altLang="en-US" b="1" dirty="0"/>
              <a:t>ヶ月の月別売上データです．このデータを分析し，以下の質問に答えてください．</a:t>
            </a:r>
          </a:p>
          <a:p>
            <a:pPr marL="0" indent="0">
              <a:buNone/>
            </a:pPr>
            <a:r>
              <a:rPr kumimoji="1" lang="en-US" altLang="ja-JP" dirty="0"/>
              <a:t>1</a:t>
            </a:r>
            <a:r>
              <a:rPr kumimoji="1" lang="ja-JP" altLang="en-US" dirty="0"/>
              <a:t>．売上のトレンドは？</a:t>
            </a:r>
          </a:p>
          <a:p>
            <a:pPr marL="0" indent="0">
              <a:buNone/>
            </a:pPr>
            <a:r>
              <a:rPr kumimoji="1" lang="en-US" altLang="ja-JP" dirty="0"/>
              <a:t>2</a:t>
            </a:r>
            <a:r>
              <a:rPr kumimoji="1" lang="ja-JP" altLang="en-US" dirty="0"/>
              <a:t>．最も売上が高かった月と低かった月は？</a:t>
            </a:r>
          </a:p>
          <a:p>
            <a:pPr marL="0" indent="0">
              <a:buNone/>
            </a:pPr>
            <a:r>
              <a:rPr kumimoji="1" lang="en-US" altLang="ja-JP" dirty="0"/>
              <a:t>3</a:t>
            </a:r>
            <a:r>
              <a:rPr kumimoji="1" lang="ja-JP" altLang="en-US" dirty="0"/>
              <a:t>．このデータから導き出せる、ビジネスに役立つ洞察は何か？</a:t>
            </a:r>
          </a:p>
          <a:p>
            <a:pPr marL="0" indent="0">
              <a:buNone/>
            </a:pPr>
            <a:r>
              <a:rPr kumimoji="1" lang="ja-JP" altLang="en-US" dirty="0"/>
              <a:t>月別売上データ（単位：百万円）：</a:t>
            </a:r>
          </a:p>
          <a:p>
            <a:pPr marL="0" indent="0">
              <a:buNone/>
            </a:pPr>
            <a:r>
              <a:rPr kumimoji="1" lang="en-US" altLang="ja-JP" dirty="0"/>
              <a:t>4</a:t>
            </a:r>
            <a:r>
              <a:rPr kumimoji="1" lang="ja-JP" altLang="en-US" dirty="0"/>
              <a:t>月</a:t>
            </a:r>
            <a:r>
              <a:rPr kumimoji="1" lang="en-US" altLang="ja-JP" dirty="0"/>
              <a:t>: 120</a:t>
            </a:r>
          </a:p>
          <a:p>
            <a:pPr marL="0" indent="0">
              <a:buNone/>
            </a:pPr>
            <a:r>
              <a:rPr kumimoji="1" lang="en-US" altLang="ja-JP" dirty="0"/>
              <a:t>5</a:t>
            </a:r>
            <a:r>
              <a:rPr kumimoji="1" lang="ja-JP" altLang="en-US" dirty="0"/>
              <a:t>月</a:t>
            </a:r>
            <a:r>
              <a:rPr kumimoji="1" lang="en-US" altLang="ja-JP" dirty="0"/>
              <a:t>: 135</a:t>
            </a:r>
          </a:p>
          <a:p>
            <a:pPr marL="0" indent="0">
              <a:buNone/>
            </a:pPr>
            <a:r>
              <a:rPr kumimoji="1" lang="en-US" altLang="ja-JP" dirty="0"/>
              <a:t>6</a:t>
            </a:r>
            <a:r>
              <a:rPr kumimoji="1" lang="ja-JP" altLang="en-US" dirty="0"/>
              <a:t>月</a:t>
            </a:r>
            <a:r>
              <a:rPr kumimoji="1" lang="en-US" altLang="ja-JP" dirty="0"/>
              <a:t>: 142</a:t>
            </a:r>
          </a:p>
          <a:p>
            <a:pPr marL="0" indent="0">
              <a:buNone/>
            </a:pPr>
            <a:r>
              <a:rPr kumimoji="1" lang="en-US" altLang="ja-JP" dirty="0"/>
              <a:t>7</a:t>
            </a:r>
            <a:r>
              <a:rPr kumimoji="1" lang="ja-JP" altLang="en-US" dirty="0"/>
              <a:t>月</a:t>
            </a:r>
            <a:r>
              <a:rPr kumimoji="1" lang="en-US" altLang="ja-JP" dirty="0"/>
              <a:t>: 158</a:t>
            </a:r>
          </a:p>
          <a:p>
            <a:pPr marL="0" indent="0">
              <a:buNone/>
            </a:pPr>
            <a:r>
              <a:rPr kumimoji="1" lang="en-US" altLang="ja-JP" dirty="0"/>
              <a:t>8</a:t>
            </a:r>
            <a:r>
              <a:rPr kumimoji="1" lang="ja-JP" altLang="en-US" dirty="0"/>
              <a:t>月</a:t>
            </a:r>
            <a:r>
              <a:rPr kumimoji="1" lang="en-US" altLang="ja-JP" dirty="0"/>
              <a:t>: 180</a:t>
            </a:r>
          </a:p>
          <a:p>
            <a:pPr marL="0" indent="0">
              <a:buNone/>
            </a:pPr>
            <a:r>
              <a:rPr kumimoji="1" lang="en-US" altLang="ja-JP" dirty="0"/>
              <a:t>9</a:t>
            </a:r>
            <a:r>
              <a:rPr kumimoji="1" lang="ja-JP" altLang="en-US" dirty="0"/>
              <a:t>月</a:t>
            </a:r>
            <a:r>
              <a:rPr kumimoji="1" lang="en-US" altLang="ja-JP" dirty="0"/>
              <a:t>: 165</a:t>
            </a:r>
            <a:endParaRPr kumimoji="1" lang="ja-JP" altLang="en-US" dirty="0"/>
          </a:p>
        </p:txBody>
      </p:sp>
      <p:sp>
        <p:nvSpPr>
          <p:cNvPr id="4" name="スライド番号プレースホルダー 3">
            <a:extLst>
              <a:ext uri="{FF2B5EF4-FFF2-40B4-BE49-F238E27FC236}">
                <a16:creationId xmlns:a16="http://schemas.microsoft.com/office/drawing/2014/main" id="{5BE5B035-801F-A8DA-ED75-289A1448B467}"/>
              </a:ext>
            </a:extLst>
          </p:cNvPr>
          <p:cNvSpPr>
            <a:spLocks noGrp="1"/>
          </p:cNvSpPr>
          <p:nvPr>
            <p:ph type="sldNum" sz="quarter" idx="12"/>
          </p:nvPr>
        </p:nvSpPr>
        <p:spPr/>
        <p:txBody>
          <a:bodyPr/>
          <a:lstStyle/>
          <a:p>
            <a:fld id="{E205D82C-95A1-431E-8E38-AA614A14CDCF}" type="slidenum">
              <a:rPr kumimoji="1" lang="ja-JP" altLang="en-US" smtClean="0"/>
              <a:t>8</a:t>
            </a:fld>
            <a:endParaRPr kumimoji="1" lang="ja-JP" altLang="en-US"/>
          </a:p>
        </p:txBody>
      </p:sp>
    </p:spTree>
    <p:extLst>
      <p:ext uri="{BB962C8B-B14F-4D97-AF65-F5344CB8AC3E}">
        <p14:creationId xmlns:p14="http://schemas.microsoft.com/office/powerpoint/2010/main" val="378982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9CE90C-9B5A-B748-83B7-E22098C9C017}"/>
              </a:ext>
            </a:extLst>
          </p:cNvPr>
          <p:cNvSpPr>
            <a:spLocks noGrp="1"/>
          </p:cNvSpPr>
          <p:nvPr>
            <p:ph type="title"/>
          </p:nvPr>
        </p:nvSpPr>
        <p:spPr/>
        <p:txBody>
          <a:bodyPr>
            <a:normAutofit fontScale="90000"/>
          </a:bodyPr>
          <a:lstStyle/>
          <a:p>
            <a:r>
              <a:rPr lang="ja-JP" altLang="en-US" dirty="0"/>
              <a:t>④ マーケティング支援</a:t>
            </a:r>
            <a:endParaRPr kumimoji="1" lang="ja-JP" altLang="en-US" dirty="0"/>
          </a:p>
        </p:txBody>
      </p:sp>
      <p:sp>
        <p:nvSpPr>
          <p:cNvPr id="3" name="コンテンツ プレースホルダー 2">
            <a:extLst>
              <a:ext uri="{FF2B5EF4-FFF2-40B4-BE49-F238E27FC236}">
                <a16:creationId xmlns:a16="http://schemas.microsoft.com/office/drawing/2014/main" id="{17A7F782-9C3D-8EBB-9145-A26C66052B46}"/>
              </a:ext>
            </a:extLst>
          </p:cNvPr>
          <p:cNvSpPr>
            <a:spLocks noGrp="1"/>
          </p:cNvSpPr>
          <p:nvPr>
            <p:ph idx="1"/>
          </p:nvPr>
        </p:nvSpPr>
        <p:spPr/>
        <p:txBody>
          <a:bodyPr>
            <a:normAutofit fontScale="92500"/>
          </a:bodyPr>
          <a:lstStyle/>
          <a:p>
            <a:pPr marL="0" indent="0">
              <a:buNone/>
            </a:pPr>
            <a:r>
              <a:rPr kumimoji="1" lang="ja-JP" altLang="en-US" b="1" dirty="0"/>
              <a:t>当社は新しいアプリを発売予定です．以下の製品情報を基に，ターゲット顧客層を定義し，その層に効果的な「具体的に役に立つことが分かるメッセージ」を</a:t>
            </a:r>
            <a:r>
              <a:rPr kumimoji="1" lang="en-US" altLang="ja-JP" b="1" dirty="0"/>
              <a:t>3</a:t>
            </a:r>
            <a:r>
              <a:rPr kumimoji="1" lang="ja-JP" altLang="en-US" b="1" dirty="0"/>
              <a:t>つ考案してください．独創的で分かりやすいものが重要です．</a:t>
            </a:r>
          </a:p>
          <a:p>
            <a:pPr marL="0" indent="0">
              <a:buNone/>
            </a:pPr>
            <a:r>
              <a:rPr kumimoji="1" lang="ja-JP" altLang="en-US" dirty="0"/>
              <a:t>製品情報：</a:t>
            </a:r>
          </a:p>
          <a:p>
            <a:pPr marL="0" indent="0">
              <a:buNone/>
            </a:pPr>
            <a:r>
              <a:rPr kumimoji="1" lang="ja-JP" altLang="en-US" dirty="0"/>
              <a:t>・商品名：聞き逃し無しアプリ</a:t>
            </a:r>
          </a:p>
          <a:p>
            <a:pPr marL="0" indent="0">
              <a:buNone/>
            </a:pPr>
            <a:r>
              <a:rPr kumimoji="1" lang="ja-JP" altLang="en-US" dirty="0"/>
              <a:t>・価格：</a:t>
            </a:r>
            <a:r>
              <a:rPr kumimoji="1" lang="en-US" altLang="ja-JP" dirty="0"/>
              <a:t>100</a:t>
            </a:r>
            <a:r>
              <a:rPr kumimoji="1" lang="ja-JP" altLang="en-US" dirty="0"/>
              <a:t>円</a:t>
            </a:r>
          </a:p>
          <a:p>
            <a:pPr marL="0" indent="0">
              <a:buNone/>
            </a:pPr>
            <a:r>
              <a:rPr kumimoji="1" lang="ja-JP" altLang="en-US" dirty="0"/>
              <a:t>・主な機能：スマホアプリ、録音した音声を、</a:t>
            </a:r>
            <a:r>
              <a:rPr kumimoji="1" lang="en-US" altLang="ja-JP" dirty="0"/>
              <a:t>AI</a:t>
            </a:r>
            <a:r>
              <a:rPr kumimoji="1" lang="ja-JP" altLang="en-US" dirty="0"/>
              <a:t>で聞き取りやすい声に変換して再生．ゆっくり再生機能、人の声以外を除去する機能あり</a:t>
            </a:r>
          </a:p>
          <a:p>
            <a:pPr marL="0" indent="0">
              <a:buNone/>
            </a:pPr>
            <a:r>
              <a:rPr kumimoji="1" lang="ja-JP" altLang="en-US" dirty="0"/>
              <a:t>・特徴：録音と再生だけの簡単な操作</a:t>
            </a:r>
          </a:p>
        </p:txBody>
      </p:sp>
      <p:sp>
        <p:nvSpPr>
          <p:cNvPr id="4" name="スライド番号プレースホルダー 3">
            <a:extLst>
              <a:ext uri="{FF2B5EF4-FFF2-40B4-BE49-F238E27FC236}">
                <a16:creationId xmlns:a16="http://schemas.microsoft.com/office/drawing/2014/main" id="{A4E7FCC4-9D3D-2DFA-A164-0DBAC5A48A90}"/>
              </a:ext>
            </a:extLst>
          </p:cNvPr>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spTree>
    <p:extLst>
      <p:ext uri="{BB962C8B-B14F-4D97-AF65-F5344CB8AC3E}">
        <p14:creationId xmlns:p14="http://schemas.microsoft.com/office/powerpoint/2010/main" val="16180572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877</TotalTime>
  <Words>3237</Words>
  <Application>Microsoft Office PowerPoint</Application>
  <PresentationFormat>画面に合わせる (4:3)</PresentationFormat>
  <Paragraphs>343</Paragraphs>
  <Slides>48</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48</vt:i4>
      </vt:variant>
    </vt:vector>
  </HeadingPairs>
  <TitlesOfParts>
    <vt:vector size="54" baseType="lpstr">
      <vt:lpstr>游ゴシック</vt:lpstr>
      <vt:lpstr>Abadi</vt:lpstr>
      <vt:lpstr>Arial</vt:lpstr>
      <vt:lpstr>Calibri</vt:lpstr>
      <vt:lpstr>Office テーマ</vt:lpstr>
      <vt:lpstr>1_Office テーマ</vt:lpstr>
      <vt:lpstr>2. AI を用いたビジネス課題の解決</vt:lpstr>
      <vt:lpstr>チャットボットの特質</vt:lpstr>
      <vt:lpstr>「第２回」のアウトライン</vt:lpstr>
      <vt:lpstr>2-1 AI によるビジネス課題の解決</vt:lpstr>
      <vt:lpstr>AIによるビジネス課題の解決（７つの方法）</vt:lpstr>
      <vt:lpstr>① 業務効率化 </vt:lpstr>
      <vt:lpstr>② カスタマーサポート </vt:lpstr>
      <vt:lpstr>③ データ分析と洞察 </vt:lpstr>
      <vt:lpstr>④ マーケティング支援</vt:lpstr>
      <vt:lpstr>⑤ 社内ナレッジ管理 </vt:lpstr>
      <vt:lpstr>⑥ 製品開発</vt:lpstr>
      <vt:lpstr>⑦ リスク管理 </vt:lpstr>
      <vt:lpstr>演習１．AI を用いたビジネス課題の解決</vt:lpstr>
      <vt:lpstr>演習１の狙い</vt:lpstr>
      <vt:lpstr>演習１の手順</vt:lpstr>
      <vt:lpstr>① 業務効率化 </vt:lpstr>
      <vt:lpstr>② カスタマーサポート </vt:lpstr>
      <vt:lpstr>③ データ分析と洞察 </vt:lpstr>
      <vt:lpstr>④ マーケティング支援</vt:lpstr>
      <vt:lpstr>⑤ 社内ナレッジ管理 </vt:lpstr>
      <vt:lpstr>⑥ 製品開発</vt:lpstr>
      <vt:lpstr>⑦ リスク管理 </vt:lpstr>
      <vt:lpstr>演習２．追加のプロンプトの効果</vt:lpstr>
      <vt:lpstr>演習２の狙い</vt:lpstr>
      <vt:lpstr>AIとの対話の継続　</vt:lpstr>
      <vt:lpstr>追加のプロンプトの例</vt:lpstr>
      <vt:lpstr>演習２の手順</vt:lpstr>
      <vt:lpstr>PowerPoint プレゼンテーション</vt:lpstr>
      <vt:lpstr>PowerPoint プレゼンテーション</vt:lpstr>
      <vt:lpstr>PowerPoint プレゼンテーション</vt:lpstr>
      <vt:lpstr>追加プロンプトを与えるときのヒント</vt:lpstr>
      <vt:lpstr>ここまでのまとめ</vt:lpstr>
      <vt:lpstr>2-2. タイタニック号データ分析</vt:lpstr>
      <vt:lpstr>Titanic データセット</vt:lpstr>
      <vt:lpstr>AIによる分析結果の例</vt:lpstr>
      <vt:lpstr>AIによる分析結果の例</vt:lpstr>
      <vt:lpstr>演習３． タイタニック号のデータ200名</vt:lpstr>
      <vt:lpstr>演習３の狙い</vt:lpstr>
      <vt:lpstr>演習３の手順</vt:lpstr>
      <vt:lpstr>2-3. COVID-19 広島県の感染者数データ（2023年1月～7月）</vt:lpstr>
      <vt:lpstr>時系列データ</vt:lpstr>
      <vt:lpstr>時系列データの例：COVID-19 広島県の感染者数</vt:lpstr>
      <vt:lpstr>時系列データの特徴</vt:lpstr>
      <vt:lpstr>AI による分析結果の例</vt:lpstr>
      <vt:lpstr>演習４． COVID-19 広島県の感染者数データ</vt:lpstr>
      <vt:lpstr>演習４の狙い</vt:lpstr>
      <vt:lpstr>演習４の手順</vt:lpstr>
      <vt:lpstr>全体まとめ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rs-2. AI を用いたビジネス課題の解決（AIリスキリング）</dc:title>
  <dc:creator>kunihiko</dc:creator>
  <cp:lastModifiedBy>金子　邦彦</cp:lastModifiedBy>
  <cp:revision>79</cp:revision>
  <cp:lastPrinted>2020-05-07T12:29:12Z</cp:lastPrinted>
  <dcterms:created xsi:type="dcterms:W3CDTF">2020-05-07T08:06:06Z</dcterms:created>
  <dcterms:modified xsi:type="dcterms:W3CDTF">2025-03-26T02:11:45Z</dcterms:modified>
</cp:coreProperties>
</file>