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09" r:id="rId2"/>
    <p:sldId id="826" r:id="rId3"/>
    <p:sldId id="610" r:id="rId4"/>
    <p:sldId id="827" r:id="rId5"/>
    <p:sldId id="828" r:id="rId6"/>
    <p:sldId id="599" r:id="rId7"/>
    <p:sldId id="595" r:id="rId8"/>
    <p:sldId id="608" r:id="rId9"/>
    <p:sldId id="60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5" d="100"/>
          <a:sy n="45" d="100"/>
        </p:scale>
        <p:origin x="924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とは</a:t>
            </a:r>
            <a:endParaRPr lang="en-US" altLang="ja-JP" dirty="0"/>
          </a:p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Python </a:t>
            </a:r>
            <a:r>
              <a:rPr lang="ja-JP" altLang="en-US" dirty="0"/>
              <a:t>プログラム例</a:t>
            </a:r>
            <a:endParaRPr lang="en-US" altLang="ja-JP" dirty="0"/>
          </a:p>
          <a:p>
            <a:r>
              <a:rPr lang="ja-JP" altLang="en-US" dirty="0"/>
              <a:t>配列</a:t>
            </a:r>
            <a:endParaRPr lang="en-US" altLang="ja-JP" dirty="0"/>
          </a:p>
          <a:p>
            <a:r>
              <a:rPr lang="ja-JP" altLang="en-US" dirty="0"/>
              <a:t>画像の </a:t>
            </a:r>
            <a:r>
              <a:rPr lang="en-US" altLang="ja-JP" dirty="0"/>
              <a:t>B, G, R </a:t>
            </a:r>
            <a:r>
              <a:rPr lang="ja-JP" altLang="en-US" dirty="0"/>
              <a:t>の </a:t>
            </a:r>
            <a:r>
              <a:rPr lang="en-US" altLang="ja-JP" dirty="0"/>
              <a:t>3</a:t>
            </a:r>
            <a:r>
              <a:rPr lang="ja-JP" altLang="en-US" dirty="0"/>
              <a:t>成分</a:t>
            </a:r>
            <a:r>
              <a:rPr lang="en-US" altLang="ja-JP" dirty="0"/>
              <a:t> </a:t>
            </a:r>
          </a:p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でカメラの表示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51CC40A-098F-4B41-AF0E-C999D93048D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字幕 5">
            <a:extLst>
              <a:ext uri="{FF2B5EF4-FFF2-40B4-BE49-F238E27FC236}">
                <a16:creationId xmlns:a16="http://schemas.microsoft.com/office/drawing/2014/main" id="{F939909B-6284-470A-B48A-488C62FC2D78}"/>
              </a:ext>
            </a:extLst>
          </p:cNvPr>
          <p:cNvSpPr txBox="1">
            <a:spLocks/>
          </p:cNvSpPr>
          <p:nvPr/>
        </p:nvSpPr>
        <p:spPr>
          <a:xfrm>
            <a:off x="321845" y="4552010"/>
            <a:ext cx="930526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URL: https://www.kkaneko.jp/cc/opencv/opencv1.pptx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612C6F-8DE2-4AE9-9E66-1965F95A9511}"/>
              </a:ext>
            </a:extLst>
          </p:cNvPr>
          <p:cNvSpPr/>
          <p:nvPr/>
        </p:nvSpPr>
        <p:spPr>
          <a:xfrm>
            <a:off x="3613212" y="5580694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11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C83E0F91-1BBE-43B4-848F-14930949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12" y="6288088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9DA46CA-C7FD-4AAC-83CB-2EB0ED524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58" y="5321314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コンピュータビジョン</a:t>
            </a:r>
            <a:r>
              <a:rPr lang="ja-JP" altLang="en-US" dirty="0"/>
              <a:t>と</a:t>
            </a:r>
            <a:r>
              <a:rPr lang="ja-JP" altLang="en-US" b="1" dirty="0"/>
              <a:t>機械学習</a:t>
            </a:r>
            <a:r>
              <a:rPr lang="ja-JP" altLang="en-US" dirty="0"/>
              <a:t>のライブラリ．</a:t>
            </a:r>
            <a:endParaRPr lang="en-US" altLang="ja-JP" dirty="0"/>
          </a:p>
          <a:p>
            <a:r>
              <a:rPr lang="en-US" altLang="ja-JP" dirty="0"/>
              <a:t>2500 </a:t>
            </a:r>
            <a:r>
              <a:rPr lang="ja-JP" altLang="en-US" dirty="0"/>
              <a:t>以上のアルゴリズム．</a:t>
            </a:r>
            <a:endParaRPr lang="en-US" altLang="ja-JP" dirty="0"/>
          </a:p>
          <a:p>
            <a:r>
              <a:rPr lang="ja-JP" altLang="en-US" dirty="0"/>
              <a:t>顔認識、物体認識、人間の動きの分類、カメラの動きの追跡、オブジェクトの動きの追跡、３次元モデルの抽出、ステレオカメラからの３次元点群の生成、イメージスティッチング、類似画像の検索、赤目の除去、眼球運動の追跡、</a:t>
            </a:r>
            <a:r>
              <a:rPr lang="en-US" altLang="ja-JP" dirty="0"/>
              <a:t>AR</a:t>
            </a:r>
            <a:r>
              <a:rPr lang="ja-JP" altLang="en-US" dirty="0"/>
              <a:t>の機能など</a:t>
            </a:r>
            <a:endParaRPr lang="en-US" altLang="ja-JP" dirty="0"/>
          </a:p>
          <a:p>
            <a:r>
              <a:rPr lang="ja-JP" altLang="en-US" dirty="0"/>
              <a:t>ライセンス</a:t>
            </a:r>
            <a:r>
              <a:rPr lang="en-US" altLang="ja-JP" dirty="0"/>
              <a:t>: BSD </a:t>
            </a:r>
            <a:r>
              <a:rPr lang="ja-JP" altLang="en-US" dirty="0"/>
              <a:t>ライセンス</a:t>
            </a:r>
            <a:endParaRPr lang="en-US" altLang="ja-JP" dirty="0"/>
          </a:p>
          <a:p>
            <a:r>
              <a:rPr lang="ja-JP" altLang="en-US" dirty="0"/>
              <a:t>インタフェース</a:t>
            </a:r>
            <a:r>
              <a:rPr lang="en-US" altLang="ja-JP" dirty="0"/>
              <a:t>: C++, Python, Java, MATLAB</a:t>
            </a:r>
          </a:p>
          <a:p>
            <a:r>
              <a:rPr lang="ja-JP" altLang="en-US" dirty="0"/>
              <a:t>マシン</a:t>
            </a:r>
            <a:r>
              <a:rPr lang="en-US" altLang="ja-JP" dirty="0"/>
              <a:t>: Windows, Linux, Mac OS, iOS, Android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1361" y="6006275"/>
            <a:ext cx="598217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https://opencv.org/about.html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8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コンピュータビジョンに関わるライブラリ類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顔検知、顔識別：　</a:t>
            </a:r>
            <a:r>
              <a:rPr lang="en-US" altLang="ja-JP" dirty="0" err="1"/>
              <a:t>Dlib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lang="ja-JP" altLang="en-US" dirty="0"/>
              <a:t>一般物体</a:t>
            </a:r>
            <a:r>
              <a:rPr lang="ja-JP" altLang="en-US"/>
              <a:t>認識：　種々の手法</a:t>
            </a:r>
            <a:endParaRPr lang="en-US" altLang="ja-JP" dirty="0"/>
          </a:p>
          <a:p>
            <a:r>
              <a:rPr lang="ja-JP" altLang="en-US" dirty="0"/>
              <a:t>画像： </a:t>
            </a:r>
            <a:r>
              <a:rPr lang="en-US" altLang="ja-JP" dirty="0"/>
              <a:t>Mask R-CNN, YOLO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lang="ja-JP" altLang="en-US" dirty="0"/>
              <a:t>文字認識： </a:t>
            </a:r>
            <a:r>
              <a:rPr lang="en-US" altLang="ja-JP" dirty="0"/>
              <a:t>Tesseract, </a:t>
            </a:r>
            <a:r>
              <a:rPr lang="en-US" altLang="ja-JP" dirty="0" err="1"/>
              <a:t>OpenALPR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838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300096"/>
            <a:ext cx="6615335" cy="469865"/>
          </a:xfrm>
        </p:spPr>
        <p:txBody>
          <a:bodyPr>
            <a:noAutofit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Python </a:t>
            </a:r>
            <a:r>
              <a:rPr lang="ja-JP" altLang="en-US" dirty="0"/>
              <a:t>プログラム例（画像表示）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9887"/>
            <a:ext cx="8461208" cy="5089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import cv2</a:t>
            </a:r>
          </a:p>
          <a:p>
            <a:pPr marL="0" indent="0">
              <a:buNone/>
            </a:pPr>
            <a:r>
              <a:rPr lang="en-US" altLang="ja-JP" sz="2000" dirty="0"/>
              <a:t>import </a:t>
            </a:r>
            <a:r>
              <a:rPr lang="en-US" altLang="ja-JP" sz="2000" dirty="0" err="1"/>
              <a:t>numpy</a:t>
            </a:r>
            <a:r>
              <a:rPr lang="en-US" altLang="ja-JP" sz="2000" dirty="0"/>
              <a:t> as np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v = cv2.VideoCapture(0)</a:t>
            </a:r>
          </a:p>
          <a:p>
            <a:pPr marL="0" indent="0">
              <a:buNone/>
            </a:pPr>
            <a:r>
              <a:rPr lang="en-US" altLang="ja-JP" sz="2000" dirty="0"/>
              <a:t>r, f = </a:t>
            </a:r>
            <a:r>
              <a:rPr lang="en-US" altLang="ja-JP" sz="2000" dirty="0" err="1"/>
              <a:t>v.read</a:t>
            </a:r>
            <a:r>
              <a:rPr lang="en-US" altLang="ja-JP" sz="2000" dirty="0"/>
              <a:t>()</a:t>
            </a:r>
          </a:p>
          <a:p>
            <a:pPr marL="0" indent="0">
              <a:buNone/>
            </a:pPr>
            <a:r>
              <a:rPr lang="en-US" altLang="ja-JP" sz="2000" dirty="0"/>
              <a:t>if ( r == False ):</a:t>
            </a:r>
          </a:p>
          <a:p>
            <a:pPr marL="0" indent="0">
              <a:buNone/>
            </a:pPr>
            <a:r>
              <a:rPr lang="en-US" altLang="ja-JP" sz="2000" dirty="0"/>
              <a:t>    exit()</a:t>
            </a:r>
          </a:p>
          <a:p>
            <a:pPr marL="0" indent="0">
              <a:buNone/>
            </a:pPr>
            <a:r>
              <a:rPr lang="en-US" altLang="ja-JP" sz="2000" dirty="0"/>
              <a:t>print( </a:t>
            </a:r>
            <a:r>
              <a:rPr lang="en-US" altLang="ja-JP" sz="2000" dirty="0" err="1"/>
              <a:t>f.shape</a:t>
            </a:r>
            <a:r>
              <a:rPr lang="en-US" altLang="ja-JP" sz="2000" dirty="0"/>
              <a:t> )</a:t>
            </a:r>
          </a:p>
          <a:p>
            <a:pPr marL="0" indent="0">
              <a:buNone/>
            </a:pPr>
            <a:r>
              <a:rPr lang="en-US" altLang="ja-JP" sz="2000" dirty="0"/>
              <a:t>print( </a:t>
            </a:r>
            <a:r>
              <a:rPr lang="en-US" altLang="ja-JP" sz="2000" dirty="0" err="1"/>
              <a:t>f.ndim</a:t>
            </a:r>
            <a:r>
              <a:rPr lang="en-US" altLang="ja-JP" sz="2000" dirty="0"/>
              <a:t> )</a:t>
            </a:r>
          </a:p>
          <a:p>
            <a:pPr marL="0" indent="0">
              <a:buNone/>
            </a:pPr>
            <a:r>
              <a:rPr lang="en-US" altLang="ja-JP" sz="2000" dirty="0"/>
              <a:t>cv2.imshow("", f)</a:t>
            </a:r>
          </a:p>
          <a:p>
            <a:pPr marL="0" indent="0">
              <a:buNone/>
            </a:pPr>
            <a:r>
              <a:rPr lang="en-US" altLang="ja-JP" sz="2000" dirty="0"/>
              <a:t>cv2.waitKey(0)</a:t>
            </a:r>
          </a:p>
          <a:p>
            <a:pPr marL="0" indent="0">
              <a:buNone/>
            </a:pPr>
            <a:r>
              <a:rPr lang="en-US" altLang="ja-JP" sz="2000" dirty="0" err="1"/>
              <a:t>v.release</a:t>
            </a:r>
            <a:r>
              <a:rPr lang="en-US" altLang="ja-JP" sz="2000" dirty="0"/>
              <a:t>()</a:t>
            </a:r>
          </a:p>
          <a:p>
            <a:pPr marL="0" indent="0">
              <a:buNone/>
            </a:pPr>
            <a:r>
              <a:rPr lang="en-US" altLang="ja-JP" sz="2000" dirty="0"/>
              <a:t>cv2.destroyAllWindows()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79955" y="354147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動作画面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18904" y="4139391"/>
            <a:ext cx="3978205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cv2.VideoCapture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型の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read :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フレーム読み出し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release: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使用終了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18904" y="6028978"/>
            <a:ext cx="129554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は配列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644893"/>
            <a:ext cx="4232276" cy="29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要素の並び．要素には添字がある．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6746" y="4346684"/>
            <a:ext cx="5829300" cy="1864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１次元の配列 </a:t>
            </a:r>
            <a:r>
              <a:rPr lang="en-US" altLang="ja-JP" dirty="0">
                <a:latin typeface="Arial" panose="020B0604020202020204" pitchFamily="34" charset="0"/>
              </a:rPr>
              <a:t>[8 5 4 1 3] </a:t>
            </a:r>
            <a:r>
              <a:rPr lang="ja-JP" altLang="en-US" dirty="0" err="1">
                <a:latin typeface="Arial" panose="020B0604020202020204" pitchFamily="34" charset="0"/>
              </a:rPr>
              <a:t>の</a:t>
            </a:r>
            <a:r>
              <a:rPr lang="ja-JP" alt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添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字</a:t>
            </a:r>
            <a:r>
              <a:rPr lang="ja-JP" altLang="en-US" dirty="0">
                <a:latin typeface="Arial" panose="020B0604020202020204" pitchFamily="34" charset="0"/>
              </a:rPr>
              <a:t>は、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0 1 2 3 4</a:t>
            </a:r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12800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0693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08586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56479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11124" y="2377440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6843" y="2819959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8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1488" y="2826732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79659" y="2828390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44026" y="2819958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2197" y="2826731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3079" y="2302325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57724" y="2309098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95895" y="2310756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262" y="2302324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8433" y="2309097"/>
            <a:ext cx="412292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10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配列の次元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117712" y="4739422"/>
            <a:ext cx="3657488" cy="575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１次元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23" name="コンテンツ プレースホルダー 5"/>
          <p:cNvSpPr txBox="1">
            <a:spLocks/>
          </p:cNvSpPr>
          <p:nvPr/>
        </p:nvSpPr>
        <p:spPr>
          <a:xfrm>
            <a:off x="5605615" y="4739422"/>
            <a:ext cx="2327087" cy="60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２次元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5607"/>
            <a:ext cx="3257550" cy="6858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38" y="3022332"/>
            <a:ext cx="4819650" cy="1609725"/>
          </a:xfrm>
          <a:prstGeom prst="rect">
            <a:avLst/>
          </a:prstGeom>
        </p:spPr>
      </p:pic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321845" y="969577"/>
            <a:ext cx="8461208" cy="2176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配列は </a:t>
            </a:r>
            <a:r>
              <a:rPr lang="en-US" altLang="ja-JP" dirty="0">
                <a:latin typeface="Arial" panose="020B0604020202020204" pitchFamily="34" charset="0"/>
              </a:rPr>
              <a:t>Python </a:t>
            </a:r>
            <a:r>
              <a:rPr lang="ja-JP" altLang="en-US" dirty="0">
                <a:latin typeface="Arial" panose="020B0604020202020204" pitchFamily="34" charset="0"/>
              </a:rPr>
              <a:t>では次のように表示される．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　１次元： </a:t>
            </a:r>
            <a:r>
              <a:rPr lang="en-US" altLang="ja-JP" dirty="0">
                <a:latin typeface="Arial" panose="020B0604020202020204" pitchFamily="34" charset="0"/>
              </a:rPr>
              <a:t>[</a:t>
            </a:r>
            <a:r>
              <a:rPr lang="ja-JP" altLang="en-US" dirty="0">
                <a:latin typeface="Arial" panose="020B0604020202020204" pitchFamily="34" charset="0"/>
              </a:rPr>
              <a:t>要素の並び</a:t>
            </a:r>
            <a:r>
              <a:rPr lang="en-US" altLang="ja-JP" dirty="0">
                <a:latin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</a:rPr>
              <a:t>　２次元：</a:t>
            </a:r>
            <a:r>
              <a:rPr lang="en-US" altLang="ja-JP" dirty="0">
                <a:latin typeface="Arial" panose="020B0604020202020204" pitchFamily="34" charset="0"/>
              </a:rPr>
              <a:t>[[</a:t>
            </a:r>
            <a:r>
              <a:rPr lang="ja-JP" altLang="en-US" dirty="0">
                <a:latin typeface="Arial" panose="020B0604020202020204" pitchFamily="34" charset="0"/>
              </a:rPr>
              <a:t>要素の並び</a:t>
            </a:r>
            <a:r>
              <a:rPr lang="en-US" altLang="ja-JP" dirty="0">
                <a:latin typeface="Arial" panose="020B0604020202020204" pitchFamily="34" charset="0"/>
              </a:rPr>
              <a:t>] … [</a:t>
            </a:r>
            <a:r>
              <a:rPr lang="ja-JP" altLang="en-US" dirty="0">
                <a:latin typeface="Arial" panose="020B0604020202020204" pitchFamily="34" charset="0"/>
              </a:rPr>
              <a:t>要素の並び</a:t>
            </a:r>
            <a:r>
              <a:rPr lang="en-US" altLang="ja-JP" dirty="0">
                <a:latin typeface="Arial" panose="020B0604020202020204" pitchFamily="34" charset="0"/>
              </a:rPr>
              <a:t>]]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 </a:t>
            </a:r>
          </a:p>
          <a:p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配列の形と次元の表示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94300" y="1287962"/>
            <a:ext cx="3172420" cy="1219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３次元の配列 </a:t>
            </a:r>
            <a:r>
              <a:rPr lang="en-US" altLang="ja-JP" dirty="0"/>
              <a:t>f</a:t>
            </a:r>
            <a:r>
              <a:rPr lang="ja-JP" altLang="en-US" dirty="0"/>
              <a:t> 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print(f) </a:t>
            </a:r>
            <a:r>
              <a:rPr lang="ja-JP" altLang="en-US" dirty="0"/>
              <a:t>で表示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101185" y="3286757"/>
            <a:ext cx="3841286" cy="1384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配列の形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「</a:t>
            </a:r>
            <a:r>
              <a:rPr lang="en-US" altLang="ja-JP" dirty="0">
                <a:latin typeface="Arial" panose="020B0604020202020204" pitchFamily="34" charset="0"/>
              </a:rPr>
              <a:t>480 × 640 × 3</a:t>
            </a:r>
            <a:r>
              <a:rPr lang="ja-JP" altLang="en-US" dirty="0">
                <a:latin typeface="Arial" panose="020B0604020202020204" pitchFamily="34" charset="0"/>
              </a:rPr>
              <a:t>」であることを確認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124291" y="4895272"/>
            <a:ext cx="3231846" cy="1384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配列の次元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「</a:t>
            </a:r>
            <a:r>
              <a:rPr lang="en-US" altLang="ja-JP" dirty="0">
                <a:latin typeface="Arial" panose="020B0604020202020204" pitchFamily="34" charset="0"/>
              </a:rPr>
              <a:t>3</a:t>
            </a:r>
            <a:r>
              <a:rPr lang="ja-JP" altLang="en-US" dirty="0">
                <a:latin typeface="Arial" panose="020B0604020202020204" pitchFamily="34" charset="0"/>
              </a:rPr>
              <a:t>」であることを確認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81256" y="6019748"/>
            <a:ext cx="28696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shape: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形の取得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ndim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次元数の取得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6" y="805594"/>
            <a:ext cx="3581816" cy="23831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6" y="3405431"/>
            <a:ext cx="3662294" cy="11469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06" y="4891162"/>
            <a:ext cx="3941694" cy="10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画像の </a:t>
            </a:r>
            <a:r>
              <a:rPr lang="en-US" altLang="ja-JP" dirty="0"/>
              <a:t>B, G, R </a:t>
            </a:r>
            <a:r>
              <a:rPr lang="ja-JP" altLang="en-US" dirty="0"/>
              <a:t>の </a:t>
            </a:r>
            <a:r>
              <a:rPr lang="en-US" altLang="ja-JP" dirty="0"/>
              <a:t>3</a:t>
            </a:r>
            <a:r>
              <a:rPr lang="ja-JP" altLang="en-US" dirty="0"/>
              <a:t>成分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cv2.imshow("", f)</a:t>
            </a:r>
          </a:p>
          <a:p>
            <a:r>
              <a:rPr lang="en-US" altLang="ja-JP" dirty="0"/>
              <a:t>cv2.waitKey(0)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9799" y="5468504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cv2.imshow("",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f[:,:,0]</a:t>
            </a:r>
            <a:r>
              <a:rPr lang="en-US" altLang="ja-JP" sz="2000" dirty="0">
                <a:latin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cv2.waitKey(0)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B</a:t>
            </a:r>
            <a:r>
              <a:rPr lang="ja-JP" altLang="en-US" sz="2000" dirty="0">
                <a:latin typeface="Arial" panose="020B0604020202020204" pitchFamily="34" charset="0"/>
              </a:rPr>
              <a:t>成分</a:t>
            </a:r>
            <a:endParaRPr lang="en-US" altLang="ja-JP" sz="2000" dirty="0">
              <a:latin typeface="Arial" panose="020B0604020202020204" pitchFamily="34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115417" y="5468504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cv2.imshow("",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f[:,:,2]</a:t>
            </a:r>
            <a:r>
              <a:rPr lang="en-US" altLang="ja-JP" sz="2000" dirty="0">
                <a:latin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cv2.waitKey(0)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R</a:t>
            </a:r>
            <a:r>
              <a:rPr lang="ja-JP" altLang="en-US" sz="2000" dirty="0">
                <a:latin typeface="Arial" panose="020B0604020202020204" pitchFamily="34" charset="0"/>
              </a:rPr>
              <a:t>成分</a:t>
            </a:r>
            <a:endParaRPr lang="en-US" altLang="ja-JP" sz="2000" dirty="0">
              <a:latin typeface="Arial" panose="020B0604020202020204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139758" y="5468504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cv2.imshow("",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f[:,:,1]</a:t>
            </a:r>
            <a:r>
              <a:rPr lang="en-US" altLang="ja-JP" sz="2000" dirty="0">
                <a:latin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cv2.waitKey(0)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G</a:t>
            </a:r>
            <a:r>
              <a:rPr lang="ja-JP" altLang="en-US" sz="2000" dirty="0">
                <a:latin typeface="Arial" panose="020B0604020202020204" pitchFamily="34" charset="0"/>
              </a:rPr>
              <a:t>成分</a:t>
            </a:r>
            <a:endParaRPr lang="en-US" altLang="ja-JP" sz="2000" dirty="0">
              <a:latin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8" y="755803"/>
            <a:ext cx="2737851" cy="21672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" y="3314700"/>
            <a:ext cx="2593460" cy="20529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58" y="3314700"/>
            <a:ext cx="2651442" cy="20988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17" y="3314700"/>
            <a:ext cx="2721658" cy="21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でカメラの表示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import cv2</a:t>
            </a:r>
          </a:p>
          <a:p>
            <a:pPr marL="0" indent="0">
              <a:buNone/>
            </a:pPr>
            <a:r>
              <a:rPr lang="en-US" altLang="ja-JP" sz="2000" dirty="0"/>
              <a:t>import </a:t>
            </a:r>
            <a:r>
              <a:rPr lang="en-US" altLang="ja-JP" sz="2000" dirty="0" err="1"/>
              <a:t>numpy</a:t>
            </a:r>
            <a:r>
              <a:rPr lang="en-US" altLang="ja-JP" sz="2000" dirty="0"/>
              <a:t> as np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v = cv2.VideoCapture(0)</a:t>
            </a:r>
          </a:p>
          <a:p>
            <a:pPr marL="0" indent="0">
              <a:buNone/>
            </a:pPr>
            <a:r>
              <a:rPr lang="en-US" altLang="ja-JP" sz="2000" dirty="0"/>
              <a:t>while(</a:t>
            </a:r>
            <a:r>
              <a:rPr lang="en-US" altLang="ja-JP" sz="2000" dirty="0" err="1"/>
              <a:t>v.isOpened</a:t>
            </a:r>
            <a:r>
              <a:rPr lang="en-US" altLang="ja-JP" sz="2000" dirty="0"/>
              <a:t>()):</a:t>
            </a:r>
          </a:p>
          <a:p>
            <a:pPr marL="0" indent="0">
              <a:buNone/>
            </a:pPr>
            <a:r>
              <a:rPr lang="en-US" altLang="ja-JP" sz="2000" dirty="0"/>
              <a:t>    r, f = </a:t>
            </a:r>
            <a:r>
              <a:rPr lang="en-US" altLang="ja-JP" sz="2000" dirty="0" err="1"/>
              <a:t>v.read</a:t>
            </a:r>
            <a:r>
              <a:rPr lang="en-US" altLang="ja-JP" sz="2000" dirty="0"/>
              <a:t>()</a:t>
            </a:r>
          </a:p>
          <a:p>
            <a:pPr marL="0" indent="0">
              <a:buNone/>
            </a:pPr>
            <a:r>
              <a:rPr lang="en-US" altLang="ja-JP" sz="2000" dirty="0"/>
              <a:t>    if ( r == False ):</a:t>
            </a:r>
          </a:p>
          <a:p>
            <a:pPr marL="0" indent="0">
              <a:buNone/>
            </a:pPr>
            <a:r>
              <a:rPr lang="en-US" altLang="ja-JP" sz="2000" dirty="0"/>
              <a:t>        break</a:t>
            </a:r>
          </a:p>
          <a:p>
            <a:pPr marL="0" indent="0">
              <a:buNone/>
            </a:pPr>
            <a:r>
              <a:rPr lang="en-US" altLang="ja-JP" sz="2000" dirty="0"/>
              <a:t>    cv2.imshow("", f)</a:t>
            </a:r>
          </a:p>
          <a:p>
            <a:pPr marL="0" indent="0">
              <a:buNone/>
            </a:pPr>
            <a:r>
              <a:rPr lang="en-US" altLang="ja-JP" sz="2000" dirty="0"/>
              <a:t>    if cv2.waitKey(1) &amp; 0xFF == </a:t>
            </a:r>
            <a:r>
              <a:rPr lang="en-US" altLang="ja-JP" sz="2000" dirty="0" err="1"/>
              <a:t>ord</a:t>
            </a:r>
            <a:r>
              <a:rPr lang="en-US" altLang="ja-JP" sz="2000" dirty="0"/>
              <a:t>('q'):</a:t>
            </a:r>
          </a:p>
          <a:p>
            <a:pPr marL="0" indent="0">
              <a:buNone/>
            </a:pPr>
            <a:r>
              <a:rPr lang="en-US" altLang="ja-JP" sz="2000" dirty="0"/>
              <a:t>        break</a:t>
            </a:r>
          </a:p>
          <a:p>
            <a:pPr marL="0" indent="0">
              <a:buNone/>
            </a:pPr>
            <a:r>
              <a:rPr lang="en-US" altLang="ja-JP" sz="2000" dirty="0" err="1"/>
              <a:t>v.release</a:t>
            </a:r>
            <a:r>
              <a:rPr lang="en-US" altLang="ja-JP" sz="2000" dirty="0"/>
              <a:t>()</a:t>
            </a:r>
          </a:p>
          <a:p>
            <a:pPr marL="0" indent="0">
              <a:buNone/>
            </a:pPr>
            <a:r>
              <a:rPr lang="en-US" altLang="ja-JP" sz="2000" dirty="0"/>
              <a:t>cv2.destroyAllWindows()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19" y="1389247"/>
            <a:ext cx="3451668" cy="21113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86355" y="356870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動作画面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5754" y="4282568"/>
            <a:ext cx="2339102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ビデオ表示では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ループを行う</a:t>
            </a:r>
          </a:p>
        </p:txBody>
      </p:sp>
    </p:spTree>
    <p:extLst>
      <p:ext uri="{BB962C8B-B14F-4D97-AF65-F5344CB8AC3E}">
        <p14:creationId xmlns:p14="http://schemas.microsoft.com/office/powerpoint/2010/main" val="293248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579</Words>
  <Application>Microsoft Office PowerPoint</Application>
  <PresentationFormat>画面に合わせる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メイリオ</vt:lpstr>
      <vt:lpstr>游ゴシック</vt:lpstr>
      <vt:lpstr>Arial</vt:lpstr>
      <vt:lpstr>Calibri</vt:lpstr>
      <vt:lpstr>Segoe UI</vt:lpstr>
      <vt:lpstr>Office テーマ</vt:lpstr>
      <vt:lpstr>OpenCV について</vt:lpstr>
      <vt:lpstr>OpenCV とは</vt:lpstr>
      <vt:lpstr>コンピュータビジョンに関わるライブラリ類</vt:lpstr>
      <vt:lpstr>OpenCV の Python プログラム例（画像表示）</vt:lpstr>
      <vt:lpstr>配列</vt:lpstr>
      <vt:lpstr>配列の次元</vt:lpstr>
      <vt:lpstr>配列の形と次元の表示</vt:lpstr>
      <vt:lpstr>画像の B, G, R の 3成分</vt:lpstr>
      <vt:lpstr>OpenCV でカメラの表示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について</dc:title>
  <dc:creator>kaneko kunihiko</dc:creator>
  <cp:lastModifiedBy>金子　邦彦</cp:lastModifiedBy>
  <cp:revision>36</cp:revision>
  <dcterms:created xsi:type="dcterms:W3CDTF">2019-11-02T00:06:04Z</dcterms:created>
  <dcterms:modified xsi:type="dcterms:W3CDTF">2022-02-17T23:53:19Z</dcterms:modified>
</cp:coreProperties>
</file>