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948" r:id="rId3"/>
    <p:sldId id="574" r:id="rId4"/>
    <p:sldId id="949" r:id="rId5"/>
    <p:sldId id="634" r:id="rId6"/>
    <p:sldId id="625" r:id="rId7"/>
    <p:sldId id="952" r:id="rId8"/>
    <p:sldId id="951" r:id="rId9"/>
    <p:sldId id="635" r:id="rId10"/>
    <p:sldId id="820" r:id="rId11"/>
    <p:sldId id="63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969" autoAdjust="0"/>
    <p:restoredTop sz="94660"/>
  </p:normalViewPr>
  <p:slideViewPr>
    <p:cSldViewPr snapToGrid="0">
      <p:cViewPr varScale="1">
        <p:scale>
          <a:sx n="54" d="100"/>
          <a:sy n="54" d="100"/>
        </p:scale>
        <p:origin x="180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18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8D864EF8-74FE-40A1-902E-125A64E3EB0E}" type="datetimeFigureOut">
              <a:rPr kumimoji="1" lang="ja-JP" altLang="en-US" smtClean="0"/>
              <a:pPr/>
              <a:t>2025/3/25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33223C1-63D0-4CA4-8D67-2118CF2CB8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284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957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730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95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BFBE731-6ED8-4A42-8A57-3C41D7584935}" type="datetime1">
              <a:rPr kumimoji="1" lang="ja-JP" altLang="en-US" smtClean="0"/>
              <a:pPr/>
              <a:t>2025/3/25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88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ai/nl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nl-1. </a:t>
            </a:r>
            <a:r>
              <a:rPr lang="ja-JP" altLang="en-US" dirty="0"/>
              <a:t>形態素解析と構文解析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（自然言語処理入門）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https://www.kkaneko.jp/ai/nlp/index.html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単語</a:t>
            </a:r>
            <a:r>
              <a:rPr kumimoji="1" lang="ja-JP" altLang="en-US" dirty="0"/>
              <a:t>　単一の意味のまとまり</a:t>
            </a:r>
            <a:endParaRPr kumimoji="1"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品詞</a:t>
            </a:r>
            <a:r>
              <a:rPr lang="ja-JP" altLang="en-US" dirty="0"/>
              <a:t>　単語の種別</a:t>
            </a:r>
            <a:endParaRPr lang="en-US" altLang="ja-JP" dirty="0"/>
          </a:p>
          <a:p>
            <a:r>
              <a:rPr kumimoji="1" lang="ja-JP" altLang="en-US" b="1" dirty="0">
                <a:solidFill>
                  <a:srgbClr val="C00000"/>
                </a:solidFill>
              </a:rPr>
              <a:t>係り受け</a:t>
            </a:r>
            <a:r>
              <a:rPr kumimoji="1" lang="ja-JP" altLang="en-US" dirty="0"/>
              <a:t>　主語，述語，修飾語などの，単語間の関係</a:t>
            </a:r>
            <a:endParaRPr kumimoji="1"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形態素解析</a:t>
            </a:r>
            <a:r>
              <a:rPr lang="ja-JP" altLang="en-US" dirty="0"/>
              <a:t>　自然言語の文から</a:t>
            </a:r>
            <a:r>
              <a:rPr lang="ja-JP" altLang="en-US" b="1" dirty="0">
                <a:solidFill>
                  <a:srgbClr val="C00000"/>
                </a:solidFill>
              </a:rPr>
              <a:t>単語</a:t>
            </a:r>
            <a:r>
              <a:rPr lang="ja-JP" altLang="en-US" dirty="0"/>
              <a:t>を切り出し，</a:t>
            </a:r>
            <a:r>
              <a:rPr lang="ja-JP" altLang="en-US" b="1" dirty="0">
                <a:solidFill>
                  <a:srgbClr val="C00000"/>
                </a:solidFill>
              </a:rPr>
              <a:t>品詞</a:t>
            </a:r>
            <a:r>
              <a:rPr lang="ja-JP" altLang="en-US" dirty="0"/>
              <a:t>を推定すること</a:t>
            </a:r>
            <a:endParaRPr lang="en-US" altLang="ja-JP" dirty="0"/>
          </a:p>
          <a:p>
            <a:r>
              <a:rPr kumimoji="1" lang="ja-JP" altLang="en-US" b="1" dirty="0">
                <a:solidFill>
                  <a:srgbClr val="C00000"/>
                </a:solidFill>
              </a:rPr>
              <a:t>構文解析</a:t>
            </a:r>
            <a:r>
              <a:rPr kumimoji="1" lang="ja-JP" altLang="en-US" dirty="0"/>
              <a:t>　</a:t>
            </a:r>
            <a:r>
              <a:rPr kumimoji="1" lang="ja-JP" altLang="en-US" b="1" dirty="0">
                <a:solidFill>
                  <a:srgbClr val="C00000"/>
                </a:solidFill>
              </a:rPr>
              <a:t>係り受け</a:t>
            </a:r>
            <a:r>
              <a:rPr lang="ja-JP" altLang="en-US" dirty="0"/>
              <a:t>の関係などを分析</a:t>
            </a:r>
            <a:r>
              <a:rPr kumimoji="1" lang="ja-JP" altLang="en-US" dirty="0"/>
              <a:t>すること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63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sz="3500" dirty="0"/>
              <a:t>自然言語処理</a:t>
            </a:r>
            <a:endParaRPr kumimoji="1" lang="ja-JP" altLang="en-US" sz="35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3FD5D7A0-5D8A-44F2-ABBC-E10DB4343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2487167"/>
            <a:ext cx="8461208" cy="4138314"/>
          </a:xfrm>
        </p:spPr>
        <p:txBody>
          <a:bodyPr>
            <a:normAutofit fontScale="85000" lnSpcReduction="10000"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自然言語処理</a:t>
            </a:r>
            <a:r>
              <a:rPr lang="ja-JP" altLang="en-US" dirty="0"/>
              <a:t>では，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コンピュータが，</a:t>
            </a:r>
            <a:r>
              <a:rPr lang="ja-JP" altLang="en-US" b="1" u="sng" dirty="0"/>
              <a:t>人間の言葉（英語や日本語）を処理</a:t>
            </a:r>
            <a:r>
              <a:rPr lang="ja-JP" altLang="en-US" dirty="0"/>
              <a:t>する．</a:t>
            </a:r>
          </a:p>
          <a:p>
            <a:endParaRPr lang="en-US" altLang="ja-JP" b="1" dirty="0"/>
          </a:p>
          <a:p>
            <a:r>
              <a:rPr lang="ja-JP" altLang="en-US" b="1" dirty="0"/>
              <a:t>人間の言葉</a:t>
            </a:r>
            <a:r>
              <a:rPr lang="ja-JP" altLang="en-US" dirty="0"/>
              <a:t>を理解できる能力をもつアプリやサービスの制作に役立つ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（用途の例）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インターネット検索，対話システム，音声合成，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翻訳，かな漢字変換での予測変換，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迷惑メールフィルタ</a:t>
            </a:r>
          </a:p>
        </p:txBody>
      </p:sp>
    </p:spTree>
    <p:extLst>
      <p:ext uri="{BB962C8B-B14F-4D97-AF65-F5344CB8AC3E}">
        <p14:creationId xmlns:p14="http://schemas.microsoft.com/office/powerpoint/2010/main" val="416656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自然言語処理の技術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583905" cy="5333166"/>
          </a:xfrm>
        </p:spPr>
        <p:txBody>
          <a:bodyPr/>
          <a:lstStyle/>
          <a:p>
            <a:r>
              <a:rPr kumimoji="1" lang="ja-JP" altLang="en-US" dirty="0"/>
              <a:t>文を単語に分割（</a:t>
            </a:r>
            <a:r>
              <a:rPr kumimoji="1" lang="ja-JP" altLang="en-US" b="1" dirty="0">
                <a:solidFill>
                  <a:srgbClr val="C00000"/>
                </a:solidFill>
              </a:rPr>
              <a:t>単語の切り出し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lang="ja-JP" altLang="en-US" dirty="0"/>
              <a:t>単語の種類（</a:t>
            </a:r>
            <a:r>
              <a:rPr lang="ja-JP" altLang="en-US" b="1" dirty="0">
                <a:solidFill>
                  <a:srgbClr val="C00000"/>
                </a:solidFill>
              </a:rPr>
              <a:t>品詞</a:t>
            </a:r>
            <a:r>
              <a:rPr lang="ja-JP" altLang="en-US" dirty="0"/>
              <a:t>）の判定</a:t>
            </a:r>
            <a:endParaRPr lang="en-US" altLang="ja-JP" dirty="0"/>
          </a:p>
          <a:p>
            <a:r>
              <a:rPr kumimoji="1" lang="ja-JP" altLang="en-US" dirty="0"/>
              <a:t>係り受けの関係などの分析</a:t>
            </a:r>
            <a:r>
              <a:rPr lang="ja-JP" altLang="en-US" dirty="0"/>
              <a:t>（</a:t>
            </a:r>
            <a:r>
              <a:rPr lang="ja-JP" altLang="en-US" b="1" dirty="0">
                <a:solidFill>
                  <a:srgbClr val="C00000"/>
                </a:solidFill>
              </a:rPr>
              <a:t>構文解析</a:t>
            </a:r>
            <a:r>
              <a:rPr lang="ja-JP" altLang="en-US" dirty="0"/>
              <a:t>）</a:t>
            </a:r>
            <a:endParaRPr kumimoji="1"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意味解析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kumimoji="1" lang="ja-JP" altLang="en-US"/>
              <a:t>など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36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A5131F-9EB0-48E9-96DE-29F799061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73937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Windows </a:t>
            </a:r>
            <a:r>
              <a:rPr kumimoji="1" lang="ja-JP" altLang="en-US" dirty="0"/>
              <a:t>などで，</a:t>
            </a:r>
            <a:r>
              <a:rPr lang="ja-JP" altLang="en-US" dirty="0"/>
              <a:t>単語を切り出し，品詞を</a:t>
            </a:r>
            <a:br>
              <a:rPr lang="en-US" altLang="ja-JP" dirty="0"/>
            </a:br>
            <a:r>
              <a:rPr lang="ja-JP" altLang="en-US" dirty="0"/>
              <a:t>自動判定する機能を持つ </a:t>
            </a:r>
            <a:r>
              <a:rPr lang="en-US" altLang="ja-JP" dirty="0" err="1"/>
              <a:t>mecab</a:t>
            </a:r>
            <a:r>
              <a:rPr lang="en-US" altLang="ja-JP" dirty="0"/>
              <a:t> </a:t>
            </a:r>
            <a:r>
              <a:rPr lang="ja-JP" altLang="en-US" dirty="0"/>
              <a:t>コマンド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4AE37B-5C3C-4BA3-9B99-B8EA6C49F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4862" y="4013541"/>
            <a:ext cx="5684465" cy="561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4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Google </a:t>
            </a:r>
            <a:r>
              <a:rPr kumimoji="1" lang="en-US" altLang="ja-JP" sz="2400" dirty="0" err="1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Colaboratory</a:t>
            </a:r>
            <a:r>
              <a:rPr kumimoji="1" lang="en-US" altLang="ja-JP" sz="24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の実行画面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5FEB2D-3ADC-42BF-8F7B-311808A26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5A9B7520-2E4F-4EE1-BA2E-FB54E333AF61}"/>
              </a:ext>
            </a:extLst>
          </p:cNvPr>
          <p:cNvSpPr txBox="1">
            <a:spLocks/>
          </p:cNvSpPr>
          <p:nvPr/>
        </p:nvSpPr>
        <p:spPr>
          <a:xfrm>
            <a:off x="876300" y="5593245"/>
            <a:ext cx="7315201" cy="1264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単語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に切り分けられ，単語ごとの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読み仮名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品詞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などが，得られる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44FCEC-0A4B-4C2F-BABF-C10B4A3C61E3}"/>
              </a:ext>
            </a:extLst>
          </p:cNvPr>
          <p:cNvSpPr/>
          <p:nvPr/>
        </p:nvSpPr>
        <p:spPr>
          <a:xfrm>
            <a:off x="876300" y="1417137"/>
            <a:ext cx="7600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白い雲と青い空が美しい</a:t>
            </a:r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1CCE234-9645-45AC-ACAC-A6C3F0841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77" y="2016480"/>
            <a:ext cx="8915448" cy="199706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1762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518994"/>
            <a:ext cx="7852430" cy="533316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b="1" dirty="0">
                <a:solidFill>
                  <a:srgbClr val="C00000"/>
                </a:solidFill>
              </a:rPr>
              <a:t>日本国民は、正当に選挙された国会における代表者を通じて行動し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D382244-2F60-457C-961C-88CE59E09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7" y="1491771"/>
            <a:ext cx="8846825" cy="356513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BB097013-2E51-47C6-9583-E833C61CEB9E}"/>
              </a:ext>
            </a:extLst>
          </p:cNvPr>
          <p:cNvSpPr txBox="1">
            <a:spLocks/>
          </p:cNvSpPr>
          <p:nvPr/>
        </p:nvSpPr>
        <p:spPr>
          <a:xfrm>
            <a:off x="1554535" y="5366229"/>
            <a:ext cx="5684465" cy="561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Google Colaboratory </a:t>
            </a:r>
            <a:r>
              <a:rPr lang="ja-JP" altLang="en-US" sz="240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の実行画面</a:t>
            </a:r>
            <a:endParaRPr lang="ja-JP" altLang="en-US" sz="2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20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350113-3747-4FFF-A134-1F50057B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Google </a:t>
            </a:r>
            <a:r>
              <a:rPr kumimoji="1" lang="en-US" altLang="ja-JP" dirty="0" err="1"/>
              <a:t>Colaboratory</a:t>
            </a:r>
            <a:r>
              <a:rPr kumimoji="1" lang="en-US" altLang="ja-JP" dirty="0"/>
              <a:t> </a:t>
            </a:r>
            <a:r>
              <a:rPr kumimoji="1" lang="ja-JP" altLang="en-US" dirty="0"/>
              <a:t>での実行手順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EE9B6B-42FC-493D-9BA3-1C5A8C299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① </a:t>
            </a:r>
            <a:r>
              <a:rPr kumimoji="1" lang="en-US" altLang="ja-JP" dirty="0"/>
              <a:t>Google </a:t>
            </a:r>
            <a:r>
              <a:rPr kumimoji="1" lang="en-US" altLang="ja-JP" dirty="0" err="1"/>
              <a:t>Colaboratory</a:t>
            </a:r>
            <a:r>
              <a:rPr kumimoji="1" lang="en-US" altLang="ja-JP" dirty="0"/>
              <a:t> </a:t>
            </a:r>
            <a:r>
              <a:rPr kumimoji="1" lang="ja-JP" altLang="en-US" dirty="0"/>
              <a:t>でノートブックを作成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次のコードセルを実行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!apt install -y </a:t>
            </a:r>
            <a:r>
              <a:rPr kumimoji="1" lang="en-US" altLang="ja-JP" dirty="0" err="1"/>
              <a:t>mecab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 次のコードセルを実行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!echo '</a:t>
            </a:r>
            <a:r>
              <a:rPr kumimoji="1" lang="ja-JP" altLang="en-US" dirty="0"/>
              <a:t>日本国民は、正当に選挙された国会における代表者を通じて行動し</a:t>
            </a:r>
            <a:r>
              <a:rPr kumimoji="1" lang="en-US" altLang="ja-JP" dirty="0"/>
              <a:t>' | </a:t>
            </a:r>
            <a:r>
              <a:rPr kumimoji="1" lang="en-US" altLang="ja-JP" dirty="0" err="1"/>
              <a:t>mecab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E8947-FB1A-4FA8-B024-EE80898A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9A3BA54-932F-4771-8307-A0285C935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886" y="5146587"/>
            <a:ext cx="4248368" cy="171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289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949925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Python </a:t>
            </a:r>
            <a:r>
              <a:rPr kumimoji="1" lang="ja-JP" altLang="en-US" dirty="0"/>
              <a:t>プログラム内で </a:t>
            </a:r>
            <a:r>
              <a:rPr kumimoji="1" lang="en-US" altLang="ja-JP" dirty="0" err="1"/>
              <a:t>MeCab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を使う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42867" y="1473868"/>
            <a:ext cx="66230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自動化のため → プログラム　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import sys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import </a:t>
            </a:r>
            <a:r>
              <a:rPr kumimoji="0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MeCab</a:t>
            </a: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m = </a:t>
            </a:r>
            <a:r>
              <a:rPr kumimoji="0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MeCab.Tagger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("-</a:t>
            </a:r>
            <a:r>
              <a:rPr kumimoji="0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Ochasen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print(</a:t>
            </a:r>
            <a:r>
              <a:rPr kumimoji="0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m.parse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("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海は広い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"))</a:t>
            </a:r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31" y="4324352"/>
            <a:ext cx="8356937" cy="173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04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DD5294-AF5A-4604-BEC5-D123FEC8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構文解析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A35750-08A5-4570-BF07-AD1CF29C9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C00000"/>
                </a:solidFill>
              </a:rPr>
              <a:t>構文解析</a:t>
            </a:r>
            <a:r>
              <a:rPr lang="ja-JP" altLang="en-US" dirty="0"/>
              <a:t>は，</a:t>
            </a:r>
            <a:r>
              <a:rPr lang="ja-JP" altLang="en-US" b="1" dirty="0">
                <a:solidFill>
                  <a:srgbClr val="C00000"/>
                </a:solidFill>
              </a:rPr>
              <a:t>係り受け</a:t>
            </a:r>
            <a:r>
              <a:rPr lang="ja-JP" altLang="en-US" dirty="0"/>
              <a:t>の解析を行うこと．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主語，述語，修飾語などの，単語間の関係の分析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1268B-E2FA-4E20-A740-995C27196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C5F0A5CE-D5B8-44FA-BAAB-7176C9448DBF}"/>
              </a:ext>
            </a:extLst>
          </p:cNvPr>
          <p:cNvSpPr txBox="1">
            <a:spLocks/>
          </p:cNvSpPr>
          <p:nvPr/>
        </p:nvSpPr>
        <p:spPr>
          <a:xfrm>
            <a:off x="917409" y="2116831"/>
            <a:ext cx="5608519" cy="4062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構文解析 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KNP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のデモサイト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http://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lotus.kuee.kyoto-u.ac.jp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/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nl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-resource/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cgi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-bin/</a:t>
            </a:r>
            <a:r>
              <a:rPr kumimoji="1" lang="en-US" altLang="ja-JP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knp.cgi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95C341F-CFB6-4C7B-9E61-30E563F52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102" y="3594313"/>
            <a:ext cx="3797416" cy="162090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3F26D79-2BB9-4F9A-B425-FE08EAD90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102" y="5295985"/>
            <a:ext cx="4967328" cy="156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79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/>
              <a:t>意味解析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592223" cy="5333166"/>
          </a:xfrm>
        </p:spPr>
        <p:txBody>
          <a:bodyPr/>
          <a:lstStyle/>
          <a:p>
            <a:r>
              <a:rPr lang="ja-JP" altLang="en-US" b="1" dirty="0"/>
              <a:t>意味解析</a:t>
            </a:r>
            <a:r>
              <a:rPr lang="ja-JP" altLang="en-US" dirty="0"/>
              <a:t>は，単語の意味の判定を行う</a:t>
            </a:r>
            <a:endParaRPr lang="en-US" altLang="ja-JP" dirty="0"/>
          </a:p>
          <a:p>
            <a:r>
              <a:rPr lang="ja-JP" altLang="en-US" dirty="0"/>
              <a:t>それぞれの言葉の意味を，コンピュータが理解しながら，他の言葉の意味を判断するなど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駅前のコンビニは，</a:t>
            </a:r>
            <a:r>
              <a:rPr kumimoji="1" lang="ja-JP" altLang="en-US" b="1" dirty="0">
                <a:solidFill>
                  <a:srgbClr val="FF0000"/>
                </a:solidFill>
              </a:rPr>
              <a:t>油を売っていた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あの人は，仕事中に，</a:t>
            </a:r>
            <a:r>
              <a:rPr kumimoji="1" lang="ja-JP" altLang="en-US" b="1" dirty="0">
                <a:solidFill>
                  <a:srgbClr val="FF0000"/>
                </a:solidFill>
              </a:rPr>
              <a:t>油を売っていた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2562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1008</TotalTime>
  <Words>455</Words>
  <Application>Microsoft Office PowerPoint</Application>
  <PresentationFormat>画面に合わせる (4:3)</PresentationFormat>
  <Paragraphs>69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ＭＳ 明朝</vt:lpstr>
      <vt:lpstr>メイリオ</vt:lpstr>
      <vt:lpstr>游ゴシック</vt:lpstr>
      <vt:lpstr>Arial</vt:lpstr>
      <vt:lpstr>Calibri</vt:lpstr>
      <vt:lpstr>Office テーマ</vt:lpstr>
      <vt:lpstr>1_Office テーマ</vt:lpstr>
      <vt:lpstr>nl-1. 形態素解析と構文解析 </vt:lpstr>
      <vt:lpstr>自然言語処理</vt:lpstr>
      <vt:lpstr>自然言語処理の技術</vt:lpstr>
      <vt:lpstr>Windows などで，単語を切り出し，品詞を 自動判定する機能を持つ mecab コマンド</vt:lpstr>
      <vt:lpstr>PowerPoint プレゼンテーション</vt:lpstr>
      <vt:lpstr>Google Colaboratory での実行手順</vt:lpstr>
      <vt:lpstr>Python プログラム内で MeCab を使う</vt:lpstr>
      <vt:lpstr>構文解析</vt:lpstr>
      <vt:lpstr>意味解析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nl-1. 形態素解析と構文解析（自然言語処理入門）</dc:title>
  <dc:creator>金子　邦彦</dc:creator>
  <cp:lastModifiedBy>金子　邦彦</cp:lastModifiedBy>
  <cp:revision>154</cp:revision>
  <dcterms:created xsi:type="dcterms:W3CDTF">2018-05-08T02:37:35Z</dcterms:created>
  <dcterms:modified xsi:type="dcterms:W3CDTF">2025-03-25T14:29:11Z</dcterms:modified>
</cp:coreProperties>
</file>