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656" r:id="rId2"/>
    <p:sldId id="625" r:id="rId3"/>
    <p:sldId id="659" r:id="rId4"/>
    <p:sldId id="657" r:id="rId5"/>
    <p:sldId id="9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6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6469F-B15D-4708-81AA-11A06E7B415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1736-721A-4FCB-AD5F-FC363B5602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06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6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34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35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4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ai/ni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ja-JP" altLang="en-US" dirty="0"/>
              <a:t>超解像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ja-JP" altLang="en-US"/>
              <a:t>人工知能の実行）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https://www.kkaneko.jp/ai/ni/index.html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2E3DCDAE-0B8B-4FB5-80EC-6D39A76CC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2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超解像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1" y="1714820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元画像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6D14AF-ED42-4F6C-8389-10B887E6F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12" y="1216511"/>
            <a:ext cx="508025" cy="38102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E3AB6FD-281F-4123-A998-133B67D08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38" y="2593331"/>
            <a:ext cx="4064210" cy="30481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B7AA4D5-5BEA-474B-9BCE-88D262741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53" y="2593329"/>
            <a:ext cx="4064200" cy="3048160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4370C040-1E7C-4178-B2BE-3BF6AB70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123" y="5827502"/>
            <a:ext cx="3134627" cy="4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単純な拡大（８倍）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4F96E814-88BA-4ECB-8535-3CC4D6BC9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915" y="5827502"/>
            <a:ext cx="3134627" cy="4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超解像による拡大（８倍）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182367BE-4B0D-41F1-9341-4B0CF2EFA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043" y="1295372"/>
            <a:ext cx="6599555" cy="103182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超解像</a:t>
            </a:r>
            <a:r>
              <a:rPr kumimoji="1" lang="ja-JP" altLang="en-US" sz="2400" dirty="0"/>
              <a:t>では，拡大後の</a:t>
            </a:r>
            <a:r>
              <a:rPr kumimoji="1" lang="ja-JP" altLang="en-US" sz="2400" b="1" dirty="0"/>
              <a:t>各画素</a:t>
            </a:r>
            <a:r>
              <a:rPr kumimoji="1" lang="ja-JP" altLang="en-US" sz="2400" dirty="0"/>
              <a:t>を，元画像からの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で決定</a:t>
            </a:r>
          </a:p>
        </p:txBody>
      </p:sp>
    </p:spTree>
    <p:extLst>
      <p:ext uri="{BB962C8B-B14F-4D97-AF65-F5344CB8AC3E}">
        <p14:creationId xmlns:p14="http://schemas.microsoft.com/office/powerpoint/2010/main" val="35278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46D74-9EBA-4C5C-B9ED-B8792BF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超解像の方法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7EEE9B-B79B-473C-AC50-AA8B89E77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２種類ある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アルゴリズム</a:t>
            </a:r>
            <a:r>
              <a:rPr lang="ja-JP" altLang="en-US" dirty="0"/>
              <a:t>による方法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bicubic</a:t>
            </a:r>
            <a:r>
              <a:rPr lang="ja-JP" altLang="en-US" dirty="0"/>
              <a:t> など</a:t>
            </a:r>
            <a:endParaRPr lang="en-US" altLang="ja-JP" dirty="0"/>
          </a:p>
          <a:p>
            <a:pPr marL="514350" indent="-514350">
              <a:buFont typeface="+mj-lt"/>
              <a:buAutoNum type="arabicPeriod" startAt="2"/>
            </a:pPr>
            <a:r>
              <a:rPr lang="ja-JP" altLang="en-US" b="1" dirty="0"/>
              <a:t>人工知能の </a:t>
            </a:r>
            <a:r>
              <a:rPr lang="en-US" altLang="ja-JP" b="1" dirty="0"/>
              <a:t>GAN (Generative Adversarial Networks) </a:t>
            </a:r>
            <a:r>
              <a:rPr lang="ja-JP" altLang="en-US" dirty="0"/>
              <a:t>による方法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/>
              <a:t>SRGAN</a:t>
            </a:r>
            <a:r>
              <a:rPr lang="en-US" altLang="ja-JP" dirty="0"/>
              <a:t>, </a:t>
            </a:r>
            <a:r>
              <a:rPr lang="en-US" altLang="ja-JP" dirty="0" err="1"/>
              <a:t>RRDN</a:t>
            </a:r>
            <a:r>
              <a:rPr lang="en-US" altLang="ja-JP" dirty="0"/>
              <a:t> </a:t>
            </a:r>
            <a:r>
              <a:rPr lang="ja-JP" altLang="en-US" dirty="0"/>
              <a:t>など</a:t>
            </a:r>
          </a:p>
          <a:p>
            <a:pPr marL="514350" indent="-514350">
              <a:buFont typeface="+mj-lt"/>
              <a:buAutoNum type="arabicPeriod" startAt="2"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219C0-98B3-48B0-8234-ED1DB2ED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25A0B2-66D1-433C-854B-AC06D4221C71}"/>
              </a:ext>
            </a:extLst>
          </p:cNvPr>
          <p:cNvSpPr txBox="1"/>
          <p:nvPr/>
        </p:nvSpPr>
        <p:spPr>
          <a:xfrm>
            <a:off x="246395" y="5278333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RRDN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の処理結果例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F9C67D-80BE-4933-AFCC-74425D23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647" y="5278333"/>
            <a:ext cx="425472" cy="42547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5B9E1C1-2698-4076-9942-C4E3C1DC0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820" y="4635362"/>
            <a:ext cx="1705063" cy="1711413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A8A276A9-465F-4443-A9CB-1F106AA2F816}"/>
              </a:ext>
            </a:extLst>
          </p:cNvPr>
          <p:cNvSpPr/>
          <p:nvPr/>
        </p:nvSpPr>
        <p:spPr>
          <a:xfrm>
            <a:off x="3583901" y="5370665"/>
            <a:ext cx="326954" cy="24080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66C436-22AC-4D8E-A50F-DF4DB6A7299F}"/>
              </a:ext>
            </a:extLst>
          </p:cNvPr>
          <p:cNvSpPr txBox="1"/>
          <p:nvPr/>
        </p:nvSpPr>
        <p:spPr>
          <a:xfrm>
            <a:off x="3361119" y="589376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４倍</a:t>
            </a:r>
          </a:p>
        </p:txBody>
      </p:sp>
    </p:spTree>
    <p:extLst>
      <p:ext uri="{BB962C8B-B14F-4D97-AF65-F5344CB8AC3E}">
        <p14:creationId xmlns:p14="http://schemas.microsoft.com/office/powerpoint/2010/main" val="50217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99898C-814A-4CDA-AA26-5F38D3AD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GAN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F8D11E-D833-4F4F-B905-7E41A212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ディープラーニング</a:t>
            </a:r>
            <a:r>
              <a:rPr kumimoji="1" lang="ja-JP" altLang="en-US" dirty="0"/>
              <a:t>による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データの生成</a:t>
            </a:r>
            <a:r>
              <a:rPr kumimoji="1" lang="ja-JP" altLang="en-US" dirty="0"/>
              <a:t>能力を示す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研究のひとつ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90AD-FB03-4C9E-8409-B7395D14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E7511E-CE41-4C70-8EBB-FFFC26E28400}"/>
              </a:ext>
            </a:extLst>
          </p:cNvPr>
          <p:cNvSpPr txBox="1"/>
          <p:nvPr/>
        </p:nvSpPr>
        <p:spPr>
          <a:xfrm>
            <a:off x="201529" y="5814030"/>
            <a:ext cx="849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Generative Adversarial Networks, Ian J. Goodfellow, Jean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Pouget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-Abadie, Mehdi Mirza, Bing Xu,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David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Warde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-Farley,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Sherjil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Ozair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Aaron Courville,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Yoshua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Bengio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https://arxiv.org/abs/1406.2661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2F662F4-0BC3-4DF3-901B-81B2034C7A9D}"/>
              </a:ext>
            </a:extLst>
          </p:cNvPr>
          <p:cNvSpPr txBox="1"/>
          <p:nvPr/>
        </p:nvSpPr>
        <p:spPr>
          <a:xfrm>
            <a:off x="0" y="2522400"/>
            <a:ext cx="110799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ノイズ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8244835-3487-4A9A-A83D-395388501E5C}"/>
              </a:ext>
            </a:extLst>
          </p:cNvPr>
          <p:cNvSpPr txBox="1"/>
          <p:nvPr/>
        </p:nvSpPr>
        <p:spPr>
          <a:xfrm>
            <a:off x="1608035" y="2305030"/>
            <a:ext cx="1723549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よる生成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DAFA0B4-7737-4528-AACE-B2A7C1BD3FF7}"/>
              </a:ext>
            </a:extLst>
          </p:cNvPr>
          <p:cNvSpPr/>
          <p:nvPr/>
        </p:nvSpPr>
        <p:spPr>
          <a:xfrm>
            <a:off x="1095000" y="2527981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FEA4EE5-9C7A-42C3-ADDA-E8EF7A59B50E}"/>
              </a:ext>
            </a:extLst>
          </p:cNvPr>
          <p:cNvSpPr/>
          <p:nvPr/>
        </p:nvSpPr>
        <p:spPr>
          <a:xfrm>
            <a:off x="3452038" y="2544179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5D8AAA3-D0B7-4BDA-BE78-046A3225D446}"/>
              </a:ext>
            </a:extLst>
          </p:cNvPr>
          <p:cNvSpPr txBox="1"/>
          <p:nvPr/>
        </p:nvSpPr>
        <p:spPr>
          <a:xfrm>
            <a:off x="3871138" y="2253289"/>
            <a:ext cx="141577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生成され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たデータ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695C772-9CAC-4B2C-B832-DC7314BA152A}"/>
              </a:ext>
            </a:extLst>
          </p:cNvPr>
          <p:cNvSpPr txBox="1"/>
          <p:nvPr/>
        </p:nvSpPr>
        <p:spPr>
          <a:xfrm>
            <a:off x="3897027" y="3474858"/>
            <a:ext cx="110799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11B5FACD-A993-47B3-8A73-B36D25E8AF2F}"/>
              </a:ext>
            </a:extLst>
          </p:cNvPr>
          <p:cNvSpPr/>
          <p:nvPr/>
        </p:nvSpPr>
        <p:spPr>
          <a:xfrm>
            <a:off x="5198951" y="2521466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4BF93360-D299-4B65-8891-AEFD064D9676}"/>
              </a:ext>
            </a:extLst>
          </p:cNvPr>
          <p:cNvSpPr/>
          <p:nvPr/>
        </p:nvSpPr>
        <p:spPr>
          <a:xfrm>
            <a:off x="5198951" y="3593138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88E5F50-8110-463F-B64E-BB6142E1F80D}"/>
              </a:ext>
            </a:extLst>
          </p:cNvPr>
          <p:cNvSpPr txBox="1"/>
          <p:nvPr/>
        </p:nvSpPr>
        <p:spPr>
          <a:xfrm>
            <a:off x="5742197" y="2403516"/>
            <a:ext cx="1723549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人工知能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よる識別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391BF13E-A383-43C5-90D6-DD074C771811}"/>
              </a:ext>
            </a:extLst>
          </p:cNvPr>
          <p:cNvSpPr/>
          <p:nvPr/>
        </p:nvSpPr>
        <p:spPr>
          <a:xfrm>
            <a:off x="7468786" y="3027327"/>
            <a:ext cx="419100" cy="368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82FF82A-1B56-49E8-BE99-1100EABD921B}"/>
              </a:ext>
            </a:extLst>
          </p:cNvPr>
          <p:cNvSpPr txBox="1"/>
          <p:nvPr/>
        </p:nvSpPr>
        <p:spPr>
          <a:xfrm>
            <a:off x="7792218" y="2818658"/>
            <a:ext cx="141577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フェイク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4064203-0A55-46D8-97F9-D68B7C251FB0}"/>
              </a:ext>
            </a:extLst>
          </p:cNvPr>
          <p:cNvSpPr txBox="1"/>
          <p:nvPr/>
        </p:nvSpPr>
        <p:spPr>
          <a:xfrm>
            <a:off x="5346294" y="4273466"/>
            <a:ext cx="2954655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実在なのかフェイク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なのかを識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別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A50FFD0-D469-4038-B8FA-4A7FAC883A15}"/>
              </a:ext>
            </a:extLst>
          </p:cNvPr>
          <p:cNvSpPr txBox="1"/>
          <p:nvPr/>
        </p:nvSpPr>
        <p:spPr>
          <a:xfrm>
            <a:off x="1376488" y="3260309"/>
            <a:ext cx="203132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データの生成</a:t>
            </a:r>
          </a:p>
        </p:txBody>
      </p:sp>
      <p:sp>
        <p:nvSpPr>
          <p:cNvPr id="24" name="矢印: U ターン 23">
            <a:extLst>
              <a:ext uri="{FF2B5EF4-FFF2-40B4-BE49-F238E27FC236}">
                <a16:creationId xmlns:a16="http://schemas.microsoft.com/office/drawing/2014/main" id="{78358184-1F5F-4515-946C-51E3579D2CC5}"/>
              </a:ext>
            </a:extLst>
          </p:cNvPr>
          <p:cNvSpPr/>
          <p:nvPr/>
        </p:nvSpPr>
        <p:spPr>
          <a:xfrm flipH="1" flipV="1">
            <a:off x="2197100" y="4786579"/>
            <a:ext cx="6503422" cy="707985"/>
          </a:xfrm>
          <a:prstGeom prst="uturnArrow">
            <a:avLst>
              <a:gd name="adj1" fmla="val 25000"/>
              <a:gd name="adj2" fmla="val 25000"/>
              <a:gd name="adj3" fmla="val 0"/>
              <a:gd name="adj4" fmla="val 43750"/>
              <a:gd name="adj5" fmla="val 1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7A475D4B-FD9E-45E7-BE40-6FF84CE561C4}"/>
              </a:ext>
            </a:extLst>
          </p:cNvPr>
          <p:cNvSpPr/>
          <p:nvPr/>
        </p:nvSpPr>
        <p:spPr>
          <a:xfrm rot="16200000">
            <a:off x="1762440" y="4074833"/>
            <a:ext cx="1228804" cy="35948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990E35D-C7E9-4D03-9140-323C4B7D4183}"/>
              </a:ext>
            </a:extLst>
          </p:cNvPr>
          <p:cNvSpPr txBox="1"/>
          <p:nvPr/>
        </p:nvSpPr>
        <p:spPr>
          <a:xfrm>
            <a:off x="62565" y="4053387"/>
            <a:ext cx="2723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生成されたデータと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実在のデータが識別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できなくなるように学習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94181BD9-4B6F-45F3-8DE3-B2037EF3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351" y="1556919"/>
            <a:ext cx="1812446" cy="6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22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206</Words>
  <Application>Microsoft Office PowerPoint</Application>
  <PresentationFormat>画面に合わせる (4:3)</PresentationFormat>
  <Paragraphs>49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Arial</vt:lpstr>
      <vt:lpstr>Calibri</vt:lpstr>
      <vt:lpstr>Times New Roman</vt:lpstr>
      <vt:lpstr>1_Office テーマ</vt:lpstr>
      <vt:lpstr>超解像 </vt:lpstr>
      <vt:lpstr>画像と画素</vt:lpstr>
      <vt:lpstr>超解像</vt:lpstr>
      <vt:lpstr>超解像の方法</vt:lpstr>
      <vt:lpstr>GAN の仕組み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超解像（人工知能の実行）</dc:title>
  <dc:creator>kaneko kunihiko</dc:creator>
  <cp:lastModifiedBy>金子　邦彦</cp:lastModifiedBy>
  <cp:revision>17</cp:revision>
  <dcterms:created xsi:type="dcterms:W3CDTF">2019-12-01T10:44:49Z</dcterms:created>
  <dcterms:modified xsi:type="dcterms:W3CDTF">2025-03-25T14:25:08Z</dcterms:modified>
</cp:coreProperties>
</file>