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0"/>
  </p:notesMasterIdLst>
  <p:sldIdLst>
    <p:sldId id="874" r:id="rId3"/>
    <p:sldId id="1016" r:id="rId4"/>
    <p:sldId id="924" r:id="rId5"/>
    <p:sldId id="991" r:id="rId6"/>
    <p:sldId id="992" r:id="rId7"/>
    <p:sldId id="993" r:id="rId8"/>
    <p:sldId id="976" r:id="rId9"/>
    <p:sldId id="964" r:id="rId10"/>
    <p:sldId id="1010" r:id="rId11"/>
    <p:sldId id="1012" r:id="rId12"/>
    <p:sldId id="1011" r:id="rId13"/>
    <p:sldId id="1014" r:id="rId14"/>
    <p:sldId id="1015" r:id="rId15"/>
    <p:sldId id="870" r:id="rId16"/>
    <p:sldId id="969" r:id="rId17"/>
    <p:sldId id="919" r:id="rId18"/>
    <p:sldId id="744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3" autoAdjust="0"/>
    <p:restoredTop sz="94660"/>
  </p:normalViewPr>
  <p:slideViewPr>
    <p:cSldViewPr snapToGrid="0">
      <p:cViewPr varScale="1">
        <p:scale>
          <a:sx n="54" d="100"/>
          <a:sy n="54" d="100"/>
        </p:scale>
        <p:origin x="51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CA13-7410-4A26-92E4-D0462DC4FEEC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66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354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812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056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03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5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36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BE10-6334-49AE-BC6E-A091FC9472C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FB8F-FB00-407B-BA97-C09399882744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50B-BD30-4C24-AAC6-291E7CDA79C1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DEA69A-4707-4D61-92AB-2A1682BD1357}" type="datetime1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2025/3/25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573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87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04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13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82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2C118-0820-4F50-89DE-4B91D59C0E2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EBFBE731-6ED8-4A42-8A57-3C41D7584935}" type="datetime1">
              <a:rPr kumimoji="1" lang="ja-JP" altLang="en-US" smtClean="0"/>
              <a:pPr/>
              <a:t>2025/3/25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ai/ni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lab.research.google.com/drive/18Nf9FPFhOvx8_V30z8PdBD2kcyDap8b7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4815" y="1122363"/>
            <a:ext cx="8223463" cy="1655762"/>
          </a:xfrm>
        </p:spPr>
        <p:txBody>
          <a:bodyPr>
            <a:noAutofit/>
          </a:bodyPr>
          <a:lstStyle/>
          <a:p>
            <a:r>
              <a:rPr lang="ja-JP" altLang="en-US" sz="3600" dirty="0"/>
              <a:t>学習と検証、学習曲線（小画像、２層の単純なニューラルネットワーク）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（人工知能の実行）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https://www.kkaneko.jp/ai/ni/index</a:t>
            </a:r>
            <a:r>
              <a:rPr lang="en-US" altLang="ja-JP">
                <a:hlinkClick r:id="rId3"/>
              </a:rPr>
              <a:t>.html</a:t>
            </a:r>
            <a:endParaRPr lang="en-US" altLang="ja-JP"/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 descr="メガネをかけた男性&#10;&#10;自動的に生成された説明">
            <a:extLst>
              <a:ext uri="{FF2B5EF4-FFF2-40B4-BE49-F238E27FC236}">
                <a16:creationId xmlns:a16="http://schemas.microsoft.com/office/drawing/2014/main" id="{3CC647F6-F62E-4F8C-96B7-5908ACCFC94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77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2A7C24F-0AF6-496F-A389-26860E279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17" y="2373402"/>
            <a:ext cx="5312941" cy="204897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87F30CF-7E10-4076-B596-043CB1E58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学習の繰り返しを行うプログラム例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410FFC-E41D-470A-AC17-ADDB250A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F70B41-4004-4F0D-8D7E-E2684DF98D70}"/>
              </a:ext>
            </a:extLst>
          </p:cNvPr>
          <p:cNvSpPr txBox="1"/>
          <p:nvPr/>
        </p:nvSpPr>
        <p:spPr>
          <a:xfrm>
            <a:off x="6295593" y="2416487"/>
            <a:ext cx="264687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dirty="0">
                <a:solidFill>
                  <a:srgbClr val="C00000"/>
                </a:solidFill>
                <a:latin typeface="Calibri" panose="020F0502020204030204"/>
                <a:ea typeface="メイリオ" panose="020B0604030504040204" pitchFamily="50" charset="-128"/>
              </a:rPr>
              <a:t>訓練データ</a:t>
            </a:r>
            <a:r>
              <a:rPr kumimoji="1" lang="ja-JP" altLang="en-US" sz="2400" dirty="0">
                <a:latin typeface="Calibri" panose="020F0502020204030204"/>
                <a:ea typeface="メイリオ" panose="020B0604030504040204" pitchFamily="50" charset="-128"/>
              </a:rPr>
              <a:t>の指定</a:t>
            </a:r>
            <a:endParaRPr kumimoji="1" lang="ja-JP" alt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49A6F4-84E3-47FF-9829-8F7712DA4AFC}"/>
              </a:ext>
            </a:extLst>
          </p:cNvPr>
          <p:cNvSpPr txBox="1"/>
          <p:nvPr/>
        </p:nvSpPr>
        <p:spPr>
          <a:xfrm>
            <a:off x="4011512" y="5111412"/>
            <a:ext cx="264687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検証データ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の指定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0923972-5639-4286-B7EA-C226479FFFDC}"/>
              </a:ext>
            </a:extLst>
          </p:cNvPr>
          <p:cNvSpPr txBox="1"/>
          <p:nvPr/>
        </p:nvSpPr>
        <p:spPr>
          <a:xfrm>
            <a:off x="2259397" y="1393294"/>
            <a:ext cx="386676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学習の繰り返し回数は 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200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12DD510-4097-4949-B831-6F112C90411A}"/>
              </a:ext>
            </a:extLst>
          </p:cNvPr>
          <p:cNvCxnSpPr>
            <a:cxnSpLocks/>
          </p:cNvCxnSpPr>
          <p:nvPr/>
        </p:nvCxnSpPr>
        <p:spPr>
          <a:xfrm flipH="1">
            <a:off x="1967533" y="1935891"/>
            <a:ext cx="1085279" cy="526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C4EE7A61-60B7-31F5-59F7-D22B825D80C2}"/>
              </a:ext>
            </a:extLst>
          </p:cNvPr>
          <p:cNvCxnSpPr>
            <a:cxnSpLocks/>
          </p:cNvCxnSpPr>
          <p:nvPr/>
        </p:nvCxnSpPr>
        <p:spPr>
          <a:xfrm flipH="1">
            <a:off x="3518035" y="2690261"/>
            <a:ext cx="2714323" cy="303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5A22887C-5564-C46D-D7E5-CCC5235D54ED}"/>
              </a:ext>
            </a:extLst>
          </p:cNvPr>
          <p:cNvCxnSpPr>
            <a:cxnSpLocks/>
          </p:cNvCxnSpPr>
          <p:nvPr/>
        </p:nvCxnSpPr>
        <p:spPr>
          <a:xfrm flipH="1" flipV="1">
            <a:off x="3831656" y="3838392"/>
            <a:ext cx="740344" cy="1249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368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CDBF641-1D13-4B69-A48A-F741D4E26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07" y="1888747"/>
            <a:ext cx="7840317" cy="239718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87F30CF-7E10-4076-B596-043CB1E58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学習の繰り返しを行うプログラムの実行結果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410FFC-E41D-470A-AC17-ADDB250A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49A6F4-84E3-47FF-9829-8F7712DA4AFC}"/>
              </a:ext>
            </a:extLst>
          </p:cNvPr>
          <p:cNvSpPr txBox="1"/>
          <p:nvPr/>
        </p:nvSpPr>
        <p:spPr>
          <a:xfrm>
            <a:off x="1968684" y="4969253"/>
            <a:ext cx="6669990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学習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繰り返し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ごとの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>
                <a:latin typeface="Calibri" panose="020F0502020204030204"/>
                <a:ea typeface="メイリオ" panose="020B0604030504040204" pitchFamily="50" charset="-128"/>
              </a:rPr>
              <a:t>・</a:t>
            </a:r>
            <a:r>
              <a:rPr kumimoji="1" lang="ja-JP" altLang="en-US" sz="2400" b="1" dirty="0">
                <a:solidFill>
                  <a:srgbClr val="C00000"/>
                </a:solidFill>
                <a:latin typeface="Calibri" panose="020F0502020204030204"/>
                <a:ea typeface="メイリオ" panose="020B0604030504040204" pitchFamily="50" charset="-128"/>
              </a:rPr>
              <a:t>訓練データ</a:t>
            </a:r>
            <a:r>
              <a:rPr kumimoji="1" lang="ja-JP" altLang="en-US" sz="2400" dirty="0">
                <a:latin typeface="Calibri" panose="020F0502020204030204"/>
                <a:ea typeface="メイリオ" panose="020B0604030504040204" pitchFamily="50" charset="-128"/>
              </a:rPr>
              <a:t>での</a:t>
            </a:r>
            <a:r>
              <a:rPr kumimoji="1" lang="ja-JP" altLang="en-US" sz="2400" b="1" dirty="0">
                <a:solidFill>
                  <a:srgbClr val="C00000"/>
                </a:solidFill>
                <a:latin typeface="Calibri" panose="020F0502020204030204"/>
                <a:ea typeface="メイリオ" panose="020B0604030504040204" pitchFamily="50" charset="-128"/>
              </a:rPr>
              <a:t>損失 </a:t>
            </a:r>
            <a:r>
              <a:rPr kumimoji="1" lang="en-US" altLang="ja-JP" sz="2400" dirty="0">
                <a:latin typeface="Calibri" panose="020F0502020204030204"/>
                <a:ea typeface="メイリオ" panose="020B0604030504040204" pitchFamily="50" charset="-128"/>
              </a:rPr>
              <a:t>(loss)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検証データ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での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損失 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(</a:t>
            </a:r>
            <a:r>
              <a:rPr kumimoji="1" lang="en-US" altLang="ja-JP" sz="2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val_loss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>
                <a:latin typeface="Calibri" panose="020F0502020204030204"/>
                <a:ea typeface="メイリオ" panose="020B0604030504040204" pitchFamily="50" charset="-128"/>
              </a:rPr>
              <a:t>などの変化を確認できる</a:t>
            </a:r>
            <a:endParaRPr kumimoji="1" lang="ja-JP" alt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15A48F68-4FB6-F345-5F25-A3474CA569A4}"/>
              </a:ext>
            </a:extLst>
          </p:cNvPr>
          <p:cNvCxnSpPr>
            <a:cxnSpLocks/>
          </p:cNvCxnSpPr>
          <p:nvPr/>
        </p:nvCxnSpPr>
        <p:spPr>
          <a:xfrm flipV="1">
            <a:off x="4471851" y="4343753"/>
            <a:ext cx="141190" cy="585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5E36641-FD61-429F-B9AA-5825A485107B}"/>
              </a:ext>
            </a:extLst>
          </p:cNvPr>
          <p:cNvSpPr/>
          <p:nvPr/>
        </p:nvSpPr>
        <p:spPr>
          <a:xfrm>
            <a:off x="695167" y="789928"/>
            <a:ext cx="89424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prstClr val="black"/>
                </a:solidFill>
                <a:ea typeface="メイリオ" panose="020B0604030504040204" pitchFamily="50" charset="-128"/>
              </a:rPr>
              <a:t>同じ訓練データを用いた学習を繰り返し</a:t>
            </a:r>
            <a:endParaRPr lang="en-US" altLang="ja-JP" sz="2400" b="1" dirty="0">
              <a:solidFill>
                <a:prstClr val="black"/>
              </a:solidFill>
              <a:ea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ながら，検証データで検証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8226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2ADFD-FAB1-43A2-8759-B0112477A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学習曲線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7C06E7-4BC8-4D27-A37E-2725302CE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b="1" dirty="0">
                <a:solidFill>
                  <a:srgbClr val="C00000"/>
                </a:solidFill>
              </a:rPr>
              <a:t>学習の繰り返し</a:t>
            </a:r>
            <a:r>
              <a:rPr kumimoji="1" lang="ja-JP" altLang="en-US" sz="2400" dirty="0"/>
              <a:t>での，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損失などの変化</a:t>
            </a:r>
            <a:r>
              <a:rPr kumimoji="1" lang="ja-JP" altLang="en-US" sz="2400" dirty="0"/>
              <a:t>をプロットした</a:t>
            </a:r>
            <a:r>
              <a:rPr kumimoji="1" lang="ja-JP" altLang="en-US" sz="2400" b="1" dirty="0"/>
              <a:t>グラフ</a:t>
            </a:r>
            <a:r>
              <a:rPr lang="en-US" altLang="ja-JP" sz="2400" dirty="0"/>
              <a:t>	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24DCF-AE0F-4175-BBF1-DF2B95736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B2B38D5-244C-49BC-A21B-03214CF88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379" y="1531724"/>
            <a:ext cx="6390642" cy="4322749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E1BD4B-E31A-4F27-2D79-3BE17B23951F}"/>
              </a:ext>
            </a:extLst>
          </p:cNvPr>
          <p:cNvSpPr txBox="1"/>
          <p:nvPr/>
        </p:nvSpPr>
        <p:spPr>
          <a:xfrm>
            <a:off x="2767345" y="3019517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実線</a:t>
            </a:r>
            <a:r>
              <a:rPr kumimoji="1" lang="ja-JP" altLang="en-US" sz="2400" dirty="0"/>
              <a:t>は，</a:t>
            </a:r>
            <a:r>
              <a:rPr kumimoji="1" lang="ja-JP" altLang="en-US" sz="2400" b="1" dirty="0"/>
              <a:t>訓練データ</a:t>
            </a:r>
            <a:r>
              <a:rPr kumimoji="1" lang="ja-JP" altLang="en-US" sz="2400" dirty="0"/>
              <a:t>での</a:t>
            </a:r>
            <a:endParaRPr kumimoji="1" lang="en-US" altLang="ja-JP" sz="2400" dirty="0"/>
          </a:p>
          <a:p>
            <a:r>
              <a:rPr kumimoji="1" lang="ja-JP" altLang="en-US" sz="2400" dirty="0"/>
              <a:t>損失の変化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5C05C8-7564-2E3C-37F1-5AB51DA12955}"/>
              </a:ext>
            </a:extLst>
          </p:cNvPr>
          <p:cNvSpPr txBox="1"/>
          <p:nvPr/>
        </p:nvSpPr>
        <p:spPr>
          <a:xfrm>
            <a:off x="1326519" y="4173509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点線</a:t>
            </a:r>
            <a:r>
              <a:rPr kumimoji="1" lang="ja-JP" altLang="en-US" sz="2400" dirty="0"/>
              <a:t>は，</a:t>
            </a:r>
            <a:r>
              <a:rPr kumimoji="1" lang="ja-JP" altLang="en-US" sz="2400" b="1" dirty="0"/>
              <a:t>検証データ</a:t>
            </a:r>
            <a:r>
              <a:rPr kumimoji="1" lang="ja-JP" altLang="en-US" sz="2400" dirty="0"/>
              <a:t>での</a:t>
            </a:r>
            <a:endParaRPr kumimoji="1" lang="en-US" altLang="ja-JP" sz="2400" dirty="0"/>
          </a:p>
          <a:p>
            <a:r>
              <a:rPr kumimoji="1" lang="ja-JP" altLang="en-US" sz="2400" dirty="0"/>
              <a:t>損失の変化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6EDCB53-660B-49A5-15B1-9C51DB5461C7}"/>
              </a:ext>
            </a:extLst>
          </p:cNvPr>
          <p:cNvSpPr txBox="1"/>
          <p:nvPr/>
        </p:nvSpPr>
        <p:spPr>
          <a:xfrm>
            <a:off x="486941" y="6243937"/>
            <a:ext cx="787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訓練データと検証データでは，違う形になることに注意</a:t>
            </a:r>
            <a:endParaRPr kumimoji="1" lang="en-US" altLang="ja-JP" sz="2400" dirty="0"/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26123451-8B15-A10B-3746-81820DC6D9A7}"/>
              </a:ext>
            </a:extLst>
          </p:cNvPr>
          <p:cNvSpPr/>
          <p:nvPr/>
        </p:nvSpPr>
        <p:spPr>
          <a:xfrm>
            <a:off x="1326519" y="5829103"/>
            <a:ext cx="5435600" cy="2180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1B3B25-9B26-AE77-BEAA-4B5FD15FBF03}"/>
              </a:ext>
            </a:extLst>
          </p:cNvPr>
          <p:cNvSpPr txBox="1"/>
          <p:nvPr/>
        </p:nvSpPr>
        <p:spPr>
          <a:xfrm>
            <a:off x="6762119" y="5733233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学習の繰り返し</a:t>
            </a:r>
          </a:p>
        </p:txBody>
      </p:sp>
    </p:spTree>
    <p:extLst>
      <p:ext uri="{BB962C8B-B14F-4D97-AF65-F5344CB8AC3E}">
        <p14:creationId xmlns:p14="http://schemas.microsoft.com/office/powerpoint/2010/main" val="1200700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FE61147E-2B22-4696-AF38-AEA571BD6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379" y="1531724"/>
            <a:ext cx="6390642" cy="432274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8B2ADFD-FAB1-43A2-8759-B0112477A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学習曲線から読み取れること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24DCF-AE0F-4175-BBF1-DF2B95736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8D89811D-2135-5212-8FE0-5D86EDA226A5}"/>
              </a:ext>
            </a:extLst>
          </p:cNvPr>
          <p:cNvSpPr/>
          <p:nvPr/>
        </p:nvSpPr>
        <p:spPr>
          <a:xfrm>
            <a:off x="1358900" y="6474170"/>
            <a:ext cx="5435600" cy="2180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73F0C8-61AD-863A-5EBA-490739BCF569}"/>
              </a:ext>
            </a:extLst>
          </p:cNvPr>
          <p:cNvSpPr txBox="1"/>
          <p:nvPr/>
        </p:nvSpPr>
        <p:spPr>
          <a:xfrm>
            <a:off x="6692843" y="6021447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学習の繰り返し</a:t>
            </a:r>
          </a:p>
        </p:txBody>
      </p:sp>
      <p:sp>
        <p:nvSpPr>
          <p:cNvPr id="13" name="矢印: 上 12">
            <a:extLst>
              <a:ext uri="{FF2B5EF4-FFF2-40B4-BE49-F238E27FC236}">
                <a16:creationId xmlns:a16="http://schemas.microsoft.com/office/drawing/2014/main" id="{2024912D-216F-53CA-66A8-393AF17B52AB}"/>
              </a:ext>
            </a:extLst>
          </p:cNvPr>
          <p:cNvSpPr/>
          <p:nvPr/>
        </p:nvSpPr>
        <p:spPr>
          <a:xfrm>
            <a:off x="1971358" y="5326276"/>
            <a:ext cx="254000" cy="42545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D3C7FE0-DA66-84FA-29A3-F3CCE8058A42}"/>
              </a:ext>
            </a:extLst>
          </p:cNvPr>
          <p:cNvSpPr txBox="1"/>
          <p:nvPr/>
        </p:nvSpPr>
        <p:spPr>
          <a:xfrm>
            <a:off x="1679197" y="588248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最善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74B0E4-481E-F676-8E64-2C7A972C2407}"/>
              </a:ext>
            </a:extLst>
          </p:cNvPr>
          <p:cNvSpPr txBox="1"/>
          <p:nvPr/>
        </p:nvSpPr>
        <p:spPr>
          <a:xfrm>
            <a:off x="2426395" y="567515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過学習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B9BCBD7-334F-29F9-C9AC-7AA3DB4F84FD}"/>
              </a:ext>
            </a:extLst>
          </p:cNvPr>
          <p:cNvSpPr txBox="1"/>
          <p:nvPr/>
        </p:nvSpPr>
        <p:spPr>
          <a:xfrm>
            <a:off x="321845" y="568637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学習不足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98AA655-36DE-4D9C-A1F3-E29EE23DA6CC}"/>
              </a:ext>
            </a:extLst>
          </p:cNvPr>
          <p:cNvSpPr txBox="1"/>
          <p:nvPr/>
        </p:nvSpPr>
        <p:spPr>
          <a:xfrm>
            <a:off x="2767345" y="3019517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実線</a:t>
            </a:r>
            <a:r>
              <a:rPr kumimoji="1" lang="ja-JP" altLang="en-US" sz="2400" dirty="0"/>
              <a:t>は，</a:t>
            </a:r>
            <a:r>
              <a:rPr kumimoji="1" lang="ja-JP" altLang="en-US" sz="2400" b="1" dirty="0"/>
              <a:t>訓練データ</a:t>
            </a:r>
            <a:r>
              <a:rPr kumimoji="1" lang="ja-JP" altLang="en-US" sz="2400" dirty="0"/>
              <a:t>での</a:t>
            </a:r>
            <a:endParaRPr kumimoji="1" lang="en-US" altLang="ja-JP" sz="2400" dirty="0"/>
          </a:p>
          <a:p>
            <a:r>
              <a:rPr kumimoji="1" lang="ja-JP" altLang="en-US" sz="2400" dirty="0"/>
              <a:t>損失の変化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4862FC8-520A-47FE-9857-1C099C2CE6BE}"/>
              </a:ext>
            </a:extLst>
          </p:cNvPr>
          <p:cNvSpPr txBox="1"/>
          <p:nvPr/>
        </p:nvSpPr>
        <p:spPr>
          <a:xfrm>
            <a:off x="1326519" y="4173509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点線</a:t>
            </a:r>
            <a:r>
              <a:rPr kumimoji="1" lang="ja-JP" altLang="en-US" sz="2400" dirty="0"/>
              <a:t>は，</a:t>
            </a:r>
            <a:r>
              <a:rPr kumimoji="1" lang="ja-JP" altLang="en-US" sz="2400" b="1" dirty="0"/>
              <a:t>検証データ</a:t>
            </a:r>
            <a:r>
              <a:rPr kumimoji="1" lang="ja-JP" altLang="en-US" sz="2400" dirty="0"/>
              <a:t>での</a:t>
            </a:r>
            <a:endParaRPr kumimoji="1" lang="en-US" altLang="ja-JP" sz="2400" dirty="0"/>
          </a:p>
          <a:p>
            <a:r>
              <a:rPr kumimoji="1" lang="ja-JP" altLang="en-US" sz="2400" dirty="0"/>
              <a:t>損失の変化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33A6704-1AD1-44EB-98C5-56BDC693E0EB}"/>
              </a:ext>
            </a:extLst>
          </p:cNvPr>
          <p:cNvSpPr txBox="1"/>
          <p:nvPr/>
        </p:nvSpPr>
        <p:spPr>
          <a:xfrm>
            <a:off x="694312" y="767647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/>
              <a:t>損失は少なければ少ないほど良い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2175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2C95FC-7D86-4FBC-A1BC-51CCD0E8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過学習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09ABC6-7404-465D-B48A-4E5A2BE10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081010" cy="53331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検証データ</a:t>
            </a:r>
            <a:r>
              <a:rPr kumimoji="1" lang="ja-JP" altLang="en-US" dirty="0"/>
              <a:t>での</a:t>
            </a:r>
            <a:r>
              <a:rPr kumimoji="1" lang="ja-JP" altLang="en-US" b="1" dirty="0">
                <a:solidFill>
                  <a:srgbClr val="C00000"/>
                </a:solidFill>
              </a:rPr>
              <a:t>検証</a:t>
            </a:r>
            <a:r>
              <a:rPr lang="ja-JP" altLang="en-US" dirty="0"/>
              <a:t>により，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訓練データの量不足，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学習の繰り返し過ぎ，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ニューラルネットワークの設定の良く無さ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など，さまざまな原因により，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</a:t>
            </a:r>
            <a:r>
              <a:rPr lang="ja-JP" altLang="en-US" b="1" dirty="0">
                <a:solidFill>
                  <a:srgbClr val="C00000"/>
                </a:solidFill>
              </a:rPr>
              <a:t>訓練データ</a:t>
            </a:r>
            <a:r>
              <a:rPr lang="ja-JP" altLang="en-US" dirty="0"/>
              <a:t>ではうまくいって</a:t>
            </a:r>
            <a:r>
              <a:rPr lang="ja-JP" altLang="en-US" b="1" dirty="0">
                <a:solidFill>
                  <a:srgbClr val="FF0000"/>
                </a:solidFill>
              </a:rPr>
              <a:t>いる</a:t>
            </a:r>
            <a:r>
              <a:rPr lang="ja-JP" altLang="en-US" dirty="0"/>
              <a:t>のに，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b="1" dirty="0">
                <a:solidFill>
                  <a:srgbClr val="C00000"/>
                </a:solidFill>
              </a:rPr>
              <a:t>検証データ</a:t>
            </a:r>
            <a:r>
              <a:rPr lang="ja-JP" altLang="en-US" dirty="0"/>
              <a:t>ではうまくいって</a:t>
            </a:r>
            <a:r>
              <a:rPr lang="ja-JP" altLang="en-US" b="1" dirty="0">
                <a:solidFill>
                  <a:srgbClr val="FF0000"/>
                </a:solidFill>
              </a:rPr>
              <a:t>いない</a:t>
            </a:r>
            <a:endParaRPr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rgbClr val="FF0000"/>
                </a:solidFill>
              </a:rPr>
              <a:t>　</a:t>
            </a:r>
            <a:r>
              <a:rPr lang="ja-JP" altLang="en-US" dirty="0"/>
              <a:t>（</a:t>
            </a:r>
            <a:r>
              <a:rPr lang="ja-JP" altLang="en-US" b="1" dirty="0">
                <a:solidFill>
                  <a:srgbClr val="C00000"/>
                </a:solidFill>
              </a:rPr>
              <a:t>汎化</a:t>
            </a:r>
            <a:r>
              <a:rPr lang="ja-JP" altLang="en-US" dirty="0"/>
              <a:t>が</a:t>
            </a:r>
            <a:r>
              <a:rPr lang="ja-JP" altLang="en-US" b="1" dirty="0">
                <a:solidFill>
                  <a:srgbClr val="FF0000"/>
                </a:solidFill>
              </a:rPr>
              <a:t>できていない</a:t>
            </a:r>
            <a:r>
              <a:rPr lang="ja-JP" altLang="en-US" dirty="0"/>
              <a:t>）」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という現象が起きること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2472B0-B20E-41DA-87A5-9425BD267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4848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2C95FC-7D86-4FBC-A1BC-51CCD0E8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学習曲線の有用性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09ABC6-7404-465D-B48A-4E5A2BE10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333166"/>
          </a:xfrm>
        </p:spPr>
        <p:txBody>
          <a:bodyPr/>
          <a:lstStyle/>
          <a:p>
            <a:r>
              <a:rPr lang="ja-JP" altLang="en-US" b="1" dirty="0">
                <a:solidFill>
                  <a:srgbClr val="C00000"/>
                </a:solidFill>
              </a:rPr>
              <a:t>学習曲線</a:t>
            </a:r>
            <a:r>
              <a:rPr lang="ja-JP" altLang="en-US" dirty="0"/>
              <a:t>は，</a:t>
            </a:r>
            <a:r>
              <a:rPr lang="ja-JP" altLang="en-US" b="1" dirty="0">
                <a:solidFill>
                  <a:srgbClr val="C00000"/>
                </a:solidFill>
              </a:rPr>
              <a:t>学習不足</a:t>
            </a:r>
            <a:r>
              <a:rPr lang="ja-JP" altLang="en-US" dirty="0"/>
              <a:t>や</a:t>
            </a:r>
            <a:r>
              <a:rPr lang="ja-JP" altLang="en-US" b="1" dirty="0">
                <a:solidFill>
                  <a:srgbClr val="C00000"/>
                </a:solidFill>
              </a:rPr>
              <a:t>過学習</a:t>
            </a:r>
            <a:r>
              <a:rPr lang="ja-JP" altLang="en-US" dirty="0"/>
              <a:t>についての確認，検証を行うのに役に立つ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2472B0-B20E-41DA-87A5-9425BD267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7675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過学習なし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7B100C76-611C-45F2-8C75-325D28679630}"/>
              </a:ext>
            </a:extLst>
          </p:cNvPr>
          <p:cNvCxnSpPr/>
          <p:nvPr/>
        </p:nvCxnSpPr>
        <p:spPr>
          <a:xfrm flipV="1">
            <a:off x="1607419" y="1559293"/>
            <a:ext cx="0" cy="44853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4DFB8001-C993-4AF3-90FC-DE0C6506C5B1}"/>
              </a:ext>
            </a:extLst>
          </p:cNvPr>
          <p:cNvCxnSpPr>
            <a:cxnSpLocks/>
          </p:cNvCxnSpPr>
          <p:nvPr/>
        </p:nvCxnSpPr>
        <p:spPr>
          <a:xfrm>
            <a:off x="1201554" y="5619549"/>
            <a:ext cx="49201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CED09FF-E16F-48C3-A57A-F2DDA2E9CE8C}"/>
              </a:ext>
            </a:extLst>
          </p:cNvPr>
          <p:cNvSpPr txBox="1"/>
          <p:nvPr/>
        </p:nvSpPr>
        <p:spPr>
          <a:xfrm>
            <a:off x="370244" y="90454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損失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C31880-EB29-46F8-AFB2-504E15C4EEC0}"/>
              </a:ext>
            </a:extLst>
          </p:cNvPr>
          <p:cNvSpPr txBox="1"/>
          <p:nvPr/>
        </p:nvSpPr>
        <p:spPr>
          <a:xfrm>
            <a:off x="5266436" y="5776113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学習の繰り返し回数</a:t>
            </a:r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311BB030-CCB7-40C4-B80A-75609600EFE4}"/>
              </a:ext>
            </a:extLst>
          </p:cNvPr>
          <p:cNvSpPr/>
          <p:nvPr/>
        </p:nvSpPr>
        <p:spPr>
          <a:xfrm>
            <a:off x="1828800" y="2050181"/>
            <a:ext cx="4186989" cy="3177673"/>
          </a:xfrm>
          <a:custGeom>
            <a:avLst/>
            <a:gdLst>
              <a:gd name="connsiteX0" fmla="*/ 0 w 4186989"/>
              <a:gd name="connsiteY0" fmla="*/ 0 h 3177673"/>
              <a:gd name="connsiteX1" fmla="*/ 0 w 4186989"/>
              <a:gd name="connsiteY1" fmla="*/ 0 h 3177673"/>
              <a:gd name="connsiteX2" fmla="*/ 19251 w 4186989"/>
              <a:gd name="connsiteY2" fmla="*/ 125128 h 3177673"/>
              <a:gd name="connsiteX3" fmla="*/ 57752 w 4186989"/>
              <a:gd name="connsiteY3" fmla="*/ 182880 h 3177673"/>
              <a:gd name="connsiteX4" fmla="*/ 77002 w 4186989"/>
              <a:gd name="connsiteY4" fmla="*/ 269507 h 3177673"/>
              <a:gd name="connsiteX5" fmla="*/ 86627 w 4186989"/>
              <a:gd name="connsiteY5" fmla="*/ 298383 h 3177673"/>
              <a:gd name="connsiteX6" fmla="*/ 105878 w 4186989"/>
              <a:gd name="connsiteY6" fmla="*/ 404261 h 3177673"/>
              <a:gd name="connsiteX7" fmla="*/ 144379 w 4186989"/>
              <a:gd name="connsiteY7" fmla="*/ 577516 h 3177673"/>
              <a:gd name="connsiteX8" fmla="*/ 182880 w 4186989"/>
              <a:gd name="connsiteY8" fmla="*/ 789272 h 3177673"/>
              <a:gd name="connsiteX9" fmla="*/ 211756 w 4186989"/>
              <a:gd name="connsiteY9" fmla="*/ 847023 h 3177673"/>
              <a:gd name="connsiteX10" fmla="*/ 269507 w 4186989"/>
              <a:gd name="connsiteY10" fmla="*/ 943276 h 3177673"/>
              <a:gd name="connsiteX11" fmla="*/ 288758 w 4186989"/>
              <a:gd name="connsiteY11" fmla="*/ 1001027 h 3177673"/>
              <a:gd name="connsiteX12" fmla="*/ 317634 w 4186989"/>
              <a:gd name="connsiteY12" fmla="*/ 1029903 h 3177673"/>
              <a:gd name="connsiteX13" fmla="*/ 365760 w 4186989"/>
              <a:gd name="connsiteY13" fmla="*/ 1135781 h 3177673"/>
              <a:gd name="connsiteX14" fmla="*/ 423512 w 4186989"/>
              <a:gd name="connsiteY14" fmla="*/ 1203158 h 3177673"/>
              <a:gd name="connsiteX15" fmla="*/ 471638 w 4186989"/>
              <a:gd name="connsiteY15" fmla="*/ 1289785 h 3177673"/>
              <a:gd name="connsiteX16" fmla="*/ 529389 w 4186989"/>
              <a:gd name="connsiteY16" fmla="*/ 1366787 h 3177673"/>
              <a:gd name="connsiteX17" fmla="*/ 587141 w 4186989"/>
              <a:gd name="connsiteY17" fmla="*/ 1463040 h 3177673"/>
              <a:gd name="connsiteX18" fmla="*/ 606392 w 4186989"/>
              <a:gd name="connsiteY18" fmla="*/ 1511166 h 3177673"/>
              <a:gd name="connsiteX19" fmla="*/ 616017 w 4186989"/>
              <a:gd name="connsiteY19" fmla="*/ 1549667 h 3177673"/>
              <a:gd name="connsiteX20" fmla="*/ 654518 w 4186989"/>
              <a:gd name="connsiteY20" fmla="*/ 1578543 h 3177673"/>
              <a:gd name="connsiteX21" fmla="*/ 683394 w 4186989"/>
              <a:gd name="connsiteY21" fmla="*/ 1607419 h 3177673"/>
              <a:gd name="connsiteX22" fmla="*/ 731520 w 4186989"/>
              <a:gd name="connsiteY22" fmla="*/ 1684421 h 3177673"/>
              <a:gd name="connsiteX23" fmla="*/ 750771 w 4186989"/>
              <a:gd name="connsiteY23" fmla="*/ 1713297 h 3177673"/>
              <a:gd name="connsiteX24" fmla="*/ 789272 w 4186989"/>
              <a:gd name="connsiteY24" fmla="*/ 1751798 h 3177673"/>
              <a:gd name="connsiteX25" fmla="*/ 856648 w 4186989"/>
              <a:gd name="connsiteY25" fmla="*/ 1838425 h 3177673"/>
              <a:gd name="connsiteX26" fmla="*/ 895149 w 4186989"/>
              <a:gd name="connsiteY26" fmla="*/ 1867301 h 3177673"/>
              <a:gd name="connsiteX27" fmla="*/ 962526 w 4186989"/>
              <a:gd name="connsiteY27" fmla="*/ 1905802 h 3177673"/>
              <a:gd name="connsiteX28" fmla="*/ 1001027 w 4186989"/>
              <a:gd name="connsiteY28" fmla="*/ 1944303 h 3177673"/>
              <a:gd name="connsiteX29" fmla="*/ 1049154 w 4186989"/>
              <a:gd name="connsiteY29" fmla="*/ 1992430 h 3177673"/>
              <a:gd name="connsiteX30" fmla="*/ 1135781 w 4186989"/>
              <a:gd name="connsiteY30" fmla="*/ 2050181 h 3177673"/>
              <a:gd name="connsiteX31" fmla="*/ 1155032 w 4186989"/>
              <a:gd name="connsiteY31" fmla="*/ 2088682 h 3177673"/>
              <a:gd name="connsiteX32" fmla="*/ 1251284 w 4186989"/>
              <a:gd name="connsiteY32" fmla="*/ 2136808 h 3177673"/>
              <a:gd name="connsiteX33" fmla="*/ 1280160 w 4186989"/>
              <a:gd name="connsiteY33" fmla="*/ 2175310 h 3177673"/>
              <a:gd name="connsiteX34" fmla="*/ 1309036 w 4186989"/>
              <a:gd name="connsiteY34" fmla="*/ 2184935 h 3177673"/>
              <a:gd name="connsiteX35" fmla="*/ 1347537 w 4186989"/>
              <a:gd name="connsiteY35" fmla="*/ 2204185 h 3177673"/>
              <a:gd name="connsiteX36" fmla="*/ 1453415 w 4186989"/>
              <a:gd name="connsiteY36" fmla="*/ 2261937 h 3177673"/>
              <a:gd name="connsiteX37" fmla="*/ 1482291 w 4186989"/>
              <a:gd name="connsiteY37" fmla="*/ 2290813 h 3177673"/>
              <a:gd name="connsiteX38" fmla="*/ 1568918 w 4186989"/>
              <a:gd name="connsiteY38" fmla="*/ 2338939 h 3177673"/>
              <a:gd name="connsiteX39" fmla="*/ 1607419 w 4186989"/>
              <a:gd name="connsiteY39" fmla="*/ 2377440 h 3177673"/>
              <a:gd name="connsiteX40" fmla="*/ 1645920 w 4186989"/>
              <a:gd name="connsiteY40" fmla="*/ 2396691 h 3177673"/>
              <a:gd name="connsiteX41" fmla="*/ 1674796 w 4186989"/>
              <a:gd name="connsiteY41" fmla="*/ 2425566 h 3177673"/>
              <a:gd name="connsiteX42" fmla="*/ 1722922 w 4186989"/>
              <a:gd name="connsiteY42" fmla="*/ 2464067 h 3177673"/>
              <a:gd name="connsiteX43" fmla="*/ 1809549 w 4186989"/>
              <a:gd name="connsiteY43" fmla="*/ 2502568 h 3177673"/>
              <a:gd name="connsiteX44" fmla="*/ 1886552 w 4186989"/>
              <a:gd name="connsiteY44" fmla="*/ 2541070 h 3177673"/>
              <a:gd name="connsiteX45" fmla="*/ 1925053 w 4186989"/>
              <a:gd name="connsiteY45" fmla="*/ 2560320 h 3177673"/>
              <a:gd name="connsiteX46" fmla="*/ 2030931 w 4186989"/>
              <a:gd name="connsiteY46" fmla="*/ 2598821 h 3177673"/>
              <a:gd name="connsiteX47" fmla="*/ 2069432 w 4186989"/>
              <a:gd name="connsiteY47" fmla="*/ 2618072 h 3177673"/>
              <a:gd name="connsiteX48" fmla="*/ 2136808 w 4186989"/>
              <a:gd name="connsiteY48" fmla="*/ 2637322 h 3177673"/>
              <a:gd name="connsiteX49" fmla="*/ 2271562 w 4186989"/>
              <a:gd name="connsiteY49" fmla="*/ 2714324 h 3177673"/>
              <a:gd name="connsiteX50" fmla="*/ 2406316 w 4186989"/>
              <a:gd name="connsiteY50" fmla="*/ 2762451 h 3177673"/>
              <a:gd name="connsiteX51" fmla="*/ 2464067 w 4186989"/>
              <a:gd name="connsiteY51" fmla="*/ 2781701 h 3177673"/>
              <a:gd name="connsiteX52" fmla="*/ 2541069 w 4186989"/>
              <a:gd name="connsiteY52" fmla="*/ 2800952 h 3177673"/>
              <a:gd name="connsiteX53" fmla="*/ 2704699 w 4186989"/>
              <a:gd name="connsiteY53" fmla="*/ 2858703 h 3177673"/>
              <a:gd name="connsiteX54" fmla="*/ 2762451 w 4186989"/>
              <a:gd name="connsiteY54" fmla="*/ 2897204 h 3177673"/>
              <a:gd name="connsiteX55" fmla="*/ 2877954 w 4186989"/>
              <a:gd name="connsiteY55" fmla="*/ 2916455 h 3177673"/>
              <a:gd name="connsiteX56" fmla="*/ 2916455 w 4186989"/>
              <a:gd name="connsiteY56" fmla="*/ 2926080 h 3177673"/>
              <a:gd name="connsiteX57" fmla="*/ 3022333 w 4186989"/>
              <a:gd name="connsiteY57" fmla="*/ 2964581 h 3177673"/>
              <a:gd name="connsiteX58" fmla="*/ 3060834 w 4186989"/>
              <a:gd name="connsiteY58" fmla="*/ 2983832 h 3177673"/>
              <a:gd name="connsiteX59" fmla="*/ 3185962 w 4186989"/>
              <a:gd name="connsiteY59" fmla="*/ 3003082 h 3177673"/>
              <a:gd name="connsiteX60" fmla="*/ 3320716 w 4186989"/>
              <a:gd name="connsiteY60" fmla="*/ 3031958 h 3177673"/>
              <a:gd name="connsiteX61" fmla="*/ 3359217 w 4186989"/>
              <a:gd name="connsiteY61" fmla="*/ 3051208 h 3177673"/>
              <a:gd name="connsiteX62" fmla="*/ 3657600 w 4186989"/>
              <a:gd name="connsiteY62" fmla="*/ 3089710 h 3177673"/>
              <a:gd name="connsiteX63" fmla="*/ 3686476 w 4186989"/>
              <a:gd name="connsiteY63" fmla="*/ 3108960 h 3177673"/>
              <a:gd name="connsiteX64" fmla="*/ 3734602 w 4186989"/>
              <a:gd name="connsiteY64" fmla="*/ 3118585 h 3177673"/>
              <a:gd name="connsiteX65" fmla="*/ 3801979 w 4186989"/>
              <a:gd name="connsiteY65" fmla="*/ 3137836 h 3177673"/>
              <a:gd name="connsiteX66" fmla="*/ 3840480 w 4186989"/>
              <a:gd name="connsiteY66" fmla="*/ 3157086 h 3177673"/>
              <a:gd name="connsiteX67" fmla="*/ 4186989 w 4186989"/>
              <a:gd name="connsiteY67" fmla="*/ 3176337 h 3177673"/>
              <a:gd name="connsiteX68" fmla="*/ 4186989 w 4186989"/>
              <a:gd name="connsiteY68" fmla="*/ 3176337 h 3177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186989" h="3177673">
                <a:moveTo>
                  <a:pt x="0" y="0"/>
                </a:moveTo>
                <a:lnTo>
                  <a:pt x="0" y="0"/>
                </a:lnTo>
                <a:cubicBezTo>
                  <a:pt x="6417" y="41709"/>
                  <a:pt x="6543" y="84887"/>
                  <a:pt x="19251" y="125128"/>
                </a:cubicBezTo>
                <a:cubicBezTo>
                  <a:pt x="26218" y="147190"/>
                  <a:pt x="49159" y="161398"/>
                  <a:pt x="57752" y="182880"/>
                </a:cubicBezTo>
                <a:cubicBezTo>
                  <a:pt x="68738" y="210344"/>
                  <a:pt x="69828" y="240810"/>
                  <a:pt x="77002" y="269507"/>
                </a:cubicBezTo>
                <a:cubicBezTo>
                  <a:pt x="79463" y="279350"/>
                  <a:pt x="84501" y="288462"/>
                  <a:pt x="86627" y="298383"/>
                </a:cubicBezTo>
                <a:cubicBezTo>
                  <a:pt x="94143" y="333458"/>
                  <a:pt x="100211" y="368840"/>
                  <a:pt x="105878" y="404261"/>
                </a:cubicBezTo>
                <a:cubicBezTo>
                  <a:pt x="130913" y="560731"/>
                  <a:pt x="103648" y="496056"/>
                  <a:pt x="144379" y="577516"/>
                </a:cubicBezTo>
                <a:cubicBezTo>
                  <a:pt x="150761" y="618998"/>
                  <a:pt x="166647" y="740574"/>
                  <a:pt x="182880" y="789272"/>
                </a:cubicBezTo>
                <a:cubicBezTo>
                  <a:pt x="189686" y="809690"/>
                  <a:pt x="204030" y="826935"/>
                  <a:pt x="211756" y="847023"/>
                </a:cubicBezTo>
                <a:cubicBezTo>
                  <a:pt x="246923" y="938458"/>
                  <a:pt x="204415" y="894456"/>
                  <a:pt x="269507" y="943276"/>
                </a:cubicBezTo>
                <a:cubicBezTo>
                  <a:pt x="275924" y="962526"/>
                  <a:pt x="278903" y="983289"/>
                  <a:pt x="288758" y="1001027"/>
                </a:cubicBezTo>
                <a:cubicBezTo>
                  <a:pt x="295369" y="1012926"/>
                  <a:pt x="311023" y="1018004"/>
                  <a:pt x="317634" y="1029903"/>
                </a:cubicBezTo>
                <a:cubicBezTo>
                  <a:pt x="369935" y="1124046"/>
                  <a:pt x="301427" y="1053067"/>
                  <a:pt x="365760" y="1135781"/>
                </a:cubicBezTo>
                <a:cubicBezTo>
                  <a:pt x="474686" y="1275827"/>
                  <a:pt x="354519" y="1099671"/>
                  <a:pt x="423512" y="1203158"/>
                </a:cubicBezTo>
                <a:cubicBezTo>
                  <a:pt x="446227" y="1294020"/>
                  <a:pt x="412282" y="1180965"/>
                  <a:pt x="471638" y="1289785"/>
                </a:cubicBezTo>
                <a:cubicBezTo>
                  <a:pt x="516240" y="1371556"/>
                  <a:pt x="458020" y="1331103"/>
                  <a:pt x="529389" y="1366787"/>
                </a:cubicBezTo>
                <a:cubicBezTo>
                  <a:pt x="574075" y="1500844"/>
                  <a:pt x="516675" y="1357342"/>
                  <a:pt x="587141" y="1463040"/>
                </a:cubicBezTo>
                <a:cubicBezTo>
                  <a:pt x="596725" y="1477416"/>
                  <a:pt x="600928" y="1494775"/>
                  <a:pt x="606392" y="1511166"/>
                </a:cubicBezTo>
                <a:cubicBezTo>
                  <a:pt x="610575" y="1523716"/>
                  <a:pt x="608328" y="1538902"/>
                  <a:pt x="616017" y="1549667"/>
                </a:cubicBezTo>
                <a:cubicBezTo>
                  <a:pt x="625341" y="1562721"/>
                  <a:pt x="642338" y="1568103"/>
                  <a:pt x="654518" y="1578543"/>
                </a:cubicBezTo>
                <a:cubicBezTo>
                  <a:pt x="664853" y="1587402"/>
                  <a:pt x="673769" y="1597794"/>
                  <a:pt x="683394" y="1607419"/>
                </a:cubicBezTo>
                <a:cubicBezTo>
                  <a:pt x="713543" y="1667718"/>
                  <a:pt x="689871" y="1626113"/>
                  <a:pt x="731520" y="1684421"/>
                </a:cubicBezTo>
                <a:cubicBezTo>
                  <a:pt x="738244" y="1693834"/>
                  <a:pt x="743242" y="1704514"/>
                  <a:pt x="750771" y="1713297"/>
                </a:cubicBezTo>
                <a:cubicBezTo>
                  <a:pt x="762583" y="1727077"/>
                  <a:pt x="777461" y="1738018"/>
                  <a:pt x="789272" y="1751798"/>
                </a:cubicBezTo>
                <a:cubicBezTo>
                  <a:pt x="857962" y="1831938"/>
                  <a:pt x="724129" y="1705906"/>
                  <a:pt x="856648" y="1838425"/>
                </a:cubicBezTo>
                <a:cubicBezTo>
                  <a:pt x="867992" y="1849769"/>
                  <a:pt x="882095" y="1857977"/>
                  <a:pt x="895149" y="1867301"/>
                </a:cubicBezTo>
                <a:cubicBezTo>
                  <a:pt x="926895" y="1889977"/>
                  <a:pt x="924926" y="1887002"/>
                  <a:pt x="962526" y="1905802"/>
                </a:cubicBezTo>
                <a:cubicBezTo>
                  <a:pt x="975360" y="1918636"/>
                  <a:pt x="990137" y="1929783"/>
                  <a:pt x="1001027" y="1944303"/>
                </a:cubicBezTo>
                <a:cubicBezTo>
                  <a:pt x="1040674" y="1997165"/>
                  <a:pt x="995452" y="1974528"/>
                  <a:pt x="1049154" y="1992430"/>
                </a:cubicBezTo>
                <a:cubicBezTo>
                  <a:pt x="1131405" y="2102101"/>
                  <a:pt x="1010693" y="1956367"/>
                  <a:pt x="1135781" y="2050181"/>
                </a:cubicBezTo>
                <a:cubicBezTo>
                  <a:pt x="1147260" y="2058790"/>
                  <a:pt x="1143553" y="2080073"/>
                  <a:pt x="1155032" y="2088682"/>
                </a:cubicBezTo>
                <a:cubicBezTo>
                  <a:pt x="1183729" y="2110205"/>
                  <a:pt x="1251284" y="2136808"/>
                  <a:pt x="1251284" y="2136808"/>
                </a:cubicBezTo>
                <a:cubicBezTo>
                  <a:pt x="1260909" y="2149642"/>
                  <a:pt x="1267836" y="2165040"/>
                  <a:pt x="1280160" y="2175310"/>
                </a:cubicBezTo>
                <a:cubicBezTo>
                  <a:pt x="1287954" y="2181805"/>
                  <a:pt x="1299710" y="2180938"/>
                  <a:pt x="1309036" y="2184935"/>
                </a:cubicBezTo>
                <a:cubicBezTo>
                  <a:pt x="1322224" y="2190587"/>
                  <a:pt x="1335233" y="2196803"/>
                  <a:pt x="1347537" y="2204185"/>
                </a:cubicBezTo>
                <a:cubicBezTo>
                  <a:pt x="1443710" y="2261889"/>
                  <a:pt x="1365849" y="2226910"/>
                  <a:pt x="1453415" y="2261937"/>
                </a:cubicBezTo>
                <a:cubicBezTo>
                  <a:pt x="1463040" y="2271562"/>
                  <a:pt x="1471214" y="2282901"/>
                  <a:pt x="1482291" y="2290813"/>
                </a:cubicBezTo>
                <a:cubicBezTo>
                  <a:pt x="1594166" y="2370723"/>
                  <a:pt x="1434638" y="2234498"/>
                  <a:pt x="1568918" y="2338939"/>
                </a:cubicBezTo>
                <a:cubicBezTo>
                  <a:pt x="1583244" y="2350082"/>
                  <a:pt x="1592899" y="2366550"/>
                  <a:pt x="1607419" y="2377440"/>
                </a:cubicBezTo>
                <a:cubicBezTo>
                  <a:pt x="1618898" y="2386049"/>
                  <a:pt x="1634244" y="2388351"/>
                  <a:pt x="1645920" y="2396691"/>
                </a:cubicBezTo>
                <a:cubicBezTo>
                  <a:pt x="1656997" y="2404603"/>
                  <a:pt x="1664552" y="2416602"/>
                  <a:pt x="1674796" y="2425566"/>
                </a:cubicBezTo>
                <a:cubicBezTo>
                  <a:pt x="1690257" y="2439094"/>
                  <a:pt x="1705829" y="2452671"/>
                  <a:pt x="1722922" y="2464067"/>
                </a:cubicBezTo>
                <a:cubicBezTo>
                  <a:pt x="1748352" y="2481021"/>
                  <a:pt x="1782448" y="2490060"/>
                  <a:pt x="1809549" y="2502568"/>
                </a:cubicBezTo>
                <a:cubicBezTo>
                  <a:pt x="1835605" y="2514594"/>
                  <a:pt x="1860884" y="2528236"/>
                  <a:pt x="1886552" y="2541070"/>
                </a:cubicBezTo>
                <a:cubicBezTo>
                  <a:pt x="1899386" y="2547487"/>
                  <a:pt x="1911441" y="2555782"/>
                  <a:pt x="1925053" y="2560320"/>
                </a:cubicBezTo>
                <a:cubicBezTo>
                  <a:pt x="1967723" y="2574544"/>
                  <a:pt x="1990762" y="2580968"/>
                  <a:pt x="2030931" y="2598821"/>
                </a:cubicBezTo>
                <a:cubicBezTo>
                  <a:pt x="2044043" y="2604648"/>
                  <a:pt x="2055947" y="2613168"/>
                  <a:pt x="2069432" y="2618072"/>
                </a:cubicBezTo>
                <a:cubicBezTo>
                  <a:pt x="2091383" y="2626054"/>
                  <a:pt x="2115121" y="2628647"/>
                  <a:pt x="2136808" y="2637322"/>
                </a:cubicBezTo>
                <a:cubicBezTo>
                  <a:pt x="2251711" y="2683283"/>
                  <a:pt x="2176062" y="2662232"/>
                  <a:pt x="2271562" y="2714324"/>
                </a:cubicBezTo>
                <a:cubicBezTo>
                  <a:pt x="2295573" y="2727421"/>
                  <a:pt x="2395567" y="2758868"/>
                  <a:pt x="2406316" y="2762451"/>
                </a:cubicBezTo>
                <a:cubicBezTo>
                  <a:pt x="2425566" y="2768868"/>
                  <a:pt x="2444381" y="2776779"/>
                  <a:pt x="2464067" y="2781701"/>
                </a:cubicBezTo>
                <a:cubicBezTo>
                  <a:pt x="2489734" y="2788118"/>
                  <a:pt x="2516296" y="2791662"/>
                  <a:pt x="2541069" y="2800952"/>
                </a:cubicBezTo>
                <a:cubicBezTo>
                  <a:pt x="2729170" y="2871490"/>
                  <a:pt x="2502813" y="2813841"/>
                  <a:pt x="2704699" y="2858703"/>
                </a:cubicBezTo>
                <a:cubicBezTo>
                  <a:pt x="2723950" y="2871537"/>
                  <a:pt x="2740502" y="2889888"/>
                  <a:pt x="2762451" y="2897204"/>
                </a:cubicBezTo>
                <a:cubicBezTo>
                  <a:pt x="2799480" y="2909547"/>
                  <a:pt x="2839590" y="2909262"/>
                  <a:pt x="2877954" y="2916455"/>
                </a:cubicBezTo>
                <a:cubicBezTo>
                  <a:pt x="2890956" y="2918893"/>
                  <a:pt x="2903621" y="2922872"/>
                  <a:pt x="2916455" y="2926080"/>
                </a:cubicBezTo>
                <a:cubicBezTo>
                  <a:pt x="2976989" y="2966437"/>
                  <a:pt x="2912051" y="2927820"/>
                  <a:pt x="3022333" y="2964581"/>
                </a:cubicBezTo>
                <a:cubicBezTo>
                  <a:pt x="3035945" y="2969118"/>
                  <a:pt x="3046867" y="2980546"/>
                  <a:pt x="3060834" y="2983832"/>
                </a:cubicBezTo>
                <a:cubicBezTo>
                  <a:pt x="3101912" y="2993497"/>
                  <a:pt x="3144467" y="2995398"/>
                  <a:pt x="3185962" y="3003082"/>
                </a:cubicBezTo>
                <a:cubicBezTo>
                  <a:pt x="3231132" y="3011447"/>
                  <a:pt x="3275798" y="3022333"/>
                  <a:pt x="3320716" y="3031958"/>
                </a:cubicBezTo>
                <a:cubicBezTo>
                  <a:pt x="3333550" y="3038375"/>
                  <a:pt x="3345353" y="3047511"/>
                  <a:pt x="3359217" y="3051208"/>
                </a:cubicBezTo>
                <a:cubicBezTo>
                  <a:pt x="3442344" y="3073375"/>
                  <a:pt x="3584368" y="3082387"/>
                  <a:pt x="3657600" y="3089710"/>
                </a:cubicBezTo>
                <a:cubicBezTo>
                  <a:pt x="3667225" y="3096127"/>
                  <a:pt x="3675644" y="3104898"/>
                  <a:pt x="3686476" y="3108960"/>
                </a:cubicBezTo>
                <a:cubicBezTo>
                  <a:pt x="3701794" y="3114704"/>
                  <a:pt x="3718731" y="3114617"/>
                  <a:pt x="3734602" y="3118585"/>
                </a:cubicBezTo>
                <a:cubicBezTo>
                  <a:pt x="3757262" y="3124250"/>
                  <a:pt x="3780028" y="3129854"/>
                  <a:pt x="3801979" y="3137836"/>
                </a:cubicBezTo>
                <a:cubicBezTo>
                  <a:pt x="3815464" y="3142739"/>
                  <a:pt x="3826439" y="3154130"/>
                  <a:pt x="3840480" y="3157086"/>
                </a:cubicBezTo>
                <a:cubicBezTo>
                  <a:pt x="3974221" y="3185242"/>
                  <a:pt x="4043749" y="3176337"/>
                  <a:pt x="4186989" y="3176337"/>
                </a:cubicBezTo>
                <a:lnTo>
                  <a:pt x="4186989" y="3176337"/>
                </a:lnTo>
              </a:path>
            </a:pathLst>
          </a:cu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DE64B3-F699-4EB2-812D-4ACB8F6A2E02}"/>
              </a:ext>
            </a:extLst>
          </p:cNvPr>
          <p:cNvSpPr txBox="1"/>
          <p:nvPr/>
        </p:nvSpPr>
        <p:spPr>
          <a:xfrm>
            <a:off x="4572000" y="5162092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訓練データ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67A9F6-7F09-4B99-A392-86D76B888C62}"/>
              </a:ext>
            </a:extLst>
          </p:cNvPr>
          <p:cNvSpPr txBox="1"/>
          <p:nvPr/>
        </p:nvSpPr>
        <p:spPr>
          <a:xfrm>
            <a:off x="4833399" y="4271709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検証データ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D36968C-0344-4E1A-9C8A-A7F3B57163B4}"/>
              </a:ext>
            </a:extLst>
          </p:cNvPr>
          <p:cNvSpPr txBox="1"/>
          <p:nvPr/>
        </p:nvSpPr>
        <p:spPr>
          <a:xfrm>
            <a:off x="679469" y="149353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高い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C916D08-16D2-40FE-8D3F-A1F7C4E70155}"/>
              </a:ext>
            </a:extLst>
          </p:cNvPr>
          <p:cNvSpPr txBox="1"/>
          <p:nvPr/>
        </p:nvSpPr>
        <p:spPr>
          <a:xfrm>
            <a:off x="654751" y="5030567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低い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30EDAD41-69FD-4CDC-B08B-A2FC42CFA684}"/>
              </a:ext>
            </a:extLst>
          </p:cNvPr>
          <p:cNvSpPr/>
          <p:nvPr/>
        </p:nvSpPr>
        <p:spPr>
          <a:xfrm>
            <a:off x="1878657" y="1893618"/>
            <a:ext cx="4186989" cy="3177673"/>
          </a:xfrm>
          <a:custGeom>
            <a:avLst/>
            <a:gdLst>
              <a:gd name="connsiteX0" fmla="*/ 0 w 4186989"/>
              <a:gd name="connsiteY0" fmla="*/ 0 h 3177673"/>
              <a:gd name="connsiteX1" fmla="*/ 0 w 4186989"/>
              <a:gd name="connsiteY1" fmla="*/ 0 h 3177673"/>
              <a:gd name="connsiteX2" fmla="*/ 19251 w 4186989"/>
              <a:gd name="connsiteY2" fmla="*/ 125128 h 3177673"/>
              <a:gd name="connsiteX3" fmla="*/ 57752 w 4186989"/>
              <a:gd name="connsiteY3" fmla="*/ 182880 h 3177673"/>
              <a:gd name="connsiteX4" fmla="*/ 77002 w 4186989"/>
              <a:gd name="connsiteY4" fmla="*/ 269507 h 3177673"/>
              <a:gd name="connsiteX5" fmla="*/ 86627 w 4186989"/>
              <a:gd name="connsiteY5" fmla="*/ 298383 h 3177673"/>
              <a:gd name="connsiteX6" fmla="*/ 105878 w 4186989"/>
              <a:gd name="connsiteY6" fmla="*/ 404261 h 3177673"/>
              <a:gd name="connsiteX7" fmla="*/ 144379 w 4186989"/>
              <a:gd name="connsiteY7" fmla="*/ 577516 h 3177673"/>
              <a:gd name="connsiteX8" fmla="*/ 182880 w 4186989"/>
              <a:gd name="connsiteY8" fmla="*/ 789272 h 3177673"/>
              <a:gd name="connsiteX9" fmla="*/ 211756 w 4186989"/>
              <a:gd name="connsiteY9" fmla="*/ 847023 h 3177673"/>
              <a:gd name="connsiteX10" fmla="*/ 269507 w 4186989"/>
              <a:gd name="connsiteY10" fmla="*/ 943276 h 3177673"/>
              <a:gd name="connsiteX11" fmla="*/ 288758 w 4186989"/>
              <a:gd name="connsiteY11" fmla="*/ 1001027 h 3177673"/>
              <a:gd name="connsiteX12" fmla="*/ 317634 w 4186989"/>
              <a:gd name="connsiteY12" fmla="*/ 1029903 h 3177673"/>
              <a:gd name="connsiteX13" fmla="*/ 365760 w 4186989"/>
              <a:gd name="connsiteY13" fmla="*/ 1135781 h 3177673"/>
              <a:gd name="connsiteX14" fmla="*/ 423512 w 4186989"/>
              <a:gd name="connsiteY14" fmla="*/ 1203158 h 3177673"/>
              <a:gd name="connsiteX15" fmla="*/ 471638 w 4186989"/>
              <a:gd name="connsiteY15" fmla="*/ 1289785 h 3177673"/>
              <a:gd name="connsiteX16" fmla="*/ 529389 w 4186989"/>
              <a:gd name="connsiteY16" fmla="*/ 1366787 h 3177673"/>
              <a:gd name="connsiteX17" fmla="*/ 587141 w 4186989"/>
              <a:gd name="connsiteY17" fmla="*/ 1463040 h 3177673"/>
              <a:gd name="connsiteX18" fmla="*/ 606392 w 4186989"/>
              <a:gd name="connsiteY18" fmla="*/ 1511166 h 3177673"/>
              <a:gd name="connsiteX19" fmla="*/ 616017 w 4186989"/>
              <a:gd name="connsiteY19" fmla="*/ 1549667 h 3177673"/>
              <a:gd name="connsiteX20" fmla="*/ 654518 w 4186989"/>
              <a:gd name="connsiteY20" fmla="*/ 1578543 h 3177673"/>
              <a:gd name="connsiteX21" fmla="*/ 683394 w 4186989"/>
              <a:gd name="connsiteY21" fmla="*/ 1607419 h 3177673"/>
              <a:gd name="connsiteX22" fmla="*/ 731520 w 4186989"/>
              <a:gd name="connsiteY22" fmla="*/ 1684421 h 3177673"/>
              <a:gd name="connsiteX23" fmla="*/ 750771 w 4186989"/>
              <a:gd name="connsiteY23" fmla="*/ 1713297 h 3177673"/>
              <a:gd name="connsiteX24" fmla="*/ 789272 w 4186989"/>
              <a:gd name="connsiteY24" fmla="*/ 1751798 h 3177673"/>
              <a:gd name="connsiteX25" fmla="*/ 856648 w 4186989"/>
              <a:gd name="connsiteY25" fmla="*/ 1838425 h 3177673"/>
              <a:gd name="connsiteX26" fmla="*/ 895149 w 4186989"/>
              <a:gd name="connsiteY26" fmla="*/ 1867301 h 3177673"/>
              <a:gd name="connsiteX27" fmla="*/ 962526 w 4186989"/>
              <a:gd name="connsiteY27" fmla="*/ 1905802 h 3177673"/>
              <a:gd name="connsiteX28" fmla="*/ 1001027 w 4186989"/>
              <a:gd name="connsiteY28" fmla="*/ 1944303 h 3177673"/>
              <a:gd name="connsiteX29" fmla="*/ 1049154 w 4186989"/>
              <a:gd name="connsiteY29" fmla="*/ 1992430 h 3177673"/>
              <a:gd name="connsiteX30" fmla="*/ 1135781 w 4186989"/>
              <a:gd name="connsiteY30" fmla="*/ 2050181 h 3177673"/>
              <a:gd name="connsiteX31" fmla="*/ 1155032 w 4186989"/>
              <a:gd name="connsiteY31" fmla="*/ 2088682 h 3177673"/>
              <a:gd name="connsiteX32" fmla="*/ 1251284 w 4186989"/>
              <a:gd name="connsiteY32" fmla="*/ 2136808 h 3177673"/>
              <a:gd name="connsiteX33" fmla="*/ 1280160 w 4186989"/>
              <a:gd name="connsiteY33" fmla="*/ 2175310 h 3177673"/>
              <a:gd name="connsiteX34" fmla="*/ 1309036 w 4186989"/>
              <a:gd name="connsiteY34" fmla="*/ 2184935 h 3177673"/>
              <a:gd name="connsiteX35" fmla="*/ 1347537 w 4186989"/>
              <a:gd name="connsiteY35" fmla="*/ 2204185 h 3177673"/>
              <a:gd name="connsiteX36" fmla="*/ 1453415 w 4186989"/>
              <a:gd name="connsiteY36" fmla="*/ 2261937 h 3177673"/>
              <a:gd name="connsiteX37" fmla="*/ 1482291 w 4186989"/>
              <a:gd name="connsiteY37" fmla="*/ 2290813 h 3177673"/>
              <a:gd name="connsiteX38" fmla="*/ 1568918 w 4186989"/>
              <a:gd name="connsiteY38" fmla="*/ 2338939 h 3177673"/>
              <a:gd name="connsiteX39" fmla="*/ 1607419 w 4186989"/>
              <a:gd name="connsiteY39" fmla="*/ 2377440 h 3177673"/>
              <a:gd name="connsiteX40" fmla="*/ 1645920 w 4186989"/>
              <a:gd name="connsiteY40" fmla="*/ 2396691 h 3177673"/>
              <a:gd name="connsiteX41" fmla="*/ 1674796 w 4186989"/>
              <a:gd name="connsiteY41" fmla="*/ 2425566 h 3177673"/>
              <a:gd name="connsiteX42" fmla="*/ 1722922 w 4186989"/>
              <a:gd name="connsiteY42" fmla="*/ 2464067 h 3177673"/>
              <a:gd name="connsiteX43" fmla="*/ 1809549 w 4186989"/>
              <a:gd name="connsiteY43" fmla="*/ 2502568 h 3177673"/>
              <a:gd name="connsiteX44" fmla="*/ 1886552 w 4186989"/>
              <a:gd name="connsiteY44" fmla="*/ 2541070 h 3177673"/>
              <a:gd name="connsiteX45" fmla="*/ 1925053 w 4186989"/>
              <a:gd name="connsiteY45" fmla="*/ 2560320 h 3177673"/>
              <a:gd name="connsiteX46" fmla="*/ 2030931 w 4186989"/>
              <a:gd name="connsiteY46" fmla="*/ 2598821 h 3177673"/>
              <a:gd name="connsiteX47" fmla="*/ 2069432 w 4186989"/>
              <a:gd name="connsiteY47" fmla="*/ 2618072 h 3177673"/>
              <a:gd name="connsiteX48" fmla="*/ 2136808 w 4186989"/>
              <a:gd name="connsiteY48" fmla="*/ 2637322 h 3177673"/>
              <a:gd name="connsiteX49" fmla="*/ 2271562 w 4186989"/>
              <a:gd name="connsiteY49" fmla="*/ 2714324 h 3177673"/>
              <a:gd name="connsiteX50" fmla="*/ 2406316 w 4186989"/>
              <a:gd name="connsiteY50" fmla="*/ 2762451 h 3177673"/>
              <a:gd name="connsiteX51" fmla="*/ 2464067 w 4186989"/>
              <a:gd name="connsiteY51" fmla="*/ 2781701 h 3177673"/>
              <a:gd name="connsiteX52" fmla="*/ 2541069 w 4186989"/>
              <a:gd name="connsiteY52" fmla="*/ 2800952 h 3177673"/>
              <a:gd name="connsiteX53" fmla="*/ 2704699 w 4186989"/>
              <a:gd name="connsiteY53" fmla="*/ 2858703 h 3177673"/>
              <a:gd name="connsiteX54" fmla="*/ 2762451 w 4186989"/>
              <a:gd name="connsiteY54" fmla="*/ 2897204 h 3177673"/>
              <a:gd name="connsiteX55" fmla="*/ 2877954 w 4186989"/>
              <a:gd name="connsiteY55" fmla="*/ 2916455 h 3177673"/>
              <a:gd name="connsiteX56" fmla="*/ 2916455 w 4186989"/>
              <a:gd name="connsiteY56" fmla="*/ 2926080 h 3177673"/>
              <a:gd name="connsiteX57" fmla="*/ 3022333 w 4186989"/>
              <a:gd name="connsiteY57" fmla="*/ 2964581 h 3177673"/>
              <a:gd name="connsiteX58" fmla="*/ 3060834 w 4186989"/>
              <a:gd name="connsiteY58" fmla="*/ 2983832 h 3177673"/>
              <a:gd name="connsiteX59" fmla="*/ 3185962 w 4186989"/>
              <a:gd name="connsiteY59" fmla="*/ 3003082 h 3177673"/>
              <a:gd name="connsiteX60" fmla="*/ 3320716 w 4186989"/>
              <a:gd name="connsiteY60" fmla="*/ 3031958 h 3177673"/>
              <a:gd name="connsiteX61" fmla="*/ 3359217 w 4186989"/>
              <a:gd name="connsiteY61" fmla="*/ 3051208 h 3177673"/>
              <a:gd name="connsiteX62" fmla="*/ 3657600 w 4186989"/>
              <a:gd name="connsiteY62" fmla="*/ 3089710 h 3177673"/>
              <a:gd name="connsiteX63" fmla="*/ 3686476 w 4186989"/>
              <a:gd name="connsiteY63" fmla="*/ 3108960 h 3177673"/>
              <a:gd name="connsiteX64" fmla="*/ 3734602 w 4186989"/>
              <a:gd name="connsiteY64" fmla="*/ 3118585 h 3177673"/>
              <a:gd name="connsiteX65" fmla="*/ 3801979 w 4186989"/>
              <a:gd name="connsiteY65" fmla="*/ 3137836 h 3177673"/>
              <a:gd name="connsiteX66" fmla="*/ 3840480 w 4186989"/>
              <a:gd name="connsiteY66" fmla="*/ 3157086 h 3177673"/>
              <a:gd name="connsiteX67" fmla="*/ 4186989 w 4186989"/>
              <a:gd name="connsiteY67" fmla="*/ 3176337 h 3177673"/>
              <a:gd name="connsiteX68" fmla="*/ 4186989 w 4186989"/>
              <a:gd name="connsiteY68" fmla="*/ 3176337 h 3177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186989" h="3177673">
                <a:moveTo>
                  <a:pt x="0" y="0"/>
                </a:moveTo>
                <a:lnTo>
                  <a:pt x="0" y="0"/>
                </a:lnTo>
                <a:cubicBezTo>
                  <a:pt x="6417" y="41709"/>
                  <a:pt x="6543" y="84887"/>
                  <a:pt x="19251" y="125128"/>
                </a:cubicBezTo>
                <a:cubicBezTo>
                  <a:pt x="26218" y="147190"/>
                  <a:pt x="49159" y="161398"/>
                  <a:pt x="57752" y="182880"/>
                </a:cubicBezTo>
                <a:cubicBezTo>
                  <a:pt x="68738" y="210344"/>
                  <a:pt x="69828" y="240810"/>
                  <a:pt x="77002" y="269507"/>
                </a:cubicBezTo>
                <a:cubicBezTo>
                  <a:pt x="79463" y="279350"/>
                  <a:pt x="84501" y="288462"/>
                  <a:pt x="86627" y="298383"/>
                </a:cubicBezTo>
                <a:cubicBezTo>
                  <a:pt x="94143" y="333458"/>
                  <a:pt x="100211" y="368840"/>
                  <a:pt x="105878" y="404261"/>
                </a:cubicBezTo>
                <a:cubicBezTo>
                  <a:pt x="130913" y="560731"/>
                  <a:pt x="103648" y="496056"/>
                  <a:pt x="144379" y="577516"/>
                </a:cubicBezTo>
                <a:cubicBezTo>
                  <a:pt x="150761" y="618998"/>
                  <a:pt x="166647" y="740574"/>
                  <a:pt x="182880" y="789272"/>
                </a:cubicBezTo>
                <a:cubicBezTo>
                  <a:pt x="189686" y="809690"/>
                  <a:pt x="204030" y="826935"/>
                  <a:pt x="211756" y="847023"/>
                </a:cubicBezTo>
                <a:cubicBezTo>
                  <a:pt x="246923" y="938458"/>
                  <a:pt x="204415" y="894456"/>
                  <a:pt x="269507" y="943276"/>
                </a:cubicBezTo>
                <a:cubicBezTo>
                  <a:pt x="275924" y="962526"/>
                  <a:pt x="278903" y="983289"/>
                  <a:pt x="288758" y="1001027"/>
                </a:cubicBezTo>
                <a:cubicBezTo>
                  <a:pt x="295369" y="1012926"/>
                  <a:pt x="311023" y="1018004"/>
                  <a:pt x="317634" y="1029903"/>
                </a:cubicBezTo>
                <a:cubicBezTo>
                  <a:pt x="369935" y="1124046"/>
                  <a:pt x="301427" y="1053067"/>
                  <a:pt x="365760" y="1135781"/>
                </a:cubicBezTo>
                <a:cubicBezTo>
                  <a:pt x="474686" y="1275827"/>
                  <a:pt x="354519" y="1099671"/>
                  <a:pt x="423512" y="1203158"/>
                </a:cubicBezTo>
                <a:cubicBezTo>
                  <a:pt x="446227" y="1294020"/>
                  <a:pt x="412282" y="1180965"/>
                  <a:pt x="471638" y="1289785"/>
                </a:cubicBezTo>
                <a:cubicBezTo>
                  <a:pt x="516240" y="1371556"/>
                  <a:pt x="458020" y="1331103"/>
                  <a:pt x="529389" y="1366787"/>
                </a:cubicBezTo>
                <a:cubicBezTo>
                  <a:pt x="574075" y="1500844"/>
                  <a:pt x="516675" y="1357342"/>
                  <a:pt x="587141" y="1463040"/>
                </a:cubicBezTo>
                <a:cubicBezTo>
                  <a:pt x="596725" y="1477416"/>
                  <a:pt x="600928" y="1494775"/>
                  <a:pt x="606392" y="1511166"/>
                </a:cubicBezTo>
                <a:cubicBezTo>
                  <a:pt x="610575" y="1523716"/>
                  <a:pt x="608328" y="1538902"/>
                  <a:pt x="616017" y="1549667"/>
                </a:cubicBezTo>
                <a:cubicBezTo>
                  <a:pt x="625341" y="1562721"/>
                  <a:pt x="642338" y="1568103"/>
                  <a:pt x="654518" y="1578543"/>
                </a:cubicBezTo>
                <a:cubicBezTo>
                  <a:pt x="664853" y="1587402"/>
                  <a:pt x="673769" y="1597794"/>
                  <a:pt x="683394" y="1607419"/>
                </a:cubicBezTo>
                <a:cubicBezTo>
                  <a:pt x="713543" y="1667718"/>
                  <a:pt x="689871" y="1626113"/>
                  <a:pt x="731520" y="1684421"/>
                </a:cubicBezTo>
                <a:cubicBezTo>
                  <a:pt x="738244" y="1693834"/>
                  <a:pt x="743242" y="1704514"/>
                  <a:pt x="750771" y="1713297"/>
                </a:cubicBezTo>
                <a:cubicBezTo>
                  <a:pt x="762583" y="1727077"/>
                  <a:pt x="777461" y="1738018"/>
                  <a:pt x="789272" y="1751798"/>
                </a:cubicBezTo>
                <a:cubicBezTo>
                  <a:pt x="857962" y="1831938"/>
                  <a:pt x="724129" y="1705906"/>
                  <a:pt x="856648" y="1838425"/>
                </a:cubicBezTo>
                <a:cubicBezTo>
                  <a:pt x="867992" y="1849769"/>
                  <a:pt x="882095" y="1857977"/>
                  <a:pt x="895149" y="1867301"/>
                </a:cubicBezTo>
                <a:cubicBezTo>
                  <a:pt x="926895" y="1889977"/>
                  <a:pt x="924926" y="1887002"/>
                  <a:pt x="962526" y="1905802"/>
                </a:cubicBezTo>
                <a:cubicBezTo>
                  <a:pt x="975360" y="1918636"/>
                  <a:pt x="990137" y="1929783"/>
                  <a:pt x="1001027" y="1944303"/>
                </a:cubicBezTo>
                <a:cubicBezTo>
                  <a:pt x="1040674" y="1997165"/>
                  <a:pt x="995452" y="1974528"/>
                  <a:pt x="1049154" y="1992430"/>
                </a:cubicBezTo>
                <a:cubicBezTo>
                  <a:pt x="1131405" y="2102101"/>
                  <a:pt x="1010693" y="1956367"/>
                  <a:pt x="1135781" y="2050181"/>
                </a:cubicBezTo>
                <a:cubicBezTo>
                  <a:pt x="1147260" y="2058790"/>
                  <a:pt x="1143553" y="2080073"/>
                  <a:pt x="1155032" y="2088682"/>
                </a:cubicBezTo>
                <a:cubicBezTo>
                  <a:pt x="1183729" y="2110205"/>
                  <a:pt x="1251284" y="2136808"/>
                  <a:pt x="1251284" y="2136808"/>
                </a:cubicBezTo>
                <a:cubicBezTo>
                  <a:pt x="1260909" y="2149642"/>
                  <a:pt x="1267836" y="2165040"/>
                  <a:pt x="1280160" y="2175310"/>
                </a:cubicBezTo>
                <a:cubicBezTo>
                  <a:pt x="1287954" y="2181805"/>
                  <a:pt x="1299710" y="2180938"/>
                  <a:pt x="1309036" y="2184935"/>
                </a:cubicBezTo>
                <a:cubicBezTo>
                  <a:pt x="1322224" y="2190587"/>
                  <a:pt x="1335233" y="2196803"/>
                  <a:pt x="1347537" y="2204185"/>
                </a:cubicBezTo>
                <a:cubicBezTo>
                  <a:pt x="1443710" y="2261889"/>
                  <a:pt x="1365849" y="2226910"/>
                  <a:pt x="1453415" y="2261937"/>
                </a:cubicBezTo>
                <a:cubicBezTo>
                  <a:pt x="1463040" y="2271562"/>
                  <a:pt x="1471214" y="2282901"/>
                  <a:pt x="1482291" y="2290813"/>
                </a:cubicBezTo>
                <a:cubicBezTo>
                  <a:pt x="1594166" y="2370723"/>
                  <a:pt x="1434638" y="2234498"/>
                  <a:pt x="1568918" y="2338939"/>
                </a:cubicBezTo>
                <a:cubicBezTo>
                  <a:pt x="1583244" y="2350082"/>
                  <a:pt x="1592899" y="2366550"/>
                  <a:pt x="1607419" y="2377440"/>
                </a:cubicBezTo>
                <a:cubicBezTo>
                  <a:pt x="1618898" y="2386049"/>
                  <a:pt x="1634244" y="2388351"/>
                  <a:pt x="1645920" y="2396691"/>
                </a:cubicBezTo>
                <a:cubicBezTo>
                  <a:pt x="1656997" y="2404603"/>
                  <a:pt x="1664552" y="2416602"/>
                  <a:pt x="1674796" y="2425566"/>
                </a:cubicBezTo>
                <a:cubicBezTo>
                  <a:pt x="1690257" y="2439094"/>
                  <a:pt x="1705829" y="2452671"/>
                  <a:pt x="1722922" y="2464067"/>
                </a:cubicBezTo>
                <a:cubicBezTo>
                  <a:pt x="1748352" y="2481021"/>
                  <a:pt x="1782448" y="2490060"/>
                  <a:pt x="1809549" y="2502568"/>
                </a:cubicBezTo>
                <a:cubicBezTo>
                  <a:pt x="1835605" y="2514594"/>
                  <a:pt x="1860884" y="2528236"/>
                  <a:pt x="1886552" y="2541070"/>
                </a:cubicBezTo>
                <a:cubicBezTo>
                  <a:pt x="1899386" y="2547487"/>
                  <a:pt x="1911441" y="2555782"/>
                  <a:pt x="1925053" y="2560320"/>
                </a:cubicBezTo>
                <a:cubicBezTo>
                  <a:pt x="1967723" y="2574544"/>
                  <a:pt x="1990762" y="2580968"/>
                  <a:pt x="2030931" y="2598821"/>
                </a:cubicBezTo>
                <a:cubicBezTo>
                  <a:pt x="2044043" y="2604648"/>
                  <a:pt x="2055947" y="2613168"/>
                  <a:pt x="2069432" y="2618072"/>
                </a:cubicBezTo>
                <a:cubicBezTo>
                  <a:pt x="2091383" y="2626054"/>
                  <a:pt x="2115121" y="2628647"/>
                  <a:pt x="2136808" y="2637322"/>
                </a:cubicBezTo>
                <a:cubicBezTo>
                  <a:pt x="2251711" y="2683283"/>
                  <a:pt x="2176062" y="2662232"/>
                  <a:pt x="2271562" y="2714324"/>
                </a:cubicBezTo>
                <a:cubicBezTo>
                  <a:pt x="2295573" y="2727421"/>
                  <a:pt x="2395567" y="2758868"/>
                  <a:pt x="2406316" y="2762451"/>
                </a:cubicBezTo>
                <a:cubicBezTo>
                  <a:pt x="2425566" y="2768868"/>
                  <a:pt x="2444381" y="2776779"/>
                  <a:pt x="2464067" y="2781701"/>
                </a:cubicBezTo>
                <a:cubicBezTo>
                  <a:pt x="2489734" y="2788118"/>
                  <a:pt x="2516296" y="2791662"/>
                  <a:pt x="2541069" y="2800952"/>
                </a:cubicBezTo>
                <a:cubicBezTo>
                  <a:pt x="2729170" y="2871490"/>
                  <a:pt x="2502813" y="2813841"/>
                  <a:pt x="2704699" y="2858703"/>
                </a:cubicBezTo>
                <a:cubicBezTo>
                  <a:pt x="2723950" y="2871537"/>
                  <a:pt x="2740502" y="2889888"/>
                  <a:pt x="2762451" y="2897204"/>
                </a:cubicBezTo>
                <a:cubicBezTo>
                  <a:pt x="2799480" y="2909547"/>
                  <a:pt x="2839590" y="2909262"/>
                  <a:pt x="2877954" y="2916455"/>
                </a:cubicBezTo>
                <a:cubicBezTo>
                  <a:pt x="2890956" y="2918893"/>
                  <a:pt x="2903621" y="2922872"/>
                  <a:pt x="2916455" y="2926080"/>
                </a:cubicBezTo>
                <a:cubicBezTo>
                  <a:pt x="2976989" y="2966437"/>
                  <a:pt x="2912051" y="2927820"/>
                  <a:pt x="3022333" y="2964581"/>
                </a:cubicBezTo>
                <a:cubicBezTo>
                  <a:pt x="3035945" y="2969118"/>
                  <a:pt x="3046867" y="2980546"/>
                  <a:pt x="3060834" y="2983832"/>
                </a:cubicBezTo>
                <a:cubicBezTo>
                  <a:pt x="3101912" y="2993497"/>
                  <a:pt x="3144467" y="2995398"/>
                  <a:pt x="3185962" y="3003082"/>
                </a:cubicBezTo>
                <a:cubicBezTo>
                  <a:pt x="3231132" y="3011447"/>
                  <a:pt x="3275798" y="3022333"/>
                  <a:pt x="3320716" y="3031958"/>
                </a:cubicBezTo>
                <a:cubicBezTo>
                  <a:pt x="3333550" y="3038375"/>
                  <a:pt x="3345353" y="3047511"/>
                  <a:pt x="3359217" y="3051208"/>
                </a:cubicBezTo>
                <a:cubicBezTo>
                  <a:pt x="3442344" y="3073375"/>
                  <a:pt x="3584368" y="3082387"/>
                  <a:pt x="3657600" y="3089710"/>
                </a:cubicBezTo>
                <a:cubicBezTo>
                  <a:pt x="3667225" y="3096127"/>
                  <a:pt x="3675644" y="3104898"/>
                  <a:pt x="3686476" y="3108960"/>
                </a:cubicBezTo>
                <a:cubicBezTo>
                  <a:pt x="3701794" y="3114704"/>
                  <a:pt x="3718731" y="3114617"/>
                  <a:pt x="3734602" y="3118585"/>
                </a:cubicBezTo>
                <a:cubicBezTo>
                  <a:pt x="3757262" y="3124250"/>
                  <a:pt x="3780028" y="3129854"/>
                  <a:pt x="3801979" y="3137836"/>
                </a:cubicBezTo>
                <a:cubicBezTo>
                  <a:pt x="3815464" y="3142739"/>
                  <a:pt x="3826439" y="3154130"/>
                  <a:pt x="3840480" y="3157086"/>
                </a:cubicBezTo>
                <a:cubicBezTo>
                  <a:pt x="3974221" y="3185242"/>
                  <a:pt x="4043749" y="3176337"/>
                  <a:pt x="4186989" y="3176337"/>
                </a:cubicBezTo>
                <a:lnTo>
                  <a:pt x="4186989" y="3176337"/>
                </a:lnTo>
              </a:path>
            </a:pathLst>
          </a:cu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3F08FE8-98A9-4EC8-88F9-63AB04220CD7}"/>
              </a:ext>
            </a:extLst>
          </p:cNvPr>
          <p:cNvSpPr txBox="1"/>
          <p:nvPr/>
        </p:nvSpPr>
        <p:spPr>
          <a:xfrm>
            <a:off x="4212926" y="1688863"/>
            <a:ext cx="41344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学習の繰り返しとともに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損失が低下</a:t>
            </a:r>
          </a:p>
        </p:txBody>
      </p:sp>
    </p:spTree>
    <p:extLst>
      <p:ext uri="{BB962C8B-B14F-4D97-AF65-F5344CB8AC3E}">
        <p14:creationId xmlns:p14="http://schemas.microsoft.com/office/powerpoint/2010/main" val="3775473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過学習あり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7B100C76-611C-45F2-8C75-325D28679630}"/>
              </a:ext>
            </a:extLst>
          </p:cNvPr>
          <p:cNvCxnSpPr/>
          <p:nvPr/>
        </p:nvCxnSpPr>
        <p:spPr>
          <a:xfrm flipV="1">
            <a:off x="1607419" y="1559293"/>
            <a:ext cx="0" cy="44853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4DFB8001-C993-4AF3-90FC-DE0C6506C5B1}"/>
              </a:ext>
            </a:extLst>
          </p:cNvPr>
          <p:cNvCxnSpPr>
            <a:cxnSpLocks/>
          </p:cNvCxnSpPr>
          <p:nvPr/>
        </p:nvCxnSpPr>
        <p:spPr>
          <a:xfrm>
            <a:off x="1201554" y="5619549"/>
            <a:ext cx="49201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311BB030-CCB7-40C4-B80A-75609600EFE4}"/>
              </a:ext>
            </a:extLst>
          </p:cNvPr>
          <p:cNvSpPr/>
          <p:nvPr/>
        </p:nvSpPr>
        <p:spPr>
          <a:xfrm>
            <a:off x="1828800" y="2050181"/>
            <a:ext cx="4186989" cy="3177673"/>
          </a:xfrm>
          <a:custGeom>
            <a:avLst/>
            <a:gdLst>
              <a:gd name="connsiteX0" fmla="*/ 0 w 4186989"/>
              <a:gd name="connsiteY0" fmla="*/ 0 h 3177673"/>
              <a:gd name="connsiteX1" fmla="*/ 0 w 4186989"/>
              <a:gd name="connsiteY1" fmla="*/ 0 h 3177673"/>
              <a:gd name="connsiteX2" fmla="*/ 19251 w 4186989"/>
              <a:gd name="connsiteY2" fmla="*/ 125128 h 3177673"/>
              <a:gd name="connsiteX3" fmla="*/ 57752 w 4186989"/>
              <a:gd name="connsiteY3" fmla="*/ 182880 h 3177673"/>
              <a:gd name="connsiteX4" fmla="*/ 77002 w 4186989"/>
              <a:gd name="connsiteY4" fmla="*/ 269507 h 3177673"/>
              <a:gd name="connsiteX5" fmla="*/ 86627 w 4186989"/>
              <a:gd name="connsiteY5" fmla="*/ 298383 h 3177673"/>
              <a:gd name="connsiteX6" fmla="*/ 105878 w 4186989"/>
              <a:gd name="connsiteY6" fmla="*/ 404261 h 3177673"/>
              <a:gd name="connsiteX7" fmla="*/ 144379 w 4186989"/>
              <a:gd name="connsiteY7" fmla="*/ 577516 h 3177673"/>
              <a:gd name="connsiteX8" fmla="*/ 182880 w 4186989"/>
              <a:gd name="connsiteY8" fmla="*/ 789272 h 3177673"/>
              <a:gd name="connsiteX9" fmla="*/ 211756 w 4186989"/>
              <a:gd name="connsiteY9" fmla="*/ 847023 h 3177673"/>
              <a:gd name="connsiteX10" fmla="*/ 269507 w 4186989"/>
              <a:gd name="connsiteY10" fmla="*/ 943276 h 3177673"/>
              <a:gd name="connsiteX11" fmla="*/ 288758 w 4186989"/>
              <a:gd name="connsiteY11" fmla="*/ 1001027 h 3177673"/>
              <a:gd name="connsiteX12" fmla="*/ 317634 w 4186989"/>
              <a:gd name="connsiteY12" fmla="*/ 1029903 h 3177673"/>
              <a:gd name="connsiteX13" fmla="*/ 365760 w 4186989"/>
              <a:gd name="connsiteY13" fmla="*/ 1135781 h 3177673"/>
              <a:gd name="connsiteX14" fmla="*/ 423512 w 4186989"/>
              <a:gd name="connsiteY14" fmla="*/ 1203158 h 3177673"/>
              <a:gd name="connsiteX15" fmla="*/ 471638 w 4186989"/>
              <a:gd name="connsiteY15" fmla="*/ 1289785 h 3177673"/>
              <a:gd name="connsiteX16" fmla="*/ 529389 w 4186989"/>
              <a:gd name="connsiteY16" fmla="*/ 1366787 h 3177673"/>
              <a:gd name="connsiteX17" fmla="*/ 587141 w 4186989"/>
              <a:gd name="connsiteY17" fmla="*/ 1463040 h 3177673"/>
              <a:gd name="connsiteX18" fmla="*/ 606392 w 4186989"/>
              <a:gd name="connsiteY18" fmla="*/ 1511166 h 3177673"/>
              <a:gd name="connsiteX19" fmla="*/ 616017 w 4186989"/>
              <a:gd name="connsiteY19" fmla="*/ 1549667 h 3177673"/>
              <a:gd name="connsiteX20" fmla="*/ 654518 w 4186989"/>
              <a:gd name="connsiteY20" fmla="*/ 1578543 h 3177673"/>
              <a:gd name="connsiteX21" fmla="*/ 683394 w 4186989"/>
              <a:gd name="connsiteY21" fmla="*/ 1607419 h 3177673"/>
              <a:gd name="connsiteX22" fmla="*/ 731520 w 4186989"/>
              <a:gd name="connsiteY22" fmla="*/ 1684421 h 3177673"/>
              <a:gd name="connsiteX23" fmla="*/ 750771 w 4186989"/>
              <a:gd name="connsiteY23" fmla="*/ 1713297 h 3177673"/>
              <a:gd name="connsiteX24" fmla="*/ 789272 w 4186989"/>
              <a:gd name="connsiteY24" fmla="*/ 1751798 h 3177673"/>
              <a:gd name="connsiteX25" fmla="*/ 856648 w 4186989"/>
              <a:gd name="connsiteY25" fmla="*/ 1838425 h 3177673"/>
              <a:gd name="connsiteX26" fmla="*/ 895149 w 4186989"/>
              <a:gd name="connsiteY26" fmla="*/ 1867301 h 3177673"/>
              <a:gd name="connsiteX27" fmla="*/ 962526 w 4186989"/>
              <a:gd name="connsiteY27" fmla="*/ 1905802 h 3177673"/>
              <a:gd name="connsiteX28" fmla="*/ 1001027 w 4186989"/>
              <a:gd name="connsiteY28" fmla="*/ 1944303 h 3177673"/>
              <a:gd name="connsiteX29" fmla="*/ 1049154 w 4186989"/>
              <a:gd name="connsiteY29" fmla="*/ 1992430 h 3177673"/>
              <a:gd name="connsiteX30" fmla="*/ 1135781 w 4186989"/>
              <a:gd name="connsiteY30" fmla="*/ 2050181 h 3177673"/>
              <a:gd name="connsiteX31" fmla="*/ 1155032 w 4186989"/>
              <a:gd name="connsiteY31" fmla="*/ 2088682 h 3177673"/>
              <a:gd name="connsiteX32" fmla="*/ 1251284 w 4186989"/>
              <a:gd name="connsiteY32" fmla="*/ 2136808 h 3177673"/>
              <a:gd name="connsiteX33" fmla="*/ 1280160 w 4186989"/>
              <a:gd name="connsiteY33" fmla="*/ 2175310 h 3177673"/>
              <a:gd name="connsiteX34" fmla="*/ 1309036 w 4186989"/>
              <a:gd name="connsiteY34" fmla="*/ 2184935 h 3177673"/>
              <a:gd name="connsiteX35" fmla="*/ 1347537 w 4186989"/>
              <a:gd name="connsiteY35" fmla="*/ 2204185 h 3177673"/>
              <a:gd name="connsiteX36" fmla="*/ 1453415 w 4186989"/>
              <a:gd name="connsiteY36" fmla="*/ 2261937 h 3177673"/>
              <a:gd name="connsiteX37" fmla="*/ 1482291 w 4186989"/>
              <a:gd name="connsiteY37" fmla="*/ 2290813 h 3177673"/>
              <a:gd name="connsiteX38" fmla="*/ 1568918 w 4186989"/>
              <a:gd name="connsiteY38" fmla="*/ 2338939 h 3177673"/>
              <a:gd name="connsiteX39" fmla="*/ 1607419 w 4186989"/>
              <a:gd name="connsiteY39" fmla="*/ 2377440 h 3177673"/>
              <a:gd name="connsiteX40" fmla="*/ 1645920 w 4186989"/>
              <a:gd name="connsiteY40" fmla="*/ 2396691 h 3177673"/>
              <a:gd name="connsiteX41" fmla="*/ 1674796 w 4186989"/>
              <a:gd name="connsiteY41" fmla="*/ 2425566 h 3177673"/>
              <a:gd name="connsiteX42" fmla="*/ 1722922 w 4186989"/>
              <a:gd name="connsiteY42" fmla="*/ 2464067 h 3177673"/>
              <a:gd name="connsiteX43" fmla="*/ 1809549 w 4186989"/>
              <a:gd name="connsiteY43" fmla="*/ 2502568 h 3177673"/>
              <a:gd name="connsiteX44" fmla="*/ 1886552 w 4186989"/>
              <a:gd name="connsiteY44" fmla="*/ 2541070 h 3177673"/>
              <a:gd name="connsiteX45" fmla="*/ 1925053 w 4186989"/>
              <a:gd name="connsiteY45" fmla="*/ 2560320 h 3177673"/>
              <a:gd name="connsiteX46" fmla="*/ 2030931 w 4186989"/>
              <a:gd name="connsiteY46" fmla="*/ 2598821 h 3177673"/>
              <a:gd name="connsiteX47" fmla="*/ 2069432 w 4186989"/>
              <a:gd name="connsiteY47" fmla="*/ 2618072 h 3177673"/>
              <a:gd name="connsiteX48" fmla="*/ 2136808 w 4186989"/>
              <a:gd name="connsiteY48" fmla="*/ 2637322 h 3177673"/>
              <a:gd name="connsiteX49" fmla="*/ 2271562 w 4186989"/>
              <a:gd name="connsiteY49" fmla="*/ 2714324 h 3177673"/>
              <a:gd name="connsiteX50" fmla="*/ 2406316 w 4186989"/>
              <a:gd name="connsiteY50" fmla="*/ 2762451 h 3177673"/>
              <a:gd name="connsiteX51" fmla="*/ 2464067 w 4186989"/>
              <a:gd name="connsiteY51" fmla="*/ 2781701 h 3177673"/>
              <a:gd name="connsiteX52" fmla="*/ 2541069 w 4186989"/>
              <a:gd name="connsiteY52" fmla="*/ 2800952 h 3177673"/>
              <a:gd name="connsiteX53" fmla="*/ 2704699 w 4186989"/>
              <a:gd name="connsiteY53" fmla="*/ 2858703 h 3177673"/>
              <a:gd name="connsiteX54" fmla="*/ 2762451 w 4186989"/>
              <a:gd name="connsiteY54" fmla="*/ 2897204 h 3177673"/>
              <a:gd name="connsiteX55" fmla="*/ 2877954 w 4186989"/>
              <a:gd name="connsiteY55" fmla="*/ 2916455 h 3177673"/>
              <a:gd name="connsiteX56" fmla="*/ 2916455 w 4186989"/>
              <a:gd name="connsiteY56" fmla="*/ 2926080 h 3177673"/>
              <a:gd name="connsiteX57" fmla="*/ 3022333 w 4186989"/>
              <a:gd name="connsiteY57" fmla="*/ 2964581 h 3177673"/>
              <a:gd name="connsiteX58" fmla="*/ 3060834 w 4186989"/>
              <a:gd name="connsiteY58" fmla="*/ 2983832 h 3177673"/>
              <a:gd name="connsiteX59" fmla="*/ 3185962 w 4186989"/>
              <a:gd name="connsiteY59" fmla="*/ 3003082 h 3177673"/>
              <a:gd name="connsiteX60" fmla="*/ 3320716 w 4186989"/>
              <a:gd name="connsiteY60" fmla="*/ 3031958 h 3177673"/>
              <a:gd name="connsiteX61" fmla="*/ 3359217 w 4186989"/>
              <a:gd name="connsiteY61" fmla="*/ 3051208 h 3177673"/>
              <a:gd name="connsiteX62" fmla="*/ 3657600 w 4186989"/>
              <a:gd name="connsiteY62" fmla="*/ 3089710 h 3177673"/>
              <a:gd name="connsiteX63" fmla="*/ 3686476 w 4186989"/>
              <a:gd name="connsiteY63" fmla="*/ 3108960 h 3177673"/>
              <a:gd name="connsiteX64" fmla="*/ 3734602 w 4186989"/>
              <a:gd name="connsiteY64" fmla="*/ 3118585 h 3177673"/>
              <a:gd name="connsiteX65" fmla="*/ 3801979 w 4186989"/>
              <a:gd name="connsiteY65" fmla="*/ 3137836 h 3177673"/>
              <a:gd name="connsiteX66" fmla="*/ 3840480 w 4186989"/>
              <a:gd name="connsiteY66" fmla="*/ 3157086 h 3177673"/>
              <a:gd name="connsiteX67" fmla="*/ 4186989 w 4186989"/>
              <a:gd name="connsiteY67" fmla="*/ 3176337 h 3177673"/>
              <a:gd name="connsiteX68" fmla="*/ 4186989 w 4186989"/>
              <a:gd name="connsiteY68" fmla="*/ 3176337 h 3177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186989" h="3177673">
                <a:moveTo>
                  <a:pt x="0" y="0"/>
                </a:moveTo>
                <a:lnTo>
                  <a:pt x="0" y="0"/>
                </a:lnTo>
                <a:cubicBezTo>
                  <a:pt x="6417" y="41709"/>
                  <a:pt x="6543" y="84887"/>
                  <a:pt x="19251" y="125128"/>
                </a:cubicBezTo>
                <a:cubicBezTo>
                  <a:pt x="26218" y="147190"/>
                  <a:pt x="49159" y="161398"/>
                  <a:pt x="57752" y="182880"/>
                </a:cubicBezTo>
                <a:cubicBezTo>
                  <a:pt x="68738" y="210344"/>
                  <a:pt x="69828" y="240810"/>
                  <a:pt x="77002" y="269507"/>
                </a:cubicBezTo>
                <a:cubicBezTo>
                  <a:pt x="79463" y="279350"/>
                  <a:pt x="84501" y="288462"/>
                  <a:pt x="86627" y="298383"/>
                </a:cubicBezTo>
                <a:cubicBezTo>
                  <a:pt x="94143" y="333458"/>
                  <a:pt x="100211" y="368840"/>
                  <a:pt x="105878" y="404261"/>
                </a:cubicBezTo>
                <a:cubicBezTo>
                  <a:pt x="130913" y="560731"/>
                  <a:pt x="103648" y="496056"/>
                  <a:pt x="144379" y="577516"/>
                </a:cubicBezTo>
                <a:cubicBezTo>
                  <a:pt x="150761" y="618998"/>
                  <a:pt x="166647" y="740574"/>
                  <a:pt x="182880" y="789272"/>
                </a:cubicBezTo>
                <a:cubicBezTo>
                  <a:pt x="189686" y="809690"/>
                  <a:pt x="204030" y="826935"/>
                  <a:pt x="211756" y="847023"/>
                </a:cubicBezTo>
                <a:cubicBezTo>
                  <a:pt x="246923" y="938458"/>
                  <a:pt x="204415" y="894456"/>
                  <a:pt x="269507" y="943276"/>
                </a:cubicBezTo>
                <a:cubicBezTo>
                  <a:pt x="275924" y="962526"/>
                  <a:pt x="278903" y="983289"/>
                  <a:pt x="288758" y="1001027"/>
                </a:cubicBezTo>
                <a:cubicBezTo>
                  <a:pt x="295369" y="1012926"/>
                  <a:pt x="311023" y="1018004"/>
                  <a:pt x="317634" y="1029903"/>
                </a:cubicBezTo>
                <a:cubicBezTo>
                  <a:pt x="369935" y="1124046"/>
                  <a:pt x="301427" y="1053067"/>
                  <a:pt x="365760" y="1135781"/>
                </a:cubicBezTo>
                <a:cubicBezTo>
                  <a:pt x="474686" y="1275827"/>
                  <a:pt x="354519" y="1099671"/>
                  <a:pt x="423512" y="1203158"/>
                </a:cubicBezTo>
                <a:cubicBezTo>
                  <a:pt x="446227" y="1294020"/>
                  <a:pt x="412282" y="1180965"/>
                  <a:pt x="471638" y="1289785"/>
                </a:cubicBezTo>
                <a:cubicBezTo>
                  <a:pt x="516240" y="1371556"/>
                  <a:pt x="458020" y="1331103"/>
                  <a:pt x="529389" y="1366787"/>
                </a:cubicBezTo>
                <a:cubicBezTo>
                  <a:pt x="574075" y="1500844"/>
                  <a:pt x="516675" y="1357342"/>
                  <a:pt x="587141" y="1463040"/>
                </a:cubicBezTo>
                <a:cubicBezTo>
                  <a:pt x="596725" y="1477416"/>
                  <a:pt x="600928" y="1494775"/>
                  <a:pt x="606392" y="1511166"/>
                </a:cubicBezTo>
                <a:cubicBezTo>
                  <a:pt x="610575" y="1523716"/>
                  <a:pt x="608328" y="1538902"/>
                  <a:pt x="616017" y="1549667"/>
                </a:cubicBezTo>
                <a:cubicBezTo>
                  <a:pt x="625341" y="1562721"/>
                  <a:pt x="642338" y="1568103"/>
                  <a:pt x="654518" y="1578543"/>
                </a:cubicBezTo>
                <a:cubicBezTo>
                  <a:pt x="664853" y="1587402"/>
                  <a:pt x="673769" y="1597794"/>
                  <a:pt x="683394" y="1607419"/>
                </a:cubicBezTo>
                <a:cubicBezTo>
                  <a:pt x="713543" y="1667718"/>
                  <a:pt x="689871" y="1626113"/>
                  <a:pt x="731520" y="1684421"/>
                </a:cubicBezTo>
                <a:cubicBezTo>
                  <a:pt x="738244" y="1693834"/>
                  <a:pt x="743242" y="1704514"/>
                  <a:pt x="750771" y="1713297"/>
                </a:cubicBezTo>
                <a:cubicBezTo>
                  <a:pt x="762583" y="1727077"/>
                  <a:pt x="777461" y="1738018"/>
                  <a:pt x="789272" y="1751798"/>
                </a:cubicBezTo>
                <a:cubicBezTo>
                  <a:pt x="857962" y="1831938"/>
                  <a:pt x="724129" y="1705906"/>
                  <a:pt x="856648" y="1838425"/>
                </a:cubicBezTo>
                <a:cubicBezTo>
                  <a:pt x="867992" y="1849769"/>
                  <a:pt x="882095" y="1857977"/>
                  <a:pt x="895149" y="1867301"/>
                </a:cubicBezTo>
                <a:cubicBezTo>
                  <a:pt x="926895" y="1889977"/>
                  <a:pt x="924926" y="1887002"/>
                  <a:pt x="962526" y="1905802"/>
                </a:cubicBezTo>
                <a:cubicBezTo>
                  <a:pt x="975360" y="1918636"/>
                  <a:pt x="990137" y="1929783"/>
                  <a:pt x="1001027" y="1944303"/>
                </a:cubicBezTo>
                <a:cubicBezTo>
                  <a:pt x="1040674" y="1997165"/>
                  <a:pt x="995452" y="1974528"/>
                  <a:pt x="1049154" y="1992430"/>
                </a:cubicBezTo>
                <a:cubicBezTo>
                  <a:pt x="1131405" y="2102101"/>
                  <a:pt x="1010693" y="1956367"/>
                  <a:pt x="1135781" y="2050181"/>
                </a:cubicBezTo>
                <a:cubicBezTo>
                  <a:pt x="1147260" y="2058790"/>
                  <a:pt x="1143553" y="2080073"/>
                  <a:pt x="1155032" y="2088682"/>
                </a:cubicBezTo>
                <a:cubicBezTo>
                  <a:pt x="1183729" y="2110205"/>
                  <a:pt x="1251284" y="2136808"/>
                  <a:pt x="1251284" y="2136808"/>
                </a:cubicBezTo>
                <a:cubicBezTo>
                  <a:pt x="1260909" y="2149642"/>
                  <a:pt x="1267836" y="2165040"/>
                  <a:pt x="1280160" y="2175310"/>
                </a:cubicBezTo>
                <a:cubicBezTo>
                  <a:pt x="1287954" y="2181805"/>
                  <a:pt x="1299710" y="2180938"/>
                  <a:pt x="1309036" y="2184935"/>
                </a:cubicBezTo>
                <a:cubicBezTo>
                  <a:pt x="1322224" y="2190587"/>
                  <a:pt x="1335233" y="2196803"/>
                  <a:pt x="1347537" y="2204185"/>
                </a:cubicBezTo>
                <a:cubicBezTo>
                  <a:pt x="1443710" y="2261889"/>
                  <a:pt x="1365849" y="2226910"/>
                  <a:pt x="1453415" y="2261937"/>
                </a:cubicBezTo>
                <a:cubicBezTo>
                  <a:pt x="1463040" y="2271562"/>
                  <a:pt x="1471214" y="2282901"/>
                  <a:pt x="1482291" y="2290813"/>
                </a:cubicBezTo>
                <a:cubicBezTo>
                  <a:pt x="1594166" y="2370723"/>
                  <a:pt x="1434638" y="2234498"/>
                  <a:pt x="1568918" y="2338939"/>
                </a:cubicBezTo>
                <a:cubicBezTo>
                  <a:pt x="1583244" y="2350082"/>
                  <a:pt x="1592899" y="2366550"/>
                  <a:pt x="1607419" y="2377440"/>
                </a:cubicBezTo>
                <a:cubicBezTo>
                  <a:pt x="1618898" y="2386049"/>
                  <a:pt x="1634244" y="2388351"/>
                  <a:pt x="1645920" y="2396691"/>
                </a:cubicBezTo>
                <a:cubicBezTo>
                  <a:pt x="1656997" y="2404603"/>
                  <a:pt x="1664552" y="2416602"/>
                  <a:pt x="1674796" y="2425566"/>
                </a:cubicBezTo>
                <a:cubicBezTo>
                  <a:pt x="1690257" y="2439094"/>
                  <a:pt x="1705829" y="2452671"/>
                  <a:pt x="1722922" y="2464067"/>
                </a:cubicBezTo>
                <a:cubicBezTo>
                  <a:pt x="1748352" y="2481021"/>
                  <a:pt x="1782448" y="2490060"/>
                  <a:pt x="1809549" y="2502568"/>
                </a:cubicBezTo>
                <a:cubicBezTo>
                  <a:pt x="1835605" y="2514594"/>
                  <a:pt x="1860884" y="2528236"/>
                  <a:pt x="1886552" y="2541070"/>
                </a:cubicBezTo>
                <a:cubicBezTo>
                  <a:pt x="1899386" y="2547487"/>
                  <a:pt x="1911441" y="2555782"/>
                  <a:pt x="1925053" y="2560320"/>
                </a:cubicBezTo>
                <a:cubicBezTo>
                  <a:pt x="1967723" y="2574544"/>
                  <a:pt x="1990762" y="2580968"/>
                  <a:pt x="2030931" y="2598821"/>
                </a:cubicBezTo>
                <a:cubicBezTo>
                  <a:pt x="2044043" y="2604648"/>
                  <a:pt x="2055947" y="2613168"/>
                  <a:pt x="2069432" y="2618072"/>
                </a:cubicBezTo>
                <a:cubicBezTo>
                  <a:pt x="2091383" y="2626054"/>
                  <a:pt x="2115121" y="2628647"/>
                  <a:pt x="2136808" y="2637322"/>
                </a:cubicBezTo>
                <a:cubicBezTo>
                  <a:pt x="2251711" y="2683283"/>
                  <a:pt x="2176062" y="2662232"/>
                  <a:pt x="2271562" y="2714324"/>
                </a:cubicBezTo>
                <a:cubicBezTo>
                  <a:pt x="2295573" y="2727421"/>
                  <a:pt x="2395567" y="2758868"/>
                  <a:pt x="2406316" y="2762451"/>
                </a:cubicBezTo>
                <a:cubicBezTo>
                  <a:pt x="2425566" y="2768868"/>
                  <a:pt x="2444381" y="2776779"/>
                  <a:pt x="2464067" y="2781701"/>
                </a:cubicBezTo>
                <a:cubicBezTo>
                  <a:pt x="2489734" y="2788118"/>
                  <a:pt x="2516296" y="2791662"/>
                  <a:pt x="2541069" y="2800952"/>
                </a:cubicBezTo>
                <a:cubicBezTo>
                  <a:pt x="2729170" y="2871490"/>
                  <a:pt x="2502813" y="2813841"/>
                  <a:pt x="2704699" y="2858703"/>
                </a:cubicBezTo>
                <a:cubicBezTo>
                  <a:pt x="2723950" y="2871537"/>
                  <a:pt x="2740502" y="2889888"/>
                  <a:pt x="2762451" y="2897204"/>
                </a:cubicBezTo>
                <a:cubicBezTo>
                  <a:pt x="2799480" y="2909547"/>
                  <a:pt x="2839590" y="2909262"/>
                  <a:pt x="2877954" y="2916455"/>
                </a:cubicBezTo>
                <a:cubicBezTo>
                  <a:pt x="2890956" y="2918893"/>
                  <a:pt x="2903621" y="2922872"/>
                  <a:pt x="2916455" y="2926080"/>
                </a:cubicBezTo>
                <a:cubicBezTo>
                  <a:pt x="2976989" y="2966437"/>
                  <a:pt x="2912051" y="2927820"/>
                  <a:pt x="3022333" y="2964581"/>
                </a:cubicBezTo>
                <a:cubicBezTo>
                  <a:pt x="3035945" y="2969118"/>
                  <a:pt x="3046867" y="2980546"/>
                  <a:pt x="3060834" y="2983832"/>
                </a:cubicBezTo>
                <a:cubicBezTo>
                  <a:pt x="3101912" y="2993497"/>
                  <a:pt x="3144467" y="2995398"/>
                  <a:pt x="3185962" y="3003082"/>
                </a:cubicBezTo>
                <a:cubicBezTo>
                  <a:pt x="3231132" y="3011447"/>
                  <a:pt x="3275798" y="3022333"/>
                  <a:pt x="3320716" y="3031958"/>
                </a:cubicBezTo>
                <a:cubicBezTo>
                  <a:pt x="3333550" y="3038375"/>
                  <a:pt x="3345353" y="3047511"/>
                  <a:pt x="3359217" y="3051208"/>
                </a:cubicBezTo>
                <a:cubicBezTo>
                  <a:pt x="3442344" y="3073375"/>
                  <a:pt x="3584368" y="3082387"/>
                  <a:pt x="3657600" y="3089710"/>
                </a:cubicBezTo>
                <a:cubicBezTo>
                  <a:pt x="3667225" y="3096127"/>
                  <a:pt x="3675644" y="3104898"/>
                  <a:pt x="3686476" y="3108960"/>
                </a:cubicBezTo>
                <a:cubicBezTo>
                  <a:pt x="3701794" y="3114704"/>
                  <a:pt x="3718731" y="3114617"/>
                  <a:pt x="3734602" y="3118585"/>
                </a:cubicBezTo>
                <a:cubicBezTo>
                  <a:pt x="3757262" y="3124250"/>
                  <a:pt x="3780028" y="3129854"/>
                  <a:pt x="3801979" y="3137836"/>
                </a:cubicBezTo>
                <a:cubicBezTo>
                  <a:pt x="3815464" y="3142739"/>
                  <a:pt x="3826439" y="3154130"/>
                  <a:pt x="3840480" y="3157086"/>
                </a:cubicBezTo>
                <a:cubicBezTo>
                  <a:pt x="3974221" y="3185242"/>
                  <a:pt x="4043749" y="3176337"/>
                  <a:pt x="4186989" y="3176337"/>
                </a:cubicBezTo>
                <a:lnTo>
                  <a:pt x="4186989" y="3176337"/>
                </a:lnTo>
              </a:path>
            </a:pathLst>
          </a:cu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DE64B3-F699-4EB2-812D-4ACB8F6A2E02}"/>
              </a:ext>
            </a:extLst>
          </p:cNvPr>
          <p:cNvSpPr txBox="1"/>
          <p:nvPr/>
        </p:nvSpPr>
        <p:spPr>
          <a:xfrm>
            <a:off x="6075555" y="4795848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訓練データ</a:t>
            </a:r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C8179D44-DED5-443D-AC7F-F4D8FE9A17C1}"/>
              </a:ext>
            </a:extLst>
          </p:cNvPr>
          <p:cNvSpPr/>
          <p:nvPr/>
        </p:nvSpPr>
        <p:spPr>
          <a:xfrm flipV="1">
            <a:off x="2383152" y="3498141"/>
            <a:ext cx="3486534" cy="523219"/>
          </a:xfrm>
          <a:custGeom>
            <a:avLst/>
            <a:gdLst>
              <a:gd name="connsiteX0" fmla="*/ 0 w 3975234"/>
              <a:gd name="connsiteY0" fmla="*/ 0 h 837462"/>
              <a:gd name="connsiteX1" fmla="*/ 0 w 3975234"/>
              <a:gd name="connsiteY1" fmla="*/ 0 h 837462"/>
              <a:gd name="connsiteX2" fmla="*/ 96253 w 3975234"/>
              <a:gd name="connsiteY2" fmla="*/ 57752 h 837462"/>
              <a:gd name="connsiteX3" fmla="*/ 173255 w 3975234"/>
              <a:gd name="connsiteY3" fmla="*/ 96253 h 837462"/>
              <a:gd name="connsiteX4" fmla="*/ 202131 w 3975234"/>
              <a:gd name="connsiteY4" fmla="*/ 115503 h 837462"/>
              <a:gd name="connsiteX5" fmla="*/ 259882 w 3975234"/>
              <a:gd name="connsiteY5" fmla="*/ 134754 h 837462"/>
              <a:gd name="connsiteX6" fmla="*/ 413886 w 3975234"/>
              <a:gd name="connsiteY6" fmla="*/ 192505 h 837462"/>
              <a:gd name="connsiteX7" fmla="*/ 519764 w 3975234"/>
              <a:gd name="connsiteY7" fmla="*/ 240632 h 837462"/>
              <a:gd name="connsiteX8" fmla="*/ 596766 w 3975234"/>
              <a:gd name="connsiteY8" fmla="*/ 279133 h 837462"/>
              <a:gd name="connsiteX9" fmla="*/ 721895 w 3975234"/>
              <a:gd name="connsiteY9" fmla="*/ 298383 h 837462"/>
              <a:gd name="connsiteX10" fmla="*/ 808522 w 3975234"/>
              <a:gd name="connsiteY10" fmla="*/ 336884 h 837462"/>
              <a:gd name="connsiteX11" fmla="*/ 952901 w 3975234"/>
              <a:gd name="connsiteY11" fmla="*/ 394636 h 837462"/>
              <a:gd name="connsiteX12" fmla="*/ 1001028 w 3975234"/>
              <a:gd name="connsiteY12" fmla="*/ 413886 h 837462"/>
              <a:gd name="connsiteX13" fmla="*/ 1039529 w 3975234"/>
              <a:gd name="connsiteY13" fmla="*/ 433137 h 837462"/>
              <a:gd name="connsiteX14" fmla="*/ 1328286 w 3975234"/>
              <a:gd name="connsiteY14" fmla="*/ 471638 h 837462"/>
              <a:gd name="connsiteX15" fmla="*/ 1472665 w 3975234"/>
              <a:gd name="connsiteY15" fmla="*/ 510139 h 837462"/>
              <a:gd name="connsiteX16" fmla="*/ 1607419 w 3975234"/>
              <a:gd name="connsiteY16" fmla="*/ 539015 h 837462"/>
              <a:gd name="connsiteX17" fmla="*/ 1771049 w 3975234"/>
              <a:gd name="connsiteY17" fmla="*/ 577516 h 837462"/>
              <a:gd name="connsiteX18" fmla="*/ 1915428 w 3975234"/>
              <a:gd name="connsiteY18" fmla="*/ 596766 h 837462"/>
              <a:gd name="connsiteX19" fmla="*/ 2079057 w 3975234"/>
              <a:gd name="connsiteY19" fmla="*/ 635268 h 837462"/>
              <a:gd name="connsiteX20" fmla="*/ 2146434 w 3975234"/>
              <a:gd name="connsiteY20" fmla="*/ 654518 h 837462"/>
              <a:gd name="connsiteX21" fmla="*/ 2184935 w 3975234"/>
              <a:gd name="connsiteY21" fmla="*/ 673769 h 837462"/>
              <a:gd name="connsiteX22" fmla="*/ 2444817 w 3975234"/>
              <a:gd name="connsiteY22" fmla="*/ 712270 h 837462"/>
              <a:gd name="connsiteX23" fmla="*/ 2512194 w 3975234"/>
              <a:gd name="connsiteY23" fmla="*/ 741145 h 837462"/>
              <a:gd name="connsiteX24" fmla="*/ 2800952 w 3975234"/>
              <a:gd name="connsiteY24" fmla="*/ 779646 h 837462"/>
              <a:gd name="connsiteX25" fmla="*/ 2868329 w 3975234"/>
              <a:gd name="connsiteY25" fmla="*/ 798897 h 837462"/>
              <a:gd name="connsiteX26" fmla="*/ 3975234 w 3975234"/>
              <a:gd name="connsiteY26" fmla="*/ 818148 h 837462"/>
              <a:gd name="connsiteX27" fmla="*/ 3975234 w 3975234"/>
              <a:gd name="connsiteY27" fmla="*/ 818148 h 83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975234" h="837462">
                <a:moveTo>
                  <a:pt x="0" y="0"/>
                </a:moveTo>
                <a:lnTo>
                  <a:pt x="0" y="0"/>
                </a:lnTo>
                <a:cubicBezTo>
                  <a:pt x="32084" y="19251"/>
                  <a:pt x="63545" y="39581"/>
                  <a:pt x="96253" y="57752"/>
                </a:cubicBezTo>
                <a:cubicBezTo>
                  <a:pt x="121339" y="71688"/>
                  <a:pt x="149377" y="80335"/>
                  <a:pt x="173255" y="96253"/>
                </a:cubicBezTo>
                <a:cubicBezTo>
                  <a:pt x="182880" y="102670"/>
                  <a:pt x="191560" y="110805"/>
                  <a:pt x="202131" y="115503"/>
                </a:cubicBezTo>
                <a:cubicBezTo>
                  <a:pt x="220674" y="123744"/>
                  <a:pt x="241231" y="126761"/>
                  <a:pt x="259882" y="134754"/>
                </a:cubicBezTo>
                <a:cubicBezTo>
                  <a:pt x="400809" y="195152"/>
                  <a:pt x="271925" y="157016"/>
                  <a:pt x="413886" y="192505"/>
                </a:cubicBezTo>
                <a:cubicBezTo>
                  <a:pt x="622842" y="296983"/>
                  <a:pt x="342679" y="158900"/>
                  <a:pt x="519764" y="240632"/>
                </a:cubicBezTo>
                <a:cubicBezTo>
                  <a:pt x="545820" y="252658"/>
                  <a:pt x="568403" y="274770"/>
                  <a:pt x="596766" y="279133"/>
                </a:cubicBezTo>
                <a:lnTo>
                  <a:pt x="721895" y="298383"/>
                </a:lnTo>
                <a:cubicBezTo>
                  <a:pt x="783326" y="339338"/>
                  <a:pt x="712307" y="295649"/>
                  <a:pt x="808522" y="336884"/>
                </a:cubicBezTo>
                <a:cubicBezTo>
                  <a:pt x="1038165" y="435302"/>
                  <a:pt x="750695" y="327234"/>
                  <a:pt x="952901" y="394636"/>
                </a:cubicBezTo>
                <a:cubicBezTo>
                  <a:pt x="969292" y="400100"/>
                  <a:pt x="985239" y="406869"/>
                  <a:pt x="1001028" y="413886"/>
                </a:cubicBezTo>
                <a:cubicBezTo>
                  <a:pt x="1014140" y="419713"/>
                  <a:pt x="1025522" y="430024"/>
                  <a:pt x="1039529" y="433137"/>
                </a:cubicBezTo>
                <a:cubicBezTo>
                  <a:pt x="1073697" y="440730"/>
                  <a:pt x="1302337" y="468394"/>
                  <a:pt x="1328286" y="471638"/>
                </a:cubicBezTo>
                <a:cubicBezTo>
                  <a:pt x="1386897" y="488384"/>
                  <a:pt x="1411747" y="496294"/>
                  <a:pt x="1472665" y="510139"/>
                </a:cubicBezTo>
                <a:cubicBezTo>
                  <a:pt x="1517460" y="520320"/>
                  <a:pt x="1562501" y="529390"/>
                  <a:pt x="1607419" y="539015"/>
                </a:cubicBezTo>
                <a:cubicBezTo>
                  <a:pt x="1682207" y="576408"/>
                  <a:pt x="1636026" y="558227"/>
                  <a:pt x="1771049" y="577516"/>
                </a:cubicBezTo>
                <a:lnTo>
                  <a:pt x="1915428" y="596766"/>
                </a:lnTo>
                <a:cubicBezTo>
                  <a:pt x="2013373" y="635945"/>
                  <a:pt x="1915835" y="600905"/>
                  <a:pt x="2079057" y="635268"/>
                </a:cubicBezTo>
                <a:cubicBezTo>
                  <a:pt x="2101914" y="640080"/>
                  <a:pt x="2124483" y="646536"/>
                  <a:pt x="2146434" y="654518"/>
                </a:cubicBezTo>
                <a:cubicBezTo>
                  <a:pt x="2159919" y="659422"/>
                  <a:pt x="2170848" y="671042"/>
                  <a:pt x="2184935" y="673769"/>
                </a:cubicBezTo>
                <a:cubicBezTo>
                  <a:pt x="2270912" y="690410"/>
                  <a:pt x="2444817" y="712270"/>
                  <a:pt x="2444817" y="712270"/>
                </a:cubicBezTo>
                <a:cubicBezTo>
                  <a:pt x="2467276" y="721895"/>
                  <a:pt x="2488489" y="735219"/>
                  <a:pt x="2512194" y="741145"/>
                </a:cubicBezTo>
                <a:cubicBezTo>
                  <a:pt x="2561273" y="753415"/>
                  <a:pt x="2765023" y="775419"/>
                  <a:pt x="2800952" y="779646"/>
                </a:cubicBezTo>
                <a:cubicBezTo>
                  <a:pt x="2823411" y="786063"/>
                  <a:pt x="2845472" y="794085"/>
                  <a:pt x="2868329" y="798897"/>
                </a:cubicBezTo>
                <a:cubicBezTo>
                  <a:pt x="3217830" y="872478"/>
                  <a:pt x="3723496" y="818148"/>
                  <a:pt x="3975234" y="818148"/>
                </a:cubicBezTo>
                <a:lnTo>
                  <a:pt x="3975234" y="818148"/>
                </a:ln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67A9F6-7F09-4B99-A392-86D76B888C62}"/>
              </a:ext>
            </a:extLst>
          </p:cNvPr>
          <p:cNvSpPr txBox="1"/>
          <p:nvPr/>
        </p:nvSpPr>
        <p:spPr>
          <a:xfrm>
            <a:off x="6075555" y="3286888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検証データ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AEE0ABA-B62E-432E-B7AD-ACA88D066CC3}"/>
              </a:ext>
            </a:extLst>
          </p:cNvPr>
          <p:cNvSpPr txBox="1"/>
          <p:nvPr/>
        </p:nvSpPr>
        <p:spPr>
          <a:xfrm>
            <a:off x="3156754" y="1332646"/>
            <a:ext cx="59298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学習の繰り返しに伴い，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訓練データでの</a:t>
            </a:r>
            <a:r>
              <a:rPr kumimoji="1" lang="ja-JP" altLang="en-US" sz="28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損失</a:t>
            </a:r>
            <a:r>
              <a:rPr kumimoji="1" lang="ja-JP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は低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下しても，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検証データでの</a:t>
            </a:r>
            <a:r>
              <a:rPr kumimoji="1" lang="ja-JP" altLang="en-US" sz="28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損失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が低下しない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0098E31-F619-3B7E-4F01-51CD997064FA}"/>
              </a:ext>
            </a:extLst>
          </p:cNvPr>
          <p:cNvSpPr txBox="1"/>
          <p:nvPr/>
        </p:nvSpPr>
        <p:spPr>
          <a:xfrm>
            <a:off x="5266436" y="5776113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学習の繰り返し回数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F4390D8-109E-4DFA-9A15-16FCE11BA5C8}"/>
              </a:ext>
            </a:extLst>
          </p:cNvPr>
          <p:cNvSpPr txBox="1"/>
          <p:nvPr/>
        </p:nvSpPr>
        <p:spPr>
          <a:xfrm>
            <a:off x="370244" y="90454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損失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7FEEFA6-8C12-437B-BB61-964A1D38988F}"/>
              </a:ext>
            </a:extLst>
          </p:cNvPr>
          <p:cNvSpPr txBox="1"/>
          <p:nvPr/>
        </p:nvSpPr>
        <p:spPr>
          <a:xfrm>
            <a:off x="679469" y="149353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高い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68CBE79-C14E-46C7-8CF8-97C54D829C0B}"/>
              </a:ext>
            </a:extLst>
          </p:cNvPr>
          <p:cNvSpPr txBox="1"/>
          <p:nvPr/>
        </p:nvSpPr>
        <p:spPr>
          <a:xfrm>
            <a:off x="654751" y="5030567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低い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815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396DA4-AD2D-49D6-9B35-D40361FC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トピックス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7F1AC5-314C-4D96-B86A-3673B02DF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分類を行うニューラルネットワーク</a:t>
            </a:r>
            <a:endParaRPr lang="en-US" altLang="ja-JP" dirty="0"/>
          </a:p>
          <a:p>
            <a:r>
              <a:rPr lang="ja-JP" altLang="en-US" dirty="0"/>
              <a:t>ニューラルネットワークの作成</a:t>
            </a:r>
            <a:endParaRPr lang="en-US" altLang="ja-JP" dirty="0"/>
          </a:p>
          <a:p>
            <a:r>
              <a:rPr lang="ja-JP" altLang="en-US" dirty="0"/>
              <a:t>ニューラルネットワークの学習</a:t>
            </a:r>
            <a:endParaRPr lang="en-US" altLang="ja-JP" dirty="0"/>
          </a:p>
          <a:p>
            <a:r>
              <a:rPr lang="ja-JP" altLang="en-US" dirty="0"/>
              <a:t>学習曲線</a:t>
            </a:r>
            <a:endParaRPr lang="en-US" altLang="ja-JP" dirty="0"/>
          </a:p>
          <a:p>
            <a:r>
              <a:rPr lang="ja-JP" altLang="en-US" dirty="0"/>
              <a:t>学習不足</a:t>
            </a:r>
            <a:endParaRPr lang="en-US" altLang="ja-JP"/>
          </a:p>
          <a:p>
            <a:r>
              <a:rPr lang="ja-JP" altLang="en-US"/>
              <a:t>過</a:t>
            </a:r>
            <a:r>
              <a:rPr lang="ja-JP" altLang="en-US" dirty="0"/>
              <a:t>学習 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D90549-A8E2-4059-A003-1590C4C60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56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66E30B-EDE9-46EC-A9DF-7B175D5C6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2058D2-817A-4146-9CB1-1043B8F09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プログラムは、次で公開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hlinkClick r:id="rId2"/>
              </a:rPr>
              <a:t>https://</a:t>
            </a:r>
            <a:r>
              <a:rPr lang="en-US" altLang="ja-JP" dirty="0" err="1">
                <a:hlinkClick r:id="rId2"/>
              </a:rPr>
              <a:t>colab.research.google.com</a:t>
            </a:r>
            <a:r>
              <a:rPr lang="en-US" altLang="ja-JP" dirty="0">
                <a:hlinkClick r:id="rId2"/>
              </a:rPr>
              <a:t>/drive/</a:t>
            </a:r>
            <a:r>
              <a:rPr lang="en-US" altLang="ja-JP" dirty="0" err="1">
                <a:hlinkClick r:id="rId2"/>
              </a:rPr>
              <a:t>18Nf9FPFhOvx8_V30z8PdBD2kcyDap8b7?usp</a:t>
            </a:r>
            <a:r>
              <a:rPr lang="en-US" altLang="ja-JP" dirty="0">
                <a:hlinkClick r:id="rId2"/>
              </a:rPr>
              <a:t>=sharing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b="1" dirty="0"/>
              <a:t>プログラムの再実行</a:t>
            </a:r>
            <a:r>
              <a:rPr lang="ja-JP" altLang="en-US" dirty="0"/>
              <a:t>，</a:t>
            </a:r>
            <a:r>
              <a:rPr lang="ja-JP" altLang="en-US" b="1" dirty="0"/>
              <a:t>プログラムの変更</a:t>
            </a:r>
            <a:r>
              <a:rPr lang="ja-JP" altLang="en-US" dirty="0"/>
              <a:t>には，</a:t>
            </a:r>
            <a:r>
              <a:rPr lang="en-US" altLang="ja-JP" b="1" dirty="0"/>
              <a:t>Google </a:t>
            </a:r>
            <a:r>
              <a:rPr lang="ja-JP" altLang="en-US" b="1" dirty="0"/>
              <a:t>アカウント</a:t>
            </a:r>
            <a:r>
              <a:rPr lang="ja-JP" altLang="en-US" dirty="0"/>
              <a:t>が必要．</a:t>
            </a:r>
            <a:endParaRPr lang="en-US" altLang="ja-JP" dirty="0"/>
          </a:p>
          <a:p>
            <a:r>
              <a:rPr lang="ja-JP" altLang="en-US" dirty="0"/>
              <a:t>プログラムを変更した場合でも，特別な操作をしない限り，他の人には公開されない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C2B917-66AF-495E-A2F4-84DF4767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493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B38B4E-4154-435F-B217-B5A6A7B1D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画像と画素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FE9396-EB2D-43F8-B694-CBDA88904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BB3E433-F032-4839-A3CA-DE2111989562}"/>
              </a:ext>
            </a:extLst>
          </p:cNvPr>
          <p:cNvSpPr/>
          <p:nvPr/>
        </p:nvSpPr>
        <p:spPr>
          <a:xfrm>
            <a:off x="1143000" y="3717074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FF4FF0-7C36-45C0-AB20-384350A8B9A9}"/>
              </a:ext>
            </a:extLst>
          </p:cNvPr>
          <p:cNvSpPr/>
          <p:nvPr/>
        </p:nvSpPr>
        <p:spPr>
          <a:xfrm>
            <a:off x="1668780" y="3717074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5603E8-931F-4A0D-BC6C-5A5220A84127}"/>
              </a:ext>
            </a:extLst>
          </p:cNvPr>
          <p:cNvSpPr/>
          <p:nvPr/>
        </p:nvSpPr>
        <p:spPr>
          <a:xfrm>
            <a:off x="1143000" y="4258094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EE5E1AF-FF25-49BF-807C-E5009EAD507E}"/>
              </a:ext>
            </a:extLst>
          </p:cNvPr>
          <p:cNvSpPr/>
          <p:nvPr/>
        </p:nvSpPr>
        <p:spPr>
          <a:xfrm>
            <a:off x="1668780" y="4258094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C2D3FF7-B02D-4C9F-85F0-6544E0B79CA6}"/>
              </a:ext>
            </a:extLst>
          </p:cNvPr>
          <p:cNvSpPr/>
          <p:nvPr/>
        </p:nvSpPr>
        <p:spPr>
          <a:xfrm>
            <a:off x="1221895" y="1643215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5E9A686-91C2-46DF-A3E4-87CAA09165CF}"/>
              </a:ext>
            </a:extLst>
          </p:cNvPr>
          <p:cNvSpPr txBox="1"/>
          <p:nvPr/>
        </p:nvSpPr>
        <p:spPr>
          <a:xfrm>
            <a:off x="1087244" y="847493"/>
            <a:ext cx="5572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画素は，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白と黒の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2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種類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しかないとする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7B8BE45-A8BE-4983-80ED-6F7ED8C48851}"/>
              </a:ext>
            </a:extLst>
          </p:cNvPr>
          <p:cNvSpPr/>
          <p:nvPr/>
        </p:nvSpPr>
        <p:spPr>
          <a:xfrm>
            <a:off x="3693749" y="1637268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93DBF65-6491-4B5A-9828-2D83E8408BD1}"/>
              </a:ext>
            </a:extLst>
          </p:cNvPr>
          <p:cNvSpPr txBox="1"/>
          <p:nvPr/>
        </p:nvSpPr>
        <p:spPr>
          <a:xfrm>
            <a:off x="2059258" y="1676945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白は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FD4D37-CB0B-4535-9FBB-970AA0407D59}"/>
              </a:ext>
            </a:extLst>
          </p:cNvPr>
          <p:cNvSpPr txBox="1"/>
          <p:nvPr/>
        </p:nvSpPr>
        <p:spPr>
          <a:xfrm>
            <a:off x="4517651" y="1685947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黒は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1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とする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4F274AE-96B6-413B-9B07-057EDA279ECF}"/>
              </a:ext>
            </a:extLst>
          </p:cNvPr>
          <p:cNvSpPr txBox="1"/>
          <p:nvPr/>
        </p:nvSpPr>
        <p:spPr>
          <a:xfrm>
            <a:off x="1022195" y="2611164"/>
            <a:ext cx="4087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画像のサイズが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2 × 2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のとき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BE94AFF-D3C6-45E1-BE24-63B0E4017273}"/>
              </a:ext>
            </a:extLst>
          </p:cNvPr>
          <p:cNvSpPr/>
          <p:nvPr/>
        </p:nvSpPr>
        <p:spPr>
          <a:xfrm>
            <a:off x="1143000" y="5458522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227019E-DEDF-40DE-B0F2-8395B91E6F0A}"/>
              </a:ext>
            </a:extLst>
          </p:cNvPr>
          <p:cNvSpPr/>
          <p:nvPr/>
        </p:nvSpPr>
        <p:spPr>
          <a:xfrm>
            <a:off x="1668780" y="5458522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58F04A6-01FA-4AEC-B2D8-0E1846B21322}"/>
              </a:ext>
            </a:extLst>
          </p:cNvPr>
          <p:cNvSpPr/>
          <p:nvPr/>
        </p:nvSpPr>
        <p:spPr>
          <a:xfrm>
            <a:off x="1143000" y="5999542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84AD00-A2D9-4270-99A1-A032F6F043F1}"/>
              </a:ext>
            </a:extLst>
          </p:cNvPr>
          <p:cNvSpPr/>
          <p:nvPr/>
        </p:nvSpPr>
        <p:spPr>
          <a:xfrm>
            <a:off x="1668780" y="5999542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018A587-EEE2-4957-95C9-7D0B2CF8CBCF}"/>
              </a:ext>
            </a:extLst>
          </p:cNvPr>
          <p:cNvSpPr/>
          <p:nvPr/>
        </p:nvSpPr>
        <p:spPr>
          <a:xfrm>
            <a:off x="4674219" y="3717074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C2CDE38-0C4C-4BA5-B78F-05432833262E}"/>
              </a:ext>
            </a:extLst>
          </p:cNvPr>
          <p:cNvSpPr/>
          <p:nvPr/>
        </p:nvSpPr>
        <p:spPr>
          <a:xfrm>
            <a:off x="5199999" y="3717074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954A676-EAB9-41C6-BCF1-817E52138F6C}"/>
              </a:ext>
            </a:extLst>
          </p:cNvPr>
          <p:cNvSpPr/>
          <p:nvPr/>
        </p:nvSpPr>
        <p:spPr>
          <a:xfrm>
            <a:off x="4674219" y="4258094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61A8B67-F49B-4070-95BF-653E6C037649}"/>
              </a:ext>
            </a:extLst>
          </p:cNvPr>
          <p:cNvSpPr/>
          <p:nvPr/>
        </p:nvSpPr>
        <p:spPr>
          <a:xfrm>
            <a:off x="5199999" y="4258094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A1DF28D-7C85-44D7-9C4C-8329FBCEC016}"/>
              </a:ext>
            </a:extLst>
          </p:cNvPr>
          <p:cNvSpPr/>
          <p:nvPr/>
        </p:nvSpPr>
        <p:spPr>
          <a:xfrm>
            <a:off x="4674219" y="5458522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9E415EA-CEC4-428B-BDFD-99C84CC356CF}"/>
              </a:ext>
            </a:extLst>
          </p:cNvPr>
          <p:cNvSpPr/>
          <p:nvPr/>
        </p:nvSpPr>
        <p:spPr>
          <a:xfrm>
            <a:off x="5199999" y="5458522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082B9B6-22BC-4FEF-B501-75833C452403}"/>
              </a:ext>
            </a:extLst>
          </p:cNvPr>
          <p:cNvSpPr/>
          <p:nvPr/>
        </p:nvSpPr>
        <p:spPr>
          <a:xfrm>
            <a:off x="4674219" y="5999542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63B330A-15C5-4E41-B051-EBD943011E4B}"/>
              </a:ext>
            </a:extLst>
          </p:cNvPr>
          <p:cNvSpPr/>
          <p:nvPr/>
        </p:nvSpPr>
        <p:spPr>
          <a:xfrm>
            <a:off x="5199999" y="5999542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02A379A-9A5C-484D-AA6A-6F03A061C152}"/>
              </a:ext>
            </a:extLst>
          </p:cNvPr>
          <p:cNvSpPr txBox="1"/>
          <p:nvPr/>
        </p:nvSpPr>
        <p:spPr>
          <a:xfrm>
            <a:off x="2661232" y="4047203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[0, 0, 0, 0]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C58CC36-55BA-4235-9D83-CD6D6F4484A3}"/>
              </a:ext>
            </a:extLst>
          </p:cNvPr>
          <p:cNvSpPr txBox="1"/>
          <p:nvPr/>
        </p:nvSpPr>
        <p:spPr>
          <a:xfrm>
            <a:off x="2661231" y="5729032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[0, 1, 0, 0]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08F90F3-FA00-43A4-AC55-09597D847105}"/>
              </a:ext>
            </a:extLst>
          </p:cNvPr>
          <p:cNvSpPr txBox="1"/>
          <p:nvPr/>
        </p:nvSpPr>
        <p:spPr>
          <a:xfrm>
            <a:off x="6106957" y="3999611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[0, 0, 1, 0]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92B7323-BA78-4317-8F31-A548634BD1BD}"/>
              </a:ext>
            </a:extLst>
          </p:cNvPr>
          <p:cNvSpPr txBox="1"/>
          <p:nvPr/>
        </p:nvSpPr>
        <p:spPr>
          <a:xfrm>
            <a:off x="6053507" y="5729031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[1, 1, 1, 1]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5323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563DD9-13BC-4ECF-908B-4B1D63E58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分類の例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0A30E0-F8E5-424A-9086-9D4D4EA28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3175C64-966D-4816-A33E-9A17251817E3}"/>
              </a:ext>
            </a:extLst>
          </p:cNvPr>
          <p:cNvSpPr/>
          <p:nvPr/>
        </p:nvSpPr>
        <p:spPr>
          <a:xfrm>
            <a:off x="943393" y="1364992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7BEBBF1-EFFF-4D13-B182-4708D67BDA65}"/>
              </a:ext>
            </a:extLst>
          </p:cNvPr>
          <p:cNvSpPr/>
          <p:nvPr/>
        </p:nvSpPr>
        <p:spPr>
          <a:xfrm>
            <a:off x="1469173" y="1364992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2328A7-F1DF-4716-8B18-81844DC6E5F5}"/>
              </a:ext>
            </a:extLst>
          </p:cNvPr>
          <p:cNvSpPr/>
          <p:nvPr/>
        </p:nvSpPr>
        <p:spPr>
          <a:xfrm>
            <a:off x="943393" y="1906012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3BE27A-2559-4BDA-8B7F-27369FDE8761}"/>
              </a:ext>
            </a:extLst>
          </p:cNvPr>
          <p:cNvSpPr/>
          <p:nvPr/>
        </p:nvSpPr>
        <p:spPr>
          <a:xfrm>
            <a:off x="1469173" y="1906012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3E5C7E7-CC5F-42F7-8C02-6F6ED43C9B1C}"/>
              </a:ext>
            </a:extLst>
          </p:cNvPr>
          <p:cNvSpPr/>
          <p:nvPr/>
        </p:nvSpPr>
        <p:spPr>
          <a:xfrm>
            <a:off x="3749782" y="1363506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159BDE1-E77B-499B-8DB8-A9AFA8C7412A}"/>
              </a:ext>
            </a:extLst>
          </p:cNvPr>
          <p:cNvSpPr/>
          <p:nvPr/>
        </p:nvSpPr>
        <p:spPr>
          <a:xfrm>
            <a:off x="4275562" y="1363506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CE616B9-4DAC-4C3F-8C1B-71E2EEA8FF6C}"/>
              </a:ext>
            </a:extLst>
          </p:cNvPr>
          <p:cNvSpPr/>
          <p:nvPr/>
        </p:nvSpPr>
        <p:spPr>
          <a:xfrm>
            <a:off x="3749782" y="1904526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00D9C98-8278-4275-9983-48F683074DCE}"/>
              </a:ext>
            </a:extLst>
          </p:cNvPr>
          <p:cNvSpPr/>
          <p:nvPr/>
        </p:nvSpPr>
        <p:spPr>
          <a:xfrm>
            <a:off x="4275562" y="1904526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A8ABDB-C58C-4638-BAEB-D8CB7A130C03}"/>
              </a:ext>
            </a:extLst>
          </p:cNvPr>
          <p:cNvSpPr txBox="1"/>
          <p:nvPr/>
        </p:nvSpPr>
        <p:spPr>
          <a:xfrm>
            <a:off x="2158258" y="1635502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[0, 1, 0, 1]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FD70CA4-5E3F-4050-89DA-E105BFC4C2B4}"/>
              </a:ext>
            </a:extLst>
          </p:cNvPr>
          <p:cNvSpPr txBox="1"/>
          <p:nvPr/>
        </p:nvSpPr>
        <p:spPr>
          <a:xfrm>
            <a:off x="5044962" y="1635502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[1, 0, 1, 0]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右矢印 2">
            <a:extLst>
              <a:ext uri="{FF2B5EF4-FFF2-40B4-BE49-F238E27FC236}">
                <a16:creationId xmlns:a16="http://schemas.microsoft.com/office/drawing/2014/main" id="{E33C00E8-75F5-474F-A8DF-B1C30AF3CB9E}"/>
              </a:ext>
            </a:extLst>
          </p:cNvPr>
          <p:cNvSpPr/>
          <p:nvPr/>
        </p:nvSpPr>
        <p:spPr>
          <a:xfrm>
            <a:off x="6636091" y="1656541"/>
            <a:ext cx="557561" cy="419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6392035-C4B2-41D8-A26D-EF36B47C622B}"/>
              </a:ext>
            </a:extLst>
          </p:cNvPr>
          <p:cNvSpPr txBox="1"/>
          <p:nvPr/>
        </p:nvSpPr>
        <p:spPr>
          <a:xfrm>
            <a:off x="7483362" y="161446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1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20BC1A0-0991-451C-9570-238612A4E614}"/>
              </a:ext>
            </a:extLst>
          </p:cNvPr>
          <p:cNvSpPr/>
          <p:nvPr/>
        </p:nvSpPr>
        <p:spPr>
          <a:xfrm>
            <a:off x="943393" y="3333524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172C6CF-6565-4C97-B2DD-39D1C858A727}"/>
              </a:ext>
            </a:extLst>
          </p:cNvPr>
          <p:cNvSpPr/>
          <p:nvPr/>
        </p:nvSpPr>
        <p:spPr>
          <a:xfrm>
            <a:off x="1469173" y="3333524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CE189D7-0EF9-4000-92D1-E8FEAB3EE174}"/>
              </a:ext>
            </a:extLst>
          </p:cNvPr>
          <p:cNvSpPr/>
          <p:nvPr/>
        </p:nvSpPr>
        <p:spPr>
          <a:xfrm>
            <a:off x="943393" y="3874544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B344D1D-B233-4B74-A1A7-A688FC2A4B39}"/>
              </a:ext>
            </a:extLst>
          </p:cNvPr>
          <p:cNvSpPr/>
          <p:nvPr/>
        </p:nvSpPr>
        <p:spPr>
          <a:xfrm>
            <a:off x="1469173" y="3874544"/>
            <a:ext cx="525780" cy="5410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A770D1B-0EA4-4920-BDF7-75712F95661E}"/>
              </a:ext>
            </a:extLst>
          </p:cNvPr>
          <p:cNvSpPr/>
          <p:nvPr/>
        </p:nvSpPr>
        <p:spPr>
          <a:xfrm>
            <a:off x="3749782" y="3332038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3551A9B-3204-4EC1-B058-C0FEC646144B}"/>
              </a:ext>
            </a:extLst>
          </p:cNvPr>
          <p:cNvSpPr/>
          <p:nvPr/>
        </p:nvSpPr>
        <p:spPr>
          <a:xfrm>
            <a:off x="4275562" y="3332038"/>
            <a:ext cx="525780" cy="5410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C16B3FF-E4F4-44C5-81D9-48F467625BD1}"/>
              </a:ext>
            </a:extLst>
          </p:cNvPr>
          <p:cNvSpPr/>
          <p:nvPr/>
        </p:nvSpPr>
        <p:spPr>
          <a:xfrm>
            <a:off x="3749782" y="3873058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249006A-63B4-43E4-A87D-1DB9010B22D5}"/>
              </a:ext>
            </a:extLst>
          </p:cNvPr>
          <p:cNvSpPr/>
          <p:nvPr/>
        </p:nvSpPr>
        <p:spPr>
          <a:xfrm>
            <a:off x="4275562" y="3873058"/>
            <a:ext cx="525780" cy="5410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8C1873C-1EAE-412B-B441-ABD67116D4B8}"/>
              </a:ext>
            </a:extLst>
          </p:cNvPr>
          <p:cNvSpPr txBox="1"/>
          <p:nvPr/>
        </p:nvSpPr>
        <p:spPr>
          <a:xfrm>
            <a:off x="2158258" y="3604034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[1, 1, 0, 0]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B6E5CED-EC7D-420F-ACDA-AF900AC26D93}"/>
              </a:ext>
            </a:extLst>
          </p:cNvPr>
          <p:cNvSpPr txBox="1"/>
          <p:nvPr/>
        </p:nvSpPr>
        <p:spPr>
          <a:xfrm>
            <a:off x="5044962" y="3604034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[0, 0, 1, 1]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6" name="右矢印 62">
            <a:extLst>
              <a:ext uri="{FF2B5EF4-FFF2-40B4-BE49-F238E27FC236}">
                <a16:creationId xmlns:a16="http://schemas.microsoft.com/office/drawing/2014/main" id="{858386B1-18B2-4917-A53F-5333A8A1E776}"/>
              </a:ext>
            </a:extLst>
          </p:cNvPr>
          <p:cNvSpPr/>
          <p:nvPr/>
        </p:nvSpPr>
        <p:spPr>
          <a:xfrm>
            <a:off x="6636091" y="3625073"/>
            <a:ext cx="557561" cy="419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0B9B58-D895-4E49-A682-6332769D3AB8}"/>
              </a:ext>
            </a:extLst>
          </p:cNvPr>
          <p:cNvSpPr txBox="1"/>
          <p:nvPr/>
        </p:nvSpPr>
        <p:spPr>
          <a:xfrm>
            <a:off x="7483362" y="358299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2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F322328-FB64-4634-ACDA-577C965039D4}"/>
              </a:ext>
            </a:extLst>
          </p:cNvPr>
          <p:cNvSpPr txBox="1"/>
          <p:nvPr/>
        </p:nvSpPr>
        <p:spPr>
          <a:xfrm>
            <a:off x="4118190" y="548524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その他</a:t>
            </a:r>
          </a:p>
        </p:txBody>
      </p:sp>
      <p:sp>
        <p:nvSpPr>
          <p:cNvPr id="29" name="右矢印 65">
            <a:extLst>
              <a:ext uri="{FF2B5EF4-FFF2-40B4-BE49-F238E27FC236}">
                <a16:creationId xmlns:a16="http://schemas.microsoft.com/office/drawing/2014/main" id="{B9A106B9-0CAE-456F-8A27-FDBC274CFE1F}"/>
              </a:ext>
            </a:extLst>
          </p:cNvPr>
          <p:cNvSpPr/>
          <p:nvPr/>
        </p:nvSpPr>
        <p:spPr>
          <a:xfrm>
            <a:off x="6559035" y="5484011"/>
            <a:ext cx="557561" cy="419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63301BD-E737-4DCD-8E45-61170649D310}"/>
              </a:ext>
            </a:extLst>
          </p:cNvPr>
          <p:cNvSpPr txBox="1"/>
          <p:nvPr/>
        </p:nvSpPr>
        <p:spPr>
          <a:xfrm>
            <a:off x="7406306" y="544193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1E8E224-3490-4025-97EF-B5D009D5875A}"/>
              </a:ext>
            </a:extLst>
          </p:cNvPr>
          <p:cNvSpPr txBox="1"/>
          <p:nvPr/>
        </p:nvSpPr>
        <p:spPr>
          <a:xfrm>
            <a:off x="7483362" y="90184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分類結果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C86A880-8001-49A7-AFBE-6CEA55F5A799}"/>
              </a:ext>
            </a:extLst>
          </p:cNvPr>
          <p:cNvSpPr txBox="1"/>
          <p:nvPr/>
        </p:nvSpPr>
        <p:spPr>
          <a:xfrm>
            <a:off x="74244" y="773367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① 縦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94931EB-894C-49F7-8B13-C80D049E4D6C}"/>
              </a:ext>
            </a:extLst>
          </p:cNvPr>
          <p:cNvSpPr txBox="1"/>
          <p:nvPr/>
        </p:nvSpPr>
        <p:spPr>
          <a:xfrm>
            <a:off x="74243" y="2774136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② 横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17982C9-0B40-42D4-B8B4-A8DC3E804BF2}"/>
              </a:ext>
            </a:extLst>
          </p:cNvPr>
          <p:cNvSpPr txBox="1"/>
          <p:nvPr/>
        </p:nvSpPr>
        <p:spPr>
          <a:xfrm>
            <a:off x="74242" y="4774905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③ それ以外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7126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0979EE-6677-4CC7-9B53-33B838E16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作成するニューラルネットワーク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C3979F-5B5D-4B99-BCE4-2C423BD9E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2" y="746295"/>
            <a:ext cx="8461208" cy="1761093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１層目：ニューロン数 </a:t>
            </a:r>
            <a:r>
              <a:rPr kumimoji="1" lang="en-US" altLang="ja-JP" b="1" dirty="0">
                <a:solidFill>
                  <a:srgbClr val="FF0000"/>
                </a:solidFill>
              </a:rPr>
              <a:t>64</a:t>
            </a:r>
            <a:r>
              <a:rPr lang="en-US" altLang="ja-JP" b="1" dirty="0"/>
              <a:t>,</a:t>
            </a:r>
            <a:r>
              <a:rPr lang="ja-JP" altLang="en-US" b="1" dirty="0"/>
              <a:t> 種類は </a:t>
            </a:r>
            <a:r>
              <a:rPr lang="en-US" altLang="ja-JP" b="1" dirty="0" err="1">
                <a:solidFill>
                  <a:srgbClr val="FF0000"/>
                </a:solidFill>
              </a:rPr>
              <a:t>relu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/>
              <a:t>２層目：ニューロン数 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en-US" altLang="ja-JP" b="1" dirty="0"/>
              <a:t>,</a:t>
            </a:r>
            <a:r>
              <a:rPr lang="ja-JP" altLang="en-US" b="1" dirty="0"/>
              <a:t> 種類は </a:t>
            </a:r>
            <a:r>
              <a:rPr lang="en-US" altLang="ja-JP" b="1" dirty="0" err="1">
                <a:solidFill>
                  <a:srgbClr val="FF0000"/>
                </a:solidFill>
              </a:rPr>
              <a:t>softmax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A6CC61-2305-4903-AB95-9E79CDFE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819E592-C9D8-48D9-A2FC-063DBC8AD4D0}"/>
              </a:ext>
            </a:extLst>
          </p:cNvPr>
          <p:cNvSpPr/>
          <p:nvPr/>
        </p:nvSpPr>
        <p:spPr>
          <a:xfrm>
            <a:off x="2907832" y="275928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6CDA02-6830-41D5-9CCD-E2BA217520EB}"/>
              </a:ext>
            </a:extLst>
          </p:cNvPr>
          <p:cNvSpPr/>
          <p:nvPr/>
        </p:nvSpPr>
        <p:spPr>
          <a:xfrm>
            <a:off x="2907832" y="352878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8259056-373E-4B3E-B0D3-2F2EFCC9CC38}"/>
              </a:ext>
            </a:extLst>
          </p:cNvPr>
          <p:cNvSpPr/>
          <p:nvPr/>
        </p:nvSpPr>
        <p:spPr>
          <a:xfrm>
            <a:off x="2907832" y="457033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1D10345-970C-4470-B552-E208FF433FFD}"/>
              </a:ext>
            </a:extLst>
          </p:cNvPr>
          <p:cNvSpPr/>
          <p:nvPr/>
        </p:nvSpPr>
        <p:spPr>
          <a:xfrm>
            <a:off x="2907832" y="533983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BEB28B1-E307-4752-A23B-D6DD97802F58}"/>
              </a:ext>
            </a:extLst>
          </p:cNvPr>
          <p:cNvSpPr/>
          <p:nvPr/>
        </p:nvSpPr>
        <p:spPr>
          <a:xfrm>
            <a:off x="5562106" y="2759286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53EAB8D-2817-48C7-B5C2-A224E073ECBD}"/>
              </a:ext>
            </a:extLst>
          </p:cNvPr>
          <p:cNvSpPr/>
          <p:nvPr/>
        </p:nvSpPr>
        <p:spPr>
          <a:xfrm>
            <a:off x="5562106" y="3546214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4853BEE1-1809-48DA-8054-F9C8AAA8071F}"/>
              </a:ext>
            </a:extLst>
          </p:cNvPr>
          <p:cNvSpPr/>
          <p:nvPr/>
        </p:nvSpPr>
        <p:spPr>
          <a:xfrm>
            <a:off x="1275047" y="3642017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3309CC66-2C41-4247-8C1B-60B3BCF32E7D}"/>
              </a:ext>
            </a:extLst>
          </p:cNvPr>
          <p:cNvSpPr/>
          <p:nvPr/>
        </p:nvSpPr>
        <p:spPr>
          <a:xfrm>
            <a:off x="6704387" y="3852861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9774577-D635-44D7-BFE2-87E92888BB1A}"/>
              </a:ext>
            </a:extLst>
          </p:cNvPr>
          <p:cNvSpPr txBox="1"/>
          <p:nvPr/>
        </p:nvSpPr>
        <p:spPr>
          <a:xfrm>
            <a:off x="957550" y="4490936"/>
            <a:ext cx="14670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入力データ</a:t>
            </a:r>
            <a:endParaRPr kumimoji="1" lang="en-US" altLang="ja-JP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4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個の数字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のまとまり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BAE912-2894-4637-AF38-426B5F838074}"/>
              </a:ext>
            </a:extLst>
          </p:cNvPr>
          <p:cNvSpPr txBox="1"/>
          <p:nvPr/>
        </p:nvSpPr>
        <p:spPr>
          <a:xfrm>
            <a:off x="6171133" y="4403701"/>
            <a:ext cx="19800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出力データ</a:t>
            </a:r>
            <a:endParaRPr kumimoji="1" lang="en-US" altLang="ja-JP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0,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1, 2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それぞれの確率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824860EF-3D1C-4A4C-9072-4F625D79D7A6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 flipV="1">
            <a:off x="3274193" y="3055669"/>
            <a:ext cx="228791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64948C60-F2DC-47C4-A6A8-15B29700459B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3274193" y="3065710"/>
            <a:ext cx="2287913" cy="77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CE2DC8F-5D15-42FC-8244-D9D549DD25E5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3274193" y="3055669"/>
            <a:ext cx="2287913" cy="7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F6C6E65C-094E-44FF-A891-8DFA749D58A5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3274193" y="3776112"/>
            <a:ext cx="2287913" cy="6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116E27CA-56FF-42E3-B2E8-4469CCE115FD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3262311" y="3055669"/>
            <a:ext cx="2299795" cy="155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6B533C16-3CDF-4973-9066-724C39C1ECC1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3249402" y="3055669"/>
            <a:ext cx="2312704" cy="233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BD4C21A9-B422-458D-948C-CFE8CB1108E3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 flipV="1">
            <a:off x="3274193" y="3842597"/>
            <a:ext cx="2287913" cy="1024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848A9841-ED9B-4004-947A-68739F9F603B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3298984" y="3842597"/>
            <a:ext cx="2263122" cy="153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5E6CF25-C009-4193-B06D-C1D428CAC26A}"/>
              </a:ext>
            </a:extLst>
          </p:cNvPr>
          <p:cNvSpPr txBox="1"/>
          <p:nvPr/>
        </p:nvSpPr>
        <p:spPr>
          <a:xfrm>
            <a:off x="2608997" y="224523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C313317-1F63-4217-BB5E-DC9526D22A1A}"/>
              </a:ext>
            </a:extLst>
          </p:cNvPr>
          <p:cNvSpPr txBox="1"/>
          <p:nvPr/>
        </p:nvSpPr>
        <p:spPr>
          <a:xfrm>
            <a:off x="5191288" y="223628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D8FF9C4-70BF-4EAB-ADDE-C106F8782F33}"/>
              </a:ext>
            </a:extLst>
          </p:cNvPr>
          <p:cNvSpPr/>
          <p:nvPr/>
        </p:nvSpPr>
        <p:spPr>
          <a:xfrm>
            <a:off x="5562106" y="4346686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F6731428-2BF9-4DF2-B613-3EAB09ED63D5}"/>
              </a:ext>
            </a:extLst>
          </p:cNvPr>
          <p:cNvCxnSpPr>
            <a:cxnSpLocks/>
            <a:stCxn id="5" idx="3"/>
            <a:endCxn id="25" idx="1"/>
          </p:cNvCxnSpPr>
          <p:nvPr/>
        </p:nvCxnSpPr>
        <p:spPr>
          <a:xfrm>
            <a:off x="3274193" y="3055671"/>
            <a:ext cx="2287913" cy="1587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8C80C449-3780-4B8B-94B9-4327F59258FF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274193" y="3825167"/>
            <a:ext cx="2312704" cy="817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A66ABC6-C57B-4677-BE39-080D63B8BEB7}"/>
              </a:ext>
            </a:extLst>
          </p:cNvPr>
          <p:cNvCxnSpPr>
            <a:cxnSpLocks/>
            <a:stCxn id="7" idx="3"/>
            <a:endCxn id="25" idx="1"/>
          </p:cNvCxnSpPr>
          <p:nvPr/>
        </p:nvCxnSpPr>
        <p:spPr>
          <a:xfrm flipV="1">
            <a:off x="3274193" y="4643069"/>
            <a:ext cx="2287913" cy="223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72382F9C-1B6E-4D2C-AA4D-F38F5B6D3025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3274193" y="4643069"/>
            <a:ext cx="2287913" cy="721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楕円 31">
            <a:extLst>
              <a:ext uri="{FF2B5EF4-FFF2-40B4-BE49-F238E27FC236}">
                <a16:creationId xmlns:a16="http://schemas.microsoft.com/office/drawing/2014/main" id="{6BC84338-51FA-4E18-A9DA-5E853491D4D7}"/>
              </a:ext>
            </a:extLst>
          </p:cNvPr>
          <p:cNvSpPr/>
          <p:nvPr/>
        </p:nvSpPr>
        <p:spPr>
          <a:xfrm>
            <a:off x="3035808" y="4167230"/>
            <a:ext cx="83603" cy="84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3D1257F0-8B16-4652-A912-ECDFC14E09FD}"/>
              </a:ext>
            </a:extLst>
          </p:cNvPr>
          <p:cNvSpPr/>
          <p:nvPr/>
        </p:nvSpPr>
        <p:spPr>
          <a:xfrm>
            <a:off x="3036679" y="4303955"/>
            <a:ext cx="83603" cy="84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F8034F0E-050F-4507-BA7D-06432699D82E}"/>
              </a:ext>
            </a:extLst>
          </p:cNvPr>
          <p:cNvSpPr/>
          <p:nvPr/>
        </p:nvSpPr>
        <p:spPr>
          <a:xfrm>
            <a:off x="3042775" y="4440680"/>
            <a:ext cx="83603" cy="84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FE1E19F-D97D-419D-9FB7-C34A07041B49}"/>
              </a:ext>
            </a:extLst>
          </p:cNvPr>
          <p:cNvSpPr txBox="1"/>
          <p:nvPr/>
        </p:nvSpPr>
        <p:spPr>
          <a:xfrm>
            <a:off x="1978882" y="5919567"/>
            <a:ext cx="21114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64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種類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relu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62C8155-B556-4E0A-BD0C-263F7FC7797C}"/>
              </a:ext>
            </a:extLst>
          </p:cNvPr>
          <p:cNvSpPr txBox="1"/>
          <p:nvPr/>
        </p:nvSpPr>
        <p:spPr>
          <a:xfrm>
            <a:off x="4849221" y="5467567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3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種類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softmax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3F8F0B1-0A80-4F0A-8393-D2DF7E3063D0}"/>
              </a:ext>
            </a:extLst>
          </p:cNvPr>
          <p:cNvSpPr txBox="1"/>
          <p:nvPr/>
        </p:nvSpPr>
        <p:spPr>
          <a:xfrm>
            <a:off x="3446961" y="6441086"/>
            <a:ext cx="1398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全体で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層</a:t>
            </a:r>
          </a:p>
        </p:txBody>
      </p:sp>
    </p:spTree>
    <p:extLst>
      <p:ext uri="{BB962C8B-B14F-4D97-AF65-F5344CB8AC3E}">
        <p14:creationId xmlns:p14="http://schemas.microsoft.com/office/powerpoint/2010/main" val="314760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7F30CF-7E10-4076-B596-043CB1E58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ニューラルネットワーク作成のプログラム例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410FFC-E41D-470A-AC17-ADDB250A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7E9491E-FECD-4EEB-B68E-2F6D388B04AA}"/>
              </a:ext>
            </a:extLst>
          </p:cNvPr>
          <p:cNvSpPr/>
          <p:nvPr/>
        </p:nvSpPr>
        <p:spPr>
          <a:xfrm>
            <a:off x="0" y="598589"/>
            <a:ext cx="894247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prstClr val="black"/>
              </a:solidFill>
              <a:latin typeface="Calibri" panose="020F0502020204030204"/>
              <a:ea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prstClr val="black"/>
              </a:solidFill>
              <a:latin typeface="Calibri" panose="020F0502020204030204"/>
              <a:ea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prstClr val="black"/>
              </a:solidFill>
              <a:latin typeface="Calibri" panose="020F0502020204030204"/>
              <a:ea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import </a:t>
            </a:r>
            <a:r>
              <a:rPr lang="en-US" altLang="ja-JP" sz="2400" dirty="0" err="1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tensorflow</a:t>
            </a: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 as </a:t>
            </a:r>
            <a:r>
              <a:rPr lang="en-US" altLang="ja-JP" sz="2400" dirty="0" err="1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tf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def</a:t>
            </a:r>
            <a:r>
              <a:rPr lang="ja-JP" altLang="en-US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 </a:t>
            </a:r>
            <a:r>
              <a:rPr lang="en-US" altLang="ja-JP" sz="2400" dirty="0" err="1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create_model</a:t>
            </a: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():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   return m = </a:t>
            </a:r>
            <a:r>
              <a:rPr kumimoji="0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tf.keras.models.</a:t>
            </a:r>
            <a:r>
              <a:rPr kumimoji="0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Sequential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([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       </a:t>
            </a:r>
            <a:r>
              <a:rPr kumimoji="0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tf.keras.layers.Dense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(units=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64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, </a:t>
            </a:r>
            <a:r>
              <a:rPr kumimoji="0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input_dim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=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4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, activation=</a:t>
            </a: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'</a:t>
            </a:r>
            <a:r>
              <a:rPr kumimoji="0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relu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'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       </a:t>
            </a:r>
            <a:r>
              <a:rPr kumimoji="0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tf.keras.layers.Dense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(units=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3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, activation=</a:t>
            </a: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'</a:t>
            </a:r>
            <a:r>
              <a:rPr kumimoji="0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softmax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'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    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F70B41-4004-4F0D-8D7E-E2684DF98D70}"/>
              </a:ext>
            </a:extLst>
          </p:cNvPr>
          <p:cNvSpPr txBox="1"/>
          <p:nvPr/>
        </p:nvSpPr>
        <p:spPr>
          <a:xfrm>
            <a:off x="5193880" y="1930820"/>
            <a:ext cx="395012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１層目のニューロン数は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64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種類は 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relu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49A6F4-84E3-47FF-9829-8F7712DA4AFC}"/>
              </a:ext>
            </a:extLst>
          </p:cNvPr>
          <p:cNvSpPr txBox="1"/>
          <p:nvPr/>
        </p:nvSpPr>
        <p:spPr>
          <a:xfrm>
            <a:off x="4824847" y="4047745"/>
            <a:ext cx="379462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２層目のニューロン数は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種類は 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softmax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　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0923972-5639-4286-B7EA-C226479FFFDC}"/>
              </a:ext>
            </a:extLst>
          </p:cNvPr>
          <p:cNvSpPr txBox="1"/>
          <p:nvPr/>
        </p:nvSpPr>
        <p:spPr>
          <a:xfrm>
            <a:off x="1475394" y="2078394"/>
            <a:ext cx="348685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入力データは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4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個の数字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12DD510-4097-4949-B831-6F112C90411A}"/>
              </a:ext>
            </a:extLst>
          </p:cNvPr>
          <p:cNvCxnSpPr>
            <a:cxnSpLocks/>
          </p:cNvCxnSpPr>
          <p:nvPr/>
        </p:nvCxnSpPr>
        <p:spPr>
          <a:xfrm>
            <a:off x="3950121" y="2490549"/>
            <a:ext cx="1863538" cy="738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ACBF929-11CA-4C15-BEA4-A8176CF5ED09}"/>
              </a:ext>
            </a:extLst>
          </p:cNvPr>
          <p:cNvSpPr/>
          <p:nvPr/>
        </p:nvSpPr>
        <p:spPr>
          <a:xfrm>
            <a:off x="616450" y="5038975"/>
            <a:ext cx="7659384" cy="180049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ニューラルネットワーク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</a:rPr>
              <a:t>の作成では，次を設定する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2400" dirty="0">
                <a:latin typeface="メイリオ" panose="020B0604030504040204" pitchFamily="50" charset="-128"/>
              </a:rPr>
              <a:t>入力データでの数値の個数</a:t>
            </a:r>
            <a:endParaRPr lang="en-US" altLang="ja-JP" sz="2400" dirty="0">
              <a:latin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ニューロン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</a:rPr>
              <a:t>の数（</a:t>
            </a: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層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</a:rPr>
              <a:t>ごと）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ニューロン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</a:rPr>
              <a:t>の種類（</a:t>
            </a: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層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</a:rPr>
              <a:t>ごと）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</a:endParaRP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D1C0664D-013A-4737-BF3B-5FA7BC09BE50}"/>
              </a:ext>
            </a:extLst>
          </p:cNvPr>
          <p:cNvSpPr txBox="1">
            <a:spLocks/>
          </p:cNvSpPr>
          <p:nvPr/>
        </p:nvSpPr>
        <p:spPr>
          <a:xfrm>
            <a:off x="2111096" y="731966"/>
            <a:ext cx="5702300" cy="940114"/>
          </a:xfrm>
          <a:prstGeom prst="rect">
            <a:avLst/>
          </a:prstGeom>
          <a:solidFill>
            <a:schemeClr val="bg1"/>
          </a:solidFill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プログラムを使用し，</a:t>
            </a:r>
            <a:endParaRPr lang="en-US" altLang="ja-JP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ニューラルネットワークを作成</a:t>
            </a:r>
          </a:p>
        </p:txBody>
      </p:sp>
    </p:spTree>
    <p:extLst>
      <p:ext uri="{BB962C8B-B14F-4D97-AF65-F5344CB8AC3E}">
        <p14:creationId xmlns:p14="http://schemas.microsoft.com/office/powerpoint/2010/main" val="209529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9F2FEC-3A4B-4CE6-BA62-0BF195C42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訓練データと検証データ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5330DA-6D5A-4245-920E-0E09524D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271" y="703151"/>
            <a:ext cx="8461208" cy="971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訓練データ：　</a:t>
            </a:r>
            <a:r>
              <a:rPr kumimoji="1" lang="ja-JP" altLang="en-US" sz="2400" b="1" dirty="0"/>
              <a:t>学習</a:t>
            </a:r>
            <a:r>
              <a:rPr kumimoji="1" lang="ja-JP" altLang="en-US" sz="2400" dirty="0"/>
              <a:t>に使用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EDE95A-925B-477C-902A-E236E661E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E0B5DD3D-795A-45B7-BFBE-D0135936CD3A}"/>
              </a:ext>
            </a:extLst>
          </p:cNvPr>
          <p:cNvSpPr txBox="1">
            <a:spLocks/>
          </p:cNvSpPr>
          <p:nvPr/>
        </p:nvSpPr>
        <p:spPr>
          <a:xfrm>
            <a:off x="433271" y="5177587"/>
            <a:ext cx="8461208" cy="1554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検証データ：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学習の結果を確認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するためのもの．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　　　　　　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訓練データ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とは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違うもの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を使用する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．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6765A3E-EF5B-318E-3914-4B3A7C4EE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17" y="1880845"/>
            <a:ext cx="4529445" cy="284037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5B17C501-E21E-4AE9-AD2E-39F13A1456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217" y="6092749"/>
            <a:ext cx="2479265" cy="568165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183FF3A-5342-4837-9B1C-5D55829DF96B}"/>
              </a:ext>
            </a:extLst>
          </p:cNvPr>
          <p:cNvSpPr/>
          <p:nvPr/>
        </p:nvSpPr>
        <p:spPr>
          <a:xfrm>
            <a:off x="1005840" y="1136829"/>
            <a:ext cx="6492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訓練データ</a:t>
            </a:r>
            <a:r>
              <a:rPr kumimoji="1" lang="ja-JP" altLang="en-US" dirty="0"/>
              <a:t>による</a:t>
            </a:r>
            <a:r>
              <a:rPr kumimoji="1" lang="ja-JP" altLang="en-US" b="1" dirty="0">
                <a:solidFill>
                  <a:srgbClr val="C00000"/>
                </a:solidFill>
              </a:rPr>
              <a:t>学習</a:t>
            </a:r>
            <a:r>
              <a:rPr kumimoji="1" lang="ja-JP" altLang="en-US" dirty="0"/>
              <a:t>により，</a:t>
            </a:r>
            <a:r>
              <a:rPr kumimoji="1" lang="ja-JP" altLang="en-US" b="1" dirty="0">
                <a:solidFill>
                  <a:srgbClr val="C00000"/>
                </a:solidFill>
              </a:rPr>
              <a:t>訓練データ</a:t>
            </a:r>
            <a:r>
              <a:rPr kumimoji="1" lang="ja-JP" altLang="en-US" dirty="0"/>
              <a:t>では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ない</a:t>
            </a:r>
            <a:r>
              <a:rPr kumimoji="1" lang="ja-JP" altLang="en-US" dirty="0"/>
              <a:t>データでも</a:t>
            </a:r>
            <a:r>
              <a:rPr kumimoji="1" lang="ja-JP" altLang="en-US" b="1" u="sng" dirty="0">
                <a:solidFill>
                  <a:srgbClr val="FF0000"/>
                </a:solidFill>
              </a:rPr>
              <a:t>分類できる</a:t>
            </a:r>
            <a:r>
              <a:rPr kumimoji="1" lang="ja-JP" altLang="en-US" dirty="0"/>
              <a:t>能力（「汎化」という）を獲得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89755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dirty="0"/>
              <a:t>学習の繰り返し</a:t>
            </a:r>
            <a:endParaRPr kumimoji="1" lang="ja-JP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B091CEA9-BBFD-4F82-7002-88DAD1665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2377439"/>
            <a:ext cx="8461208" cy="4480561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同じ</a:t>
            </a:r>
            <a:r>
              <a:rPr lang="ja-JP" altLang="en-US" sz="2400" b="1" dirty="0">
                <a:solidFill>
                  <a:srgbClr val="C00000"/>
                </a:solidFill>
              </a:rPr>
              <a:t>訓練データ</a:t>
            </a:r>
            <a:r>
              <a:rPr lang="ja-JP" altLang="en-US" sz="2400" dirty="0"/>
              <a:t>を</a:t>
            </a:r>
            <a:r>
              <a:rPr lang="ja-JP" altLang="en-US" sz="2400" b="1" dirty="0">
                <a:solidFill>
                  <a:srgbClr val="FF0000"/>
                </a:solidFill>
              </a:rPr>
              <a:t>繰り返し</a:t>
            </a:r>
            <a:r>
              <a:rPr lang="ja-JP" altLang="en-US" sz="2400" dirty="0"/>
              <a:t>使用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b="1" dirty="0">
                <a:solidFill>
                  <a:srgbClr val="C00000"/>
                </a:solidFill>
              </a:rPr>
              <a:t>訓練データ</a:t>
            </a:r>
            <a:r>
              <a:rPr kumimoji="1" lang="ja-JP" altLang="en-US" sz="2400" dirty="0"/>
              <a:t>を１回使っただけでは，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学習不足</a:t>
            </a:r>
            <a:r>
              <a:rPr kumimoji="1" lang="ja-JP" altLang="en-US" sz="2400" dirty="0"/>
              <a:t>の場合がある．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繰り返し使用することで，損失をさらに減らす</a:t>
            </a:r>
            <a:endParaRPr kumimoji="1"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endParaRPr lang="en-US" altLang="ja-JP" dirty="0"/>
          </a:p>
          <a:p>
            <a:pPr marL="0" lvl="0" indent="0" defTabSz="457200">
              <a:spcBef>
                <a:spcPts val="0"/>
              </a:spcBef>
              <a:buNone/>
            </a:pPr>
            <a:endParaRPr kumimoji="1" lang="ja-JP" altLang="en-US" dirty="0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F921A8E2-EB6D-4D77-0F64-174901C6E304}"/>
              </a:ext>
            </a:extLst>
          </p:cNvPr>
          <p:cNvSpPr/>
          <p:nvPr/>
        </p:nvSpPr>
        <p:spPr>
          <a:xfrm>
            <a:off x="2258060" y="4809788"/>
            <a:ext cx="3243714" cy="1029904"/>
          </a:xfrm>
          <a:custGeom>
            <a:avLst/>
            <a:gdLst>
              <a:gd name="connsiteX0" fmla="*/ 0 w 3243714"/>
              <a:gd name="connsiteY0" fmla="*/ 0 h 1029904"/>
              <a:gd name="connsiteX1" fmla="*/ 173255 w 3243714"/>
              <a:gd name="connsiteY1" fmla="*/ 192506 h 1029904"/>
              <a:gd name="connsiteX2" fmla="*/ 298383 w 3243714"/>
              <a:gd name="connsiteY2" fmla="*/ 327259 h 1029904"/>
              <a:gd name="connsiteX3" fmla="*/ 442762 w 3243714"/>
              <a:gd name="connsiteY3" fmla="*/ 375386 h 1029904"/>
              <a:gd name="connsiteX4" fmla="*/ 818147 w 3243714"/>
              <a:gd name="connsiteY4" fmla="*/ 539015 h 1029904"/>
              <a:gd name="connsiteX5" fmla="*/ 991402 w 3243714"/>
              <a:gd name="connsiteY5" fmla="*/ 558266 h 1029904"/>
              <a:gd name="connsiteX6" fmla="*/ 1135781 w 3243714"/>
              <a:gd name="connsiteY6" fmla="*/ 596767 h 1029904"/>
              <a:gd name="connsiteX7" fmla="*/ 1299411 w 3243714"/>
              <a:gd name="connsiteY7" fmla="*/ 616017 h 1029904"/>
              <a:gd name="connsiteX8" fmla="*/ 1472665 w 3243714"/>
              <a:gd name="connsiteY8" fmla="*/ 673769 h 1029904"/>
              <a:gd name="connsiteX9" fmla="*/ 1684421 w 3243714"/>
              <a:gd name="connsiteY9" fmla="*/ 731520 h 1029904"/>
              <a:gd name="connsiteX10" fmla="*/ 1905802 w 3243714"/>
              <a:gd name="connsiteY10" fmla="*/ 770022 h 1029904"/>
              <a:gd name="connsiteX11" fmla="*/ 2165684 w 3243714"/>
              <a:gd name="connsiteY11" fmla="*/ 837398 h 1029904"/>
              <a:gd name="connsiteX12" fmla="*/ 2752825 w 3243714"/>
              <a:gd name="connsiteY12" fmla="*/ 1029904 h 1029904"/>
              <a:gd name="connsiteX13" fmla="*/ 3243714 w 3243714"/>
              <a:gd name="connsiteY13" fmla="*/ 1029904 h 1029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43714" h="1029904">
                <a:moveTo>
                  <a:pt x="0" y="0"/>
                </a:moveTo>
                <a:cubicBezTo>
                  <a:pt x="119791" y="99827"/>
                  <a:pt x="5961" y="-1555"/>
                  <a:pt x="173255" y="192506"/>
                </a:cubicBezTo>
                <a:cubicBezTo>
                  <a:pt x="213278" y="238933"/>
                  <a:pt x="247662" y="292841"/>
                  <a:pt x="298383" y="327259"/>
                </a:cubicBezTo>
                <a:cubicBezTo>
                  <a:pt x="340361" y="355744"/>
                  <a:pt x="395935" y="355875"/>
                  <a:pt x="442762" y="375386"/>
                </a:cubicBezTo>
                <a:cubicBezTo>
                  <a:pt x="549318" y="419784"/>
                  <a:pt x="701155" y="509767"/>
                  <a:pt x="818147" y="539015"/>
                </a:cubicBezTo>
                <a:cubicBezTo>
                  <a:pt x="874519" y="553108"/>
                  <a:pt x="933650" y="551849"/>
                  <a:pt x="991402" y="558266"/>
                </a:cubicBezTo>
                <a:cubicBezTo>
                  <a:pt x="1039528" y="571100"/>
                  <a:pt x="1086826" y="587588"/>
                  <a:pt x="1135781" y="596767"/>
                </a:cubicBezTo>
                <a:cubicBezTo>
                  <a:pt x="1189760" y="606888"/>
                  <a:pt x="1245872" y="603780"/>
                  <a:pt x="1299411" y="616017"/>
                </a:cubicBezTo>
                <a:cubicBezTo>
                  <a:pt x="1358756" y="629582"/>
                  <a:pt x="1414357" y="656277"/>
                  <a:pt x="1472665" y="673769"/>
                </a:cubicBezTo>
                <a:cubicBezTo>
                  <a:pt x="1542743" y="694792"/>
                  <a:pt x="1613000" y="715649"/>
                  <a:pt x="1684421" y="731520"/>
                </a:cubicBezTo>
                <a:cubicBezTo>
                  <a:pt x="1757539" y="747768"/>
                  <a:pt x="1832650" y="753929"/>
                  <a:pt x="1905802" y="770022"/>
                </a:cubicBezTo>
                <a:cubicBezTo>
                  <a:pt x="1993203" y="789250"/>
                  <a:pt x="2080129" y="811148"/>
                  <a:pt x="2165684" y="837398"/>
                </a:cubicBezTo>
                <a:cubicBezTo>
                  <a:pt x="2362589" y="897812"/>
                  <a:pt x="2546860" y="1029904"/>
                  <a:pt x="2752825" y="1029904"/>
                </a:cubicBezTo>
                <a:lnTo>
                  <a:pt x="3243714" y="102990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0B938039-CEBC-C8EB-C5DE-54FDB2AE9667}"/>
              </a:ext>
            </a:extLst>
          </p:cNvPr>
          <p:cNvSpPr/>
          <p:nvPr/>
        </p:nvSpPr>
        <p:spPr>
          <a:xfrm>
            <a:off x="2002990" y="4608428"/>
            <a:ext cx="510139" cy="5246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4395D9FE-D068-614F-750A-C7F2551DA6C8}"/>
              </a:ext>
            </a:extLst>
          </p:cNvPr>
          <p:cNvSpPr/>
          <p:nvPr/>
        </p:nvSpPr>
        <p:spPr>
          <a:xfrm>
            <a:off x="5501774" y="5558118"/>
            <a:ext cx="510139" cy="5246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91242E55-6352-D0D7-D815-745939937396}"/>
              </a:ext>
            </a:extLst>
          </p:cNvPr>
          <p:cNvSpPr/>
          <p:nvPr/>
        </p:nvSpPr>
        <p:spPr>
          <a:xfrm>
            <a:off x="2853923" y="5062416"/>
            <a:ext cx="510139" cy="5246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B4E1333F-9C93-1B8D-FBC6-C99F52322781}"/>
              </a:ext>
            </a:extLst>
          </p:cNvPr>
          <p:cNvSpPr/>
          <p:nvPr/>
        </p:nvSpPr>
        <p:spPr>
          <a:xfrm>
            <a:off x="3769227" y="5295794"/>
            <a:ext cx="510139" cy="5246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4D7CB7B2-60AF-FDB5-0423-8EDFE88DDF03}"/>
              </a:ext>
            </a:extLst>
          </p:cNvPr>
          <p:cNvSpPr/>
          <p:nvPr/>
        </p:nvSpPr>
        <p:spPr>
          <a:xfrm>
            <a:off x="4654753" y="5531080"/>
            <a:ext cx="510139" cy="5246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B79E97B-2495-25B9-4600-A638F52AB3ED}"/>
              </a:ext>
            </a:extLst>
          </p:cNvPr>
          <p:cNvSpPr txBox="1"/>
          <p:nvPr/>
        </p:nvSpPr>
        <p:spPr>
          <a:xfrm>
            <a:off x="2080057" y="53937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１回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F2C715F-320A-0D5D-A3A3-CA85EA261C18}"/>
              </a:ext>
            </a:extLst>
          </p:cNvPr>
          <p:cNvSpPr txBox="1"/>
          <p:nvPr/>
        </p:nvSpPr>
        <p:spPr>
          <a:xfrm>
            <a:off x="3093503" y="564683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２回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63A2716-BBA3-E7C3-4217-0DD29A0846C6}"/>
              </a:ext>
            </a:extLst>
          </p:cNvPr>
          <p:cNvSpPr txBox="1"/>
          <p:nvPr/>
        </p:nvSpPr>
        <p:spPr>
          <a:xfrm>
            <a:off x="4030161" y="591489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３回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4334045-DFA8-DE59-0DAC-2EA3A487E654}"/>
              </a:ext>
            </a:extLst>
          </p:cNvPr>
          <p:cNvSpPr txBox="1"/>
          <p:nvPr/>
        </p:nvSpPr>
        <p:spPr>
          <a:xfrm>
            <a:off x="5010168" y="601418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４回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F454E0D-8E9C-C1A9-286E-DD201EF41935}"/>
              </a:ext>
            </a:extLst>
          </p:cNvPr>
          <p:cNvSpPr txBox="1"/>
          <p:nvPr/>
        </p:nvSpPr>
        <p:spPr>
          <a:xfrm>
            <a:off x="3739834" y="43397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損失の減少</a:t>
            </a:r>
          </a:p>
        </p:txBody>
      </p:sp>
    </p:spTree>
    <p:extLst>
      <p:ext uri="{BB962C8B-B14F-4D97-AF65-F5344CB8AC3E}">
        <p14:creationId xmlns:p14="http://schemas.microsoft.com/office/powerpoint/2010/main" val="19036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866</Words>
  <Application>Microsoft Office PowerPoint</Application>
  <PresentationFormat>画面に合わせる (4:3)</PresentationFormat>
  <Paragraphs>173</Paragraphs>
  <Slides>17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17</vt:i4>
      </vt:variant>
    </vt:vector>
  </HeadingPairs>
  <TitlesOfParts>
    <vt:vector size="23" baseType="lpstr">
      <vt:lpstr>メイリオ</vt:lpstr>
      <vt:lpstr>游ゴシック</vt:lpstr>
      <vt:lpstr>Arial</vt:lpstr>
      <vt:lpstr>Calibri</vt:lpstr>
      <vt:lpstr>Office テーマ</vt:lpstr>
      <vt:lpstr>1_Office テーマ</vt:lpstr>
      <vt:lpstr>学習と検証、学習曲線（小画像、２層の単純なニューラルネットワーク）</vt:lpstr>
      <vt:lpstr>トピックス</vt:lpstr>
      <vt:lpstr>PowerPoint プレゼンテーション</vt:lpstr>
      <vt:lpstr>画像と画素</vt:lpstr>
      <vt:lpstr>分類の例</vt:lpstr>
      <vt:lpstr>作成するニューラルネットワーク</vt:lpstr>
      <vt:lpstr>ニューラルネットワーク作成のプログラム例</vt:lpstr>
      <vt:lpstr>訓練データと検証データ</vt:lpstr>
      <vt:lpstr>学習の繰り返し</vt:lpstr>
      <vt:lpstr>学習の繰り返しを行うプログラム例</vt:lpstr>
      <vt:lpstr>学習の繰り返しを行うプログラムの実行結果</vt:lpstr>
      <vt:lpstr>学習曲線</vt:lpstr>
      <vt:lpstr>学習曲線から読み取れること</vt:lpstr>
      <vt:lpstr>過学習</vt:lpstr>
      <vt:lpstr>学習曲線の有用性</vt:lpstr>
      <vt:lpstr>過学習なし</vt:lpstr>
      <vt:lpstr>過学習あり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学習と検証、学習曲線（小画像、２層の単純なニューラルネットワーク）（人工知能の実行）</dc:title>
  <dc:creator>kunihiko</dc:creator>
  <cp:lastModifiedBy>金子　邦彦</cp:lastModifiedBy>
  <cp:revision>130</cp:revision>
  <cp:lastPrinted>2020-05-07T11:56:39Z</cp:lastPrinted>
  <dcterms:created xsi:type="dcterms:W3CDTF">2020-05-07T06:42:29Z</dcterms:created>
  <dcterms:modified xsi:type="dcterms:W3CDTF">2025-03-25T14:13:27Z</dcterms:modified>
</cp:coreProperties>
</file>