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9"/>
  </p:notesMasterIdLst>
  <p:sldIdLst>
    <p:sldId id="1037" r:id="rId2"/>
    <p:sldId id="874" r:id="rId3"/>
    <p:sldId id="549" r:id="rId4"/>
    <p:sldId id="1078" r:id="rId5"/>
    <p:sldId id="1042" r:id="rId6"/>
    <p:sldId id="1079" r:id="rId7"/>
    <p:sldId id="1080" r:id="rId8"/>
  </p:sldIdLst>
  <p:sldSz cx="9144000" cy="6858000" type="screen4x3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63" autoAdjust="0"/>
    <p:restoredTop sz="94660"/>
  </p:normalViewPr>
  <p:slideViewPr>
    <p:cSldViewPr snapToGrid="0">
      <p:cViewPr varScale="1">
        <p:scale>
          <a:sx n="54" d="100"/>
          <a:sy n="54" d="100"/>
        </p:scale>
        <p:origin x="516" y="2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864EF8-74FE-40A1-902E-125A64E3EB0E}" type="datetimeFigureOut">
              <a:rPr kumimoji="1" lang="ja-JP" altLang="en-US" smtClean="0"/>
              <a:t>2025/3/25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3223C1-63D0-4CA4-8D67-2118CF2CB84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723115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ja-JP" altLang="en-US" dirty="0"/>
              <a:t>物体検出</a:t>
            </a:r>
          </a:p>
          <a:p>
            <a:endParaRPr lang="ja-JP" altLang="en-US" dirty="0"/>
          </a:p>
          <a:p>
            <a:r>
              <a:rPr lang="ja-JP" altLang="en-US" dirty="0"/>
              <a:t>今から，物体検出について説明し，</a:t>
            </a:r>
          </a:p>
          <a:p>
            <a:r>
              <a:rPr lang="ja-JP" altLang="en-US" dirty="0"/>
              <a:t>実際に，人工知能を使った物体検出を行ってみます．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C5B174-42CB-4E29-BEDB-5B349DA0C657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39270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C5B174-42CB-4E29-BEDB-5B349DA0C657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56716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ja-JP" altLang="en-US" dirty="0"/>
              <a:t>しばらく待つと，</a:t>
            </a:r>
          </a:p>
          <a:p>
            <a:r>
              <a:rPr lang="ja-JP" altLang="en-US" dirty="0"/>
              <a:t>最後のコードセルまで，すべてのコードセルの実行が終わります．</a:t>
            </a:r>
          </a:p>
          <a:p>
            <a:endParaRPr lang="ja-JP" altLang="en-US" dirty="0"/>
          </a:p>
          <a:p>
            <a:r>
              <a:rPr lang="ja-JP" altLang="en-US" dirty="0"/>
              <a:t>コードセルを実行することにより，</a:t>
            </a:r>
          </a:p>
          <a:p>
            <a:r>
              <a:rPr lang="ja-JP" altLang="en-US" dirty="0"/>
              <a:t>いくつかの画像について物体検出が行われます．</a:t>
            </a:r>
          </a:p>
          <a:p>
            <a:r>
              <a:rPr lang="ja-JP" altLang="en-US" dirty="0"/>
              <a:t>ここにありますように，</a:t>
            </a:r>
          </a:p>
          <a:p>
            <a:r>
              <a:rPr lang="ja-JP" altLang="en-US" dirty="0"/>
              <a:t>バウンディングボックス，ラベル，確率が得られます．</a:t>
            </a:r>
          </a:p>
          <a:p>
            <a:endParaRPr lang="ja-JP" altLang="en-US" dirty="0"/>
          </a:p>
          <a:p>
            <a:r>
              <a:rPr lang="ja-JP" altLang="en-US" dirty="0"/>
              <a:t>コードセルのプログラムは </a:t>
            </a:r>
            <a:r>
              <a:rPr lang="en-US" altLang="ja-JP"/>
              <a:t>Python </a:t>
            </a:r>
            <a:r>
              <a:rPr lang="ja-JP" altLang="en-US" dirty="0"/>
              <a:t>です．</a:t>
            </a:r>
          </a:p>
          <a:p>
            <a:endParaRPr lang="ja-JP" altLang="en-US" dirty="0"/>
          </a:p>
          <a:p>
            <a:r>
              <a:rPr lang="ja-JP" altLang="en-US" dirty="0"/>
              <a:t>ここにあるたくさんの</a:t>
            </a:r>
          </a:p>
          <a:p>
            <a:r>
              <a:rPr lang="ja-JP" altLang="en-US" dirty="0"/>
              <a:t>コードセルのプログラム全体で，設定や，画像データのダウンロードや読み込み，</a:t>
            </a:r>
          </a:p>
          <a:p>
            <a:r>
              <a:rPr lang="ja-JP" altLang="en-US" dirty="0"/>
              <a:t>人工知能を動かすための，学習済みモデルのダウンロード，物体検出の実行結果の確認などを行っています．</a:t>
            </a:r>
          </a:p>
          <a:p>
            <a:endParaRPr lang="ja-JP" altLang="en-US" dirty="0"/>
          </a:p>
          <a:p>
            <a:r>
              <a:rPr lang="ja-JP" altLang="en-US" dirty="0"/>
              <a:t>プログラムの説明は省略します．</a:t>
            </a:r>
          </a:p>
          <a:p>
            <a:endParaRPr lang="ja-JP" altLang="en-US" dirty="0"/>
          </a:p>
          <a:p>
            <a:r>
              <a:rPr lang="ja-JP" altLang="en-US" dirty="0"/>
              <a:t>このように，</a:t>
            </a:r>
            <a:r>
              <a:rPr lang="en-US" altLang="ja-JP" dirty="0"/>
              <a:t>Python </a:t>
            </a:r>
            <a:r>
              <a:rPr lang="ja-JP" altLang="en-US" dirty="0"/>
              <a:t>で書かれたプログラムを </a:t>
            </a:r>
            <a:r>
              <a:rPr lang="en-US" altLang="ja-JP" dirty="0"/>
              <a:t>Web </a:t>
            </a:r>
            <a:r>
              <a:rPr lang="ja-JP" altLang="en-US" dirty="0"/>
              <a:t>ブラウザで，</a:t>
            </a:r>
          </a:p>
          <a:p>
            <a:r>
              <a:rPr lang="ja-JP" altLang="en-US" dirty="0"/>
              <a:t>オンラインで実行し，確認できます．</a:t>
            </a:r>
          </a:p>
          <a:p>
            <a:endParaRPr lang="ja-JP" altLang="en-US" dirty="0"/>
          </a:p>
          <a:p>
            <a:r>
              <a:rPr lang="ja-JP" altLang="en-US" dirty="0"/>
              <a:t>みなさんも，このページなどを使って，パソコンの</a:t>
            </a:r>
            <a:r>
              <a:rPr lang="en-US" altLang="ja-JP" dirty="0"/>
              <a:t>WEB</a:t>
            </a:r>
            <a:r>
              <a:rPr lang="ja-JP" altLang="en-US" dirty="0"/>
              <a:t>ブラウザで動かしてみてはいかがでしょうか．</a:t>
            </a:r>
          </a:p>
          <a:p>
            <a:endParaRPr lang="ja-JP" altLang="en-US" dirty="0"/>
          </a:p>
          <a:p>
            <a:r>
              <a:rPr lang="ja-JP" altLang="en-US" dirty="0"/>
              <a:t>以上，物体検出について説明しました．</a:t>
            </a:r>
          </a:p>
          <a:p>
            <a:r>
              <a:rPr lang="ja-JP" altLang="en-US" dirty="0"/>
              <a:t>視聴ありがとうございました．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3223C1-63D0-4CA4-8D67-2118CF2CB847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56464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ja-JP" altLang="en-US" dirty="0"/>
              <a:t>しばらく待つと，</a:t>
            </a:r>
          </a:p>
          <a:p>
            <a:r>
              <a:rPr lang="ja-JP" altLang="en-US" dirty="0"/>
              <a:t>最後のコードセルまで，すべてのコードセルの実行が終わります．</a:t>
            </a:r>
          </a:p>
          <a:p>
            <a:endParaRPr lang="ja-JP" altLang="en-US" dirty="0"/>
          </a:p>
          <a:p>
            <a:r>
              <a:rPr lang="ja-JP" altLang="en-US" dirty="0"/>
              <a:t>コードセルを実行することにより，</a:t>
            </a:r>
          </a:p>
          <a:p>
            <a:r>
              <a:rPr lang="ja-JP" altLang="en-US" dirty="0"/>
              <a:t>いくつかの画像について物体検出が行われます．</a:t>
            </a:r>
          </a:p>
          <a:p>
            <a:r>
              <a:rPr lang="ja-JP" altLang="en-US" dirty="0"/>
              <a:t>ここにありますように，</a:t>
            </a:r>
          </a:p>
          <a:p>
            <a:r>
              <a:rPr lang="ja-JP" altLang="en-US" dirty="0"/>
              <a:t>バウンディングボックス，ラベル，確率が得られます．</a:t>
            </a:r>
          </a:p>
          <a:p>
            <a:endParaRPr lang="ja-JP" altLang="en-US" dirty="0"/>
          </a:p>
          <a:p>
            <a:r>
              <a:rPr lang="ja-JP" altLang="en-US" dirty="0"/>
              <a:t>コードセルのプログラムは </a:t>
            </a:r>
            <a:r>
              <a:rPr lang="en-US" altLang="ja-JP"/>
              <a:t>Python </a:t>
            </a:r>
            <a:r>
              <a:rPr lang="ja-JP" altLang="en-US" dirty="0"/>
              <a:t>です．</a:t>
            </a:r>
          </a:p>
          <a:p>
            <a:endParaRPr lang="ja-JP" altLang="en-US" dirty="0"/>
          </a:p>
          <a:p>
            <a:r>
              <a:rPr lang="ja-JP" altLang="en-US" dirty="0"/>
              <a:t>ここにあるたくさんの</a:t>
            </a:r>
          </a:p>
          <a:p>
            <a:r>
              <a:rPr lang="ja-JP" altLang="en-US" dirty="0"/>
              <a:t>コードセルのプログラム全体で，設定や，画像データのダウンロードや読み込み，</a:t>
            </a:r>
          </a:p>
          <a:p>
            <a:r>
              <a:rPr lang="ja-JP" altLang="en-US" dirty="0"/>
              <a:t>人工知能を動かすための，学習済みモデルのダウンロード，物体検出の実行結果の確認などを行っています．</a:t>
            </a:r>
          </a:p>
          <a:p>
            <a:endParaRPr lang="ja-JP" altLang="en-US" dirty="0"/>
          </a:p>
          <a:p>
            <a:r>
              <a:rPr lang="ja-JP" altLang="en-US" dirty="0"/>
              <a:t>プログラムの説明は省略します．</a:t>
            </a:r>
          </a:p>
          <a:p>
            <a:endParaRPr lang="ja-JP" altLang="en-US" dirty="0"/>
          </a:p>
          <a:p>
            <a:r>
              <a:rPr lang="ja-JP" altLang="en-US" dirty="0"/>
              <a:t>このように，</a:t>
            </a:r>
            <a:r>
              <a:rPr lang="en-US" altLang="ja-JP" dirty="0"/>
              <a:t>Python </a:t>
            </a:r>
            <a:r>
              <a:rPr lang="ja-JP" altLang="en-US" dirty="0"/>
              <a:t>で書かれたプログラムを </a:t>
            </a:r>
            <a:r>
              <a:rPr lang="en-US" altLang="ja-JP" dirty="0"/>
              <a:t>Web </a:t>
            </a:r>
            <a:r>
              <a:rPr lang="ja-JP" altLang="en-US" dirty="0"/>
              <a:t>ブラウザで，</a:t>
            </a:r>
          </a:p>
          <a:p>
            <a:r>
              <a:rPr lang="ja-JP" altLang="en-US" dirty="0"/>
              <a:t>オンラインで実行し，確認できます．</a:t>
            </a:r>
          </a:p>
          <a:p>
            <a:endParaRPr lang="ja-JP" altLang="en-US" dirty="0"/>
          </a:p>
          <a:p>
            <a:r>
              <a:rPr lang="ja-JP" altLang="en-US" dirty="0"/>
              <a:t>みなさんも，このページなどを使って，パソコンの</a:t>
            </a:r>
            <a:r>
              <a:rPr lang="en-US" altLang="ja-JP" dirty="0"/>
              <a:t>WEB</a:t>
            </a:r>
            <a:r>
              <a:rPr lang="ja-JP" altLang="en-US" dirty="0"/>
              <a:t>ブラウザで動かしてみてはいかがでしょうか．</a:t>
            </a:r>
          </a:p>
          <a:p>
            <a:endParaRPr lang="ja-JP" altLang="en-US" dirty="0"/>
          </a:p>
          <a:p>
            <a:r>
              <a:rPr lang="ja-JP" altLang="en-US" dirty="0"/>
              <a:t>以上，物体検出について説明しました．</a:t>
            </a:r>
          </a:p>
          <a:p>
            <a:r>
              <a:rPr lang="ja-JP" altLang="en-US" dirty="0"/>
              <a:t>視聴ありがとうございました．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3223C1-63D0-4CA4-8D67-2118CF2CB847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89254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ja-JP" altLang="en-US" dirty="0"/>
              <a:t>しばらく待つと，</a:t>
            </a:r>
          </a:p>
          <a:p>
            <a:r>
              <a:rPr lang="ja-JP" altLang="en-US" dirty="0"/>
              <a:t>最後のコードセルまで，すべてのコードセルの実行が終わります．</a:t>
            </a:r>
          </a:p>
          <a:p>
            <a:endParaRPr lang="ja-JP" altLang="en-US" dirty="0"/>
          </a:p>
          <a:p>
            <a:r>
              <a:rPr lang="ja-JP" altLang="en-US" dirty="0"/>
              <a:t>コードセルを実行することにより，</a:t>
            </a:r>
          </a:p>
          <a:p>
            <a:r>
              <a:rPr lang="ja-JP" altLang="en-US" dirty="0"/>
              <a:t>いくつかの画像について物体検出が行われます．</a:t>
            </a:r>
          </a:p>
          <a:p>
            <a:r>
              <a:rPr lang="ja-JP" altLang="en-US" dirty="0"/>
              <a:t>ここにありますように，</a:t>
            </a:r>
          </a:p>
          <a:p>
            <a:r>
              <a:rPr lang="ja-JP" altLang="en-US" dirty="0"/>
              <a:t>バウンディングボックス，ラベル，確率が得られます．</a:t>
            </a:r>
          </a:p>
          <a:p>
            <a:endParaRPr lang="ja-JP" altLang="en-US" dirty="0"/>
          </a:p>
          <a:p>
            <a:r>
              <a:rPr lang="ja-JP" altLang="en-US" dirty="0"/>
              <a:t>コードセルのプログラムは </a:t>
            </a:r>
            <a:r>
              <a:rPr lang="en-US" altLang="ja-JP"/>
              <a:t>Python </a:t>
            </a:r>
            <a:r>
              <a:rPr lang="ja-JP" altLang="en-US" dirty="0"/>
              <a:t>です．</a:t>
            </a:r>
          </a:p>
          <a:p>
            <a:endParaRPr lang="ja-JP" altLang="en-US" dirty="0"/>
          </a:p>
          <a:p>
            <a:r>
              <a:rPr lang="ja-JP" altLang="en-US" dirty="0"/>
              <a:t>ここにあるたくさんの</a:t>
            </a:r>
          </a:p>
          <a:p>
            <a:r>
              <a:rPr lang="ja-JP" altLang="en-US" dirty="0"/>
              <a:t>コードセルのプログラム全体で，設定や，画像データのダウンロードや読み込み，</a:t>
            </a:r>
          </a:p>
          <a:p>
            <a:r>
              <a:rPr lang="ja-JP" altLang="en-US" dirty="0"/>
              <a:t>人工知能を動かすための，学習済みモデルのダウンロード，物体検出の実行結果の確認などを行っています．</a:t>
            </a:r>
          </a:p>
          <a:p>
            <a:endParaRPr lang="ja-JP" altLang="en-US" dirty="0"/>
          </a:p>
          <a:p>
            <a:r>
              <a:rPr lang="ja-JP" altLang="en-US" dirty="0"/>
              <a:t>プログラムの説明は省略します．</a:t>
            </a:r>
          </a:p>
          <a:p>
            <a:endParaRPr lang="ja-JP" altLang="en-US" dirty="0"/>
          </a:p>
          <a:p>
            <a:r>
              <a:rPr lang="ja-JP" altLang="en-US" dirty="0"/>
              <a:t>このように，</a:t>
            </a:r>
            <a:r>
              <a:rPr lang="en-US" altLang="ja-JP" dirty="0"/>
              <a:t>Python </a:t>
            </a:r>
            <a:r>
              <a:rPr lang="ja-JP" altLang="en-US" dirty="0"/>
              <a:t>で書かれたプログラムを </a:t>
            </a:r>
            <a:r>
              <a:rPr lang="en-US" altLang="ja-JP" dirty="0"/>
              <a:t>Web </a:t>
            </a:r>
            <a:r>
              <a:rPr lang="ja-JP" altLang="en-US" dirty="0"/>
              <a:t>ブラウザで，</a:t>
            </a:r>
          </a:p>
          <a:p>
            <a:r>
              <a:rPr lang="ja-JP" altLang="en-US" dirty="0"/>
              <a:t>オンラインで実行し，確認できます．</a:t>
            </a:r>
          </a:p>
          <a:p>
            <a:endParaRPr lang="ja-JP" altLang="en-US" dirty="0"/>
          </a:p>
          <a:p>
            <a:r>
              <a:rPr lang="ja-JP" altLang="en-US" dirty="0"/>
              <a:t>みなさんも，このページなどを使って，パソコンの</a:t>
            </a:r>
            <a:r>
              <a:rPr lang="en-US" altLang="ja-JP" dirty="0"/>
              <a:t>WEB</a:t>
            </a:r>
            <a:r>
              <a:rPr lang="ja-JP" altLang="en-US" dirty="0"/>
              <a:t>ブラウザで動かしてみてはいかがでしょうか．</a:t>
            </a:r>
          </a:p>
          <a:p>
            <a:endParaRPr lang="ja-JP" altLang="en-US" dirty="0"/>
          </a:p>
          <a:p>
            <a:r>
              <a:rPr lang="ja-JP" altLang="en-US" dirty="0"/>
              <a:t>以上，物体検出について説明しました．</a:t>
            </a:r>
          </a:p>
          <a:p>
            <a:r>
              <a:rPr lang="ja-JP" altLang="en-US" dirty="0"/>
              <a:t>視聴ありがとうございました．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3223C1-63D0-4CA4-8D67-2118CF2CB847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62160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>
            <a:normAutofit/>
          </a:bodyPr>
          <a:lstStyle>
            <a:lvl1pPr algn="ctr">
              <a:defRPr sz="4400"/>
            </a:lvl1pPr>
          </a:lstStyle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7CA13-7410-4A26-92E4-D0462DC4FEEC}" type="datetime1">
              <a:rPr kumimoji="1" lang="ja-JP" altLang="en-US" smtClean="0"/>
              <a:t>2025/3/25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907921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1BE10-6334-49AE-BC6E-A091FC9472CD}" type="datetime1">
              <a:rPr kumimoji="1" lang="ja-JP" altLang="en-US" smtClean="0"/>
              <a:t>2025/3/25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750384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376" y="2614172"/>
            <a:ext cx="3086100" cy="1397000"/>
          </a:xfrm>
        </p:spPr>
        <p:txBody>
          <a:bodyPr/>
          <a:lstStyle>
            <a:lvl1pPr algn="r">
              <a:lnSpc>
                <a:spcPct val="100000"/>
              </a:lnSpc>
              <a:defRPr/>
            </a:lvl1pPr>
          </a:lstStyle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22284" y="946596"/>
            <a:ext cx="5311720" cy="5267459"/>
          </a:xfrm>
        </p:spPr>
        <p:txBody>
          <a:bodyPr anchor="ctr"/>
          <a:lstStyle>
            <a:lvl1pPr>
              <a:spcBef>
                <a:spcPts val="0"/>
              </a:spcBef>
              <a:defRPr sz="2600"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</a:lstStyle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EFB8F-FB00-407B-BA97-C09399882744}" type="datetime1">
              <a:rPr kumimoji="1" lang="ja-JP" altLang="en-US" smtClean="0"/>
              <a:t>2025/3/25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cxnSp>
        <p:nvCxnSpPr>
          <p:cNvPr id="8" name="直線コネクタ 7">
            <a:extLst>
              <a:ext uri="{FF2B5EF4-FFF2-40B4-BE49-F238E27FC236}">
                <a16:creationId xmlns:a16="http://schemas.microsoft.com/office/drawing/2014/main" id="{FEE24C5F-FDEB-41AC-8EE7-D7A90FDF0D4E}"/>
              </a:ext>
            </a:extLst>
          </p:cNvPr>
          <p:cNvCxnSpPr/>
          <p:nvPr userDrawn="1"/>
        </p:nvCxnSpPr>
        <p:spPr>
          <a:xfrm>
            <a:off x="3408372" y="1771739"/>
            <a:ext cx="0" cy="308186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481724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8650B-BD30-4C24-AAC6-291E7CDA79C1}" type="datetime1">
              <a:rPr kumimoji="1" lang="ja-JP" altLang="en-US" smtClean="0"/>
              <a:t>2025/3/25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081626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21845" y="175028"/>
            <a:ext cx="8461208" cy="4698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1845" y="846253"/>
            <a:ext cx="8461208" cy="53331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62C118-0820-4F50-89DE-4B91D59C0E22}" type="datetime1">
              <a:rPr kumimoji="1" lang="ja-JP" altLang="en-US" smtClean="0"/>
              <a:t>2025/3/25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メイリオ" panose="020B0604030504040204" pitchFamily="50" charset="-128"/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85071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8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メイリオ" panose="020B0604030504040204" pitchFamily="50" charset="-128"/>
              </a:defRPr>
            </a:lvl1pPr>
          </a:lstStyle>
          <a:p>
            <a:fld id="{E205D82C-95A1-431E-8E38-AA614A14CDCF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D9445425-3AD1-45CB-BDD6-281EC62A9D61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8622" y="90311"/>
            <a:ext cx="746942" cy="701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423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72" r:id="rId3"/>
    <p:sldLayoutId id="2147483667" r:id="rId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3200" kern="1200">
          <a:solidFill>
            <a:srgbClr val="FF0000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www.kkaneko.jp/ai/ni/index.html" TargetMode="Externa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248942" y="1257353"/>
            <a:ext cx="8895058" cy="2387600"/>
          </a:xfrm>
        </p:spPr>
        <p:txBody>
          <a:bodyPr>
            <a:noAutofit/>
          </a:bodyPr>
          <a:lstStyle/>
          <a:p>
            <a:r>
              <a:rPr lang="ja-JP" altLang="en-US" dirty="0"/>
              <a:t>種々のセグメンテーション、物物体検出</a:t>
            </a:r>
            <a:br>
              <a:rPr lang="en-US" altLang="ja-JP"/>
            </a:b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40FB6-D91C-4C45-82A6-6C3F63B50793}" type="slidenum">
              <a:rPr kumimoji="0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9" name="正方形/長方形 8"/>
          <p:cNvSpPr/>
          <p:nvPr/>
        </p:nvSpPr>
        <p:spPr>
          <a:xfrm>
            <a:off x="3875482" y="4869762"/>
            <a:ext cx="1415772" cy="461665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t>金子邦彦</a:t>
            </a:r>
          </a:p>
        </p:txBody>
      </p:sp>
      <p:pic>
        <p:nvPicPr>
          <p:cNvPr id="7" name="Picture 2" descr="https://mirrors.creativecommons.org/presskit/buttons/88x31/png/by-nc-sa.eu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5105" y="5928126"/>
            <a:ext cx="1433790" cy="501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図 4" descr="メガネをかけた男性&#10;&#10;自動的に生成された説明">
            <a:extLst>
              <a:ext uri="{FF2B5EF4-FFF2-40B4-BE49-F238E27FC236}">
                <a16:creationId xmlns:a16="http://schemas.microsoft.com/office/drawing/2014/main" id="{1C3B59FE-4A47-434A-A600-E43D38ADCC7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9428" y="4610382"/>
            <a:ext cx="710957" cy="937036"/>
          </a:xfrm>
          <a:prstGeom prst="rect">
            <a:avLst/>
          </a:prstGeom>
        </p:spPr>
      </p:pic>
      <p:sp>
        <p:nvSpPr>
          <p:cNvPr id="8" name="字幕 7">
            <a:extLst>
              <a:ext uri="{FF2B5EF4-FFF2-40B4-BE49-F238E27FC236}">
                <a16:creationId xmlns:a16="http://schemas.microsoft.com/office/drawing/2014/main" id="{E246CD48-9EDC-44F7-8CDD-2B1DAA1CE2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0157" y="3301658"/>
            <a:ext cx="8266421" cy="1506085"/>
          </a:xfrm>
        </p:spPr>
        <p:txBody>
          <a:bodyPr>
            <a:normAutofit/>
          </a:bodyPr>
          <a:lstStyle/>
          <a:p>
            <a:r>
              <a:rPr lang="ja-JP" altLang="en-US" dirty="0"/>
              <a:t>（人工知能の実行）</a:t>
            </a:r>
          </a:p>
          <a:p>
            <a:r>
              <a:rPr lang="en-US" altLang="ja-JP" dirty="0"/>
              <a:t>URL: </a:t>
            </a:r>
            <a:r>
              <a:rPr lang="en-US" altLang="ja-JP" dirty="0">
                <a:hlinkClick r:id="rId5"/>
              </a:rPr>
              <a:t>https://www.kkaneko.jp/ai/ni/index.html</a:t>
            </a:r>
            <a:endParaRPr lang="en-US" altLang="ja-JP" dirty="0"/>
          </a:p>
          <a:p>
            <a:endParaRPr lang="en-US" altLang="ja-JP" dirty="0"/>
          </a:p>
          <a:p>
            <a:endParaRPr lang="en-US" altLang="ja-JP" dirty="0"/>
          </a:p>
          <a:p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6709522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460268" y="1253755"/>
            <a:ext cx="8407789" cy="1655762"/>
          </a:xfrm>
        </p:spPr>
        <p:txBody>
          <a:bodyPr>
            <a:noAutofit/>
          </a:bodyPr>
          <a:lstStyle/>
          <a:p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40FB6-D91C-4C45-82A6-6C3F63B50793}" type="slidenum">
              <a:rPr kumimoji="0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4C875474-6482-4AF5-A1C4-EFD6ABBACA2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202779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8536AC4-270B-47F8-B63D-D162567892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コンピュータビジョン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E7A59918-C9EC-4481-9F45-B385B7A525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7783" y="698773"/>
            <a:ext cx="7050832" cy="5333166"/>
          </a:xfrm>
        </p:spPr>
        <p:txBody>
          <a:bodyPr/>
          <a:lstStyle/>
          <a:p>
            <a:pPr marL="0" indent="0">
              <a:buNone/>
            </a:pPr>
            <a:r>
              <a:rPr kumimoji="1" lang="ja-JP" altLang="en-US" dirty="0"/>
              <a:t>コンピュータが「</a:t>
            </a:r>
            <a:r>
              <a:rPr kumimoji="1" lang="ja-JP" altLang="en-US" b="1" dirty="0"/>
              <a:t>視覚</a:t>
            </a:r>
            <a:r>
              <a:rPr kumimoji="1" lang="ja-JP" altLang="en-US" dirty="0"/>
              <a:t>」を持つ</a:t>
            </a:r>
            <a:endParaRPr kumimoji="1" lang="en-US" altLang="ja-JP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345AC910-5650-44A5-9863-425411A470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828B0926-38AE-4B35-9D40-F94B0A8005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017" y="1281511"/>
            <a:ext cx="3052398" cy="2062581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DB8B1C0B-E733-47EE-9A19-9A2D9D6CDC87}"/>
              </a:ext>
            </a:extLst>
          </p:cNvPr>
          <p:cNvSpPr txBox="1"/>
          <p:nvPr/>
        </p:nvSpPr>
        <p:spPr>
          <a:xfrm>
            <a:off x="1068330" y="3474720"/>
            <a:ext cx="1415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dirty="0"/>
              <a:t>物体検出</a:t>
            </a: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12196EAF-118F-4C5A-8A28-B13EE0EA6D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5964" y="1281511"/>
            <a:ext cx="3053865" cy="2062581"/>
          </a:xfrm>
          <a:prstGeom prst="rect">
            <a:avLst/>
          </a:prstGeom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0E461830-523B-4532-A1C4-81EEA46B99B8}"/>
              </a:ext>
            </a:extLst>
          </p:cNvPr>
          <p:cNvSpPr txBox="1"/>
          <p:nvPr/>
        </p:nvSpPr>
        <p:spPr>
          <a:xfrm>
            <a:off x="3562962" y="3344092"/>
            <a:ext cx="51090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dirty="0"/>
              <a:t>インスタンス・セグメンテーション</a:t>
            </a:r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FA0412E3-0834-4BDF-BAD8-728AC344B7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05964" y="3884703"/>
            <a:ext cx="3053865" cy="2068290"/>
          </a:xfrm>
          <a:prstGeom prst="rect">
            <a:avLst/>
          </a:prstGeom>
        </p:spPr>
      </p:pic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870296EA-6DB3-40A9-969B-ACF1D3E49F9B}"/>
              </a:ext>
            </a:extLst>
          </p:cNvPr>
          <p:cNvSpPr txBox="1"/>
          <p:nvPr/>
        </p:nvSpPr>
        <p:spPr>
          <a:xfrm>
            <a:off x="3562962" y="6031939"/>
            <a:ext cx="54168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dirty="0"/>
              <a:t>セマンティック・セグメンテーション</a:t>
            </a:r>
          </a:p>
        </p:txBody>
      </p:sp>
    </p:spTree>
    <p:extLst>
      <p:ext uri="{BB962C8B-B14F-4D97-AF65-F5344CB8AC3E}">
        <p14:creationId xmlns:p14="http://schemas.microsoft.com/office/powerpoint/2010/main" val="14331408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5E389F2A-439C-42E7-B940-6FD5B7E16C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4</a:t>
            </a:fld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12961A3F-01BE-4FB9-AB56-127F1AF923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126" y="743268"/>
            <a:ext cx="8693239" cy="5873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5734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09FC649A-0F39-4F77-94E4-8F95A36288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5" name="タイトル 1">
            <a:extLst>
              <a:ext uri="{FF2B5EF4-FFF2-40B4-BE49-F238E27FC236}">
                <a16:creationId xmlns:a16="http://schemas.microsoft.com/office/drawing/2014/main" id="{09BA3F2E-7B99-48B0-8DA7-4C276B9F2A86}"/>
              </a:ext>
            </a:extLst>
          </p:cNvPr>
          <p:cNvSpPr txBox="1">
            <a:spLocks/>
          </p:cNvSpPr>
          <p:nvPr/>
        </p:nvSpPr>
        <p:spPr>
          <a:xfrm>
            <a:off x="321845" y="175028"/>
            <a:ext cx="8461208" cy="469865"/>
          </a:xfrm>
          <a:prstGeom prst="rect">
            <a:avLst/>
          </a:prstGeom>
        </p:spPr>
        <p:txBody>
          <a:bodyPr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200" kern="1200">
                <a:solidFill>
                  <a:srgbClr val="FF0000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1pPr>
          </a:lstStyle>
          <a:p>
            <a:r>
              <a:rPr lang="ja-JP" altLang="en-US" dirty="0"/>
              <a:t>物体検出</a:t>
            </a: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7DB3CBC6-4E8C-48AA-B31C-F9788B7AEC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845" y="1077025"/>
            <a:ext cx="8183362" cy="552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6812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4E61330A-BEEE-4659-89F5-5E30B4A102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845" y="1077025"/>
            <a:ext cx="8187294" cy="5529700"/>
          </a:xfrm>
          <a:prstGeom prst="rect">
            <a:avLst/>
          </a:prstGeom>
        </p:spPr>
      </p:pic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09FC649A-0F39-4F77-94E4-8F95A36288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5" name="タイトル 1">
            <a:extLst>
              <a:ext uri="{FF2B5EF4-FFF2-40B4-BE49-F238E27FC236}">
                <a16:creationId xmlns:a16="http://schemas.microsoft.com/office/drawing/2014/main" id="{09BA3F2E-7B99-48B0-8DA7-4C276B9F2A86}"/>
              </a:ext>
            </a:extLst>
          </p:cNvPr>
          <p:cNvSpPr txBox="1">
            <a:spLocks/>
          </p:cNvSpPr>
          <p:nvPr/>
        </p:nvSpPr>
        <p:spPr>
          <a:xfrm>
            <a:off x="321845" y="175028"/>
            <a:ext cx="8461208" cy="469865"/>
          </a:xfrm>
          <a:prstGeom prst="rect">
            <a:avLst/>
          </a:prstGeom>
        </p:spPr>
        <p:txBody>
          <a:bodyPr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200" kern="1200">
                <a:solidFill>
                  <a:srgbClr val="FF0000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1pPr>
          </a:lstStyle>
          <a:p>
            <a:r>
              <a:rPr lang="ja-JP" altLang="en-US" dirty="0"/>
              <a:t>インスタンス・セグメンテーション</a:t>
            </a: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A62346B7-FFC8-45F2-B8CA-7A1A3775392A}"/>
              </a:ext>
            </a:extLst>
          </p:cNvPr>
          <p:cNvSpPr txBox="1"/>
          <p:nvPr/>
        </p:nvSpPr>
        <p:spPr>
          <a:xfrm>
            <a:off x="783770" y="644893"/>
            <a:ext cx="2339102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b="1" dirty="0"/>
              <a:t>物体</a:t>
            </a:r>
            <a:r>
              <a:rPr kumimoji="1" lang="ja-JP" altLang="en-US" sz="2400" dirty="0"/>
              <a:t>の種別分け</a:t>
            </a:r>
            <a:endParaRPr kumimoji="1" lang="en-US" altLang="ja-JP" sz="2400" dirty="0"/>
          </a:p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3844189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5893420E-7094-40D4-A3A3-6958EB39F2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176" y="1077025"/>
            <a:ext cx="8164693" cy="5529700"/>
          </a:xfrm>
          <a:prstGeom prst="rect">
            <a:avLst/>
          </a:prstGeom>
        </p:spPr>
      </p:pic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09FC649A-0F39-4F77-94E4-8F95A36288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5" name="タイトル 1">
            <a:extLst>
              <a:ext uri="{FF2B5EF4-FFF2-40B4-BE49-F238E27FC236}">
                <a16:creationId xmlns:a16="http://schemas.microsoft.com/office/drawing/2014/main" id="{09BA3F2E-7B99-48B0-8DA7-4C276B9F2A86}"/>
              </a:ext>
            </a:extLst>
          </p:cNvPr>
          <p:cNvSpPr txBox="1">
            <a:spLocks/>
          </p:cNvSpPr>
          <p:nvPr/>
        </p:nvSpPr>
        <p:spPr>
          <a:xfrm>
            <a:off x="321845" y="175028"/>
            <a:ext cx="8461208" cy="469865"/>
          </a:xfrm>
          <a:prstGeom prst="rect">
            <a:avLst/>
          </a:prstGeom>
        </p:spPr>
        <p:txBody>
          <a:bodyPr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200" kern="1200">
                <a:solidFill>
                  <a:srgbClr val="FF0000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1pPr>
          </a:lstStyle>
          <a:p>
            <a:r>
              <a:rPr lang="ja-JP" altLang="en-US" dirty="0"/>
              <a:t>セマンティック・セグメンテーション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EFBDD6F9-EE9D-4896-A767-77283313A530}"/>
              </a:ext>
            </a:extLst>
          </p:cNvPr>
          <p:cNvSpPr txBox="1"/>
          <p:nvPr/>
        </p:nvSpPr>
        <p:spPr>
          <a:xfrm>
            <a:off x="783770" y="644893"/>
            <a:ext cx="2339102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b="1" dirty="0"/>
              <a:t>画素</a:t>
            </a:r>
            <a:r>
              <a:rPr kumimoji="1" lang="ja-JP" altLang="en-US" sz="2400" dirty="0"/>
              <a:t>の種別分け</a:t>
            </a:r>
            <a:endParaRPr kumimoji="1" lang="en-US" altLang="ja-JP" sz="2400" dirty="0"/>
          </a:p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55428206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1804</TotalTime>
  <Words>592</Words>
  <Application>Microsoft Office PowerPoint</Application>
  <PresentationFormat>画面に合わせる (4:3)</PresentationFormat>
  <Paragraphs>100</Paragraphs>
  <Slides>7</Slides>
  <Notes>5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3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7</vt:i4>
      </vt:variant>
    </vt:vector>
  </HeadingPairs>
  <TitlesOfParts>
    <vt:vector size="11" baseType="lpstr">
      <vt:lpstr>游ゴシック</vt:lpstr>
      <vt:lpstr>Arial</vt:lpstr>
      <vt:lpstr>Calibri</vt:lpstr>
      <vt:lpstr>Office テーマ</vt:lpstr>
      <vt:lpstr>種々のセグメンテーション、物物体検出 </vt:lpstr>
      <vt:lpstr>PowerPoint プレゼンテーション</vt:lpstr>
      <vt:lpstr>コンピュータビジョン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種々のセグメンテーション、物体検出（人工知能の実行）</dc:title>
  <dc:creator>kunihiko</dc:creator>
  <cp:lastModifiedBy>金子　邦彦</cp:lastModifiedBy>
  <cp:revision>164</cp:revision>
  <cp:lastPrinted>2020-05-07T11:56:39Z</cp:lastPrinted>
  <dcterms:created xsi:type="dcterms:W3CDTF">2020-05-07T06:42:29Z</dcterms:created>
  <dcterms:modified xsi:type="dcterms:W3CDTF">2025-03-25T14:22:37Z</dcterms:modified>
</cp:coreProperties>
</file>