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037" r:id="rId2"/>
    <p:sldId id="814" r:id="rId3"/>
    <p:sldId id="103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 autoAdjust="0"/>
  </p:normalViewPr>
  <p:slideViewPr>
    <p:cSldViewPr snapToGrid="0">
      <p:cViewPr varScale="1">
        <p:scale>
          <a:sx n="54" d="100"/>
          <a:sy n="54" d="100"/>
        </p:scale>
        <p:origin x="464" y="24"/>
      </p:cViewPr>
      <p:guideLst/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33" d="100"/>
          <a:sy n="33" d="100"/>
        </p:scale>
        <p:origin x="1516" y="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画像分類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人工知能でできることとして，画像分類について説明します．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  <a:p>
            <a:r>
              <a:rPr lang="ja-JP" altLang="en-US" dirty="0"/>
              <a:t>画像分類は，画像に対して，ラベルとその確率を得ることです．</a:t>
            </a:r>
          </a:p>
          <a:p>
            <a:endParaRPr lang="ja-JP" altLang="en-US" dirty="0"/>
          </a:p>
          <a:p>
            <a:r>
              <a:rPr lang="ja-JP" altLang="en-US" dirty="0"/>
              <a:t>ラベルというのは，画像分類した結果の，画像の種類を表すキーワードのことです．</a:t>
            </a:r>
          </a:p>
          <a:p>
            <a:endParaRPr lang="ja-JP" altLang="en-US" dirty="0"/>
          </a:p>
          <a:p>
            <a:r>
              <a:rPr lang="ja-JP" altLang="en-US" dirty="0"/>
              <a:t>このラベルと確率を精度よく自動で求めるために，人工知能を使うことができます．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223C1-63D0-4CA4-8D67-2118CF2CB84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813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画像分類の例</a:t>
            </a:r>
          </a:p>
          <a:p>
            <a:endParaRPr lang="ja-JP" altLang="en-US" dirty="0"/>
          </a:p>
          <a:p>
            <a:r>
              <a:rPr lang="ja-JP" altLang="en-US" dirty="0"/>
              <a:t>画像に対して，いくつかのラベル，</a:t>
            </a:r>
          </a:p>
          <a:p>
            <a:r>
              <a:rPr lang="ja-JP" altLang="en-US" dirty="0"/>
              <a:t>それぞれのラベルに対しての確率が得られています．</a:t>
            </a:r>
          </a:p>
          <a:p>
            <a:endParaRPr lang="ja-JP" altLang="en-US" dirty="0"/>
          </a:p>
          <a:p>
            <a:r>
              <a:rPr lang="ja-JP" altLang="en-US" dirty="0"/>
              <a:t>例えば，この結果を見ると，この画像，ラベルが </a:t>
            </a:r>
            <a:r>
              <a:rPr lang="en-US" altLang="ja-JP" dirty="0" err="1"/>
              <a:t>lab_coat</a:t>
            </a:r>
            <a:r>
              <a:rPr lang="en-US" altLang="ja-JP" dirty="0"/>
              <a:t> </a:t>
            </a:r>
            <a:r>
              <a:rPr lang="ja-JP" altLang="en-US" dirty="0"/>
              <a:t>である確率が，約 </a:t>
            </a:r>
            <a:r>
              <a:rPr lang="en-US" altLang="ja-JP" dirty="0"/>
              <a:t>0.98 </a:t>
            </a:r>
            <a:r>
              <a:rPr lang="ja-JP" altLang="en-US" dirty="0" err="1"/>
              <a:t>のように</a:t>
            </a:r>
            <a:r>
              <a:rPr lang="ja-JP" altLang="en-US" dirty="0"/>
              <a:t>結果が得られています．</a:t>
            </a:r>
          </a:p>
          <a:p>
            <a:endParaRPr lang="ja-JP" altLang="en-US" dirty="0"/>
          </a:p>
          <a:p>
            <a:r>
              <a:rPr lang="ja-JP" altLang="en-US" dirty="0"/>
              <a:t>このように，１枚の画像に対して，複数のラベルとそれぞれの確率を得ること．</a:t>
            </a:r>
          </a:p>
          <a:p>
            <a:r>
              <a:rPr lang="ja-JP" altLang="en-US" dirty="0"/>
              <a:t>それが画像分類です．</a:t>
            </a:r>
          </a:p>
          <a:p>
            <a:endParaRPr lang="ja-JP" altLang="en-US" dirty="0"/>
          </a:p>
          <a:p>
            <a:r>
              <a:rPr lang="ja-JP" altLang="en-US" dirty="0"/>
              <a:t>画像分類は，画像を扱う他の人工知能，例えば，物体検出などの基礎になっています．</a:t>
            </a:r>
          </a:p>
          <a:p>
            <a:endParaRPr lang="ja-JP" altLang="en-US" dirty="0"/>
          </a:p>
          <a:p>
            <a:r>
              <a:rPr lang="ja-JP" altLang="en-US" dirty="0"/>
              <a:t>画像分類の説明は以上です．</a:t>
            </a:r>
          </a:p>
          <a:p>
            <a:r>
              <a:rPr lang="ja-JP" altLang="en-US" dirty="0"/>
              <a:t>視聴ありがとうございました．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223C1-63D0-4CA4-8D67-2118CF2CB84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51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ai/ni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8942" y="1257353"/>
            <a:ext cx="8895058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ni-1. </a:t>
            </a:r>
            <a:r>
              <a:rPr lang="ja-JP" altLang="en-US" dirty="0"/>
              <a:t>画像分類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（人工知能の実行）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https://www.kkaneko.jp/ai/ni/index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72765C-CB59-436A-A927-CF73C7B1D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画像分類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107C7A-98C7-49AC-951F-B3809523F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7663497" cy="1746635"/>
          </a:xfrm>
        </p:spPr>
        <p:txBody>
          <a:bodyPr/>
          <a:lstStyle/>
          <a:p>
            <a:r>
              <a:rPr kumimoji="1" lang="ja-JP" altLang="en-US" dirty="0"/>
              <a:t>画像分類は，</a:t>
            </a:r>
            <a:r>
              <a:rPr kumimoji="1" lang="ja-JP" altLang="en-US" b="1" dirty="0"/>
              <a:t>与えられた画像</a:t>
            </a:r>
            <a:r>
              <a:rPr kumimoji="1" lang="ja-JP" altLang="en-US" dirty="0"/>
              <a:t>に対して，次を得ること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b="1" dirty="0"/>
              <a:t>ラベル</a:t>
            </a:r>
            <a:r>
              <a:rPr lang="ja-JP" altLang="en-US" dirty="0"/>
              <a:t>と</a:t>
            </a:r>
            <a:r>
              <a:rPr lang="ja-JP" altLang="en-US" b="1" dirty="0"/>
              <a:t>確率</a:t>
            </a:r>
            <a:endParaRPr lang="en-US" altLang="ja-JP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504E33-58EA-4C98-902C-716C377E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C89ED8-3AB4-4D94-B525-A2559472E0D0}"/>
              </a:ext>
            </a:extLst>
          </p:cNvPr>
          <p:cNvSpPr txBox="1"/>
          <p:nvPr/>
        </p:nvSpPr>
        <p:spPr>
          <a:xfrm>
            <a:off x="508733" y="3739840"/>
            <a:ext cx="979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画像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7BE0E0-3586-4430-BC00-89C34A6DE378}"/>
              </a:ext>
            </a:extLst>
          </p:cNvPr>
          <p:cNvSpPr txBox="1"/>
          <p:nvPr/>
        </p:nvSpPr>
        <p:spPr>
          <a:xfrm>
            <a:off x="4571999" y="3555174"/>
            <a:ext cx="4370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ラベル</a:t>
            </a:r>
            <a:r>
              <a:rPr kumimoji="1" lang="ja-JP" altLang="en-US" sz="2400" dirty="0"/>
              <a:t>と</a:t>
            </a:r>
            <a:r>
              <a:rPr kumimoji="1" lang="ja-JP" altLang="en-US" sz="2400" b="1" dirty="0"/>
              <a:t>確率</a:t>
            </a:r>
            <a:endParaRPr kumimoji="1" lang="en-US" altLang="ja-JP" sz="2400" b="1" dirty="0"/>
          </a:p>
          <a:p>
            <a:r>
              <a:rPr kumimoji="1" lang="en-US" altLang="ja-JP" sz="2400" dirty="0"/>
              <a:t>※</a:t>
            </a:r>
            <a:r>
              <a:rPr kumimoji="1" lang="ja-JP" altLang="en-US" sz="2400" dirty="0"/>
              <a:t> 複数候補が得られる場合もある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9C328E-B132-469D-85C5-78BEF235910B}"/>
              </a:ext>
            </a:extLst>
          </p:cNvPr>
          <p:cNvSpPr txBox="1"/>
          <p:nvPr/>
        </p:nvSpPr>
        <p:spPr>
          <a:xfrm>
            <a:off x="2077424" y="3555174"/>
            <a:ext cx="173311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画像分類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システム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B5703559-2348-408D-850E-24728A88312D}"/>
              </a:ext>
            </a:extLst>
          </p:cNvPr>
          <p:cNvSpPr/>
          <p:nvPr/>
        </p:nvSpPr>
        <p:spPr>
          <a:xfrm>
            <a:off x="1529527" y="3739841"/>
            <a:ext cx="360343" cy="46166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2C074BD6-EDD9-428D-923A-ED007A4D5E44}"/>
              </a:ext>
            </a:extLst>
          </p:cNvPr>
          <p:cNvSpPr/>
          <p:nvPr/>
        </p:nvSpPr>
        <p:spPr>
          <a:xfrm>
            <a:off x="4077945" y="3739840"/>
            <a:ext cx="360343" cy="46166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40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E45BB-49B3-40E1-A138-A5F6CCB28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画像分類の例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44A1EE-9308-4000-B949-B0E19E53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4" descr="ネクタイを締めた男性&#10;&#10;自動的に生成された説明">
            <a:extLst>
              <a:ext uri="{FF2B5EF4-FFF2-40B4-BE49-F238E27FC236}">
                <a16:creationId xmlns:a16="http://schemas.microsoft.com/office/drawing/2014/main" id="{DC2508C0-BCF1-4F0C-B928-B8CE29AFA0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38" y="1594826"/>
            <a:ext cx="2458172" cy="183417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E3DAF8C-95F2-466F-B7EA-DDCB6F8EE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653" y="1694377"/>
            <a:ext cx="6067498" cy="163507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602EA9-FA83-4008-A689-18B19F18C6EB}"/>
              </a:ext>
            </a:extLst>
          </p:cNvPr>
          <p:cNvSpPr txBox="1"/>
          <p:nvPr/>
        </p:nvSpPr>
        <p:spPr>
          <a:xfrm>
            <a:off x="868032" y="35893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CD252A-8BD8-46D2-95C8-F11E7D1BCF14}"/>
              </a:ext>
            </a:extLst>
          </p:cNvPr>
          <p:cNvSpPr txBox="1"/>
          <p:nvPr/>
        </p:nvSpPr>
        <p:spPr>
          <a:xfrm>
            <a:off x="3543300" y="3528552"/>
            <a:ext cx="488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ラベル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確率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５つの候補が表示されている</a:t>
            </a:r>
          </a:p>
        </p:txBody>
      </p:sp>
    </p:spTree>
    <p:extLst>
      <p:ext uri="{BB962C8B-B14F-4D97-AF65-F5344CB8AC3E}">
        <p14:creationId xmlns:p14="http://schemas.microsoft.com/office/powerpoint/2010/main" val="747889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276</Words>
  <Application>Microsoft Office PowerPoint</Application>
  <PresentationFormat>画面に合わせる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ni-1. 画像分類 </vt:lpstr>
      <vt:lpstr>画像分類</vt:lpstr>
      <vt:lpstr>画像分類の例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ni-1. 画像分類（人工知能の実行）</dc:title>
  <dc:creator>kunihiko</dc:creator>
  <cp:lastModifiedBy>金子　邦彦</cp:lastModifiedBy>
  <cp:revision>13</cp:revision>
  <dcterms:created xsi:type="dcterms:W3CDTF">2020-04-20T02:04:38Z</dcterms:created>
  <dcterms:modified xsi:type="dcterms:W3CDTF">2025-03-25T14:20:32Z</dcterms:modified>
</cp:coreProperties>
</file>