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7"/>
  </p:notesMasterIdLst>
  <p:sldIdLst>
    <p:sldId id="874" r:id="rId3"/>
    <p:sldId id="943" r:id="rId4"/>
    <p:sldId id="838" r:id="rId5"/>
    <p:sldId id="1747" r:id="rId6"/>
    <p:sldId id="840" r:id="rId7"/>
    <p:sldId id="853" r:id="rId8"/>
    <p:sldId id="854" r:id="rId9"/>
    <p:sldId id="1745" r:id="rId10"/>
    <p:sldId id="1746" r:id="rId11"/>
    <p:sldId id="830" r:id="rId12"/>
    <p:sldId id="855" r:id="rId13"/>
    <p:sldId id="832" r:id="rId14"/>
    <p:sldId id="856" r:id="rId15"/>
    <p:sldId id="857" r:id="rId16"/>
    <p:sldId id="858" r:id="rId17"/>
    <p:sldId id="839" r:id="rId18"/>
    <p:sldId id="859" r:id="rId19"/>
    <p:sldId id="860" r:id="rId20"/>
    <p:sldId id="861" r:id="rId21"/>
    <p:sldId id="862" r:id="rId22"/>
    <p:sldId id="863" r:id="rId23"/>
    <p:sldId id="864" r:id="rId24"/>
    <p:sldId id="865" r:id="rId25"/>
    <p:sldId id="866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1141" autoAdjust="0"/>
    <p:restoredTop sz="94660"/>
  </p:normalViewPr>
  <p:slideViewPr>
    <p:cSldViewPr snapToGrid="0">
      <p:cViewPr varScale="1">
        <p:scale>
          <a:sx n="60" d="100"/>
          <a:sy n="60" d="100"/>
        </p:scale>
        <p:origin x="528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630"/>
    </p:cViewPr>
  </p:sorter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70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CA13-7410-4A26-92E4-D0462DC4FEEC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BE10-6334-49AE-BC6E-A091FC9472C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FB8F-FB00-407B-BA97-C09399882744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50B-BD30-4C24-AAC6-291E7CDA79C1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3700-ECA0-4650-B098-EE1D8F15E2A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66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52C4-D277-43DC-89CC-17031ECCBBE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10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7BBF-D7BE-47DD-9C7C-7D8AE2361E5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61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A9B4-57BA-44AF-99F0-303BDE19016E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146292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/Relationships>
</file>

<file path=ppt/slideMasters/_rels/slideMaster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6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2C118-0820-4F50-89DE-4B91D59C0E2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2B99B-EB01-47C4-BFBC-FDB367D3D5E6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badi" panose="020B0604020104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badi" panose="020B0604020104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07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badi" panose="020B0604020104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badi" panose="020B0604020104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badi" panose="020B0604020104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badi" panose="020B0604020104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badi" panose="020B0604020104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badi" panose="020B0604020104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kkaneko.jp/ai/mi/index.html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4815" y="1122363"/>
            <a:ext cx="8223463" cy="1655762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パスと木、状態空間表現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（人工知能）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URL: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https://www.kkaneko.jp/ai/mi/index.html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badi" panose="020B0604020104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badi" panose="020B0604020104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3CC647F6-F62E-4F8C-96B7-5908ACCFC9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7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C91F2-07D4-4165-83F0-3AE2BADF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状態空間表現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E53588-6096-4370-AB3F-8B5109E0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401" y="2409124"/>
            <a:ext cx="7626096" cy="4058557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C00000"/>
                </a:solidFill>
              </a:rPr>
              <a:t>状態空間表現</a:t>
            </a:r>
            <a:r>
              <a:rPr lang="ja-JP" altLang="en-US" dirty="0"/>
              <a:t>とは，ゲームなどの世界の</a:t>
            </a:r>
            <a:r>
              <a:rPr lang="ja-JP" altLang="en-US" b="1" u="sng" dirty="0">
                <a:solidFill>
                  <a:srgbClr val="FF0000"/>
                </a:solidFill>
              </a:rPr>
              <a:t>状態を，１つまたは複数の変数で表すこと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（例）　変数 </a:t>
            </a:r>
            <a:r>
              <a:rPr lang="en-US" altLang="ja-JP" dirty="0"/>
              <a:t>a</a:t>
            </a:r>
            <a:r>
              <a:rPr lang="ja-JP" altLang="en-US" dirty="0"/>
              <a:t>　</a:t>
            </a:r>
            <a:r>
              <a:rPr lang="en-US" altLang="ja-JP" dirty="0"/>
              <a:t> </a:t>
            </a:r>
            <a:r>
              <a:rPr lang="ja-JP" altLang="en-US" dirty="0"/>
              <a:t>・・・ いまの数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A9813D-1FC2-4423-8C85-3F5491FFB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152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C91F2-07D4-4165-83F0-3AE2BADF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状態空間表現での行動の</a:t>
            </a:r>
            <a:br>
              <a:rPr kumimoji="1" lang="en-US" altLang="ja-JP" sz="3500" dirty="0"/>
            </a:br>
            <a:r>
              <a:rPr kumimoji="1" lang="ja-JP" altLang="en-US" sz="3500" dirty="0"/>
              <a:t>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E53588-6096-4370-AB3F-8B5109E0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578" y="2458871"/>
            <a:ext cx="7425501" cy="845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変数 </a:t>
            </a:r>
            <a:r>
              <a:rPr lang="en-US" altLang="ja-JP" dirty="0"/>
              <a:t>| </a:t>
            </a:r>
            <a:r>
              <a:rPr lang="ja-JP" altLang="en-US" dirty="0"/>
              <a:t>条件</a:t>
            </a:r>
            <a:r>
              <a:rPr lang="en-US" altLang="ja-JP" dirty="0"/>
              <a:t>) </a:t>
            </a:r>
            <a:r>
              <a:rPr lang="ja-JP" altLang="en-US" dirty="0"/>
              <a:t>→ 変化後の変数の値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83B68C-A0BD-4450-984A-1B0499ED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279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C91F2-07D4-4165-83F0-3AE2BADF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状態空間表現での行動の</a:t>
            </a:r>
            <a:br>
              <a:rPr kumimoji="1" lang="en-US" altLang="ja-JP" sz="3500" dirty="0"/>
            </a:br>
            <a:r>
              <a:rPr kumimoji="1" lang="ja-JP" altLang="en-US" sz="3500" dirty="0"/>
              <a:t>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E53588-6096-4370-AB3F-8B5109E0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578" y="2458871"/>
            <a:ext cx="7425501" cy="845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変数 </a:t>
            </a:r>
            <a:r>
              <a:rPr lang="en-US" altLang="ja-JP" dirty="0"/>
              <a:t>| </a:t>
            </a:r>
            <a:r>
              <a:rPr lang="ja-JP" altLang="en-US" dirty="0"/>
              <a:t>条件</a:t>
            </a:r>
            <a:r>
              <a:rPr lang="en-US" altLang="ja-JP" dirty="0"/>
              <a:t>) </a:t>
            </a:r>
            <a:r>
              <a:rPr lang="ja-JP" altLang="en-US" dirty="0"/>
              <a:t>→ 変化後の変数の値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335B2DC-291A-4A26-9410-1AF8EB05502A}"/>
              </a:ext>
            </a:extLst>
          </p:cNvPr>
          <p:cNvSpPr/>
          <p:nvPr/>
        </p:nvSpPr>
        <p:spPr>
          <a:xfrm>
            <a:off x="517497" y="3437472"/>
            <a:ext cx="4187680" cy="24388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544D69D-0FF7-4BBC-94A4-37AA72F5383B}"/>
              </a:ext>
            </a:extLst>
          </p:cNvPr>
          <p:cNvSpPr txBox="1"/>
          <p:nvPr/>
        </p:nvSpPr>
        <p:spPr>
          <a:xfrm>
            <a:off x="1845839" y="606807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行動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B0B77FBD-368D-405E-BBCC-AEF8BEBA9191}"/>
              </a:ext>
            </a:extLst>
          </p:cNvPr>
          <p:cNvSpPr txBox="1">
            <a:spLocks/>
          </p:cNvSpPr>
          <p:nvPr/>
        </p:nvSpPr>
        <p:spPr>
          <a:xfrm>
            <a:off x="738849" y="3519358"/>
            <a:ext cx="4187680" cy="235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場面の数を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|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 21)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→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 + 1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|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 21)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→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 + 2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|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 21)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→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 + 3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49F92F-7AC5-4485-AF8E-F22E84C179B0}"/>
              </a:ext>
            </a:extLst>
          </p:cNvPr>
          <p:cNvSpPr/>
          <p:nvPr/>
        </p:nvSpPr>
        <p:spPr>
          <a:xfrm>
            <a:off x="5368454" y="4141978"/>
            <a:ext cx="3258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| 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&lt; 21)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→ 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 + 1</a:t>
            </a:r>
          </a:p>
        </p:txBody>
      </p:sp>
      <p:sp>
        <p:nvSpPr>
          <p:cNvPr id="21" name="右中かっこ 20">
            <a:extLst>
              <a:ext uri="{FF2B5EF4-FFF2-40B4-BE49-F238E27FC236}">
                <a16:creationId xmlns:a16="http://schemas.microsoft.com/office/drawing/2014/main" id="{72BA0D51-F0DB-421B-99BB-C51258A2557B}"/>
              </a:ext>
            </a:extLst>
          </p:cNvPr>
          <p:cNvSpPr/>
          <p:nvPr/>
        </p:nvSpPr>
        <p:spPr>
          <a:xfrm rot="5400000">
            <a:off x="6656956" y="4373611"/>
            <a:ext cx="249758" cy="7413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右中かっこ 21">
            <a:extLst>
              <a:ext uri="{FF2B5EF4-FFF2-40B4-BE49-F238E27FC236}">
                <a16:creationId xmlns:a16="http://schemas.microsoft.com/office/drawing/2014/main" id="{6E39BE10-0116-4CDE-9E31-0D7BFEF791A6}"/>
              </a:ext>
            </a:extLst>
          </p:cNvPr>
          <p:cNvSpPr/>
          <p:nvPr/>
        </p:nvSpPr>
        <p:spPr>
          <a:xfrm rot="5400000">
            <a:off x="7871011" y="4413679"/>
            <a:ext cx="280571" cy="62970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2545DFA-A584-4537-9AF7-0D3A076E9E98}"/>
              </a:ext>
            </a:extLst>
          </p:cNvPr>
          <p:cNvSpPr txBox="1"/>
          <p:nvPr/>
        </p:nvSpPr>
        <p:spPr>
          <a:xfrm>
            <a:off x="6417932" y="494474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条件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D8AF7FD-6A5A-4F51-8F88-FDCC842607B6}"/>
              </a:ext>
            </a:extLst>
          </p:cNvPr>
          <p:cNvSpPr txBox="1"/>
          <p:nvPr/>
        </p:nvSpPr>
        <p:spPr>
          <a:xfrm>
            <a:off x="7354776" y="4953016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の値を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どう変化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させるか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701360-C3DC-461A-9B96-C9F8C47FF382}"/>
              </a:ext>
            </a:extLst>
          </p:cNvPr>
          <p:cNvSpPr/>
          <p:nvPr/>
        </p:nvSpPr>
        <p:spPr>
          <a:xfrm>
            <a:off x="5368454" y="4049486"/>
            <a:ext cx="3349583" cy="1826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559765-7E5B-4725-A4D1-1B0AD945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2401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2CFA8B2-65C1-44E8-AEB3-473646314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670" y="577850"/>
            <a:ext cx="4988401" cy="426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C220AF9-2494-4B4B-AF0C-227800813608}"/>
              </a:ext>
            </a:extLst>
          </p:cNvPr>
          <p:cNvSpPr txBox="1"/>
          <p:nvPr/>
        </p:nvSpPr>
        <p:spPr>
          <a:xfrm>
            <a:off x="425950" y="5045644"/>
            <a:ext cx="85731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リバーシの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盤面は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 × 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→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状態空間表現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では，変数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64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個と考えることもできる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DA116E-7A50-403E-B912-45A35B2A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830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C91F2-07D4-4165-83F0-3AE2BADF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E53588-6096-4370-AB3F-8B5109E0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401" y="2409124"/>
            <a:ext cx="7626096" cy="3610675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状態空間表現</a:t>
            </a:r>
            <a:r>
              <a:rPr lang="ja-JP" altLang="en-US" b="1" dirty="0"/>
              <a:t>：</a:t>
            </a:r>
            <a:endParaRPr lang="en-US" altLang="ja-JP" b="1" dirty="0"/>
          </a:p>
          <a:p>
            <a:pPr marL="0" indent="0">
              <a:buNone/>
            </a:pPr>
            <a:r>
              <a:rPr lang="zh-TW" altLang="en-US" b="1" dirty="0">
                <a:solidFill>
                  <a:srgbClr val="C00000"/>
                </a:solidFill>
              </a:rPr>
              <a:t>状態空間表現</a:t>
            </a:r>
            <a:r>
              <a:rPr lang="ja-JP" altLang="en-US" dirty="0"/>
              <a:t>とは，ゲームなどの世界の</a:t>
            </a:r>
            <a:r>
              <a:rPr lang="ja-JP" altLang="en-US" b="1" u="sng" dirty="0">
                <a:solidFill>
                  <a:srgbClr val="FF0000"/>
                </a:solidFill>
              </a:rPr>
              <a:t>状態を，１つまたは複数の変数で表すこと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endParaRPr lang="en-US" altLang="ja-JP" b="1" dirty="0"/>
          </a:p>
          <a:p>
            <a:r>
              <a:rPr lang="ja-JP" altLang="en-US" b="1" dirty="0">
                <a:solidFill>
                  <a:srgbClr val="C00000"/>
                </a:solidFill>
              </a:rPr>
              <a:t>状態空間表現</a:t>
            </a:r>
            <a:r>
              <a:rPr lang="ja-JP" altLang="en-US" dirty="0"/>
              <a:t>での</a:t>
            </a:r>
            <a:r>
              <a:rPr lang="ja-JP" altLang="en-US" b="1" dirty="0">
                <a:solidFill>
                  <a:srgbClr val="C00000"/>
                </a:solidFill>
              </a:rPr>
              <a:t>行動</a:t>
            </a:r>
            <a:r>
              <a:rPr lang="ja-JP" altLang="en-US" dirty="0"/>
              <a:t>の書き方</a:t>
            </a:r>
            <a:r>
              <a:rPr lang="ja-JP" altLang="en-US" b="1" dirty="0"/>
              <a:t>：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ja-JP" altLang="en-US" b="1" dirty="0"/>
              <a:t>変数 </a:t>
            </a:r>
            <a:r>
              <a:rPr lang="en-US" altLang="ja-JP" b="1" dirty="0"/>
              <a:t>| </a:t>
            </a:r>
            <a:r>
              <a:rPr lang="ja-JP" altLang="en-US" b="1" dirty="0"/>
              <a:t>条件</a:t>
            </a:r>
            <a:r>
              <a:rPr lang="en-US" altLang="ja-JP" b="1" dirty="0"/>
              <a:t>) </a:t>
            </a:r>
            <a:r>
              <a:rPr lang="ja-JP" altLang="en-US" b="1" dirty="0"/>
              <a:t>→ 変化後の変数の値</a:t>
            </a: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95E16A-0606-48FD-9575-E3012087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304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3.</a:t>
            </a:r>
            <a:r>
              <a:rPr lang="ja-JP" altLang="en-US" dirty="0"/>
              <a:t>２つの「水差し」の例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3E35FE-89E5-4E01-AA76-6B50458F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93A9E9-6F07-42B2-B59B-70024B7509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836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C91F2-07D4-4165-83F0-3AE2BADF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3500" dirty="0"/>
              <a:t>はじめに</a:t>
            </a:r>
            <a:endParaRPr kumimoji="1" lang="ja-JP" altLang="en-US" sz="35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E53588-6096-4370-AB3F-8B5109E0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401" y="2409124"/>
            <a:ext cx="7626096" cy="4058557"/>
          </a:xfrm>
        </p:spPr>
        <p:txBody>
          <a:bodyPr>
            <a:normAutofit/>
          </a:bodyPr>
          <a:lstStyle/>
          <a:p>
            <a:r>
              <a:rPr lang="ja-JP" altLang="en-US" dirty="0"/>
              <a:t>２つの大きさの違う「水差し」で，</a:t>
            </a:r>
            <a:r>
              <a:rPr lang="ja-JP" altLang="en-US" b="1" dirty="0">
                <a:solidFill>
                  <a:srgbClr val="C00000"/>
                </a:solidFill>
              </a:rPr>
              <a:t>状態空間表現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行動</a:t>
            </a:r>
            <a:r>
              <a:rPr lang="ja-JP" altLang="en-US" dirty="0"/>
              <a:t>を確認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DE5376-868E-4A4E-A4E7-E80E44F7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969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行動１　水差し①を満杯にする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71853" y="151503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 rot="18611772">
            <a:off x="3176707" y="902108"/>
            <a:ext cx="593312" cy="4181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48342" y="663731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満杯にする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A87C5146-5C8B-4216-9B18-482F95B4A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207" y="4268331"/>
            <a:ext cx="3950008" cy="528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&lt; 4) </a:t>
            </a:r>
            <a:r>
              <a:rPr lang="ja-JP" altLang="en-US" dirty="0"/>
              <a:t>→ </a:t>
            </a:r>
            <a:r>
              <a:rPr lang="en-US" altLang="ja-JP" dirty="0"/>
              <a:t>(4,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)</a:t>
            </a:r>
            <a:endParaRPr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9FC8CED-B0C2-4931-AB8A-D7A0D9111EA0}"/>
              </a:ext>
            </a:extLst>
          </p:cNvPr>
          <p:cNvCxnSpPr/>
          <p:nvPr/>
        </p:nvCxnSpPr>
        <p:spPr>
          <a:xfrm flipV="1">
            <a:off x="2073106" y="4836538"/>
            <a:ext cx="872519" cy="698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F0379A61-3CDC-43EE-B4B4-B04C2143F2CF}"/>
              </a:ext>
            </a:extLst>
          </p:cNvPr>
          <p:cNvSpPr txBox="1">
            <a:spLocks/>
          </p:cNvSpPr>
          <p:nvPr/>
        </p:nvSpPr>
        <p:spPr>
          <a:xfrm>
            <a:off x="1848776" y="5279156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条件「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 4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」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41A9AD5-13B4-4F0E-8D92-B2A6D661AF50}"/>
              </a:ext>
            </a:extLst>
          </p:cNvPr>
          <p:cNvSpPr/>
          <p:nvPr/>
        </p:nvSpPr>
        <p:spPr>
          <a:xfrm>
            <a:off x="1612415" y="5105119"/>
            <a:ext cx="2659438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7FBD5AD-9317-4452-B566-299E3EFC36FF}"/>
              </a:ext>
            </a:extLst>
          </p:cNvPr>
          <p:cNvCxnSpPr/>
          <p:nvPr/>
        </p:nvCxnSpPr>
        <p:spPr>
          <a:xfrm flipV="1">
            <a:off x="3399334" y="4857855"/>
            <a:ext cx="872519" cy="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225875D8-94DA-43C5-B248-1298EE93CCED}"/>
              </a:ext>
            </a:extLst>
          </p:cNvPr>
          <p:cNvSpPr txBox="1">
            <a:spLocks/>
          </p:cNvSpPr>
          <p:nvPr/>
        </p:nvSpPr>
        <p:spPr>
          <a:xfrm>
            <a:off x="5360920" y="3946128"/>
            <a:ext cx="3048302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4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変化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のまま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513D4C0-7C7D-4C4A-8023-818D308BB123}"/>
              </a:ext>
            </a:extLst>
          </p:cNvPr>
          <p:cNvSpPr/>
          <p:nvPr/>
        </p:nvSpPr>
        <p:spPr>
          <a:xfrm>
            <a:off x="4749144" y="3887613"/>
            <a:ext cx="4271854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51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行動２　水差し①を空にする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 rot="18611772">
            <a:off x="1552119" y="2900651"/>
            <a:ext cx="593312" cy="4181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1040" y="3389964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空にする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C6B324D-37FA-4DB2-B37F-0CEE0A463D35}"/>
              </a:ext>
            </a:extLst>
          </p:cNvPr>
          <p:cNvCxnSpPr/>
          <p:nvPr/>
        </p:nvCxnSpPr>
        <p:spPr>
          <a:xfrm flipV="1">
            <a:off x="2073106" y="4836538"/>
            <a:ext cx="872519" cy="698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E8F5840-877D-496D-A69A-4D0145B260A8}"/>
              </a:ext>
            </a:extLst>
          </p:cNvPr>
          <p:cNvCxnSpPr/>
          <p:nvPr/>
        </p:nvCxnSpPr>
        <p:spPr>
          <a:xfrm flipV="1">
            <a:off x="3399334" y="4857855"/>
            <a:ext cx="872519" cy="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A6FA7942-ACB2-4A85-805D-EF2325DC8133}"/>
              </a:ext>
            </a:extLst>
          </p:cNvPr>
          <p:cNvSpPr txBox="1">
            <a:spLocks/>
          </p:cNvSpPr>
          <p:nvPr/>
        </p:nvSpPr>
        <p:spPr>
          <a:xfrm>
            <a:off x="5286420" y="4456804"/>
            <a:ext cx="3048302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0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のまま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488BB70-F298-4107-B64E-5E09594B2A87}"/>
              </a:ext>
            </a:extLst>
          </p:cNvPr>
          <p:cNvSpPr/>
          <p:nvPr/>
        </p:nvSpPr>
        <p:spPr>
          <a:xfrm>
            <a:off x="4872149" y="4277545"/>
            <a:ext cx="3289301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B7C1A372-B2F7-4E8A-8402-8146BCD64B87}"/>
              </a:ext>
            </a:extLst>
          </p:cNvPr>
          <p:cNvSpPr txBox="1">
            <a:spLocks/>
          </p:cNvSpPr>
          <p:nvPr/>
        </p:nvSpPr>
        <p:spPr>
          <a:xfrm>
            <a:off x="1385226" y="5192138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条件「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&gt; 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」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C21A061-C5A5-4C50-9E20-31B502B7BB6D}"/>
              </a:ext>
            </a:extLst>
          </p:cNvPr>
          <p:cNvSpPr/>
          <p:nvPr/>
        </p:nvSpPr>
        <p:spPr>
          <a:xfrm>
            <a:off x="1148865" y="5018101"/>
            <a:ext cx="2659438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02D46BF9-2ECF-4062-931A-AF7851F42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0" y="4233829"/>
            <a:ext cx="4648201" cy="5524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&gt; 0) </a:t>
            </a:r>
            <a:r>
              <a:rPr lang="ja-JP" altLang="en-US" dirty="0"/>
              <a:t>→ </a:t>
            </a:r>
            <a:r>
              <a:rPr lang="en-US" altLang="ja-JP" dirty="0"/>
              <a:t>(0,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7606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7920455" cy="723099"/>
          </a:xfrm>
        </p:spPr>
        <p:txBody>
          <a:bodyPr>
            <a:noAutofit/>
          </a:bodyPr>
          <a:lstStyle/>
          <a:p>
            <a:r>
              <a:rPr lang="ja-JP" altLang="en-US" dirty="0"/>
              <a:t>行動３　水差し①を使って，水差し②を満杯にする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 rot="10800000">
            <a:off x="3587073" y="2127073"/>
            <a:ext cx="593312" cy="4181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68075" y="1233007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満杯になるまで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5047C252-B7E3-4434-95C8-373E59AD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3" y="4275757"/>
            <a:ext cx="7650877" cy="637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&gt;= 3 and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&lt; 3) </a:t>
            </a:r>
            <a:r>
              <a:rPr lang="ja-JP" altLang="en-US" dirty="0"/>
              <a:t>→ </a:t>
            </a:r>
            <a:r>
              <a:rPr lang="en-US" altLang="ja-JP" dirty="0"/>
              <a:t>(x + y - 3, 3)</a:t>
            </a:r>
            <a:endParaRPr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C661F8C-28BE-490F-9F49-5E3DAA549706}"/>
              </a:ext>
            </a:extLst>
          </p:cNvPr>
          <p:cNvCxnSpPr>
            <a:cxnSpLocks/>
          </p:cNvCxnSpPr>
          <p:nvPr/>
        </p:nvCxnSpPr>
        <p:spPr>
          <a:xfrm flipV="1">
            <a:off x="2073106" y="4822578"/>
            <a:ext cx="3114844" cy="2094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9F4C7D7-4F4F-43E5-B745-192E1AB86EDB}"/>
              </a:ext>
            </a:extLst>
          </p:cNvPr>
          <p:cNvCxnSpPr>
            <a:cxnSpLocks/>
          </p:cNvCxnSpPr>
          <p:nvPr/>
        </p:nvCxnSpPr>
        <p:spPr>
          <a:xfrm flipV="1">
            <a:off x="5883348" y="4822578"/>
            <a:ext cx="1908102" cy="13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3BFE00AF-3237-4F61-A8A2-8DA3B99F4B13}"/>
              </a:ext>
            </a:extLst>
          </p:cNvPr>
          <p:cNvSpPr txBox="1">
            <a:spLocks/>
          </p:cNvSpPr>
          <p:nvPr/>
        </p:nvSpPr>
        <p:spPr>
          <a:xfrm>
            <a:off x="4872146" y="4994324"/>
            <a:ext cx="4271854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+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-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3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3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648BAA8-EAE3-4E5C-B8D3-73D6EB84E428}"/>
              </a:ext>
            </a:extLst>
          </p:cNvPr>
          <p:cNvSpPr/>
          <p:nvPr/>
        </p:nvSpPr>
        <p:spPr>
          <a:xfrm>
            <a:off x="4749144" y="4941571"/>
            <a:ext cx="4271854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05E0BE0-0D87-4F40-A052-BF8546A5464D}"/>
              </a:ext>
            </a:extLst>
          </p:cNvPr>
          <p:cNvSpPr/>
          <p:nvPr/>
        </p:nvSpPr>
        <p:spPr>
          <a:xfrm>
            <a:off x="2575783" y="5009476"/>
            <a:ext cx="1353035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04A4D459-E371-4040-ACBE-87AF3AFB4F14}"/>
              </a:ext>
            </a:extLst>
          </p:cNvPr>
          <p:cNvSpPr txBox="1">
            <a:spLocks/>
          </p:cNvSpPr>
          <p:nvPr/>
        </p:nvSpPr>
        <p:spPr>
          <a:xfrm>
            <a:off x="2812144" y="5183513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91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1. </a:t>
            </a:r>
            <a:r>
              <a:rPr lang="ja-JP" altLang="en-US" dirty="0"/>
              <a:t>パスと木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276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1137242"/>
          </a:xfrm>
        </p:spPr>
        <p:txBody>
          <a:bodyPr>
            <a:noAutofit/>
          </a:bodyPr>
          <a:lstStyle/>
          <a:p>
            <a:r>
              <a:rPr lang="ja-JP" altLang="en-US" dirty="0"/>
              <a:t>行動４　水差し①の水をすべて，水差し②に入れる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22" name="左矢印 12">
            <a:extLst>
              <a:ext uri="{FF2B5EF4-FFF2-40B4-BE49-F238E27FC236}">
                <a16:creationId xmlns:a16="http://schemas.microsoft.com/office/drawing/2014/main" id="{05924371-736D-4106-AC62-4AF383A83237}"/>
              </a:ext>
            </a:extLst>
          </p:cNvPr>
          <p:cNvSpPr/>
          <p:nvPr/>
        </p:nvSpPr>
        <p:spPr>
          <a:xfrm rot="10800000">
            <a:off x="3587073" y="2127073"/>
            <a:ext cx="593312" cy="4181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2E74D8E-E30D-4843-B23C-E5855A7F4909}"/>
              </a:ext>
            </a:extLst>
          </p:cNvPr>
          <p:cNvSpPr txBox="1"/>
          <p:nvPr/>
        </p:nvSpPr>
        <p:spPr>
          <a:xfrm>
            <a:off x="2506561" y="715775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すべて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4D7E4FF7-BC69-4EF8-B273-815FD27C4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3" y="4275757"/>
            <a:ext cx="7606427" cy="637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&lt;= 3 and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&gt; 0) </a:t>
            </a:r>
            <a:r>
              <a:rPr lang="ja-JP" altLang="en-US" dirty="0"/>
              <a:t>→ </a:t>
            </a:r>
            <a:r>
              <a:rPr lang="en-US" altLang="ja-JP" dirty="0"/>
              <a:t>(0,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)</a:t>
            </a:r>
            <a:endParaRPr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EF19936-D3FD-49D7-8C4E-36BE0F286720}"/>
              </a:ext>
            </a:extLst>
          </p:cNvPr>
          <p:cNvCxnSpPr>
            <a:cxnSpLocks/>
          </p:cNvCxnSpPr>
          <p:nvPr/>
        </p:nvCxnSpPr>
        <p:spPr>
          <a:xfrm flipV="1">
            <a:off x="2073106" y="4814444"/>
            <a:ext cx="3057694" cy="2907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1686CD5-1E85-44A2-8917-EA8DE1DB00CD}"/>
              </a:ext>
            </a:extLst>
          </p:cNvPr>
          <p:cNvCxnSpPr>
            <a:cxnSpLocks/>
          </p:cNvCxnSpPr>
          <p:nvPr/>
        </p:nvCxnSpPr>
        <p:spPr>
          <a:xfrm flipV="1">
            <a:off x="5931020" y="4782103"/>
            <a:ext cx="1908102" cy="13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B4764E81-203B-4A27-B274-44429D49E869}"/>
              </a:ext>
            </a:extLst>
          </p:cNvPr>
          <p:cNvSpPr txBox="1">
            <a:spLocks/>
          </p:cNvSpPr>
          <p:nvPr/>
        </p:nvSpPr>
        <p:spPr>
          <a:xfrm>
            <a:off x="4872146" y="4994324"/>
            <a:ext cx="4271854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0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+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2FBCEB-6640-4E6D-81DF-05BA585294EF}"/>
              </a:ext>
            </a:extLst>
          </p:cNvPr>
          <p:cNvSpPr/>
          <p:nvPr/>
        </p:nvSpPr>
        <p:spPr>
          <a:xfrm>
            <a:off x="4734383" y="4912717"/>
            <a:ext cx="4271854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EC3BD64-3635-465D-AF51-7E0A77C66E3D}"/>
              </a:ext>
            </a:extLst>
          </p:cNvPr>
          <p:cNvSpPr/>
          <p:nvPr/>
        </p:nvSpPr>
        <p:spPr>
          <a:xfrm>
            <a:off x="2571265" y="5102072"/>
            <a:ext cx="1357696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918A546A-4439-4191-956D-B7606A4DEE57}"/>
              </a:ext>
            </a:extLst>
          </p:cNvPr>
          <p:cNvSpPr txBox="1">
            <a:spLocks/>
          </p:cNvSpPr>
          <p:nvPr/>
        </p:nvSpPr>
        <p:spPr>
          <a:xfrm>
            <a:off x="2807626" y="5288632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314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行動５　水差し②を満杯にする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 rot="18920614">
            <a:off x="5343487" y="1287527"/>
            <a:ext cx="612497" cy="4083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51792" y="1136558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満杯にする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3304816C-1A8E-46CA-8BF8-87307F62E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207" y="4268331"/>
            <a:ext cx="3950008" cy="588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&lt; 3) </a:t>
            </a:r>
            <a:r>
              <a:rPr lang="ja-JP" altLang="en-US" dirty="0"/>
              <a:t>→ </a:t>
            </a:r>
            <a:r>
              <a:rPr lang="en-US" altLang="ja-JP" dirty="0"/>
              <a:t>(x, 3)</a:t>
            </a:r>
            <a:endParaRPr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B4074C5-0166-4D79-AC1B-EEE70DEBA9F5}"/>
              </a:ext>
            </a:extLst>
          </p:cNvPr>
          <p:cNvCxnSpPr>
            <a:cxnSpLocks/>
          </p:cNvCxnSpPr>
          <p:nvPr/>
        </p:nvCxnSpPr>
        <p:spPr>
          <a:xfrm flipV="1">
            <a:off x="2073106" y="4836538"/>
            <a:ext cx="872519" cy="698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FEA7298F-3046-445A-A2EC-A78E879488F9}"/>
              </a:ext>
            </a:extLst>
          </p:cNvPr>
          <p:cNvSpPr txBox="1">
            <a:spLocks/>
          </p:cNvSpPr>
          <p:nvPr/>
        </p:nvSpPr>
        <p:spPr>
          <a:xfrm>
            <a:off x="1848776" y="5279156"/>
            <a:ext cx="2634324" cy="65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条件「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 3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」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E13A7A8-A3CC-45E4-9FD4-F4429859D19B}"/>
              </a:ext>
            </a:extLst>
          </p:cNvPr>
          <p:cNvSpPr/>
          <p:nvPr/>
        </p:nvSpPr>
        <p:spPr>
          <a:xfrm>
            <a:off x="1612415" y="5105119"/>
            <a:ext cx="2659438" cy="8479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872D790-F59C-4794-9B62-AFE8ABA6A004}"/>
              </a:ext>
            </a:extLst>
          </p:cNvPr>
          <p:cNvCxnSpPr>
            <a:cxnSpLocks/>
          </p:cNvCxnSpPr>
          <p:nvPr/>
        </p:nvCxnSpPr>
        <p:spPr>
          <a:xfrm flipV="1">
            <a:off x="3399334" y="4857855"/>
            <a:ext cx="872519" cy="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10AFBD67-6673-473D-B4D2-81D5DB75E250}"/>
              </a:ext>
            </a:extLst>
          </p:cNvPr>
          <p:cNvSpPr txBox="1">
            <a:spLocks/>
          </p:cNvSpPr>
          <p:nvPr/>
        </p:nvSpPr>
        <p:spPr>
          <a:xfrm>
            <a:off x="5360920" y="3946128"/>
            <a:ext cx="3048302" cy="108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のまま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3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6A581AD-74CD-4E49-954D-0F234D8F5400}"/>
              </a:ext>
            </a:extLst>
          </p:cNvPr>
          <p:cNvSpPr/>
          <p:nvPr/>
        </p:nvSpPr>
        <p:spPr>
          <a:xfrm>
            <a:off x="4749144" y="3887613"/>
            <a:ext cx="4271854" cy="139287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595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行動６　水差し②を空にする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 rot="2361919" flipH="1">
            <a:off x="5810037" y="2979895"/>
            <a:ext cx="554660" cy="4083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93672" y="3327759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空にする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4E67A02-A2EB-4090-A098-85E69E1BA4EE}"/>
              </a:ext>
            </a:extLst>
          </p:cNvPr>
          <p:cNvCxnSpPr/>
          <p:nvPr/>
        </p:nvCxnSpPr>
        <p:spPr>
          <a:xfrm flipV="1">
            <a:off x="2073106" y="4836538"/>
            <a:ext cx="872519" cy="698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C70C263-10AC-43B2-A8B2-9B53FA669F0F}"/>
              </a:ext>
            </a:extLst>
          </p:cNvPr>
          <p:cNvCxnSpPr/>
          <p:nvPr/>
        </p:nvCxnSpPr>
        <p:spPr>
          <a:xfrm flipV="1">
            <a:off x="3399334" y="4857855"/>
            <a:ext cx="872519" cy="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9735C8E1-8921-43DD-8169-13F69FF734A3}"/>
              </a:ext>
            </a:extLst>
          </p:cNvPr>
          <p:cNvSpPr txBox="1">
            <a:spLocks/>
          </p:cNvSpPr>
          <p:nvPr/>
        </p:nvSpPr>
        <p:spPr>
          <a:xfrm>
            <a:off x="5286420" y="4456804"/>
            <a:ext cx="3048302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のまま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0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の変化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4F6A559-6FB6-41FC-8F20-56A7EE03EAE8}"/>
              </a:ext>
            </a:extLst>
          </p:cNvPr>
          <p:cNvSpPr/>
          <p:nvPr/>
        </p:nvSpPr>
        <p:spPr>
          <a:xfrm>
            <a:off x="4872149" y="4277545"/>
            <a:ext cx="3289301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DC18DBB6-3285-40B7-95DB-01455C77C20E}"/>
              </a:ext>
            </a:extLst>
          </p:cNvPr>
          <p:cNvSpPr txBox="1">
            <a:spLocks/>
          </p:cNvSpPr>
          <p:nvPr/>
        </p:nvSpPr>
        <p:spPr>
          <a:xfrm>
            <a:off x="1385226" y="5192138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条件「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&gt; 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」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C06B705-0A73-4008-B269-86CD88CFC226}"/>
              </a:ext>
            </a:extLst>
          </p:cNvPr>
          <p:cNvSpPr/>
          <p:nvPr/>
        </p:nvSpPr>
        <p:spPr>
          <a:xfrm>
            <a:off x="1148865" y="5018101"/>
            <a:ext cx="2659438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1B95F24B-C57F-488E-A39B-C56782F37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0" y="4233829"/>
            <a:ext cx="4648201" cy="5524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&gt; 0) </a:t>
            </a:r>
            <a:r>
              <a:rPr lang="ja-JP" altLang="en-US" dirty="0"/>
              <a:t>→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, 0)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3196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028405" cy="1144509"/>
          </a:xfrm>
        </p:spPr>
        <p:txBody>
          <a:bodyPr>
            <a:noAutofit/>
          </a:bodyPr>
          <a:lstStyle/>
          <a:p>
            <a:r>
              <a:rPr lang="ja-JP" altLang="en-US" dirty="0"/>
              <a:t>行動７　水差し②を使って，水差し①を満杯にする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>
            <a:off x="3557243" y="1577515"/>
            <a:ext cx="612497" cy="4083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50968" y="715775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満杯になるまで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ACEA1AD0-2994-4561-A399-650CE04F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3" y="4275757"/>
            <a:ext cx="7733427" cy="637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&gt;= 4 and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&lt; 4) </a:t>
            </a:r>
            <a:r>
              <a:rPr lang="ja-JP" altLang="en-US" dirty="0"/>
              <a:t>→ </a:t>
            </a:r>
            <a:r>
              <a:rPr lang="en-US" altLang="ja-JP" dirty="0"/>
              <a:t>(4,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- 4)</a:t>
            </a:r>
            <a:endParaRPr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6E75CD7-AE29-4C96-9B75-EA73FF681A13}"/>
              </a:ext>
            </a:extLst>
          </p:cNvPr>
          <p:cNvCxnSpPr>
            <a:cxnSpLocks/>
          </p:cNvCxnSpPr>
          <p:nvPr/>
        </p:nvCxnSpPr>
        <p:spPr>
          <a:xfrm flipV="1">
            <a:off x="2073106" y="4843068"/>
            <a:ext cx="3133894" cy="4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E56415F-513F-4BDA-B0D4-946C13658BAE}"/>
              </a:ext>
            </a:extLst>
          </p:cNvPr>
          <p:cNvCxnSpPr>
            <a:cxnSpLocks/>
          </p:cNvCxnSpPr>
          <p:nvPr/>
        </p:nvCxnSpPr>
        <p:spPr>
          <a:xfrm flipV="1">
            <a:off x="5931020" y="4848384"/>
            <a:ext cx="1908102" cy="13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CA618427-A4CA-45F0-96E9-0E812231745A}"/>
              </a:ext>
            </a:extLst>
          </p:cNvPr>
          <p:cNvSpPr txBox="1">
            <a:spLocks/>
          </p:cNvSpPr>
          <p:nvPr/>
        </p:nvSpPr>
        <p:spPr>
          <a:xfrm>
            <a:off x="4872146" y="5088368"/>
            <a:ext cx="4271854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4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+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- 4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1D62FDA-30D2-41E0-AD37-2E0E6D995C43}"/>
              </a:ext>
            </a:extLst>
          </p:cNvPr>
          <p:cNvSpPr/>
          <p:nvPr/>
        </p:nvSpPr>
        <p:spPr>
          <a:xfrm>
            <a:off x="4749144" y="5035615"/>
            <a:ext cx="4271854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6DC9522-EAC1-41A9-A256-E2EDF1EBFCE0}"/>
              </a:ext>
            </a:extLst>
          </p:cNvPr>
          <p:cNvSpPr/>
          <p:nvPr/>
        </p:nvSpPr>
        <p:spPr>
          <a:xfrm>
            <a:off x="2445487" y="5063211"/>
            <a:ext cx="1391135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2054E61A-24D3-4261-A15C-1BC4DFB08105}"/>
              </a:ext>
            </a:extLst>
          </p:cNvPr>
          <p:cNvSpPr txBox="1">
            <a:spLocks/>
          </p:cNvSpPr>
          <p:nvPr/>
        </p:nvSpPr>
        <p:spPr>
          <a:xfrm>
            <a:off x="2654057" y="5241624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261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1164896"/>
          </a:xfrm>
        </p:spPr>
        <p:txBody>
          <a:bodyPr>
            <a:noAutofit/>
          </a:bodyPr>
          <a:lstStyle/>
          <a:p>
            <a:r>
              <a:rPr lang="ja-JP" altLang="en-US" dirty="0"/>
              <a:t>行動８　水差し②の水をすべて，水差し①に入れる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68403" y="1033063"/>
            <a:ext cx="1430931" cy="2038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49750" y="1577515"/>
            <a:ext cx="1430931" cy="1493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9674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0385" y="3336512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水差し②</a:t>
            </a:r>
          </a:p>
        </p:txBody>
      </p:sp>
      <p:sp>
        <p:nvSpPr>
          <p:cNvPr id="13" name="左矢印 12"/>
          <p:cNvSpPr/>
          <p:nvPr/>
        </p:nvSpPr>
        <p:spPr>
          <a:xfrm rot="10800000" flipH="1">
            <a:off x="3595245" y="1596814"/>
            <a:ext cx="585140" cy="4083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48342" y="1094804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すべて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E179BB56-C340-4013-AA52-717D9E0E3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23" y="4275757"/>
            <a:ext cx="7606427" cy="637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(x, y | 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&lt;= 4 and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 &gt; 0) </a:t>
            </a:r>
            <a:r>
              <a:rPr lang="ja-JP" altLang="en-US" dirty="0"/>
              <a:t>→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en-US" altLang="ja-JP" dirty="0"/>
              <a:t> + </a:t>
            </a:r>
            <a:r>
              <a:rPr lang="en-US" altLang="ja-JP" dirty="0">
                <a:solidFill>
                  <a:srgbClr val="FF0000"/>
                </a:solidFill>
              </a:rPr>
              <a:t>y</a:t>
            </a:r>
            <a:r>
              <a:rPr lang="en-US" altLang="ja-JP" dirty="0"/>
              <a:t>, 0)</a:t>
            </a:r>
            <a:endParaRPr lang="ja-JP" altLang="en-US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78BC554-7D9B-40FE-96DD-485D53DC0519}"/>
              </a:ext>
            </a:extLst>
          </p:cNvPr>
          <p:cNvCxnSpPr>
            <a:cxnSpLocks/>
          </p:cNvCxnSpPr>
          <p:nvPr/>
        </p:nvCxnSpPr>
        <p:spPr>
          <a:xfrm flipV="1">
            <a:off x="2073106" y="4814444"/>
            <a:ext cx="3057694" cy="2907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508C0D3-A2EA-43C8-AD08-BCFAEC114F82}"/>
              </a:ext>
            </a:extLst>
          </p:cNvPr>
          <p:cNvCxnSpPr>
            <a:cxnSpLocks/>
          </p:cNvCxnSpPr>
          <p:nvPr/>
        </p:nvCxnSpPr>
        <p:spPr>
          <a:xfrm flipV="1">
            <a:off x="5931020" y="4782103"/>
            <a:ext cx="1908102" cy="13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47FF4D07-C521-40D0-87B6-FD950B1CDB42}"/>
              </a:ext>
            </a:extLst>
          </p:cNvPr>
          <p:cNvSpPr txBox="1">
            <a:spLocks/>
          </p:cNvSpPr>
          <p:nvPr/>
        </p:nvSpPr>
        <p:spPr>
          <a:xfrm>
            <a:off x="4872146" y="4994324"/>
            <a:ext cx="4271854" cy="97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x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+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y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は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0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に変化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890741D-D81C-4F6A-AECE-B86AF930AADA}"/>
              </a:ext>
            </a:extLst>
          </p:cNvPr>
          <p:cNvSpPr/>
          <p:nvPr/>
        </p:nvSpPr>
        <p:spPr>
          <a:xfrm>
            <a:off x="4734383" y="4912717"/>
            <a:ext cx="4271854" cy="1251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6E6CB2E-E056-4165-8BA8-656E81081D1F}"/>
              </a:ext>
            </a:extLst>
          </p:cNvPr>
          <p:cNvSpPr/>
          <p:nvPr/>
        </p:nvSpPr>
        <p:spPr>
          <a:xfrm>
            <a:off x="2571265" y="5102072"/>
            <a:ext cx="1357696" cy="7617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CC5CF46E-9494-401D-B785-A5AB9BF3E8EE}"/>
              </a:ext>
            </a:extLst>
          </p:cNvPr>
          <p:cNvSpPr txBox="1">
            <a:spLocks/>
          </p:cNvSpPr>
          <p:nvPr/>
        </p:nvSpPr>
        <p:spPr>
          <a:xfrm>
            <a:off x="2807626" y="5288632"/>
            <a:ext cx="2634324" cy="58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条件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3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パスの例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F368F8-C711-4457-A709-6FBC7F1F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370741"/>
            <a:ext cx="6973614" cy="1141716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総当たり</a:t>
            </a:r>
            <a:r>
              <a:rPr lang="ja-JP" altLang="en-US" dirty="0">
                <a:latin typeface="メイリオ" panose="020B0604030504040204" pitchFamily="50" charset="-128"/>
              </a:rPr>
              <a:t>では，すべての経路（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パス</a:t>
            </a:r>
            <a:r>
              <a:rPr lang="ja-JP" altLang="en-US" dirty="0">
                <a:latin typeface="メイリオ" panose="020B0604030504040204" pitchFamily="50" charset="-128"/>
              </a:rPr>
              <a:t>）を試す</a:t>
            </a:r>
            <a:endParaRPr lang="en-US" altLang="ja-JP" dirty="0">
              <a:latin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>
              <a:latin typeface="メイリオ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F4EEA1F-A502-43BA-9441-0C6936469AA5}"/>
              </a:ext>
            </a:extLst>
          </p:cNvPr>
          <p:cNvSpPr txBox="1"/>
          <p:nvPr/>
        </p:nvSpPr>
        <p:spPr>
          <a:xfrm>
            <a:off x="3962864" y="3608865"/>
            <a:ext cx="4210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つのパス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1, 2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1, 3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3, 1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3, 3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3, 4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36BA0E5-388B-45FD-B91C-8BEA456E4774}"/>
              </a:ext>
            </a:extLst>
          </p:cNvPr>
          <p:cNvGrpSpPr/>
          <p:nvPr/>
        </p:nvGrpSpPr>
        <p:grpSpPr>
          <a:xfrm>
            <a:off x="836676" y="3429000"/>
            <a:ext cx="2655918" cy="3209949"/>
            <a:chOff x="-102636" y="2487168"/>
            <a:chExt cx="3177210" cy="3899118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A732270F-4C1A-457A-8429-6033CE197EA6}"/>
                </a:ext>
              </a:extLst>
            </p:cNvPr>
            <p:cNvGrpSpPr/>
            <p:nvPr/>
          </p:nvGrpSpPr>
          <p:grpSpPr>
            <a:xfrm>
              <a:off x="-102636" y="2487168"/>
              <a:ext cx="3177210" cy="3899118"/>
              <a:chOff x="76199" y="2567943"/>
              <a:chExt cx="2342323" cy="2842553"/>
            </a:xfrm>
          </p:grpSpPr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F85D8FA-CF08-4F96-A482-9F2EE19E13FB}"/>
                  </a:ext>
                </a:extLst>
              </p:cNvPr>
              <p:cNvSpPr txBox="1"/>
              <p:nvPr/>
            </p:nvSpPr>
            <p:spPr>
              <a:xfrm>
                <a:off x="76199" y="2845780"/>
                <a:ext cx="9475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FD6A0F3A-2219-4FE4-9732-8B579630BF01}"/>
                  </a:ext>
                </a:extLst>
              </p:cNvPr>
              <p:cNvSpPr/>
              <p:nvPr/>
            </p:nvSpPr>
            <p:spPr>
              <a:xfrm>
                <a:off x="523460" y="256794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C202C99B-D712-4D84-9255-1A9B43D5918D}"/>
                  </a:ext>
                </a:extLst>
              </p:cNvPr>
              <p:cNvSpPr/>
              <p:nvPr/>
            </p:nvSpPr>
            <p:spPr>
              <a:xfrm>
                <a:off x="523459" y="3513798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B74CFC8A-C01C-4F79-A200-7DF43677976E}"/>
                  </a:ext>
                </a:extLst>
              </p:cNvPr>
              <p:cNvSpPr/>
              <p:nvPr/>
            </p:nvSpPr>
            <p:spPr>
              <a:xfrm>
                <a:off x="523459" y="445965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B0D6C40A-E32E-451A-94F5-78CF9BE8ADA4}"/>
                  </a:ext>
                </a:extLst>
              </p:cNvPr>
              <p:cNvSpPr txBox="1"/>
              <p:nvPr/>
            </p:nvSpPr>
            <p:spPr>
              <a:xfrm>
                <a:off x="1023730" y="2845780"/>
                <a:ext cx="9475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4B8DF943-1DBD-4AA1-89D4-7A6F16B93E26}"/>
                  </a:ext>
                </a:extLst>
              </p:cNvPr>
              <p:cNvSpPr/>
              <p:nvPr/>
            </p:nvSpPr>
            <p:spPr>
              <a:xfrm>
                <a:off x="1470991" y="256794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1A4DE94A-AF72-4970-9871-C28E9EB96D3D}"/>
                  </a:ext>
                </a:extLst>
              </p:cNvPr>
              <p:cNvSpPr/>
              <p:nvPr/>
            </p:nvSpPr>
            <p:spPr>
              <a:xfrm>
                <a:off x="1470990" y="3513798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89B08D80-E0B8-436C-999B-5F0213EA0221}"/>
                  </a:ext>
                </a:extLst>
              </p:cNvPr>
              <p:cNvSpPr/>
              <p:nvPr/>
            </p:nvSpPr>
            <p:spPr>
              <a:xfrm>
                <a:off x="1470990" y="445965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4C33A2BC-1DB9-4765-8703-D7DA817A57D6}"/>
                  </a:ext>
                </a:extLst>
              </p:cNvPr>
              <p:cNvSpPr txBox="1"/>
              <p:nvPr/>
            </p:nvSpPr>
            <p:spPr>
              <a:xfrm>
                <a:off x="421864" y="2819816"/>
                <a:ext cx="1043744" cy="336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スタート</a:t>
                </a:r>
              </a:p>
            </p:txBody>
          </p:sp>
        </p:grpSp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F436D301-03B4-44EC-9969-2EBD250C40B3}"/>
                </a:ext>
              </a:extLst>
            </p:cNvPr>
            <p:cNvSpPr/>
            <p:nvPr/>
          </p:nvSpPr>
          <p:spPr>
            <a:xfrm>
              <a:off x="1119878" y="3116052"/>
              <a:ext cx="1473699" cy="1364987"/>
            </a:xfrm>
            <a:custGeom>
              <a:avLst/>
              <a:gdLst>
                <a:gd name="connsiteX0" fmla="*/ 0 w 1473699"/>
                <a:gd name="connsiteY0" fmla="*/ 106030 h 1364987"/>
                <a:gd name="connsiteX1" fmla="*/ 1331844 w 1473699"/>
                <a:gd name="connsiteY1" fmla="*/ 125908 h 1364987"/>
                <a:gd name="connsiteX2" fmla="*/ 1371600 w 1473699"/>
                <a:gd name="connsiteY2" fmla="*/ 1364987 h 136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3699" h="1364987">
                  <a:moveTo>
                    <a:pt x="0" y="106030"/>
                  </a:moveTo>
                  <a:cubicBezTo>
                    <a:pt x="551622" y="11056"/>
                    <a:pt x="1103244" y="-83918"/>
                    <a:pt x="1331844" y="125908"/>
                  </a:cubicBezTo>
                  <a:cubicBezTo>
                    <a:pt x="1560444" y="335734"/>
                    <a:pt x="1466022" y="850360"/>
                    <a:pt x="1371600" y="1364987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35C3032-346F-48D5-A1A1-0248BD8C5EED}"/>
                </a:ext>
              </a:extLst>
            </p:cNvPr>
            <p:cNvSpPr/>
            <p:nvPr/>
          </p:nvSpPr>
          <p:spPr>
            <a:xfrm>
              <a:off x="988599" y="3319064"/>
              <a:ext cx="1306807" cy="1262331"/>
            </a:xfrm>
            <a:custGeom>
              <a:avLst/>
              <a:gdLst>
                <a:gd name="connsiteX0" fmla="*/ 59898 w 1306807"/>
                <a:gd name="connsiteY0" fmla="*/ 0 h 1262331"/>
                <a:gd name="connsiteX1" fmla="*/ 143026 w 1306807"/>
                <a:gd name="connsiteY1" fmla="*/ 1108363 h 1262331"/>
                <a:gd name="connsiteX2" fmla="*/ 1306807 w 1306807"/>
                <a:gd name="connsiteY2" fmla="*/ 1226127 h 1262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807" h="1262331">
                  <a:moveTo>
                    <a:pt x="59898" y="0"/>
                  </a:moveTo>
                  <a:cubicBezTo>
                    <a:pt x="-2447" y="452004"/>
                    <a:pt x="-64792" y="904009"/>
                    <a:pt x="143026" y="1108363"/>
                  </a:cubicBezTo>
                  <a:cubicBezTo>
                    <a:pt x="350844" y="1312717"/>
                    <a:pt x="828825" y="1269422"/>
                    <a:pt x="1306807" y="1226127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0F19227E-6D2E-4C5C-9BD1-ECBD46999928}"/>
                </a:ext>
              </a:extLst>
            </p:cNvPr>
            <p:cNvSpPr/>
            <p:nvPr/>
          </p:nvSpPr>
          <p:spPr>
            <a:xfrm>
              <a:off x="1152406" y="3239426"/>
              <a:ext cx="1297817" cy="245950"/>
            </a:xfrm>
            <a:custGeom>
              <a:avLst/>
              <a:gdLst>
                <a:gd name="connsiteX0" fmla="*/ 6928 w 1297817"/>
                <a:gd name="connsiteY0" fmla="*/ 31147 h 245950"/>
                <a:gd name="connsiteX1" fmla="*/ 997528 w 1297817"/>
                <a:gd name="connsiteY1" fmla="*/ 3438 h 245950"/>
                <a:gd name="connsiteX2" fmla="*/ 1191491 w 1297817"/>
                <a:gd name="connsiteY2" fmla="*/ 100420 h 245950"/>
                <a:gd name="connsiteX3" fmla="*/ 1205346 w 1297817"/>
                <a:gd name="connsiteY3" fmla="*/ 245892 h 245950"/>
                <a:gd name="connsiteX4" fmla="*/ 0 w 1297817"/>
                <a:gd name="connsiteY4" fmla="*/ 114274 h 24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7817" h="245950">
                  <a:moveTo>
                    <a:pt x="6928" y="31147"/>
                  </a:moveTo>
                  <a:cubicBezTo>
                    <a:pt x="403514" y="11520"/>
                    <a:pt x="800101" y="-8107"/>
                    <a:pt x="997528" y="3438"/>
                  </a:cubicBezTo>
                  <a:cubicBezTo>
                    <a:pt x="1194955" y="14983"/>
                    <a:pt x="1156855" y="60011"/>
                    <a:pt x="1191491" y="100420"/>
                  </a:cubicBezTo>
                  <a:cubicBezTo>
                    <a:pt x="1226127" y="140829"/>
                    <a:pt x="1403928" y="243583"/>
                    <a:pt x="1205346" y="245892"/>
                  </a:cubicBezTo>
                  <a:cubicBezTo>
                    <a:pt x="1006764" y="248201"/>
                    <a:pt x="503382" y="181237"/>
                    <a:pt x="0" y="114274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1AC59737-9581-40E3-91CB-F37EBA3779BD}"/>
                </a:ext>
              </a:extLst>
            </p:cNvPr>
            <p:cNvSpPr/>
            <p:nvPr/>
          </p:nvSpPr>
          <p:spPr>
            <a:xfrm>
              <a:off x="1103916" y="3388337"/>
              <a:ext cx="222355" cy="1215119"/>
            </a:xfrm>
            <a:custGeom>
              <a:avLst/>
              <a:gdLst>
                <a:gd name="connsiteX0" fmla="*/ 0 w 222355"/>
                <a:gd name="connsiteY0" fmla="*/ 0 h 1215119"/>
                <a:gd name="connsiteX1" fmla="*/ 48490 w 222355"/>
                <a:gd name="connsiteY1" fmla="*/ 1032163 h 1215119"/>
                <a:gd name="connsiteX2" fmla="*/ 152400 w 222355"/>
                <a:gd name="connsiteY2" fmla="*/ 1184563 h 1215119"/>
                <a:gd name="connsiteX3" fmla="*/ 221672 w 222355"/>
                <a:gd name="connsiteY3" fmla="*/ 678872 h 1215119"/>
                <a:gd name="connsiteX4" fmla="*/ 110836 w 222355"/>
                <a:gd name="connsiteY4" fmla="*/ 20781 h 1215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355" h="1215119">
                  <a:moveTo>
                    <a:pt x="0" y="0"/>
                  </a:moveTo>
                  <a:cubicBezTo>
                    <a:pt x="11545" y="417368"/>
                    <a:pt x="23090" y="834736"/>
                    <a:pt x="48490" y="1032163"/>
                  </a:cubicBezTo>
                  <a:cubicBezTo>
                    <a:pt x="73890" y="1229590"/>
                    <a:pt x="123536" y="1243445"/>
                    <a:pt x="152400" y="1184563"/>
                  </a:cubicBezTo>
                  <a:cubicBezTo>
                    <a:pt x="181264" y="1125681"/>
                    <a:pt x="228599" y="872836"/>
                    <a:pt x="221672" y="678872"/>
                  </a:cubicBezTo>
                  <a:cubicBezTo>
                    <a:pt x="214745" y="484908"/>
                    <a:pt x="162790" y="252844"/>
                    <a:pt x="110836" y="20781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633D3908-5967-410E-B01F-1C12A038ACF3}"/>
                </a:ext>
              </a:extLst>
            </p:cNvPr>
            <p:cNvSpPr/>
            <p:nvPr/>
          </p:nvSpPr>
          <p:spPr>
            <a:xfrm>
              <a:off x="840283" y="3353700"/>
              <a:ext cx="263633" cy="2576946"/>
            </a:xfrm>
            <a:custGeom>
              <a:avLst/>
              <a:gdLst>
                <a:gd name="connsiteX0" fmla="*/ 28105 w 263633"/>
                <a:gd name="connsiteY0" fmla="*/ 0 h 2576946"/>
                <a:gd name="connsiteX1" fmla="*/ 21178 w 263633"/>
                <a:gd name="connsiteY1" fmla="*/ 1115291 h 2576946"/>
                <a:gd name="connsiteX2" fmla="*/ 263633 w 263633"/>
                <a:gd name="connsiteY2" fmla="*/ 2576946 h 257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633" h="2576946">
                  <a:moveTo>
                    <a:pt x="28105" y="0"/>
                  </a:moveTo>
                  <a:cubicBezTo>
                    <a:pt x="5014" y="342900"/>
                    <a:pt x="-18077" y="685800"/>
                    <a:pt x="21178" y="1115291"/>
                  </a:cubicBezTo>
                  <a:cubicBezTo>
                    <a:pt x="60433" y="1544782"/>
                    <a:pt x="162033" y="2060864"/>
                    <a:pt x="263633" y="2576946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72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総当たりでのパスの図示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F368F8-C711-4457-A709-6FBC7F1F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606" y="2275052"/>
            <a:ext cx="7786975" cy="1141716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総当たり</a:t>
            </a:r>
            <a:r>
              <a:rPr lang="ja-JP" altLang="en-US" dirty="0">
                <a:latin typeface="メイリオ" panose="020B0604030504040204" pitchFamily="50" charset="-128"/>
              </a:rPr>
              <a:t>では，すべての経路（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パス</a:t>
            </a:r>
            <a:r>
              <a:rPr lang="ja-JP" altLang="en-US" dirty="0">
                <a:latin typeface="メイリオ" panose="020B0604030504040204" pitchFamily="50" charset="-128"/>
              </a:rPr>
              <a:t>）を試す</a:t>
            </a:r>
            <a:endParaRPr lang="en-US" altLang="ja-JP" dirty="0">
              <a:latin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>
              <a:latin typeface="メイリオ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F4EEA1F-A502-43BA-9441-0C6936469AA5}"/>
              </a:ext>
            </a:extLst>
          </p:cNvPr>
          <p:cNvSpPr txBox="1"/>
          <p:nvPr/>
        </p:nvSpPr>
        <p:spPr>
          <a:xfrm>
            <a:off x="2013118" y="3540058"/>
            <a:ext cx="2987709" cy="2003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つのパス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1, 2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1, 3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3, 1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3, 3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・ルールの並び：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3, 4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36BA0E5-388B-45FD-B91C-8BEA456E4774}"/>
              </a:ext>
            </a:extLst>
          </p:cNvPr>
          <p:cNvGrpSpPr/>
          <p:nvPr/>
        </p:nvGrpSpPr>
        <p:grpSpPr>
          <a:xfrm>
            <a:off x="-268376" y="3091092"/>
            <a:ext cx="2147918" cy="2865577"/>
            <a:chOff x="-102636" y="2487168"/>
            <a:chExt cx="3177210" cy="3899118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A732270F-4C1A-457A-8429-6033CE197EA6}"/>
                </a:ext>
              </a:extLst>
            </p:cNvPr>
            <p:cNvGrpSpPr/>
            <p:nvPr/>
          </p:nvGrpSpPr>
          <p:grpSpPr>
            <a:xfrm>
              <a:off x="-102636" y="2487168"/>
              <a:ext cx="3177210" cy="3899118"/>
              <a:chOff x="76199" y="2567943"/>
              <a:chExt cx="2342323" cy="2842553"/>
            </a:xfrm>
          </p:grpSpPr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F85D8FA-CF08-4F96-A482-9F2EE19E13FB}"/>
                  </a:ext>
                </a:extLst>
              </p:cNvPr>
              <p:cNvSpPr txBox="1"/>
              <p:nvPr/>
            </p:nvSpPr>
            <p:spPr>
              <a:xfrm>
                <a:off x="76199" y="2845780"/>
                <a:ext cx="9475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FD6A0F3A-2219-4FE4-9732-8B579630BF01}"/>
                  </a:ext>
                </a:extLst>
              </p:cNvPr>
              <p:cNvSpPr/>
              <p:nvPr/>
            </p:nvSpPr>
            <p:spPr>
              <a:xfrm>
                <a:off x="523460" y="256794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C202C99B-D712-4D84-9255-1A9B43D5918D}"/>
                  </a:ext>
                </a:extLst>
              </p:cNvPr>
              <p:cNvSpPr/>
              <p:nvPr/>
            </p:nvSpPr>
            <p:spPr>
              <a:xfrm>
                <a:off x="523459" y="3513798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B74CFC8A-C01C-4F79-A200-7DF43677976E}"/>
                  </a:ext>
                </a:extLst>
              </p:cNvPr>
              <p:cNvSpPr/>
              <p:nvPr/>
            </p:nvSpPr>
            <p:spPr>
              <a:xfrm>
                <a:off x="523459" y="445965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B0D6C40A-E32E-451A-94F5-78CF9BE8ADA4}"/>
                  </a:ext>
                </a:extLst>
              </p:cNvPr>
              <p:cNvSpPr txBox="1"/>
              <p:nvPr/>
            </p:nvSpPr>
            <p:spPr>
              <a:xfrm>
                <a:off x="1023730" y="2845780"/>
                <a:ext cx="9475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4B8DF943-1DBD-4AA1-89D4-7A6F16B93E26}"/>
                  </a:ext>
                </a:extLst>
              </p:cNvPr>
              <p:cNvSpPr/>
              <p:nvPr/>
            </p:nvSpPr>
            <p:spPr>
              <a:xfrm>
                <a:off x="1470991" y="256794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1A4DE94A-AF72-4970-9871-C28E9EB96D3D}"/>
                  </a:ext>
                </a:extLst>
              </p:cNvPr>
              <p:cNvSpPr/>
              <p:nvPr/>
            </p:nvSpPr>
            <p:spPr>
              <a:xfrm>
                <a:off x="1470990" y="3513798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89B08D80-E0B8-436C-999B-5F0213EA0221}"/>
                  </a:ext>
                </a:extLst>
              </p:cNvPr>
              <p:cNvSpPr/>
              <p:nvPr/>
            </p:nvSpPr>
            <p:spPr>
              <a:xfrm>
                <a:off x="1470990" y="4459653"/>
                <a:ext cx="947531" cy="950843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4C33A2BC-1DB9-4765-8703-D7DA817A57D6}"/>
                  </a:ext>
                </a:extLst>
              </p:cNvPr>
              <p:cNvSpPr txBox="1"/>
              <p:nvPr/>
            </p:nvSpPr>
            <p:spPr>
              <a:xfrm>
                <a:off x="421864" y="2819816"/>
                <a:ext cx="1043744" cy="336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スタート</a:t>
                </a:r>
              </a:p>
            </p:txBody>
          </p:sp>
        </p:grpSp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F436D301-03B4-44EC-9969-2EBD250C40B3}"/>
                </a:ext>
              </a:extLst>
            </p:cNvPr>
            <p:cNvSpPr/>
            <p:nvPr/>
          </p:nvSpPr>
          <p:spPr>
            <a:xfrm>
              <a:off x="1119878" y="3116052"/>
              <a:ext cx="1473699" cy="1364987"/>
            </a:xfrm>
            <a:custGeom>
              <a:avLst/>
              <a:gdLst>
                <a:gd name="connsiteX0" fmla="*/ 0 w 1473699"/>
                <a:gd name="connsiteY0" fmla="*/ 106030 h 1364987"/>
                <a:gd name="connsiteX1" fmla="*/ 1331844 w 1473699"/>
                <a:gd name="connsiteY1" fmla="*/ 125908 h 1364987"/>
                <a:gd name="connsiteX2" fmla="*/ 1371600 w 1473699"/>
                <a:gd name="connsiteY2" fmla="*/ 1364987 h 136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3699" h="1364987">
                  <a:moveTo>
                    <a:pt x="0" y="106030"/>
                  </a:moveTo>
                  <a:cubicBezTo>
                    <a:pt x="551622" y="11056"/>
                    <a:pt x="1103244" y="-83918"/>
                    <a:pt x="1331844" y="125908"/>
                  </a:cubicBezTo>
                  <a:cubicBezTo>
                    <a:pt x="1560444" y="335734"/>
                    <a:pt x="1466022" y="850360"/>
                    <a:pt x="1371600" y="1364987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35C3032-346F-48D5-A1A1-0248BD8C5EED}"/>
                </a:ext>
              </a:extLst>
            </p:cNvPr>
            <p:cNvSpPr/>
            <p:nvPr/>
          </p:nvSpPr>
          <p:spPr>
            <a:xfrm>
              <a:off x="988599" y="3319064"/>
              <a:ext cx="1306807" cy="1262331"/>
            </a:xfrm>
            <a:custGeom>
              <a:avLst/>
              <a:gdLst>
                <a:gd name="connsiteX0" fmla="*/ 59898 w 1306807"/>
                <a:gd name="connsiteY0" fmla="*/ 0 h 1262331"/>
                <a:gd name="connsiteX1" fmla="*/ 143026 w 1306807"/>
                <a:gd name="connsiteY1" fmla="*/ 1108363 h 1262331"/>
                <a:gd name="connsiteX2" fmla="*/ 1306807 w 1306807"/>
                <a:gd name="connsiteY2" fmla="*/ 1226127 h 1262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6807" h="1262331">
                  <a:moveTo>
                    <a:pt x="59898" y="0"/>
                  </a:moveTo>
                  <a:cubicBezTo>
                    <a:pt x="-2447" y="452004"/>
                    <a:pt x="-64792" y="904009"/>
                    <a:pt x="143026" y="1108363"/>
                  </a:cubicBezTo>
                  <a:cubicBezTo>
                    <a:pt x="350844" y="1312717"/>
                    <a:pt x="828825" y="1269422"/>
                    <a:pt x="1306807" y="1226127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0F19227E-6D2E-4C5C-9BD1-ECBD46999928}"/>
                </a:ext>
              </a:extLst>
            </p:cNvPr>
            <p:cNvSpPr/>
            <p:nvPr/>
          </p:nvSpPr>
          <p:spPr>
            <a:xfrm>
              <a:off x="1152406" y="3239426"/>
              <a:ext cx="1297817" cy="245950"/>
            </a:xfrm>
            <a:custGeom>
              <a:avLst/>
              <a:gdLst>
                <a:gd name="connsiteX0" fmla="*/ 6928 w 1297817"/>
                <a:gd name="connsiteY0" fmla="*/ 31147 h 245950"/>
                <a:gd name="connsiteX1" fmla="*/ 997528 w 1297817"/>
                <a:gd name="connsiteY1" fmla="*/ 3438 h 245950"/>
                <a:gd name="connsiteX2" fmla="*/ 1191491 w 1297817"/>
                <a:gd name="connsiteY2" fmla="*/ 100420 h 245950"/>
                <a:gd name="connsiteX3" fmla="*/ 1205346 w 1297817"/>
                <a:gd name="connsiteY3" fmla="*/ 245892 h 245950"/>
                <a:gd name="connsiteX4" fmla="*/ 0 w 1297817"/>
                <a:gd name="connsiteY4" fmla="*/ 114274 h 24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7817" h="245950">
                  <a:moveTo>
                    <a:pt x="6928" y="31147"/>
                  </a:moveTo>
                  <a:cubicBezTo>
                    <a:pt x="403514" y="11520"/>
                    <a:pt x="800101" y="-8107"/>
                    <a:pt x="997528" y="3438"/>
                  </a:cubicBezTo>
                  <a:cubicBezTo>
                    <a:pt x="1194955" y="14983"/>
                    <a:pt x="1156855" y="60011"/>
                    <a:pt x="1191491" y="100420"/>
                  </a:cubicBezTo>
                  <a:cubicBezTo>
                    <a:pt x="1226127" y="140829"/>
                    <a:pt x="1403928" y="243583"/>
                    <a:pt x="1205346" y="245892"/>
                  </a:cubicBezTo>
                  <a:cubicBezTo>
                    <a:pt x="1006764" y="248201"/>
                    <a:pt x="503382" y="181237"/>
                    <a:pt x="0" y="114274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1AC59737-9581-40E3-91CB-F37EBA3779BD}"/>
                </a:ext>
              </a:extLst>
            </p:cNvPr>
            <p:cNvSpPr/>
            <p:nvPr/>
          </p:nvSpPr>
          <p:spPr>
            <a:xfrm>
              <a:off x="1103916" y="3388337"/>
              <a:ext cx="222355" cy="1215119"/>
            </a:xfrm>
            <a:custGeom>
              <a:avLst/>
              <a:gdLst>
                <a:gd name="connsiteX0" fmla="*/ 0 w 222355"/>
                <a:gd name="connsiteY0" fmla="*/ 0 h 1215119"/>
                <a:gd name="connsiteX1" fmla="*/ 48490 w 222355"/>
                <a:gd name="connsiteY1" fmla="*/ 1032163 h 1215119"/>
                <a:gd name="connsiteX2" fmla="*/ 152400 w 222355"/>
                <a:gd name="connsiteY2" fmla="*/ 1184563 h 1215119"/>
                <a:gd name="connsiteX3" fmla="*/ 221672 w 222355"/>
                <a:gd name="connsiteY3" fmla="*/ 678872 h 1215119"/>
                <a:gd name="connsiteX4" fmla="*/ 110836 w 222355"/>
                <a:gd name="connsiteY4" fmla="*/ 20781 h 1215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355" h="1215119">
                  <a:moveTo>
                    <a:pt x="0" y="0"/>
                  </a:moveTo>
                  <a:cubicBezTo>
                    <a:pt x="11545" y="417368"/>
                    <a:pt x="23090" y="834736"/>
                    <a:pt x="48490" y="1032163"/>
                  </a:cubicBezTo>
                  <a:cubicBezTo>
                    <a:pt x="73890" y="1229590"/>
                    <a:pt x="123536" y="1243445"/>
                    <a:pt x="152400" y="1184563"/>
                  </a:cubicBezTo>
                  <a:cubicBezTo>
                    <a:pt x="181264" y="1125681"/>
                    <a:pt x="228599" y="872836"/>
                    <a:pt x="221672" y="678872"/>
                  </a:cubicBezTo>
                  <a:cubicBezTo>
                    <a:pt x="214745" y="484908"/>
                    <a:pt x="162790" y="252844"/>
                    <a:pt x="110836" y="20781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633D3908-5967-410E-B01F-1C12A038ACF3}"/>
                </a:ext>
              </a:extLst>
            </p:cNvPr>
            <p:cNvSpPr/>
            <p:nvPr/>
          </p:nvSpPr>
          <p:spPr>
            <a:xfrm>
              <a:off x="840283" y="3353700"/>
              <a:ext cx="263633" cy="2576946"/>
            </a:xfrm>
            <a:custGeom>
              <a:avLst/>
              <a:gdLst>
                <a:gd name="connsiteX0" fmla="*/ 28105 w 263633"/>
                <a:gd name="connsiteY0" fmla="*/ 0 h 2576946"/>
                <a:gd name="connsiteX1" fmla="*/ 21178 w 263633"/>
                <a:gd name="connsiteY1" fmla="*/ 1115291 h 2576946"/>
                <a:gd name="connsiteX2" fmla="*/ 263633 w 263633"/>
                <a:gd name="connsiteY2" fmla="*/ 2576946 h 2576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633" h="2576946">
                  <a:moveTo>
                    <a:pt x="28105" y="0"/>
                  </a:moveTo>
                  <a:cubicBezTo>
                    <a:pt x="5014" y="342900"/>
                    <a:pt x="-18077" y="685800"/>
                    <a:pt x="21178" y="1115291"/>
                  </a:cubicBezTo>
                  <a:cubicBezTo>
                    <a:pt x="60433" y="1544782"/>
                    <a:pt x="162033" y="2060864"/>
                    <a:pt x="263633" y="2576946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BCDEBC-2D49-4983-807E-4D30188E83C8}"/>
              </a:ext>
            </a:extLst>
          </p:cNvPr>
          <p:cNvSpPr txBox="1"/>
          <p:nvPr/>
        </p:nvSpPr>
        <p:spPr>
          <a:xfrm>
            <a:off x="5165496" y="4167869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20461A4-73F3-4B14-A692-F46AEE8191AA}"/>
              </a:ext>
            </a:extLst>
          </p:cNvPr>
          <p:cNvCxnSpPr>
            <a:cxnSpLocks/>
          </p:cNvCxnSpPr>
          <p:nvPr/>
        </p:nvCxnSpPr>
        <p:spPr>
          <a:xfrm flipV="1">
            <a:off x="5839078" y="3967915"/>
            <a:ext cx="502793" cy="373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AA1270F-15B7-4EFC-9C76-44888A247228}"/>
              </a:ext>
            </a:extLst>
          </p:cNvPr>
          <p:cNvSpPr txBox="1"/>
          <p:nvPr/>
        </p:nvSpPr>
        <p:spPr>
          <a:xfrm>
            <a:off x="6332500" y="3510449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CD3A347-66BB-4AFD-AC72-5B30DBD69C89}"/>
              </a:ext>
            </a:extLst>
          </p:cNvPr>
          <p:cNvSpPr txBox="1"/>
          <p:nvPr/>
        </p:nvSpPr>
        <p:spPr>
          <a:xfrm>
            <a:off x="5920395" y="368170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CFE3D5E6-75F3-4632-8469-0A7E2584DC52}"/>
              </a:ext>
            </a:extLst>
          </p:cNvPr>
          <p:cNvCxnSpPr>
            <a:cxnSpLocks/>
          </p:cNvCxnSpPr>
          <p:nvPr/>
        </p:nvCxnSpPr>
        <p:spPr>
          <a:xfrm>
            <a:off x="5844844" y="4727807"/>
            <a:ext cx="491260" cy="403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C2C0630-32C0-48BF-A77C-B693637B5190}"/>
              </a:ext>
            </a:extLst>
          </p:cNvPr>
          <p:cNvSpPr txBox="1"/>
          <p:nvPr/>
        </p:nvSpPr>
        <p:spPr>
          <a:xfrm>
            <a:off x="6341870" y="4789020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937CF55-B349-4571-AA59-33D9A8E61D51}"/>
              </a:ext>
            </a:extLst>
          </p:cNvPr>
          <p:cNvSpPr txBox="1"/>
          <p:nvPr/>
        </p:nvSpPr>
        <p:spPr>
          <a:xfrm>
            <a:off x="5949385" y="446793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8A6DD4C-1944-4B07-962E-F1D865FD5B6B}"/>
              </a:ext>
            </a:extLst>
          </p:cNvPr>
          <p:cNvSpPr txBox="1"/>
          <p:nvPr/>
        </p:nvSpPr>
        <p:spPr>
          <a:xfrm>
            <a:off x="7632167" y="2885011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E4767CB-1E6A-4573-9108-52B467FEFFA7}"/>
              </a:ext>
            </a:extLst>
          </p:cNvPr>
          <p:cNvSpPr txBox="1"/>
          <p:nvPr/>
        </p:nvSpPr>
        <p:spPr>
          <a:xfrm>
            <a:off x="7632167" y="3699063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33AE3CE-1136-4C9E-B3F9-6DEC34B38121}"/>
              </a:ext>
            </a:extLst>
          </p:cNvPr>
          <p:cNvSpPr txBox="1"/>
          <p:nvPr/>
        </p:nvSpPr>
        <p:spPr>
          <a:xfrm>
            <a:off x="7632167" y="4513115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7347912-D173-4300-B8F7-E4257D268869}"/>
              </a:ext>
            </a:extLst>
          </p:cNvPr>
          <p:cNvSpPr txBox="1"/>
          <p:nvPr/>
        </p:nvSpPr>
        <p:spPr>
          <a:xfrm>
            <a:off x="7632167" y="5327167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2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A85F7DE-AF48-43DA-A530-EB1727C819DF}"/>
              </a:ext>
            </a:extLst>
          </p:cNvPr>
          <p:cNvSpPr txBox="1"/>
          <p:nvPr/>
        </p:nvSpPr>
        <p:spPr>
          <a:xfrm>
            <a:off x="7632167" y="6141219"/>
            <a:ext cx="673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 = 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CED457E-3010-4497-9DBD-B59E9A386E30}"/>
              </a:ext>
            </a:extLst>
          </p:cNvPr>
          <p:cNvSpPr txBox="1"/>
          <p:nvPr/>
        </p:nvSpPr>
        <p:spPr>
          <a:xfrm>
            <a:off x="7121741" y="29415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ADA1F5D1-4992-46FF-87A5-138B2FF41FBE}"/>
              </a:ext>
            </a:extLst>
          </p:cNvPr>
          <p:cNvCxnSpPr>
            <a:cxnSpLocks/>
            <a:endCxn id="50" idx="1"/>
          </p:cNvCxnSpPr>
          <p:nvPr/>
        </p:nvCxnSpPr>
        <p:spPr>
          <a:xfrm flipV="1">
            <a:off x="7021123" y="3238954"/>
            <a:ext cx="611044" cy="413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6A172574-9CBD-414E-B509-B6169CB50AC7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6990512" y="3880279"/>
            <a:ext cx="641655" cy="172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F622D023-F685-48C6-B128-916BA2A2ED39}"/>
              </a:ext>
            </a:extLst>
          </p:cNvPr>
          <p:cNvCxnSpPr>
            <a:cxnSpLocks/>
            <a:endCxn id="52" idx="1"/>
          </p:cNvCxnSpPr>
          <p:nvPr/>
        </p:nvCxnSpPr>
        <p:spPr>
          <a:xfrm flipV="1">
            <a:off x="7040392" y="4867058"/>
            <a:ext cx="591775" cy="155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6BB63013-35B0-42F0-B0A1-E9370D6EFB52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7010739" y="5141601"/>
            <a:ext cx="621428" cy="539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89C7E00C-9CA1-4EE4-B0CD-DA62044EF315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6990512" y="5351288"/>
            <a:ext cx="641655" cy="1143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D4E621B-48D2-43F4-9837-3B5FA8C86C04}"/>
              </a:ext>
            </a:extLst>
          </p:cNvPr>
          <p:cNvSpPr txBox="1"/>
          <p:nvPr/>
        </p:nvSpPr>
        <p:spPr>
          <a:xfrm>
            <a:off x="7133082" y="360292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E7B2FA0-F761-4755-BD23-0BA22ADB25B8}"/>
              </a:ext>
            </a:extLst>
          </p:cNvPr>
          <p:cNvSpPr txBox="1"/>
          <p:nvPr/>
        </p:nvSpPr>
        <p:spPr>
          <a:xfrm>
            <a:off x="7109460" y="45210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1137563-5C32-4C69-9067-328CC9D6FBCF}"/>
              </a:ext>
            </a:extLst>
          </p:cNvPr>
          <p:cNvSpPr txBox="1"/>
          <p:nvPr/>
        </p:nvSpPr>
        <p:spPr>
          <a:xfrm>
            <a:off x="7187327" y="502127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4AE57E8-7087-47E2-A2C7-0C58FB3B0CFA}"/>
              </a:ext>
            </a:extLst>
          </p:cNvPr>
          <p:cNvSpPr txBox="1"/>
          <p:nvPr/>
        </p:nvSpPr>
        <p:spPr>
          <a:xfrm>
            <a:off x="7173368" y="5514092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4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791388-11E3-4634-A3D5-6ACCDD8BA63B}"/>
              </a:ext>
            </a:extLst>
          </p:cNvPr>
          <p:cNvSpPr txBox="1"/>
          <p:nvPr/>
        </p:nvSpPr>
        <p:spPr>
          <a:xfrm>
            <a:off x="469341" y="630986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パス長２の経路（パス）をすべて試す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F68AE88-3643-4A59-A5AA-63833BF7CF82}"/>
              </a:ext>
            </a:extLst>
          </p:cNvPr>
          <p:cNvSpPr txBox="1"/>
          <p:nvPr/>
        </p:nvSpPr>
        <p:spPr>
          <a:xfrm>
            <a:off x="5724690" y="643174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パスの図示</a:t>
            </a:r>
          </a:p>
        </p:txBody>
      </p:sp>
    </p:spTree>
    <p:extLst>
      <p:ext uri="{BB962C8B-B14F-4D97-AF65-F5344CB8AC3E}">
        <p14:creationId xmlns:p14="http://schemas.microsoft.com/office/powerpoint/2010/main" val="138472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3500" dirty="0"/>
              <a:t>木とは</a:t>
            </a:r>
            <a:endParaRPr kumimoji="1" lang="ja-JP" altLang="en-US" sz="35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F368F8-C711-4457-A709-6FBC7F1F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370740"/>
            <a:ext cx="6973614" cy="3057907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木</a:t>
            </a:r>
            <a:r>
              <a:rPr lang="ja-JP" altLang="en-US" dirty="0"/>
              <a:t>とは</a:t>
            </a:r>
            <a:r>
              <a:rPr lang="ja-JP" altLang="en-US" b="1" dirty="0">
                <a:solidFill>
                  <a:srgbClr val="C00000"/>
                </a:solidFill>
              </a:rPr>
              <a:t>スタート</a:t>
            </a:r>
            <a:r>
              <a:rPr lang="ja-JP" altLang="en-US" dirty="0"/>
              <a:t>が同じであるような</a:t>
            </a:r>
            <a:r>
              <a:rPr lang="ja-JP" altLang="en-US" b="1" dirty="0">
                <a:solidFill>
                  <a:srgbClr val="C00000"/>
                </a:solidFill>
              </a:rPr>
              <a:t>パス</a:t>
            </a:r>
            <a:r>
              <a:rPr lang="ja-JP" altLang="en-US" dirty="0"/>
              <a:t>の集まり．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 </a:t>
            </a:r>
            <a:r>
              <a:rPr lang="ja-JP" altLang="en-US" dirty="0"/>
              <a:t>木では，パスが</a:t>
            </a:r>
            <a:r>
              <a:rPr lang="ja-JP" altLang="en-US" dirty="0">
                <a:solidFill>
                  <a:srgbClr val="FF0000"/>
                </a:solidFill>
              </a:rPr>
              <a:t>合流</a:t>
            </a:r>
            <a:r>
              <a:rPr lang="ja-JP" altLang="en-US" dirty="0"/>
              <a:t>するようなことは</a:t>
            </a:r>
            <a:r>
              <a:rPr lang="ja-JP" altLang="en-US" dirty="0">
                <a:solidFill>
                  <a:srgbClr val="FF0000"/>
                </a:solidFill>
              </a:rPr>
              <a:t>ない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>
              <a:latin typeface="メイリオ" panose="020B0604030504040204" pitchFamily="50" charset="-128"/>
            </a:endParaRPr>
          </a:p>
          <a:p>
            <a:endParaRPr lang="en-US" altLang="ja-JP" sz="2800" dirty="0">
              <a:latin typeface="メイリオ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78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2. </a:t>
            </a:r>
            <a:r>
              <a:rPr lang="ja-JP" altLang="en-US" dirty="0"/>
              <a:t>状態空間表現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3E35FE-89E5-4E01-AA76-6B50458F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537D798F-C6B4-439B-8C44-522F5AC65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48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C91F2-07D4-4165-83F0-3AE2BADF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3500" dirty="0"/>
              <a:t>はじめに</a:t>
            </a:r>
            <a:endParaRPr kumimoji="1" lang="ja-JP" altLang="en-US" sz="35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E53588-6096-4370-AB3F-8B5109E0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401" y="2409124"/>
            <a:ext cx="7626096" cy="4058557"/>
          </a:xfrm>
        </p:spPr>
        <p:txBody>
          <a:bodyPr>
            <a:normAutofit/>
          </a:bodyPr>
          <a:lstStyle/>
          <a:p>
            <a:r>
              <a:rPr lang="ja-JP" altLang="en-US" dirty="0"/>
              <a:t>「</a:t>
            </a:r>
            <a:r>
              <a:rPr lang="en-US" altLang="ja-JP" b="1" dirty="0"/>
              <a:t>9-2 </a:t>
            </a:r>
            <a:r>
              <a:rPr lang="ja-JP" altLang="en-US" b="1" dirty="0"/>
              <a:t>知的なゲームの行動</a:t>
            </a:r>
            <a:r>
              <a:rPr lang="ja-JP" altLang="en-US" dirty="0"/>
              <a:t>」で説明した</a:t>
            </a:r>
            <a:r>
              <a:rPr lang="ja-JP" altLang="en-US" b="1" dirty="0">
                <a:solidFill>
                  <a:srgbClr val="C00000"/>
                </a:solidFill>
              </a:rPr>
              <a:t>行動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書き方</a:t>
            </a:r>
            <a:r>
              <a:rPr lang="ja-JP" altLang="en-US" dirty="0"/>
              <a:t>は，他のゲームなどでも応用できる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 応用のための必要な知識をまとめる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DE5376-868E-4A4E-A4E7-E80E44F7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85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37F70-AD97-0910-2244-86246FC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状態空間表現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F8474-07C7-1FE5-6C64-B9CFB3A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AI</a:t>
            </a:r>
            <a:r>
              <a:rPr kumimoji="1" lang="ja-JP" altLang="en-US" dirty="0"/>
              <a:t>が問題を解決するための</a:t>
            </a:r>
            <a:r>
              <a:rPr kumimoji="1" lang="en-US" altLang="ja-JP" dirty="0"/>
              <a:t>1</a:t>
            </a:r>
            <a:r>
              <a:rPr kumimoji="1" lang="ja-JP" altLang="en-US" dirty="0"/>
              <a:t>手法</a:t>
            </a:r>
            <a:endParaRPr kumimoji="1" lang="en-US" altLang="ja-JP" dirty="0"/>
          </a:p>
          <a:p>
            <a:r>
              <a:rPr lang="ja-JP" altLang="en-US" b="1" dirty="0"/>
              <a:t>状態空間表現</a:t>
            </a:r>
            <a:r>
              <a:rPr lang="ja-JP" altLang="en-US" dirty="0"/>
              <a:t>では、</a:t>
            </a:r>
            <a:r>
              <a:rPr lang="ja-JP" altLang="en-US" b="1" dirty="0"/>
              <a:t>すべての可能な状態</a:t>
            </a:r>
            <a:r>
              <a:rPr lang="ja-JP" altLang="en-US" dirty="0"/>
              <a:t>を「</a:t>
            </a:r>
            <a:r>
              <a:rPr lang="ja-JP" altLang="en-US" b="1" dirty="0"/>
              <a:t>状態空間</a:t>
            </a:r>
            <a:r>
              <a:rPr lang="ja-JP" altLang="en-US" dirty="0"/>
              <a:t>」という大きな集合として表現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チェスや囲碁や将棋：全ての可能なコマの配置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kumimoji="1" lang="ja-JP" altLang="en-US" dirty="0"/>
              <a:t>状態空間表現は、問題解決、意思決定など</a:t>
            </a:r>
            <a:r>
              <a:rPr kumimoji="1" lang="en-US" altLang="ja-JP" dirty="0"/>
              <a:t>AI</a:t>
            </a:r>
            <a:r>
              <a:rPr kumimoji="1" lang="ja-JP" altLang="en-US" dirty="0"/>
              <a:t>の多くの問題で役立つ考え方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546B48-F096-A31B-7364-4EE0A6FC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8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F7DDAC-6778-906E-260F-AFA47EAD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状態、行動、遷移関数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50AE04-0725-CB3D-F5E6-AF7A35C36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状態：全ての可能な状態を</a:t>
            </a:r>
            <a:r>
              <a:rPr lang="ja-JP" altLang="en-US" dirty="0"/>
              <a:t>考える。</a:t>
            </a:r>
            <a:endParaRPr kumimoji="1" lang="en-US" altLang="ja-JP" dirty="0"/>
          </a:p>
          <a:p>
            <a:r>
              <a:rPr lang="ja-JP" altLang="en-US" dirty="0"/>
              <a:t>行動：全ての可能な行動を考える。行動により、状態が変化する</a:t>
            </a:r>
            <a:endParaRPr lang="en-US" altLang="ja-JP" dirty="0"/>
          </a:p>
          <a:p>
            <a:r>
              <a:rPr kumimoji="1" lang="ja-JP" altLang="en-US" dirty="0"/>
              <a:t>遷移関数：与えられた状態と行動に基づいて、次の状態を決定。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19354-9ED0-6394-5847-01CAF7F5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56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1100</Words>
  <Application>Microsoft Office PowerPoint</Application>
  <PresentationFormat>画面に合わせる (4:3)</PresentationFormat>
  <Paragraphs>188</Paragraphs>
  <Slides>24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メイリオ</vt:lpstr>
      <vt:lpstr>游ゴシック</vt:lpstr>
      <vt:lpstr>Abadi</vt:lpstr>
      <vt:lpstr>Arial</vt:lpstr>
      <vt:lpstr>Calibri</vt:lpstr>
      <vt:lpstr>Office テーマ</vt:lpstr>
      <vt:lpstr>1_Office テーマ</vt:lpstr>
      <vt:lpstr>パスと木、状態空間表現</vt:lpstr>
      <vt:lpstr>1. パスと木 </vt:lpstr>
      <vt:lpstr>パスの例</vt:lpstr>
      <vt:lpstr>総当たりでのパスの図示</vt:lpstr>
      <vt:lpstr>木とは</vt:lpstr>
      <vt:lpstr>2. 状態空間表現 </vt:lpstr>
      <vt:lpstr>はじめに</vt:lpstr>
      <vt:lpstr>状態空間表現</vt:lpstr>
      <vt:lpstr>状態、行動、遷移関数</vt:lpstr>
      <vt:lpstr>状態空間表現</vt:lpstr>
      <vt:lpstr>状態空間表現での行動の 書き方</vt:lpstr>
      <vt:lpstr>状態空間表現での行動の 書き方</vt:lpstr>
      <vt:lpstr>PowerPoint プレゼンテーション</vt:lpstr>
      <vt:lpstr>まとめ</vt:lpstr>
      <vt:lpstr>3.２つの「水差し」の例 </vt:lpstr>
      <vt:lpstr>はじめに</vt:lpstr>
      <vt:lpstr>行動１　水差し①を満杯にする</vt:lpstr>
      <vt:lpstr>行動２　水差し①を空にする　</vt:lpstr>
      <vt:lpstr>行動３　水差し①を使って，水差し②を満杯にする</vt:lpstr>
      <vt:lpstr>行動４　水差し①の水をすべて，水差し②に入れる </vt:lpstr>
      <vt:lpstr>行動５　水差し②を満杯にする</vt:lpstr>
      <vt:lpstr>行動６　水差し②を空にする</vt:lpstr>
      <vt:lpstr>行動７　水差し②を使って，水差し①を満杯にする </vt:lpstr>
      <vt:lpstr>行動８　水差し②の水をすべて，水差し①に入れる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パスと木、状態空間表現（人工知能）</dc:title>
  <dc:creator>kunihiko</dc:creator>
  <cp:lastModifiedBy>金子　邦彦</cp:lastModifiedBy>
  <cp:revision>117</cp:revision>
  <cp:lastPrinted>2020-05-07T11:56:39Z</cp:lastPrinted>
  <dcterms:created xsi:type="dcterms:W3CDTF">2020-05-07T06:42:29Z</dcterms:created>
  <dcterms:modified xsi:type="dcterms:W3CDTF">2025-03-25T08:59:22Z</dcterms:modified>
</cp:coreProperties>
</file>