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874" r:id="rId2"/>
    <p:sldId id="1743" r:id="rId3"/>
    <p:sldId id="696" r:id="rId4"/>
    <p:sldId id="939" r:id="rId5"/>
    <p:sldId id="1001" r:id="rId6"/>
    <p:sldId id="975" r:id="rId7"/>
    <p:sldId id="844" r:id="rId8"/>
    <p:sldId id="1756" r:id="rId9"/>
    <p:sldId id="1755" r:id="rId10"/>
    <p:sldId id="1757" r:id="rId11"/>
    <p:sldId id="1750" r:id="rId12"/>
    <p:sldId id="1748" r:id="rId13"/>
    <p:sldId id="1758" r:id="rId14"/>
    <p:sldId id="1747" r:id="rId15"/>
    <p:sldId id="1744" r:id="rId16"/>
    <p:sldId id="1759" r:id="rId17"/>
    <p:sldId id="1760" r:id="rId18"/>
    <p:sldId id="1356" r:id="rId19"/>
    <p:sldId id="1355" r:id="rId20"/>
    <p:sldId id="1357" r:id="rId21"/>
    <p:sldId id="821" r:id="rId22"/>
    <p:sldId id="1762" r:id="rId23"/>
    <p:sldId id="1761" r:id="rId24"/>
    <p:sldId id="1763" r:id="rId25"/>
    <p:sldId id="824" r:id="rId26"/>
    <p:sldId id="1694" r:id="rId27"/>
    <p:sldId id="823" r:id="rId28"/>
    <p:sldId id="825" r:id="rId29"/>
    <p:sldId id="1764" r:id="rId30"/>
    <p:sldId id="1765" r:id="rId31"/>
    <p:sldId id="849" r:id="rId32"/>
    <p:sldId id="831" r:id="rId33"/>
    <p:sldId id="571" r:id="rId34"/>
    <p:sldId id="570" r:id="rId35"/>
    <p:sldId id="833" r:id="rId36"/>
    <p:sldId id="834" r:id="rId37"/>
    <p:sldId id="1766" r:id="rId38"/>
    <p:sldId id="850" r:id="rId39"/>
    <p:sldId id="1772" r:id="rId40"/>
    <p:sldId id="1767" r:id="rId41"/>
    <p:sldId id="1769" r:id="rId42"/>
    <p:sldId id="1770" r:id="rId43"/>
    <p:sldId id="1768" r:id="rId4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16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2811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7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F3FA4-16F8-084B-957F-59CF15D3FD0A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7759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9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0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CA13-7410-4A26-92E4-D0462DC4FEE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BE10-6334-49AE-BC6E-A091FC9472C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FB8F-FB00-407B-BA97-C0939988274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650B-BD30-4C24-AAC6-291E7CDA79C1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C118-0820-4F50-89DE-4B91D59C0E2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ai/mi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s://trinket.io/python/58bb317816" TargetMode="Externa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s://trinket.io/python/5468e2724a" TargetMode="Externa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0268" y="1253755"/>
            <a:ext cx="8407789" cy="1655762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aa-9. </a:t>
            </a:r>
            <a:r>
              <a:rPr lang="ja-JP" altLang="en-US" sz="4000" dirty="0"/>
              <a:t>遷移関数、</a:t>
            </a:r>
            <a:br>
              <a:rPr lang="en-US" altLang="ja-JP" sz="4000" dirty="0"/>
            </a:br>
            <a:r>
              <a:rPr lang="ja-JP" altLang="en-US" sz="4000" dirty="0"/>
              <a:t>知的なゲーム世界の実現</a:t>
            </a: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https://www.kkaneko.jp/ai/mi/index</a:t>
            </a:r>
            <a:r>
              <a:rPr lang="en-US" altLang="ja-JP">
                <a:hlinkClick r:id="rId3"/>
              </a:rPr>
              <a:t>.html</a:t>
            </a:r>
            <a:endParaRPr lang="en-US" altLang="ja-JP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562B91-56C8-468F-290D-49766253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遷移関数を理解するために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917304-E9C7-EF3D-FC85-EE0DA83C4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①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特定の行動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を取ったときに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どのように変化するか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を定める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規則である。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遷移関数を学ぶ意義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遷移関数の理解は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の働きや、問題解決スキルの向上に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役立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つ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 今から、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遷移関数を具体的に理解して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いく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今から、「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エレベーターの遷移関数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」や「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21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ゲームの遷移関数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」を学び、それらがどのように動作するかを理解することで、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の働きを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具体的に理解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する。</a:t>
            </a:r>
          </a:p>
          <a:p>
            <a:pPr marL="0" indent="0">
              <a:spcBef>
                <a:spcPts val="1200"/>
              </a:spcBef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42B6CD-FB33-EEA5-4C84-8B5F4F4F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63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EC021-4173-B1B7-1DF1-C24C9FCD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エレベーターの遷移関数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8011C-8D3C-1845-6671-68B2BD03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23418"/>
            <a:ext cx="8775856" cy="6134581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400" b="1" dirty="0"/>
              <a:t>状態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エレベーターの現在の階数</a:t>
            </a:r>
            <a:endParaRPr kumimoji="1" lang="en-US" altLang="ja-JP" sz="2400" dirty="0"/>
          </a:p>
          <a:p>
            <a:r>
              <a:rPr lang="ja-JP" altLang="en-US" sz="2400" b="1" dirty="0"/>
              <a:t>行動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lang="ja-JP" altLang="en-US" sz="2400" dirty="0"/>
              <a:t>エレベーター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上に移動させる（行動１）</a:t>
            </a:r>
            <a:r>
              <a:rPr kumimoji="1" lang="ja-JP" altLang="en-US" sz="2400" dirty="0"/>
              <a:t>か、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r>
              <a:rPr kumimoji="1" lang="ja-JP" altLang="en-US" sz="2400" b="1" dirty="0"/>
              <a:t>下に移動させる（行動２）</a:t>
            </a:r>
            <a:r>
              <a:rPr kumimoji="1" lang="ja-JP" altLang="en-US" sz="2400" dirty="0"/>
              <a:t>か、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lang="ja-JP" altLang="en-US" sz="2400" b="1" dirty="0"/>
              <a:t>停止する</a:t>
            </a:r>
            <a:r>
              <a:rPr kumimoji="1" lang="ja-JP" altLang="en-US" sz="2400" b="1" dirty="0"/>
              <a:t>（行動３）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b="1" dirty="0"/>
              <a:t>遷移関数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　行動１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もし、現在が最上階でなければ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+ 1 </a:t>
            </a:r>
            <a:r>
              <a:rPr kumimoji="1" lang="ja-JP" altLang="en-US" sz="2400" b="1" dirty="0"/>
              <a:t>　</a:t>
            </a:r>
            <a:r>
              <a:rPr kumimoji="1" lang="ja-JP" altLang="en-US" sz="2400" dirty="0"/>
              <a:t>・・・階数が１増える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　行動２</a:t>
            </a:r>
            <a:r>
              <a:rPr kumimoji="1" lang="ja-JP" altLang="en-US" sz="2400" dirty="0"/>
              <a:t>：　</a:t>
            </a:r>
            <a:r>
              <a:rPr kumimoji="1" lang="ja-JP" altLang="en-US" sz="2400" b="1" dirty="0"/>
              <a:t>もし、現在が最下階でなければ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		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– 1</a:t>
            </a:r>
            <a:r>
              <a:rPr kumimoji="1" lang="ja-JP" altLang="en-US" sz="2400" b="1" dirty="0"/>
              <a:t>　</a:t>
            </a:r>
            <a:r>
              <a:rPr kumimoji="1" lang="ja-JP" altLang="en-US" sz="2400" dirty="0"/>
              <a:t>・・・</a:t>
            </a:r>
            <a:r>
              <a:rPr lang="ja-JP" altLang="en-US" sz="2400" dirty="0"/>
              <a:t>階数が１減る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行動３</a:t>
            </a:r>
            <a:r>
              <a:rPr kumimoji="1" lang="ja-JP" altLang="en-US" sz="2400" dirty="0"/>
              <a:t>：</a:t>
            </a:r>
            <a:r>
              <a:rPr lang="en-US" altLang="ja-JP" sz="2400" b="1" dirty="0"/>
              <a:t>	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階数      　</a:t>
            </a:r>
            <a:r>
              <a:rPr kumimoji="1" lang="ja-JP" altLang="en-US" sz="2400" dirty="0"/>
              <a:t>・・・</a:t>
            </a:r>
            <a:r>
              <a:rPr lang="ja-JP" altLang="en-US" sz="2400" dirty="0"/>
              <a:t>階数は変わらない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1B2E12-E98B-654C-A736-B5CF7681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39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B99D72-0BAD-B159-7C16-FBF0B286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21 </a:t>
            </a:r>
            <a:r>
              <a:rPr kumimoji="1" lang="ja-JP" altLang="en-US" dirty="0"/>
              <a:t>ゲーム</a:t>
            </a:r>
            <a:r>
              <a:rPr lang="ja-JP" altLang="en-US" dirty="0"/>
              <a:t>のルール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947940-EB34-AC76-2547-C8DB662F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0696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dirty="0">
                <a:latin typeface="メイリオ" panose="020B0604030504040204" pitchFamily="50" charset="-128"/>
              </a:rPr>
              <a:t>２人のゲーム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ゲームは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「０」から開始</a:t>
            </a:r>
            <a:endParaRPr kumimoji="1" lang="en-US" altLang="ja-JP" sz="2400" b="1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２人で交互に、現在の数に、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１または２または３を足す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ことができる。これにより、数が増える。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kumimoji="1" lang="ja-JP" altLang="en-US" sz="2400" b="1" dirty="0">
                <a:latin typeface="メイリオ" panose="020B0604030504040204" pitchFamily="50" charset="-128"/>
              </a:rPr>
              <a:t>２１を言った人が負け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とする</a:t>
            </a:r>
            <a:endParaRPr kumimoji="1"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9485C2-2201-C459-75B6-AEB373CC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B3E99E-CE78-89E5-3ED6-B77E8EFF23EC}"/>
              </a:ext>
            </a:extLst>
          </p:cNvPr>
          <p:cNvSpPr txBox="1"/>
          <p:nvPr/>
        </p:nvSpPr>
        <p:spPr>
          <a:xfrm>
            <a:off x="438220" y="5045507"/>
            <a:ext cx="850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1  2  3  4  5  6  7  8  9 10 11 12 13 14 15 16 17 18 19 20 21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下カーブ 5">
            <a:extLst>
              <a:ext uri="{FF2B5EF4-FFF2-40B4-BE49-F238E27FC236}">
                <a16:creationId xmlns:a16="http://schemas.microsoft.com/office/drawing/2014/main" id="{9CFBF672-1A4B-ACF7-E4B6-77416340776D}"/>
              </a:ext>
            </a:extLst>
          </p:cNvPr>
          <p:cNvSpPr/>
          <p:nvPr/>
        </p:nvSpPr>
        <p:spPr>
          <a:xfrm>
            <a:off x="243671" y="4760984"/>
            <a:ext cx="783050" cy="2879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下カーブ 6">
            <a:extLst>
              <a:ext uri="{FF2B5EF4-FFF2-40B4-BE49-F238E27FC236}">
                <a16:creationId xmlns:a16="http://schemas.microsoft.com/office/drawing/2014/main" id="{23325964-40A3-30EB-2EE6-458387C1BCAF}"/>
              </a:ext>
            </a:extLst>
          </p:cNvPr>
          <p:cNvSpPr/>
          <p:nvPr/>
        </p:nvSpPr>
        <p:spPr>
          <a:xfrm>
            <a:off x="1618639" y="4732737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下カーブ 7">
            <a:extLst>
              <a:ext uri="{FF2B5EF4-FFF2-40B4-BE49-F238E27FC236}">
                <a16:creationId xmlns:a16="http://schemas.microsoft.com/office/drawing/2014/main" id="{A8914D16-BB3A-CCB5-DC60-2BE867560A64}"/>
              </a:ext>
            </a:extLst>
          </p:cNvPr>
          <p:cNvSpPr/>
          <p:nvPr/>
        </p:nvSpPr>
        <p:spPr>
          <a:xfrm>
            <a:off x="2977608" y="4732737"/>
            <a:ext cx="1180339" cy="3144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矢印: 下カーブ 8">
            <a:extLst>
              <a:ext uri="{FF2B5EF4-FFF2-40B4-BE49-F238E27FC236}">
                <a16:creationId xmlns:a16="http://schemas.microsoft.com/office/drawing/2014/main" id="{EBC1227D-A22A-F3DC-D65F-A0EB6EAAFED0}"/>
              </a:ext>
            </a:extLst>
          </p:cNvPr>
          <p:cNvSpPr/>
          <p:nvPr/>
        </p:nvSpPr>
        <p:spPr>
          <a:xfrm flipV="1">
            <a:off x="927365" y="5541597"/>
            <a:ext cx="783050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DAECE710-41F6-7EEB-CB9E-253378628D05}"/>
              </a:ext>
            </a:extLst>
          </p:cNvPr>
          <p:cNvSpPr/>
          <p:nvPr/>
        </p:nvSpPr>
        <p:spPr>
          <a:xfrm>
            <a:off x="4644750" y="4732737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3C968E2D-65BB-2E19-97D4-DBB9CA05E3F4}"/>
              </a:ext>
            </a:extLst>
          </p:cNvPr>
          <p:cNvSpPr/>
          <p:nvPr/>
        </p:nvSpPr>
        <p:spPr>
          <a:xfrm>
            <a:off x="6323578" y="4748579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C6C17018-4A3B-0D33-89C3-CB334AFA659D}"/>
              </a:ext>
            </a:extLst>
          </p:cNvPr>
          <p:cNvSpPr/>
          <p:nvPr/>
        </p:nvSpPr>
        <p:spPr>
          <a:xfrm>
            <a:off x="8159016" y="4763620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下カーブ 12">
            <a:extLst>
              <a:ext uri="{FF2B5EF4-FFF2-40B4-BE49-F238E27FC236}">
                <a16:creationId xmlns:a16="http://schemas.microsoft.com/office/drawing/2014/main" id="{A7EE3099-E09C-BA0C-7EB9-4A1776735E93}"/>
              </a:ext>
            </a:extLst>
          </p:cNvPr>
          <p:cNvSpPr/>
          <p:nvPr/>
        </p:nvSpPr>
        <p:spPr>
          <a:xfrm flipV="1">
            <a:off x="1953748" y="5555162"/>
            <a:ext cx="1123085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矢印: 下カーブ 13">
            <a:extLst>
              <a:ext uri="{FF2B5EF4-FFF2-40B4-BE49-F238E27FC236}">
                <a16:creationId xmlns:a16="http://schemas.microsoft.com/office/drawing/2014/main" id="{2F92E12B-91DB-22A9-C12D-9695BC8EBDC2}"/>
              </a:ext>
            </a:extLst>
          </p:cNvPr>
          <p:cNvSpPr/>
          <p:nvPr/>
        </p:nvSpPr>
        <p:spPr>
          <a:xfrm flipV="1">
            <a:off x="4105438" y="5553550"/>
            <a:ext cx="584907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512391B8-AA7A-0E97-7FB1-CCE54364B6E6}"/>
              </a:ext>
            </a:extLst>
          </p:cNvPr>
          <p:cNvSpPr/>
          <p:nvPr/>
        </p:nvSpPr>
        <p:spPr>
          <a:xfrm flipV="1">
            <a:off x="5025461" y="5526556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矢印: 下カーブ 15">
            <a:extLst>
              <a:ext uri="{FF2B5EF4-FFF2-40B4-BE49-F238E27FC236}">
                <a16:creationId xmlns:a16="http://schemas.microsoft.com/office/drawing/2014/main" id="{A94A78DC-D9C6-1110-4200-78F897A327F9}"/>
              </a:ext>
            </a:extLst>
          </p:cNvPr>
          <p:cNvSpPr/>
          <p:nvPr/>
        </p:nvSpPr>
        <p:spPr>
          <a:xfrm flipV="1">
            <a:off x="6768317" y="5567589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67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866EB9-69E3-F60C-49FB-05D5A339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21</a:t>
            </a:r>
            <a:r>
              <a:rPr lang="ja-JP" altLang="en-US" dirty="0"/>
              <a:t> </a:t>
            </a:r>
            <a:r>
              <a:rPr kumimoji="1" lang="ja-JP" altLang="en-US" dirty="0"/>
              <a:t>ゲームの対戦イメージ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67DD9B-39C4-FBF9-675F-5BDB00E5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631FD32-EDA6-B712-E192-C2FEB1C6A647}"/>
              </a:ext>
            </a:extLst>
          </p:cNvPr>
          <p:cNvSpPr txBox="1">
            <a:spLocks/>
          </p:cNvSpPr>
          <p:nvPr/>
        </p:nvSpPr>
        <p:spPr>
          <a:xfrm>
            <a:off x="968183" y="1486896"/>
            <a:ext cx="6973614" cy="396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/>
              <a:t>先攻</a:t>
            </a:r>
            <a:r>
              <a:rPr lang="en-US" altLang="ja-JP" sz="2400" b="1"/>
              <a:t>				</a:t>
            </a:r>
            <a:r>
              <a:rPr lang="ja-JP" altLang="en-US" sz="2400" b="1"/>
              <a:t>後攻</a:t>
            </a:r>
            <a:endParaRPr lang="en-US" altLang="ja-JP" sz="2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/>
              <a:t>　１，２　　　　　　３，４</a:t>
            </a:r>
            <a:endParaRPr lang="en-US" altLang="ja-JP" sz="2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/>
              <a:t>　５　　　　　　　　６，７，８</a:t>
            </a:r>
            <a:endParaRPr lang="en-US" altLang="ja-JP" sz="2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/>
              <a:t>　９，１０，１１　　１２</a:t>
            </a:r>
            <a:endParaRPr lang="en-US" altLang="ja-JP" sz="2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/>
              <a:t>　１３　　　　　　　１４，１５，１６</a:t>
            </a:r>
            <a:endParaRPr lang="en-US" altLang="ja-JP" sz="2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/>
              <a:t>　１７　　　　　　　１８，１９，２０</a:t>
            </a:r>
            <a:endParaRPr lang="en-US" altLang="ja-JP" sz="2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/>
              <a:t>　２１</a:t>
            </a:r>
            <a:r>
              <a:rPr lang="ja-JP" altLang="en-US" sz="2400" b="1">
                <a:solidFill>
                  <a:srgbClr val="FF0000"/>
                </a:solidFill>
              </a:rPr>
              <a:t>（負け）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D549B94F-26F5-097F-4CF9-C6D742A97196}"/>
              </a:ext>
            </a:extLst>
          </p:cNvPr>
          <p:cNvSpPr txBox="1">
            <a:spLocks/>
          </p:cNvSpPr>
          <p:nvPr/>
        </p:nvSpPr>
        <p:spPr>
          <a:xfrm>
            <a:off x="968183" y="853740"/>
            <a:ext cx="6654778" cy="53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最初は０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4EA1FA-36C4-3039-E6DF-9391CF35C78B}"/>
              </a:ext>
            </a:extLst>
          </p:cNvPr>
          <p:cNvSpPr txBox="1"/>
          <p:nvPr/>
        </p:nvSpPr>
        <p:spPr>
          <a:xfrm>
            <a:off x="438220" y="5454889"/>
            <a:ext cx="850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1  2  3  4  5  6  7  8  9 10 11 12 13 14 15 16 17 18 19 20 21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下カーブ 7">
            <a:extLst>
              <a:ext uri="{FF2B5EF4-FFF2-40B4-BE49-F238E27FC236}">
                <a16:creationId xmlns:a16="http://schemas.microsoft.com/office/drawing/2014/main" id="{42BE62EE-BCFB-DB28-8ED6-F51F9D426A7E}"/>
              </a:ext>
            </a:extLst>
          </p:cNvPr>
          <p:cNvSpPr/>
          <p:nvPr/>
        </p:nvSpPr>
        <p:spPr>
          <a:xfrm>
            <a:off x="243671" y="5170366"/>
            <a:ext cx="783050" cy="2879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矢印: 下カーブ 8">
            <a:extLst>
              <a:ext uri="{FF2B5EF4-FFF2-40B4-BE49-F238E27FC236}">
                <a16:creationId xmlns:a16="http://schemas.microsoft.com/office/drawing/2014/main" id="{8DE31BD2-AD2A-4FE0-65B4-6AC32A250EEC}"/>
              </a:ext>
            </a:extLst>
          </p:cNvPr>
          <p:cNvSpPr/>
          <p:nvPr/>
        </p:nvSpPr>
        <p:spPr>
          <a:xfrm>
            <a:off x="1618639" y="5142119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CF04D5B4-B53C-1956-3B3B-5D2CE88D11C3}"/>
              </a:ext>
            </a:extLst>
          </p:cNvPr>
          <p:cNvSpPr/>
          <p:nvPr/>
        </p:nvSpPr>
        <p:spPr>
          <a:xfrm>
            <a:off x="2977608" y="5142119"/>
            <a:ext cx="1180339" cy="3144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1767FD87-889C-EC61-737A-457192787FA1}"/>
              </a:ext>
            </a:extLst>
          </p:cNvPr>
          <p:cNvSpPr/>
          <p:nvPr/>
        </p:nvSpPr>
        <p:spPr>
          <a:xfrm flipV="1">
            <a:off x="927365" y="5950979"/>
            <a:ext cx="783050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661261F6-95EA-4DF9-CF81-2287C7346FC8}"/>
              </a:ext>
            </a:extLst>
          </p:cNvPr>
          <p:cNvSpPr/>
          <p:nvPr/>
        </p:nvSpPr>
        <p:spPr>
          <a:xfrm>
            <a:off x="4644750" y="5142119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下カーブ 12">
            <a:extLst>
              <a:ext uri="{FF2B5EF4-FFF2-40B4-BE49-F238E27FC236}">
                <a16:creationId xmlns:a16="http://schemas.microsoft.com/office/drawing/2014/main" id="{3CDEB5AA-4F73-830F-C790-CE0421EAAF4D}"/>
              </a:ext>
            </a:extLst>
          </p:cNvPr>
          <p:cNvSpPr/>
          <p:nvPr/>
        </p:nvSpPr>
        <p:spPr>
          <a:xfrm>
            <a:off x="6323578" y="5157961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矢印: 下カーブ 13">
            <a:extLst>
              <a:ext uri="{FF2B5EF4-FFF2-40B4-BE49-F238E27FC236}">
                <a16:creationId xmlns:a16="http://schemas.microsoft.com/office/drawing/2014/main" id="{268F0766-59F7-2F07-D8BA-A1EC092974C4}"/>
              </a:ext>
            </a:extLst>
          </p:cNvPr>
          <p:cNvSpPr/>
          <p:nvPr/>
        </p:nvSpPr>
        <p:spPr>
          <a:xfrm>
            <a:off x="8159016" y="5173002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D82FFABF-D97A-42D7-E0A1-374A47F3A458}"/>
              </a:ext>
            </a:extLst>
          </p:cNvPr>
          <p:cNvSpPr/>
          <p:nvPr/>
        </p:nvSpPr>
        <p:spPr>
          <a:xfrm flipV="1">
            <a:off x="1953748" y="5964544"/>
            <a:ext cx="1123085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矢印: 下カーブ 15">
            <a:extLst>
              <a:ext uri="{FF2B5EF4-FFF2-40B4-BE49-F238E27FC236}">
                <a16:creationId xmlns:a16="http://schemas.microsoft.com/office/drawing/2014/main" id="{8D37560C-2289-6E0C-7DA2-DFE0B740E4CD}"/>
              </a:ext>
            </a:extLst>
          </p:cNvPr>
          <p:cNvSpPr/>
          <p:nvPr/>
        </p:nvSpPr>
        <p:spPr>
          <a:xfrm flipV="1">
            <a:off x="4105438" y="5962932"/>
            <a:ext cx="584907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下カーブ 16">
            <a:extLst>
              <a:ext uri="{FF2B5EF4-FFF2-40B4-BE49-F238E27FC236}">
                <a16:creationId xmlns:a16="http://schemas.microsoft.com/office/drawing/2014/main" id="{AAA28B3C-1DD5-248B-D2AA-4128DBCFFE2A}"/>
              </a:ext>
            </a:extLst>
          </p:cNvPr>
          <p:cNvSpPr/>
          <p:nvPr/>
        </p:nvSpPr>
        <p:spPr>
          <a:xfrm flipV="1">
            <a:off x="5025461" y="5935938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矢印: 下カーブ 17">
            <a:extLst>
              <a:ext uri="{FF2B5EF4-FFF2-40B4-BE49-F238E27FC236}">
                <a16:creationId xmlns:a16="http://schemas.microsoft.com/office/drawing/2014/main" id="{45DE1AF4-FA38-8A83-6DBC-87D4AF1362B0}"/>
              </a:ext>
            </a:extLst>
          </p:cNvPr>
          <p:cNvSpPr/>
          <p:nvPr/>
        </p:nvSpPr>
        <p:spPr>
          <a:xfrm flipV="1">
            <a:off x="6768317" y="5976971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12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B99D72-0BAD-B159-7C16-FBF0B286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21 </a:t>
            </a:r>
            <a:r>
              <a:rPr kumimoji="1" lang="ja-JP" altLang="en-US" dirty="0"/>
              <a:t>ゲームの魅力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947940-EB34-AC76-2547-C8DB662F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0696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21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ゲームの面白さは、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戦略的な思考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が必要となるところにある。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プレイヤーの目的は、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自分の番で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21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を作り出さない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ようにしつつ、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相手を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21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を作り出させる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ことである。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そのため、プレーヤーは戦略的に数字１，２，３を選ばなければならない。</a:t>
            </a:r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9485C2-2201-C459-75B6-AEB373CC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809833-0B4F-2F2A-D4AA-D38E3A5049BC}"/>
              </a:ext>
            </a:extLst>
          </p:cNvPr>
          <p:cNvSpPr txBox="1"/>
          <p:nvPr/>
        </p:nvSpPr>
        <p:spPr>
          <a:xfrm>
            <a:off x="438220" y="4472560"/>
            <a:ext cx="850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1  2  3  4  5  6  7  8  9 10 11 12 13 14 15 16 17 18 19 20 21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矢印: 下カーブ 17">
            <a:extLst>
              <a:ext uri="{FF2B5EF4-FFF2-40B4-BE49-F238E27FC236}">
                <a16:creationId xmlns:a16="http://schemas.microsoft.com/office/drawing/2014/main" id="{7816A68E-7B76-24B9-A03E-EC237C46F849}"/>
              </a:ext>
            </a:extLst>
          </p:cNvPr>
          <p:cNvSpPr/>
          <p:nvPr/>
        </p:nvSpPr>
        <p:spPr>
          <a:xfrm>
            <a:off x="243671" y="4188037"/>
            <a:ext cx="783050" cy="2879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矢印: 下カーブ 18">
            <a:extLst>
              <a:ext uri="{FF2B5EF4-FFF2-40B4-BE49-F238E27FC236}">
                <a16:creationId xmlns:a16="http://schemas.microsoft.com/office/drawing/2014/main" id="{8DBD29A4-058D-AA87-2503-E5E32F2FE12E}"/>
              </a:ext>
            </a:extLst>
          </p:cNvPr>
          <p:cNvSpPr/>
          <p:nvPr/>
        </p:nvSpPr>
        <p:spPr>
          <a:xfrm>
            <a:off x="1618639" y="4159790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下カーブ 19">
            <a:extLst>
              <a:ext uri="{FF2B5EF4-FFF2-40B4-BE49-F238E27FC236}">
                <a16:creationId xmlns:a16="http://schemas.microsoft.com/office/drawing/2014/main" id="{8372764A-CDCF-78F4-BD33-CD9D2AA1A759}"/>
              </a:ext>
            </a:extLst>
          </p:cNvPr>
          <p:cNvSpPr/>
          <p:nvPr/>
        </p:nvSpPr>
        <p:spPr>
          <a:xfrm>
            <a:off x="2977608" y="4159790"/>
            <a:ext cx="1180339" cy="3144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矢印: 下カーブ 20">
            <a:extLst>
              <a:ext uri="{FF2B5EF4-FFF2-40B4-BE49-F238E27FC236}">
                <a16:creationId xmlns:a16="http://schemas.microsoft.com/office/drawing/2014/main" id="{8D19B8EB-0298-8F81-E2BA-F71C71F93A52}"/>
              </a:ext>
            </a:extLst>
          </p:cNvPr>
          <p:cNvSpPr/>
          <p:nvPr/>
        </p:nvSpPr>
        <p:spPr>
          <a:xfrm flipV="1">
            <a:off x="927365" y="4968650"/>
            <a:ext cx="783050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矢印: 下カーブ 21">
            <a:extLst>
              <a:ext uri="{FF2B5EF4-FFF2-40B4-BE49-F238E27FC236}">
                <a16:creationId xmlns:a16="http://schemas.microsoft.com/office/drawing/2014/main" id="{4A225CF7-474A-5182-0649-6245F4D8BC0A}"/>
              </a:ext>
            </a:extLst>
          </p:cNvPr>
          <p:cNvSpPr/>
          <p:nvPr/>
        </p:nvSpPr>
        <p:spPr>
          <a:xfrm>
            <a:off x="4644750" y="4159790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矢印: 下カーブ 22">
            <a:extLst>
              <a:ext uri="{FF2B5EF4-FFF2-40B4-BE49-F238E27FC236}">
                <a16:creationId xmlns:a16="http://schemas.microsoft.com/office/drawing/2014/main" id="{45B3F537-D5FC-96CA-CA1C-B9C433B1143B}"/>
              </a:ext>
            </a:extLst>
          </p:cNvPr>
          <p:cNvSpPr/>
          <p:nvPr/>
        </p:nvSpPr>
        <p:spPr>
          <a:xfrm>
            <a:off x="6323578" y="4175632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下カーブ 23">
            <a:extLst>
              <a:ext uri="{FF2B5EF4-FFF2-40B4-BE49-F238E27FC236}">
                <a16:creationId xmlns:a16="http://schemas.microsoft.com/office/drawing/2014/main" id="{E1E85E45-2E3C-70F3-4327-D8A99956D742}"/>
              </a:ext>
            </a:extLst>
          </p:cNvPr>
          <p:cNvSpPr/>
          <p:nvPr/>
        </p:nvSpPr>
        <p:spPr>
          <a:xfrm>
            <a:off x="8159016" y="4190673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矢印: 下カーブ 24">
            <a:extLst>
              <a:ext uri="{FF2B5EF4-FFF2-40B4-BE49-F238E27FC236}">
                <a16:creationId xmlns:a16="http://schemas.microsoft.com/office/drawing/2014/main" id="{47B66C74-409A-4235-1D7A-6107E900BCDA}"/>
              </a:ext>
            </a:extLst>
          </p:cNvPr>
          <p:cNvSpPr/>
          <p:nvPr/>
        </p:nvSpPr>
        <p:spPr>
          <a:xfrm flipV="1">
            <a:off x="1953748" y="4982215"/>
            <a:ext cx="1123085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矢印: 下カーブ 25">
            <a:extLst>
              <a:ext uri="{FF2B5EF4-FFF2-40B4-BE49-F238E27FC236}">
                <a16:creationId xmlns:a16="http://schemas.microsoft.com/office/drawing/2014/main" id="{025D299C-A424-316B-BF91-527CDCD81815}"/>
              </a:ext>
            </a:extLst>
          </p:cNvPr>
          <p:cNvSpPr/>
          <p:nvPr/>
        </p:nvSpPr>
        <p:spPr>
          <a:xfrm flipV="1">
            <a:off x="4105438" y="4980603"/>
            <a:ext cx="584907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矢印: 下カーブ 26">
            <a:extLst>
              <a:ext uri="{FF2B5EF4-FFF2-40B4-BE49-F238E27FC236}">
                <a16:creationId xmlns:a16="http://schemas.microsoft.com/office/drawing/2014/main" id="{9E2DB444-079C-139D-D420-D0194325B3D6}"/>
              </a:ext>
            </a:extLst>
          </p:cNvPr>
          <p:cNvSpPr/>
          <p:nvPr/>
        </p:nvSpPr>
        <p:spPr>
          <a:xfrm flipV="1">
            <a:off x="5025461" y="4953609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77249EAE-BC26-C49B-6F50-0F70F9462E76}"/>
              </a:ext>
            </a:extLst>
          </p:cNvPr>
          <p:cNvSpPr/>
          <p:nvPr/>
        </p:nvSpPr>
        <p:spPr>
          <a:xfrm flipV="1">
            <a:off x="6768317" y="4994642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385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EC021-4173-B1B7-1DF1-C24C9FCD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21 </a:t>
            </a:r>
            <a:r>
              <a:rPr kumimoji="1" lang="ja-JP" altLang="en-US" dirty="0"/>
              <a:t>ゲームの遷移関数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8011C-8D3C-1845-6671-68B2BD03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53874"/>
          </a:xfrm>
        </p:spPr>
        <p:txBody>
          <a:bodyPr>
            <a:normAutofit lnSpcReduction="10000"/>
          </a:bodyPr>
          <a:lstStyle/>
          <a:p>
            <a:r>
              <a:rPr lang="ja-JP" altLang="en-US" sz="2400" b="1" i="1" dirty="0"/>
              <a:t>状態</a:t>
            </a:r>
            <a:endParaRPr lang="en-US" altLang="ja-JP" sz="2400" b="1" i="1" dirty="0"/>
          </a:p>
          <a:p>
            <a:pPr marL="360000" indent="0">
              <a:buNone/>
            </a:pPr>
            <a:r>
              <a:rPr lang="en-US" altLang="ja-JP" sz="2400" dirty="0"/>
              <a:t>0, 1,</a:t>
            </a:r>
            <a:r>
              <a:rPr lang="ja-JP" altLang="en-US" sz="2400" dirty="0"/>
              <a:t> </a:t>
            </a:r>
            <a:r>
              <a:rPr lang="en-US" altLang="ja-JP" sz="2400" dirty="0"/>
              <a:t>2,</a:t>
            </a:r>
            <a:r>
              <a:rPr lang="ja-JP" altLang="en-US" sz="2400" dirty="0"/>
              <a:t> </a:t>
            </a:r>
            <a:r>
              <a:rPr lang="en-US" altLang="ja-JP" sz="2400" dirty="0"/>
              <a:t>3,</a:t>
            </a:r>
            <a:r>
              <a:rPr lang="ja-JP" altLang="en-US" sz="2400" dirty="0"/>
              <a:t> </a:t>
            </a:r>
            <a:r>
              <a:rPr lang="en-US" altLang="ja-JP" sz="2400" dirty="0"/>
              <a:t>4,</a:t>
            </a:r>
            <a:r>
              <a:rPr lang="ja-JP" altLang="en-US" sz="2400" dirty="0"/>
              <a:t> </a:t>
            </a:r>
            <a:r>
              <a:rPr lang="en-US" altLang="ja-JP" sz="2400" dirty="0"/>
              <a:t>5,</a:t>
            </a:r>
            <a:r>
              <a:rPr lang="ja-JP" altLang="en-US" sz="2400" dirty="0"/>
              <a:t> </a:t>
            </a:r>
            <a:r>
              <a:rPr lang="en-US" altLang="ja-JP" sz="2400" dirty="0"/>
              <a:t>6,</a:t>
            </a:r>
            <a:r>
              <a:rPr lang="ja-JP" altLang="en-US" sz="2400" dirty="0"/>
              <a:t> </a:t>
            </a:r>
            <a:r>
              <a:rPr lang="en-US" altLang="ja-JP" sz="2400" dirty="0"/>
              <a:t>7, 8, 9, 10, 11, 12, 13, 14, 15, 16, 17, 18, 19, 20, 21</a:t>
            </a:r>
            <a:r>
              <a:rPr lang="ja-JP" altLang="en-US" sz="2400" dirty="0"/>
              <a:t>　</a:t>
            </a:r>
            <a:r>
              <a:rPr lang="en-US" altLang="ja-JP" sz="2400" dirty="0"/>
              <a:t>	※ </a:t>
            </a:r>
            <a:r>
              <a:rPr lang="ja-JP" altLang="en-US" sz="2400" dirty="0"/>
              <a:t>最初は </a:t>
            </a:r>
            <a:r>
              <a:rPr lang="en-US" altLang="ja-JP" sz="2400" dirty="0"/>
              <a:t>0 </a:t>
            </a:r>
            <a:r>
              <a:rPr lang="ja-JP" altLang="en-US" sz="2400" dirty="0"/>
              <a:t>である</a:t>
            </a:r>
            <a:endParaRPr lang="en-US" altLang="ja-JP" sz="2400" dirty="0"/>
          </a:p>
          <a:p>
            <a:r>
              <a:rPr kumimoji="1" lang="ja-JP" altLang="en-US" sz="2400" b="1" dirty="0"/>
              <a:t>行動</a:t>
            </a:r>
            <a:endParaRPr lang="en-US" altLang="ja-JP" sz="2400" b="1" dirty="0"/>
          </a:p>
          <a:p>
            <a:pPr marL="360000" indent="0">
              <a:buNone/>
            </a:pPr>
            <a:r>
              <a:rPr lang="ja-JP" altLang="en-US" sz="2400" b="1" dirty="0"/>
              <a:t>１を足す（行動１）、２を足す（行動２）、３を足す（行動３）</a:t>
            </a:r>
            <a:endParaRPr lang="en-US" altLang="ja-JP" sz="2400" b="1" dirty="0"/>
          </a:p>
          <a:p>
            <a:pPr marL="0" indent="-342900"/>
            <a:r>
              <a:rPr lang="ja-JP" altLang="en-US" sz="2400" b="1" dirty="0"/>
              <a:t>遷移関数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　行動１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１　</a:t>
            </a:r>
            <a:r>
              <a:rPr kumimoji="1" lang="ja-JP" altLang="en-US" sz="2400" dirty="0"/>
              <a:t>・・・数が１増える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　行動２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２　</a:t>
            </a:r>
            <a:r>
              <a:rPr kumimoji="1" lang="ja-JP" altLang="en-US" sz="2400" dirty="0"/>
              <a:t>・・・数が２増える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　行動３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３　</a:t>
            </a:r>
            <a:r>
              <a:rPr kumimoji="1" lang="ja-JP" altLang="en-US" sz="2400" dirty="0"/>
              <a:t>・・・数が３増える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36000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1B2E12-E98B-654C-A736-B5CF7681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3E081F-145E-7562-2561-7BF85DD8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遷移関数まとめ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2322F7-C7C9-1D4A-2CD6-4B1E834D5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特定の行動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を取ったときに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どのように変化するか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を定める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規則である。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具体的な問題や状況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を表す。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例：エレベーターでは、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現在の階数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エレベーターの上昇、下降、停止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となる。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例：</a:t>
            </a:r>
            <a:r>
              <a:rPr lang="en-US" altLang="ja-JP" sz="2400" b="0" i="0" dirty="0">
                <a:solidFill>
                  <a:srgbClr val="343541"/>
                </a:solidFill>
                <a:effectLst/>
                <a:latin typeface="Söhne"/>
              </a:rPr>
              <a:t>21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ゲームでは、</a:t>
            </a: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現在の数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状態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で、</a:t>
            </a:r>
            <a:r>
              <a:rPr lang="ja-JP" altLang="en-US" sz="2400" b="1" dirty="0">
                <a:solidFill>
                  <a:srgbClr val="343541"/>
                </a:solidFill>
                <a:latin typeface="Söhne"/>
              </a:rPr>
              <a:t>１</a:t>
            </a: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、</a:t>
            </a:r>
            <a:r>
              <a:rPr lang="ja-JP" altLang="en-US" sz="2400" b="1" dirty="0">
                <a:solidFill>
                  <a:srgbClr val="343541"/>
                </a:solidFill>
                <a:latin typeface="Söhne"/>
              </a:rPr>
              <a:t>２</a:t>
            </a: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、</a:t>
            </a:r>
            <a:r>
              <a:rPr lang="ja-JP" altLang="en-US" sz="2400" b="1" dirty="0">
                <a:solidFill>
                  <a:srgbClr val="343541"/>
                </a:solidFill>
                <a:latin typeface="Söhne"/>
              </a:rPr>
              <a:t>３</a:t>
            </a: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の追加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行動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となる。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を用いて，現在の状態から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可能な次の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をすべて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導きだすことができる。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は，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その結果を評価して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最適な行動を選択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する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9DD372-ABA8-4C38-D330-7B0DF6F5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57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05909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9-3 </a:t>
            </a:r>
            <a:r>
              <a:rPr lang="ja-JP" altLang="en-US" dirty="0"/>
              <a:t>コンピュータとプログラム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E5E731-C7A0-43A9-8057-F4CA550B8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902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3" r="28263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に従って動作</a:t>
            </a: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に指示を出し，所定の作業を遂行させる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コンピュータとプログラム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0314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r="28287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プログラム</a:t>
            </a:r>
            <a:r>
              <a:rPr lang="ja-JP" altLang="en-US" dirty="0">
                <a:latin typeface="Segoe UI" panose="020B0502040204020203" pitchFamily="34" charset="0"/>
              </a:rPr>
              <a:t>を設計し作成するプロセス（プログラミング）は，創造的な活動</a:t>
            </a:r>
            <a:endParaRPr lang="en-US" altLang="ja-JP" dirty="0">
              <a:latin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u="sng" dirty="0">
                <a:latin typeface="Segoe UI" panose="020B0502040204020203" pitchFamily="34" charset="0"/>
              </a:rPr>
              <a:t>アイデアを形にできる</a:t>
            </a:r>
            <a:r>
              <a:rPr lang="ja-JP" altLang="en-US" dirty="0">
                <a:latin typeface="Segoe UI" panose="020B0502040204020203" pitchFamily="34" charset="0"/>
              </a:rPr>
              <a:t>ことが，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プログラミング</a:t>
            </a:r>
            <a:r>
              <a:rPr lang="ja-JP" altLang="en-US" dirty="0">
                <a:latin typeface="Segoe UI" panose="020B0502040204020203" pitchFamily="34" charset="0"/>
              </a:rPr>
              <a:t>の魅力</a:t>
            </a: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プログラミング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070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524000"/>
            <a:ext cx="6765328" cy="4331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 遷移関数の概念説明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AutoNum type="circleNumDbPlain" startAt="2"/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21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ゲームという具体例を用いた遷移関数の理解の深化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AutoNum type="circleNumDbPlain" startAt="2"/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Python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プログラミングによる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21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ゲームの実装という実践に触れる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AutoNum type="circleNumDbPlain" startAt="2"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遷移関数が，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による問題解決に役立つ場合があることを知る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385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1063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ソースコード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プログラミング言語</a:t>
            </a:r>
            <a:r>
              <a:rPr lang="ja-JP" altLang="en-US" dirty="0"/>
              <a:t>で書かれた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のもの</a:t>
            </a:r>
            <a:endParaRPr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dirty="0"/>
              <a:t>人間も</a:t>
            </a:r>
            <a:r>
              <a:rPr kumimoji="1" lang="ja-JP" altLang="en-US" b="1" dirty="0"/>
              <a:t>読み書き</a:t>
            </a:r>
            <a:r>
              <a:rPr kumimoji="1" lang="ja-JP" altLang="en-US" dirty="0"/>
              <a:t>，</a:t>
            </a:r>
            <a:r>
              <a:rPr kumimoji="1" lang="ja-JP" altLang="en-US" b="1" dirty="0"/>
              <a:t>編集</a:t>
            </a:r>
            <a:r>
              <a:rPr kumimoji="1" lang="ja-JP" altLang="en-US" dirty="0"/>
              <a:t>できる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ソースコード</a:t>
            </a:r>
            <a:r>
              <a:rPr lang="ja-JP" altLang="en-US" dirty="0"/>
              <a:t>により，</a:t>
            </a:r>
            <a:r>
              <a:rPr lang="ja-JP" altLang="en-US" b="1" dirty="0"/>
              <a:t>プログラムの動作を理解</a:t>
            </a:r>
            <a:r>
              <a:rPr lang="ja-JP" altLang="en-US" dirty="0"/>
              <a:t>し，必要に応じて</a:t>
            </a:r>
            <a:r>
              <a:rPr lang="ja-JP" altLang="en-US" b="1" dirty="0"/>
              <a:t>改変</a:t>
            </a:r>
            <a:r>
              <a:rPr lang="ja-JP" altLang="en-US" dirty="0"/>
              <a:t>できる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200"/>
              <a:t>ソースコード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0994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900" dirty="0"/>
              <a:t>プログラミングの目的</a:t>
            </a:r>
            <a:endParaRPr kumimoji="1" lang="ja-JP" altLang="en-US" sz="29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4421" y="883500"/>
            <a:ext cx="7530988" cy="533316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に指示を出し，所定の作業を遂行させる</a:t>
            </a:r>
            <a:endParaRPr lang="en-US" altLang="ja-JP" dirty="0"/>
          </a:p>
          <a:p>
            <a:pPr>
              <a:spcBef>
                <a:spcPts val="1200"/>
              </a:spcBef>
            </a:pPr>
            <a:r>
              <a:rPr lang="ja-JP" altLang="en-US" dirty="0"/>
              <a:t>複雑な作業も</a:t>
            </a:r>
            <a:r>
              <a:rPr lang="ja-JP" altLang="en-US" b="1" dirty="0"/>
              <a:t>自動化</a:t>
            </a:r>
            <a:r>
              <a:rPr lang="ja-JP" altLang="en-US" dirty="0"/>
              <a:t>し，効率化することが可能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43" y="3184482"/>
            <a:ext cx="3937928" cy="14944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01856" y="4788754"/>
            <a:ext cx="3016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</a:t>
            </a:r>
          </a:p>
        </p:txBody>
      </p:sp>
      <p:sp>
        <p:nvSpPr>
          <p:cNvPr id="7" name="右矢印 6"/>
          <p:cNvSpPr/>
          <p:nvPr/>
        </p:nvSpPr>
        <p:spPr>
          <a:xfrm>
            <a:off x="5010357" y="3703749"/>
            <a:ext cx="623455" cy="45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59264" y="4700288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297" y="3225800"/>
            <a:ext cx="2255282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17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05909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9-4 </a:t>
            </a:r>
            <a:r>
              <a:rPr lang="ja-JP" altLang="en-US" dirty="0"/>
              <a:t>状態、行動、遷移関数をコンピュータで実現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E5E731-C7A0-43A9-8057-F4CA550B8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478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CDE00-D4EC-BEAB-91ED-079F15AA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いまから行うこと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5D5E36-715C-C6E4-1DB4-E64068138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b="1" dirty="0"/>
              <a:t>21 </a:t>
            </a:r>
            <a:r>
              <a:rPr lang="ja-JP" altLang="en-US" sz="2400" b="1" dirty="0"/>
              <a:t>ゲーム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C00000"/>
                </a:solidFill>
              </a:rPr>
              <a:t>状態、行動、遷移関数</a:t>
            </a:r>
            <a:r>
              <a:rPr lang="ja-JP" altLang="en-US" sz="2400" dirty="0"/>
              <a:t>を，</a:t>
            </a:r>
            <a:br>
              <a:rPr lang="en-US" altLang="ja-JP" sz="2400" dirty="0"/>
            </a:br>
            <a:r>
              <a:rPr lang="ja-JP" altLang="en-US" sz="2400" b="1" dirty="0"/>
              <a:t>コンピュータ</a:t>
            </a:r>
            <a:r>
              <a:rPr lang="ja-JP" altLang="en-US" sz="2400" dirty="0"/>
              <a:t>の</a:t>
            </a:r>
            <a:r>
              <a:rPr lang="ja-JP" altLang="en-US" sz="2400" b="1" dirty="0"/>
              <a:t>プログラム</a:t>
            </a:r>
            <a:r>
              <a:rPr lang="ja-JP" altLang="en-US" sz="2400" dirty="0"/>
              <a:t>として書き，</a:t>
            </a:r>
            <a:br>
              <a:rPr lang="en-US" altLang="ja-JP" sz="2400" dirty="0"/>
            </a:br>
            <a:r>
              <a:rPr lang="ja-JP" altLang="en-US" sz="2400" dirty="0"/>
              <a:t>コンピュータのゲームとして動くようにする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プログラミング言語として </a:t>
            </a:r>
            <a:r>
              <a:rPr lang="en-US" altLang="ja-JP" sz="2400" dirty="0"/>
              <a:t>Python </a:t>
            </a:r>
            <a:r>
              <a:rPr lang="ja-JP" altLang="en-US" sz="2400" dirty="0"/>
              <a:t>を使用する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826FD2-60A2-2BFF-B3F8-242A19CE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178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EC021-4173-B1B7-1DF1-C24C9FCD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21 </a:t>
            </a:r>
            <a:r>
              <a:rPr kumimoji="1" lang="ja-JP" altLang="en-US" dirty="0"/>
              <a:t>ゲームの遷移関数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8011C-8D3C-1845-6671-68B2BD03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53874"/>
          </a:xfrm>
        </p:spPr>
        <p:txBody>
          <a:bodyPr>
            <a:normAutofit lnSpcReduction="10000"/>
          </a:bodyPr>
          <a:lstStyle/>
          <a:p>
            <a:r>
              <a:rPr lang="ja-JP" altLang="en-US" sz="2400" b="1" i="1" dirty="0"/>
              <a:t>状態</a:t>
            </a:r>
            <a:endParaRPr lang="en-US" altLang="ja-JP" sz="2400" b="1" i="1" dirty="0"/>
          </a:p>
          <a:p>
            <a:pPr marL="360000" indent="0">
              <a:buNone/>
            </a:pPr>
            <a:r>
              <a:rPr lang="en-US" altLang="ja-JP" sz="2400" dirty="0"/>
              <a:t>0, 1,</a:t>
            </a:r>
            <a:r>
              <a:rPr lang="ja-JP" altLang="en-US" sz="2400" dirty="0"/>
              <a:t> </a:t>
            </a:r>
            <a:r>
              <a:rPr lang="en-US" altLang="ja-JP" sz="2400" dirty="0"/>
              <a:t>2,</a:t>
            </a:r>
            <a:r>
              <a:rPr lang="ja-JP" altLang="en-US" sz="2400" dirty="0"/>
              <a:t> </a:t>
            </a:r>
            <a:r>
              <a:rPr lang="en-US" altLang="ja-JP" sz="2400" dirty="0"/>
              <a:t>3,</a:t>
            </a:r>
            <a:r>
              <a:rPr lang="ja-JP" altLang="en-US" sz="2400" dirty="0"/>
              <a:t> </a:t>
            </a:r>
            <a:r>
              <a:rPr lang="en-US" altLang="ja-JP" sz="2400" dirty="0"/>
              <a:t>4,</a:t>
            </a:r>
            <a:r>
              <a:rPr lang="ja-JP" altLang="en-US" sz="2400" dirty="0"/>
              <a:t> </a:t>
            </a:r>
            <a:r>
              <a:rPr lang="en-US" altLang="ja-JP" sz="2400" dirty="0"/>
              <a:t>5,</a:t>
            </a:r>
            <a:r>
              <a:rPr lang="ja-JP" altLang="en-US" sz="2400" dirty="0"/>
              <a:t> </a:t>
            </a:r>
            <a:r>
              <a:rPr lang="en-US" altLang="ja-JP" sz="2400" dirty="0"/>
              <a:t>6,</a:t>
            </a:r>
            <a:r>
              <a:rPr lang="ja-JP" altLang="en-US" sz="2400" dirty="0"/>
              <a:t> </a:t>
            </a:r>
            <a:r>
              <a:rPr lang="en-US" altLang="ja-JP" sz="2400" dirty="0"/>
              <a:t>7, 8, 9, 10, 11, 12, 13, 14, 15, 16, 17, 18, 19, 20, 21</a:t>
            </a:r>
            <a:r>
              <a:rPr lang="ja-JP" altLang="en-US" sz="2400" dirty="0"/>
              <a:t>　</a:t>
            </a:r>
            <a:r>
              <a:rPr lang="en-US" altLang="ja-JP" sz="2400" dirty="0"/>
              <a:t>	※ </a:t>
            </a:r>
            <a:r>
              <a:rPr lang="ja-JP" altLang="en-US" sz="2400" dirty="0"/>
              <a:t>最初は </a:t>
            </a:r>
            <a:r>
              <a:rPr lang="en-US" altLang="ja-JP" sz="2400" dirty="0"/>
              <a:t>0 </a:t>
            </a:r>
            <a:r>
              <a:rPr lang="ja-JP" altLang="en-US" sz="2400" dirty="0"/>
              <a:t>である</a:t>
            </a:r>
            <a:endParaRPr lang="en-US" altLang="ja-JP" sz="2400" dirty="0"/>
          </a:p>
          <a:p>
            <a:r>
              <a:rPr kumimoji="1" lang="ja-JP" altLang="en-US" sz="2400" b="1" dirty="0"/>
              <a:t>行動</a:t>
            </a:r>
            <a:endParaRPr lang="en-US" altLang="ja-JP" sz="2400" b="1" dirty="0"/>
          </a:p>
          <a:p>
            <a:pPr marL="360000" indent="0">
              <a:buNone/>
            </a:pPr>
            <a:r>
              <a:rPr lang="ja-JP" altLang="en-US" sz="2400" b="1" dirty="0"/>
              <a:t>１を足す（行動１）、２を足す（行動２）、３を足す（行動３）</a:t>
            </a:r>
            <a:endParaRPr lang="en-US" altLang="ja-JP" sz="2400" b="1" dirty="0"/>
          </a:p>
          <a:p>
            <a:pPr marL="0" indent="-342900"/>
            <a:r>
              <a:rPr lang="ja-JP" altLang="en-US" sz="2400" b="1" dirty="0"/>
              <a:t>遷移関数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　行動１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１　</a:t>
            </a:r>
            <a:r>
              <a:rPr kumimoji="1" lang="ja-JP" altLang="en-US" sz="2400" dirty="0"/>
              <a:t>・・・数が１増える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　行動２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２　</a:t>
            </a:r>
            <a:r>
              <a:rPr kumimoji="1" lang="ja-JP" altLang="en-US" sz="2400" dirty="0"/>
              <a:t>・・・数が２増える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　行動３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３　</a:t>
            </a:r>
            <a:r>
              <a:rPr kumimoji="1" lang="ja-JP" altLang="en-US" sz="2400" dirty="0"/>
              <a:t>・・・数が３増える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36000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1B2E12-E98B-654C-A736-B5CF7681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916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A37E81-AF92-4722-9230-58F6017B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9C7AD5-E596-4F5E-B9D7-621978D1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CD3B262-8D94-4438-9D44-FEA92C415130}"/>
              </a:ext>
            </a:extLst>
          </p:cNvPr>
          <p:cNvSpPr/>
          <p:nvPr/>
        </p:nvSpPr>
        <p:spPr>
          <a:xfrm>
            <a:off x="5152680" y="2038285"/>
            <a:ext cx="3630373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if (r ==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and (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&lt; 21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a =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+ 1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D079583-45EE-44D7-B6EE-195982D47CEA}"/>
              </a:ext>
            </a:extLst>
          </p:cNvPr>
          <p:cNvSpPr txBox="1"/>
          <p:nvPr/>
        </p:nvSpPr>
        <p:spPr>
          <a:xfrm>
            <a:off x="1383174" y="348386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行動１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D2DA0C1-D78D-430A-AE4B-3102043B51F9}"/>
              </a:ext>
            </a:extLst>
          </p:cNvPr>
          <p:cNvSpPr txBox="1"/>
          <p:nvPr/>
        </p:nvSpPr>
        <p:spPr>
          <a:xfrm>
            <a:off x="5797834" y="4803051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5F07BF3C-52B8-4CBF-8CDF-9E587C79E75D}"/>
              </a:ext>
            </a:extLst>
          </p:cNvPr>
          <p:cNvSpPr/>
          <p:nvPr/>
        </p:nvSpPr>
        <p:spPr>
          <a:xfrm>
            <a:off x="4626032" y="2134178"/>
            <a:ext cx="383947" cy="751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677845F-34B8-4A5A-A1E3-2CDA1E8FCBAB}"/>
              </a:ext>
            </a:extLst>
          </p:cNvPr>
          <p:cNvSpPr txBox="1"/>
          <p:nvPr/>
        </p:nvSpPr>
        <p:spPr>
          <a:xfrm>
            <a:off x="5815215" y="905320"/>
            <a:ext cx="1899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a 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は数</a:t>
            </a:r>
            <a:endParaRPr kumimoji="1" lang="en-US" altLang="ja-JP" sz="2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r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行動番号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990F2B-C651-4DBC-9C56-2C7BA3BE6AEC}"/>
              </a:ext>
            </a:extLst>
          </p:cNvPr>
          <p:cNvSpPr txBox="1"/>
          <p:nvPr/>
        </p:nvSpPr>
        <p:spPr>
          <a:xfrm>
            <a:off x="4833376" y="3114530"/>
            <a:ext cx="3863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選んだ行動が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のときは，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&lt; 21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を調べ，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+ 1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に変化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5C0220-097E-13A0-85BA-6125C4D62F26}"/>
              </a:ext>
            </a:extLst>
          </p:cNvPr>
          <p:cNvSpPr txBox="1"/>
          <p:nvPr/>
        </p:nvSpPr>
        <p:spPr>
          <a:xfrm>
            <a:off x="1" y="1781392"/>
            <a:ext cx="4483330" cy="14568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kumimoji="1" lang="ja-JP" altLang="en-US" sz="2400" b="1" dirty="0"/>
              <a:t>（数＜２１　のときのみ可能）</a:t>
            </a:r>
            <a:endParaRPr kumimoji="1" lang="en-US" altLang="ja-JP" sz="24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数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=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数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+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１　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・・・数が１増える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47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228128"/>
            <a:ext cx="4939867" cy="399569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21 </a:t>
            </a:r>
            <a:r>
              <a:rPr lang="ja-JP" altLang="en-US" sz="2400" b="1" dirty="0"/>
              <a:t>ゲーム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C00000"/>
                </a:solidFill>
              </a:rPr>
              <a:t>状態、行動、遷移関数</a:t>
            </a:r>
            <a:r>
              <a:rPr lang="ja-JP" altLang="en-US" sz="2400" dirty="0"/>
              <a:t>を実現する </a:t>
            </a:r>
            <a:r>
              <a:rPr lang="en-US" altLang="ja-JP" sz="2400" dirty="0"/>
              <a:t>Python </a:t>
            </a:r>
            <a:r>
              <a:rPr lang="ja-JP" altLang="en-US" sz="2400" dirty="0"/>
              <a:t>言語プログラムを動作させ、理解を深める</a:t>
            </a:r>
            <a:endParaRPr lang="en-US" altLang="ja-JP" sz="2400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</a:t>
            </a:r>
            <a:r>
              <a:rPr lang="ja-JP" altLang="en-US" b="1" dirty="0"/>
              <a:t>でのプログラム実行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状態、行動、遷移関数</a:t>
            </a:r>
            <a:endParaRPr lang="en-US" altLang="ja-JP" sz="17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2252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D733EE81-4CC7-8ABE-7D30-203A246BB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79" y="2214497"/>
            <a:ext cx="5477084" cy="267133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2"/>
            <a:ext cx="8822156" cy="5962761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URL</a:t>
            </a:r>
            <a:r>
              <a:rPr lang="en-US" altLang="ja-JP" sz="2400" dirty="0"/>
              <a:t>: </a:t>
            </a:r>
            <a:r>
              <a:rPr lang="en-US" altLang="ja-JP" sz="2400" b="0" i="0" dirty="0">
                <a:effectLst/>
                <a:latin typeface="Merriweather" panose="020F0502020204030204" pitchFamily="2" charset="0"/>
                <a:hlinkClick r:id="rId3"/>
              </a:rPr>
              <a:t>https://trinket.io/python/58bb317816</a:t>
            </a:r>
            <a:r>
              <a:rPr lang="en-US" altLang="ja-JP" sz="2400" b="0" i="0" dirty="0">
                <a:effectLst/>
                <a:latin typeface="Merriweather" panose="020F0502020204030204" pitchFamily="2" charset="0"/>
              </a:rPr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065120" y="3652818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279988" y="4104369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068292" y="4964953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3669812" y="512859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1373183" y="2919691"/>
            <a:ext cx="391886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1512970" y="1752832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B16E6-B005-486D-A9E3-E00F0265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B8CC2-A651-4887-83B4-56331B5C3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456655" cy="410674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ja-JP" dirty="0"/>
              <a:t>a = 0</a:t>
            </a:r>
            <a:br>
              <a:rPr lang="en-US" altLang="ja-JP" dirty="0"/>
            </a:br>
            <a:r>
              <a:rPr lang="en-US" altLang="ja-JP" dirty="0"/>
              <a:t>while(True):</a:t>
            </a:r>
            <a:br>
              <a:rPr lang="en-US" altLang="ja-JP" dirty="0"/>
            </a:br>
            <a:r>
              <a:rPr lang="en-US" altLang="ja-JP" dirty="0"/>
              <a:t>    print('a = %d' % a)</a:t>
            </a:r>
            <a:br>
              <a:rPr lang="en-US" altLang="ja-JP" dirty="0"/>
            </a:br>
            <a:r>
              <a:rPr lang="en-US" altLang="ja-JP" dirty="0"/>
              <a:t>    r = int(input())</a:t>
            </a:r>
            <a:br>
              <a:rPr lang="en-US" altLang="ja-JP" dirty="0"/>
            </a:br>
            <a:r>
              <a:rPr lang="en-US" altLang="ja-JP" dirty="0"/>
              <a:t>    if (r == 1) and (a &lt; 21):</a:t>
            </a:r>
            <a:br>
              <a:rPr lang="en-US" altLang="ja-JP" dirty="0"/>
            </a:br>
            <a:r>
              <a:rPr lang="en-US" altLang="ja-JP" dirty="0"/>
              <a:t>        a = a + 1</a:t>
            </a:r>
            <a:br>
              <a:rPr lang="en-US" altLang="ja-JP" dirty="0"/>
            </a:br>
            <a:r>
              <a:rPr lang="en-US" altLang="ja-JP" dirty="0"/>
              <a:t>    if (r == 2) and (a &lt; 21):</a:t>
            </a:r>
            <a:br>
              <a:rPr lang="en-US" altLang="ja-JP" dirty="0"/>
            </a:br>
            <a:r>
              <a:rPr lang="en-US" altLang="ja-JP" dirty="0"/>
              <a:t>        a = a + 2</a:t>
            </a:r>
            <a:br>
              <a:rPr lang="en-US" altLang="ja-JP" dirty="0"/>
            </a:br>
            <a:r>
              <a:rPr lang="en-US" altLang="ja-JP" dirty="0"/>
              <a:t>    if (r == 3) and (a &lt; 21):</a:t>
            </a:r>
            <a:br>
              <a:rPr lang="en-US" altLang="ja-JP" dirty="0"/>
            </a:br>
            <a:r>
              <a:rPr lang="en-US" altLang="ja-JP" dirty="0"/>
              <a:t>        a = a + 3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962B7-B689-49D3-AA61-8A09A9F3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789E5B09-C9C9-4690-8A9A-895000012257}"/>
              </a:ext>
            </a:extLst>
          </p:cNvPr>
          <p:cNvSpPr/>
          <p:nvPr/>
        </p:nvSpPr>
        <p:spPr>
          <a:xfrm>
            <a:off x="4933950" y="2438400"/>
            <a:ext cx="469900" cy="2571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6126C8FD-15E5-4D1A-8340-CA0F21A54CF3}"/>
              </a:ext>
            </a:extLst>
          </p:cNvPr>
          <p:cNvSpPr/>
          <p:nvPr/>
        </p:nvSpPr>
        <p:spPr>
          <a:xfrm>
            <a:off x="3314700" y="857250"/>
            <a:ext cx="279400" cy="48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F8C360-1E28-4C5C-A503-EDF56EC68DB2}"/>
              </a:ext>
            </a:extLst>
          </p:cNvPr>
          <p:cNvSpPr txBox="1"/>
          <p:nvPr/>
        </p:nvSpPr>
        <p:spPr>
          <a:xfrm>
            <a:off x="5550746" y="3181082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行動１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行動２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行動３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D51062-FCA8-4C66-B5CD-64932C527D99}"/>
              </a:ext>
            </a:extLst>
          </p:cNvPr>
          <p:cNvSpPr txBox="1"/>
          <p:nvPr/>
        </p:nvSpPr>
        <p:spPr>
          <a:xfrm>
            <a:off x="3677493" y="914399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最初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の値は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2B823BD-86E3-B608-A7E6-041B0A5791F7}"/>
              </a:ext>
            </a:extLst>
          </p:cNvPr>
          <p:cNvSpPr txBox="1"/>
          <p:nvPr/>
        </p:nvSpPr>
        <p:spPr>
          <a:xfrm>
            <a:off x="353312" y="5314102"/>
            <a:ext cx="76968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ユーザーから入力を受け取り（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2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、または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3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を足す）、それが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21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以下であればその数を足し、新しい値を出力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する。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0601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2A8BF9-CF18-ED7A-E82B-D086E8C3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実行開始後の手順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D30296-0C89-3A9E-AF86-ED0914885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　キーボードで、１＋</a:t>
            </a:r>
            <a:r>
              <a:rPr kumimoji="1" lang="en-US" altLang="ja-JP" dirty="0"/>
              <a:t>Enter</a:t>
            </a:r>
            <a:r>
              <a:rPr kumimoji="1" lang="ja-JP" altLang="en-US" dirty="0"/>
              <a:t>、２＋</a:t>
            </a:r>
            <a:r>
              <a:rPr kumimoji="1" lang="en-US" altLang="ja-JP" dirty="0"/>
              <a:t>Enter</a:t>
            </a:r>
            <a:r>
              <a:rPr kumimoji="1" lang="ja-JP" altLang="en-US" dirty="0"/>
              <a:t>、</a:t>
            </a:r>
            <a:r>
              <a:rPr kumimoji="1" lang="en-US" altLang="ja-JP" dirty="0"/>
              <a:t>3 + Enter </a:t>
            </a:r>
            <a:r>
              <a:rPr kumimoji="1" lang="ja-JP" altLang="en-US" dirty="0"/>
              <a:t>の操作を続ける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１：行動１　２：行動２　３：行動３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</a:t>
            </a:r>
            <a:r>
              <a:rPr kumimoji="1" lang="ja-JP" altLang="en-US" dirty="0"/>
              <a:t>　画面を確認する。</a:t>
            </a:r>
            <a:r>
              <a:rPr lang="ja-JP" altLang="en-US" b="0" i="0" dirty="0">
                <a:solidFill>
                  <a:srgbClr val="1A1A1A"/>
                </a:solidFill>
                <a:effectLst/>
                <a:latin typeface="ヒラギノ角ゴ Pro W3"/>
              </a:rPr>
              <a:t>２１になったらゲームは終わり。「</a:t>
            </a:r>
            <a:r>
              <a:rPr lang="en-US" altLang="ja-JP" b="1" i="0" dirty="0">
                <a:solidFill>
                  <a:srgbClr val="1A1A1A"/>
                </a:solidFill>
                <a:effectLst/>
                <a:latin typeface="ヒラギノ角ゴ Pro W3"/>
              </a:rPr>
              <a:t>Stop</a:t>
            </a:r>
            <a:r>
              <a:rPr lang="ja-JP" altLang="en-US" b="0" i="0" dirty="0">
                <a:solidFill>
                  <a:srgbClr val="1A1A1A"/>
                </a:solidFill>
                <a:effectLst/>
                <a:latin typeface="ヒラギノ角ゴ Pro W3"/>
              </a:rPr>
              <a:t>」をクリックして終了。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39097C-8C35-4BA2-9C19-E4CEBBE4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37DDACD-8F8B-9F62-789E-9216ADC3E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411" y="3378306"/>
            <a:ext cx="5729003" cy="328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0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706623"/>
            <a:ext cx="5098010" cy="41108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人工知能の種類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遷移関数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コンピュータとプログラム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状態、行動、遷移をコンピュータで実現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コンピュータプレイヤーがゲームに参加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endParaRPr kumimoji="1"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F16751-13D0-66F3-9EB6-E4182541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69B429-B4A1-1740-46F1-C6304D704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/>
              <a:t>21 </a:t>
            </a:r>
            <a:r>
              <a:rPr lang="ja-JP" altLang="en-US" sz="2400" b="1" dirty="0"/>
              <a:t>ゲーム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C00000"/>
                </a:solidFill>
              </a:rPr>
              <a:t>状態、行動、遷移関数</a:t>
            </a:r>
            <a:r>
              <a:rPr lang="ja-JP" altLang="en-US" sz="2400" dirty="0"/>
              <a:t>を，</a:t>
            </a:r>
            <a:br>
              <a:rPr lang="en-US" altLang="ja-JP" sz="2400" dirty="0"/>
            </a:br>
            <a:r>
              <a:rPr lang="ja-JP" altLang="en-US" sz="2400" b="1" dirty="0"/>
              <a:t>コンピュータ</a:t>
            </a:r>
            <a:r>
              <a:rPr lang="ja-JP" altLang="en-US" sz="2400" dirty="0"/>
              <a:t>の</a:t>
            </a:r>
            <a:r>
              <a:rPr lang="ja-JP" altLang="en-US" sz="2400" b="1" dirty="0"/>
              <a:t>プログラム</a:t>
            </a:r>
            <a:r>
              <a:rPr lang="ja-JP" altLang="en-US" sz="2400" dirty="0"/>
              <a:t>として書き，</a:t>
            </a:r>
            <a:br>
              <a:rPr lang="en-US" altLang="ja-JP" sz="2400" dirty="0"/>
            </a:br>
            <a:r>
              <a:rPr lang="ja-JP" altLang="en-US" sz="2400" dirty="0"/>
              <a:t>コンピュータのゲームとして動くようにする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C14564-7522-6B84-D157-63ED0912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34122615-1CB5-574D-4BD5-DFE73DF20060}"/>
              </a:ext>
            </a:extLst>
          </p:cNvPr>
          <p:cNvSpPr/>
          <p:nvPr/>
        </p:nvSpPr>
        <p:spPr>
          <a:xfrm>
            <a:off x="5939997" y="3698895"/>
            <a:ext cx="306766" cy="7669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D7BCCDC-1C72-71E3-5A77-EA5649C7C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6" y="2593899"/>
            <a:ext cx="5639538" cy="28149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DE8EE5A-EFBC-D34E-8B28-7EA374D6F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763" y="2142255"/>
            <a:ext cx="2842641" cy="378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20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9-5 </a:t>
            </a:r>
            <a:r>
              <a:rPr lang="ja-JP" altLang="en-US" dirty="0"/>
              <a:t>コンピュータ・プレイヤーがゲームに参加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FE3E443-C9B7-4D15-902C-F8AC4F85FE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86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AC91F2-07D4-4165-83F0-3AE2BADF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はじめに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E53588-6096-4370-AB3F-8B5109E0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01" y="2409124"/>
            <a:ext cx="7626096" cy="4058557"/>
          </a:xfrm>
        </p:spPr>
        <p:txBody>
          <a:bodyPr>
            <a:normAutofit/>
          </a:bodyPr>
          <a:lstStyle/>
          <a:p>
            <a:r>
              <a:rPr lang="ja-JP" altLang="en-US" b="1" dirty="0"/>
              <a:t>コンピュータ</a:t>
            </a:r>
            <a:r>
              <a:rPr lang="ja-JP" altLang="en-US" dirty="0"/>
              <a:t>を，</a:t>
            </a:r>
            <a:r>
              <a:rPr lang="ja-JP" altLang="en-US" b="1" dirty="0"/>
              <a:t>ゲームのプレイヤーとして振舞わせてみる</a:t>
            </a:r>
            <a:endParaRPr lang="en-US" altLang="ja-JP" b="1" dirty="0"/>
          </a:p>
          <a:p>
            <a:r>
              <a:rPr lang="ja-JP" altLang="en-US" b="1" dirty="0"/>
              <a:t>コンピュータは知的に振舞う</a:t>
            </a:r>
            <a:endParaRPr lang="en-US" altLang="ja-JP" b="1" dirty="0"/>
          </a:p>
          <a:p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AA1F9BA-8D13-4E3C-B35C-AB58295D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441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後攻は必勝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BD0730F-61C6-444A-A067-BFF63220D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687345"/>
            <a:ext cx="8461208" cy="4492073"/>
          </a:xfrm>
        </p:spPr>
        <p:txBody>
          <a:bodyPr/>
          <a:lstStyle/>
          <a:p>
            <a:r>
              <a:rPr lang="ja-JP" altLang="en-US" dirty="0"/>
              <a:t>後攻での必勝のやり方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後攻</a:t>
            </a:r>
            <a:r>
              <a:rPr lang="ja-JP" altLang="en-US" dirty="0"/>
              <a:t>は４，８，１２，１６，２０になるように数を増やす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1EC3DB0-140B-47B3-8DC2-9947D8AD7D99}"/>
              </a:ext>
            </a:extLst>
          </p:cNvPr>
          <p:cNvSpPr txBox="1"/>
          <p:nvPr/>
        </p:nvSpPr>
        <p:spPr>
          <a:xfrm>
            <a:off x="397598" y="4102170"/>
            <a:ext cx="850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1  2  3  4  5  6  7  8  9 10 11 12 13 14 15 16 17 18 19 20 21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下カーブ 7">
            <a:extLst>
              <a:ext uri="{FF2B5EF4-FFF2-40B4-BE49-F238E27FC236}">
                <a16:creationId xmlns:a16="http://schemas.microsoft.com/office/drawing/2014/main" id="{7F7571E4-54DE-4579-977E-38ACA6C4C20B}"/>
              </a:ext>
            </a:extLst>
          </p:cNvPr>
          <p:cNvSpPr/>
          <p:nvPr/>
        </p:nvSpPr>
        <p:spPr>
          <a:xfrm>
            <a:off x="203049" y="3817647"/>
            <a:ext cx="783050" cy="2879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矢印: 下カーブ 8">
            <a:extLst>
              <a:ext uri="{FF2B5EF4-FFF2-40B4-BE49-F238E27FC236}">
                <a16:creationId xmlns:a16="http://schemas.microsoft.com/office/drawing/2014/main" id="{BFAF327F-DACB-4275-AD11-176E4D031377}"/>
              </a:ext>
            </a:extLst>
          </p:cNvPr>
          <p:cNvSpPr/>
          <p:nvPr/>
        </p:nvSpPr>
        <p:spPr>
          <a:xfrm>
            <a:off x="1578017" y="3789400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CF756E67-3095-46FC-B3CD-08E5E5425D9F}"/>
              </a:ext>
            </a:extLst>
          </p:cNvPr>
          <p:cNvSpPr/>
          <p:nvPr/>
        </p:nvSpPr>
        <p:spPr>
          <a:xfrm>
            <a:off x="2936986" y="3789400"/>
            <a:ext cx="1180339" cy="3144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48855580-1AC6-4200-8302-3E792E747C24}"/>
              </a:ext>
            </a:extLst>
          </p:cNvPr>
          <p:cNvSpPr/>
          <p:nvPr/>
        </p:nvSpPr>
        <p:spPr>
          <a:xfrm flipV="1">
            <a:off x="886743" y="4598260"/>
            <a:ext cx="783050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3EEEC72B-EE84-4EED-B617-DFB117B68A60}"/>
              </a:ext>
            </a:extLst>
          </p:cNvPr>
          <p:cNvSpPr/>
          <p:nvPr/>
        </p:nvSpPr>
        <p:spPr>
          <a:xfrm>
            <a:off x="4604128" y="3789400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下カーブ 12">
            <a:extLst>
              <a:ext uri="{FF2B5EF4-FFF2-40B4-BE49-F238E27FC236}">
                <a16:creationId xmlns:a16="http://schemas.microsoft.com/office/drawing/2014/main" id="{14B682B4-33FD-41F4-B18F-6109CA206282}"/>
              </a:ext>
            </a:extLst>
          </p:cNvPr>
          <p:cNvSpPr/>
          <p:nvPr/>
        </p:nvSpPr>
        <p:spPr>
          <a:xfrm>
            <a:off x="6282956" y="3805242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矢印: 下カーブ 13">
            <a:extLst>
              <a:ext uri="{FF2B5EF4-FFF2-40B4-BE49-F238E27FC236}">
                <a16:creationId xmlns:a16="http://schemas.microsoft.com/office/drawing/2014/main" id="{756750E7-4163-4D01-AD22-32FCAD45B84E}"/>
              </a:ext>
            </a:extLst>
          </p:cNvPr>
          <p:cNvSpPr/>
          <p:nvPr/>
        </p:nvSpPr>
        <p:spPr>
          <a:xfrm>
            <a:off x="8118394" y="3820283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165D4315-D90D-4F64-BA0A-B9D83B3FBB0E}"/>
              </a:ext>
            </a:extLst>
          </p:cNvPr>
          <p:cNvSpPr/>
          <p:nvPr/>
        </p:nvSpPr>
        <p:spPr>
          <a:xfrm flipV="1">
            <a:off x="1913126" y="4611825"/>
            <a:ext cx="1123085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矢印: 下カーブ 15">
            <a:extLst>
              <a:ext uri="{FF2B5EF4-FFF2-40B4-BE49-F238E27FC236}">
                <a16:creationId xmlns:a16="http://schemas.microsoft.com/office/drawing/2014/main" id="{B86B5A06-8397-4569-98EF-24008D15084F}"/>
              </a:ext>
            </a:extLst>
          </p:cNvPr>
          <p:cNvSpPr/>
          <p:nvPr/>
        </p:nvSpPr>
        <p:spPr>
          <a:xfrm flipV="1">
            <a:off x="4064816" y="4610213"/>
            <a:ext cx="584907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下カーブ 16">
            <a:extLst>
              <a:ext uri="{FF2B5EF4-FFF2-40B4-BE49-F238E27FC236}">
                <a16:creationId xmlns:a16="http://schemas.microsoft.com/office/drawing/2014/main" id="{672372D4-BEAE-4166-BC3F-10542EB2E564}"/>
              </a:ext>
            </a:extLst>
          </p:cNvPr>
          <p:cNvSpPr/>
          <p:nvPr/>
        </p:nvSpPr>
        <p:spPr>
          <a:xfrm flipV="1">
            <a:off x="4984839" y="4583219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矢印: 下カーブ 17">
            <a:extLst>
              <a:ext uri="{FF2B5EF4-FFF2-40B4-BE49-F238E27FC236}">
                <a16:creationId xmlns:a16="http://schemas.microsoft.com/office/drawing/2014/main" id="{867A2C0D-7FF0-48B2-B5BE-B46D76D92E23}"/>
              </a:ext>
            </a:extLst>
          </p:cNvPr>
          <p:cNvSpPr/>
          <p:nvPr/>
        </p:nvSpPr>
        <p:spPr>
          <a:xfrm flipV="1">
            <a:off x="6727695" y="4624252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A291D71-FEEC-45B7-A472-1849747B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633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90714F-B404-4C13-BB48-AC5FF99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後攻での必勝のやり方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AAC531-51B1-4B63-86AC-01318B18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7362146" cy="583671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今の数を </a:t>
            </a:r>
            <a:r>
              <a:rPr kumimoji="1" lang="en-US" altLang="ja-JP" b="1" dirty="0"/>
              <a:t>a</a:t>
            </a:r>
            <a:r>
              <a:rPr kumimoji="1" lang="en-US" altLang="ja-JP" dirty="0"/>
              <a:t> </a:t>
            </a:r>
            <a:r>
              <a:rPr kumimoji="1" lang="ja-JP" altLang="en-US" dirty="0"/>
              <a:t>とする</a:t>
            </a:r>
            <a:endParaRPr kumimoji="1"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a = 1</a:t>
            </a:r>
            <a:r>
              <a:rPr lang="ja-JP" altLang="en-US" b="1" dirty="0">
                <a:solidFill>
                  <a:srgbClr val="C00000"/>
                </a:solidFill>
              </a:rPr>
              <a:t> </a:t>
            </a:r>
            <a:r>
              <a:rPr lang="ja-JP" altLang="en-US" dirty="0"/>
              <a:t>のとき，行動 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en-US" altLang="ja-JP" dirty="0"/>
              <a:t> </a:t>
            </a:r>
            <a:r>
              <a:rPr lang="ja-JP" altLang="en-US" dirty="0"/>
              <a:t>（</a:t>
            </a:r>
            <a:r>
              <a:rPr lang="en-US" altLang="ja-JP" dirty="0"/>
              <a:t>a </a:t>
            </a:r>
            <a:r>
              <a:rPr lang="ja-JP" altLang="en-US" dirty="0"/>
              <a:t>を </a:t>
            </a:r>
            <a:r>
              <a:rPr lang="en-US" altLang="ja-JP" dirty="0"/>
              <a:t>3 </a:t>
            </a:r>
            <a:r>
              <a:rPr lang="ja-JP" altLang="en-US" dirty="0"/>
              <a:t>増やす）</a:t>
            </a:r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a = 2</a:t>
            </a:r>
            <a:r>
              <a:rPr lang="ja-JP" altLang="en-US" b="1" dirty="0">
                <a:solidFill>
                  <a:srgbClr val="C00000"/>
                </a:solidFill>
              </a:rPr>
              <a:t> </a:t>
            </a:r>
            <a:r>
              <a:rPr lang="ja-JP" altLang="en-US" dirty="0"/>
              <a:t>のとき，行動 </a:t>
            </a:r>
            <a:r>
              <a:rPr lang="en-US" altLang="ja-JP" b="1" dirty="0">
                <a:solidFill>
                  <a:srgbClr val="C00000"/>
                </a:solidFill>
              </a:rPr>
              <a:t>2 </a:t>
            </a:r>
            <a:r>
              <a:rPr lang="ja-JP" altLang="en-US" dirty="0"/>
              <a:t>（</a:t>
            </a:r>
            <a:r>
              <a:rPr lang="en-US" altLang="ja-JP" dirty="0"/>
              <a:t>a </a:t>
            </a:r>
            <a:r>
              <a:rPr lang="ja-JP" altLang="en-US" dirty="0"/>
              <a:t>を </a:t>
            </a:r>
            <a:r>
              <a:rPr lang="en-US" altLang="ja-JP" dirty="0"/>
              <a:t>2 </a:t>
            </a:r>
            <a:r>
              <a:rPr lang="ja-JP" altLang="en-US" dirty="0"/>
              <a:t>増やす）</a:t>
            </a:r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a = 3</a:t>
            </a:r>
            <a:r>
              <a:rPr lang="ja-JP" altLang="en-US" b="1" dirty="0">
                <a:solidFill>
                  <a:srgbClr val="C00000"/>
                </a:solidFill>
              </a:rPr>
              <a:t> </a:t>
            </a:r>
            <a:r>
              <a:rPr lang="ja-JP" altLang="en-US" dirty="0"/>
              <a:t>のとき，行動 </a:t>
            </a:r>
            <a:r>
              <a:rPr lang="en-US" altLang="ja-JP" b="1" dirty="0">
                <a:solidFill>
                  <a:srgbClr val="C00000"/>
                </a:solidFill>
              </a:rPr>
              <a:t>1 </a:t>
            </a:r>
            <a:r>
              <a:rPr lang="ja-JP" altLang="en-US" dirty="0"/>
              <a:t>（</a:t>
            </a:r>
            <a:r>
              <a:rPr lang="en-US" altLang="ja-JP" dirty="0"/>
              <a:t>a </a:t>
            </a:r>
            <a:r>
              <a:rPr lang="ja-JP" altLang="en-US" dirty="0"/>
              <a:t>を </a:t>
            </a:r>
            <a:r>
              <a:rPr lang="en-US" altLang="ja-JP" dirty="0"/>
              <a:t>1 </a:t>
            </a:r>
            <a:r>
              <a:rPr lang="ja-JP" altLang="en-US" dirty="0"/>
              <a:t>増やす）</a:t>
            </a:r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a = 5</a:t>
            </a:r>
            <a:r>
              <a:rPr lang="ja-JP" altLang="en-US" b="1" dirty="0">
                <a:solidFill>
                  <a:srgbClr val="C00000"/>
                </a:solidFill>
              </a:rPr>
              <a:t> </a:t>
            </a:r>
            <a:r>
              <a:rPr lang="ja-JP" altLang="en-US" dirty="0"/>
              <a:t>のとき，行動 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en-US" altLang="ja-JP" dirty="0"/>
              <a:t> </a:t>
            </a:r>
            <a:r>
              <a:rPr lang="ja-JP" altLang="en-US" dirty="0"/>
              <a:t>（</a:t>
            </a:r>
            <a:r>
              <a:rPr lang="en-US" altLang="ja-JP" dirty="0"/>
              <a:t>a </a:t>
            </a:r>
            <a:r>
              <a:rPr lang="ja-JP" altLang="en-US" dirty="0"/>
              <a:t>を </a:t>
            </a:r>
            <a:r>
              <a:rPr lang="en-US" altLang="ja-JP" dirty="0"/>
              <a:t>3 </a:t>
            </a:r>
            <a:r>
              <a:rPr lang="ja-JP" altLang="en-US" dirty="0"/>
              <a:t>増やす）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（続く）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F91574-E359-4CFD-9273-DD0735B3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763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90714F-B404-4C13-BB48-AC5FF99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後攻での必勝のやり方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AAC531-51B1-4B63-86AC-01318B18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3858269" cy="583671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今の数を </a:t>
            </a:r>
            <a:r>
              <a:rPr kumimoji="1" lang="en-US" altLang="ja-JP" sz="2400" b="1" dirty="0"/>
              <a:t>a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とする</a:t>
            </a:r>
            <a:endParaRPr kumimoji="1"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1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3</a:t>
            </a:r>
            <a:r>
              <a:rPr lang="en-US" altLang="ja-JP" sz="2400" dirty="0"/>
              <a:t>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2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2 </a:t>
            </a:r>
            <a:endParaRPr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3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1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5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3</a:t>
            </a:r>
            <a:r>
              <a:rPr lang="en-US" altLang="ja-JP" sz="2400" dirty="0"/>
              <a:t>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6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2 </a:t>
            </a:r>
            <a:endParaRPr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7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1 </a:t>
            </a:r>
            <a:endParaRPr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9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3</a:t>
            </a:r>
            <a:r>
              <a:rPr lang="en-US" altLang="ja-JP" sz="2400" dirty="0"/>
              <a:t>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10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2 </a:t>
            </a:r>
            <a:endParaRPr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11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1 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F91574-E359-4CFD-9273-DD0735B3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7E183DF-B9F3-466A-AC13-DDBE646D084D}"/>
              </a:ext>
            </a:extLst>
          </p:cNvPr>
          <p:cNvSpPr txBox="1">
            <a:spLocks/>
          </p:cNvSpPr>
          <p:nvPr/>
        </p:nvSpPr>
        <p:spPr>
          <a:xfrm>
            <a:off x="4359025" y="1283568"/>
            <a:ext cx="3858269" cy="5399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 = 13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のとき，行動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 = 14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のとき，行動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 = 15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のとき，行動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 = 17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のとき，行動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 = 18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のとき，行動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 = 19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のとき，行動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このやり方のとき，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後攻は，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 = 4, 8, 12, 16, 20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で自分の手番がくることはない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27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A37E81-AF92-4722-9230-58F6017B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9C7AD5-E596-4F5E-B9D7-621978D1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CD3B262-8D94-4438-9D44-FEA92C415130}"/>
              </a:ext>
            </a:extLst>
          </p:cNvPr>
          <p:cNvSpPr/>
          <p:nvPr/>
        </p:nvSpPr>
        <p:spPr>
          <a:xfrm>
            <a:off x="5152680" y="2038285"/>
            <a:ext cx="3630373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if (a ==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r =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3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4072500-7008-4272-A5F8-130AE4182EE6}"/>
              </a:ext>
            </a:extLst>
          </p:cNvPr>
          <p:cNvSpPr/>
          <p:nvPr/>
        </p:nvSpPr>
        <p:spPr>
          <a:xfrm>
            <a:off x="153525" y="1854060"/>
            <a:ext cx="3630373" cy="1337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D2DA0C1-D78D-430A-AE4B-3102043B51F9}"/>
              </a:ext>
            </a:extLst>
          </p:cNvPr>
          <p:cNvSpPr txBox="1"/>
          <p:nvPr/>
        </p:nvSpPr>
        <p:spPr>
          <a:xfrm>
            <a:off x="5670928" y="3554787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5F07BF3C-52B8-4CBF-8CDF-9E587C79E75D}"/>
              </a:ext>
            </a:extLst>
          </p:cNvPr>
          <p:cNvSpPr/>
          <p:nvPr/>
        </p:nvSpPr>
        <p:spPr>
          <a:xfrm>
            <a:off x="4314351" y="2182435"/>
            <a:ext cx="383947" cy="751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677845F-34B8-4A5A-A1E3-2CDA1E8FCBAB}"/>
              </a:ext>
            </a:extLst>
          </p:cNvPr>
          <p:cNvSpPr txBox="1"/>
          <p:nvPr/>
        </p:nvSpPr>
        <p:spPr>
          <a:xfrm>
            <a:off x="5086634" y="1134724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行動番号を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4DCEB8-E793-4AC7-8897-3FEB4CFAE6BE}"/>
              </a:ext>
            </a:extLst>
          </p:cNvPr>
          <p:cNvSpPr/>
          <p:nvPr/>
        </p:nvSpPr>
        <p:spPr>
          <a:xfrm>
            <a:off x="329056" y="2284505"/>
            <a:ext cx="2993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= 1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のとき，行動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5BB8689-9179-4784-97E5-D9ADF9E55500}"/>
              </a:ext>
            </a:extLst>
          </p:cNvPr>
          <p:cNvSpPr/>
          <p:nvPr/>
        </p:nvSpPr>
        <p:spPr>
          <a:xfrm>
            <a:off x="392785" y="1134724"/>
            <a:ext cx="2629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今の数を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009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228128"/>
            <a:ext cx="4939867" cy="399569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21 </a:t>
            </a:r>
            <a:r>
              <a:rPr lang="ja-JP" altLang="en-US" sz="2400" b="1" dirty="0"/>
              <a:t>ゲームでコンピュータープレイヤー</a:t>
            </a:r>
            <a:r>
              <a:rPr lang="ja-JP" altLang="en-US" sz="2400" dirty="0"/>
              <a:t>を実現する </a:t>
            </a:r>
            <a:r>
              <a:rPr lang="en-US" altLang="ja-JP" sz="2400" dirty="0"/>
              <a:t>Python </a:t>
            </a:r>
            <a:r>
              <a:rPr lang="ja-JP" altLang="en-US" sz="2400" dirty="0"/>
              <a:t>言語プログラムを動作させ、理解を深める</a:t>
            </a:r>
            <a:endParaRPr lang="en-US" altLang="ja-JP" sz="2400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</a:t>
            </a:r>
            <a:r>
              <a:rPr lang="ja-JP" altLang="en-US" b="1" dirty="0"/>
              <a:t>でのプログラム実行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状態、行動、遷移関数</a:t>
            </a:r>
            <a:endParaRPr lang="en-US" altLang="ja-JP" sz="17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9327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B16E6-B005-486D-A9E3-E00F0265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962B7-B689-49D3-AA61-8A09A9F3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FBBDBA-C75F-4713-874D-B392F12473A4}"/>
              </a:ext>
            </a:extLst>
          </p:cNvPr>
          <p:cNvSpPr txBox="1"/>
          <p:nvPr/>
        </p:nvSpPr>
        <p:spPr>
          <a:xfrm>
            <a:off x="8051211" y="111072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8091F5-C35C-48FE-AA25-79D86CAED17F}"/>
              </a:ext>
            </a:extLst>
          </p:cNvPr>
          <p:cNvSpPr txBox="1"/>
          <p:nvPr/>
        </p:nvSpPr>
        <p:spPr>
          <a:xfrm>
            <a:off x="8005645" y="2562748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最初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値は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029DEBF-0E45-4F85-9C24-C1ABCF2C698A}"/>
              </a:ext>
            </a:extLst>
          </p:cNvPr>
          <p:cNvSpPr txBox="1"/>
          <p:nvPr/>
        </p:nvSpPr>
        <p:spPr>
          <a:xfrm>
            <a:off x="8051211" y="354323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など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9741A-284A-4F44-8305-623269A04503}"/>
              </a:ext>
            </a:extLst>
          </p:cNvPr>
          <p:cNvSpPr txBox="1"/>
          <p:nvPr/>
        </p:nvSpPr>
        <p:spPr>
          <a:xfrm>
            <a:off x="2611028" y="867745"/>
            <a:ext cx="1723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コンピュータ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が自分の使う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決める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7AA4489-4D8A-4F7B-825B-4ABD13BA7463}"/>
              </a:ext>
            </a:extLst>
          </p:cNvPr>
          <p:cNvSpPr/>
          <p:nvPr/>
        </p:nvSpPr>
        <p:spPr>
          <a:xfrm>
            <a:off x="853696" y="302359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altLang="ja-JP" sz="1200" dirty="0"/>
            </a:br>
            <a:endParaRPr lang="en-US" altLang="ja-JP" sz="1200" dirty="0"/>
          </a:p>
          <a:p>
            <a:r>
              <a:rPr lang="en-US" altLang="ja-JP" sz="1200" dirty="0"/>
              <a:t>def computer(a):</a:t>
            </a:r>
            <a:br>
              <a:rPr lang="en-US" altLang="ja-JP" sz="1200" dirty="0"/>
            </a:br>
            <a:r>
              <a:rPr lang="en-US" altLang="ja-JP" sz="1200" dirty="0"/>
              <a:t>    if( a == 1 ):</a:t>
            </a:r>
            <a:br>
              <a:rPr lang="en-US" altLang="ja-JP" sz="1200" dirty="0"/>
            </a:br>
            <a:r>
              <a:rPr lang="en-US" altLang="ja-JP" sz="1200" dirty="0"/>
              <a:t>        return 3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2 ):</a:t>
            </a:r>
            <a:br>
              <a:rPr lang="en-US" altLang="ja-JP" sz="1200" dirty="0"/>
            </a:br>
            <a:r>
              <a:rPr lang="en-US" altLang="ja-JP" sz="1200" dirty="0"/>
              <a:t>        return 2 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3 ):</a:t>
            </a:r>
            <a:br>
              <a:rPr lang="en-US" altLang="ja-JP" sz="1200" dirty="0"/>
            </a:br>
            <a:r>
              <a:rPr lang="en-US" altLang="ja-JP" sz="1200" dirty="0"/>
              <a:t>        return 1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5 ):</a:t>
            </a:r>
            <a:br>
              <a:rPr lang="en-US" altLang="ja-JP" sz="1200" dirty="0"/>
            </a:br>
            <a:r>
              <a:rPr lang="en-US" altLang="ja-JP" sz="1200" dirty="0"/>
              <a:t>        return 3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6 ):</a:t>
            </a:r>
            <a:br>
              <a:rPr lang="en-US" altLang="ja-JP" sz="1200" dirty="0"/>
            </a:br>
            <a:r>
              <a:rPr lang="en-US" altLang="ja-JP" sz="1200" dirty="0"/>
              <a:t>        return 2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7 ):</a:t>
            </a:r>
            <a:br>
              <a:rPr lang="en-US" altLang="ja-JP" sz="1200" dirty="0"/>
            </a:br>
            <a:r>
              <a:rPr lang="en-US" altLang="ja-JP" sz="1200" dirty="0"/>
              <a:t>        return 1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9 ):</a:t>
            </a:r>
            <a:br>
              <a:rPr lang="en-US" altLang="ja-JP" sz="1200" dirty="0"/>
            </a:br>
            <a:r>
              <a:rPr lang="en-US" altLang="ja-JP" sz="1200" dirty="0"/>
              <a:t>        return 3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10 ):</a:t>
            </a:r>
            <a:br>
              <a:rPr lang="en-US" altLang="ja-JP" sz="1200" dirty="0"/>
            </a:br>
            <a:r>
              <a:rPr lang="en-US" altLang="ja-JP" sz="1200" dirty="0"/>
              <a:t>        return 2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11 ):</a:t>
            </a:r>
            <a:br>
              <a:rPr lang="en-US" altLang="ja-JP" sz="1200" dirty="0"/>
            </a:br>
            <a:r>
              <a:rPr lang="en-US" altLang="ja-JP" sz="1200" dirty="0"/>
              <a:t>        return 1 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13 ):</a:t>
            </a:r>
            <a:br>
              <a:rPr lang="en-US" altLang="ja-JP" sz="1200" dirty="0"/>
            </a:br>
            <a:r>
              <a:rPr lang="en-US" altLang="ja-JP" sz="1200" dirty="0"/>
              <a:t>        return 3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14 ):</a:t>
            </a:r>
            <a:br>
              <a:rPr lang="en-US" altLang="ja-JP" sz="1200" dirty="0"/>
            </a:br>
            <a:r>
              <a:rPr lang="en-US" altLang="ja-JP" sz="1200" dirty="0"/>
              <a:t>        return 2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15 ):</a:t>
            </a:r>
            <a:br>
              <a:rPr lang="en-US" altLang="ja-JP" sz="1200" dirty="0"/>
            </a:br>
            <a:r>
              <a:rPr lang="en-US" altLang="ja-JP" sz="1200" dirty="0"/>
              <a:t>        return 1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17 ):</a:t>
            </a:r>
            <a:br>
              <a:rPr lang="en-US" altLang="ja-JP" sz="1200" dirty="0"/>
            </a:br>
            <a:r>
              <a:rPr lang="en-US" altLang="ja-JP" sz="1200" dirty="0"/>
              <a:t>        return 3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18 ):</a:t>
            </a:r>
            <a:br>
              <a:rPr lang="en-US" altLang="ja-JP" sz="1200" dirty="0"/>
            </a:br>
            <a:r>
              <a:rPr lang="en-US" altLang="ja-JP" sz="1200" dirty="0"/>
              <a:t>        return 2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19 ):</a:t>
            </a:r>
            <a:br>
              <a:rPr lang="en-US" altLang="ja-JP" sz="1200" dirty="0"/>
            </a:br>
            <a:r>
              <a:rPr lang="en-US" altLang="ja-JP" sz="1200" dirty="0"/>
              <a:t>        return 1</a:t>
            </a:r>
            <a:br>
              <a:rPr lang="en-US" altLang="ja-JP" sz="1200" dirty="0"/>
            </a:br>
            <a:r>
              <a:rPr lang="en-US" altLang="ja-JP" sz="1200" dirty="0"/>
              <a:t>    else: </a:t>
            </a:r>
            <a:br>
              <a:rPr lang="en-US" altLang="ja-JP" sz="1200" dirty="0"/>
            </a:br>
            <a:r>
              <a:rPr lang="en-US" altLang="ja-JP" sz="1200" dirty="0"/>
              <a:t>        return 0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7496134-0765-4D66-9A0A-813FD54D1FB9}"/>
              </a:ext>
            </a:extLst>
          </p:cNvPr>
          <p:cNvSpPr/>
          <p:nvPr/>
        </p:nvSpPr>
        <p:spPr>
          <a:xfrm>
            <a:off x="5425696" y="644893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/>
              <a:t>def move(a, r):</a:t>
            </a:r>
            <a:br>
              <a:rPr lang="en-US" altLang="ja-JP" sz="1200" dirty="0"/>
            </a:br>
            <a:r>
              <a:rPr lang="en-US" altLang="ja-JP" sz="1200" dirty="0"/>
              <a:t>    if (r == 1) and (a &lt; 21):</a:t>
            </a:r>
            <a:br>
              <a:rPr lang="en-US" altLang="ja-JP" sz="1200" dirty="0"/>
            </a:br>
            <a:r>
              <a:rPr lang="en-US" altLang="ja-JP" sz="1200" dirty="0"/>
              <a:t>        a = a + 1</a:t>
            </a:r>
            <a:br>
              <a:rPr lang="en-US" altLang="ja-JP" sz="1200" dirty="0"/>
            </a:br>
            <a:r>
              <a:rPr lang="en-US" altLang="ja-JP" sz="1200" dirty="0"/>
              <a:t>    if (r == 2) and (a &lt; 21):</a:t>
            </a:r>
            <a:br>
              <a:rPr lang="en-US" altLang="ja-JP" sz="1200" dirty="0"/>
            </a:br>
            <a:r>
              <a:rPr lang="en-US" altLang="ja-JP" sz="1200" dirty="0"/>
              <a:t>        a = a + 2</a:t>
            </a:r>
            <a:br>
              <a:rPr lang="en-US" altLang="ja-JP" sz="1200" dirty="0"/>
            </a:br>
            <a:r>
              <a:rPr lang="en-US" altLang="ja-JP" sz="1200" dirty="0"/>
              <a:t>    if (r == 3) and (a &lt; 21):</a:t>
            </a:r>
            <a:br>
              <a:rPr lang="en-US" altLang="ja-JP" sz="1200" dirty="0"/>
            </a:br>
            <a:r>
              <a:rPr lang="en-US" altLang="ja-JP" sz="1200" dirty="0"/>
              <a:t>        a = a + 3</a:t>
            </a:r>
            <a:br>
              <a:rPr lang="en-US" altLang="ja-JP" sz="1200" dirty="0"/>
            </a:br>
            <a:r>
              <a:rPr lang="en-US" altLang="ja-JP" sz="1200" dirty="0"/>
              <a:t>        </a:t>
            </a:r>
            <a:br>
              <a:rPr lang="en-US" altLang="ja-JP" sz="1200" dirty="0"/>
            </a:br>
            <a:r>
              <a:rPr lang="en-US" altLang="ja-JP" sz="1200" dirty="0"/>
              <a:t>    return a</a:t>
            </a:r>
            <a:br>
              <a:rPr lang="en-US" altLang="ja-JP" sz="1200" dirty="0"/>
            </a:br>
            <a:br>
              <a:rPr lang="en-US" altLang="ja-JP" sz="1200" dirty="0"/>
            </a:br>
            <a:r>
              <a:rPr lang="en-US" altLang="ja-JP" sz="1200" dirty="0"/>
              <a:t>a = 0</a:t>
            </a:r>
            <a:br>
              <a:rPr lang="en-US" altLang="ja-JP" sz="1200" dirty="0"/>
            </a:br>
            <a:r>
              <a:rPr lang="en-US" altLang="ja-JP" sz="1200" dirty="0"/>
              <a:t>while(True):</a:t>
            </a:r>
            <a:br>
              <a:rPr lang="en-US" altLang="ja-JP" sz="1200" dirty="0"/>
            </a:br>
            <a:r>
              <a:rPr lang="en-US" altLang="ja-JP" sz="1200" dirty="0"/>
              <a:t>    print('a = %d' % a)</a:t>
            </a:r>
            <a:br>
              <a:rPr lang="en-US" altLang="ja-JP" sz="1200" dirty="0"/>
            </a:br>
            <a:r>
              <a:rPr lang="en-US" altLang="ja-JP" sz="1200" dirty="0"/>
              <a:t>    r = int(input())</a:t>
            </a:r>
            <a:br>
              <a:rPr lang="en-US" altLang="ja-JP" sz="1200" dirty="0"/>
            </a:br>
            <a:r>
              <a:rPr lang="en-US" altLang="ja-JP" sz="1200" dirty="0"/>
              <a:t>    a = move(a, r)</a:t>
            </a:r>
            <a:br>
              <a:rPr lang="en-US" altLang="ja-JP" sz="1200" dirty="0"/>
            </a:br>
            <a:r>
              <a:rPr lang="en-US" altLang="ja-JP" sz="1200" dirty="0"/>
              <a:t>    print('a = %d' % a)</a:t>
            </a:r>
            <a:br>
              <a:rPr lang="en-US" altLang="ja-JP" sz="1200" dirty="0"/>
            </a:br>
            <a:r>
              <a:rPr lang="en-US" altLang="ja-JP" sz="1200" dirty="0"/>
              <a:t>    r = computer(a)</a:t>
            </a:r>
            <a:br>
              <a:rPr lang="en-US" altLang="ja-JP" sz="1200" dirty="0"/>
            </a:br>
            <a:r>
              <a:rPr lang="en-US" altLang="ja-JP" sz="1200" dirty="0"/>
              <a:t>    print('computer: %d' % r)</a:t>
            </a:r>
            <a:br>
              <a:rPr lang="en-US" altLang="ja-JP" sz="1200" dirty="0"/>
            </a:br>
            <a:r>
              <a:rPr lang="en-US" altLang="ja-JP" sz="1200" dirty="0"/>
              <a:t>    a = move(a, r)</a:t>
            </a:r>
          </a:p>
          <a:p>
            <a:br>
              <a:rPr lang="en-US" altLang="ja-JP" dirty="0"/>
            </a:b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6417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D733EE81-4CC7-8ABE-7D30-203A246BB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79" y="2214497"/>
            <a:ext cx="5477084" cy="267133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2"/>
            <a:ext cx="8822156" cy="5962761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URL</a:t>
            </a:r>
            <a:r>
              <a:rPr lang="en-US" altLang="ja-JP" sz="2400" dirty="0"/>
              <a:t>: </a:t>
            </a:r>
            <a:r>
              <a:rPr lang="en-US" altLang="ja-JP" sz="2400" dirty="0">
                <a:hlinkClick r:id="rId3"/>
              </a:rPr>
              <a:t>https://trinket.io/python/5468e2724a</a:t>
            </a:r>
            <a:endParaRPr lang="en-US" altLang="ja-JP" sz="2400" dirty="0">
              <a:latin typeface="Merriweather" panose="020F0502020204030204" pitchFamily="2" charset="0"/>
            </a:endParaRPr>
          </a:p>
          <a:p>
            <a:r>
              <a:rPr lang="ja-JP" altLang="en-US" sz="2400" dirty="0"/>
              <a:t>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065120" y="3652818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279988" y="4104369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068292" y="4964953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3669812" y="512859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1373183" y="2919691"/>
            <a:ext cx="391886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1512970" y="1752832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42846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9-1 </a:t>
            </a:r>
            <a:r>
              <a:rPr lang="ja-JP" altLang="en-US" dirty="0"/>
              <a:t>人工知能の種類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102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2A8BF9-CF18-ED7A-E82B-D086E8C3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実行開始後の手順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D30296-0C89-3A9E-AF86-ED0914885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</a:t>
            </a:r>
            <a:r>
              <a:rPr kumimoji="1" lang="ja-JP" altLang="en-US" dirty="0"/>
              <a:t>　キーボードで、１＋</a:t>
            </a:r>
            <a:r>
              <a:rPr kumimoji="1" lang="en-US" altLang="ja-JP" dirty="0"/>
              <a:t>Enter</a:t>
            </a:r>
            <a:r>
              <a:rPr kumimoji="1" lang="ja-JP" altLang="en-US" dirty="0"/>
              <a:t>、２＋</a:t>
            </a:r>
            <a:r>
              <a:rPr kumimoji="1" lang="en-US" altLang="ja-JP" dirty="0"/>
              <a:t>Enter</a:t>
            </a:r>
            <a:r>
              <a:rPr kumimoji="1" lang="ja-JP" altLang="en-US" dirty="0"/>
              <a:t>、</a:t>
            </a:r>
            <a:r>
              <a:rPr kumimoji="1" lang="en-US" altLang="ja-JP" dirty="0"/>
              <a:t>3 + Enter </a:t>
            </a:r>
            <a:r>
              <a:rPr kumimoji="1" lang="ja-JP" altLang="en-US" dirty="0"/>
              <a:t>の操作を続ける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１：行動１　２：行動２　３：行動３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</a:t>
            </a:r>
            <a:r>
              <a:rPr kumimoji="1" lang="ja-JP" altLang="en-US" dirty="0"/>
              <a:t>　</a:t>
            </a:r>
            <a:r>
              <a:rPr kumimoji="1" lang="ja-JP" altLang="en-US" dirty="0">
                <a:solidFill>
                  <a:srgbClr val="C00000"/>
                </a:solidFill>
              </a:rPr>
              <a:t>今度はコンピュータが対戦相手である</a:t>
            </a:r>
            <a:r>
              <a:rPr kumimoji="1" lang="ja-JP" altLang="en-US" dirty="0"/>
              <a:t>。画面を確認する。</a:t>
            </a:r>
            <a:r>
              <a:rPr lang="ja-JP" altLang="en-US" b="0" i="0" dirty="0">
                <a:solidFill>
                  <a:srgbClr val="1A1A1A"/>
                </a:solidFill>
                <a:effectLst/>
                <a:latin typeface="ヒラギノ角ゴ Pro W3"/>
              </a:rPr>
              <a:t>２１になったらゲームは終わり。「</a:t>
            </a:r>
            <a:r>
              <a:rPr lang="en-US" altLang="ja-JP" b="1" i="0" dirty="0">
                <a:solidFill>
                  <a:srgbClr val="1A1A1A"/>
                </a:solidFill>
                <a:effectLst/>
                <a:latin typeface="ヒラギノ角ゴ Pro W3"/>
              </a:rPr>
              <a:t>Stop</a:t>
            </a:r>
            <a:r>
              <a:rPr lang="ja-JP" altLang="en-US" b="0" i="0" dirty="0">
                <a:solidFill>
                  <a:srgbClr val="1A1A1A"/>
                </a:solidFill>
                <a:effectLst/>
                <a:latin typeface="ヒラギノ角ゴ Pro W3"/>
              </a:rPr>
              <a:t>」をクリックして</a:t>
            </a:r>
            <a:r>
              <a:rPr lang="ja-JP" altLang="en-US" b="1" i="0" dirty="0">
                <a:solidFill>
                  <a:srgbClr val="1A1A1A"/>
                </a:solidFill>
                <a:effectLst/>
                <a:latin typeface="ヒラギノ角ゴ Pro W3"/>
              </a:rPr>
              <a:t>終了</a:t>
            </a:r>
            <a:r>
              <a:rPr lang="ja-JP" altLang="en-US" b="0" i="0" dirty="0">
                <a:solidFill>
                  <a:srgbClr val="1A1A1A"/>
                </a:solidFill>
                <a:effectLst/>
                <a:latin typeface="ヒラギノ角ゴ Pro W3"/>
              </a:rPr>
              <a:t>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39097C-8C35-4BA2-9C19-E4CEBBE4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99C1A75-A9EC-3F78-5346-193C03FD4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01" y="3771105"/>
            <a:ext cx="4367244" cy="303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1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B64EEC-03DC-B12C-965A-10BE46E7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C0FB33-89B7-6FBA-691D-27DEA986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5CE8CE4-0C0E-0576-75C1-0A30888C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07" y="1072250"/>
            <a:ext cx="7933911" cy="1248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/>
              <a:t>コンピュータ</a:t>
            </a:r>
            <a:r>
              <a:rPr lang="ja-JP" altLang="en-US" dirty="0"/>
              <a:t>を，ゲームの</a:t>
            </a:r>
            <a:r>
              <a:rPr lang="ja-JP" altLang="en-US" b="1" dirty="0"/>
              <a:t>プレイヤーとして振舞わせてみた</a:t>
            </a:r>
            <a:br>
              <a:rPr lang="en-US" altLang="ja-JP" b="1" dirty="0"/>
            </a:br>
            <a:endParaRPr lang="en-US" altLang="ja-JP" b="1" dirty="0"/>
          </a:p>
          <a:p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9D8EED-CA3C-DA23-61A2-08A925154644}"/>
              </a:ext>
            </a:extLst>
          </p:cNvPr>
          <p:cNvSpPr txBox="1"/>
          <p:nvPr/>
        </p:nvSpPr>
        <p:spPr>
          <a:xfrm>
            <a:off x="1307148" y="574156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後攻での必勝法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807ED4CF-18B5-0A32-B17B-8968483724D0}"/>
              </a:ext>
            </a:extLst>
          </p:cNvPr>
          <p:cNvSpPr/>
          <p:nvPr/>
        </p:nvSpPr>
        <p:spPr>
          <a:xfrm>
            <a:off x="5069142" y="3762909"/>
            <a:ext cx="279132" cy="676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46A2E0-D0F8-FA5D-B0CA-118648B1D27F}"/>
              </a:ext>
            </a:extLst>
          </p:cNvPr>
          <p:cNvSpPr txBox="1"/>
          <p:nvPr/>
        </p:nvSpPr>
        <p:spPr>
          <a:xfrm>
            <a:off x="5348274" y="630808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プログラム化し実行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77E312E-8A6D-E30D-8383-5C615429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3" y="2666578"/>
            <a:ext cx="4391251" cy="31084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AAAF81F-C449-5059-3BEF-F552DE005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585" y="1753844"/>
            <a:ext cx="1795960" cy="44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6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0B541A-C59F-585F-6F72-2CC69D34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6F3FA7-150E-3D97-20F6-6550F4C07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特定の行動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を取ったときに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どのように変化するか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を定める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規則である。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現在の状態から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可能な次の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をすべて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導き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、その結果を評価して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最適な行動を選択できるようになる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21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ゲーム」では、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１の追加と２の追加と３の追加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となる。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により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状態がどう変化するか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を定める。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algn="l">
              <a:spcBef>
                <a:spcPts val="1200"/>
              </a:spcBef>
            </a:pPr>
            <a:r>
              <a:rPr kumimoji="1" lang="ja-JP" altLang="en-US" sz="2400" b="1" dirty="0"/>
              <a:t>遷移関数</a:t>
            </a:r>
            <a:r>
              <a:rPr kumimoji="1" lang="ja-JP" altLang="en-US" sz="2400" dirty="0"/>
              <a:t>は、</a:t>
            </a:r>
            <a:r>
              <a:rPr kumimoji="1" lang="en-US" altLang="ja-JP" sz="2400" dirty="0"/>
              <a:t>21</a:t>
            </a:r>
            <a:r>
              <a:rPr kumimoji="1" lang="ja-JP" altLang="en-US" sz="2400" dirty="0"/>
              <a:t>ゲームに限らず、様々な問題解決に応用できる。</a:t>
            </a:r>
            <a:endParaRPr kumimoji="1" lang="en-US" altLang="ja-JP" sz="2400" dirty="0"/>
          </a:p>
          <a:p>
            <a:pPr marL="0" indent="0" algn="l">
              <a:spcBef>
                <a:spcPts val="1200"/>
              </a:spcBef>
              <a:buNone/>
            </a:pPr>
            <a:r>
              <a:rPr kumimoji="1" lang="ja-JP" altLang="en-US" sz="2400" dirty="0"/>
              <a:t>例：迷路の最短経路問題では、各マスを状態、移動方向を行動とみなす。遷移関数を用いて最適な経路を見つけることができる。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9A3F56-46C0-4836-90D4-9C3B7858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957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011677"/>
            <a:ext cx="6765328" cy="4843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 遷移関数の理解と実践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21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ゲームを通した遷移関数の理解．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Python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プログラミングによる実行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の動作原理の理解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問題解決への応用。遷移関数を 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の意思決定プロセスの基礎として利用可能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 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プログラミングスキル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21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ゲームを題材とした状態、行動、遷移関数の理解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④ 実践的応用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システム設計，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応用での遷移関数の有用性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43</a:t>
            </a:fld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905C4AD-CAB2-BFD9-88D4-0DF2DC9E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175028"/>
            <a:ext cx="6605910" cy="56427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今回の授業で学ぶ意義と満足感</a:t>
            </a:r>
          </a:p>
        </p:txBody>
      </p:sp>
    </p:spTree>
    <p:extLst>
      <p:ext uri="{BB962C8B-B14F-4D97-AF65-F5344CB8AC3E}">
        <p14:creationId xmlns:p14="http://schemas.microsoft.com/office/powerpoint/2010/main" val="351861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人工知能の種類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AFDC5B-72A6-7562-3F31-41DCDDF7AAC0}"/>
              </a:ext>
            </a:extLst>
          </p:cNvPr>
          <p:cNvSpPr txBox="1"/>
          <p:nvPr/>
        </p:nvSpPr>
        <p:spPr>
          <a:xfrm>
            <a:off x="3009645" y="3767910"/>
            <a:ext cx="4904126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知的な </a:t>
            </a:r>
            <a:r>
              <a:rPr lang="en-US" altLang="ja-JP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 </a:t>
            </a:r>
            <a:r>
              <a:rPr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システム</a:t>
            </a:r>
            <a:endParaRPr lang="en-US" altLang="ja-JP" sz="28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人間が書いた行動や知識を用</a:t>
            </a:r>
            <a:endParaRPr lang="en-US" altLang="ja-JP" sz="2400" b="1" i="0" dirty="0">
              <a:solidFill>
                <a:srgbClr val="37415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いて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、意思決定や問題解決を行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う人工知能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E8A435-E92F-790D-1BE5-472F2E75CB12}"/>
              </a:ext>
            </a:extLst>
          </p:cNvPr>
          <p:cNvSpPr txBox="1"/>
          <p:nvPr/>
        </p:nvSpPr>
        <p:spPr>
          <a:xfrm>
            <a:off x="3009645" y="1238699"/>
            <a:ext cx="4904126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機械学習</a:t>
            </a:r>
            <a:endParaRPr lang="en-US" altLang="ja-JP" sz="28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データを用いて自ら学習できる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人工知能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57A54D3-7CD7-CC91-EFD2-A43673402149}"/>
              </a:ext>
            </a:extLst>
          </p:cNvPr>
          <p:cNvSpPr/>
          <p:nvPr/>
        </p:nvSpPr>
        <p:spPr>
          <a:xfrm rot="10800000">
            <a:off x="1971338" y="1606518"/>
            <a:ext cx="531230" cy="46228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5">
            <a:extLst>
              <a:ext uri="{FF2B5EF4-FFF2-40B4-BE49-F238E27FC236}">
                <a16:creationId xmlns:a16="http://schemas.microsoft.com/office/drawing/2014/main" id="{82B49396-3F7D-9438-045B-3B95AAE72992}"/>
              </a:ext>
            </a:extLst>
          </p:cNvPr>
          <p:cNvSpPr txBox="1">
            <a:spLocks/>
          </p:cNvSpPr>
          <p:nvPr/>
        </p:nvSpPr>
        <p:spPr>
          <a:xfrm>
            <a:off x="136492" y="3552281"/>
            <a:ext cx="2356451" cy="594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人工知能</a:t>
            </a:r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E5C21F-FA4C-CF11-AFFC-DC19DC02BF0B}"/>
              </a:ext>
            </a:extLst>
          </p:cNvPr>
          <p:cNvSpPr txBox="1"/>
          <p:nvPr/>
        </p:nvSpPr>
        <p:spPr>
          <a:xfrm>
            <a:off x="2952081" y="2580072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データを与えて学習させることで、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より正確に予測や分析や合成ができるように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3F42852-DA04-7E7B-D04C-80B5F98C240D}"/>
              </a:ext>
            </a:extLst>
          </p:cNvPr>
          <p:cNvSpPr txBox="1"/>
          <p:nvPr/>
        </p:nvSpPr>
        <p:spPr>
          <a:xfrm>
            <a:off x="2861762" y="5558105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人間が直接プログラムするため、判別性は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高いが、柔軟性や汎用性は低いと考える人も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1716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ED5BEC-7461-47D7-AF0E-7B885CED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知的な </a:t>
            </a:r>
            <a:r>
              <a:rPr kumimoji="1" lang="en-US" altLang="ja-JP" dirty="0"/>
              <a:t>IT </a:t>
            </a:r>
            <a:r>
              <a:rPr kumimoji="1" lang="ja-JP" altLang="en-US" dirty="0"/>
              <a:t>システムの例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B03C12-CF13-4024-806F-5F904AB6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2A09000-86D4-4C50-8C75-B21A2156F455}"/>
              </a:ext>
            </a:extLst>
          </p:cNvPr>
          <p:cNvSpPr txBox="1">
            <a:spLocks/>
          </p:cNvSpPr>
          <p:nvPr/>
        </p:nvSpPr>
        <p:spPr>
          <a:xfrm>
            <a:off x="3783502" y="848306"/>
            <a:ext cx="6909134" cy="469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コンピュータはプログラムで動く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EE863F-46CF-4007-88DA-5A349CFDDF87}"/>
              </a:ext>
            </a:extLst>
          </p:cNvPr>
          <p:cNvSpPr txBox="1"/>
          <p:nvPr/>
        </p:nvSpPr>
        <p:spPr>
          <a:xfrm>
            <a:off x="249786" y="1584376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６の小部屋．３回動くとどこに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たどり着くか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1833F77-0573-4DF5-B17F-E76092D40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45" y="2198563"/>
            <a:ext cx="2569956" cy="381318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8A3BAF1-7849-42C7-98B1-FB7615124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135" y="1864335"/>
            <a:ext cx="2057400" cy="254338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D09743F-4E2B-44C8-A01E-A573594FA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999" y="4407718"/>
            <a:ext cx="2067669" cy="87669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2D609B1-10D2-4630-B7D0-A10CCD671311}"/>
              </a:ext>
            </a:extLst>
          </p:cNvPr>
          <p:cNvSpPr txBox="1"/>
          <p:nvPr/>
        </p:nvSpPr>
        <p:spPr>
          <a:xfrm>
            <a:off x="4231401" y="139971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解くためのプログラム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3AB352F-30D8-46DE-BEF8-B5E0C01C4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135" y="5907244"/>
            <a:ext cx="1168460" cy="69536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B2A347-65A6-4B35-9CC5-A2B91D7BDED1}"/>
              </a:ext>
            </a:extLst>
          </p:cNvPr>
          <p:cNvSpPr txBox="1"/>
          <p:nvPr/>
        </p:nvSpPr>
        <p:spPr>
          <a:xfrm>
            <a:off x="4231401" y="545829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得られた結果（抜粋）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8DFC234-06C6-4C63-B9D1-C44A25B75BBD}"/>
              </a:ext>
            </a:extLst>
          </p:cNvPr>
          <p:cNvSpPr txBox="1"/>
          <p:nvPr/>
        </p:nvSpPr>
        <p:spPr>
          <a:xfrm>
            <a:off x="6802149" y="2766694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上下左右に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動くことができる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という行動を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プログラム化</a:t>
            </a:r>
          </a:p>
        </p:txBody>
      </p:sp>
    </p:spTree>
    <p:extLst>
      <p:ext uri="{BB962C8B-B14F-4D97-AF65-F5344CB8AC3E}">
        <p14:creationId xmlns:p14="http://schemas.microsoft.com/office/powerpoint/2010/main" val="400790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05909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9-2 </a:t>
            </a:r>
            <a:r>
              <a:rPr lang="ja-JP" altLang="en-US" dirty="0"/>
              <a:t>遷移関数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E5E731-C7A0-43A9-8057-F4CA550B8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74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B9133C-3045-086A-B402-225578F9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遷移関数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781359-4362-30AA-5D89-943313A99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特定の行動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を取ったときに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どのように変化するか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を定める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規則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が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ある行動をとると結果としてどのような状態になるか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」を理解するために使用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FB069D-908F-BB77-ABC9-22636011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48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A41662-67BD-FD78-4FB6-A696EA0BF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遷移関数を学ぶ意義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EBD15E-467A-FD9E-CE2A-45153D205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 での応用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を用いて、現在の状態から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可能な次の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をすべて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導き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、その結果を評価して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最適な行動を選択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kumimoji="1" lang="ja-JP" altLang="en-US" sz="2400" b="1" dirty="0">
                <a:solidFill>
                  <a:srgbClr val="374151"/>
                </a:solidFill>
                <a:latin typeface="Söhne"/>
              </a:rPr>
              <a:t>問題解決スキルが向上する</a:t>
            </a:r>
            <a:endParaRPr kumimoji="1"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遷移関数は、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だけでなく、論理的な問題解決全般に役立つ。「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どのように変化するか」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を理解することで、解決策の立案、最善の結果の達成につながる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。</a:t>
            </a:r>
            <a:endParaRPr kumimoji="1"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遷移関数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を学ぶことは、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の理解を深めるだけでなく、問題解決スキルの向上にも有用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9DAA6D-57BB-87E7-3246-3726E0E0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674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3039</Words>
  <Application>Microsoft Office PowerPoint</Application>
  <PresentationFormat>画面に合わせる (4:3)</PresentationFormat>
  <Paragraphs>354</Paragraphs>
  <Slides>43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53" baseType="lpstr">
      <vt:lpstr>ＭＳ ゴシック</vt:lpstr>
      <vt:lpstr>Söhne</vt:lpstr>
      <vt:lpstr>ヒラギノ角ゴ Pro W3</vt:lpstr>
      <vt:lpstr>メイリオ</vt:lpstr>
      <vt:lpstr>游ゴシック</vt:lpstr>
      <vt:lpstr>Arial</vt:lpstr>
      <vt:lpstr>Calibri</vt:lpstr>
      <vt:lpstr>Merriweather</vt:lpstr>
      <vt:lpstr>Segoe UI</vt:lpstr>
      <vt:lpstr>Office テーマ</vt:lpstr>
      <vt:lpstr>aa-9. 遷移関数、 知的なゲーム世界の実現</vt:lpstr>
      <vt:lpstr>PowerPoint プレゼンテーション</vt:lpstr>
      <vt:lpstr>アウトライン</vt:lpstr>
      <vt:lpstr>9-1 人工知能の種類 </vt:lpstr>
      <vt:lpstr>人工知能の種類</vt:lpstr>
      <vt:lpstr>知的な IT システムの例</vt:lpstr>
      <vt:lpstr>9-2 遷移関数 </vt:lpstr>
      <vt:lpstr>遷移関数</vt:lpstr>
      <vt:lpstr>遷移関数を学ぶ意義</vt:lpstr>
      <vt:lpstr>遷移関数を理解するために</vt:lpstr>
      <vt:lpstr>エレベーターの遷移関数</vt:lpstr>
      <vt:lpstr>21 ゲームのルール</vt:lpstr>
      <vt:lpstr>21 ゲームの対戦イメージ</vt:lpstr>
      <vt:lpstr>21 ゲームの魅力</vt:lpstr>
      <vt:lpstr>21 ゲームの遷移関数</vt:lpstr>
      <vt:lpstr>遷移関数まとめ</vt:lpstr>
      <vt:lpstr>9-3 コンピュータとプログラム</vt:lpstr>
      <vt:lpstr>コンピュータとプログラム</vt:lpstr>
      <vt:lpstr>プログラミング</vt:lpstr>
      <vt:lpstr>ソースコード</vt:lpstr>
      <vt:lpstr>プログラミングの目的</vt:lpstr>
      <vt:lpstr>9-4 状態、行動、遷移関数をコンピュータで実現</vt:lpstr>
      <vt:lpstr>いまから行うこと</vt:lpstr>
      <vt:lpstr>21 ゲームの遷移関数</vt:lpstr>
      <vt:lpstr>PowerPoint プレゼンテーション</vt:lpstr>
      <vt:lpstr>演習</vt:lpstr>
      <vt:lpstr>trinket でのプログラム実行</vt:lpstr>
      <vt:lpstr>ソースコード</vt:lpstr>
      <vt:lpstr>実行開始後の手順</vt:lpstr>
      <vt:lpstr>まとめ</vt:lpstr>
      <vt:lpstr>9-5 コンピュータ・プレイヤーがゲームに参加 </vt:lpstr>
      <vt:lpstr>はじめに</vt:lpstr>
      <vt:lpstr>後攻は必勝</vt:lpstr>
      <vt:lpstr>後攻での必勝のやり方</vt:lpstr>
      <vt:lpstr>後攻での必勝のやり方</vt:lpstr>
      <vt:lpstr>PowerPoint プレゼンテーション</vt:lpstr>
      <vt:lpstr>演習</vt:lpstr>
      <vt:lpstr>ソースコード</vt:lpstr>
      <vt:lpstr>trinket でのプログラム実行</vt:lpstr>
      <vt:lpstr>実行開始後の手順</vt:lpstr>
      <vt:lpstr>ここまでのまとめ</vt:lpstr>
      <vt:lpstr>全体まとめ</vt:lpstr>
      <vt:lpstr>今回の授業で学ぶ意義と満足感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aa-9. 遷移関数、知的なゲーム世界の実現（人工知能）</dc:title>
  <dc:creator>kunihiko</dc:creator>
  <cp:lastModifiedBy>金子　邦彦</cp:lastModifiedBy>
  <cp:revision>190</cp:revision>
  <cp:lastPrinted>2020-05-07T11:56:39Z</cp:lastPrinted>
  <dcterms:created xsi:type="dcterms:W3CDTF">2020-05-07T06:42:29Z</dcterms:created>
  <dcterms:modified xsi:type="dcterms:W3CDTF">2025-03-25T08:55:09Z</dcterms:modified>
</cp:coreProperties>
</file>