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1" r:id="rId4"/>
  </p:sldMasterIdLst>
  <p:notesMasterIdLst>
    <p:notesMasterId r:id="rId70"/>
  </p:notesMasterIdLst>
  <p:sldIdLst>
    <p:sldId id="874" r:id="rId5"/>
    <p:sldId id="1715" r:id="rId6"/>
    <p:sldId id="696" r:id="rId7"/>
    <p:sldId id="1857" r:id="rId8"/>
    <p:sldId id="961" r:id="rId9"/>
    <p:sldId id="1463" r:id="rId10"/>
    <p:sldId id="1894" r:id="rId11"/>
    <p:sldId id="1460" r:id="rId12"/>
    <p:sldId id="1972" r:id="rId13"/>
    <p:sldId id="1973" r:id="rId14"/>
    <p:sldId id="1451" r:id="rId15"/>
    <p:sldId id="1719" r:id="rId16"/>
    <p:sldId id="1389" r:id="rId17"/>
    <p:sldId id="1388" r:id="rId18"/>
    <p:sldId id="1721" r:id="rId19"/>
    <p:sldId id="1723" r:id="rId20"/>
    <p:sldId id="1726" r:id="rId21"/>
    <p:sldId id="1727" r:id="rId22"/>
    <p:sldId id="1422" r:id="rId23"/>
    <p:sldId id="1427" r:id="rId24"/>
    <p:sldId id="1720" r:id="rId25"/>
    <p:sldId id="1408" r:id="rId26"/>
    <p:sldId id="1728" r:id="rId27"/>
    <p:sldId id="1013" r:id="rId28"/>
    <p:sldId id="1056" r:id="rId29"/>
    <p:sldId id="585" r:id="rId30"/>
    <p:sldId id="590" r:id="rId31"/>
    <p:sldId id="591" r:id="rId32"/>
    <p:sldId id="592" r:id="rId33"/>
    <p:sldId id="1718" r:id="rId34"/>
    <p:sldId id="1729" r:id="rId35"/>
    <p:sldId id="1018" r:id="rId36"/>
    <p:sldId id="1730" r:id="rId37"/>
    <p:sldId id="1717" r:id="rId38"/>
    <p:sldId id="919" r:id="rId39"/>
    <p:sldId id="744" r:id="rId40"/>
    <p:sldId id="1024" r:id="rId41"/>
    <p:sldId id="1716" r:id="rId42"/>
    <p:sldId id="1048" r:id="rId43"/>
    <p:sldId id="924" r:id="rId44"/>
    <p:sldId id="1012" r:id="rId45"/>
    <p:sldId id="1011" r:id="rId46"/>
    <p:sldId id="912" r:id="rId47"/>
    <p:sldId id="1047" r:id="rId48"/>
    <p:sldId id="1735" r:id="rId49"/>
    <p:sldId id="1050" r:id="rId50"/>
    <p:sldId id="900" r:id="rId51"/>
    <p:sldId id="993" r:id="rId52"/>
    <p:sldId id="976" r:id="rId53"/>
    <p:sldId id="995" r:id="rId54"/>
    <p:sldId id="1736" r:id="rId55"/>
    <p:sldId id="1737" r:id="rId56"/>
    <p:sldId id="1052" r:id="rId57"/>
    <p:sldId id="1053" r:id="rId58"/>
    <p:sldId id="1057" r:id="rId59"/>
    <p:sldId id="1738" r:id="rId60"/>
    <p:sldId id="1049" r:id="rId61"/>
    <p:sldId id="1059" r:id="rId62"/>
    <p:sldId id="894" r:id="rId63"/>
    <p:sldId id="911" r:id="rId64"/>
    <p:sldId id="1732" r:id="rId65"/>
    <p:sldId id="1733" r:id="rId66"/>
    <p:sldId id="1734" r:id="rId67"/>
    <p:sldId id="1710" r:id="rId68"/>
    <p:sldId id="1731" r:id="rId6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3" autoAdjust="0"/>
    <p:restoredTop sz="94660"/>
  </p:normalViewPr>
  <p:slideViewPr>
    <p:cSldViewPr snapToGrid="0">
      <p:cViewPr varScale="1">
        <p:scale>
          <a:sx n="61" d="100"/>
          <a:sy n="61" d="100"/>
        </p:scale>
        <p:origin x="1016" y="1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notesMaster" Target="notesMasters/notesMaster1.xml"/><Relationship Id="rId71" Type="http://schemas.openxmlformats.org/officeDocument/2006/relationships/presProps" Target="presProps.xml"/><Relationship Id="rId72" Type="http://schemas.openxmlformats.org/officeDocument/2006/relationships/viewProps" Target="viewProps.xml"/><Relationship Id="rId73" Type="http://schemas.openxmlformats.org/officeDocument/2006/relationships/theme" Target="theme/theme1.xml"/><Relationship Id="rId7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267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221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019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2155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190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5013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377CA13-7410-4A26-92E4-D0462DC4FEE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6A5FB9-5BA3-4E80-A4F1-888B97453D4D}" type="datetime1">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2014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DEA69A-4707-4D61-92AB-2A1682BD1357}" type="datetime1">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979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6803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642792-6756-4051-9F94-0D6FAA564538}"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7339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11F4E1-74CB-4767-940E-415E66CE3E19}"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36255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48CCE8-F124-4E38-8021-73C3736673B8}"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33681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A2CDA3-6006-4FF8-8295-72AFA69FA95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08298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EC3700-ECA0-4650-B098-EE1D8F15E2A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266724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848752C4-D277-43DC-89CC-17031ECCBBEF}"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12976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A3C27BBF-D7BE-47DD-9C7C-7D8AE2361E55}"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5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801BE10-6334-49AE-BC6E-A091FC9472C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A9B4-57BA-44AF-99F0-303BDE19016E}"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11255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15330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0990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675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3344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3AEFB8F-FB00-407B-BA97-C0939988274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8650B-BD30-4C24-AAC6-291E7CDA79C1}"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DEA69A-4707-4D61-92AB-2A1682BD1357}" type="datetime1">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154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59520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51698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C8297C-6E44-48D7-9823-EA6FF40F9728}"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79309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0CCA01-312F-4205-B554-FBADE0633E35}"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3328205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 Id="rId11" Type="http://schemas.openxmlformats.org/officeDocument/2006/relationships/slideLayout" Target="../slideLayouts/slideLayout16.xml"/><Relationship Id="rId12" Type="http://schemas.openxmlformats.org/officeDocument/2006/relationships/theme" Target="../theme/theme2.xml"/><Relationship Id="rId13"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3.xml"/><Relationship Id="rId6"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theme" Target="../theme/theme4.xml"/><Relationship Id="rId6"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2C118-0820-4F50-89DE-4B91D59C0E22}"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 id="2147483685" r:id="rId5"/>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ea typeface="メイリオ" panose="020B0604030504040204" pitchFamily="50" charset="-128"/>
              </a:defRPr>
            </a:lvl1pPr>
          </a:lstStyle>
          <a:p>
            <a:fld id="{EBFBE731-6ED8-4A42-8A57-3C41D7584935}" type="datetime1">
              <a:rPr kumimoji="1" lang="ja-JP" altLang="en-US" smtClean="0"/>
              <a:pPr/>
              <a:t>2025/3/25</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32725" y="13240"/>
            <a:ext cx="1304925" cy="1225206"/>
          </a:xfrm>
          <a:prstGeom prst="rect">
            <a:avLst/>
          </a:prstGeom>
        </p:spPr>
      </p:pic>
    </p:spTree>
    <p:extLst>
      <p:ext uri="{BB962C8B-B14F-4D97-AF65-F5344CB8AC3E}">
        <p14:creationId xmlns:p14="http://schemas.microsoft.com/office/powerpoint/2010/main" val="34274270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Calibri" panose="020F0502020204030204" pitchFamily="34" charset="0"/>
          <a:ea typeface="メイリオ" panose="020B0604030504040204" pitchFamily="50" charset="-128"/>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2B99B-EB01-47C4-BFBC-FDB367D3D5E6}"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21440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274045214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kkaneko.jp/ai/mi/index.html" TargetMode="External"/><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lab.research.google.com/drive/1IfArIvhh-FsvJIE9YTNO8T44Qhpi0rIJ?usp=shar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lab.research.google.com/drive/1-UWl-WEPmmNo-S_O17E5XPkF4tphE6xz?usp=sharin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nsorflow.org/tutorials" TargetMode="External"/><Relationship Id="rId3" Type="http://schemas.openxmlformats.org/officeDocument/2006/relationships/image" Target="../media/image34.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4815" y="1122363"/>
            <a:ext cx="8223463" cy="1655762"/>
          </a:xfrm>
        </p:spPr>
        <p:txBody>
          <a:bodyPr>
            <a:noAutofit/>
          </a:bodyPr>
          <a:lstStyle/>
          <a:p>
            <a:r>
              <a:rPr lang="en-US" altLang="ja-JP" dirty="0"/>
              <a:t>aa-7. </a:t>
            </a:r>
            <a:r>
              <a:rPr lang="ja-JP" altLang="en-US" dirty="0"/>
              <a:t>学習</a:t>
            </a:r>
            <a:r>
              <a:rPr lang="ja-JP" altLang="en-US"/>
              <a:t>と検証、学習不足、過学習、学習</a:t>
            </a:r>
            <a:r>
              <a:rPr lang="ja-JP" altLang="en-US" dirty="0"/>
              <a:t>曲線</a:t>
            </a:r>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（人工知能）</a:t>
            </a:r>
            <a:endParaRPr lang="en-US" altLang="ja-JP" dirty="0"/>
          </a:p>
          <a:p>
            <a:r>
              <a:rPr lang="en-US" altLang="ja-JP" dirty="0"/>
              <a:t>URL: </a:t>
            </a:r>
            <a:r>
              <a:rPr lang="en-US" altLang="ja-JP" dirty="0">
                <a:hlinkClick r:id="rId3"/>
              </a:rPr>
              <a:t>https://www.kkaneko.jp/ai/mi/index.html</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3CC647F6-F62E-4F8C-96B7-5908ACCFC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372027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0214C-61B2-F1E9-1266-C38A0DBDDA3A}"/>
              </a:ext>
            </a:extLst>
          </p:cNvPr>
          <p:cNvSpPr>
            <a:spLocks noGrp="1"/>
          </p:cNvSpPr>
          <p:nvPr>
            <p:ph type="title"/>
          </p:nvPr>
        </p:nvSpPr>
        <p:spPr/>
        <p:txBody>
          <a:bodyPr>
            <a:normAutofit fontScale="90000"/>
          </a:bodyPr>
          <a:lstStyle/>
          <a:p>
            <a:r>
              <a:rPr kumimoji="1" lang="ja-JP" altLang="en-US" dirty="0"/>
              <a:t>汎化</a:t>
            </a:r>
          </a:p>
        </p:txBody>
      </p:sp>
      <p:sp>
        <p:nvSpPr>
          <p:cNvPr id="3" name="コンテンツ プレースホルダー 2">
            <a:extLst>
              <a:ext uri="{FF2B5EF4-FFF2-40B4-BE49-F238E27FC236}">
                <a16:creationId xmlns:a16="http://schemas.microsoft.com/office/drawing/2014/main" id="{1030DCF7-8E11-8A63-1611-BED978152CF2}"/>
              </a:ext>
            </a:extLst>
          </p:cNvPr>
          <p:cNvSpPr>
            <a:spLocks noGrp="1"/>
          </p:cNvSpPr>
          <p:nvPr>
            <p:ph idx="1"/>
          </p:nvPr>
        </p:nvSpPr>
        <p:spPr/>
        <p:txBody>
          <a:bodyPr/>
          <a:lstStyle/>
          <a:p>
            <a:r>
              <a:rPr lang="ja-JP" altLang="en-US" b="1" i="0" dirty="0">
                <a:solidFill>
                  <a:srgbClr val="374151"/>
                </a:solidFill>
                <a:effectLst/>
                <a:latin typeface="Söhne"/>
              </a:rPr>
              <a:t>汎化</a:t>
            </a:r>
            <a:r>
              <a:rPr lang="ja-JP" altLang="en-US" b="0" i="0" dirty="0">
                <a:solidFill>
                  <a:srgbClr val="374151"/>
                </a:solidFill>
                <a:effectLst/>
                <a:latin typeface="Söhne"/>
              </a:rPr>
              <a:t>は，</a:t>
            </a:r>
            <a:r>
              <a:rPr lang="ja-JP" altLang="en-US" b="1" i="0" dirty="0">
                <a:solidFill>
                  <a:srgbClr val="374151"/>
                </a:solidFill>
                <a:effectLst/>
                <a:latin typeface="Söhne"/>
              </a:rPr>
              <a:t>訓練データ</a:t>
            </a:r>
            <a:r>
              <a:rPr lang="ja-JP" altLang="en-US" b="1" dirty="0">
                <a:solidFill>
                  <a:srgbClr val="374151"/>
                </a:solidFill>
                <a:latin typeface="Söhne"/>
              </a:rPr>
              <a:t>を</a:t>
            </a:r>
            <a:r>
              <a:rPr lang="ja-JP" altLang="en-US" b="1" i="0" dirty="0">
                <a:solidFill>
                  <a:srgbClr val="374151"/>
                </a:solidFill>
                <a:effectLst/>
                <a:latin typeface="Söhne"/>
              </a:rPr>
              <a:t>基</a:t>
            </a:r>
            <a:r>
              <a:rPr lang="ja-JP" altLang="en-US" b="1" dirty="0">
                <a:solidFill>
                  <a:srgbClr val="374151"/>
                </a:solidFill>
                <a:latin typeface="Söhne"/>
              </a:rPr>
              <a:t>に</a:t>
            </a:r>
            <a:r>
              <a:rPr lang="ja-JP" altLang="en-US" b="1" i="0" dirty="0">
                <a:solidFill>
                  <a:srgbClr val="374151"/>
                </a:solidFill>
                <a:effectLst/>
                <a:latin typeface="Söhne"/>
              </a:rPr>
              <a:t>学習</a:t>
            </a:r>
            <a:r>
              <a:rPr lang="ja-JP" altLang="en-US" b="0" i="0" dirty="0">
                <a:solidFill>
                  <a:srgbClr val="374151"/>
                </a:solidFill>
                <a:effectLst/>
                <a:latin typeface="Söhne"/>
              </a:rPr>
              <a:t>し，</a:t>
            </a:r>
            <a:r>
              <a:rPr lang="ja-JP" altLang="en-US" b="1" i="0" dirty="0">
                <a:solidFill>
                  <a:srgbClr val="374151"/>
                </a:solidFill>
                <a:effectLst/>
                <a:latin typeface="Söhne"/>
              </a:rPr>
              <a:t>未知のデータも適切に処理</a:t>
            </a:r>
            <a:r>
              <a:rPr lang="ja-JP" altLang="en-US" dirty="0">
                <a:solidFill>
                  <a:srgbClr val="374151"/>
                </a:solidFill>
                <a:latin typeface="Söhne"/>
              </a:rPr>
              <a:t>す</a:t>
            </a:r>
            <a:r>
              <a:rPr lang="ja-JP" altLang="en-US" b="0" i="0" dirty="0">
                <a:solidFill>
                  <a:srgbClr val="374151"/>
                </a:solidFill>
                <a:effectLst/>
                <a:latin typeface="Söhne"/>
              </a:rPr>
              <a:t>る能力</a:t>
            </a:r>
            <a:endParaRPr lang="en-US" altLang="ja-JP" b="0" i="0" dirty="0">
              <a:solidFill>
                <a:srgbClr val="374151"/>
              </a:solidFill>
              <a:effectLst/>
              <a:latin typeface="Söhne"/>
            </a:endParaRPr>
          </a:p>
          <a:p>
            <a:endParaRPr lang="en-US" altLang="ja-JP" b="0" i="0" dirty="0">
              <a:solidFill>
                <a:srgbClr val="374151"/>
              </a:solidFill>
              <a:effectLst/>
              <a:latin typeface="Söhne"/>
            </a:endParaRPr>
          </a:p>
          <a:p>
            <a:r>
              <a:rPr lang="ja-JP" altLang="en-US" b="1" dirty="0"/>
              <a:t>機械学習</a:t>
            </a:r>
            <a:r>
              <a:rPr lang="ja-JP" altLang="en-US" dirty="0"/>
              <a:t>の大きな特徴の１つ</a:t>
            </a:r>
            <a:endParaRPr kumimoji="1" lang="ja-JP" altLang="en-US" b="1" dirty="0"/>
          </a:p>
        </p:txBody>
      </p:sp>
      <p:sp>
        <p:nvSpPr>
          <p:cNvPr id="4" name="スライド番号プレースホルダー 3">
            <a:extLst>
              <a:ext uri="{FF2B5EF4-FFF2-40B4-BE49-F238E27FC236}">
                <a16:creationId xmlns:a16="http://schemas.microsoft.com/office/drawing/2014/main" id="{37E740C2-21A0-3353-3319-33310B22CA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9151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F6175-5F49-4802-8AB5-DA9954D5BF27}"/>
              </a:ext>
            </a:extLst>
          </p:cNvPr>
          <p:cNvSpPr>
            <a:spLocks noGrp="1"/>
          </p:cNvSpPr>
          <p:nvPr>
            <p:ph type="title"/>
          </p:nvPr>
        </p:nvSpPr>
        <p:spPr/>
        <p:txBody>
          <a:bodyPr>
            <a:normAutofit fontScale="90000"/>
          </a:bodyPr>
          <a:lstStyle/>
          <a:p>
            <a:r>
              <a:rPr kumimoji="1" lang="ja-JP" altLang="en-US" dirty="0"/>
              <a:t>汎化</a:t>
            </a:r>
          </a:p>
        </p:txBody>
      </p:sp>
      <p:sp>
        <p:nvSpPr>
          <p:cNvPr id="4" name="スライド番号プレースホルダー 3">
            <a:extLst>
              <a:ext uri="{FF2B5EF4-FFF2-40B4-BE49-F238E27FC236}">
                <a16:creationId xmlns:a16="http://schemas.microsoft.com/office/drawing/2014/main" id="{6B5DB511-5399-4CDC-BACF-2AAC74A0B1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0F4F3934-E55E-42EF-B617-26B55F53FF0A}"/>
              </a:ext>
            </a:extLst>
          </p:cNvPr>
          <p:cNvSpPr txBox="1"/>
          <p:nvPr/>
        </p:nvSpPr>
        <p:spPr>
          <a:xfrm>
            <a:off x="709744" y="1344944"/>
            <a:ext cx="2954655" cy="193899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入力　　　正解</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９　　　　５００</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１１　　　５００</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１２　　　１０００</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１４　　　１０００</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0EA5FD66-356C-4F5E-87F1-B7B46F786EC2}"/>
              </a:ext>
            </a:extLst>
          </p:cNvPr>
          <p:cNvSpPr txBox="1"/>
          <p:nvPr/>
        </p:nvSpPr>
        <p:spPr>
          <a:xfrm>
            <a:off x="1055993" y="821724"/>
            <a:ext cx="226215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a:t>
            </a:r>
          </a:p>
        </p:txBody>
      </p:sp>
      <p:sp>
        <p:nvSpPr>
          <p:cNvPr id="8" name="テキスト ボックス 7">
            <a:extLst>
              <a:ext uri="{FF2B5EF4-FFF2-40B4-BE49-F238E27FC236}">
                <a16:creationId xmlns:a16="http://schemas.microsoft.com/office/drawing/2014/main" id="{F510052C-4CE2-447B-898F-11D096B38013}"/>
              </a:ext>
            </a:extLst>
          </p:cNvPr>
          <p:cNvSpPr txBox="1"/>
          <p:nvPr/>
        </p:nvSpPr>
        <p:spPr>
          <a:xfrm>
            <a:off x="4297681" y="462012"/>
            <a:ext cx="484632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訓練データと未知のデータ</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60C59A72-EC2B-4FFA-9985-AC42EA88464F}"/>
              </a:ext>
            </a:extLst>
          </p:cNvPr>
          <p:cNvSpPr txBox="1"/>
          <p:nvPr/>
        </p:nvSpPr>
        <p:spPr>
          <a:xfrm>
            <a:off x="4959116" y="985232"/>
            <a:ext cx="2954655" cy="415498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入力　　　予測結果</a:t>
            </a:r>
            <a:endParaRPr kumimoji="1" lang="en-US" altLang="ja-JP" sz="240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７　　　　５００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８　　　　５００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９　　　　５００</a:t>
            </a:r>
            <a:endParaRPr kumimoji="1" lang="en-US" altLang="ja-JP"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１０　　　５００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１１　　　５００</a:t>
            </a:r>
            <a:endParaRPr kumimoji="1" lang="en-US" altLang="ja-JP"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１２　　　１０００</a:t>
            </a:r>
            <a:endParaRPr kumimoji="1" lang="en-US" altLang="ja-JP"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１３　　　１０００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１４　　　１０００</a:t>
            </a:r>
            <a:br>
              <a:rPr kumimoji="1" lang="en-US" altLang="ja-JP"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b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１５　　　１０００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１６　　　１０００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72A187A0-A841-451A-BEC6-A6790406CD3F}"/>
              </a:ext>
            </a:extLst>
          </p:cNvPr>
          <p:cNvSpPr txBox="1"/>
          <p:nvPr/>
        </p:nvSpPr>
        <p:spPr>
          <a:xfrm>
            <a:off x="3556000" y="5297977"/>
            <a:ext cx="5311843"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374151"/>
                </a:solidFill>
                <a:effectLst/>
                <a:uLnTx/>
                <a:uFillTx/>
                <a:latin typeface="Söhne"/>
                <a:ea typeface="游ゴシック" panose="020B0400000000000000" pitchFamily="50" charset="-128"/>
                <a:cs typeface="+mn-cs"/>
              </a:rPr>
              <a:t>汎化</a:t>
            </a:r>
            <a:r>
              <a:rPr kumimoji="0" lang="ja-JP" altLang="en-US" sz="2400" b="0" i="0" u="none" strike="noStrike" kern="1200" cap="none" spc="0" normalizeH="0" baseline="0" noProof="0" dirty="0">
                <a:ln>
                  <a:noFill/>
                </a:ln>
                <a:solidFill>
                  <a:srgbClr val="374151"/>
                </a:solidFill>
                <a:effectLst/>
                <a:uLnTx/>
                <a:uFillTx/>
                <a:latin typeface="Söhne"/>
                <a:ea typeface="游ゴシック" panose="020B0400000000000000" pitchFamily="50" charset="-128"/>
                <a:cs typeface="+mn-cs"/>
              </a:rPr>
              <a:t>は，</a:t>
            </a:r>
            <a:r>
              <a:rPr kumimoji="0" lang="ja-JP" altLang="en-US" sz="2400" b="1" i="0" u="none" strike="noStrike" kern="1200" cap="none" spc="0" normalizeH="0" baseline="0" noProof="0" dirty="0">
                <a:ln>
                  <a:noFill/>
                </a:ln>
                <a:solidFill>
                  <a:srgbClr val="374151"/>
                </a:solidFill>
                <a:effectLst/>
                <a:uLnTx/>
                <a:uFillTx/>
                <a:latin typeface="Söhne"/>
                <a:ea typeface="游ゴシック" panose="020B0400000000000000" pitchFamily="50" charset="-128"/>
                <a:cs typeface="+mn-cs"/>
              </a:rPr>
              <a:t>訓練データを基に学習</a:t>
            </a:r>
            <a:r>
              <a:rPr kumimoji="0" lang="ja-JP" altLang="en-US" sz="2400" b="0" i="0" u="none" strike="noStrike" kern="1200" cap="none" spc="0" normalizeH="0" baseline="0" noProof="0" dirty="0">
                <a:ln>
                  <a:noFill/>
                </a:ln>
                <a:solidFill>
                  <a:srgbClr val="374151"/>
                </a:solidFill>
                <a:effectLst/>
                <a:uLnTx/>
                <a:uFillTx/>
                <a:latin typeface="Söhne"/>
                <a:ea typeface="游ゴシック" panose="020B0400000000000000" pitchFamily="50" charset="-128"/>
                <a:cs typeface="+mn-cs"/>
              </a:rPr>
              <a:t>し，</a:t>
            </a:r>
            <a:r>
              <a:rPr kumimoji="0" lang="ja-JP" altLang="en-US" sz="2400" b="1" i="0" u="none" strike="noStrike" kern="1200" cap="none" spc="0" normalizeH="0" baseline="0" noProof="0" dirty="0">
                <a:ln>
                  <a:noFill/>
                </a:ln>
                <a:solidFill>
                  <a:srgbClr val="374151"/>
                </a:solidFill>
                <a:effectLst/>
                <a:uLnTx/>
                <a:uFillTx/>
                <a:latin typeface="Söhne"/>
                <a:ea typeface="游ゴシック" panose="020B0400000000000000" pitchFamily="50" charset="-128"/>
                <a:cs typeface="+mn-cs"/>
              </a:rPr>
              <a:t>未知のデータも適切に処理</a:t>
            </a:r>
            <a:r>
              <a:rPr kumimoji="0" lang="ja-JP" altLang="en-US" sz="2400" b="0" i="0" u="none" strike="noStrike" kern="1200" cap="none" spc="0" normalizeH="0" baseline="0" noProof="0" dirty="0">
                <a:ln>
                  <a:noFill/>
                </a:ln>
                <a:solidFill>
                  <a:srgbClr val="374151"/>
                </a:solidFill>
                <a:effectLst/>
                <a:uLnTx/>
                <a:uFillTx/>
                <a:latin typeface="Söhne"/>
                <a:ea typeface="游ゴシック" panose="020B0400000000000000" pitchFamily="50" charset="-128"/>
                <a:cs typeface="+mn-cs"/>
              </a:rPr>
              <a:t>する能力</a:t>
            </a:r>
            <a:endParaRPr kumimoji="0" lang="en-US" altLang="ja-JP" sz="2400" b="0" i="0" u="none" strike="noStrike" kern="1200" cap="none" spc="0" normalizeH="0" baseline="0" noProof="0" dirty="0">
              <a:ln>
                <a:noFill/>
              </a:ln>
              <a:solidFill>
                <a:srgbClr val="374151"/>
              </a:solidFill>
              <a:effectLst/>
              <a:uLnTx/>
              <a:uFillTx/>
              <a:latin typeface="Söhne"/>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5339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7-1 </a:t>
            </a:r>
            <a:r>
              <a:rPr lang="ja-JP" altLang="en-US" dirty="0"/>
              <a:t>機械学習と汎化</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00544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FC52705-37DC-4EBA-9847-C5A3634C9B81}"/>
              </a:ext>
            </a:extLst>
          </p:cNvPr>
          <p:cNvSpPr>
            <a:spLocks noGrp="1"/>
          </p:cNvSpPr>
          <p:nvPr>
            <p:ph idx="1"/>
          </p:nvPr>
        </p:nvSpPr>
        <p:spPr>
          <a:xfrm>
            <a:off x="321845" y="713477"/>
            <a:ext cx="8558268" cy="1509141"/>
          </a:xfrm>
        </p:spPr>
        <p:txBody>
          <a:bodyPr>
            <a:normAutofit/>
          </a:bodyPr>
          <a:lstStyle/>
          <a:p>
            <a:pPr marL="0" indent="0">
              <a:buNone/>
            </a:pPr>
            <a:r>
              <a:rPr kumimoji="1" lang="ja-JP" altLang="en-US" b="1" dirty="0"/>
              <a:t>ニューラルネットワークの学習</a:t>
            </a:r>
            <a:r>
              <a:rPr kumimoji="1" lang="ja-JP" altLang="en-US" dirty="0"/>
              <a:t>では，</a:t>
            </a:r>
            <a:r>
              <a:rPr kumimoji="1" lang="ja-JP" altLang="en-US" b="1" dirty="0"/>
              <a:t>結合の重みとバイアスの調整</a:t>
            </a:r>
            <a:r>
              <a:rPr kumimoji="1" lang="ja-JP" altLang="en-US" dirty="0"/>
              <a:t>により，訓練データの</a:t>
            </a:r>
            <a:r>
              <a:rPr kumimoji="1" lang="ja-JP" altLang="en-US" b="1" u="sng" dirty="0"/>
              <a:t>パターンをより正確に認識できる</a:t>
            </a:r>
            <a:r>
              <a:rPr kumimoji="1" lang="ja-JP" altLang="en-US" dirty="0"/>
              <a:t>ようになる</a:t>
            </a:r>
          </a:p>
        </p:txBody>
      </p:sp>
      <p:sp>
        <p:nvSpPr>
          <p:cNvPr id="4" name="スライド番号プレースホルダー 3">
            <a:extLst>
              <a:ext uri="{FF2B5EF4-FFF2-40B4-BE49-F238E27FC236}">
                <a16:creationId xmlns:a16="http://schemas.microsoft.com/office/drawing/2014/main" id="{F62FF7E1-E7B6-4841-BD70-E068DDAEB5DE}"/>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
        <p:nvSpPr>
          <p:cNvPr id="6" name="正方形/長方形 5">
            <a:extLst>
              <a:ext uri="{FF2B5EF4-FFF2-40B4-BE49-F238E27FC236}">
                <a16:creationId xmlns:a16="http://schemas.microsoft.com/office/drawing/2014/main" id="{A65A9242-94B8-426C-9188-E10468EAE259}"/>
              </a:ext>
            </a:extLst>
          </p:cNvPr>
          <p:cNvSpPr/>
          <p:nvPr/>
        </p:nvSpPr>
        <p:spPr>
          <a:xfrm>
            <a:off x="1799339" y="3672849"/>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F869D60-DF61-4812-8320-A0A7FB0B7276}"/>
              </a:ext>
            </a:extLst>
          </p:cNvPr>
          <p:cNvSpPr/>
          <p:nvPr/>
        </p:nvSpPr>
        <p:spPr>
          <a:xfrm>
            <a:off x="2135889" y="3672849"/>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E23BC69-D293-434C-A3CC-BEA13BE17CBB}"/>
              </a:ext>
            </a:extLst>
          </p:cNvPr>
          <p:cNvSpPr/>
          <p:nvPr/>
        </p:nvSpPr>
        <p:spPr>
          <a:xfrm>
            <a:off x="2472439" y="3672849"/>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CEC0A79-73B3-4340-BF02-EFBF3203A123}"/>
              </a:ext>
            </a:extLst>
          </p:cNvPr>
          <p:cNvSpPr/>
          <p:nvPr/>
        </p:nvSpPr>
        <p:spPr>
          <a:xfrm>
            <a:off x="1799339" y="4026845"/>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C615270-5A25-4564-8880-88DC3CE5E9C7}"/>
              </a:ext>
            </a:extLst>
          </p:cNvPr>
          <p:cNvSpPr/>
          <p:nvPr/>
        </p:nvSpPr>
        <p:spPr>
          <a:xfrm>
            <a:off x="2135889" y="4026845"/>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D2EB7C3-0A51-42A7-8D78-41A638B2CBC8}"/>
              </a:ext>
            </a:extLst>
          </p:cNvPr>
          <p:cNvSpPr/>
          <p:nvPr/>
        </p:nvSpPr>
        <p:spPr>
          <a:xfrm>
            <a:off x="2472439" y="4026845"/>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556F626-76AE-4502-9D31-1B94C56B7663}"/>
              </a:ext>
            </a:extLst>
          </p:cNvPr>
          <p:cNvSpPr/>
          <p:nvPr/>
        </p:nvSpPr>
        <p:spPr>
          <a:xfrm>
            <a:off x="1799339" y="4380841"/>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DD6B7AB-83D8-4A9D-9686-57B683D3B1AE}"/>
              </a:ext>
            </a:extLst>
          </p:cNvPr>
          <p:cNvSpPr/>
          <p:nvPr/>
        </p:nvSpPr>
        <p:spPr>
          <a:xfrm>
            <a:off x="2135889" y="4380841"/>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DA69715-6540-455B-9C70-6D699153645C}"/>
              </a:ext>
            </a:extLst>
          </p:cNvPr>
          <p:cNvSpPr/>
          <p:nvPr/>
        </p:nvSpPr>
        <p:spPr>
          <a:xfrm>
            <a:off x="2472439" y="4380841"/>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70A8857-BB6B-44D9-8839-CAB7035FA50C}"/>
              </a:ext>
            </a:extLst>
          </p:cNvPr>
          <p:cNvSpPr txBox="1"/>
          <p:nvPr/>
        </p:nvSpPr>
        <p:spPr>
          <a:xfrm>
            <a:off x="1771806" y="3632595"/>
            <a:ext cx="1064715" cy="1200329"/>
          </a:xfrm>
          <a:prstGeom prst="rect">
            <a:avLst/>
          </a:prstGeom>
          <a:noFill/>
        </p:spPr>
        <p:txBody>
          <a:bodyPr wrap="none" rtlCol="0">
            <a:spAutoFit/>
          </a:bodyPr>
          <a:lstStyle/>
          <a:p>
            <a:r>
              <a:rPr kumimoji="1" lang="en-US" altLang="ja-JP" sz="2400" b="1" dirty="0">
                <a:solidFill>
                  <a:srgbClr val="00B0F0"/>
                </a:solidFill>
              </a:rPr>
              <a:t>1   2   3</a:t>
            </a:r>
          </a:p>
          <a:p>
            <a:r>
              <a:rPr kumimoji="1" lang="en-US" altLang="ja-JP" sz="2400" b="1" dirty="0">
                <a:solidFill>
                  <a:srgbClr val="00B0F0"/>
                </a:solidFill>
              </a:rPr>
              <a:t>4   5   6</a:t>
            </a:r>
          </a:p>
          <a:p>
            <a:r>
              <a:rPr kumimoji="1" lang="en-US" altLang="ja-JP" sz="2400" b="1" dirty="0">
                <a:solidFill>
                  <a:srgbClr val="00B0F0"/>
                </a:solidFill>
              </a:rPr>
              <a:t>7   8   9</a:t>
            </a:r>
            <a:endParaRPr kumimoji="1" lang="en-US" altLang="ja-JP" b="1" dirty="0">
              <a:solidFill>
                <a:srgbClr val="00B0F0"/>
              </a:solidFill>
            </a:endParaRPr>
          </a:p>
        </p:txBody>
      </p:sp>
      <p:sp>
        <p:nvSpPr>
          <p:cNvPr id="17" name="テキスト ボックス 16">
            <a:extLst>
              <a:ext uri="{FF2B5EF4-FFF2-40B4-BE49-F238E27FC236}">
                <a16:creationId xmlns:a16="http://schemas.microsoft.com/office/drawing/2014/main" id="{4AD581F3-AA1C-4D2D-BB26-2E561F7A8432}"/>
              </a:ext>
            </a:extLst>
          </p:cNvPr>
          <p:cNvSpPr txBox="1"/>
          <p:nvPr/>
        </p:nvSpPr>
        <p:spPr>
          <a:xfrm>
            <a:off x="3003299" y="3088179"/>
            <a:ext cx="524503" cy="2585323"/>
          </a:xfrm>
          <a:prstGeom prst="rect">
            <a:avLst/>
          </a:prstGeom>
          <a:noFill/>
        </p:spPr>
        <p:txBody>
          <a:bodyPr wrap="none" rtlCol="0">
            <a:spAutoFit/>
          </a:bodyPr>
          <a:lstStyle/>
          <a:p>
            <a:r>
              <a:rPr kumimoji="1" lang="en-US" altLang="ja-JP" dirty="0">
                <a:solidFill>
                  <a:srgbClr val="00B0F0"/>
                </a:solidFill>
              </a:rPr>
              <a:t>1</a:t>
            </a:r>
            <a:r>
              <a:rPr kumimoji="1" lang="en-US" altLang="ja-JP" dirty="0"/>
              <a:t>  1</a:t>
            </a:r>
          </a:p>
          <a:p>
            <a:r>
              <a:rPr kumimoji="1" lang="en-US" altLang="ja-JP" dirty="0">
                <a:solidFill>
                  <a:srgbClr val="00B0F0"/>
                </a:solidFill>
              </a:rPr>
              <a:t>2</a:t>
            </a:r>
            <a:r>
              <a:rPr kumimoji="1" lang="en-US" altLang="ja-JP" dirty="0"/>
              <a:t>  1</a:t>
            </a:r>
          </a:p>
          <a:p>
            <a:r>
              <a:rPr kumimoji="1" lang="en-US" altLang="ja-JP" dirty="0">
                <a:solidFill>
                  <a:srgbClr val="00B0F0"/>
                </a:solidFill>
              </a:rPr>
              <a:t>3</a:t>
            </a:r>
            <a:r>
              <a:rPr kumimoji="1" lang="en-US" altLang="ja-JP" dirty="0"/>
              <a:t>  1</a:t>
            </a:r>
          </a:p>
          <a:p>
            <a:r>
              <a:rPr kumimoji="1" lang="en-US" altLang="ja-JP" dirty="0">
                <a:solidFill>
                  <a:srgbClr val="00B0F0"/>
                </a:solidFill>
              </a:rPr>
              <a:t>4</a:t>
            </a:r>
            <a:r>
              <a:rPr kumimoji="1" lang="en-US" altLang="ja-JP" dirty="0"/>
              <a:t>  0</a:t>
            </a:r>
          </a:p>
          <a:p>
            <a:r>
              <a:rPr kumimoji="1" lang="en-US" altLang="ja-JP" dirty="0">
                <a:solidFill>
                  <a:srgbClr val="00B0F0"/>
                </a:solidFill>
              </a:rPr>
              <a:t>5</a:t>
            </a:r>
            <a:r>
              <a:rPr kumimoji="1" lang="en-US" altLang="ja-JP" dirty="0"/>
              <a:t>  1</a:t>
            </a:r>
          </a:p>
          <a:p>
            <a:r>
              <a:rPr kumimoji="1" lang="en-US" altLang="ja-JP" dirty="0">
                <a:solidFill>
                  <a:srgbClr val="00B0F0"/>
                </a:solidFill>
              </a:rPr>
              <a:t>6</a:t>
            </a:r>
            <a:r>
              <a:rPr kumimoji="1" lang="en-US" altLang="ja-JP" dirty="0"/>
              <a:t>  1</a:t>
            </a:r>
          </a:p>
          <a:p>
            <a:r>
              <a:rPr kumimoji="1" lang="en-US" altLang="ja-JP" dirty="0">
                <a:solidFill>
                  <a:srgbClr val="00B0F0"/>
                </a:solidFill>
              </a:rPr>
              <a:t>7</a:t>
            </a:r>
            <a:r>
              <a:rPr kumimoji="1" lang="en-US" altLang="ja-JP" dirty="0"/>
              <a:t>  0</a:t>
            </a:r>
          </a:p>
          <a:p>
            <a:r>
              <a:rPr kumimoji="1" lang="en-US" altLang="ja-JP" dirty="0">
                <a:solidFill>
                  <a:srgbClr val="00B0F0"/>
                </a:solidFill>
              </a:rPr>
              <a:t>8</a:t>
            </a:r>
            <a:r>
              <a:rPr kumimoji="1" lang="en-US" altLang="ja-JP" dirty="0"/>
              <a:t>  0</a:t>
            </a:r>
          </a:p>
          <a:p>
            <a:r>
              <a:rPr kumimoji="1" lang="en-US" altLang="ja-JP" dirty="0">
                <a:solidFill>
                  <a:srgbClr val="00B0F0"/>
                </a:solidFill>
              </a:rPr>
              <a:t>9</a:t>
            </a:r>
            <a:r>
              <a:rPr kumimoji="1" lang="en-US" altLang="ja-JP" dirty="0"/>
              <a:t>  1</a:t>
            </a:r>
          </a:p>
        </p:txBody>
      </p:sp>
      <p:sp>
        <p:nvSpPr>
          <p:cNvPr id="19" name="楕円 18">
            <a:extLst>
              <a:ext uri="{FF2B5EF4-FFF2-40B4-BE49-F238E27FC236}">
                <a16:creationId xmlns:a16="http://schemas.microsoft.com/office/drawing/2014/main" id="{0435B04B-B5E6-461F-82AE-AA6FB871D40C}"/>
              </a:ext>
            </a:extLst>
          </p:cNvPr>
          <p:cNvSpPr/>
          <p:nvPr/>
        </p:nvSpPr>
        <p:spPr>
          <a:xfrm>
            <a:off x="4622508" y="4026845"/>
            <a:ext cx="618067" cy="5664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7FAE995B-E507-4CFB-8925-CBC74941E81C}"/>
              </a:ext>
            </a:extLst>
          </p:cNvPr>
          <p:cNvCxnSpPr>
            <a:cxnSpLocks/>
            <a:endCxn id="19" idx="2"/>
          </p:cNvCxnSpPr>
          <p:nvPr/>
        </p:nvCxnSpPr>
        <p:spPr>
          <a:xfrm>
            <a:off x="3538738" y="3270937"/>
            <a:ext cx="1083770" cy="1039113"/>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8D9CFD55-8B90-488A-A556-220A19D44685}"/>
              </a:ext>
            </a:extLst>
          </p:cNvPr>
          <p:cNvCxnSpPr>
            <a:cxnSpLocks/>
            <a:endCxn id="19" idx="2"/>
          </p:cNvCxnSpPr>
          <p:nvPr/>
        </p:nvCxnSpPr>
        <p:spPr>
          <a:xfrm>
            <a:off x="3538738" y="3552624"/>
            <a:ext cx="1083770" cy="757426"/>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2D6EBFA3-6E8B-4208-9FB2-2ED322047FB9}"/>
              </a:ext>
            </a:extLst>
          </p:cNvPr>
          <p:cNvCxnSpPr>
            <a:cxnSpLocks/>
            <a:endCxn id="19" idx="2"/>
          </p:cNvCxnSpPr>
          <p:nvPr/>
        </p:nvCxnSpPr>
        <p:spPr>
          <a:xfrm>
            <a:off x="3538738" y="3825485"/>
            <a:ext cx="1083770" cy="484565"/>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E0FE976E-D8A8-4D71-8048-1B23C9D454AA}"/>
              </a:ext>
            </a:extLst>
          </p:cNvPr>
          <p:cNvCxnSpPr>
            <a:cxnSpLocks/>
            <a:endCxn id="19" idx="2"/>
          </p:cNvCxnSpPr>
          <p:nvPr/>
        </p:nvCxnSpPr>
        <p:spPr>
          <a:xfrm>
            <a:off x="3516866" y="4097637"/>
            <a:ext cx="1105642" cy="212413"/>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CB9D2C9A-A340-46E5-BD08-FF24905D9B50}"/>
              </a:ext>
            </a:extLst>
          </p:cNvPr>
          <p:cNvCxnSpPr>
            <a:cxnSpLocks/>
            <a:stCxn id="17" idx="3"/>
          </p:cNvCxnSpPr>
          <p:nvPr/>
        </p:nvCxnSpPr>
        <p:spPr>
          <a:xfrm flipV="1">
            <a:off x="3527802" y="4310051"/>
            <a:ext cx="1105642" cy="7079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C690C31-BAEF-4D46-AECC-AD4A3CF4FD72}"/>
              </a:ext>
            </a:extLst>
          </p:cNvPr>
          <p:cNvCxnSpPr>
            <a:cxnSpLocks/>
            <a:endCxn id="19" idx="2"/>
          </p:cNvCxnSpPr>
          <p:nvPr/>
        </p:nvCxnSpPr>
        <p:spPr>
          <a:xfrm flipV="1">
            <a:off x="3505930" y="4310050"/>
            <a:ext cx="1116578" cy="318765"/>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1C1398A6-46A5-4212-8A5B-63ADED98F01E}"/>
              </a:ext>
            </a:extLst>
          </p:cNvPr>
          <p:cNvCxnSpPr>
            <a:cxnSpLocks/>
            <a:endCxn id="19" idx="2"/>
          </p:cNvCxnSpPr>
          <p:nvPr/>
        </p:nvCxnSpPr>
        <p:spPr>
          <a:xfrm flipV="1">
            <a:off x="3527802" y="4310050"/>
            <a:ext cx="1094706" cy="566411"/>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C3B0E86-A7D0-4D76-B904-66A9EDF66EBF}"/>
              </a:ext>
            </a:extLst>
          </p:cNvPr>
          <p:cNvCxnSpPr>
            <a:cxnSpLocks/>
            <a:endCxn id="19" idx="2"/>
          </p:cNvCxnSpPr>
          <p:nvPr/>
        </p:nvCxnSpPr>
        <p:spPr>
          <a:xfrm flipV="1">
            <a:off x="3514065" y="4310050"/>
            <a:ext cx="1108443" cy="852166"/>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F164E8-9208-46DF-AC47-A084EBD7E574}"/>
              </a:ext>
            </a:extLst>
          </p:cNvPr>
          <p:cNvCxnSpPr>
            <a:cxnSpLocks/>
          </p:cNvCxnSpPr>
          <p:nvPr/>
        </p:nvCxnSpPr>
        <p:spPr>
          <a:xfrm flipV="1">
            <a:off x="3494994" y="4310050"/>
            <a:ext cx="1113777" cy="1136645"/>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4BA5A7C3-768F-48C1-A5EF-D1E0F0984650}"/>
              </a:ext>
            </a:extLst>
          </p:cNvPr>
          <p:cNvSpPr txBox="1"/>
          <p:nvPr/>
        </p:nvSpPr>
        <p:spPr>
          <a:xfrm>
            <a:off x="4358928" y="4645509"/>
            <a:ext cx="1107996" cy="369332"/>
          </a:xfrm>
          <a:prstGeom prst="rect">
            <a:avLst/>
          </a:prstGeom>
          <a:noFill/>
        </p:spPr>
        <p:txBody>
          <a:bodyPr wrap="none" rtlCol="0">
            <a:spAutoFit/>
          </a:bodyPr>
          <a:lstStyle/>
          <a:p>
            <a:r>
              <a:rPr kumimoji="1" lang="ja-JP" altLang="en-US" dirty="0"/>
              <a:t>ユニット</a:t>
            </a:r>
          </a:p>
        </p:txBody>
      </p:sp>
      <p:sp>
        <p:nvSpPr>
          <p:cNvPr id="31" name="テキスト ボックス 30">
            <a:extLst>
              <a:ext uri="{FF2B5EF4-FFF2-40B4-BE49-F238E27FC236}">
                <a16:creationId xmlns:a16="http://schemas.microsoft.com/office/drawing/2014/main" id="{6BDF8E32-E2B4-40CD-A7FD-8E6786614C96}"/>
              </a:ext>
            </a:extLst>
          </p:cNvPr>
          <p:cNvSpPr txBox="1"/>
          <p:nvPr/>
        </p:nvSpPr>
        <p:spPr>
          <a:xfrm>
            <a:off x="3751797" y="3447326"/>
            <a:ext cx="298480" cy="1754326"/>
          </a:xfrm>
          <a:prstGeom prst="rect">
            <a:avLst/>
          </a:prstGeom>
          <a:noFill/>
        </p:spPr>
        <p:txBody>
          <a:bodyPr wrap="none" rtlCol="0">
            <a:spAutoFit/>
          </a:bodyPr>
          <a:lstStyle/>
          <a:p>
            <a:r>
              <a:rPr kumimoji="1" lang="en-US" altLang="ja-JP" sz="1200" dirty="0"/>
              <a:t>1 </a:t>
            </a:r>
          </a:p>
          <a:p>
            <a:r>
              <a:rPr kumimoji="1" lang="en-US" altLang="ja-JP" sz="1200" dirty="0"/>
              <a:t>1</a:t>
            </a:r>
          </a:p>
          <a:p>
            <a:r>
              <a:rPr kumimoji="1" lang="en-US" altLang="ja-JP" sz="1200" dirty="0"/>
              <a:t>1</a:t>
            </a:r>
          </a:p>
          <a:p>
            <a:r>
              <a:rPr kumimoji="1" lang="en-US" altLang="ja-JP" sz="1200" dirty="0"/>
              <a:t>0</a:t>
            </a:r>
          </a:p>
          <a:p>
            <a:r>
              <a:rPr kumimoji="1" lang="en-US" altLang="ja-JP" sz="1200" dirty="0"/>
              <a:t>1</a:t>
            </a:r>
          </a:p>
          <a:p>
            <a:r>
              <a:rPr kumimoji="1" lang="en-US" altLang="ja-JP" sz="1200" dirty="0"/>
              <a:t>1</a:t>
            </a:r>
          </a:p>
          <a:p>
            <a:r>
              <a:rPr kumimoji="1" lang="en-US" altLang="ja-JP" sz="1200" dirty="0"/>
              <a:t>0</a:t>
            </a:r>
          </a:p>
          <a:p>
            <a:r>
              <a:rPr kumimoji="1" lang="en-US" altLang="ja-JP" sz="1200" dirty="0"/>
              <a:t>0</a:t>
            </a:r>
          </a:p>
          <a:p>
            <a:r>
              <a:rPr kumimoji="1" lang="en-US" altLang="ja-JP" sz="1200" dirty="0"/>
              <a:t>1</a:t>
            </a:r>
            <a:endParaRPr kumimoji="1" lang="ja-JP" altLang="en-US" dirty="0"/>
          </a:p>
        </p:txBody>
      </p:sp>
      <p:cxnSp>
        <p:nvCxnSpPr>
          <p:cNvPr id="32" name="直線矢印コネクタ 31">
            <a:extLst>
              <a:ext uri="{FF2B5EF4-FFF2-40B4-BE49-F238E27FC236}">
                <a16:creationId xmlns:a16="http://schemas.microsoft.com/office/drawing/2014/main" id="{85CCCA1A-5442-4611-BAB7-75435DAF4182}"/>
              </a:ext>
            </a:extLst>
          </p:cNvPr>
          <p:cNvCxnSpPr>
            <a:stCxn id="19" idx="6"/>
          </p:cNvCxnSpPr>
          <p:nvPr/>
        </p:nvCxnSpPr>
        <p:spPr>
          <a:xfrm flipV="1">
            <a:off x="5240575" y="4301868"/>
            <a:ext cx="461625" cy="8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60C5825-A129-470F-AE9D-9EA63791FD53}"/>
              </a:ext>
            </a:extLst>
          </p:cNvPr>
          <p:cNvSpPr txBox="1"/>
          <p:nvPr/>
        </p:nvSpPr>
        <p:spPr>
          <a:xfrm>
            <a:off x="5242583" y="3764807"/>
            <a:ext cx="646331" cy="369332"/>
          </a:xfrm>
          <a:prstGeom prst="rect">
            <a:avLst/>
          </a:prstGeom>
          <a:noFill/>
        </p:spPr>
        <p:txBody>
          <a:bodyPr wrap="none" rtlCol="0">
            <a:spAutoFit/>
          </a:bodyPr>
          <a:lstStyle/>
          <a:p>
            <a:r>
              <a:rPr kumimoji="1" lang="ja-JP" altLang="en-US" dirty="0"/>
              <a:t>合計</a:t>
            </a:r>
          </a:p>
        </p:txBody>
      </p:sp>
      <p:sp>
        <p:nvSpPr>
          <p:cNvPr id="34" name="テキスト ボックス 33">
            <a:extLst>
              <a:ext uri="{FF2B5EF4-FFF2-40B4-BE49-F238E27FC236}">
                <a16:creationId xmlns:a16="http://schemas.microsoft.com/office/drawing/2014/main" id="{EACBB42D-097C-4AE7-B7DD-0508DA824881}"/>
              </a:ext>
            </a:extLst>
          </p:cNvPr>
          <p:cNvSpPr txBox="1"/>
          <p:nvPr/>
        </p:nvSpPr>
        <p:spPr>
          <a:xfrm>
            <a:off x="3694580" y="3083479"/>
            <a:ext cx="646331" cy="369332"/>
          </a:xfrm>
          <a:prstGeom prst="rect">
            <a:avLst/>
          </a:prstGeom>
          <a:noFill/>
        </p:spPr>
        <p:txBody>
          <a:bodyPr wrap="none" rtlCol="0">
            <a:spAutoFit/>
          </a:bodyPr>
          <a:lstStyle/>
          <a:p>
            <a:r>
              <a:rPr kumimoji="1" lang="ja-JP" altLang="en-US" dirty="0"/>
              <a:t>重み</a:t>
            </a:r>
          </a:p>
        </p:txBody>
      </p:sp>
      <p:sp>
        <p:nvSpPr>
          <p:cNvPr id="35" name="テキスト ボックス 34">
            <a:extLst>
              <a:ext uri="{FF2B5EF4-FFF2-40B4-BE49-F238E27FC236}">
                <a16:creationId xmlns:a16="http://schemas.microsoft.com/office/drawing/2014/main" id="{E2C3A36F-8AB2-44E1-A456-FE8101CDD0BE}"/>
              </a:ext>
            </a:extLst>
          </p:cNvPr>
          <p:cNvSpPr txBox="1"/>
          <p:nvPr/>
        </p:nvSpPr>
        <p:spPr>
          <a:xfrm>
            <a:off x="5609274" y="4543536"/>
            <a:ext cx="1338828" cy="369332"/>
          </a:xfrm>
          <a:prstGeom prst="rect">
            <a:avLst/>
          </a:prstGeom>
          <a:noFill/>
        </p:spPr>
        <p:txBody>
          <a:bodyPr wrap="none" rtlCol="0">
            <a:spAutoFit/>
          </a:bodyPr>
          <a:lstStyle/>
          <a:p>
            <a:r>
              <a:rPr kumimoji="1" lang="ja-JP" altLang="en-US" b="1" dirty="0">
                <a:solidFill>
                  <a:srgbClr val="FF0000"/>
                </a:solidFill>
              </a:rPr>
              <a:t>高い活性度</a:t>
            </a:r>
          </a:p>
        </p:txBody>
      </p:sp>
    </p:spTree>
    <p:extLst>
      <p:ext uri="{BB962C8B-B14F-4D97-AF65-F5344CB8AC3E}">
        <p14:creationId xmlns:p14="http://schemas.microsoft.com/office/powerpoint/2010/main" val="86370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5EC78D-0B82-445A-A737-6C118CCF5318}"/>
              </a:ext>
            </a:extLst>
          </p:cNvPr>
          <p:cNvSpPr>
            <a:spLocks noGrp="1"/>
          </p:cNvSpPr>
          <p:nvPr>
            <p:ph type="title"/>
          </p:nvPr>
        </p:nvSpPr>
        <p:spPr/>
        <p:txBody>
          <a:bodyPr>
            <a:normAutofit fontScale="90000"/>
          </a:bodyPr>
          <a:lstStyle/>
          <a:p>
            <a:r>
              <a:rPr kumimoji="1" lang="ja-JP" altLang="en-US" dirty="0"/>
              <a:t>ニューラルネットワークでの教師あり学習</a:t>
            </a:r>
          </a:p>
        </p:txBody>
      </p:sp>
      <p:sp>
        <p:nvSpPr>
          <p:cNvPr id="4" name="スライド番号プレースホルダー 3">
            <a:extLst>
              <a:ext uri="{FF2B5EF4-FFF2-40B4-BE49-F238E27FC236}">
                <a16:creationId xmlns:a16="http://schemas.microsoft.com/office/drawing/2014/main" id="{A2436273-E44A-4CAA-A480-6E7B765428F2}"/>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
        <p:nvSpPr>
          <p:cNvPr id="7" name="正方形/長方形 6">
            <a:extLst>
              <a:ext uri="{FF2B5EF4-FFF2-40B4-BE49-F238E27FC236}">
                <a16:creationId xmlns:a16="http://schemas.microsoft.com/office/drawing/2014/main" id="{3E74E8D4-4F55-4DFE-9895-FA8291E9CBEB}"/>
              </a:ext>
            </a:extLst>
          </p:cNvPr>
          <p:cNvSpPr/>
          <p:nvPr/>
        </p:nvSpPr>
        <p:spPr>
          <a:xfrm>
            <a:off x="309783" y="224942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CC62375-45A5-4359-8158-8DA4477C856B}"/>
              </a:ext>
            </a:extLst>
          </p:cNvPr>
          <p:cNvSpPr/>
          <p:nvPr/>
        </p:nvSpPr>
        <p:spPr>
          <a:xfrm>
            <a:off x="646333" y="224942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39CD523-5451-4D57-8CF7-2AB75FC07D81}"/>
              </a:ext>
            </a:extLst>
          </p:cNvPr>
          <p:cNvSpPr/>
          <p:nvPr/>
        </p:nvSpPr>
        <p:spPr>
          <a:xfrm>
            <a:off x="982883" y="224942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60C3023-844D-47E7-A96B-7EB9C307ED57}"/>
              </a:ext>
            </a:extLst>
          </p:cNvPr>
          <p:cNvSpPr/>
          <p:nvPr/>
        </p:nvSpPr>
        <p:spPr>
          <a:xfrm>
            <a:off x="309783" y="2603422"/>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241626A-7262-4C36-8F4B-3843DFCFF895}"/>
              </a:ext>
            </a:extLst>
          </p:cNvPr>
          <p:cNvSpPr/>
          <p:nvPr/>
        </p:nvSpPr>
        <p:spPr>
          <a:xfrm>
            <a:off x="646333" y="2603422"/>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1B5A792-9ECC-4ADB-AB20-F792CFFD1D3F}"/>
              </a:ext>
            </a:extLst>
          </p:cNvPr>
          <p:cNvSpPr/>
          <p:nvPr/>
        </p:nvSpPr>
        <p:spPr>
          <a:xfrm>
            <a:off x="982883" y="2603422"/>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F521F93-93EA-4F75-9CFB-B8C0DB7DB15A}"/>
              </a:ext>
            </a:extLst>
          </p:cNvPr>
          <p:cNvSpPr/>
          <p:nvPr/>
        </p:nvSpPr>
        <p:spPr>
          <a:xfrm>
            <a:off x="309783" y="2957418"/>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A737BCC-5831-4F8E-AE01-01F871637AF1}"/>
              </a:ext>
            </a:extLst>
          </p:cNvPr>
          <p:cNvSpPr/>
          <p:nvPr/>
        </p:nvSpPr>
        <p:spPr>
          <a:xfrm>
            <a:off x="646333" y="2957418"/>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49539B0-9D54-47B7-AB53-B5069551650E}"/>
              </a:ext>
            </a:extLst>
          </p:cNvPr>
          <p:cNvSpPr/>
          <p:nvPr/>
        </p:nvSpPr>
        <p:spPr>
          <a:xfrm>
            <a:off x="982883" y="2957418"/>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5A6CC9D-5E39-4DC3-BC8A-D00042E699EC}"/>
              </a:ext>
            </a:extLst>
          </p:cNvPr>
          <p:cNvSpPr txBox="1"/>
          <p:nvPr/>
        </p:nvSpPr>
        <p:spPr>
          <a:xfrm>
            <a:off x="414498" y="3542354"/>
            <a:ext cx="800219" cy="461665"/>
          </a:xfrm>
          <a:prstGeom prst="rect">
            <a:avLst/>
          </a:prstGeom>
          <a:noFill/>
        </p:spPr>
        <p:txBody>
          <a:bodyPr wrap="none" rtlCol="0">
            <a:spAutoFit/>
          </a:bodyPr>
          <a:lstStyle/>
          <a:p>
            <a:r>
              <a:rPr kumimoji="1" lang="ja-JP" altLang="en-US" sz="2400" dirty="0"/>
              <a:t>入力</a:t>
            </a:r>
          </a:p>
        </p:txBody>
      </p:sp>
      <p:grpSp>
        <p:nvGrpSpPr>
          <p:cNvPr id="52" name="グループ化 51">
            <a:extLst>
              <a:ext uri="{FF2B5EF4-FFF2-40B4-BE49-F238E27FC236}">
                <a16:creationId xmlns:a16="http://schemas.microsoft.com/office/drawing/2014/main" id="{121F7C99-2FFF-4057-B233-BFA76D122545}"/>
              </a:ext>
            </a:extLst>
          </p:cNvPr>
          <p:cNvGrpSpPr/>
          <p:nvPr/>
        </p:nvGrpSpPr>
        <p:grpSpPr>
          <a:xfrm>
            <a:off x="2527629" y="2028632"/>
            <a:ext cx="4085238" cy="2521080"/>
            <a:chOff x="2352383" y="1603152"/>
            <a:chExt cx="4813872" cy="2901256"/>
          </a:xfrm>
        </p:grpSpPr>
        <p:sp>
          <p:nvSpPr>
            <p:cNvPr id="27" name="正方形/長方形 26">
              <a:extLst>
                <a:ext uri="{FF2B5EF4-FFF2-40B4-BE49-F238E27FC236}">
                  <a16:creationId xmlns:a16="http://schemas.microsoft.com/office/drawing/2014/main" id="{F227736A-3C74-4DA2-97E0-D1B4F9D51023}"/>
                </a:ext>
              </a:extLst>
            </p:cNvPr>
            <p:cNvSpPr/>
            <p:nvPr/>
          </p:nvSpPr>
          <p:spPr>
            <a:xfrm>
              <a:off x="2352383" y="1603156"/>
              <a:ext cx="366361" cy="59276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09C0131B-6DC2-442A-8210-C5A18A524476}"/>
                </a:ext>
              </a:extLst>
            </p:cNvPr>
            <p:cNvSpPr/>
            <p:nvPr/>
          </p:nvSpPr>
          <p:spPr>
            <a:xfrm>
              <a:off x="2352383" y="2481011"/>
              <a:ext cx="366361" cy="59276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3A2B494C-D1E6-4FA4-8770-04C88D4A7D3C}"/>
                </a:ext>
              </a:extLst>
            </p:cNvPr>
            <p:cNvSpPr/>
            <p:nvPr/>
          </p:nvSpPr>
          <p:spPr>
            <a:xfrm>
              <a:off x="4145620" y="1603154"/>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E164E015-5949-437D-80B0-6746D7FB50C4}"/>
                </a:ext>
              </a:extLst>
            </p:cNvPr>
            <p:cNvSpPr/>
            <p:nvPr/>
          </p:nvSpPr>
          <p:spPr>
            <a:xfrm>
              <a:off x="4145620" y="2372650"/>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F8AACCED-ACDB-44BC-8BDA-ED451D079609}"/>
                </a:ext>
              </a:extLst>
            </p:cNvPr>
            <p:cNvSpPr/>
            <p:nvPr/>
          </p:nvSpPr>
          <p:spPr>
            <a:xfrm>
              <a:off x="4145620" y="3142146"/>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6867C630-7B5D-4F80-8A81-6A2E7F3E6AF7}"/>
                </a:ext>
              </a:extLst>
            </p:cNvPr>
            <p:cNvSpPr/>
            <p:nvPr/>
          </p:nvSpPr>
          <p:spPr>
            <a:xfrm>
              <a:off x="4145620" y="3911642"/>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C8320FB2-6A26-48CC-99CF-F0E2B77D5CFD}"/>
                </a:ext>
              </a:extLst>
            </p:cNvPr>
            <p:cNvSpPr/>
            <p:nvPr/>
          </p:nvSpPr>
          <p:spPr>
            <a:xfrm>
              <a:off x="6799894" y="1603152"/>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ACA7F4FF-6A9B-44D4-BFCD-E7A21A4E3B83}"/>
                </a:ext>
              </a:extLst>
            </p:cNvPr>
            <p:cNvSpPr/>
            <p:nvPr/>
          </p:nvSpPr>
          <p:spPr>
            <a:xfrm>
              <a:off x="6799894" y="2390080"/>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5" name="直線矢印コネクタ 34">
              <a:extLst>
                <a:ext uri="{FF2B5EF4-FFF2-40B4-BE49-F238E27FC236}">
                  <a16:creationId xmlns:a16="http://schemas.microsoft.com/office/drawing/2014/main" id="{1A9ABA1B-A640-457C-B8FF-CEBF6CB18EDE}"/>
                </a:ext>
              </a:extLst>
            </p:cNvPr>
            <p:cNvCxnSpPr>
              <a:stCxn id="27" idx="3"/>
              <a:endCxn id="29" idx="1"/>
            </p:cNvCxnSpPr>
            <p:nvPr/>
          </p:nvCxnSpPr>
          <p:spPr>
            <a:xfrm flipV="1">
              <a:off x="2718744" y="1899537"/>
              <a:ext cx="1426876"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567481CE-B0A8-4617-A211-405D1B8662C8}"/>
                </a:ext>
              </a:extLst>
            </p:cNvPr>
            <p:cNvCxnSpPr>
              <a:cxnSpLocks/>
              <a:stCxn id="27" idx="3"/>
            </p:cNvCxnSpPr>
            <p:nvPr/>
          </p:nvCxnSpPr>
          <p:spPr>
            <a:xfrm>
              <a:off x="2718744" y="1899539"/>
              <a:ext cx="1440594" cy="841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23FDEA50-3DD6-4D1C-8C7C-5CE5E54C2770}"/>
                </a:ext>
              </a:extLst>
            </p:cNvPr>
            <p:cNvCxnSpPr>
              <a:cxnSpLocks/>
              <a:endCxn id="31" idx="1"/>
            </p:cNvCxnSpPr>
            <p:nvPr/>
          </p:nvCxnSpPr>
          <p:spPr>
            <a:xfrm>
              <a:off x="2718744" y="1899541"/>
              <a:ext cx="1426876" cy="153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4737D1B-8D80-4E28-95CD-38FAD9D744B8}"/>
                </a:ext>
              </a:extLst>
            </p:cNvPr>
            <p:cNvCxnSpPr>
              <a:cxnSpLocks/>
            </p:cNvCxnSpPr>
            <p:nvPr/>
          </p:nvCxnSpPr>
          <p:spPr>
            <a:xfrm>
              <a:off x="2718744" y="1899543"/>
              <a:ext cx="1426876" cy="153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834CC186-60BD-4503-BCBC-F90DA8338DA9}"/>
                </a:ext>
              </a:extLst>
            </p:cNvPr>
            <p:cNvCxnSpPr>
              <a:cxnSpLocks/>
              <a:endCxn id="32" idx="1"/>
            </p:cNvCxnSpPr>
            <p:nvPr/>
          </p:nvCxnSpPr>
          <p:spPr>
            <a:xfrm>
              <a:off x="2718744" y="1899545"/>
              <a:ext cx="1426876" cy="2308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A921BABB-6C14-48DD-9CA6-BA509414FE1A}"/>
                </a:ext>
              </a:extLst>
            </p:cNvPr>
            <p:cNvCxnSpPr>
              <a:cxnSpLocks/>
              <a:stCxn id="28" idx="3"/>
              <a:endCxn id="29" idx="1"/>
            </p:cNvCxnSpPr>
            <p:nvPr/>
          </p:nvCxnSpPr>
          <p:spPr>
            <a:xfrm flipV="1">
              <a:off x="2718744" y="1899537"/>
              <a:ext cx="1426876" cy="877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C9CE57F0-F53E-46A9-BA65-A2B478CE8A5F}"/>
                </a:ext>
              </a:extLst>
            </p:cNvPr>
            <p:cNvCxnSpPr>
              <a:cxnSpLocks/>
              <a:endCxn id="30" idx="1"/>
            </p:cNvCxnSpPr>
            <p:nvPr/>
          </p:nvCxnSpPr>
          <p:spPr>
            <a:xfrm flipV="1">
              <a:off x="2718744" y="2669033"/>
              <a:ext cx="1426876" cy="108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C3E91BE9-8487-44CB-8659-87F68AE2A292}"/>
                </a:ext>
              </a:extLst>
            </p:cNvPr>
            <p:cNvCxnSpPr>
              <a:cxnSpLocks/>
              <a:stCxn id="28" idx="3"/>
            </p:cNvCxnSpPr>
            <p:nvPr/>
          </p:nvCxnSpPr>
          <p:spPr>
            <a:xfrm>
              <a:off x="2718744" y="2777394"/>
              <a:ext cx="1426876" cy="661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4277D446-CEF5-410B-8439-29F420B65A74}"/>
                </a:ext>
              </a:extLst>
            </p:cNvPr>
            <p:cNvCxnSpPr>
              <a:cxnSpLocks/>
              <a:stCxn id="28" idx="3"/>
              <a:endCxn id="32" idx="1"/>
            </p:cNvCxnSpPr>
            <p:nvPr/>
          </p:nvCxnSpPr>
          <p:spPr>
            <a:xfrm>
              <a:off x="2718744" y="2777394"/>
              <a:ext cx="1426876" cy="1430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E7815E70-E1BA-469B-9F57-ECBBD352F5D9}"/>
                </a:ext>
              </a:extLst>
            </p:cNvPr>
            <p:cNvCxnSpPr>
              <a:cxnSpLocks/>
              <a:stCxn id="29" idx="3"/>
              <a:endCxn id="33" idx="1"/>
            </p:cNvCxnSpPr>
            <p:nvPr/>
          </p:nvCxnSpPr>
          <p:spPr>
            <a:xfrm flipV="1">
              <a:off x="4511981" y="1899535"/>
              <a:ext cx="228791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98580B8-29B3-4E6F-B340-2B2A7FDE8F79}"/>
                </a:ext>
              </a:extLst>
            </p:cNvPr>
            <p:cNvCxnSpPr>
              <a:cxnSpLocks/>
              <a:endCxn id="34" idx="1"/>
            </p:cNvCxnSpPr>
            <p:nvPr/>
          </p:nvCxnSpPr>
          <p:spPr>
            <a:xfrm>
              <a:off x="4511981" y="1909576"/>
              <a:ext cx="2287913" cy="7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FB830C1-67D5-4193-A85F-B1A65EC2FE2C}"/>
                </a:ext>
              </a:extLst>
            </p:cNvPr>
            <p:cNvCxnSpPr>
              <a:cxnSpLocks/>
              <a:endCxn id="33" idx="1"/>
            </p:cNvCxnSpPr>
            <p:nvPr/>
          </p:nvCxnSpPr>
          <p:spPr>
            <a:xfrm flipV="1">
              <a:off x="4511981" y="1899535"/>
              <a:ext cx="2287913" cy="7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E70F03C7-FA40-417B-BE5E-A756069FBDF3}"/>
                </a:ext>
              </a:extLst>
            </p:cNvPr>
            <p:cNvCxnSpPr>
              <a:cxnSpLocks/>
              <a:endCxn id="34" idx="1"/>
            </p:cNvCxnSpPr>
            <p:nvPr/>
          </p:nvCxnSpPr>
          <p:spPr>
            <a:xfrm>
              <a:off x="4511981" y="2619978"/>
              <a:ext cx="2287913" cy="6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FCADBE7-A3A9-40C3-86CC-F2FB1A3154D6}"/>
                </a:ext>
              </a:extLst>
            </p:cNvPr>
            <p:cNvCxnSpPr>
              <a:cxnSpLocks/>
              <a:endCxn id="33" idx="1"/>
            </p:cNvCxnSpPr>
            <p:nvPr/>
          </p:nvCxnSpPr>
          <p:spPr>
            <a:xfrm flipV="1">
              <a:off x="4500099" y="1899535"/>
              <a:ext cx="2299795" cy="155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F38E326-7470-41C1-A305-38FF0DFC89F4}"/>
                </a:ext>
              </a:extLst>
            </p:cNvPr>
            <p:cNvCxnSpPr>
              <a:cxnSpLocks/>
              <a:endCxn id="33" idx="1"/>
            </p:cNvCxnSpPr>
            <p:nvPr/>
          </p:nvCxnSpPr>
          <p:spPr>
            <a:xfrm flipV="1">
              <a:off x="4487190" y="1899535"/>
              <a:ext cx="2312704" cy="233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E5F787D0-CB18-4BA2-B893-5DE3D3FC9880}"/>
                </a:ext>
              </a:extLst>
            </p:cNvPr>
            <p:cNvCxnSpPr>
              <a:cxnSpLocks/>
              <a:stCxn id="31" idx="3"/>
              <a:endCxn id="34" idx="1"/>
            </p:cNvCxnSpPr>
            <p:nvPr/>
          </p:nvCxnSpPr>
          <p:spPr>
            <a:xfrm flipV="1">
              <a:off x="4511981" y="2686463"/>
              <a:ext cx="2287913" cy="75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9A3E7EAD-27A7-4C17-886D-81514543C27F}"/>
                </a:ext>
              </a:extLst>
            </p:cNvPr>
            <p:cNvCxnSpPr>
              <a:cxnSpLocks/>
              <a:endCxn id="34" idx="1"/>
            </p:cNvCxnSpPr>
            <p:nvPr/>
          </p:nvCxnSpPr>
          <p:spPr>
            <a:xfrm flipV="1">
              <a:off x="4536772" y="2686463"/>
              <a:ext cx="2263122" cy="1538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4" name="グループ化 83">
            <a:extLst>
              <a:ext uri="{FF2B5EF4-FFF2-40B4-BE49-F238E27FC236}">
                <a16:creationId xmlns:a16="http://schemas.microsoft.com/office/drawing/2014/main" id="{FB40A6AF-B6E6-425D-BD64-4CE6ACA2DC17}"/>
              </a:ext>
            </a:extLst>
          </p:cNvPr>
          <p:cNvGrpSpPr/>
          <p:nvPr/>
        </p:nvGrpSpPr>
        <p:grpSpPr>
          <a:xfrm>
            <a:off x="2000967" y="1923545"/>
            <a:ext cx="813878" cy="773751"/>
            <a:chOff x="1979929" y="1904724"/>
            <a:chExt cx="813878" cy="973216"/>
          </a:xfrm>
        </p:grpSpPr>
        <p:cxnSp>
          <p:nvCxnSpPr>
            <p:cNvPr id="54" name="直線矢印コネクタ 53">
              <a:extLst>
                <a:ext uri="{FF2B5EF4-FFF2-40B4-BE49-F238E27FC236}">
                  <a16:creationId xmlns:a16="http://schemas.microsoft.com/office/drawing/2014/main" id="{12064B3B-5002-4B05-91CF-F7C3F8B54FA5}"/>
                </a:ext>
              </a:extLst>
            </p:cNvPr>
            <p:cNvCxnSpPr>
              <a:endCxn id="27" idx="1"/>
            </p:cNvCxnSpPr>
            <p:nvPr/>
          </p:nvCxnSpPr>
          <p:spPr>
            <a:xfrm>
              <a:off x="1979929" y="1904724"/>
              <a:ext cx="547700" cy="444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F75C0825-FA41-4DB2-9620-D79BB966F92F}"/>
                </a:ext>
              </a:extLst>
            </p:cNvPr>
            <p:cNvCxnSpPr>
              <a:cxnSpLocks/>
              <a:endCxn id="27" idx="1"/>
            </p:cNvCxnSpPr>
            <p:nvPr/>
          </p:nvCxnSpPr>
          <p:spPr>
            <a:xfrm>
              <a:off x="1999774" y="2041037"/>
              <a:ext cx="527855" cy="30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98881BB6-242E-4DFE-A429-303353BCE220}"/>
                </a:ext>
              </a:extLst>
            </p:cNvPr>
            <p:cNvCxnSpPr>
              <a:cxnSpLocks/>
              <a:endCxn id="27" idx="1"/>
            </p:cNvCxnSpPr>
            <p:nvPr/>
          </p:nvCxnSpPr>
          <p:spPr>
            <a:xfrm>
              <a:off x="1993748" y="2175657"/>
              <a:ext cx="533881" cy="173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D253B4D4-1364-466C-BFEA-00AED8D7B0A3}"/>
                </a:ext>
              </a:extLst>
            </p:cNvPr>
            <p:cNvCxnSpPr>
              <a:cxnSpLocks/>
              <a:endCxn id="27" idx="1"/>
            </p:cNvCxnSpPr>
            <p:nvPr/>
          </p:nvCxnSpPr>
          <p:spPr>
            <a:xfrm>
              <a:off x="1993747" y="2302719"/>
              <a:ext cx="533882" cy="4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5F3E2F64-9BA9-4BA5-BE21-7AED1E609131}"/>
                </a:ext>
              </a:extLst>
            </p:cNvPr>
            <p:cNvCxnSpPr>
              <a:cxnSpLocks/>
              <a:endCxn id="27" idx="1"/>
            </p:cNvCxnSpPr>
            <p:nvPr/>
          </p:nvCxnSpPr>
          <p:spPr>
            <a:xfrm flipV="1">
              <a:off x="1986725" y="2349462"/>
              <a:ext cx="540904" cy="94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1AB3CA8-E943-4E69-892F-AEB60A161D6D}"/>
                </a:ext>
              </a:extLst>
            </p:cNvPr>
            <p:cNvCxnSpPr>
              <a:cxnSpLocks/>
              <a:endCxn id="27" idx="1"/>
            </p:cNvCxnSpPr>
            <p:nvPr/>
          </p:nvCxnSpPr>
          <p:spPr>
            <a:xfrm flipV="1">
              <a:off x="2000183" y="2349462"/>
              <a:ext cx="527446" cy="207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56C37744-4EDA-4C9F-B903-6648B1D1BB32}"/>
                </a:ext>
              </a:extLst>
            </p:cNvPr>
            <p:cNvCxnSpPr>
              <a:cxnSpLocks/>
              <a:endCxn id="27" idx="1"/>
            </p:cNvCxnSpPr>
            <p:nvPr/>
          </p:nvCxnSpPr>
          <p:spPr>
            <a:xfrm flipV="1">
              <a:off x="1995154" y="2349462"/>
              <a:ext cx="532475" cy="311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D4279200-6F4F-4BB0-86CE-B4002B76C861}"/>
                </a:ext>
              </a:extLst>
            </p:cNvPr>
            <p:cNvCxnSpPr>
              <a:cxnSpLocks/>
            </p:cNvCxnSpPr>
            <p:nvPr/>
          </p:nvCxnSpPr>
          <p:spPr>
            <a:xfrm flipV="1">
              <a:off x="2272386" y="2040706"/>
              <a:ext cx="521421" cy="41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C00B3ABB-17C0-46E3-AB78-851072636539}"/>
                </a:ext>
              </a:extLst>
            </p:cNvPr>
            <p:cNvCxnSpPr>
              <a:cxnSpLocks/>
              <a:endCxn id="27" idx="1"/>
            </p:cNvCxnSpPr>
            <p:nvPr/>
          </p:nvCxnSpPr>
          <p:spPr>
            <a:xfrm flipV="1">
              <a:off x="2000181" y="2349462"/>
              <a:ext cx="527448" cy="52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5" name="グループ化 84">
            <a:extLst>
              <a:ext uri="{FF2B5EF4-FFF2-40B4-BE49-F238E27FC236}">
                <a16:creationId xmlns:a16="http://schemas.microsoft.com/office/drawing/2014/main" id="{BE66830F-8570-4028-A659-91795B7D5830}"/>
              </a:ext>
            </a:extLst>
          </p:cNvPr>
          <p:cNvGrpSpPr/>
          <p:nvPr/>
        </p:nvGrpSpPr>
        <p:grpSpPr>
          <a:xfrm>
            <a:off x="1986725" y="2712442"/>
            <a:ext cx="547700" cy="773751"/>
            <a:chOff x="2252133" y="1595967"/>
            <a:chExt cx="547700" cy="973216"/>
          </a:xfrm>
        </p:grpSpPr>
        <p:cxnSp>
          <p:nvCxnSpPr>
            <p:cNvPr id="86" name="直線矢印コネクタ 85">
              <a:extLst>
                <a:ext uri="{FF2B5EF4-FFF2-40B4-BE49-F238E27FC236}">
                  <a16:creationId xmlns:a16="http://schemas.microsoft.com/office/drawing/2014/main" id="{9A5759DD-30AF-45E5-9A00-A64EF28F3294}"/>
                </a:ext>
              </a:extLst>
            </p:cNvPr>
            <p:cNvCxnSpPr/>
            <p:nvPr/>
          </p:nvCxnSpPr>
          <p:spPr>
            <a:xfrm>
              <a:off x="2252133" y="1595967"/>
              <a:ext cx="547700" cy="444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EBA008D4-97E3-46E0-A60E-3E51C57FA82E}"/>
                </a:ext>
              </a:extLst>
            </p:cNvPr>
            <p:cNvCxnSpPr>
              <a:cxnSpLocks/>
            </p:cNvCxnSpPr>
            <p:nvPr/>
          </p:nvCxnSpPr>
          <p:spPr>
            <a:xfrm>
              <a:off x="2271978" y="1732280"/>
              <a:ext cx="527855" cy="30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0200D6AF-B541-468F-B0A7-D7623C5F8F71}"/>
                </a:ext>
              </a:extLst>
            </p:cNvPr>
            <p:cNvCxnSpPr>
              <a:cxnSpLocks/>
            </p:cNvCxnSpPr>
            <p:nvPr/>
          </p:nvCxnSpPr>
          <p:spPr>
            <a:xfrm>
              <a:off x="2265952" y="1866900"/>
              <a:ext cx="533881" cy="173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83FDBB0F-B467-4E8C-B81B-47E09407BC04}"/>
                </a:ext>
              </a:extLst>
            </p:cNvPr>
            <p:cNvCxnSpPr>
              <a:cxnSpLocks/>
            </p:cNvCxnSpPr>
            <p:nvPr/>
          </p:nvCxnSpPr>
          <p:spPr>
            <a:xfrm>
              <a:off x="2265951" y="1993962"/>
              <a:ext cx="533882" cy="4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3CB43762-7300-433E-97CA-FD79B72B3532}"/>
                </a:ext>
              </a:extLst>
            </p:cNvPr>
            <p:cNvCxnSpPr>
              <a:cxnSpLocks/>
            </p:cNvCxnSpPr>
            <p:nvPr/>
          </p:nvCxnSpPr>
          <p:spPr>
            <a:xfrm flipV="1">
              <a:off x="2258929" y="2040705"/>
              <a:ext cx="540904" cy="94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55A20E9F-F47C-4C3A-8D2F-A0685BF41855}"/>
                </a:ext>
              </a:extLst>
            </p:cNvPr>
            <p:cNvCxnSpPr>
              <a:cxnSpLocks/>
            </p:cNvCxnSpPr>
            <p:nvPr/>
          </p:nvCxnSpPr>
          <p:spPr>
            <a:xfrm flipV="1">
              <a:off x="2272387" y="2040705"/>
              <a:ext cx="527446" cy="207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36D863E9-0C2C-482B-AFFE-71B1FDFFC8A8}"/>
                </a:ext>
              </a:extLst>
            </p:cNvPr>
            <p:cNvCxnSpPr>
              <a:cxnSpLocks/>
            </p:cNvCxnSpPr>
            <p:nvPr/>
          </p:nvCxnSpPr>
          <p:spPr>
            <a:xfrm flipV="1">
              <a:off x="2267358" y="2040705"/>
              <a:ext cx="532475" cy="311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C99115B9-9A6F-4FB2-9791-FBE9A8657301}"/>
                </a:ext>
              </a:extLst>
            </p:cNvPr>
            <p:cNvCxnSpPr>
              <a:cxnSpLocks/>
            </p:cNvCxnSpPr>
            <p:nvPr/>
          </p:nvCxnSpPr>
          <p:spPr>
            <a:xfrm flipV="1">
              <a:off x="2272386" y="2040706"/>
              <a:ext cx="521421" cy="41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42C5D8EB-0FA3-4B91-A804-3B3627E80846}"/>
                </a:ext>
              </a:extLst>
            </p:cNvPr>
            <p:cNvCxnSpPr>
              <a:cxnSpLocks/>
            </p:cNvCxnSpPr>
            <p:nvPr/>
          </p:nvCxnSpPr>
          <p:spPr>
            <a:xfrm flipV="1">
              <a:off x="2272385" y="2040705"/>
              <a:ext cx="527448" cy="52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97" name="直線矢印コネクタ 96">
            <a:extLst>
              <a:ext uri="{FF2B5EF4-FFF2-40B4-BE49-F238E27FC236}">
                <a16:creationId xmlns:a16="http://schemas.microsoft.com/office/drawing/2014/main" id="{B08668FB-636E-4850-BE92-87C0672878FC}"/>
              </a:ext>
            </a:extLst>
          </p:cNvPr>
          <p:cNvCxnSpPr/>
          <p:nvPr/>
        </p:nvCxnSpPr>
        <p:spPr>
          <a:xfrm>
            <a:off x="6791382" y="2294903"/>
            <a:ext cx="625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565192E1-1BE5-41FD-B44C-754A1F04228E}"/>
              </a:ext>
            </a:extLst>
          </p:cNvPr>
          <p:cNvCxnSpPr/>
          <p:nvPr/>
        </p:nvCxnSpPr>
        <p:spPr>
          <a:xfrm>
            <a:off x="6791382" y="2961651"/>
            <a:ext cx="625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C16D02D8-00BE-4B3C-BBA9-8803DF10475C}"/>
              </a:ext>
            </a:extLst>
          </p:cNvPr>
          <p:cNvSpPr txBox="1"/>
          <p:nvPr/>
        </p:nvSpPr>
        <p:spPr>
          <a:xfrm>
            <a:off x="7444225" y="1923545"/>
            <a:ext cx="1569660" cy="646331"/>
          </a:xfrm>
          <a:prstGeom prst="rect">
            <a:avLst/>
          </a:prstGeom>
          <a:noFill/>
        </p:spPr>
        <p:txBody>
          <a:bodyPr wrap="none" rtlCol="0">
            <a:spAutoFit/>
          </a:bodyPr>
          <a:lstStyle/>
          <a:p>
            <a:r>
              <a:rPr kumimoji="1" lang="ja-JP" altLang="en-US" dirty="0"/>
              <a:t>結果　　正解</a:t>
            </a:r>
            <a:endParaRPr kumimoji="1" lang="en-US" altLang="ja-JP" dirty="0"/>
          </a:p>
          <a:p>
            <a:r>
              <a:rPr kumimoji="1" lang="en-US" altLang="ja-JP" dirty="0"/>
              <a:t>0.8         </a:t>
            </a:r>
            <a:r>
              <a:rPr kumimoji="1" lang="ja-JP" altLang="en-US" dirty="0"/>
              <a:t>　</a:t>
            </a:r>
            <a:r>
              <a:rPr kumimoji="1" lang="en-US" altLang="ja-JP" dirty="0"/>
              <a:t>1</a:t>
            </a:r>
            <a:endParaRPr kumimoji="1" lang="ja-JP" altLang="en-US" dirty="0"/>
          </a:p>
        </p:txBody>
      </p:sp>
      <p:sp>
        <p:nvSpPr>
          <p:cNvPr id="100" name="テキスト ボックス 99">
            <a:extLst>
              <a:ext uri="{FF2B5EF4-FFF2-40B4-BE49-F238E27FC236}">
                <a16:creationId xmlns:a16="http://schemas.microsoft.com/office/drawing/2014/main" id="{2F046067-5B9D-45BD-8502-2E213F2D5916}"/>
              </a:ext>
            </a:extLst>
          </p:cNvPr>
          <p:cNvSpPr txBox="1"/>
          <p:nvPr/>
        </p:nvSpPr>
        <p:spPr>
          <a:xfrm>
            <a:off x="7444225" y="2673771"/>
            <a:ext cx="1569660" cy="646331"/>
          </a:xfrm>
          <a:prstGeom prst="rect">
            <a:avLst/>
          </a:prstGeom>
          <a:noFill/>
        </p:spPr>
        <p:txBody>
          <a:bodyPr wrap="none" rtlCol="0">
            <a:spAutoFit/>
          </a:bodyPr>
          <a:lstStyle/>
          <a:p>
            <a:r>
              <a:rPr kumimoji="1" lang="ja-JP" altLang="en-US" dirty="0"/>
              <a:t>結果　　正解</a:t>
            </a:r>
            <a:endParaRPr kumimoji="1" lang="en-US" altLang="ja-JP" dirty="0"/>
          </a:p>
          <a:p>
            <a:r>
              <a:rPr kumimoji="1" lang="en-US" altLang="ja-JP" dirty="0"/>
              <a:t>0.4         </a:t>
            </a:r>
            <a:r>
              <a:rPr kumimoji="1" lang="ja-JP" altLang="en-US" dirty="0"/>
              <a:t>　</a:t>
            </a:r>
            <a:r>
              <a:rPr kumimoji="1" lang="en-US" altLang="ja-JP" dirty="0"/>
              <a:t>0</a:t>
            </a:r>
            <a:endParaRPr kumimoji="1" lang="ja-JP" altLang="en-US" dirty="0"/>
          </a:p>
        </p:txBody>
      </p:sp>
      <p:sp>
        <p:nvSpPr>
          <p:cNvPr id="101" name="矢印: 左右 100">
            <a:extLst>
              <a:ext uri="{FF2B5EF4-FFF2-40B4-BE49-F238E27FC236}">
                <a16:creationId xmlns:a16="http://schemas.microsoft.com/office/drawing/2014/main" id="{5D7B198E-0F0E-43EA-8E4A-67B6FC9EB634}"/>
              </a:ext>
            </a:extLst>
          </p:cNvPr>
          <p:cNvSpPr/>
          <p:nvPr/>
        </p:nvSpPr>
        <p:spPr>
          <a:xfrm>
            <a:off x="7994348" y="2322882"/>
            <a:ext cx="353551" cy="118919"/>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左右 102">
            <a:extLst>
              <a:ext uri="{FF2B5EF4-FFF2-40B4-BE49-F238E27FC236}">
                <a16:creationId xmlns:a16="http://schemas.microsoft.com/office/drawing/2014/main" id="{9522F595-B6DE-47A7-AA4B-6929A1590DA0}"/>
              </a:ext>
            </a:extLst>
          </p:cNvPr>
          <p:cNvSpPr/>
          <p:nvPr/>
        </p:nvSpPr>
        <p:spPr>
          <a:xfrm>
            <a:off x="8019355" y="3075616"/>
            <a:ext cx="353551" cy="118919"/>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854130BA-A527-4CC1-B582-436E04424673}"/>
              </a:ext>
            </a:extLst>
          </p:cNvPr>
          <p:cNvSpPr txBox="1"/>
          <p:nvPr/>
        </p:nvSpPr>
        <p:spPr>
          <a:xfrm>
            <a:off x="7796020" y="3439751"/>
            <a:ext cx="800219" cy="461665"/>
          </a:xfrm>
          <a:prstGeom prst="rect">
            <a:avLst/>
          </a:prstGeom>
          <a:noFill/>
        </p:spPr>
        <p:txBody>
          <a:bodyPr wrap="none" rtlCol="0">
            <a:spAutoFit/>
          </a:bodyPr>
          <a:lstStyle/>
          <a:p>
            <a:r>
              <a:rPr kumimoji="1" lang="ja-JP" altLang="en-US" sz="2400" dirty="0">
                <a:solidFill>
                  <a:srgbClr val="FF0000"/>
                </a:solidFill>
              </a:rPr>
              <a:t>誤差</a:t>
            </a:r>
          </a:p>
        </p:txBody>
      </p:sp>
      <p:sp>
        <p:nvSpPr>
          <p:cNvPr id="105" name="テキスト ボックス 104">
            <a:extLst>
              <a:ext uri="{FF2B5EF4-FFF2-40B4-BE49-F238E27FC236}">
                <a16:creationId xmlns:a16="http://schemas.microsoft.com/office/drawing/2014/main" id="{D570B481-1DCE-4EAA-A845-C44BE94B1B5E}"/>
              </a:ext>
            </a:extLst>
          </p:cNvPr>
          <p:cNvSpPr txBox="1"/>
          <p:nvPr/>
        </p:nvSpPr>
        <p:spPr>
          <a:xfrm>
            <a:off x="4212571" y="4930968"/>
            <a:ext cx="4801314" cy="1569660"/>
          </a:xfrm>
          <a:prstGeom prst="rect">
            <a:avLst/>
          </a:prstGeom>
          <a:noFill/>
        </p:spPr>
        <p:txBody>
          <a:bodyPr wrap="none" rtlCol="0">
            <a:spAutoFit/>
          </a:bodyPr>
          <a:lstStyle/>
          <a:p>
            <a:r>
              <a:rPr kumimoji="1" lang="ja-JP" altLang="en-US" sz="2400" b="1" dirty="0">
                <a:solidFill>
                  <a:srgbClr val="FF0000"/>
                </a:solidFill>
              </a:rPr>
              <a:t>実際に一度動作させてみて，</a:t>
            </a:r>
            <a:endParaRPr kumimoji="1" lang="en-US" altLang="ja-JP" sz="2400" b="1" dirty="0">
              <a:solidFill>
                <a:srgbClr val="FF0000"/>
              </a:solidFill>
            </a:endParaRPr>
          </a:p>
          <a:p>
            <a:r>
              <a:rPr kumimoji="1" lang="ja-JP" altLang="en-US" sz="2400" b="1" dirty="0">
                <a:solidFill>
                  <a:srgbClr val="FF0000"/>
                </a:solidFill>
              </a:rPr>
              <a:t>誤差</a:t>
            </a:r>
            <a:r>
              <a:rPr kumimoji="1" lang="ja-JP" altLang="en-US" sz="2400" dirty="0">
                <a:solidFill>
                  <a:srgbClr val="FF0000"/>
                </a:solidFill>
              </a:rPr>
              <a:t>が</a:t>
            </a:r>
            <a:r>
              <a:rPr kumimoji="1" lang="ja-JP" altLang="en-US" sz="2400" b="1" u="sng" dirty="0">
                <a:solidFill>
                  <a:srgbClr val="FF0000"/>
                </a:solidFill>
              </a:rPr>
              <a:t>少なくなるよう</a:t>
            </a:r>
            <a:r>
              <a:rPr kumimoji="1" lang="ja-JP" altLang="en-US" sz="2400" dirty="0">
                <a:solidFill>
                  <a:srgbClr val="FF0000"/>
                </a:solidFill>
              </a:rPr>
              <a:t>に，</a:t>
            </a:r>
            <a:endParaRPr kumimoji="1" lang="en-US" altLang="ja-JP" sz="2400" dirty="0">
              <a:solidFill>
                <a:srgbClr val="FF0000"/>
              </a:solidFill>
            </a:endParaRPr>
          </a:p>
          <a:p>
            <a:r>
              <a:rPr kumimoji="1" lang="ja-JP" altLang="en-US" sz="2400" b="1" dirty="0">
                <a:solidFill>
                  <a:srgbClr val="FF0000"/>
                </a:solidFill>
              </a:rPr>
              <a:t>結合の重み</a:t>
            </a:r>
            <a:r>
              <a:rPr kumimoji="1" lang="ja-JP" altLang="en-US" sz="2400" dirty="0">
                <a:solidFill>
                  <a:srgbClr val="FF0000"/>
                </a:solidFill>
              </a:rPr>
              <a:t>と</a:t>
            </a:r>
            <a:r>
              <a:rPr kumimoji="1" lang="ja-JP" altLang="en-US" sz="2400" b="1" dirty="0">
                <a:solidFill>
                  <a:srgbClr val="FF0000"/>
                </a:solidFill>
              </a:rPr>
              <a:t>バイアス</a:t>
            </a:r>
            <a:r>
              <a:rPr kumimoji="1" lang="ja-JP" altLang="en-US" sz="2400" dirty="0">
                <a:solidFill>
                  <a:srgbClr val="FF0000"/>
                </a:solidFill>
              </a:rPr>
              <a:t>を調整</a:t>
            </a:r>
            <a:endParaRPr kumimoji="1" lang="en-US" altLang="ja-JP" sz="2400" dirty="0">
              <a:solidFill>
                <a:srgbClr val="FF0000"/>
              </a:solidFill>
            </a:endParaRPr>
          </a:p>
          <a:p>
            <a:r>
              <a:rPr kumimoji="1" lang="ja-JP" altLang="en-US" sz="2400" dirty="0">
                <a:solidFill>
                  <a:srgbClr val="FF0000"/>
                </a:solidFill>
              </a:rPr>
              <a:t>＝</a:t>
            </a:r>
            <a:r>
              <a:rPr kumimoji="1" lang="ja-JP" altLang="en-US" sz="2400" b="1" dirty="0">
                <a:solidFill>
                  <a:srgbClr val="FF0000"/>
                </a:solidFill>
              </a:rPr>
              <a:t>ニューラルネットワーク</a:t>
            </a:r>
            <a:r>
              <a:rPr kumimoji="1" lang="ja-JP" altLang="en-US" sz="2400" dirty="0">
                <a:solidFill>
                  <a:srgbClr val="FF0000"/>
                </a:solidFill>
              </a:rPr>
              <a:t>の</a:t>
            </a:r>
            <a:r>
              <a:rPr kumimoji="1" lang="ja-JP" altLang="en-US" sz="2400" b="1" dirty="0">
                <a:solidFill>
                  <a:srgbClr val="FF0000"/>
                </a:solidFill>
              </a:rPr>
              <a:t>学習</a:t>
            </a:r>
            <a:endParaRPr kumimoji="1" lang="en-US" altLang="ja-JP" sz="2400" b="1" dirty="0">
              <a:solidFill>
                <a:srgbClr val="FF0000"/>
              </a:solidFill>
            </a:endParaRPr>
          </a:p>
        </p:txBody>
      </p:sp>
    </p:spTree>
    <p:extLst>
      <p:ext uri="{BB962C8B-B14F-4D97-AF65-F5344CB8AC3E}">
        <p14:creationId xmlns:p14="http://schemas.microsoft.com/office/powerpoint/2010/main" val="3152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46" r="28246"/>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15</a:t>
            </a:fld>
            <a:endParaRPr kumimoji="1" lang="ja-JP" altLang="en-US" sz="1800" b="0" i="0" u="none" strike="noStrike" kern="1200" cap="none" spc="0" normalizeH="0" baseline="0" noProof="0">
              <a:ln>
                <a:noFill/>
              </a:ln>
              <a:solidFill>
                <a:srgbClr val="FFFFFF"/>
              </a:solidFill>
              <a:effectLst/>
              <a:uLnTx/>
              <a:uFillTx/>
              <a:latin typeface="Abadi" panose="020B0604020104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46253"/>
            <a:ext cx="5108047" cy="5333166"/>
          </a:xfrm>
        </p:spPr>
        <p:txBody>
          <a:bodyPr>
            <a:normAutofit/>
          </a:bodyPr>
          <a:lstStyle/>
          <a:p>
            <a:r>
              <a:rPr kumimoji="1" lang="ja-JP" altLang="en-US" dirty="0"/>
              <a:t>ルールや知識のプログラム化が難しい作業</a:t>
            </a:r>
            <a:endParaRPr kumimoji="1" lang="en-US" altLang="ja-JP" dirty="0"/>
          </a:p>
          <a:p>
            <a:pPr lvl="1"/>
            <a:r>
              <a:rPr lang="ja-JP" altLang="en-US" sz="2800" dirty="0"/>
              <a:t>直感</a:t>
            </a:r>
            <a:endParaRPr lang="en-US" altLang="ja-JP" sz="2800" dirty="0"/>
          </a:p>
          <a:p>
            <a:pPr lvl="1"/>
            <a:r>
              <a:rPr kumimoji="1" lang="ja-JP" altLang="en-US" sz="2800" dirty="0"/>
              <a:t>主観</a:t>
            </a:r>
            <a:endParaRPr kumimoji="1" lang="en-US" altLang="ja-JP" sz="2800" dirty="0"/>
          </a:p>
          <a:p>
            <a:pPr lvl="1"/>
            <a:r>
              <a:rPr lang="ja-JP" altLang="en-US" sz="2800" dirty="0"/>
              <a:t>経験</a:t>
            </a:r>
            <a:endParaRPr lang="en-US" altLang="ja-JP" sz="2800" dirty="0"/>
          </a:p>
          <a:p>
            <a:r>
              <a:rPr lang="ja-JP" altLang="en-US" b="0" i="0" dirty="0">
                <a:solidFill>
                  <a:srgbClr val="374151"/>
                </a:solidFill>
                <a:effectLst/>
                <a:latin typeface="Söhne"/>
              </a:rPr>
              <a:t>データから自動的にパターンや関連性を見つけ出す</a:t>
            </a:r>
            <a:endParaRPr lang="en-US" altLang="ja-JP" dirty="0"/>
          </a:p>
          <a:p>
            <a:pPr marL="457200" lvl="1" indent="0">
              <a:buNone/>
            </a:pPr>
            <a:endParaRPr kumimoji="1" lang="ja-JP" altLang="en-US"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p:txBody>
          <a:bodyPr>
            <a:normAutofit fontScale="90000"/>
          </a:bodyPr>
          <a:lstStyle/>
          <a:p>
            <a:r>
              <a:rPr kumimoji="1" lang="ja-JP" altLang="en-US" dirty="0"/>
              <a:t>機械学習が目標とする作業</a:t>
            </a:r>
            <a:endParaRPr lang="ja-JP" altLang="en-US" dirty="0"/>
          </a:p>
        </p:txBody>
      </p:sp>
    </p:spTree>
    <p:extLst>
      <p:ext uri="{BB962C8B-B14F-4D97-AF65-F5344CB8AC3E}">
        <p14:creationId xmlns:p14="http://schemas.microsoft.com/office/powerpoint/2010/main" val="67130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7-2 </a:t>
            </a:r>
            <a:r>
              <a:rPr lang="ja-JP" altLang="en-US" dirty="0"/>
              <a:t>汎化の失敗</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2808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6AACC-AC3F-D2E5-2089-87655FF1C484}"/>
              </a:ext>
            </a:extLst>
          </p:cNvPr>
          <p:cNvSpPr>
            <a:spLocks noGrp="1"/>
          </p:cNvSpPr>
          <p:nvPr>
            <p:ph type="title"/>
          </p:nvPr>
        </p:nvSpPr>
        <p:spPr/>
        <p:txBody>
          <a:bodyPr>
            <a:normAutofit fontScale="90000"/>
          </a:bodyPr>
          <a:lstStyle/>
          <a:p>
            <a:r>
              <a:rPr kumimoji="1" lang="ja-JP" altLang="en-US" dirty="0"/>
              <a:t>汎化の失敗</a:t>
            </a:r>
          </a:p>
        </p:txBody>
      </p:sp>
      <p:sp>
        <p:nvSpPr>
          <p:cNvPr id="3" name="コンテンツ プレースホルダー 2">
            <a:extLst>
              <a:ext uri="{FF2B5EF4-FFF2-40B4-BE49-F238E27FC236}">
                <a16:creationId xmlns:a16="http://schemas.microsoft.com/office/drawing/2014/main" id="{B9EC2F65-C054-C434-FDA0-2422866BA061}"/>
              </a:ext>
            </a:extLst>
          </p:cNvPr>
          <p:cNvSpPr>
            <a:spLocks noGrp="1"/>
          </p:cNvSpPr>
          <p:nvPr>
            <p:ph idx="1"/>
          </p:nvPr>
        </p:nvSpPr>
        <p:spPr/>
        <p:txBody>
          <a:bodyPr/>
          <a:lstStyle/>
          <a:p>
            <a:r>
              <a:rPr kumimoji="1" lang="ja-JP" altLang="en-US" dirty="0"/>
              <a:t>訓練データで学習しても，</a:t>
            </a:r>
            <a:r>
              <a:rPr kumimoji="1" lang="ja-JP" altLang="en-US" b="1" dirty="0"/>
              <a:t>未知のデータに対して適切な処理ができない可能性</a:t>
            </a:r>
            <a:r>
              <a:rPr kumimoji="1" lang="ja-JP" altLang="en-US" dirty="0"/>
              <a:t>がある</a:t>
            </a:r>
            <a:endParaRPr kumimoji="1" lang="en-US" altLang="ja-JP" dirty="0"/>
          </a:p>
          <a:p>
            <a:pPr marL="0" indent="0">
              <a:buNone/>
            </a:pPr>
            <a:r>
              <a:rPr lang="ja-JP" altLang="en-US" dirty="0"/>
              <a:t>　　＝　</a:t>
            </a:r>
            <a:r>
              <a:rPr lang="ja-JP" altLang="en-US" b="1" dirty="0">
                <a:solidFill>
                  <a:srgbClr val="FF0000"/>
                </a:solidFill>
              </a:rPr>
              <a:t>汎化の失敗</a:t>
            </a:r>
            <a:endParaRPr lang="en-US" altLang="ja-JP" b="1" dirty="0">
              <a:solidFill>
                <a:srgbClr val="FF0000"/>
              </a:solidFill>
            </a:endParaRPr>
          </a:p>
          <a:p>
            <a:pPr marL="0" indent="0">
              <a:buNone/>
            </a:pPr>
            <a:endParaRPr kumimoji="1" lang="en-US" altLang="ja-JP" dirty="0"/>
          </a:p>
          <a:p>
            <a:r>
              <a:rPr kumimoji="1" lang="ja-JP" altLang="en-US" b="1" dirty="0">
                <a:solidFill>
                  <a:srgbClr val="FF0000"/>
                </a:solidFill>
              </a:rPr>
              <a:t>汎化の失敗の原因</a:t>
            </a:r>
            <a:r>
              <a:rPr kumimoji="1" lang="ja-JP" altLang="en-US" dirty="0"/>
              <a:t>として：</a:t>
            </a:r>
            <a:endParaRPr kumimoji="1" lang="en-US" altLang="ja-JP" dirty="0"/>
          </a:p>
          <a:p>
            <a:pPr marL="0" indent="0">
              <a:buNone/>
            </a:pPr>
            <a:r>
              <a:rPr kumimoji="1" lang="ja-JP" altLang="en-US" dirty="0"/>
              <a:t>訓練データに過剰に適合し、</a:t>
            </a:r>
            <a:r>
              <a:rPr kumimoji="1" lang="ja-JP" altLang="en-US" b="1" dirty="0"/>
              <a:t>訓練データには存在しない特徴やパターンに対して誤った結果を出す</a:t>
            </a:r>
            <a:r>
              <a:rPr kumimoji="1" lang="ja-JP" altLang="en-US" dirty="0"/>
              <a:t>ことがある。これを「</a:t>
            </a:r>
            <a:r>
              <a:rPr kumimoji="1" lang="ja-JP" altLang="en-US" b="1" dirty="0">
                <a:solidFill>
                  <a:srgbClr val="FF0000"/>
                </a:solidFill>
              </a:rPr>
              <a:t>過学習</a:t>
            </a:r>
            <a:r>
              <a:rPr kumimoji="1" lang="ja-JP" altLang="en-US" dirty="0"/>
              <a:t>」という。</a:t>
            </a:r>
          </a:p>
        </p:txBody>
      </p:sp>
      <p:sp>
        <p:nvSpPr>
          <p:cNvPr id="4" name="スライド番号プレースホルダー 3">
            <a:extLst>
              <a:ext uri="{FF2B5EF4-FFF2-40B4-BE49-F238E27FC236}">
                <a16:creationId xmlns:a16="http://schemas.microsoft.com/office/drawing/2014/main" id="{C483CE98-AE57-7FA7-99D2-6E562161CDDF}"/>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Tree>
    <p:extLst>
      <p:ext uri="{BB962C8B-B14F-4D97-AF65-F5344CB8AC3E}">
        <p14:creationId xmlns:p14="http://schemas.microsoft.com/office/powerpoint/2010/main" val="3443820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46326A-1D4E-0EE4-9E89-481E33177D22}"/>
              </a:ext>
            </a:extLst>
          </p:cNvPr>
          <p:cNvSpPr>
            <a:spLocks noGrp="1"/>
          </p:cNvSpPr>
          <p:nvPr>
            <p:ph type="title"/>
          </p:nvPr>
        </p:nvSpPr>
        <p:spPr/>
        <p:txBody>
          <a:bodyPr>
            <a:normAutofit fontScale="90000"/>
          </a:bodyPr>
          <a:lstStyle/>
          <a:p>
            <a:r>
              <a:rPr kumimoji="1" lang="ja-JP" altLang="en-US" dirty="0"/>
              <a:t>汎化の成功と失敗</a:t>
            </a:r>
          </a:p>
        </p:txBody>
      </p:sp>
      <p:sp>
        <p:nvSpPr>
          <p:cNvPr id="4" name="スライド番号プレースホルダー 3">
            <a:extLst>
              <a:ext uri="{FF2B5EF4-FFF2-40B4-BE49-F238E27FC236}">
                <a16:creationId xmlns:a16="http://schemas.microsoft.com/office/drawing/2014/main" id="{15FC1C14-BEFA-1914-EABF-B915C54A44CB}"/>
              </a:ext>
            </a:extLst>
          </p:cNvPr>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
        <p:nvSpPr>
          <p:cNvPr id="5" name="テキスト ボックス 4">
            <a:extLst>
              <a:ext uri="{FF2B5EF4-FFF2-40B4-BE49-F238E27FC236}">
                <a16:creationId xmlns:a16="http://schemas.microsoft.com/office/drawing/2014/main" id="{891DA6B2-77BF-2F66-987C-BAF6AA0BA576}"/>
              </a:ext>
            </a:extLst>
          </p:cNvPr>
          <p:cNvSpPr txBox="1"/>
          <p:nvPr/>
        </p:nvSpPr>
        <p:spPr>
          <a:xfrm>
            <a:off x="1020491" y="4934732"/>
            <a:ext cx="1723549" cy="461665"/>
          </a:xfrm>
          <a:prstGeom prst="rect">
            <a:avLst/>
          </a:prstGeom>
          <a:noFill/>
        </p:spPr>
        <p:txBody>
          <a:bodyPr wrap="none" rtlCol="0">
            <a:spAutoFit/>
          </a:bodyPr>
          <a:lstStyle/>
          <a:p>
            <a:r>
              <a:rPr kumimoji="1" lang="ja-JP" altLang="en-US" sz="2400" dirty="0"/>
              <a:t>汎化の成功</a:t>
            </a:r>
          </a:p>
        </p:txBody>
      </p:sp>
      <p:sp>
        <p:nvSpPr>
          <p:cNvPr id="6" name="テキスト ボックス 5">
            <a:extLst>
              <a:ext uri="{FF2B5EF4-FFF2-40B4-BE49-F238E27FC236}">
                <a16:creationId xmlns:a16="http://schemas.microsoft.com/office/drawing/2014/main" id="{F121C337-3D15-1132-02FC-CDBC4CB4749B}"/>
              </a:ext>
            </a:extLst>
          </p:cNvPr>
          <p:cNvSpPr txBox="1"/>
          <p:nvPr/>
        </p:nvSpPr>
        <p:spPr>
          <a:xfrm>
            <a:off x="520348" y="1935733"/>
            <a:ext cx="3233578" cy="1938992"/>
          </a:xfrm>
          <a:prstGeom prst="rect">
            <a:avLst/>
          </a:prstGeom>
          <a:noFill/>
        </p:spPr>
        <p:txBody>
          <a:bodyPr wrap="none" rtlCol="0">
            <a:spAutoFit/>
          </a:bodyPr>
          <a:lstStyle/>
          <a:p>
            <a:r>
              <a:rPr kumimoji="1" lang="ja-JP" altLang="en-US" sz="2400" dirty="0"/>
              <a:t>訓練データに対して</a:t>
            </a:r>
            <a:endParaRPr kumimoji="1" lang="en-US" altLang="ja-JP" sz="2400" dirty="0"/>
          </a:p>
          <a:p>
            <a:r>
              <a:rPr kumimoji="1" lang="ja-JP" altLang="en-US" sz="2400" dirty="0"/>
              <a:t>→　</a:t>
            </a:r>
            <a:r>
              <a:rPr kumimoji="1" lang="ja-JP" altLang="en-US" sz="2400" b="1" dirty="0"/>
              <a:t>正しい</a:t>
            </a:r>
            <a:r>
              <a:rPr kumimoji="1" lang="ja-JP" altLang="en-US" sz="2400" dirty="0"/>
              <a:t>結果を出す</a:t>
            </a:r>
            <a:endParaRPr kumimoji="1" lang="en-US" altLang="ja-JP" sz="2400" dirty="0"/>
          </a:p>
          <a:p>
            <a:endParaRPr kumimoji="1" lang="en-US" altLang="ja-JP" sz="2400" dirty="0"/>
          </a:p>
          <a:p>
            <a:r>
              <a:rPr kumimoji="1" lang="ja-JP" altLang="en-US" sz="2400" dirty="0"/>
              <a:t>未知のデータに対し</a:t>
            </a:r>
            <a:endParaRPr kumimoji="1" lang="en-US" altLang="ja-JP" sz="2400" dirty="0"/>
          </a:p>
          <a:p>
            <a:r>
              <a:rPr kumimoji="1" lang="ja-JP" altLang="en-US" sz="2400" dirty="0"/>
              <a:t>→　</a:t>
            </a:r>
            <a:r>
              <a:rPr kumimoji="1" lang="ja-JP" altLang="en-US" sz="2400" b="1" dirty="0"/>
              <a:t>正しい</a:t>
            </a:r>
            <a:r>
              <a:rPr kumimoji="1" lang="ja-JP" altLang="en-US" sz="2400" dirty="0"/>
              <a:t>結果を出す</a:t>
            </a:r>
            <a:endParaRPr kumimoji="1" lang="en-US" altLang="ja-JP" sz="2400" dirty="0"/>
          </a:p>
        </p:txBody>
      </p:sp>
      <p:sp>
        <p:nvSpPr>
          <p:cNvPr id="7" name="テキスト ボックス 6">
            <a:extLst>
              <a:ext uri="{FF2B5EF4-FFF2-40B4-BE49-F238E27FC236}">
                <a16:creationId xmlns:a16="http://schemas.microsoft.com/office/drawing/2014/main" id="{697C5EEE-4306-4182-A66A-FF12505C2D7C}"/>
              </a:ext>
            </a:extLst>
          </p:cNvPr>
          <p:cNvSpPr txBox="1"/>
          <p:nvPr/>
        </p:nvSpPr>
        <p:spPr>
          <a:xfrm>
            <a:off x="4754711" y="1992147"/>
            <a:ext cx="3233578" cy="1938992"/>
          </a:xfrm>
          <a:prstGeom prst="rect">
            <a:avLst/>
          </a:prstGeom>
          <a:noFill/>
        </p:spPr>
        <p:txBody>
          <a:bodyPr wrap="none" rtlCol="0">
            <a:spAutoFit/>
          </a:bodyPr>
          <a:lstStyle/>
          <a:p>
            <a:r>
              <a:rPr kumimoji="1" lang="ja-JP" altLang="en-US" sz="2400" dirty="0"/>
              <a:t>訓練データに対して</a:t>
            </a:r>
            <a:endParaRPr kumimoji="1" lang="en-US" altLang="ja-JP" sz="2400" dirty="0"/>
          </a:p>
          <a:p>
            <a:r>
              <a:rPr kumimoji="1" lang="ja-JP" altLang="en-US" sz="2400" dirty="0"/>
              <a:t>→　</a:t>
            </a:r>
            <a:r>
              <a:rPr kumimoji="1" lang="ja-JP" altLang="en-US" sz="2400" b="1" dirty="0">
                <a:solidFill>
                  <a:srgbClr val="FF0000"/>
                </a:solidFill>
              </a:rPr>
              <a:t>正しい</a:t>
            </a:r>
            <a:r>
              <a:rPr kumimoji="1" lang="ja-JP" altLang="en-US" sz="2400" dirty="0"/>
              <a:t>結果を出す</a:t>
            </a:r>
            <a:endParaRPr kumimoji="1" lang="en-US" altLang="ja-JP" sz="2400" dirty="0"/>
          </a:p>
          <a:p>
            <a:endParaRPr kumimoji="1" lang="en-US" altLang="ja-JP" sz="2400" dirty="0"/>
          </a:p>
          <a:p>
            <a:r>
              <a:rPr kumimoji="1" lang="ja-JP" altLang="en-US" sz="2400" dirty="0"/>
              <a:t>未知のデータに対し</a:t>
            </a:r>
            <a:endParaRPr kumimoji="1" lang="en-US" altLang="ja-JP" sz="2400" dirty="0"/>
          </a:p>
          <a:p>
            <a:r>
              <a:rPr kumimoji="1" lang="ja-JP" altLang="en-US" sz="2400" dirty="0"/>
              <a:t>→　</a:t>
            </a:r>
            <a:r>
              <a:rPr kumimoji="1" lang="ja-JP" altLang="en-US" sz="2400" b="1" dirty="0">
                <a:solidFill>
                  <a:srgbClr val="FF0000"/>
                </a:solidFill>
              </a:rPr>
              <a:t>誤った</a:t>
            </a:r>
            <a:r>
              <a:rPr kumimoji="1" lang="ja-JP" altLang="en-US" sz="2400" dirty="0"/>
              <a:t>結果を出す</a:t>
            </a:r>
            <a:endParaRPr kumimoji="1" lang="en-US" altLang="ja-JP" sz="2400" dirty="0"/>
          </a:p>
        </p:txBody>
      </p:sp>
      <p:sp>
        <p:nvSpPr>
          <p:cNvPr id="8" name="テキスト ボックス 7">
            <a:extLst>
              <a:ext uri="{FF2B5EF4-FFF2-40B4-BE49-F238E27FC236}">
                <a16:creationId xmlns:a16="http://schemas.microsoft.com/office/drawing/2014/main" id="{E3764069-25C1-CB1E-04C2-D6300E02A5E2}"/>
              </a:ext>
            </a:extLst>
          </p:cNvPr>
          <p:cNvSpPr txBox="1"/>
          <p:nvPr/>
        </p:nvSpPr>
        <p:spPr>
          <a:xfrm>
            <a:off x="5451878" y="4934732"/>
            <a:ext cx="1723549" cy="830997"/>
          </a:xfrm>
          <a:prstGeom prst="rect">
            <a:avLst/>
          </a:prstGeom>
          <a:noFill/>
        </p:spPr>
        <p:txBody>
          <a:bodyPr wrap="none" rtlCol="0">
            <a:spAutoFit/>
          </a:bodyPr>
          <a:lstStyle/>
          <a:p>
            <a:r>
              <a:rPr kumimoji="1" lang="ja-JP" altLang="en-US" sz="2400" dirty="0"/>
              <a:t>汎化の</a:t>
            </a:r>
            <a:r>
              <a:rPr kumimoji="1" lang="ja-JP" altLang="en-US" sz="2400" dirty="0">
                <a:solidFill>
                  <a:srgbClr val="FF0000"/>
                </a:solidFill>
              </a:rPr>
              <a:t>失敗</a:t>
            </a:r>
            <a:endParaRPr kumimoji="1" lang="en-US" altLang="ja-JP" sz="2400" dirty="0">
              <a:solidFill>
                <a:srgbClr val="FF0000"/>
              </a:solidFill>
            </a:endParaRPr>
          </a:p>
          <a:p>
            <a:r>
              <a:rPr kumimoji="1" lang="ja-JP" altLang="en-US" sz="2400" dirty="0">
                <a:solidFill>
                  <a:srgbClr val="FF0000"/>
                </a:solidFill>
              </a:rPr>
              <a:t>（過学習）</a:t>
            </a:r>
          </a:p>
        </p:txBody>
      </p:sp>
    </p:spTree>
    <p:extLst>
      <p:ext uri="{BB962C8B-B14F-4D97-AF65-F5344CB8AC3E}">
        <p14:creationId xmlns:p14="http://schemas.microsoft.com/office/powerpoint/2010/main" val="2884300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B7315-F7BF-4F2F-99F5-ECEB4252E744}"/>
              </a:ext>
            </a:extLst>
          </p:cNvPr>
          <p:cNvSpPr>
            <a:spLocks noGrp="1"/>
          </p:cNvSpPr>
          <p:nvPr>
            <p:ph type="title"/>
          </p:nvPr>
        </p:nvSpPr>
        <p:spPr/>
        <p:txBody>
          <a:bodyPr>
            <a:normAutofit fontScale="90000"/>
          </a:bodyPr>
          <a:lstStyle/>
          <a:p>
            <a:r>
              <a:rPr kumimoji="1" lang="en-US" altLang="ja-JP" dirty="0"/>
              <a:t>2011</a:t>
            </a:r>
            <a:r>
              <a:rPr kumimoji="1" lang="ja-JP" altLang="en-US" dirty="0"/>
              <a:t>年までの常識</a:t>
            </a:r>
          </a:p>
        </p:txBody>
      </p:sp>
      <p:sp>
        <p:nvSpPr>
          <p:cNvPr id="3" name="コンテンツ プレースホルダー 2">
            <a:extLst>
              <a:ext uri="{FF2B5EF4-FFF2-40B4-BE49-F238E27FC236}">
                <a16:creationId xmlns:a16="http://schemas.microsoft.com/office/drawing/2014/main" id="{44ACDE89-343B-46E1-8F60-049E25E939E6}"/>
              </a:ext>
            </a:extLst>
          </p:cNvPr>
          <p:cNvSpPr>
            <a:spLocks noGrp="1"/>
          </p:cNvSpPr>
          <p:nvPr>
            <p:ph idx="1"/>
          </p:nvPr>
        </p:nvSpPr>
        <p:spPr>
          <a:xfrm>
            <a:off x="321844" y="846253"/>
            <a:ext cx="8782091" cy="5333166"/>
          </a:xfrm>
        </p:spPr>
        <p:txBody>
          <a:bodyPr/>
          <a:lstStyle/>
          <a:p>
            <a:pPr marL="0" indent="0">
              <a:buNone/>
            </a:pPr>
            <a:r>
              <a:rPr kumimoji="1" lang="ja-JP" altLang="en-US" dirty="0"/>
              <a:t>機械学習の</a:t>
            </a:r>
            <a:r>
              <a:rPr kumimoji="1" lang="ja-JP" altLang="en-US" b="1" dirty="0"/>
              <a:t>難問</a:t>
            </a:r>
            <a:r>
              <a:rPr lang="ja-JP" altLang="en-US" b="1" dirty="0"/>
              <a:t>：</a:t>
            </a:r>
            <a:r>
              <a:rPr lang="ja-JP" altLang="en-US" b="1" dirty="0">
                <a:solidFill>
                  <a:srgbClr val="FF0000"/>
                </a:solidFill>
              </a:rPr>
              <a:t>組み合わせが多い場合に汎化が失敗</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D8D5D028-5C7D-4FD2-812C-B481E9CF0265}"/>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
        <p:nvSpPr>
          <p:cNvPr id="5" name="テキスト ボックス 4">
            <a:extLst>
              <a:ext uri="{FF2B5EF4-FFF2-40B4-BE49-F238E27FC236}">
                <a16:creationId xmlns:a16="http://schemas.microsoft.com/office/drawing/2014/main" id="{8BB1791C-974A-B5C3-6FF8-6DE23718BD06}"/>
              </a:ext>
            </a:extLst>
          </p:cNvPr>
          <p:cNvSpPr txBox="1"/>
          <p:nvPr/>
        </p:nvSpPr>
        <p:spPr>
          <a:xfrm>
            <a:off x="40064" y="1547806"/>
            <a:ext cx="4130938" cy="3139321"/>
          </a:xfrm>
          <a:prstGeom prst="rect">
            <a:avLst/>
          </a:prstGeom>
          <a:noFill/>
        </p:spPr>
        <p:txBody>
          <a:bodyPr wrap="square" rtlCol="0">
            <a:spAutoFit/>
          </a:bodyPr>
          <a:lstStyle/>
          <a:p>
            <a:r>
              <a:rPr kumimoji="1" lang="ja-JP" altLang="en-US" dirty="0"/>
              <a:t>それほど</a:t>
            </a:r>
            <a:endParaRPr kumimoji="1" lang="en-US" altLang="ja-JP" dirty="0"/>
          </a:p>
          <a:p>
            <a:r>
              <a:rPr kumimoji="1" lang="ja-JP" altLang="en-US" dirty="0"/>
              <a:t>難しくない問題</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pPr algn="ctr"/>
            <a:r>
              <a:rPr kumimoji="1" lang="ja-JP" altLang="en-US" dirty="0"/>
              <a:t>２マスのパターン　３マスのパターン</a:t>
            </a:r>
            <a:endParaRPr kumimoji="1" lang="en-US" altLang="ja-JP" dirty="0"/>
          </a:p>
          <a:p>
            <a:pPr algn="ctr"/>
            <a:r>
              <a:rPr kumimoji="1" lang="ja-JP" altLang="en-US" dirty="0"/>
              <a:t>（</a:t>
            </a:r>
            <a:r>
              <a:rPr kumimoji="1" lang="ja-JP" altLang="en-US" b="1" dirty="0"/>
              <a:t>４通り</a:t>
            </a:r>
            <a:r>
              <a:rPr kumimoji="1" lang="ja-JP" altLang="en-US" dirty="0"/>
              <a:t>）　　　　　（</a:t>
            </a:r>
            <a:r>
              <a:rPr kumimoji="1" lang="ja-JP" altLang="en-US" b="1" dirty="0"/>
              <a:t>８通り</a:t>
            </a:r>
            <a:r>
              <a:rPr kumimoji="1" lang="ja-JP" altLang="en-US" dirty="0"/>
              <a:t>）</a:t>
            </a:r>
          </a:p>
        </p:txBody>
      </p:sp>
      <p:sp>
        <p:nvSpPr>
          <p:cNvPr id="6" name="テキスト ボックス 5">
            <a:extLst>
              <a:ext uri="{FF2B5EF4-FFF2-40B4-BE49-F238E27FC236}">
                <a16:creationId xmlns:a16="http://schemas.microsoft.com/office/drawing/2014/main" id="{5F2E49EC-71DB-0C62-F56C-EE1BDEC93F29}"/>
              </a:ext>
            </a:extLst>
          </p:cNvPr>
          <p:cNvSpPr txBox="1"/>
          <p:nvPr/>
        </p:nvSpPr>
        <p:spPr>
          <a:xfrm>
            <a:off x="5317062" y="1547806"/>
            <a:ext cx="1338828" cy="369332"/>
          </a:xfrm>
          <a:prstGeom prst="rect">
            <a:avLst/>
          </a:prstGeom>
          <a:noFill/>
        </p:spPr>
        <p:txBody>
          <a:bodyPr wrap="none" rtlCol="0">
            <a:spAutoFit/>
          </a:bodyPr>
          <a:lstStyle/>
          <a:p>
            <a:r>
              <a:rPr kumimoji="1" lang="ja-JP" altLang="en-US" dirty="0"/>
              <a:t>難しい問題</a:t>
            </a:r>
          </a:p>
        </p:txBody>
      </p:sp>
      <p:grpSp>
        <p:nvGrpSpPr>
          <p:cNvPr id="7" name="グループ化 6">
            <a:extLst>
              <a:ext uri="{FF2B5EF4-FFF2-40B4-BE49-F238E27FC236}">
                <a16:creationId xmlns:a16="http://schemas.microsoft.com/office/drawing/2014/main" id="{7A744478-57A5-DEEE-A5CD-1B1B5988BBA7}"/>
              </a:ext>
            </a:extLst>
          </p:cNvPr>
          <p:cNvGrpSpPr/>
          <p:nvPr/>
        </p:nvGrpSpPr>
        <p:grpSpPr>
          <a:xfrm>
            <a:off x="736010" y="2390651"/>
            <a:ext cx="486475" cy="1494801"/>
            <a:chOff x="116775" y="1460376"/>
            <a:chExt cx="674718" cy="2576575"/>
          </a:xfrm>
        </p:grpSpPr>
        <p:sp>
          <p:nvSpPr>
            <p:cNvPr id="8" name="正方形/長方形 7">
              <a:extLst>
                <a:ext uri="{FF2B5EF4-FFF2-40B4-BE49-F238E27FC236}">
                  <a16:creationId xmlns:a16="http://schemas.microsoft.com/office/drawing/2014/main" id="{C340BD56-ECA8-CC84-F461-8AC685183242}"/>
                </a:ext>
              </a:extLst>
            </p:cNvPr>
            <p:cNvSpPr/>
            <p:nvPr/>
          </p:nvSpPr>
          <p:spPr>
            <a:xfrm>
              <a:off x="118393" y="146037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D6A4A55-585A-CBCF-F70B-BF3F9E5A321C}"/>
                </a:ext>
              </a:extLst>
            </p:cNvPr>
            <p:cNvSpPr/>
            <p:nvPr/>
          </p:nvSpPr>
          <p:spPr>
            <a:xfrm>
              <a:off x="454943" y="146037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1F3D7F6-3A19-1857-9DA9-3608B1BCD383}"/>
                </a:ext>
              </a:extLst>
            </p:cNvPr>
            <p:cNvSpPr/>
            <p:nvPr/>
          </p:nvSpPr>
          <p:spPr>
            <a:xfrm>
              <a:off x="118393" y="2221581"/>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E93289D-DD2F-CBD3-1979-3A04977F8CB8}"/>
                </a:ext>
              </a:extLst>
            </p:cNvPr>
            <p:cNvSpPr/>
            <p:nvPr/>
          </p:nvSpPr>
          <p:spPr>
            <a:xfrm>
              <a:off x="454943" y="2221581"/>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CFB22A2-E6AB-7915-0EEE-D8F79F3FA254}"/>
                </a:ext>
              </a:extLst>
            </p:cNvPr>
            <p:cNvSpPr/>
            <p:nvPr/>
          </p:nvSpPr>
          <p:spPr>
            <a:xfrm>
              <a:off x="118393" y="3678722"/>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E0AB788-14D2-4AAB-4E8C-DDF58317587B}"/>
                </a:ext>
              </a:extLst>
            </p:cNvPr>
            <p:cNvSpPr/>
            <p:nvPr/>
          </p:nvSpPr>
          <p:spPr>
            <a:xfrm>
              <a:off x="454943" y="3678722"/>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EF3B67A-4364-09DC-ECC7-88699AEBC0AE}"/>
                </a:ext>
              </a:extLst>
            </p:cNvPr>
            <p:cNvSpPr/>
            <p:nvPr/>
          </p:nvSpPr>
          <p:spPr>
            <a:xfrm>
              <a:off x="442797" y="2951219"/>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5C093F5-CFC7-F8DA-FDAA-79F20B4E54B5}"/>
                </a:ext>
              </a:extLst>
            </p:cNvPr>
            <p:cNvSpPr/>
            <p:nvPr/>
          </p:nvSpPr>
          <p:spPr>
            <a:xfrm>
              <a:off x="116775" y="2951218"/>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F3910716-796D-087A-A8FB-F5638BA56514}"/>
              </a:ext>
            </a:extLst>
          </p:cNvPr>
          <p:cNvSpPr/>
          <p:nvPr/>
        </p:nvSpPr>
        <p:spPr>
          <a:xfrm>
            <a:off x="2356427" y="2390651"/>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BB9B6DA-E8B6-BA5E-320C-6E2311EB0F32}"/>
              </a:ext>
            </a:extLst>
          </p:cNvPr>
          <p:cNvSpPr/>
          <p:nvPr/>
        </p:nvSpPr>
        <p:spPr>
          <a:xfrm>
            <a:off x="2599081" y="2390651"/>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86AC239-60AA-E93F-B384-FA9D45F8311B}"/>
              </a:ext>
            </a:extLst>
          </p:cNvPr>
          <p:cNvSpPr/>
          <p:nvPr/>
        </p:nvSpPr>
        <p:spPr>
          <a:xfrm>
            <a:off x="2356427" y="2832264"/>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C4BC8A7-5608-47F5-8CDA-1B8620350552}"/>
              </a:ext>
            </a:extLst>
          </p:cNvPr>
          <p:cNvSpPr/>
          <p:nvPr/>
        </p:nvSpPr>
        <p:spPr>
          <a:xfrm>
            <a:off x="2599081" y="2832264"/>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9003C03-9161-6691-135F-AFC76171C3BC}"/>
              </a:ext>
            </a:extLst>
          </p:cNvPr>
          <p:cNvSpPr/>
          <p:nvPr/>
        </p:nvSpPr>
        <p:spPr>
          <a:xfrm>
            <a:off x="2356427" y="3677625"/>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46CEB80-C375-B367-E15E-850A5EAEDB63}"/>
              </a:ext>
            </a:extLst>
          </p:cNvPr>
          <p:cNvSpPr/>
          <p:nvPr/>
        </p:nvSpPr>
        <p:spPr>
          <a:xfrm>
            <a:off x="2599081" y="3677625"/>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37CBD42-04DC-2A26-51EA-8FB4D35975FD}"/>
              </a:ext>
            </a:extLst>
          </p:cNvPr>
          <p:cNvSpPr/>
          <p:nvPr/>
        </p:nvSpPr>
        <p:spPr>
          <a:xfrm>
            <a:off x="2590323" y="3255564"/>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A2DCBC7-9334-F34D-8253-2A67C33BAB11}"/>
              </a:ext>
            </a:extLst>
          </p:cNvPr>
          <p:cNvSpPr/>
          <p:nvPr/>
        </p:nvSpPr>
        <p:spPr>
          <a:xfrm>
            <a:off x="2355260" y="3255564"/>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39B3DFA-167F-6AD7-D3DD-2FEA83F99E36}"/>
              </a:ext>
            </a:extLst>
          </p:cNvPr>
          <p:cNvSpPr/>
          <p:nvPr/>
        </p:nvSpPr>
        <p:spPr>
          <a:xfrm>
            <a:off x="2113473" y="23906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3224D0C-FF06-7B62-72D3-CBA98F782328}"/>
              </a:ext>
            </a:extLst>
          </p:cNvPr>
          <p:cNvSpPr/>
          <p:nvPr/>
        </p:nvSpPr>
        <p:spPr>
          <a:xfrm>
            <a:off x="2112606" y="2832264"/>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7CEFF5B-C257-28CE-CE93-B0EA7655E867}"/>
              </a:ext>
            </a:extLst>
          </p:cNvPr>
          <p:cNvSpPr/>
          <p:nvPr/>
        </p:nvSpPr>
        <p:spPr>
          <a:xfrm>
            <a:off x="2111739" y="32552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CFD0DEC-5570-C3C0-F212-2384C634AC0C}"/>
              </a:ext>
            </a:extLst>
          </p:cNvPr>
          <p:cNvSpPr/>
          <p:nvPr/>
        </p:nvSpPr>
        <p:spPr>
          <a:xfrm>
            <a:off x="2110872" y="3677815"/>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CD3879D-06A7-7DC7-B58A-B574CBA9CED1}"/>
              </a:ext>
            </a:extLst>
          </p:cNvPr>
          <p:cNvSpPr/>
          <p:nvPr/>
        </p:nvSpPr>
        <p:spPr>
          <a:xfrm>
            <a:off x="3243080" y="2390337"/>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13033069-AF1E-7839-02D7-679B0DFD3BC9}"/>
              </a:ext>
            </a:extLst>
          </p:cNvPr>
          <p:cNvSpPr/>
          <p:nvPr/>
        </p:nvSpPr>
        <p:spPr>
          <a:xfrm>
            <a:off x="3485734" y="2390337"/>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9507AE0-EC87-AA7A-B4EC-4E46F712716B}"/>
              </a:ext>
            </a:extLst>
          </p:cNvPr>
          <p:cNvSpPr/>
          <p:nvPr/>
        </p:nvSpPr>
        <p:spPr>
          <a:xfrm>
            <a:off x="3243080" y="2831950"/>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29890BF2-989F-28FC-FCCE-53A3B761A5F6}"/>
              </a:ext>
            </a:extLst>
          </p:cNvPr>
          <p:cNvSpPr/>
          <p:nvPr/>
        </p:nvSpPr>
        <p:spPr>
          <a:xfrm>
            <a:off x="3485734" y="28319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8F8B677-26E3-A05A-BB56-6B551B18ED80}"/>
              </a:ext>
            </a:extLst>
          </p:cNvPr>
          <p:cNvSpPr/>
          <p:nvPr/>
        </p:nvSpPr>
        <p:spPr>
          <a:xfrm>
            <a:off x="3243080" y="3677311"/>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ECDC709-A3E3-7B26-3C94-33F01BD045E1}"/>
              </a:ext>
            </a:extLst>
          </p:cNvPr>
          <p:cNvSpPr/>
          <p:nvPr/>
        </p:nvSpPr>
        <p:spPr>
          <a:xfrm>
            <a:off x="3485734" y="3677311"/>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E25AD54E-D917-A812-2BC5-1434E1573DA2}"/>
              </a:ext>
            </a:extLst>
          </p:cNvPr>
          <p:cNvSpPr/>
          <p:nvPr/>
        </p:nvSpPr>
        <p:spPr>
          <a:xfrm>
            <a:off x="3476976" y="3255250"/>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FA98AF9-2A32-DAFE-84ED-59BF1CC68A5F}"/>
              </a:ext>
            </a:extLst>
          </p:cNvPr>
          <p:cNvSpPr/>
          <p:nvPr/>
        </p:nvSpPr>
        <p:spPr>
          <a:xfrm>
            <a:off x="3241913" y="32552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BBBAEE43-2360-A558-A50B-A7D089B4D129}"/>
              </a:ext>
            </a:extLst>
          </p:cNvPr>
          <p:cNvSpPr/>
          <p:nvPr/>
        </p:nvSpPr>
        <p:spPr>
          <a:xfrm>
            <a:off x="3000126" y="2390336"/>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084BA18-2D68-5340-A85D-C693DAFEDF00}"/>
              </a:ext>
            </a:extLst>
          </p:cNvPr>
          <p:cNvSpPr/>
          <p:nvPr/>
        </p:nvSpPr>
        <p:spPr>
          <a:xfrm>
            <a:off x="2999259" y="2831950"/>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FEF45A84-08F7-EAC4-8D2D-299FBC17E630}"/>
              </a:ext>
            </a:extLst>
          </p:cNvPr>
          <p:cNvSpPr/>
          <p:nvPr/>
        </p:nvSpPr>
        <p:spPr>
          <a:xfrm>
            <a:off x="2998392" y="3254936"/>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C7C8B1F-C494-9AF6-E986-69A56C8A4960}"/>
              </a:ext>
            </a:extLst>
          </p:cNvPr>
          <p:cNvSpPr/>
          <p:nvPr/>
        </p:nvSpPr>
        <p:spPr>
          <a:xfrm>
            <a:off x="2997525" y="3677501"/>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ADC7AB61-3FF9-3EE7-21D8-24382A535CBF}"/>
              </a:ext>
            </a:extLst>
          </p:cNvPr>
          <p:cNvSpPr txBox="1"/>
          <p:nvPr/>
        </p:nvSpPr>
        <p:spPr>
          <a:xfrm>
            <a:off x="4250929" y="3995755"/>
            <a:ext cx="4813905" cy="1646605"/>
          </a:xfrm>
          <a:prstGeom prst="rect">
            <a:avLst/>
          </a:prstGeom>
          <a:noFill/>
        </p:spPr>
        <p:txBody>
          <a:bodyPr wrap="square" rtlCol="0">
            <a:spAutoFit/>
          </a:bodyPr>
          <a:lstStyle/>
          <a:p>
            <a:r>
              <a:rPr kumimoji="1" lang="ja-JP" altLang="en-US" dirty="0"/>
              <a:t>１００マスのパターン</a:t>
            </a:r>
            <a:endParaRPr kumimoji="1" lang="en-US" altLang="ja-JP" dirty="0"/>
          </a:p>
          <a:p>
            <a:r>
              <a:rPr kumimoji="1" lang="ja-JP" altLang="en-US" dirty="0"/>
              <a:t>　　</a:t>
            </a:r>
            <a:r>
              <a:rPr kumimoji="1" lang="en-US" altLang="ja-JP" b="1" dirty="0"/>
              <a:t>1267650600228229401496703205376 </a:t>
            </a:r>
            <a:r>
              <a:rPr kumimoji="1" lang="ja-JP" altLang="en-US" b="1" dirty="0"/>
              <a:t>通り</a:t>
            </a:r>
            <a:endParaRPr kumimoji="1" lang="en-US" altLang="ja-JP" b="1" dirty="0"/>
          </a:p>
          <a:p>
            <a:r>
              <a:rPr kumimoji="1" lang="en-US" altLang="ja-JP" dirty="0"/>
              <a:t>         </a:t>
            </a:r>
            <a:r>
              <a:rPr kumimoji="1" lang="ja-JP" altLang="en-US" dirty="0"/>
              <a:t>（およそ１兆の１兆の１２６万倍）</a:t>
            </a:r>
            <a:endParaRPr kumimoji="1" lang="en-US" altLang="ja-JP" dirty="0"/>
          </a:p>
          <a:p>
            <a:endParaRPr kumimoji="1" lang="en-US" altLang="ja-JP" sz="1400" dirty="0"/>
          </a:p>
          <a:p>
            <a:endParaRPr kumimoji="1" lang="en-US" altLang="ja-JP" sz="500" dirty="0"/>
          </a:p>
          <a:p>
            <a:endParaRPr kumimoji="1" lang="en-US" altLang="ja-JP" sz="1400" dirty="0"/>
          </a:p>
          <a:p>
            <a:endParaRPr kumimoji="1" lang="en-US" altLang="ja-JP" sz="1400" dirty="0"/>
          </a:p>
        </p:txBody>
      </p:sp>
      <p:sp>
        <p:nvSpPr>
          <p:cNvPr id="43" name="テキスト ボックス 42">
            <a:extLst>
              <a:ext uri="{FF2B5EF4-FFF2-40B4-BE49-F238E27FC236}">
                <a16:creationId xmlns:a16="http://schemas.microsoft.com/office/drawing/2014/main" id="{AC181686-DAC7-4DE6-7114-349DAC391DEE}"/>
              </a:ext>
            </a:extLst>
          </p:cNvPr>
          <p:cNvSpPr txBox="1"/>
          <p:nvPr/>
        </p:nvSpPr>
        <p:spPr>
          <a:xfrm>
            <a:off x="5225144" y="5180695"/>
            <a:ext cx="2646878" cy="461665"/>
          </a:xfrm>
          <a:prstGeom prst="rect">
            <a:avLst/>
          </a:prstGeom>
          <a:noFill/>
        </p:spPr>
        <p:txBody>
          <a:bodyPr wrap="none" rtlCol="0">
            <a:spAutoFit/>
          </a:bodyPr>
          <a:lstStyle/>
          <a:p>
            <a:r>
              <a:rPr kumimoji="1" lang="ja-JP" altLang="en-US" sz="2400" b="1" dirty="0">
                <a:solidFill>
                  <a:srgbClr val="FF0000"/>
                </a:solidFill>
              </a:rPr>
              <a:t>組み合わせが多い</a:t>
            </a:r>
          </a:p>
        </p:txBody>
      </p:sp>
      <p:sp>
        <p:nvSpPr>
          <p:cNvPr id="44" name="正方形/長方形 43">
            <a:extLst>
              <a:ext uri="{FF2B5EF4-FFF2-40B4-BE49-F238E27FC236}">
                <a16:creationId xmlns:a16="http://schemas.microsoft.com/office/drawing/2014/main" id="{F08B46B1-3660-DC1C-C837-4AB5EF42F9C1}"/>
              </a:ext>
            </a:extLst>
          </p:cNvPr>
          <p:cNvSpPr/>
          <p:nvPr/>
        </p:nvSpPr>
        <p:spPr>
          <a:xfrm>
            <a:off x="4618509" y="28596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0A502BA8-BD00-2E95-B364-5B7919064542}"/>
              </a:ext>
            </a:extLst>
          </p:cNvPr>
          <p:cNvSpPr/>
          <p:nvPr/>
        </p:nvSpPr>
        <p:spPr>
          <a:xfrm>
            <a:off x="4861163" y="28596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5559426B-F653-D803-3788-3423BACADE86}"/>
              </a:ext>
            </a:extLst>
          </p:cNvPr>
          <p:cNvSpPr/>
          <p:nvPr/>
        </p:nvSpPr>
        <p:spPr>
          <a:xfrm>
            <a:off x="5103817" y="28596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876D8595-C26C-C8D1-F318-C1E3AF997CED}"/>
              </a:ext>
            </a:extLst>
          </p:cNvPr>
          <p:cNvSpPr txBox="1"/>
          <p:nvPr/>
        </p:nvSpPr>
        <p:spPr>
          <a:xfrm>
            <a:off x="5545929" y="2730802"/>
            <a:ext cx="343364" cy="369332"/>
          </a:xfrm>
          <a:prstGeom prst="rect">
            <a:avLst/>
          </a:prstGeom>
          <a:noFill/>
        </p:spPr>
        <p:txBody>
          <a:bodyPr wrap="none" rtlCol="0">
            <a:spAutoFit/>
          </a:bodyPr>
          <a:lstStyle/>
          <a:p>
            <a:r>
              <a:rPr kumimoji="1" lang="en-US" altLang="ja-JP" dirty="0"/>
              <a:t>…</a:t>
            </a:r>
            <a:endParaRPr kumimoji="1" lang="ja-JP" altLang="en-US" dirty="0"/>
          </a:p>
        </p:txBody>
      </p:sp>
      <p:sp>
        <p:nvSpPr>
          <p:cNvPr id="48" name="正方形/長方形 47">
            <a:extLst>
              <a:ext uri="{FF2B5EF4-FFF2-40B4-BE49-F238E27FC236}">
                <a16:creationId xmlns:a16="http://schemas.microsoft.com/office/drawing/2014/main" id="{6CDBBBFB-0BBD-12E4-B670-F41F448CFBA8}"/>
              </a:ext>
            </a:extLst>
          </p:cNvPr>
          <p:cNvSpPr/>
          <p:nvPr/>
        </p:nvSpPr>
        <p:spPr>
          <a:xfrm>
            <a:off x="6065389" y="2859827"/>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870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454729" y="794657"/>
            <a:ext cx="6505276" cy="5785757"/>
          </a:xfrm>
        </p:spPr>
        <p:txBody>
          <a:bodyPr>
            <a:normAutofit/>
          </a:bodyPr>
          <a:lstStyle/>
          <a:p>
            <a:pPr marL="457200" indent="-457200">
              <a:buFont typeface="+mj-ea"/>
              <a:buAutoNum type="circleNumDbPlain"/>
            </a:pPr>
            <a:r>
              <a:rPr lang="ja-JP" altLang="en-US" sz="2400" b="1" dirty="0"/>
              <a:t>機械学習の基本</a:t>
            </a:r>
            <a:r>
              <a:rPr lang="ja-JP" altLang="en-US" sz="2400" dirty="0"/>
              <a:t>を分かりやすく解説</a:t>
            </a:r>
            <a:endParaRPr lang="en-US" altLang="ja-JP" sz="2400" dirty="0"/>
          </a:p>
          <a:p>
            <a:pPr marL="457200" indent="-457200">
              <a:buFont typeface="+mj-ea"/>
              <a:buAutoNum type="circleNumDbPlain"/>
            </a:pPr>
            <a:r>
              <a:rPr lang="ja-JP" altLang="en-US" sz="2400" b="1" dirty="0"/>
              <a:t>汎化</a:t>
            </a:r>
            <a:r>
              <a:rPr lang="ja-JP" altLang="en-US" sz="2400" dirty="0"/>
              <a:t>、</a:t>
            </a:r>
            <a:r>
              <a:rPr lang="ja-JP" altLang="en-US" sz="2400" b="1" dirty="0"/>
              <a:t>学習曲線</a:t>
            </a:r>
            <a:r>
              <a:rPr lang="ja-JP" altLang="en-US" sz="2400" dirty="0"/>
              <a:t>、</a:t>
            </a:r>
            <a:r>
              <a:rPr lang="ja-JP" altLang="en-US" sz="2400" b="1" dirty="0"/>
              <a:t>過学習</a:t>
            </a:r>
            <a:r>
              <a:rPr lang="ja-JP" altLang="en-US" sz="2400" dirty="0"/>
              <a:t>を知る。これは、機械学習の実用知識である。</a:t>
            </a:r>
            <a:endParaRPr lang="en-US" altLang="ja-JP" sz="2400" dirty="0"/>
          </a:p>
          <a:p>
            <a:pPr marL="457200" indent="-457200">
              <a:buFont typeface="+mj-ea"/>
              <a:buAutoNum type="circleNumDbPlain"/>
            </a:pPr>
            <a:r>
              <a:rPr lang="ja-JP" altLang="en-US" sz="2400" b="1" dirty="0"/>
              <a:t>データを用いた検証</a:t>
            </a:r>
            <a:r>
              <a:rPr lang="ja-JP" altLang="en-US" sz="2400" dirty="0"/>
              <a:t>による</a:t>
            </a:r>
            <a:r>
              <a:rPr lang="ja-JP" altLang="en-US" sz="2400" b="1" dirty="0"/>
              <a:t>学習不足・過学習のチェック</a:t>
            </a:r>
            <a:r>
              <a:rPr lang="ja-JP" altLang="en-US" sz="2400" dirty="0"/>
              <a:t>が成功のポイントである。</a:t>
            </a:r>
            <a:endParaRPr lang="en-US" altLang="ja-JP" sz="2400" dirty="0"/>
          </a:p>
          <a:p>
            <a:pPr marL="457200" indent="-457200">
              <a:buFont typeface="+mj-ea"/>
              <a:buAutoNum type="circleNumDbPlain"/>
            </a:pPr>
            <a:r>
              <a:rPr lang="ja-JP" altLang="en-US" sz="2400" b="1" dirty="0"/>
              <a:t>ニューラルネットの過学習抑制技術</a:t>
            </a:r>
            <a:r>
              <a:rPr lang="ja-JP" altLang="en-US" sz="2400" dirty="0"/>
              <a:t>についても知る。実践に役立つ内容。</a:t>
            </a:r>
            <a:endParaRPr lang="en-US" altLang="ja-JP" sz="2400" dirty="0"/>
          </a:p>
          <a:p>
            <a:pPr marL="0" indent="0">
              <a:buNone/>
            </a:pP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a:p>
        </p:txBody>
      </p:sp>
    </p:spTree>
    <p:extLst>
      <p:ext uri="{BB962C8B-B14F-4D97-AF65-F5344CB8AC3E}">
        <p14:creationId xmlns:p14="http://schemas.microsoft.com/office/powerpoint/2010/main" val="248835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B7315-F7BF-4F2F-99F5-ECEB4252E744}"/>
              </a:ext>
            </a:extLst>
          </p:cNvPr>
          <p:cNvSpPr>
            <a:spLocks noGrp="1"/>
          </p:cNvSpPr>
          <p:nvPr>
            <p:ph type="title"/>
          </p:nvPr>
        </p:nvSpPr>
        <p:spPr/>
        <p:txBody>
          <a:bodyPr>
            <a:normAutofit fontScale="90000"/>
          </a:bodyPr>
          <a:lstStyle/>
          <a:p>
            <a:r>
              <a:rPr kumimoji="1" lang="en-US" altLang="ja-JP" dirty="0"/>
              <a:t>2011</a:t>
            </a:r>
            <a:r>
              <a:rPr kumimoji="1" lang="ja-JP" altLang="en-US" dirty="0"/>
              <a:t>年までの常識</a:t>
            </a:r>
          </a:p>
        </p:txBody>
      </p:sp>
      <p:sp>
        <p:nvSpPr>
          <p:cNvPr id="3" name="コンテンツ プレースホルダー 2">
            <a:extLst>
              <a:ext uri="{FF2B5EF4-FFF2-40B4-BE49-F238E27FC236}">
                <a16:creationId xmlns:a16="http://schemas.microsoft.com/office/drawing/2014/main" id="{44ACDE89-343B-46E1-8F60-049E25E939E6}"/>
              </a:ext>
            </a:extLst>
          </p:cNvPr>
          <p:cNvSpPr>
            <a:spLocks noGrp="1"/>
          </p:cNvSpPr>
          <p:nvPr>
            <p:ph idx="1"/>
          </p:nvPr>
        </p:nvSpPr>
        <p:spPr>
          <a:xfrm>
            <a:off x="321845" y="846253"/>
            <a:ext cx="8736962" cy="5333166"/>
          </a:xfrm>
        </p:spPr>
        <p:txBody>
          <a:bodyPr>
            <a:normAutofit fontScale="92500" lnSpcReduction="10000"/>
          </a:bodyPr>
          <a:lstStyle/>
          <a:p>
            <a:pPr marL="0" indent="0">
              <a:buNone/>
            </a:pPr>
            <a:r>
              <a:rPr kumimoji="1" lang="ja-JP" altLang="en-US" dirty="0"/>
              <a:t>機械学習の</a:t>
            </a:r>
            <a:r>
              <a:rPr kumimoji="1" lang="ja-JP" altLang="en-US" b="1" dirty="0"/>
              <a:t>難問</a:t>
            </a:r>
            <a:r>
              <a:rPr lang="ja-JP" altLang="en-US" b="1" dirty="0"/>
              <a:t>：</a:t>
            </a:r>
            <a:r>
              <a:rPr lang="ja-JP" altLang="en-US" b="1" dirty="0">
                <a:solidFill>
                  <a:srgbClr val="FF0000"/>
                </a:solidFill>
              </a:rPr>
              <a:t>組み合わせが多い場合に汎化が失敗</a:t>
            </a:r>
            <a:endParaRPr kumimoji="1" lang="ja-JP" altLang="en-US" dirty="0">
              <a:solidFill>
                <a:srgbClr val="FF0000"/>
              </a:solidFill>
            </a:endParaRPr>
          </a:p>
          <a:p>
            <a:pPr marL="0" indent="0">
              <a:buNone/>
            </a:pPr>
            <a:endParaRPr kumimoji="1" lang="en-US" altLang="ja-JP" b="1" dirty="0"/>
          </a:p>
          <a:p>
            <a:r>
              <a:rPr kumimoji="1" lang="ja-JP" altLang="en-US" b="1" dirty="0"/>
              <a:t>カラー画像</a:t>
            </a:r>
            <a:r>
              <a:rPr kumimoji="1" lang="en-US" altLang="ja-JP" b="1" dirty="0"/>
              <a:t>: </a:t>
            </a:r>
            <a:r>
              <a:rPr kumimoji="1" lang="ja-JP" altLang="en-US" b="1" dirty="0"/>
              <a:t>サイズ </a:t>
            </a:r>
            <a:r>
              <a:rPr lang="en-US" altLang="ja-JP" b="1" dirty="0"/>
              <a:t>32</a:t>
            </a:r>
            <a:r>
              <a:rPr kumimoji="1" lang="en-US" altLang="ja-JP" b="1" dirty="0"/>
              <a:t>×32 </a:t>
            </a:r>
            <a:r>
              <a:rPr kumimoji="1" lang="ja-JP" altLang="en-US" b="1" dirty="0"/>
              <a:t>の場合</a:t>
            </a:r>
            <a:endParaRPr kumimoji="1" lang="en-US" altLang="ja-JP" b="1" dirty="0"/>
          </a:p>
          <a:p>
            <a:pPr marL="0" indent="0">
              <a:buNone/>
            </a:pPr>
            <a:r>
              <a:rPr lang="en-US" altLang="ja-JP" dirty="0"/>
              <a:t>   </a:t>
            </a:r>
            <a:r>
              <a:rPr lang="ja-JP" altLang="en-US" dirty="0"/>
              <a:t>→ 画素数</a:t>
            </a:r>
            <a:r>
              <a:rPr lang="en-US" altLang="ja-JP" dirty="0"/>
              <a:t>: 32 × 32 × 3</a:t>
            </a:r>
            <a:r>
              <a:rPr lang="ja-JP" altLang="en-US" dirty="0"/>
              <a:t>，階調 </a:t>
            </a:r>
            <a:r>
              <a:rPr lang="en-US" altLang="ja-JP" dirty="0"/>
              <a:t>256</a:t>
            </a:r>
          </a:p>
          <a:p>
            <a:pPr marL="0" indent="0">
              <a:buNone/>
            </a:pPr>
            <a:r>
              <a:rPr lang="en-US" altLang="ja-JP" dirty="0"/>
              <a:t>	</a:t>
            </a:r>
            <a:r>
              <a:rPr lang="ja-JP" altLang="en-US" b="1" dirty="0"/>
              <a:t>約 </a:t>
            </a:r>
            <a:r>
              <a:rPr lang="en-US" altLang="ja-JP" b="1" dirty="0"/>
              <a:t>12000 … 000 </a:t>
            </a:r>
            <a:r>
              <a:rPr lang="ja-JP" altLang="en-US" b="1" dirty="0"/>
              <a:t>通り</a:t>
            </a:r>
            <a:endParaRPr lang="en-US" altLang="ja-JP" b="1" dirty="0"/>
          </a:p>
          <a:p>
            <a:pPr marL="0" indent="0">
              <a:buNone/>
            </a:pPr>
            <a:r>
              <a:rPr lang="en-US" altLang="ja-JP" dirty="0"/>
              <a:t>   </a:t>
            </a:r>
            <a:br>
              <a:rPr lang="en-US" altLang="ja-JP" dirty="0"/>
            </a:br>
            <a:r>
              <a:rPr lang="en-US" altLang="ja-JP" dirty="0"/>
              <a:t>      </a:t>
            </a:r>
          </a:p>
          <a:p>
            <a:r>
              <a:rPr kumimoji="1" lang="ja-JP" altLang="en-US" b="1" dirty="0"/>
              <a:t>ステレオ音声</a:t>
            </a:r>
            <a:r>
              <a:rPr kumimoji="1" lang="en-US" altLang="ja-JP" b="1" dirty="0"/>
              <a:t>: 10</a:t>
            </a:r>
            <a:r>
              <a:rPr kumimoji="1" lang="ja-JP" altLang="en-US" b="1" dirty="0"/>
              <a:t>秒間</a:t>
            </a:r>
            <a:r>
              <a:rPr lang="ja-JP" altLang="en-US" b="1" dirty="0"/>
              <a:t>，サンプリング周波数 </a:t>
            </a:r>
            <a:r>
              <a:rPr lang="en-US" altLang="ja-JP" b="1" dirty="0"/>
              <a:t>44100Hz </a:t>
            </a:r>
            <a:r>
              <a:rPr lang="ja-JP" altLang="en-US" b="1" dirty="0"/>
              <a:t>の場合</a:t>
            </a:r>
            <a:endParaRPr lang="en-US" altLang="ja-JP" b="1" dirty="0"/>
          </a:p>
          <a:p>
            <a:pPr marL="0" indent="0">
              <a:buNone/>
            </a:pPr>
            <a:r>
              <a:rPr kumimoji="1" lang="ja-JP" altLang="en-US" dirty="0"/>
              <a:t>　→ </a:t>
            </a:r>
            <a:r>
              <a:rPr kumimoji="1" lang="en-US" altLang="ja-JP" dirty="0"/>
              <a:t>10 × 44100</a:t>
            </a:r>
            <a:r>
              <a:rPr kumimoji="1" lang="ja-JP" altLang="en-US" dirty="0"/>
              <a:t>，階調 </a:t>
            </a:r>
            <a:r>
              <a:rPr kumimoji="1" lang="en-US" altLang="ja-JP" dirty="0"/>
              <a:t>256</a:t>
            </a:r>
          </a:p>
          <a:p>
            <a:pPr marL="0" indent="0">
              <a:buNone/>
            </a:pPr>
            <a:r>
              <a:rPr lang="en-US" altLang="ja-JP" dirty="0"/>
              <a:t>        </a:t>
            </a:r>
            <a:r>
              <a:rPr lang="ja-JP" altLang="en-US" dirty="0"/>
              <a:t>約 </a:t>
            </a:r>
            <a:r>
              <a:rPr lang="en-US" altLang="ja-JP" dirty="0"/>
              <a:t>1000 … 000</a:t>
            </a:r>
            <a:r>
              <a:rPr lang="ja-JP" altLang="en-US" dirty="0"/>
              <a:t> 通り</a:t>
            </a:r>
            <a:endParaRPr kumimoji="1" lang="en-US" altLang="ja-JP" dirty="0"/>
          </a:p>
        </p:txBody>
      </p:sp>
      <p:sp>
        <p:nvSpPr>
          <p:cNvPr id="4" name="スライド番号プレースホルダー 3">
            <a:extLst>
              <a:ext uri="{FF2B5EF4-FFF2-40B4-BE49-F238E27FC236}">
                <a16:creationId xmlns:a16="http://schemas.microsoft.com/office/drawing/2014/main" id="{D8D5D028-5C7D-4FD2-812C-B481E9CF0265}"/>
              </a:ext>
            </a:extLst>
          </p:cNvPr>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pic>
        <p:nvPicPr>
          <p:cNvPr id="42" name="図 41">
            <a:extLst>
              <a:ext uri="{FF2B5EF4-FFF2-40B4-BE49-F238E27FC236}">
                <a16:creationId xmlns:a16="http://schemas.microsoft.com/office/drawing/2014/main" id="{E68FE35B-3F97-6740-5D8B-B2B2E2B6E674}"/>
              </a:ext>
            </a:extLst>
          </p:cNvPr>
          <p:cNvPicPr>
            <a:picLocks noChangeAspect="1"/>
          </p:cNvPicPr>
          <p:nvPr/>
        </p:nvPicPr>
        <p:blipFill>
          <a:blip r:embed="rId2"/>
          <a:stretch>
            <a:fillRect/>
          </a:stretch>
        </p:blipFill>
        <p:spPr>
          <a:xfrm>
            <a:off x="6787340" y="1771294"/>
            <a:ext cx="1743273" cy="1729328"/>
          </a:xfrm>
          <a:prstGeom prst="rect">
            <a:avLst/>
          </a:prstGeom>
        </p:spPr>
      </p:pic>
      <p:sp>
        <p:nvSpPr>
          <p:cNvPr id="44" name="右中かっこ 43">
            <a:extLst>
              <a:ext uri="{FF2B5EF4-FFF2-40B4-BE49-F238E27FC236}">
                <a16:creationId xmlns:a16="http://schemas.microsoft.com/office/drawing/2014/main" id="{DB3299F8-DA79-BDED-D451-CA01D013A3F4}"/>
              </a:ext>
            </a:extLst>
          </p:cNvPr>
          <p:cNvSpPr/>
          <p:nvPr/>
        </p:nvSpPr>
        <p:spPr>
          <a:xfrm rot="5400000">
            <a:off x="2800026" y="2450801"/>
            <a:ext cx="246997" cy="18770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BE941EEF-1825-CD10-FAF0-87CB63BBBAEB}"/>
              </a:ext>
            </a:extLst>
          </p:cNvPr>
          <p:cNvSpPr txBox="1"/>
          <p:nvPr/>
        </p:nvSpPr>
        <p:spPr>
          <a:xfrm>
            <a:off x="2100221" y="3566732"/>
            <a:ext cx="1646605" cy="461665"/>
          </a:xfrm>
          <a:prstGeom prst="rect">
            <a:avLst/>
          </a:prstGeom>
          <a:noFill/>
        </p:spPr>
        <p:txBody>
          <a:bodyPr wrap="none" rtlCol="0">
            <a:spAutoFit/>
          </a:bodyPr>
          <a:lstStyle/>
          <a:p>
            <a:r>
              <a:rPr kumimoji="1" lang="en-US" altLang="ja-JP" sz="2400" dirty="0"/>
              <a:t>7397</a:t>
            </a:r>
            <a:r>
              <a:rPr kumimoji="1" lang="ja-JP" altLang="en-US" sz="2400" dirty="0"/>
              <a:t>個の </a:t>
            </a:r>
            <a:r>
              <a:rPr kumimoji="1" lang="en-US" altLang="ja-JP" sz="2400" dirty="0"/>
              <a:t>0</a:t>
            </a:r>
            <a:endParaRPr kumimoji="1" lang="ja-JP" altLang="en-US" sz="2400" dirty="0"/>
          </a:p>
        </p:txBody>
      </p:sp>
      <p:sp>
        <p:nvSpPr>
          <p:cNvPr id="46" name="右中かっこ 45">
            <a:extLst>
              <a:ext uri="{FF2B5EF4-FFF2-40B4-BE49-F238E27FC236}">
                <a16:creationId xmlns:a16="http://schemas.microsoft.com/office/drawing/2014/main" id="{8C035EDE-233C-EF7E-0203-BDA1AD927D15}"/>
              </a:ext>
            </a:extLst>
          </p:cNvPr>
          <p:cNvSpPr/>
          <p:nvPr/>
        </p:nvSpPr>
        <p:spPr>
          <a:xfrm rot="5400000">
            <a:off x="2623015" y="4993886"/>
            <a:ext cx="246997" cy="18770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8CB0086-C0E5-F214-6042-B8AF76F9E6BE}"/>
              </a:ext>
            </a:extLst>
          </p:cNvPr>
          <p:cNvSpPr txBox="1"/>
          <p:nvPr/>
        </p:nvSpPr>
        <p:spPr>
          <a:xfrm>
            <a:off x="1984987" y="6097799"/>
            <a:ext cx="2113079" cy="461665"/>
          </a:xfrm>
          <a:prstGeom prst="rect">
            <a:avLst/>
          </a:prstGeom>
          <a:noFill/>
        </p:spPr>
        <p:txBody>
          <a:bodyPr wrap="none" rtlCol="0">
            <a:spAutoFit/>
          </a:bodyPr>
          <a:lstStyle/>
          <a:p>
            <a:r>
              <a:rPr kumimoji="1" lang="en-US" altLang="ja-JP" sz="2400" dirty="0"/>
              <a:t>1062033</a:t>
            </a:r>
            <a:r>
              <a:rPr kumimoji="1" lang="ja-JP" altLang="en-US" sz="2400" dirty="0"/>
              <a:t>個の </a:t>
            </a:r>
            <a:r>
              <a:rPr kumimoji="1" lang="en-US" altLang="ja-JP" sz="2400" dirty="0"/>
              <a:t>0</a:t>
            </a:r>
            <a:endParaRPr kumimoji="1" lang="ja-JP" altLang="en-US" sz="2400" dirty="0"/>
          </a:p>
        </p:txBody>
      </p:sp>
    </p:spTree>
    <p:extLst>
      <p:ext uri="{BB962C8B-B14F-4D97-AF65-F5344CB8AC3E}">
        <p14:creationId xmlns:p14="http://schemas.microsoft.com/office/powerpoint/2010/main" val="417988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C4F27A-169E-4E4A-98CD-91B62C4948D9}"/>
              </a:ext>
            </a:extLst>
          </p:cNvPr>
          <p:cNvSpPr>
            <a:spLocks noGrp="1"/>
          </p:cNvSpPr>
          <p:nvPr>
            <p:ph type="title"/>
          </p:nvPr>
        </p:nvSpPr>
        <p:spPr/>
        <p:txBody>
          <a:bodyPr>
            <a:normAutofit fontScale="90000"/>
          </a:bodyPr>
          <a:lstStyle/>
          <a:p>
            <a:r>
              <a:rPr lang="ja-JP" altLang="en-US" dirty="0"/>
              <a:t>過学習を防ぐために</a:t>
            </a:r>
            <a:endParaRPr kumimoji="1" lang="ja-JP" altLang="en-US" dirty="0"/>
          </a:p>
        </p:txBody>
      </p:sp>
      <p:sp>
        <p:nvSpPr>
          <p:cNvPr id="3" name="コンテンツ プレースホルダー 2">
            <a:extLst>
              <a:ext uri="{FF2B5EF4-FFF2-40B4-BE49-F238E27FC236}">
                <a16:creationId xmlns:a16="http://schemas.microsoft.com/office/drawing/2014/main" id="{DCAC5B20-6809-4883-AE65-D4BF17C97574}"/>
              </a:ext>
            </a:extLst>
          </p:cNvPr>
          <p:cNvSpPr>
            <a:spLocks noGrp="1"/>
          </p:cNvSpPr>
          <p:nvPr>
            <p:ph idx="1"/>
          </p:nvPr>
        </p:nvSpPr>
        <p:spPr/>
        <p:txBody>
          <a:bodyPr/>
          <a:lstStyle/>
          <a:p>
            <a:pPr marL="0" indent="0">
              <a:buNone/>
            </a:pPr>
            <a:r>
              <a:rPr lang="ja-JP" altLang="en-US" dirty="0"/>
              <a:t>①まずは，</a:t>
            </a:r>
            <a:r>
              <a:rPr kumimoji="1" lang="ja-JP" altLang="en-US" b="1" u="sng" dirty="0">
                <a:solidFill>
                  <a:srgbClr val="FF0000"/>
                </a:solidFill>
              </a:rPr>
              <a:t>大量の訓練データが大切</a:t>
            </a:r>
            <a:endParaRPr kumimoji="1" lang="en-US" altLang="ja-JP" b="1" u="sng" dirty="0">
              <a:solidFill>
                <a:srgbClr val="FF0000"/>
              </a:solidFill>
            </a:endParaRPr>
          </a:p>
          <a:p>
            <a:pPr marL="0" indent="0">
              <a:buNone/>
            </a:pPr>
            <a:r>
              <a:rPr lang="ja-JP" altLang="en-US" dirty="0"/>
              <a:t>②訓練データの多様性と品質の向上も大切</a:t>
            </a:r>
            <a:endParaRPr lang="en-US" altLang="ja-JP" dirty="0"/>
          </a:p>
          <a:p>
            <a:pPr marL="0" indent="0">
              <a:buNone/>
            </a:pPr>
            <a:r>
              <a:rPr kumimoji="1" lang="ja-JP" altLang="en-US" dirty="0"/>
              <a:t>③ニューラルネットワークの簡素化や調整も大切</a:t>
            </a:r>
            <a:endParaRPr kumimoji="1" lang="en-US" altLang="ja-JP" dirty="0"/>
          </a:p>
          <a:p>
            <a:pPr marL="720000" indent="0">
              <a:buNone/>
            </a:pPr>
            <a:r>
              <a:rPr lang="ja-JP" altLang="en-US" b="0" i="0" dirty="0">
                <a:solidFill>
                  <a:srgbClr val="FF0000"/>
                </a:solidFill>
                <a:effectLst/>
                <a:latin typeface="Söhne"/>
              </a:rPr>
              <a:t>ニューラルネットワークの</a:t>
            </a:r>
            <a:r>
              <a:rPr lang="ja-JP" altLang="en-US" b="1" i="0" dirty="0">
                <a:solidFill>
                  <a:srgbClr val="FF0000"/>
                </a:solidFill>
                <a:effectLst/>
                <a:latin typeface="Söhne"/>
              </a:rPr>
              <a:t>層やユニット数を増やす</a:t>
            </a:r>
            <a:r>
              <a:rPr lang="ja-JP" altLang="en-US" b="0" i="0" dirty="0">
                <a:solidFill>
                  <a:srgbClr val="FF0000"/>
                </a:solidFill>
                <a:effectLst/>
                <a:latin typeface="Söhne"/>
              </a:rPr>
              <a:t>ことが必ずしも良い結果をもたらすわけでない．</a:t>
            </a:r>
            <a:endParaRPr lang="en-US" altLang="ja-JP" b="0" i="0" dirty="0">
              <a:solidFill>
                <a:srgbClr val="FF0000"/>
              </a:solidFill>
              <a:effectLst/>
              <a:latin typeface="Söhne"/>
            </a:endParaRPr>
          </a:p>
          <a:p>
            <a:pPr marL="720000" indent="0">
              <a:buNone/>
            </a:pPr>
            <a:endParaRPr kumimoji="1" lang="en-US" altLang="ja-JP" dirty="0">
              <a:solidFill>
                <a:srgbClr val="FF0000"/>
              </a:solidFill>
              <a:latin typeface="Söhne"/>
            </a:endParaRPr>
          </a:p>
          <a:p>
            <a:pPr marL="0" indent="0">
              <a:buNone/>
            </a:pPr>
            <a:r>
              <a:rPr kumimoji="1" lang="ja-JP" altLang="en-US" dirty="0">
                <a:solidFill>
                  <a:srgbClr val="FF0000"/>
                </a:solidFill>
                <a:latin typeface="Söhne"/>
              </a:rPr>
              <a:t>過去は，</a:t>
            </a:r>
            <a:r>
              <a:rPr lang="ja-JP" altLang="en-US" b="0" i="0" dirty="0">
                <a:solidFill>
                  <a:srgbClr val="374151"/>
                </a:solidFill>
                <a:effectLst/>
                <a:latin typeface="Söhne"/>
              </a:rPr>
              <a:t>ニューラルネットワークの</a:t>
            </a:r>
            <a:r>
              <a:rPr lang="ja-JP" altLang="en-US" b="1" i="0" dirty="0">
                <a:solidFill>
                  <a:srgbClr val="374151"/>
                </a:solidFill>
                <a:effectLst/>
                <a:latin typeface="Söhne"/>
              </a:rPr>
              <a:t>層の数やユニット数を増やす</a:t>
            </a:r>
            <a:r>
              <a:rPr lang="ja-JP" altLang="en-US" b="0" i="0" dirty="0">
                <a:solidFill>
                  <a:srgbClr val="374151"/>
                </a:solidFill>
                <a:effectLst/>
                <a:latin typeface="Söhne"/>
              </a:rPr>
              <a:t>ことは</a:t>
            </a:r>
            <a:r>
              <a:rPr lang="ja-JP" altLang="en-US" b="1" i="0" dirty="0">
                <a:solidFill>
                  <a:srgbClr val="374151"/>
                </a:solidFill>
                <a:effectLst/>
                <a:latin typeface="Söhne"/>
              </a:rPr>
              <a:t>現実的ではない</a:t>
            </a:r>
            <a:r>
              <a:rPr lang="ja-JP" altLang="en-US" b="0" i="0" dirty="0">
                <a:solidFill>
                  <a:srgbClr val="374151"/>
                </a:solidFill>
                <a:effectLst/>
                <a:latin typeface="Söhne"/>
              </a:rPr>
              <a:t>と考えられることもあった</a:t>
            </a:r>
            <a:endParaRPr kumimoji="1" lang="en-US" altLang="ja-JP" dirty="0">
              <a:solidFill>
                <a:srgbClr val="FF0000"/>
              </a:solidFill>
            </a:endParaRPr>
          </a:p>
        </p:txBody>
      </p:sp>
      <p:sp>
        <p:nvSpPr>
          <p:cNvPr id="4" name="スライド番号プレースホルダー 3">
            <a:extLst>
              <a:ext uri="{FF2B5EF4-FFF2-40B4-BE49-F238E27FC236}">
                <a16:creationId xmlns:a16="http://schemas.microsoft.com/office/drawing/2014/main" id="{B01A6533-30D8-40C4-9BA4-3C316E864F0F}"/>
              </a:ext>
            </a:extLst>
          </p:cNvPr>
          <p:cNvSpPr>
            <a:spLocks noGrp="1"/>
          </p:cNvSpPr>
          <p:nvPr>
            <p:ph type="sldNum" sz="quarter" idx="12"/>
          </p:nvPr>
        </p:nvSpPr>
        <p:spPr/>
        <p:txBody>
          <a:bodyPr/>
          <a:lstStyle/>
          <a:p>
            <a:fld id="{E205D82C-95A1-431E-8E38-AA614A14CDCF}" type="slidenum">
              <a:rPr kumimoji="1" lang="ja-JP" altLang="en-US" smtClean="0"/>
              <a:t>21</a:t>
            </a:fld>
            <a:endParaRPr kumimoji="1" lang="ja-JP" altLang="en-US"/>
          </a:p>
        </p:txBody>
      </p:sp>
    </p:spTree>
    <p:extLst>
      <p:ext uri="{BB962C8B-B14F-4D97-AF65-F5344CB8AC3E}">
        <p14:creationId xmlns:p14="http://schemas.microsoft.com/office/powerpoint/2010/main" val="2821487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482B0-CDF3-AC94-E4B3-A7CCE2589F63}"/>
              </a:ext>
            </a:extLst>
          </p:cNvPr>
          <p:cNvSpPr>
            <a:spLocks noGrp="1"/>
          </p:cNvSpPr>
          <p:nvPr>
            <p:ph type="title"/>
          </p:nvPr>
        </p:nvSpPr>
        <p:spPr/>
        <p:txBody>
          <a:bodyPr>
            <a:normAutofit fontScale="90000"/>
          </a:bodyPr>
          <a:lstStyle/>
          <a:p>
            <a:r>
              <a:rPr kumimoji="1" lang="en-US" altLang="ja-JP" dirty="0"/>
              <a:t>2009</a:t>
            </a:r>
            <a:r>
              <a:rPr kumimoji="1" lang="ja-JP" altLang="en-US" dirty="0"/>
              <a:t>年以降の進展</a:t>
            </a:r>
          </a:p>
        </p:txBody>
      </p:sp>
      <p:sp>
        <p:nvSpPr>
          <p:cNvPr id="3" name="コンテンツ プレースホルダー 2">
            <a:extLst>
              <a:ext uri="{FF2B5EF4-FFF2-40B4-BE49-F238E27FC236}">
                <a16:creationId xmlns:a16="http://schemas.microsoft.com/office/drawing/2014/main" id="{EA9A741E-7C0B-BCE8-DB6F-509889CE41DC}"/>
              </a:ext>
            </a:extLst>
          </p:cNvPr>
          <p:cNvSpPr>
            <a:spLocks noGrp="1"/>
          </p:cNvSpPr>
          <p:nvPr>
            <p:ph idx="1"/>
          </p:nvPr>
        </p:nvSpPr>
        <p:spPr>
          <a:xfrm>
            <a:off x="321845" y="846252"/>
            <a:ext cx="8461208" cy="5875223"/>
          </a:xfrm>
        </p:spPr>
        <p:txBody>
          <a:bodyPr>
            <a:normAutofit fontScale="92500" lnSpcReduction="10000"/>
          </a:bodyPr>
          <a:lstStyle/>
          <a:p>
            <a:r>
              <a:rPr kumimoji="1" lang="ja-JP" altLang="en-US" b="1" dirty="0"/>
              <a:t>従来からある技術と，新技術の組み合わせ</a:t>
            </a:r>
            <a:r>
              <a:rPr lang="ja-JP" altLang="en-US" b="1" dirty="0"/>
              <a:t>により，性能向上，過学習の抑止が進展</a:t>
            </a:r>
            <a:endParaRPr kumimoji="1" lang="en-US" altLang="ja-JP" b="1" dirty="0"/>
          </a:p>
          <a:p>
            <a:pPr marL="0" indent="0">
              <a:buNone/>
            </a:pPr>
            <a:r>
              <a:rPr kumimoji="1" lang="en-US" altLang="ja-JP" dirty="0"/>
              <a:t>【</a:t>
            </a:r>
            <a:r>
              <a:rPr kumimoji="1" lang="ja-JP" altLang="en-US" dirty="0"/>
              <a:t>新技術の例</a:t>
            </a:r>
            <a:r>
              <a:rPr kumimoji="1" lang="en-US" altLang="ja-JP" dirty="0"/>
              <a:t>】</a:t>
            </a:r>
          </a:p>
          <a:p>
            <a:pPr lvl="1"/>
            <a:r>
              <a:rPr lang="ja-JP" altLang="en-US" sz="2000" dirty="0"/>
              <a:t>非線形性の正規化 </a:t>
            </a:r>
            <a:r>
              <a:rPr lang="en-US" altLang="ja-JP" sz="2000" dirty="0"/>
              <a:t>(rectified nonlinearity), 2009</a:t>
            </a:r>
            <a:r>
              <a:rPr lang="ja-JP" altLang="en-US" sz="2000" dirty="0"/>
              <a:t>年</a:t>
            </a:r>
            <a:endParaRPr lang="en-US" altLang="ja-JP" sz="2000" dirty="0"/>
          </a:p>
          <a:p>
            <a:pPr lvl="1"/>
            <a:r>
              <a:rPr kumimoji="1" lang="ja-JP" altLang="en-US" sz="2000" dirty="0"/>
              <a:t>活性化関数の</a:t>
            </a:r>
            <a:r>
              <a:rPr kumimoji="1" lang="en-US" altLang="ja-JP" sz="2000" dirty="0"/>
              <a:t> </a:t>
            </a:r>
            <a:r>
              <a:rPr kumimoji="1" lang="en-US" altLang="ja-JP" sz="2000" dirty="0" err="1"/>
              <a:t>ReLU</a:t>
            </a:r>
            <a:r>
              <a:rPr lang="en-US" altLang="ja-JP" sz="2000" dirty="0"/>
              <a:t>, 2011</a:t>
            </a:r>
            <a:r>
              <a:rPr lang="ja-JP" altLang="en-US" sz="2000" dirty="0"/>
              <a:t>年</a:t>
            </a:r>
            <a:endParaRPr lang="en-US" altLang="ja-JP" sz="2000" dirty="0"/>
          </a:p>
          <a:p>
            <a:pPr lvl="1"/>
            <a:r>
              <a:rPr lang="ja-JP" altLang="en-US" sz="2000" dirty="0"/>
              <a:t>ドロップアウト</a:t>
            </a:r>
            <a:endParaRPr lang="en-US" altLang="ja-JP" sz="2000" dirty="0"/>
          </a:p>
          <a:p>
            <a:pPr lvl="1"/>
            <a:r>
              <a:rPr kumimoji="1" lang="ja-JP" altLang="en-US" sz="2000" dirty="0"/>
              <a:t>正則化（</a:t>
            </a:r>
            <a:r>
              <a:rPr kumimoji="1" lang="en-US" altLang="ja-JP" sz="2000" dirty="0"/>
              <a:t>L1</a:t>
            </a:r>
            <a:r>
              <a:rPr kumimoji="1" lang="ja-JP" altLang="en-US" sz="2000" dirty="0"/>
              <a:t>，</a:t>
            </a:r>
            <a:r>
              <a:rPr kumimoji="1" lang="en-US" altLang="ja-JP" sz="2000" dirty="0"/>
              <a:t>L2</a:t>
            </a:r>
            <a:r>
              <a:rPr kumimoji="1" lang="ja-JP" altLang="en-US" sz="2000" dirty="0"/>
              <a:t>）</a:t>
            </a:r>
            <a:endParaRPr kumimoji="1" lang="en-US" altLang="ja-JP" sz="2000" dirty="0"/>
          </a:p>
          <a:p>
            <a:pPr lvl="1"/>
            <a:r>
              <a:rPr kumimoji="1" lang="ja-JP" altLang="en-US" sz="2000" dirty="0"/>
              <a:t>学習率の調整</a:t>
            </a:r>
            <a:endParaRPr kumimoji="1" lang="en-US" altLang="ja-JP" sz="2000" dirty="0"/>
          </a:p>
          <a:p>
            <a:pPr marL="457200" lvl="1" indent="0">
              <a:buNone/>
            </a:pPr>
            <a:r>
              <a:rPr kumimoji="1" lang="ja-JP" altLang="en-US" sz="2000" dirty="0"/>
              <a:t>さらなる進展：　</a:t>
            </a:r>
            <a:endParaRPr kumimoji="1" lang="en-US" altLang="ja-JP" sz="2000" dirty="0"/>
          </a:p>
          <a:p>
            <a:pPr marL="457200" lvl="1" indent="0">
              <a:buNone/>
            </a:pPr>
            <a:r>
              <a:rPr lang="ja-JP" altLang="en-US" sz="2000" dirty="0"/>
              <a:t>　　　　</a:t>
            </a:r>
            <a:r>
              <a:rPr kumimoji="1" lang="en-US" altLang="ja-JP" sz="2000" dirty="0"/>
              <a:t>He </a:t>
            </a:r>
            <a:r>
              <a:rPr kumimoji="1" lang="ja-JP" altLang="en-US" sz="2000" dirty="0"/>
              <a:t>の初期化</a:t>
            </a:r>
            <a:r>
              <a:rPr kumimoji="1" lang="en-US" altLang="ja-JP" sz="2000" dirty="0"/>
              <a:t>, 2015</a:t>
            </a:r>
            <a:r>
              <a:rPr kumimoji="1" lang="ja-JP" altLang="en-US" sz="2000" dirty="0"/>
              <a:t>年　など</a:t>
            </a:r>
            <a:endParaRPr kumimoji="1" lang="en-US" altLang="ja-JP" sz="2000" dirty="0"/>
          </a:p>
          <a:p>
            <a:pPr marL="457200" lvl="1" indent="0">
              <a:buNone/>
            </a:pPr>
            <a:endParaRPr kumimoji="1" lang="en-US" altLang="ja-JP" dirty="0"/>
          </a:p>
          <a:p>
            <a:r>
              <a:rPr kumimoji="1" lang="ja-JP" altLang="en-US" b="1" dirty="0"/>
              <a:t>巨大な訓練データの利用</a:t>
            </a:r>
            <a:endParaRPr lang="en-US" altLang="ja-JP" b="1" dirty="0"/>
          </a:p>
          <a:p>
            <a:r>
              <a:rPr kumimoji="1" lang="ja-JP" altLang="en-US" b="1" dirty="0"/>
              <a:t>コンピュータの高速化</a:t>
            </a:r>
            <a:endParaRPr kumimoji="1" lang="en-US" altLang="ja-JP" b="1" dirty="0"/>
          </a:p>
          <a:p>
            <a:pPr marL="0" indent="0">
              <a:buNone/>
            </a:pPr>
            <a:r>
              <a:rPr kumimoji="1" lang="ja-JP" altLang="en-US" b="1" dirty="0"/>
              <a:t>→　</a:t>
            </a:r>
            <a:r>
              <a:rPr lang="ja-JP" altLang="en-US" b="0" i="0" dirty="0">
                <a:effectLst/>
                <a:latin typeface="Söhne"/>
              </a:rPr>
              <a:t>ニューラルネットワークの</a:t>
            </a:r>
            <a:r>
              <a:rPr lang="ja-JP" altLang="en-US" b="1" i="0" dirty="0">
                <a:effectLst/>
                <a:latin typeface="Söhne"/>
              </a:rPr>
              <a:t>層やユニット数を増やすことが一定程度可能に．</a:t>
            </a:r>
            <a:endParaRPr kumimoji="1" lang="en-US" altLang="ja-JP" dirty="0"/>
          </a:p>
          <a:p>
            <a:pPr marL="457200" lvl="1" indent="0">
              <a:buNone/>
            </a:pPr>
            <a:endParaRPr kumimoji="1" lang="ja-JP" altLang="en-US" dirty="0"/>
          </a:p>
        </p:txBody>
      </p:sp>
      <p:sp>
        <p:nvSpPr>
          <p:cNvPr id="4" name="スライド番号プレースホルダー 3">
            <a:extLst>
              <a:ext uri="{FF2B5EF4-FFF2-40B4-BE49-F238E27FC236}">
                <a16:creationId xmlns:a16="http://schemas.microsoft.com/office/drawing/2014/main" id="{C18FE282-CFF8-DB69-31E2-3E0FD55A11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83049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A14005-75FD-4DD9-DB90-C6FA06B33193}"/>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9EB26082-C53C-F0D6-883A-0D04388D8476}"/>
              </a:ext>
            </a:extLst>
          </p:cNvPr>
          <p:cNvSpPr>
            <a:spLocks noGrp="1"/>
          </p:cNvSpPr>
          <p:nvPr>
            <p:ph idx="1"/>
          </p:nvPr>
        </p:nvSpPr>
        <p:spPr>
          <a:xfrm>
            <a:off x="321845" y="846252"/>
            <a:ext cx="8461208" cy="5682651"/>
          </a:xfrm>
        </p:spPr>
        <p:txBody>
          <a:bodyPr>
            <a:normAutofit/>
          </a:bodyPr>
          <a:lstStyle/>
          <a:p>
            <a:r>
              <a:rPr kumimoji="1" lang="ja-JP" altLang="en-US" b="1" dirty="0">
                <a:solidFill>
                  <a:srgbClr val="FF0000"/>
                </a:solidFill>
              </a:rPr>
              <a:t>汎化の失敗</a:t>
            </a:r>
            <a:r>
              <a:rPr kumimoji="1" lang="ja-JP" altLang="en-US" dirty="0"/>
              <a:t>：訓練データでの学習</a:t>
            </a:r>
            <a:r>
              <a:rPr kumimoji="1" lang="ja-JP" altLang="en-US" b="1" dirty="0"/>
              <a:t>だけ</a:t>
            </a:r>
            <a:r>
              <a:rPr kumimoji="1" lang="ja-JP" altLang="en-US" dirty="0"/>
              <a:t>では，</a:t>
            </a:r>
            <a:r>
              <a:rPr kumimoji="1" lang="ja-JP" altLang="en-US" b="1" dirty="0"/>
              <a:t>未知のデータ</a:t>
            </a:r>
            <a:r>
              <a:rPr kumimoji="1" lang="ja-JP" altLang="en-US" dirty="0"/>
              <a:t>に</a:t>
            </a:r>
            <a:r>
              <a:rPr kumimoji="1" lang="ja-JP" altLang="en-US" b="1" dirty="0"/>
              <a:t>適切に処理できない可能性</a:t>
            </a:r>
            <a:r>
              <a:rPr kumimoji="1" lang="ja-JP" altLang="en-US" dirty="0"/>
              <a:t>がある</a:t>
            </a:r>
          </a:p>
          <a:p>
            <a:r>
              <a:rPr kumimoji="1" lang="ja-JP" altLang="en-US" b="1" dirty="0">
                <a:solidFill>
                  <a:srgbClr val="FF0000"/>
                </a:solidFill>
              </a:rPr>
              <a:t>汎化の失敗</a:t>
            </a:r>
            <a:r>
              <a:rPr kumimoji="1" lang="ja-JP" altLang="en-US" dirty="0"/>
              <a:t>は，</a:t>
            </a:r>
            <a:r>
              <a:rPr kumimoji="1" lang="ja-JP" altLang="en-US" b="1" dirty="0"/>
              <a:t>訓練データに過剰に適合</a:t>
            </a:r>
            <a:r>
              <a:rPr kumimoji="1" lang="ja-JP" altLang="en-US" dirty="0"/>
              <a:t>し，訓練データ内に存在しない特徴やパターンに対して誤った結果を出す（</a:t>
            </a:r>
            <a:r>
              <a:rPr kumimoji="1" lang="ja-JP" altLang="en-US" b="1" dirty="0"/>
              <a:t>過学習</a:t>
            </a:r>
            <a:r>
              <a:rPr kumimoji="1" lang="ja-JP" altLang="en-US" dirty="0"/>
              <a:t>）により</a:t>
            </a:r>
            <a:r>
              <a:rPr kumimoji="1" lang="ja-JP" altLang="en-US" b="1" dirty="0"/>
              <a:t>発生</a:t>
            </a:r>
          </a:p>
          <a:p>
            <a:r>
              <a:rPr kumimoji="1" lang="ja-JP" altLang="en-US" b="1" dirty="0"/>
              <a:t>過学習の防止</a:t>
            </a:r>
            <a:r>
              <a:rPr kumimoji="1" lang="ja-JP" altLang="en-US" dirty="0"/>
              <a:t>は，</a:t>
            </a:r>
            <a:r>
              <a:rPr kumimoji="1" lang="ja-JP" altLang="en-US" b="1" dirty="0"/>
              <a:t>単純でなく</a:t>
            </a:r>
            <a:r>
              <a:rPr kumimoji="1" lang="ja-JP" altLang="en-US" dirty="0"/>
              <a:t>，様々な技術，調整，巨大な訓練データの準備が必要（それでも完全に防止できない）</a:t>
            </a:r>
          </a:p>
          <a:p>
            <a:r>
              <a:rPr kumimoji="1" lang="ja-JP" altLang="en-US" dirty="0"/>
              <a:t>技術の進展，巨大な訓練データの利用，コンピュータの高速化により、</a:t>
            </a:r>
            <a:r>
              <a:rPr kumimoji="1" lang="ja-JP" altLang="en-US" b="1" dirty="0"/>
              <a:t>ニューラルネットワークの層やユニット数を増やすことが一定程度可能に</a:t>
            </a:r>
            <a:r>
              <a:rPr kumimoji="1" lang="ja-JP" altLang="en-US" dirty="0"/>
              <a:t>なった</a:t>
            </a:r>
          </a:p>
          <a:p>
            <a:endParaRPr kumimoji="1" lang="ja-JP" altLang="en-US" dirty="0"/>
          </a:p>
          <a:p>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E898DC1D-C1E6-560D-76F4-48AB8A279E4D}"/>
              </a:ext>
            </a:extLst>
          </p:cNvPr>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Tree>
    <p:extLst>
      <p:ext uri="{BB962C8B-B14F-4D97-AF65-F5344CB8AC3E}">
        <p14:creationId xmlns:p14="http://schemas.microsoft.com/office/powerpoint/2010/main" val="157831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7-3 </a:t>
            </a:r>
            <a:r>
              <a:rPr lang="ja-JP" altLang="en-US" dirty="0"/>
              <a:t>学習の繰り返し，学習曲線</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99863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36F86-0986-4645-8796-2EEADBFC4022}"/>
              </a:ext>
            </a:extLst>
          </p:cNvPr>
          <p:cNvSpPr>
            <a:spLocks noGrp="1"/>
          </p:cNvSpPr>
          <p:nvPr>
            <p:ph type="title"/>
          </p:nvPr>
        </p:nvSpPr>
        <p:spPr/>
        <p:txBody>
          <a:bodyPr>
            <a:normAutofit fontScale="90000"/>
          </a:bodyPr>
          <a:lstStyle/>
          <a:p>
            <a:r>
              <a:rPr kumimoji="1" lang="ja-JP" altLang="en-US" dirty="0"/>
              <a:t>ニューラルネットワークの学習</a:t>
            </a:r>
          </a:p>
        </p:txBody>
      </p:sp>
      <p:sp>
        <p:nvSpPr>
          <p:cNvPr id="3" name="コンテンツ プレースホルダー 2">
            <a:extLst>
              <a:ext uri="{FF2B5EF4-FFF2-40B4-BE49-F238E27FC236}">
                <a16:creationId xmlns:a16="http://schemas.microsoft.com/office/drawing/2014/main" id="{906CD7FA-83DD-45CF-B743-72FEDC473086}"/>
              </a:ext>
            </a:extLst>
          </p:cNvPr>
          <p:cNvSpPr>
            <a:spLocks noGrp="1"/>
          </p:cNvSpPr>
          <p:nvPr>
            <p:ph idx="1"/>
          </p:nvPr>
        </p:nvSpPr>
        <p:spPr>
          <a:xfrm>
            <a:off x="321845" y="846253"/>
            <a:ext cx="8728102" cy="5333166"/>
          </a:xfrm>
        </p:spPr>
        <p:txBody>
          <a:bodyPr/>
          <a:lstStyle/>
          <a:p>
            <a:r>
              <a:rPr kumimoji="1" lang="ja-JP" altLang="en-US" b="1" dirty="0">
                <a:solidFill>
                  <a:srgbClr val="FF0000"/>
                </a:solidFill>
              </a:rPr>
              <a:t>学習</a:t>
            </a:r>
            <a:r>
              <a:rPr kumimoji="1" lang="ja-JP" altLang="en-US" dirty="0"/>
              <a:t>には，</a:t>
            </a:r>
            <a:r>
              <a:rPr kumimoji="1" lang="ja-JP" altLang="en-US" b="1" dirty="0"/>
              <a:t>訓練データ</a:t>
            </a:r>
            <a:r>
              <a:rPr kumimoji="1" lang="ja-JP" altLang="en-US" dirty="0"/>
              <a:t>を使用</a:t>
            </a:r>
            <a:endParaRPr kumimoji="1" lang="en-US" altLang="ja-JP" dirty="0"/>
          </a:p>
          <a:p>
            <a:r>
              <a:rPr kumimoji="1" lang="ja-JP" altLang="en-US" b="1" dirty="0">
                <a:solidFill>
                  <a:srgbClr val="FF0000"/>
                </a:solidFill>
              </a:rPr>
              <a:t>ユニットの結合の重み</a:t>
            </a:r>
            <a:r>
              <a:rPr kumimoji="1" lang="ja-JP" altLang="en-US" dirty="0"/>
              <a:t>が</a:t>
            </a:r>
            <a:r>
              <a:rPr kumimoji="1" lang="ja-JP" altLang="en-US" b="1" dirty="0">
                <a:solidFill>
                  <a:srgbClr val="FF0000"/>
                </a:solidFill>
              </a:rPr>
              <a:t>変化する</a:t>
            </a:r>
            <a:endParaRPr kumimoji="1" lang="en-US" altLang="ja-JP" b="1" dirty="0">
              <a:solidFill>
                <a:srgbClr val="FF0000"/>
              </a:solidFill>
            </a:endParaRPr>
          </a:p>
          <a:p>
            <a:pPr marL="0" indent="0">
              <a:buNone/>
            </a:pPr>
            <a:r>
              <a:rPr lang="ja-JP" altLang="en-US" dirty="0"/>
              <a:t>　①　</a:t>
            </a:r>
            <a:r>
              <a:rPr lang="ja-JP" altLang="en-US" b="1" dirty="0"/>
              <a:t>訓練データ</a:t>
            </a:r>
            <a:r>
              <a:rPr lang="ja-JP" altLang="en-US" dirty="0"/>
              <a:t>により，ニューラルネットワークを</a:t>
            </a:r>
            <a:endParaRPr lang="en-US" altLang="ja-JP" dirty="0"/>
          </a:p>
          <a:p>
            <a:pPr marL="0" indent="0">
              <a:buNone/>
            </a:pPr>
            <a:r>
              <a:rPr lang="ja-JP" altLang="en-US" dirty="0"/>
              <a:t>　　　動かし，正解との誤差を得る</a:t>
            </a:r>
            <a:endParaRPr lang="en-US" altLang="ja-JP" dirty="0"/>
          </a:p>
          <a:p>
            <a:pPr marL="0" indent="0">
              <a:buNone/>
            </a:pPr>
            <a:r>
              <a:rPr lang="ja-JP" altLang="en-US" dirty="0"/>
              <a:t>　②　正解との誤差が少なくなるように</a:t>
            </a:r>
            <a:endParaRPr lang="en-US" altLang="ja-JP" dirty="0"/>
          </a:p>
          <a:p>
            <a:pPr marL="0" indent="0">
              <a:buNone/>
            </a:pPr>
            <a:r>
              <a:rPr lang="ja-JP" altLang="en-US" dirty="0"/>
              <a:t>　　　</a:t>
            </a:r>
            <a:r>
              <a:rPr lang="ja-JP" altLang="en-US" b="1" dirty="0">
                <a:solidFill>
                  <a:srgbClr val="FF0000"/>
                </a:solidFill>
              </a:rPr>
              <a:t>結合の重みが変化</a:t>
            </a:r>
            <a:endParaRPr lang="en-US" altLang="ja-JP" b="1" dirty="0">
              <a:solidFill>
                <a:srgbClr val="FF0000"/>
              </a:solidFill>
            </a:endParaRPr>
          </a:p>
          <a:p>
            <a:pPr marL="0" indent="0">
              <a:buNone/>
            </a:pPr>
            <a:r>
              <a:rPr lang="ja-JP" altLang="en-US" dirty="0"/>
              <a:t>　　</a:t>
            </a:r>
            <a:endParaRPr lang="en-US" altLang="ja-JP" dirty="0"/>
          </a:p>
          <a:p>
            <a:pPr marL="0" indent="0">
              <a:buNone/>
            </a:pPr>
            <a:r>
              <a:rPr kumimoji="1" lang="ja-JP" altLang="en-US" dirty="0"/>
              <a:t>　　この様子は，</a:t>
            </a:r>
            <a:r>
              <a:rPr kumimoji="1" lang="ja-JP" altLang="en-US" dirty="0">
                <a:solidFill>
                  <a:schemeClr val="accent6">
                    <a:lumMod val="75000"/>
                  </a:schemeClr>
                </a:solidFill>
              </a:rPr>
              <a:t>坂道を降りる様子</a:t>
            </a:r>
            <a:r>
              <a:rPr kumimoji="1" lang="ja-JP" altLang="en-US" dirty="0"/>
              <a:t>にも似ている</a:t>
            </a:r>
            <a:endParaRPr kumimoji="1" lang="en-US" altLang="ja-JP" dirty="0"/>
          </a:p>
        </p:txBody>
      </p:sp>
      <p:sp>
        <p:nvSpPr>
          <p:cNvPr id="4" name="スライド番号プレースホルダー 3">
            <a:extLst>
              <a:ext uri="{FF2B5EF4-FFF2-40B4-BE49-F238E27FC236}">
                <a16:creationId xmlns:a16="http://schemas.microsoft.com/office/drawing/2014/main" id="{100BB711-0E94-405B-BF98-8336ABA767C1}"/>
              </a:ext>
            </a:extLst>
          </p:cNvPr>
          <p:cNvSpPr>
            <a:spLocks noGrp="1"/>
          </p:cNvSpPr>
          <p:nvPr>
            <p:ph type="sldNum" sz="quarter" idx="12"/>
          </p:nvPr>
        </p:nvSpPr>
        <p:spPr/>
        <p:txBody>
          <a:bodyPr/>
          <a:lstStyle/>
          <a:p>
            <a:fld id="{E205D82C-95A1-431E-8E38-AA614A14CDCF}" type="slidenum">
              <a:rPr kumimoji="1" lang="ja-JP" altLang="en-US" smtClean="0"/>
              <a:t>25</a:t>
            </a:fld>
            <a:endParaRPr kumimoji="1" lang="ja-JP" altLang="en-US"/>
          </a:p>
        </p:txBody>
      </p:sp>
    </p:spTree>
    <p:extLst>
      <p:ext uri="{BB962C8B-B14F-4D97-AF65-F5344CB8AC3E}">
        <p14:creationId xmlns:p14="http://schemas.microsoft.com/office/powerpoint/2010/main" val="345215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1207007"/>
            <a:ext cx="8137661" cy="4972411"/>
          </a:xfrm>
        </p:spPr>
        <p:txBody>
          <a:bodyPr/>
          <a:lstStyle/>
          <a:p>
            <a:pPr marL="0" indent="0">
              <a:buNone/>
            </a:pPr>
            <a:r>
              <a:rPr lang="ja-JP" altLang="en-US" b="1" dirty="0">
                <a:solidFill>
                  <a:srgbClr val="C00000"/>
                </a:solidFill>
              </a:rPr>
              <a:t>誤差</a:t>
            </a:r>
            <a:r>
              <a:rPr lang="ja-JP" altLang="en-US" dirty="0"/>
              <a:t>が</a:t>
            </a:r>
            <a:r>
              <a:rPr lang="ja-JP" altLang="en-US" b="1" u="sng" dirty="0">
                <a:solidFill>
                  <a:srgbClr val="FF0000"/>
                </a:solidFill>
              </a:rPr>
              <a:t>最小になる</a:t>
            </a:r>
            <a:r>
              <a:rPr lang="ja-JP" altLang="en-US" dirty="0"/>
              <a:t>ポイントを探索</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1372104" y="2528103"/>
            <a:ext cx="6201279" cy="4149274"/>
          </a:xfrm>
          <a:prstGeom prst="rect">
            <a:avLst/>
          </a:prstGeom>
        </p:spPr>
      </p:pic>
      <p:sp>
        <p:nvSpPr>
          <p:cNvPr id="6" name="テキスト ボックス 5"/>
          <p:cNvSpPr txBox="1"/>
          <p:nvPr/>
        </p:nvSpPr>
        <p:spPr>
          <a:xfrm flipH="1">
            <a:off x="897612" y="4263279"/>
            <a:ext cx="7965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値</a:t>
            </a:r>
          </a:p>
        </p:txBody>
      </p:sp>
      <p:sp>
        <p:nvSpPr>
          <p:cNvPr id="7" name="テキスト ボックス 6"/>
          <p:cNvSpPr txBox="1"/>
          <p:nvPr/>
        </p:nvSpPr>
        <p:spPr>
          <a:xfrm flipH="1">
            <a:off x="3195815" y="6380779"/>
            <a:ext cx="4060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横軸はパラメータ</a:t>
            </a:r>
          </a:p>
        </p:txBody>
      </p:sp>
      <p:sp>
        <p:nvSpPr>
          <p:cNvPr id="8" name="楕円 7">
            <a:extLst>
              <a:ext uri="{FF2B5EF4-FFF2-40B4-BE49-F238E27FC236}">
                <a16:creationId xmlns:a16="http://schemas.microsoft.com/office/drawing/2014/main" id="{3E2667EA-2B64-4C51-A9D4-B5105E8B3D47}"/>
              </a:ext>
            </a:extLst>
          </p:cNvPr>
          <p:cNvSpPr/>
          <p:nvPr/>
        </p:nvSpPr>
        <p:spPr>
          <a:xfrm>
            <a:off x="4379495" y="5582653"/>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80135A6-7943-4835-8C8E-FD846CDA667B}"/>
              </a:ext>
            </a:extLst>
          </p:cNvPr>
          <p:cNvSpPr txBox="1"/>
          <p:nvPr/>
        </p:nvSpPr>
        <p:spPr>
          <a:xfrm flipH="1">
            <a:off x="3852821" y="4524889"/>
            <a:ext cx="4060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最適なポイント</a:t>
            </a:r>
          </a:p>
        </p:txBody>
      </p:sp>
    </p:spTree>
    <p:extLst>
      <p:ext uri="{BB962C8B-B14F-4D97-AF65-F5344CB8AC3E}">
        <p14:creationId xmlns:p14="http://schemas.microsoft.com/office/powerpoint/2010/main" val="199753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9EDFCF2-69F0-4824-9E66-5D223D5298FD}"/>
              </a:ext>
            </a:extLst>
          </p:cNvPr>
          <p:cNvPicPr>
            <a:picLocks noChangeAspect="1"/>
          </p:cNvPicPr>
          <p:nvPr/>
        </p:nvPicPr>
        <p:blipFill>
          <a:blip r:embed="rId2"/>
          <a:stretch>
            <a:fillRect/>
          </a:stretch>
        </p:blipFill>
        <p:spPr>
          <a:xfrm>
            <a:off x="1035220" y="2076910"/>
            <a:ext cx="6201279" cy="4149274"/>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8" name="矢印: 右 7">
            <a:extLst>
              <a:ext uri="{FF2B5EF4-FFF2-40B4-BE49-F238E27FC236}">
                <a16:creationId xmlns:a16="http://schemas.microsoft.com/office/drawing/2014/main" id="{97E8A61A-6C9C-45B5-B946-B2CE7C481DC9}"/>
              </a:ext>
            </a:extLst>
          </p:cNvPr>
          <p:cNvSpPr/>
          <p:nvPr/>
        </p:nvSpPr>
        <p:spPr>
          <a:xfrm rot="18257413" flipH="1">
            <a:off x="5767701" y="2414246"/>
            <a:ext cx="819705" cy="430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465C160-A931-4EC5-91E2-C66D4D1AD721}"/>
              </a:ext>
            </a:extLst>
          </p:cNvPr>
          <p:cNvSpPr txBox="1"/>
          <p:nvPr/>
        </p:nvSpPr>
        <p:spPr>
          <a:xfrm>
            <a:off x="3224465" y="561749"/>
            <a:ext cx="476449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傾きが右</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上がり</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のとき：</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パラメータ値を</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減らす</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最適に近づく</a:t>
            </a:r>
          </a:p>
        </p:txBody>
      </p:sp>
      <p:sp>
        <p:nvSpPr>
          <p:cNvPr id="12" name="楕円 11">
            <a:extLst>
              <a:ext uri="{FF2B5EF4-FFF2-40B4-BE49-F238E27FC236}">
                <a16:creationId xmlns:a16="http://schemas.microsoft.com/office/drawing/2014/main" id="{981035F8-81BB-46FC-B606-3FF1E925D001}"/>
              </a:ext>
            </a:extLst>
          </p:cNvPr>
          <p:cNvSpPr/>
          <p:nvPr/>
        </p:nvSpPr>
        <p:spPr>
          <a:xfrm>
            <a:off x="6331213" y="2728186"/>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C548AE08-C9AB-4F8E-9018-62687F72DB3A}"/>
              </a:ext>
            </a:extLst>
          </p:cNvPr>
          <p:cNvSpPr/>
          <p:nvPr/>
        </p:nvSpPr>
        <p:spPr>
          <a:xfrm>
            <a:off x="6076143" y="3257518"/>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CD80546B-9AE8-42C6-B1B8-1B1F3182CC77}"/>
              </a:ext>
            </a:extLst>
          </p:cNvPr>
          <p:cNvSpPr/>
          <p:nvPr/>
        </p:nvSpPr>
        <p:spPr>
          <a:xfrm>
            <a:off x="5821073" y="3786850"/>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3CAF8D28-BB34-4A08-87A2-257C1DDE2A16}"/>
              </a:ext>
            </a:extLst>
          </p:cNvPr>
          <p:cNvSpPr/>
          <p:nvPr/>
        </p:nvSpPr>
        <p:spPr>
          <a:xfrm>
            <a:off x="5440874" y="4311498"/>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37C5315A-7ABF-4C38-A30C-7BC97D0D0373}"/>
              </a:ext>
            </a:extLst>
          </p:cNvPr>
          <p:cNvSpPr txBox="1"/>
          <p:nvPr/>
        </p:nvSpPr>
        <p:spPr>
          <a:xfrm>
            <a:off x="7236499" y="3175779"/>
            <a:ext cx="1800493"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１回では最適に</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ならない。</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移動を繰り返す</a:t>
            </a:r>
          </a:p>
        </p:txBody>
      </p:sp>
    </p:spTree>
    <p:extLst>
      <p:ext uri="{BB962C8B-B14F-4D97-AF65-F5344CB8AC3E}">
        <p14:creationId xmlns:p14="http://schemas.microsoft.com/office/powerpoint/2010/main" val="1235721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12B4019A-11B7-4166-BF6C-CC3670FD50F6}"/>
              </a:ext>
            </a:extLst>
          </p:cNvPr>
          <p:cNvSpPr txBox="1"/>
          <p:nvPr/>
        </p:nvSpPr>
        <p:spPr>
          <a:xfrm>
            <a:off x="2028241" y="840882"/>
            <a:ext cx="476449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傾きが右</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下がり</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のとき：</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パラメータ値を</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増やす</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最適に近づく</a:t>
            </a:r>
          </a:p>
        </p:txBody>
      </p:sp>
      <p:sp>
        <p:nvSpPr>
          <p:cNvPr id="12" name="テキスト ボックス 11">
            <a:extLst>
              <a:ext uri="{FF2B5EF4-FFF2-40B4-BE49-F238E27FC236}">
                <a16:creationId xmlns:a16="http://schemas.microsoft.com/office/drawing/2014/main" id="{9FAA443E-8BEC-4E29-90DE-B8DD25DFD1BA}"/>
              </a:ext>
            </a:extLst>
          </p:cNvPr>
          <p:cNvSpPr txBox="1"/>
          <p:nvPr/>
        </p:nvSpPr>
        <p:spPr>
          <a:xfrm>
            <a:off x="7236499" y="3175779"/>
            <a:ext cx="1800493"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１回では最適に</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ならない。</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移動を繰り返す</a:t>
            </a:r>
          </a:p>
        </p:txBody>
      </p:sp>
      <p:pic>
        <p:nvPicPr>
          <p:cNvPr id="13" name="図 12">
            <a:extLst>
              <a:ext uri="{FF2B5EF4-FFF2-40B4-BE49-F238E27FC236}">
                <a16:creationId xmlns:a16="http://schemas.microsoft.com/office/drawing/2014/main" id="{7F285329-04B8-4FD4-8976-19368C5BAFA0}"/>
              </a:ext>
            </a:extLst>
          </p:cNvPr>
          <p:cNvPicPr>
            <a:picLocks noChangeAspect="1"/>
          </p:cNvPicPr>
          <p:nvPr/>
        </p:nvPicPr>
        <p:blipFill>
          <a:blip r:embed="rId2"/>
          <a:stretch>
            <a:fillRect/>
          </a:stretch>
        </p:blipFill>
        <p:spPr>
          <a:xfrm>
            <a:off x="1035220" y="2076910"/>
            <a:ext cx="6201279" cy="4149274"/>
          </a:xfrm>
          <a:prstGeom prst="rect">
            <a:avLst/>
          </a:prstGeom>
        </p:spPr>
      </p:pic>
      <p:sp>
        <p:nvSpPr>
          <p:cNvPr id="14" name="矢印: 右 13">
            <a:extLst>
              <a:ext uri="{FF2B5EF4-FFF2-40B4-BE49-F238E27FC236}">
                <a16:creationId xmlns:a16="http://schemas.microsoft.com/office/drawing/2014/main" id="{63F467F0-0410-45AF-B36D-4810D336C062}"/>
              </a:ext>
            </a:extLst>
          </p:cNvPr>
          <p:cNvSpPr/>
          <p:nvPr/>
        </p:nvSpPr>
        <p:spPr>
          <a:xfrm rot="14495809" flipH="1">
            <a:off x="2392067" y="3014850"/>
            <a:ext cx="819705" cy="430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BB659151-55C3-42E5-8166-DDB773BDAD15}"/>
              </a:ext>
            </a:extLst>
          </p:cNvPr>
          <p:cNvSpPr/>
          <p:nvPr/>
        </p:nvSpPr>
        <p:spPr>
          <a:xfrm>
            <a:off x="1907501" y="3065070"/>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FFE62AA3-57F9-459F-82DA-022CE0295B65}"/>
              </a:ext>
            </a:extLst>
          </p:cNvPr>
          <p:cNvSpPr/>
          <p:nvPr/>
        </p:nvSpPr>
        <p:spPr>
          <a:xfrm>
            <a:off x="2143320" y="3588813"/>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5616B505-CCA5-44BB-BEEE-2B3E96C57185}"/>
              </a:ext>
            </a:extLst>
          </p:cNvPr>
          <p:cNvSpPr/>
          <p:nvPr/>
        </p:nvSpPr>
        <p:spPr>
          <a:xfrm>
            <a:off x="2475390" y="4074056"/>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CD1B7602-7D81-4330-B334-2721FFDCCEAC}"/>
              </a:ext>
            </a:extLst>
          </p:cNvPr>
          <p:cNvSpPr/>
          <p:nvPr/>
        </p:nvSpPr>
        <p:spPr>
          <a:xfrm>
            <a:off x="2826710" y="4511174"/>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21013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9" name="楕円 8">
            <a:extLst>
              <a:ext uri="{FF2B5EF4-FFF2-40B4-BE49-F238E27FC236}">
                <a16:creationId xmlns:a16="http://schemas.microsoft.com/office/drawing/2014/main" id="{EF20B7B3-413F-4042-878C-415A707CDD83}"/>
              </a:ext>
            </a:extLst>
          </p:cNvPr>
          <p:cNvSpPr/>
          <p:nvPr/>
        </p:nvSpPr>
        <p:spPr>
          <a:xfrm>
            <a:off x="4340993" y="5255394"/>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353CF23E-7280-4BA7-8A47-6C98E03F7580}"/>
              </a:ext>
            </a:extLst>
          </p:cNvPr>
          <p:cNvSpPr txBox="1"/>
          <p:nvPr/>
        </p:nvSpPr>
        <p:spPr>
          <a:xfrm flipH="1">
            <a:off x="3005944" y="1077958"/>
            <a:ext cx="406095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最適のとき</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傾きは </a:t>
            </a:r>
            <a:r>
              <a:rPr kumimoji="1" lang="en-US" altLang="ja-JP"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移動はない</a:t>
            </a:r>
          </a:p>
        </p:txBody>
      </p:sp>
      <p:pic>
        <p:nvPicPr>
          <p:cNvPr id="11" name="図 10">
            <a:extLst>
              <a:ext uri="{FF2B5EF4-FFF2-40B4-BE49-F238E27FC236}">
                <a16:creationId xmlns:a16="http://schemas.microsoft.com/office/drawing/2014/main" id="{D7CAD7C3-9B5E-46AA-8090-14863115A23B}"/>
              </a:ext>
            </a:extLst>
          </p:cNvPr>
          <p:cNvPicPr>
            <a:picLocks noChangeAspect="1"/>
          </p:cNvPicPr>
          <p:nvPr/>
        </p:nvPicPr>
        <p:blipFill>
          <a:blip r:embed="rId2"/>
          <a:stretch>
            <a:fillRect/>
          </a:stretch>
        </p:blipFill>
        <p:spPr>
          <a:xfrm>
            <a:off x="1035220" y="2076910"/>
            <a:ext cx="6201279" cy="4149274"/>
          </a:xfrm>
          <a:prstGeom prst="rect">
            <a:avLst/>
          </a:prstGeom>
        </p:spPr>
      </p:pic>
      <p:sp>
        <p:nvSpPr>
          <p:cNvPr id="12" name="楕円 11">
            <a:extLst>
              <a:ext uri="{FF2B5EF4-FFF2-40B4-BE49-F238E27FC236}">
                <a16:creationId xmlns:a16="http://schemas.microsoft.com/office/drawing/2014/main" id="{704C08DB-DBC2-4A5A-9ABF-EAEDF02C6485}"/>
              </a:ext>
            </a:extLst>
          </p:cNvPr>
          <p:cNvSpPr/>
          <p:nvPr/>
        </p:nvSpPr>
        <p:spPr>
          <a:xfrm>
            <a:off x="4061861" y="5125227"/>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98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706624"/>
            <a:ext cx="5098010" cy="3483864"/>
          </a:xfrm>
        </p:spPr>
        <p:txBody>
          <a:bodyPr>
            <a:normAutofit/>
          </a:bodyPr>
          <a:lstStyle/>
          <a:p>
            <a:pPr marL="514350" indent="-514350">
              <a:buFont typeface="+mj-lt"/>
              <a:buAutoNum type="arabicPeriod"/>
            </a:pPr>
            <a:r>
              <a:rPr kumimoji="1" lang="ja-JP" altLang="en-US" sz="2400" dirty="0"/>
              <a:t>機械学習と汎化</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kumimoji="1" lang="ja-JP" altLang="en-US" sz="2400" dirty="0"/>
              <a:t>汎化の失敗</a:t>
            </a:r>
            <a:endParaRPr kumimoji="1" lang="en-US" altLang="ja-JP" sz="2400" dirty="0"/>
          </a:p>
          <a:p>
            <a:pPr marL="514350" indent="-514350">
              <a:buFont typeface="+mj-lt"/>
              <a:buAutoNum type="arabicPeriod"/>
            </a:pPr>
            <a:r>
              <a:rPr lang="ja-JP" altLang="en-US" sz="2400" dirty="0"/>
              <a:t>学習の繰り返し，学習曲線</a:t>
            </a:r>
            <a:endParaRPr kumimoji="1" lang="en-US" altLang="ja-JP" sz="2400" dirty="0"/>
          </a:p>
          <a:p>
            <a:pPr marL="514350" indent="-514350">
              <a:buFont typeface="+mj-lt"/>
              <a:buAutoNum type="arabicPeriod"/>
            </a:pPr>
            <a:r>
              <a:rPr lang="ja-JP" altLang="en-US" sz="2400" dirty="0">
                <a:latin typeface="ＭＳ ゴシック" panose="020B0609070205080204" pitchFamily="49" charset="-128"/>
                <a:ea typeface="ＭＳ ゴシック" panose="020B0609070205080204" pitchFamily="49" charset="-128"/>
              </a:rPr>
              <a:t>学習曲線に関する演習</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lang="ja-JP" altLang="en-US" sz="2400" dirty="0">
                <a:latin typeface="ＭＳ ゴシック" panose="020B0609070205080204" pitchFamily="49" charset="-128"/>
                <a:ea typeface="ＭＳ ゴシック" panose="020B0609070205080204" pitchFamily="49" charset="-128"/>
              </a:rPr>
              <a:t>ユニット数の異なるニューラルネットの学習曲線の比較</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lang="ja-JP" altLang="en-US" sz="2400" dirty="0">
                <a:latin typeface="ＭＳ ゴシック" panose="020B0609070205080204" pitchFamily="49" charset="-128"/>
                <a:ea typeface="ＭＳ ゴシック" panose="020B0609070205080204" pitchFamily="49" charset="-128"/>
              </a:rPr>
              <a:t>別の学習曲線の例</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70121F-A5DF-D7B1-D62D-7D323F50DC2C}"/>
              </a:ext>
            </a:extLst>
          </p:cNvPr>
          <p:cNvSpPr>
            <a:spLocks noGrp="1"/>
          </p:cNvSpPr>
          <p:nvPr>
            <p:ph type="title"/>
          </p:nvPr>
        </p:nvSpPr>
        <p:spPr/>
        <p:txBody>
          <a:bodyPr>
            <a:normAutofit fontScale="90000"/>
          </a:bodyPr>
          <a:lstStyle/>
          <a:p>
            <a:r>
              <a:rPr kumimoji="1" lang="ja-JP" altLang="en-US" dirty="0"/>
              <a:t>学習の繰り返し</a:t>
            </a:r>
          </a:p>
        </p:txBody>
      </p:sp>
      <p:sp>
        <p:nvSpPr>
          <p:cNvPr id="3" name="コンテンツ プレースホルダー 2">
            <a:extLst>
              <a:ext uri="{FF2B5EF4-FFF2-40B4-BE49-F238E27FC236}">
                <a16:creationId xmlns:a16="http://schemas.microsoft.com/office/drawing/2014/main" id="{787ACBDF-FB8B-59BD-E0AF-0331E3DF77ED}"/>
              </a:ext>
            </a:extLst>
          </p:cNvPr>
          <p:cNvSpPr>
            <a:spLocks noGrp="1"/>
          </p:cNvSpPr>
          <p:nvPr>
            <p:ph idx="1"/>
          </p:nvPr>
        </p:nvSpPr>
        <p:spPr/>
        <p:txBody>
          <a:bodyPr/>
          <a:lstStyle/>
          <a:p>
            <a:r>
              <a:rPr kumimoji="1" lang="ja-JP" altLang="en-US" sz="2800" b="1" dirty="0">
                <a:solidFill>
                  <a:srgbClr val="C00000"/>
                </a:solidFill>
              </a:rPr>
              <a:t>訓練データ</a:t>
            </a:r>
            <a:r>
              <a:rPr kumimoji="1" lang="ja-JP" altLang="en-US" sz="2800" dirty="0"/>
              <a:t>を１回使っただけでは，</a:t>
            </a:r>
            <a:r>
              <a:rPr kumimoji="1" lang="ja-JP" altLang="en-US" sz="2800" b="1" dirty="0">
                <a:solidFill>
                  <a:srgbClr val="C00000"/>
                </a:solidFill>
              </a:rPr>
              <a:t>学習不足</a:t>
            </a:r>
            <a:r>
              <a:rPr kumimoji="1" lang="ja-JP" altLang="en-US" sz="2800" dirty="0"/>
              <a:t>の場合がある．</a:t>
            </a:r>
            <a:endParaRPr kumimoji="1" lang="en-US" altLang="ja-JP" sz="2800" dirty="0"/>
          </a:p>
          <a:p>
            <a:r>
              <a:rPr lang="ja-JP" altLang="en-US" sz="2800" dirty="0"/>
              <a:t>同じ</a:t>
            </a:r>
            <a:r>
              <a:rPr lang="ja-JP" altLang="en-US" sz="2800" b="1" dirty="0">
                <a:solidFill>
                  <a:srgbClr val="C00000"/>
                </a:solidFill>
              </a:rPr>
              <a:t>訓練データ</a:t>
            </a:r>
            <a:r>
              <a:rPr lang="ja-JP" altLang="en-US" sz="2800" dirty="0"/>
              <a:t>を</a:t>
            </a:r>
            <a:r>
              <a:rPr lang="ja-JP" altLang="en-US" sz="2800" b="1" dirty="0">
                <a:solidFill>
                  <a:srgbClr val="FF0000"/>
                </a:solidFill>
              </a:rPr>
              <a:t>繰り返し</a:t>
            </a:r>
            <a:r>
              <a:rPr lang="ja-JP" altLang="en-US" sz="2800" dirty="0"/>
              <a:t>使用することになる</a:t>
            </a:r>
            <a:endParaRPr kumimoji="1" lang="ja-JP" altLang="en-US" dirty="0"/>
          </a:p>
        </p:txBody>
      </p:sp>
      <p:sp>
        <p:nvSpPr>
          <p:cNvPr id="4" name="スライド番号プレースホルダー 3">
            <a:extLst>
              <a:ext uri="{FF2B5EF4-FFF2-40B4-BE49-F238E27FC236}">
                <a16:creationId xmlns:a16="http://schemas.microsoft.com/office/drawing/2014/main" id="{9463BC09-058B-37A9-ED5B-BC4CAE351E34}"/>
              </a:ext>
            </a:extLst>
          </p:cNvPr>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sp>
        <p:nvSpPr>
          <p:cNvPr id="5" name="フリーフォーム: 図形 4">
            <a:extLst>
              <a:ext uri="{FF2B5EF4-FFF2-40B4-BE49-F238E27FC236}">
                <a16:creationId xmlns:a16="http://schemas.microsoft.com/office/drawing/2014/main" id="{B9D8962C-A1C9-2DD8-F7A0-4620134A8F50}"/>
              </a:ext>
            </a:extLst>
          </p:cNvPr>
          <p:cNvSpPr/>
          <p:nvPr/>
        </p:nvSpPr>
        <p:spPr>
          <a:xfrm>
            <a:off x="2258060" y="4809788"/>
            <a:ext cx="3243714" cy="1029904"/>
          </a:xfrm>
          <a:custGeom>
            <a:avLst/>
            <a:gdLst>
              <a:gd name="connsiteX0" fmla="*/ 0 w 3243714"/>
              <a:gd name="connsiteY0" fmla="*/ 0 h 1029904"/>
              <a:gd name="connsiteX1" fmla="*/ 173255 w 3243714"/>
              <a:gd name="connsiteY1" fmla="*/ 192506 h 1029904"/>
              <a:gd name="connsiteX2" fmla="*/ 298383 w 3243714"/>
              <a:gd name="connsiteY2" fmla="*/ 327259 h 1029904"/>
              <a:gd name="connsiteX3" fmla="*/ 442762 w 3243714"/>
              <a:gd name="connsiteY3" fmla="*/ 375386 h 1029904"/>
              <a:gd name="connsiteX4" fmla="*/ 818147 w 3243714"/>
              <a:gd name="connsiteY4" fmla="*/ 539015 h 1029904"/>
              <a:gd name="connsiteX5" fmla="*/ 991402 w 3243714"/>
              <a:gd name="connsiteY5" fmla="*/ 558266 h 1029904"/>
              <a:gd name="connsiteX6" fmla="*/ 1135781 w 3243714"/>
              <a:gd name="connsiteY6" fmla="*/ 596767 h 1029904"/>
              <a:gd name="connsiteX7" fmla="*/ 1299411 w 3243714"/>
              <a:gd name="connsiteY7" fmla="*/ 616017 h 1029904"/>
              <a:gd name="connsiteX8" fmla="*/ 1472665 w 3243714"/>
              <a:gd name="connsiteY8" fmla="*/ 673769 h 1029904"/>
              <a:gd name="connsiteX9" fmla="*/ 1684421 w 3243714"/>
              <a:gd name="connsiteY9" fmla="*/ 731520 h 1029904"/>
              <a:gd name="connsiteX10" fmla="*/ 1905802 w 3243714"/>
              <a:gd name="connsiteY10" fmla="*/ 770022 h 1029904"/>
              <a:gd name="connsiteX11" fmla="*/ 2165684 w 3243714"/>
              <a:gd name="connsiteY11" fmla="*/ 837398 h 1029904"/>
              <a:gd name="connsiteX12" fmla="*/ 2752825 w 3243714"/>
              <a:gd name="connsiteY12" fmla="*/ 1029904 h 1029904"/>
              <a:gd name="connsiteX13" fmla="*/ 3243714 w 3243714"/>
              <a:gd name="connsiteY13" fmla="*/ 1029904 h 102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3714" h="1029904">
                <a:moveTo>
                  <a:pt x="0" y="0"/>
                </a:moveTo>
                <a:cubicBezTo>
                  <a:pt x="119791" y="99827"/>
                  <a:pt x="5961" y="-1555"/>
                  <a:pt x="173255" y="192506"/>
                </a:cubicBezTo>
                <a:cubicBezTo>
                  <a:pt x="213278" y="238933"/>
                  <a:pt x="247662" y="292841"/>
                  <a:pt x="298383" y="327259"/>
                </a:cubicBezTo>
                <a:cubicBezTo>
                  <a:pt x="340361" y="355744"/>
                  <a:pt x="395935" y="355875"/>
                  <a:pt x="442762" y="375386"/>
                </a:cubicBezTo>
                <a:cubicBezTo>
                  <a:pt x="549318" y="419784"/>
                  <a:pt x="701155" y="509767"/>
                  <a:pt x="818147" y="539015"/>
                </a:cubicBezTo>
                <a:cubicBezTo>
                  <a:pt x="874519" y="553108"/>
                  <a:pt x="933650" y="551849"/>
                  <a:pt x="991402" y="558266"/>
                </a:cubicBezTo>
                <a:cubicBezTo>
                  <a:pt x="1039528" y="571100"/>
                  <a:pt x="1086826" y="587588"/>
                  <a:pt x="1135781" y="596767"/>
                </a:cubicBezTo>
                <a:cubicBezTo>
                  <a:pt x="1189760" y="606888"/>
                  <a:pt x="1245872" y="603780"/>
                  <a:pt x="1299411" y="616017"/>
                </a:cubicBezTo>
                <a:cubicBezTo>
                  <a:pt x="1358756" y="629582"/>
                  <a:pt x="1414357" y="656277"/>
                  <a:pt x="1472665" y="673769"/>
                </a:cubicBezTo>
                <a:cubicBezTo>
                  <a:pt x="1542743" y="694792"/>
                  <a:pt x="1613000" y="715649"/>
                  <a:pt x="1684421" y="731520"/>
                </a:cubicBezTo>
                <a:cubicBezTo>
                  <a:pt x="1757539" y="747768"/>
                  <a:pt x="1832650" y="753929"/>
                  <a:pt x="1905802" y="770022"/>
                </a:cubicBezTo>
                <a:cubicBezTo>
                  <a:pt x="1993203" y="789250"/>
                  <a:pt x="2080129" y="811148"/>
                  <a:pt x="2165684" y="837398"/>
                </a:cubicBezTo>
                <a:cubicBezTo>
                  <a:pt x="2362589" y="897812"/>
                  <a:pt x="2546860" y="1029904"/>
                  <a:pt x="2752825" y="1029904"/>
                </a:cubicBezTo>
                <a:lnTo>
                  <a:pt x="3243714" y="102990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楕円 5">
            <a:extLst>
              <a:ext uri="{FF2B5EF4-FFF2-40B4-BE49-F238E27FC236}">
                <a16:creationId xmlns:a16="http://schemas.microsoft.com/office/drawing/2014/main" id="{E1CC4458-B037-A6F5-7670-29D5921D048F}"/>
              </a:ext>
            </a:extLst>
          </p:cNvPr>
          <p:cNvSpPr/>
          <p:nvPr/>
        </p:nvSpPr>
        <p:spPr>
          <a:xfrm>
            <a:off x="2002990" y="4608428"/>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9AC4C315-6845-078E-AE50-2B3DE0639B3E}"/>
              </a:ext>
            </a:extLst>
          </p:cNvPr>
          <p:cNvSpPr/>
          <p:nvPr/>
        </p:nvSpPr>
        <p:spPr>
          <a:xfrm>
            <a:off x="5501774" y="5558118"/>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楕円 7">
            <a:extLst>
              <a:ext uri="{FF2B5EF4-FFF2-40B4-BE49-F238E27FC236}">
                <a16:creationId xmlns:a16="http://schemas.microsoft.com/office/drawing/2014/main" id="{D9A9354C-62DA-6794-9E18-DEA28535283A}"/>
              </a:ext>
            </a:extLst>
          </p:cNvPr>
          <p:cNvSpPr/>
          <p:nvPr/>
        </p:nvSpPr>
        <p:spPr>
          <a:xfrm>
            <a:off x="2853923" y="5062416"/>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a:extLst>
              <a:ext uri="{FF2B5EF4-FFF2-40B4-BE49-F238E27FC236}">
                <a16:creationId xmlns:a16="http://schemas.microsoft.com/office/drawing/2014/main" id="{F1428FAA-526C-F175-B2FF-19FEE5999CF3}"/>
              </a:ext>
            </a:extLst>
          </p:cNvPr>
          <p:cNvSpPr/>
          <p:nvPr/>
        </p:nvSpPr>
        <p:spPr>
          <a:xfrm>
            <a:off x="3769227" y="5295794"/>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a:extLst>
              <a:ext uri="{FF2B5EF4-FFF2-40B4-BE49-F238E27FC236}">
                <a16:creationId xmlns:a16="http://schemas.microsoft.com/office/drawing/2014/main" id="{0D17A3EB-7F9B-2ADB-054D-C408A7B278B2}"/>
              </a:ext>
            </a:extLst>
          </p:cNvPr>
          <p:cNvSpPr/>
          <p:nvPr/>
        </p:nvSpPr>
        <p:spPr>
          <a:xfrm>
            <a:off x="4654753" y="5531080"/>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C0895ABD-A0DD-6194-FAC7-42188F509E8F}"/>
              </a:ext>
            </a:extLst>
          </p:cNvPr>
          <p:cNvSpPr txBox="1"/>
          <p:nvPr/>
        </p:nvSpPr>
        <p:spPr>
          <a:xfrm>
            <a:off x="2080057" y="5393712"/>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１回</a:t>
            </a:r>
          </a:p>
        </p:txBody>
      </p:sp>
      <p:sp>
        <p:nvSpPr>
          <p:cNvPr id="12" name="テキスト ボックス 11">
            <a:extLst>
              <a:ext uri="{FF2B5EF4-FFF2-40B4-BE49-F238E27FC236}">
                <a16:creationId xmlns:a16="http://schemas.microsoft.com/office/drawing/2014/main" id="{1BBD231C-1A76-DAEC-7B7D-60FD2E7814D3}"/>
              </a:ext>
            </a:extLst>
          </p:cNvPr>
          <p:cNvSpPr txBox="1"/>
          <p:nvPr/>
        </p:nvSpPr>
        <p:spPr>
          <a:xfrm>
            <a:off x="3093503" y="5646837"/>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２回</a:t>
            </a:r>
          </a:p>
        </p:txBody>
      </p:sp>
      <p:sp>
        <p:nvSpPr>
          <p:cNvPr id="13" name="テキスト ボックス 12">
            <a:extLst>
              <a:ext uri="{FF2B5EF4-FFF2-40B4-BE49-F238E27FC236}">
                <a16:creationId xmlns:a16="http://schemas.microsoft.com/office/drawing/2014/main" id="{436A977C-E18B-28C3-32F0-416BABFD94CC}"/>
              </a:ext>
            </a:extLst>
          </p:cNvPr>
          <p:cNvSpPr txBox="1"/>
          <p:nvPr/>
        </p:nvSpPr>
        <p:spPr>
          <a:xfrm>
            <a:off x="4030161" y="5914892"/>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３回</a:t>
            </a:r>
          </a:p>
        </p:txBody>
      </p:sp>
      <p:sp>
        <p:nvSpPr>
          <p:cNvPr id="14" name="テキスト ボックス 13">
            <a:extLst>
              <a:ext uri="{FF2B5EF4-FFF2-40B4-BE49-F238E27FC236}">
                <a16:creationId xmlns:a16="http://schemas.microsoft.com/office/drawing/2014/main" id="{B45DF9A9-BFB0-B874-770D-E73A26548FEF}"/>
              </a:ext>
            </a:extLst>
          </p:cNvPr>
          <p:cNvSpPr txBox="1"/>
          <p:nvPr/>
        </p:nvSpPr>
        <p:spPr>
          <a:xfrm>
            <a:off x="5010168" y="6014187"/>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４回</a:t>
            </a:r>
          </a:p>
        </p:txBody>
      </p:sp>
      <p:sp>
        <p:nvSpPr>
          <p:cNvPr id="15" name="テキスト ボックス 14">
            <a:extLst>
              <a:ext uri="{FF2B5EF4-FFF2-40B4-BE49-F238E27FC236}">
                <a16:creationId xmlns:a16="http://schemas.microsoft.com/office/drawing/2014/main" id="{3BFCA5BA-18AC-194A-4473-7260C360CF40}"/>
              </a:ext>
            </a:extLst>
          </p:cNvPr>
          <p:cNvSpPr txBox="1"/>
          <p:nvPr/>
        </p:nvSpPr>
        <p:spPr>
          <a:xfrm>
            <a:off x="3739834" y="4339776"/>
            <a:ext cx="1338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誤差の減少</a:t>
            </a:r>
          </a:p>
        </p:txBody>
      </p:sp>
    </p:spTree>
    <p:extLst>
      <p:ext uri="{BB962C8B-B14F-4D97-AF65-F5344CB8AC3E}">
        <p14:creationId xmlns:p14="http://schemas.microsoft.com/office/powerpoint/2010/main" val="1875760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70121F-A5DF-D7B1-D62D-7D323F50DC2C}"/>
              </a:ext>
            </a:extLst>
          </p:cNvPr>
          <p:cNvSpPr>
            <a:spLocks noGrp="1"/>
          </p:cNvSpPr>
          <p:nvPr>
            <p:ph type="title"/>
          </p:nvPr>
        </p:nvSpPr>
        <p:spPr/>
        <p:txBody>
          <a:bodyPr>
            <a:normAutofit fontScale="90000"/>
          </a:bodyPr>
          <a:lstStyle/>
          <a:p>
            <a:r>
              <a:rPr kumimoji="1" lang="ja-JP" altLang="en-US" dirty="0"/>
              <a:t>学習の繰り返しと過学習</a:t>
            </a:r>
          </a:p>
        </p:txBody>
      </p:sp>
      <p:sp>
        <p:nvSpPr>
          <p:cNvPr id="3" name="コンテンツ プレースホルダー 2">
            <a:extLst>
              <a:ext uri="{FF2B5EF4-FFF2-40B4-BE49-F238E27FC236}">
                <a16:creationId xmlns:a16="http://schemas.microsoft.com/office/drawing/2014/main" id="{787ACBDF-FB8B-59BD-E0AF-0331E3DF77ED}"/>
              </a:ext>
            </a:extLst>
          </p:cNvPr>
          <p:cNvSpPr>
            <a:spLocks noGrp="1"/>
          </p:cNvSpPr>
          <p:nvPr>
            <p:ph idx="1"/>
          </p:nvPr>
        </p:nvSpPr>
        <p:spPr/>
        <p:txBody>
          <a:bodyPr/>
          <a:lstStyle/>
          <a:p>
            <a:r>
              <a:rPr lang="ja-JP" altLang="en-US" sz="2800" b="1" dirty="0">
                <a:solidFill>
                  <a:srgbClr val="C00000"/>
                </a:solidFill>
              </a:rPr>
              <a:t>訓練データ</a:t>
            </a:r>
            <a:r>
              <a:rPr lang="ja-JP" altLang="en-US" sz="2800" dirty="0"/>
              <a:t>を</a:t>
            </a:r>
            <a:r>
              <a:rPr lang="ja-JP" altLang="en-US" sz="2800" b="1" u="sng" dirty="0">
                <a:solidFill>
                  <a:srgbClr val="FF0000"/>
                </a:solidFill>
              </a:rPr>
              <a:t>繰り返し</a:t>
            </a:r>
            <a:r>
              <a:rPr lang="ja-JP" altLang="en-US" sz="2800" dirty="0"/>
              <a:t>使用するほど，</a:t>
            </a:r>
            <a:r>
              <a:rPr lang="ja-JP" altLang="en-US" sz="2800" b="1" u="sng" dirty="0">
                <a:solidFill>
                  <a:srgbClr val="FF0000"/>
                </a:solidFill>
              </a:rPr>
              <a:t>過学習の危険が高まる</a:t>
            </a:r>
            <a:endParaRPr lang="en-US" altLang="ja-JP" sz="2800" b="1" u="sng" dirty="0">
              <a:solidFill>
                <a:srgbClr val="FF0000"/>
              </a:solidFill>
            </a:endParaRPr>
          </a:p>
          <a:p>
            <a:r>
              <a:rPr kumimoji="1" lang="ja-JP" altLang="en-US" b="1" u="sng" dirty="0">
                <a:solidFill>
                  <a:srgbClr val="FF0000"/>
                </a:solidFill>
              </a:rPr>
              <a:t>過学習の完全に防ぐことは不可能</a:t>
            </a:r>
            <a:endParaRPr kumimoji="1" lang="en-US" altLang="ja-JP" b="1" u="sng" dirty="0">
              <a:solidFill>
                <a:srgbClr val="FF0000"/>
              </a:solidFill>
            </a:endParaRPr>
          </a:p>
          <a:p>
            <a:endParaRPr lang="en-US" altLang="ja-JP" b="1" u="sng" dirty="0">
              <a:solidFill>
                <a:srgbClr val="FF0000"/>
              </a:solidFill>
            </a:endParaRPr>
          </a:p>
          <a:p>
            <a:pPr marL="0" indent="0">
              <a:buNone/>
            </a:pPr>
            <a:r>
              <a:rPr kumimoji="0" lang="ja-JP" altLang="en-US" sz="2800" b="1" i="1"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0"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訓練データ</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とは別のデータ（</a:t>
            </a:r>
            <a:r>
              <a:rPr kumimoji="0" lang="ja-JP" altLang="en-US" sz="2800" b="1" i="0"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検証データ</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）を用いて</a:t>
            </a:r>
            <a:r>
              <a:rPr kumimoji="0"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過学習が無いことを検証する</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ことが極めて重要</a:t>
            </a:r>
            <a:endParaRPr kumimoji="1" lang="en-US" altLang="ja-JP" b="1" u="sng" dirty="0">
              <a:solidFill>
                <a:srgbClr val="FF0000"/>
              </a:solidFill>
            </a:endParaRPr>
          </a:p>
          <a:p>
            <a:endParaRPr lang="en-US" altLang="ja-JP" b="1" u="sng" dirty="0">
              <a:solidFill>
                <a:srgbClr val="FF0000"/>
              </a:solidFill>
            </a:endParaRPr>
          </a:p>
          <a:p>
            <a:endParaRPr kumimoji="1" lang="ja-JP" altLang="en-US" b="1" u="sng" dirty="0">
              <a:solidFill>
                <a:srgbClr val="FF0000"/>
              </a:solidFill>
            </a:endParaRPr>
          </a:p>
        </p:txBody>
      </p:sp>
      <p:sp>
        <p:nvSpPr>
          <p:cNvPr id="4" name="スライド番号プレースホルダー 3">
            <a:extLst>
              <a:ext uri="{FF2B5EF4-FFF2-40B4-BE49-F238E27FC236}">
                <a16:creationId xmlns:a16="http://schemas.microsoft.com/office/drawing/2014/main" id="{9463BC09-058B-37A9-ED5B-BC4CAE351E34}"/>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2115535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F2FEC-3A4B-4CE6-BA62-0BF195C4261A}"/>
              </a:ext>
            </a:extLst>
          </p:cNvPr>
          <p:cNvSpPr>
            <a:spLocks noGrp="1"/>
          </p:cNvSpPr>
          <p:nvPr>
            <p:ph type="title"/>
          </p:nvPr>
        </p:nvSpPr>
        <p:spPr/>
        <p:txBody>
          <a:bodyPr>
            <a:normAutofit fontScale="90000"/>
          </a:bodyPr>
          <a:lstStyle/>
          <a:p>
            <a:r>
              <a:rPr lang="ja-JP" altLang="en-US" dirty="0"/>
              <a:t>訓練データと検証データ</a:t>
            </a:r>
            <a:endParaRPr kumimoji="1" lang="ja-JP" altLang="en-US" dirty="0"/>
          </a:p>
        </p:txBody>
      </p:sp>
      <p:sp>
        <p:nvSpPr>
          <p:cNvPr id="3" name="コンテンツ プレースホルダー 2">
            <a:extLst>
              <a:ext uri="{FF2B5EF4-FFF2-40B4-BE49-F238E27FC236}">
                <a16:creationId xmlns:a16="http://schemas.microsoft.com/office/drawing/2014/main" id="{215330DA-6D5A-4245-920E-0E09524D68D8}"/>
              </a:ext>
            </a:extLst>
          </p:cNvPr>
          <p:cNvSpPr>
            <a:spLocks noGrp="1"/>
          </p:cNvSpPr>
          <p:nvPr>
            <p:ph idx="1"/>
          </p:nvPr>
        </p:nvSpPr>
        <p:spPr>
          <a:xfrm>
            <a:off x="410411" y="703151"/>
            <a:ext cx="8461208" cy="971914"/>
          </a:xfrm>
        </p:spPr>
        <p:txBody>
          <a:bodyPr>
            <a:normAutofit/>
          </a:bodyPr>
          <a:lstStyle/>
          <a:p>
            <a:pPr marL="0" indent="0">
              <a:buNone/>
            </a:pPr>
            <a:r>
              <a:rPr kumimoji="1" lang="ja-JP" altLang="en-US" sz="2400" dirty="0"/>
              <a:t>訓練データ：　</a:t>
            </a:r>
            <a:r>
              <a:rPr kumimoji="1" lang="ja-JP" altLang="en-US" sz="2400" b="1" dirty="0"/>
              <a:t>学習</a:t>
            </a:r>
            <a:r>
              <a:rPr kumimoji="1" lang="ja-JP" altLang="en-US" sz="2400" dirty="0"/>
              <a:t>に使用</a:t>
            </a:r>
          </a:p>
        </p:txBody>
      </p:sp>
      <p:sp>
        <p:nvSpPr>
          <p:cNvPr id="4" name="スライド番号プレースホルダー 3">
            <a:extLst>
              <a:ext uri="{FF2B5EF4-FFF2-40B4-BE49-F238E27FC236}">
                <a16:creationId xmlns:a16="http://schemas.microsoft.com/office/drawing/2014/main" id="{51EDE95A-925B-477C-902A-E236E661E2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3" name="コンテンツ プレースホルダー 2">
            <a:extLst>
              <a:ext uri="{FF2B5EF4-FFF2-40B4-BE49-F238E27FC236}">
                <a16:creationId xmlns:a16="http://schemas.microsoft.com/office/drawing/2014/main" id="{E0B5DD3D-795A-45B7-BFBE-D0135936CD3A}"/>
              </a:ext>
            </a:extLst>
          </p:cNvPr>
          <p:cNvSpPr txBox="1">
            <a:spLocks/>
          </p:cNvSpPr>
          <p:nvPr/>
        </p:nvSpPr>
        <p:spPr>
          <a:xfrm>
            <a:off x="410411" y="3333547"/>
            <a:ext cx="8461208" cy="15540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検証データ：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検証</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に利用</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15" name="正方形/長方形 14">
            <a:extLst>
              <a:ext uri="{FF2B5EF4-FFF2-40B4-BE49-F238E27FC236}">
                <a16:creationId xmlns:a16="http://schemas.microsoft.com/office/drawing/2014/main" id="{9183FF3A-5342-4837-9B1C-5D55829DF96B}"/>
              </a:ext>
            </a:extLst>
          </p:cNvPr>
          <p:cNvSpPr/>
          <p:nvPr/>
        </p:nvSpPr>
        <p:spPr>
          <a:xfrm>
            <a:off x="977730" y="1259566"/>
            <a:ext cx="7149437"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による</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学習</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により，</a:t>
            </a:r>
            <a:r>
              <a:rPr kumimoji="1" lang="ja-JP" altLang="en-US" sz="2400" b="1" dirty="0">
                <a:solidFill>
                  <a:srgbClr val="C00000"/>
                </a:solidFill>
                <a:latin typeface="Calibri" panose="020F0502020204030204"/>
                <a:ea typeface="游ゴシック" panose="020B0400000000000000" pitchFamily="50" charset="-128"/>
              </a:rPr>
              <a:t>未知の</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データ</a:t>
            </a:r>
            <a:r>
              <a:rPr kumimoji="1" lang="ja-JP" altLang="en-US" sz="2400" dirty="0">
                <a:solidFill>
                  <a:prstClr val="black"/>
                </a:solidFill>
                <a:latin typeface="Calibri" panose="020F0502020204030204"/>
                <a:ea typeface="游ゴシック" panose="020B0400000000000000" pitchFamily="50" charset="-128"/>
              </a:rPr>
              <a:t>を</a:t>
            </a:r>
            <a:r>
              <a:rPr kumimoji="1" lang="ja-JP" altLang="en-US" sz="2400" b="1" dirty="0">
                <a:solidFill>
                  <a:srgbClr val="C00000"/>
                </a:solidFill>
                <a:latin typeface="Calibri" panose="020F0502020204030204"/>
                <a:ea typeface="游ゴシック" panose="020B0400000000000000" pitchFamily="50" charset="-128"/>
              </a:rPr>
              <a:t>適切に処理できる能力</a:t>
            </a:r>
            <a:r>
              <a:rPr kumimoji="1" lang="ja-JP" altLang="en-US" sz="2400" dirty="0">
                <a:solidFill>
                  <a:prstClr val="black"/>
                </a:solidFill>
                <a:latin typeface="Calibri" panose="020F0502020204030204"/>
                <a:ea typeface="游ゴシック" panose="020B0400000000000000" pitchFamily="50" charset="-128"/>
              </a:rPr>
              <a:t>（</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汎化</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）のために利用</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EF6FAC82-6E69-22D5-E9C5-2C96889AAAE7}"/>
              </a:ext>
            </a:extLst>
          </p:cNvPr>
          <p:cNvSpPr/>
          <p:nvPr/>
        </p:nvSpPr>
        <p:spPr>
          <a:xfrm>
            <a:off x="977729" y="4023594"/>
            <a:ext cx="7149437"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とは別のデータによる</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検証</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により，</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過学習</a:t>
            </a:r>
            <a:r>
              <a:rPr kumimoji="1" lang="ja-JP" altLang="en-US" sz="2400" b="1" dirty="0">
                <a:solidFill>
                  <a:srgbClr val="C00000"/>
                </a:solidFill>
                <a:latin typeface="Calibri" panose="020F0502020204030204"/>
                <a:ea typeface="游ゴシック" panose="020B0400000000000000" pitchFamily="50" charset="-128"/>
              </a:rPr>
              <a:t>が無いこと</a:t>
            </a:r>
            <a:r>
              <a:rPr kumimoji="1" lang="ja-JP" altLang="en-US" sz="2400" dirty="0">
                <a:solidFill>
                  <a:prstClr val="black"/>
                </a:solidFill>
                <a:latin typeface="Calibri" panose="020F0502020204030204"/>
                <a:ea typeface="游ゴシック" panose="020B0400000000000000" pitchFamily="50" charset="-128"/>
              </a:rPr>
              <a:t>を</a:t>
            </a:r>
            <a:r>
              <a:rPr kumimoji="1" lang="ja-JP" altLang="en-US" sz="2400" b="1" dirty="0">
                <a:solidFill>
                  <a:srgbClr val="C00000"/>
                </a:solidFill>
                <a:latin typeface="Calibri" panose="020F0502020204030204"/>
                <a:ea typeface="游ゴシック" panose="020B0400000000000000" pitchFamily="50" charset="-128"/>
              </a:rPr>
              <a:t>確認</a:t>
            </a:r>
            <a:r>
              <a:rPr kumimoji="1" lang="ja-JP" altLang="en-US" sz="2400" dirty="0">
                <a:solidFill>
                  <a:prstClr val="black"/>
                </a:solidFill>
                <a:latin typeface="Calibri" panose="020F0502020204030204"/>
                <a:ea typeface="游ゴシック" panose="020B0400000000000000" pitchFamily="50" charset="-128"/>
              </a:rPr>
              <a:t>するために利用</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6125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46326A-1D4E-0EE4-9E89-481E33177D22}"/>
              </a:ext>
            </a:extLst>
          </p:cNvPr>
          <p:cNvSpPr>
            <a:spLocks noGrp="1"/>
          </p:cNvSpPr>
          <p:nvPr>
            <p:ph type="title"/>
          </p:nvPr>
        </p:nvSpPr>
        <p:spPr/>
        <p:txBody>
          <a:bodyPr>
            <a:normAutofit fontScale="90000"/>
          </a:bodyPr>
          <a:lstStyle/>
          <a:p>
            <a:r>
              <a:rPr kumimoji="1" lang="ja-JP" altLang="en-US" dirty="0"/>
              <a:t>汎化の成功と失敗</a:t>
            </a:r>
          </a:p>
        </p:txBody>
      </p:sp>
      <p:sp>
        <p:nvSpPr>
          <p:cNvPr id="4" name="スライド番号プレースホルダー 3">
            <a:extLst>
              <a:ext uri="{FF2B5EF4-FFF2-40B4-BE49-F238E27FC236}">
                <a16:creationId xmlns:a16="http://schemas.microsoft.com/office/drawing/2014/main" id="{15FC1C14-BEFA-1914-EABF-B915C54A44CB}"/>
              </a:ext>
            </a:extLst>
          </p:cNvPr>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
        <p:nvSpPr>
          <p:cNvPr id="5" name="テキスト ボックス 4">
            <a:extLst>
              <a:ext uri="{FF2B5EF4-FFF2-40B4-BE49-F238E27FC236}">
                <a16:creationId xmlns:a16="http://schemas.microsoft.com/office/drawing/2014/main" id="{891DA6B2-77BF-2F66-987C-BAF6AA0BA576}"/>
              </a:ext>
            </a:extLst>
          </p:cNvPr>
          <p:cNvSpPr txBox="1"/>
          <p:nvPr/>
        </p:nvSpPr>
        <p:spPr>
          <a:xfrm>
            <a:off x="1020491" y="4934732"/>
            <a:ext cx="1723549" cy="461665"/>
          </a:xfrm>
          <a:prstGeom prst="rect">
            <a:avLst/>
          </a:prstGeom>
          <a:noFill/>
        </p:spPr>
        <p:txBody>
          <a:bodyPr wrap="none" rtlCol="0">
            <a:spAutoFit/>
          </a:bodyPr>
          <a:lstStyle/>
          <a:p>
            <a:r>
              <a:rPr kumimoji="1" lang="ja-JP" altLang="en-US" sz="2400" dirty="0"/>
              <a:t>汎化の成功</a:t>
            </a:r>
          </a:p>
        </p:txBody>
      </p:sp>
      <p:sp>
        <p:nvSpPr>
          <p:cNvPr id="6" name="テキスト ボックス 5">
            <a:extLst>
              <a:ext uri="{FF2B5EF4-FFF2-40B4-BE49-F238E27FC236}">
                <a16:creationId xmlns:a16="http://schemas.microsoft.com/office/drawing/2014/main" id="{F121C337-3D15-1132-02FC-CDBC4CB4749B}"/>
              </a:ext>
            </a:extLst>
          </p:cNvPr>
          <p:cNvSpPr txBox="1"/>
          <p:nvPr/>
        </p:nvSpPr>
        <p:spPr>
          <a:xfrm>
            <a:off x="520348" y="1935733"/>
            <a:ext cx="3233578" cy="1938992"/>
          </a:xfrm>
          <a:prstGeom prst="rect">
            <a:avLst/>
          </a:prstGeom>
          <a:noFill/>
        </p:spPr>
        <p:txBody>
          <a:bodyPr wrap="none" rtlCol="0">
            <a:spAutoFit/>
          </a:bodyPr>
          <a:lstStyle/>
          <a:p>
            <a:r>
              <a:rPr kumimoji="1" lang="ja-JP" altLang="en-US" sz="2400" dirty="0"/>
              <a:t>訓練データに対して</a:t>
            </a:r>
            <a:endParaRPr kumimoji="1" lang="en-US" altLang="ja-JP" sz="2400" dirty="0"/>
          </a:p>
          <a:p>
            <a:r>
              <a:rPr kumimoji="1" lang="ja-JP" altLang="en-US" sz="2400" dirty="0"/>
              <a:t>→　</a:t>
            </a:r>
            <a:r>
              <a:rPr kumimoji="1" lang="ja-JP" altLang="en-US" sz="2400" b="1" dirty="0"/>
              <a:t>正しい</a:t>
            </a:r>
            <a:r>
              <a:rPr kumimoji="1" lang="ja-JP" altLang="en-US" sz="2400" dirty="0"/>
              <a:t>結果を出す</a:t>
            </a:r>
            <a:endParaRPr kumimoji="1" lang="en-US" altLang="ja-JP" sz="2400" dirty="0"/>
          </a:p>
          <a:p>
            <a:endParaRPr kumimoji="1" lang="en-US" altLang="ja-JP" sz="2400" dirty="0"/>
          </a:p>
          <a:p>
            <a:r>
              <a:rPr kumimoji="1" lang="ja-JP" altLang="en-US" sz="2400" b="1" dirty="0"/>
              <a:t>検証データ</a:t>
            </a:r>
            <a:r>
              <a:rPr kumimoji="1" lang="ja-JP" altLang="en-US" sz="2400" dirty="0"/>
              <a:t>に対し</a:t>
            </a:r>
            <a:endParaRPr kumimoji="1" lang="en-US" altLang="ja-JP" sz="2400" dirty="0"/>
          </a:p>
          <a:p>
            <a:r>
              <a:rPr kumimoji="1" lang="ja-JP" altLang="en-US" sz="2400" dirty="0"/>
              <a:t>→　</a:t>
            </a:r>
            <a:r>
              <a:rPr kumimoji="1" lang="ja-JP" altLang="en-US" sz="2400" b="1" dirty="0"/>
              <a:t>正しい</a:t>
            </a:r>
            <a:r>
              <a:rPr kumimoji="1" lang="ja-JP" altLang="en-US" sz="2400" dirty="0"/>
              <a:t>結果を出す</a:t>
            </a:r>
            <a:endParaRPr kumimoji="1" lang="en-US" altLang="ja-JP" sz="2400" dirty="0"/>
          </a:p>
        </p:txBody>
      </p:sp>
      <p:sp>
        <p:nvSpPr>
          <p:cNvPr id="7" name="テキスト ボックス 6">
            <a:extLst>
              <a:ext uri="{FF2B5EF4-FFF2-40B4-BE49-F238E27FC236}">
                <a16:creationId xmlns:a16="http://schemas.microsoft.com/office/drawing/2014/main" id="{697C5EEE-4306-4182-A66A-FF12505C2D7C}"/>
              </a:ext>
            </a:extLst>
          </p:cNvPr>
          <p:cNvSpPr txBox="1"/>
          <p:nvPr/>
        </p:nvSpPr>
        <p:spPr>
          <a:xfrm>
            <a:off x="4754711" y="1992147"/>
            <a:ext cx="3233578" cy="1938992"/>
          </a:xfrm>
          <a:prstGeom prst="rect">
            <a:avLst/>
          </a:prstGeom>
          <a:noFill/>
        </p:spPr>
        <p:txBody>
          <a:bodyPr wrap="none" rtlCol="0">
            <a:spAutoFit/>
          </a:bodyPr>
          <a:lstStyle/>
          <a:p>
            <a:r>
              <a:rPr kumimoji="1" lang="ja-JP" altLang="en-US" sz="2400" dirty="0"/>
              <a:t>訓練データに対して</a:t>
            </a:r>
            <a:endParaRPr kumimoji="1" lang="en-US" altLang="ja-JP" sz="2400" dirty="0"/>
          </a:p>
          <a:p>
            <a:r>
              <a:rPr kumimoji="1" lang="ja-JP" altLang="en-US" sz="2400" dirty="0"/>
              <a:t>→　</a:t>
            </a:r>
            <a:r>
              <a:rPr kumimoji="1" lang="ja-JP" altLang="en-US" sz="2400" b="1" dirty="0">
                <a:solidFill>
                  <a:srgbClr val="FF0000"/>
                </a:solidFill>
              </a:rPr>
              <a:t>正しい</a:t>
            </a:r>
            <a:r>
              <a:rPr kumimoji="1" lang="ja-JP" altLang="en-US" sz="2400" dirty="0"/>
              <a:t>結果を出す</a:t>
            </a:r>
            <a:endParaRPr kumimoji="1" lang="en-US" altLang="ja-JP" sz="2400" dirty="0"/>
          </a:p>
          <a:p>
            <a:endParaRPr kumimoji="1" lang="en-US" altLang="ja-JP" sz="2400" dirty="0"/>
          </a:p>
          <a:p>
            <a:r>
              <a:rPr kumimoji="1" lang="ja-JP" altLang="en-US" sz="2400" b="1" dirty="0"/>
              <a:t>検証データ</a:t>
            </a:r>
            <a:r>
              <a:rPr kumimoji="1" lang="ja-JP" altLang="en-US" sz="2400" dirty="0"/>
              <a:t>に対し</a:t>
            </a:r>
            <a:endParaRPr kumimoji="1" lang="en-US" altLang="ja-JP" sz="2400" dirty="0"/>
          </a:p>
          <a:p>
            <a:r>
              <a:rPr kumimoji="1" lang="ja-JP" altLang="en-US" sz="2400" dirty="0"/>
              <a:t>→　</a:t>
            </a:r>
            <a:r>
              <a:rPr kumimoji="1" lang="ja-JP" altLang="en-US" sz="2400" b="1" dirty="0">
                <a:solidFill>
                  <a:srgbClr val="FF0000"/>
                </a:solidFill>
              </a:rPr>
              <a:t>誤った</a:t>
            </a:r>
            <a:r>
              <a:rPr kumimoji="1" lang="ja-JP" altLang="en-US" sz="2400" dirty="0"/>
              <a:t>結果を出す</a:t>
            </a:r>
            <a:endParaRPr kumimoji="1" lang="en-US" altLang="ja-JP" sz="2400" dirty="0"/>
          </a:p>
        </p:txBody>
      </p:sp>
      <p:sp>
        <p:nvSpPr>
          <p:cNvPr id="8" name="テキスト ボックス 7">
            <a:extLst>
              <a:ext uri="{FF2B5EF4-FFF2-40B4-BE49-F238E27FC236}">
                <a16:creationId xmlns:a16="http://schemas.microsoft.com/office/drawing/2014/main" id="{E3764069-25C1-CB1E-04C2-D6300E02A5E2}"/>
              </a:ext>
            </a:extLst>
          </p:cNvPr>
          <p:cNvSpPr txBox="1"/>
          <p:nvPr/>
        </p:nvSpPr>
        <p:spPr>
          <a:xfrm>
            <a:off x="5451878" y="4934732"/>
            <a:ext cx="1723549" cy="830997"/>
          </a:xfrm>
          <a:prstGeom prst="rect">
            <a:avLst/>
          </a:prstGeom>
          <a:noFill/>
        </p:spPr>
        <p:txBody>
          <a:bodyPr wrap="none" rtlCol="0">
            <a:spAutoFit/>
          </a:bodyPr>
          <a:lstStyle/>
          <a:p>
            <a:r>
              <a:rPr kumimoji="1" lang="ja-JP" altLang="en-US" sz="2400" dirty="0"/>
              <a:t>汎化の</a:t>
            </a:r>
            <a:r>
              <a:rPr kumimoji="1" lang="ja-JP" altLang="en-US" sz="2400" dirty="0">
                <a:solidFill>
                  <a:srgbClr val="FF0000"/>
                </a:solidFill>
              </a:rPr>
              <a:t>失敗</a:t>
            </a:r>
            <a:endParaRPr kumimoji="1" lang="en-US" altLang="ja-JP" sz="2400" dirty="0">
              <a:solidFill>
                <a:srgbClr val="FF0000"/>
              </a:solidFill>
            </a:endParaRPr>
          </a:p>
          <a:p>
            <a:r>
              <a:rPr kumimoji="1" lang="ja-JP" altLang="en-US" sz="2400" dirty="0">
                <a:solidFill>
                  <a:srgbClr val="FF0000"/>
                </a:solidFill>
              </a:rPr>
              <a:t>（過学習）</a:t>
            </a:r>
          </a:p>
        </p:txBody>
      </p:sp>
    </p:spTree>
    <p:extLst>
      <p:ext uri="{BB962C8B-B14F-4D97-AF65-F5344CB8AC3E}">
        <p14:creationId xmlns:p14="http://schemas.microsoft.com/office/powerpoint/2010/main" val="362617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2ADFD-FAB1-43A2-8759-B0112477AD67}"/>
              </a:ext>
            </a:extLst>
          </p:cNvPr>
          <p:cNvSpPr>
            <a:spLocks noGrp="1"/>
          </p:cNvSpPr>
          <p:nvPr>
            <p:ph type="title"/>
          </p:nvPr>
        </p:nvSpPr>
        <p:spPr/>
        <p:txBody>
          <a:bodyPr>
            <a:normAutofit fontScale="90000"/>
          </a:bodyPr>
          <a:lstStyle/>
          <a:p>
            <a:r>
              <a:rPr kumimoji="1" lang="ja-JP" altLang="en-US"/>
              <a:t>学習曲線</a:t>
            </a:r>
            <a:endParaRPr kumimoji="1" lang="ja-JP" altLang="en-US" dirty="0"/>
          </a:p>
        </p:txBody>
      </p:sp>
      <p:sp>
        <p:nvSpPr>
          <p:cNvPr id="3" name="コンテンツ プレースホルダー 2">
            <a:extLst>
              <a:ext uri="{FF2B5EF4-FFF2-40B4-BE49-F238E27FC236}">
                <a16:creationId xmlns:a16="http://schemas.microsoft.com/office/drawing/2014/main" id="{8C7C06E7-4BC8-4D27-A37E-2725302CEAC3}"/>
              </a:ext>
            </a:extLst>
          </p:cNvPr>
          <p:cNvSpPr>
            <a:spLocks noGrp="1"/>
          </p:cNvSpPr>
          <p:nvPr>
            <p:ph idx="1"/>
          </p:nvPr>
        </p:nvSpPr>
        <p:spPr>
          <a:xfrm>
            <a:off x="360947" y="834039"/>
            <a:ext cx="8461208" cy="5333166"/>
          </a:xfrm>
        </p:spPr>
        <p:txBody>
          <a:bodyPr>
            <a:normAutofit/>
          </a:bodyPr>
          <a:lstStyle/>
          <a:p>
            <a:r>
              <a:rPr kumimoji="1" lang="ja-JP" altLang="en-US" sz="2400" b="1" dirty="0"/>
              <a:t>学習曲線</a:t>
            </a:r>
            <a:r>
              <a:rPr kumimoji="1" lang="ja-JP" altLang="en-US" sz="2400" dirty="0"/>
              <a:t>は、訓練データと検証データの</a:t>
            </a:r>
            <a:r>
              <a:rPr kumimoji="1" lang="ja-JP" altLang="en-US" sz="2400" b="1" dirty="0"/>
              <a:t>誤差の推移</a:t>
            </a:r>
            <a:r>
              <a:rPr kumimoji="1" lang="ja-JP" altLang="en-US" sz="2400" dirty="0"/>
              <a:t>を表したグラフ</a:t>
            </a:r>
          </a:p>
          <a:p>
            <a:r>
              <a:rPr kumimoji="1" lang="ja-JP" altLang="en-US" sz="2400" b="1" dirty="0"/>
              <a:t>訓練データを繰り返し使用する</a:t>
            </a:r>
            <a:r>
              <a:rPr kumimoji="1" lang="ja-JP" altLang="en-US" sz="2400" dirty="0"/>
              <a:t>ことで、</a:t>
            </a:r>
            <a:r>
              <a:rPr kumimoji="1" lang="ja-JP" altLang="en-US" sz="2400" b="1" u="sng" dirty="0">
                <a:solidFill>
                  <a:srgbClr val="C00000"/>
                </a:solidFill>
              </a:rPr>
              <a:t>訓練データ</a:t>
            </a:r>
            <a:r>
              <a:rPr kumimoji="1" lang="ja-JP" altLang="en-US" sz="2400" b="1" dirty="0">
                <a:solidFill>
                  <a:srgbClr val="C00000"/>
                </a:solidFill>
              </a:rPr>
              <a:t>の誤差は徐々に減少</a:t>
            </a:r>
            <a:r>
              <a:rPr kumimoji="1" lang="ja-JP" altLang="en-US" sz="2400" dirty="0"/>
              <a:t>します</a:t>
            </a:r>
          </a:p>
          <a:p>
            <a:r>
              <a:rPr kumimoji="1" lang="ja-JP" altLang="en-US" sz="2400" b="1" dirty="0"/>
              <a:t>訓練データを繰り返し使用する</a:t>
            </a:r>
            <a:r>
              <a:rPr kumimoji="1" lang="ja-JP" altLang="en-US" sz="2400" dirty="0"/>
              <a:t>ほど，</a:t>
            </a:r>
            <a:r>
              <a:rPr kumimoji="1" lang="ja-JP" altLang="en-US" sz="2400" b="1" dirty="0"/>
              <a:t>過学習のリスクが高まる．</a:t>
            </a:r>
            <a:r>
              <a:rPr kumimoji="1" lang="ja-JP" altLang="en-US" sz="2400" b="1" dirty="0">
                <a:solidFill>
                  <a:srgbClr val="C00000"/>
                </a:solidFill>
              </a:rPr>
              <a:t>過学習では，</a:t>
            </a:r>
            <a:r>
              <a:rPr kumimoji="1" lang="ja-JP" altLang="en-US" sz="2400" b="1" u="sng" dirty="0">
                <a:solidFill>
                  <a:srgbClr val="C00000"/>
                </a:solidFill>
              </a:rPr>
              <a:t>検証データ</a:t>
            </a:r>
            <a:r>
              <a:rPr kumimoji="1" lang="ja-JP" altLang="en-US" sz="2400" b="1" dirty="0">
                <a:solidFill>
                  <a:srgbClr val="C00000"/>
                </a:solidFill>
              </a:rPr>
              <a:t>の誤差が増加</a:t>
            </a:r>
          </a:p>
          <a:p>
            <a:r>
              <a:rPr kumimoji="1" lang="ja-JP" altLang="en-US" sz="2400" b="1" dirty="0"/>
              <a:t>学習曲線を見る</a:t>
            </a:r>
            <a:r>
              <a:rPr kumimoji="1" lang="ja-JP" altLang="en-US" sz="2400" dirty="0"/>
              <a:t>ことで、</a:t>
            </a:r>
            <a:r>
              <a:rPr kumimoji="1" lang="ja-JP" altLang="en-US" sz="2400" b="1" dirty="0"/>
              <a:t>訓練データと検証データの誤差の差異を確認</a:t>
            </a:r>
            <a:r>
              <a:rPr kumimoji="1" lang="ja-JP" altLang="en-US" sz="2400" dirty="0"/>
              <a:t>し、</a:t>
            </a:r>
            <a:r>
              <a:rPr kumimoji="1" lang="ja-JP" altLang="en-US" sz="2400" b="1" dirty="0"/>
              <a:t>過学習の有無</a:t>
            </a:r>
            <a:r>
              <a:rPr kumimoji="1" lang="ja-JP" altLang="en-US" sz="2400" dirty="0"/>
              <a:t>を把握できる</a:t>
            </a:r>
          </a:p>
          <a:p>
            <a:pPr marL="0" indent="0">
              <a:buNone/>
            </a:pPr>
            <a:endParaRPr kumimoji="1" lang="ja-JP" altLang="en-US" sz="2400" dirty="0"/>
          </a:p>
          <a:p>
            <a:pPr marL="0" indent="0">
              <a:buNone/>
            </a:pPr>
            <a:endParaRPr kumimoji="1" lang="ja-JP" altLang="en-US"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F9824DCF-AE0F-4175-BBF1-DF2B957368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CD17B113-1325-0BA7-D6C5-201D8E8D69FE}"/>
              </a:ext>
            </a:extLst>
          </p:cNvPr>
          <p:cNvPicPr>
            <a:picLocks noChangeAspect="1"/>
          </p:cNvPicPr>
          <p:nvPr/>
        </p:nvPicPr>
        <p:blipFill>
          <a:blip r:embed="rId2"/>
          <a:stretch>
            <a:fillRect/>
          </a:stretch>
        </p:blipFill>
        <p:spPr>
          <a:xfrm>
            <a:off x="475800" y="4269219"/>
            <a:ext cx="3236579" cy="2589955"/>
          </a:xfrm>
          <a:prstGeom prst="rect">
            <a:avLst/>
          </a:prstGeom>
        </p:spPr>
      </p:pic>
      <p:pic>
        <p:nvPicPr>
          <p:cNvPr id="6" name="図 5">
            <a:extLst>
              <a:ext uri="{FF2B5EF4-FFF2-40B4-BE49-F238E27FC236}">
                <a16:creationId xmlns:a16="http://schemas.microsoft.com/office/drawing/2014/main" id="{B496D9CA-EE0B-4F92-5D51-D3CCAF99698F}"/>
              </a:ext>
            </a:extLst>
          </p:cNvPr>
          <p:cNvPicPr>
            <a:picLocks noChangeAspect="1"/>
          </p:cNvPicPr>
          <p:nvPr/>
        </p:nvPicPr>
        <p:blipFill>
          <a:blip r:embed="rId3"/>
          <a:stretch>
            <a:fillRect/>
          </a:stretch>
        </p:blipFill>
        <p:spPr>
          <a:xfrm>
            <a:off x="4054094" y="4329376"/>
            <a:ext cx="3758863" cy="2469639"/>
          </a:xfrm>
          <a:prstGeom prst="rect">
            <a:avLst/>
          </a:prstGeom>
        </p:spPr>
      </p:pic>
    </p:spTree>
    <p:extLst>
      <p:ext uri="{BB962C8B-B14F-4D97-AF65-F5344CB8AC3E}">
        <p14:creationId xmlns:p14="http://schemas.microsoft.com/office/powerpoint/2010/main" val="2633316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過学習なし</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7B100C76-611C-45F2-8C75-325D28679630}"/>
              </a:ext>
            </a:extLst>
          </p:cNvPr>
          <p:cNvCxnSpPr/>
          <p:nvPr/>
        </p:nvCxnSpPr>
        <p:spPr>
          <a:xfrm flipV="1">
            <a:off x="1607419" y="1559293"/>
            <a:ext cx="0" cy="44853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4DFB8001-C993-4AF3-90FC-DE0C6506C5B1}"/>
              </a:ext>
            </a:extLst>
          </p:cNvPr>
          <p:cNvCxnSpPr>
            <a:cxnSpLocks/>
          </p:cNvCxnSpPr>
          <p:nvPr/>
        </p:nvCxnSpPr>
        <p:spPr>
          <a:xfrm>
            <a:off x="1201554" y="5619549"/>
            <a:ext cx="49201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CED09FF-E16F-48C3-A57A-F2DDA2E9CE8C}"/>
              </a:ext>
            </a:extLst>
          </p:cNvPr>
          <p:cNvSpPr txBox="1"/>
          <p:nvPr/>
        </p:nvSpPr>
        <p:spPr>
          <a:xfrm>
            <a:off x="370244" y="904548"/>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a:t>
            </a:r>
          </a:p>
        </p:txBody>
      </p:sp>
      <p:sp>
        <p:nvSpPr>
          <p:cNvPr id="12" name="テキスト ボックス 11">
            <a:extLst>
              <a:ext uri="{FF2B5EF4-FFF2-40B4-BE49-F238E27FC236}">
                <a16:creationId xmlns:a16="http://schemas.microsoft.com/office/drawing/2014/main" id="{6BC31880-EB29-46F8-AFB2-504E15C4EEC0}"/>
              </a:ext>
            </a:extLst>
          </p:cNvPr>
          <p:cNvSpPr txBox="1"/>
          <p:nvPr/>
        </p:nvSpPr>
        <p:spPr>
          <a:xfrm>
            <a:off x="5266436" y="5776113"/>
            <a:ext cx="341632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学習の繰り返し回数</a:t>
            </a:r>
          </a:p>
        </p:txBody>
      </p:sp>
      <p:sp>
        <p:nvSpPr>
          <p:cNvPr id="13" name="フリーフォーム: 図形 12">
            <a:extLst>
              <a:ext uri="{FF2B5EF4-FFF2-40B4-BE49-F238E27FC236}">
                <a16:creationId xmlns:a16="http://schemas.microsoft.com/office/drawing/2014/main" id="{311BB030-CCB7-40C4-B80A-75609600EFE4}"/>
              </a:ext>
            </a:extLst>
          </p:cNvPr>
          <p:cNvSpPr/>
          <p:nvPr/>
        </p:nvSpPr>
        <p:spPr>
          <a:xfrm>
            <a:off x="1828800" y="2050181"/>
            <a:ext cx="4186989" cy="3177673"/>
          </a:xfrm>
          <a:custGeom>
            <a:avLst/>
            <a:gdLst>
              <a:gd name="connsiteX0" fmla="*/ 0 w 4186989"/>
              <a:gd name="connsiteY0" fmla="*/ 0 h 3177673"/>
              <a:gd name="connsiteX1" fmla="*/ 0 w 4186989"/>
              <a:gd name="connsiteY1" fmla="*/ 0 h 3177673"/>
              <a:gd name="connsiteX2" fmla="*/ 19251 w 4186989"/>
              <a:gd name="connsiteY2" fmla="*/ 125128 h 3177673"/>
              <a:gd name="connsiteX3" fmla="*/ 57752 w 4186989"/>
              <a:gd name="connsiteY3" fmla="*/ 182880 h 3177673"/>
              <a:gd name="connsiteX4" fmla="*/ 77002 w 4186989"/>
              <a:gd name="connsiteY4" fmla="*/ 269507 h 3177673"/>
              <a:gd name="connsiteX5" fmla="*/ 86627 w 4186989"/>
              <a:gd name="connsiteY5" fmla="*/ 298383 h 3177673"/>
              <a:gd name="connsiteX6" fmla="*/ 105878 w 4186989"/>
              <a:gd name="connsiteY6" fmla="*/ 404261 h 3177673"/>
              <a:gd name="connsiteX7" fmla="*/ 144379 w 4186989"/>
              <a:gd name="connsiteY7" fmla="*/ 577516 h 3177673"/>
              <a:gd name="connsiteX8" fmla="*/ 182880 w 4186989"/>
              <a:gd name="connsiteY8" fmla="*/ 789272 h 3177673"/>
              <a:gd name="connsiteX9" fmla="*/ 211756 w 4186989"/>
              <a:gd name="connsiteY9" fmla="*/ 847023 h 3177673"/>
              <a:gd name="connsiteX10" fmla="*/ 269507 w 4186989"/>
              <a:gd name="connsiteY10" fmla="*/ 943276 h 3177673"/>
              <a:gd name="connsiteX11" fmla="*/ 288758 w 4186989"/>
              <a:gd name="connsiteY11" fmla="*/ 1001027 h 3177673"/>
              <a:gd name="connsiteX12" fmla="*/ 317634 w 4186989"/>
              <a:gd name="connsiteY12" fmla="*/ 1029903 h 3177673"/>
              <a:gd name="connsiteX13" fmla="*/ 365760 w 4186989"/>
              <a:gd name="connsiteY13" fmla="*/ 1135781 h 3177673"/>
              <a:gd name="connsiteX14" fmla="*/ 423512 w 4186989"/>
              <a:gd name="connsiteY14" fmla="*/ 1203158 h 3177673"/>
              <a:gd name="connsiteX15" fmla="*/ 471638 w 4186989"/>
              <a:gd name="connsiteY15" fmla="*/ 1289785 h 3177673"/>
              <a:gd name="connsiteX16" fmla="*/ 529389 w 4186989"/>
              <a:gd name="connsiteY16" fmla="*/ 1366787 h 3177673"/>
              <a:gd name="connsiteX17" fmla="*/ 587141 w 4186989"/>
              <a:gd name="connsiteY17" fmla="*/ 1463040 h 3177673"/>
              <a:gd name="connsiteX18" fmla="*/ 606392 w 4186989"/>
              <a:gd name="connsiteY18" fmla="*/ 1511166 h 3177673"/>
              <a:gd name="connsiteX19" fmla="*/ 616017 w 4186989"/>
              <a:gd name="connsiteY19" fmla="*/ 1549667 h 3177673"/>
              <a:gd name="connsiteX20" fmla="*/ 654518 w 4186989"/>
              <a:gd name="connsiteY20" fmla="*/ 1578543 h 3177673"/>
              <a:gd name="connsiteX21" fmla="*/ 683394 w 4186989"/>
              <a:gd name="connsiteY21" fmla="*/ 1607419 h 3177673"/>
              <a:gd name="connsiteX22" fmla="*/ 731520 w 4186989"/>
              <a:gd name="connsiteY22" fmla="*/ 1684421 h 3177673"/>
              <a:gd name="connsiteX23" fmla="*/ 750771 w 4186989"/>
              <a:gd name="connsiteY23" fmla="*/ 1713297 h 3177673"/>
              <a:gd name="connsiteX24" fmla="*/ 789272 w 4186989"/>
              <a:gd name="connsiteY24" fmla="*/ 1751798 h 3177673"/>
              <a:gd name="connsiteX25" fmla="*/ 856648 w 4186989"/>
              <a:gd name="connsiteY25" fmla="*/ 1838425 h 3177673"/>
              <a:gd name="connsiteX26" fmla="*/ 895149 w 4186989"/>
              <a:gd name="connsiteY26" fmla="*/ 1867301 h 3177673"/>
              <a:gd name="connsiteX27" fmla="*/ 962526 w 4186989"/>
              <a:gd name="connsiteY27" fmla="*/ 1905802 h 3177673"/>
              <a:gd name="connsiteX28" fmla="*/ 1001027 w 4186989"/>
              <a:gd name="connsiteY28" fmla="*/ 1944303 h 3177673"/>
              <a:gd name="connsiteX29" fmla="*/ 1049154 w 4186989"/>
              <a:gd name="connsiteY29" fmla="*/ 1992430 h 3177673"/>
              <a:gd name="connsiteX30" fmla="*/ 1135781 w 4186989"/>
              <a:gd name="connsiteY30" fmla="*/ 2050181 h 3177673"/>
              <a:gd name="connsiteX31" fmla="*/ 1155032 w 4186989"/>
              <a:gd name="connsiteY31" fmla="*/ 2088682 h 3177673"/>
              <a:gd name="connsiteX32" fmla="*/ 1251284 w 4186989"/>
              <a:gd name="connsiteY32" fmla="*/ 2136808 h 3177673"/>
              <a:gd name="connsiteX33" fmla="*/ 1280160 w 4186989"/>
              <a:gd name="connsiteY33" fmla="*/ 2175310 h 3177673"/>
              <a:gd name="connsiteX34" fmla="*/ 1309036 w 4186989"/>
              <a:gd name="connsiteY34" fmla="*/ 2184935 h 3177673"/>
              <a:gd name="connsiteX35" fmla="*/ 1347537 w 4186989"/>
              <a:gd name="connsiteY35" fmla="*/ 2204185 h 3177673"/>
              <a:gd name="connsiteX36" fmla="*/ 1453415 w 4186989"/>
              <a:gd name="connsiteY36" fmla="*/ 2261937 h 3177673"/>
              <a:gd name="connsiteX37" fmla="*/ 1482291 w 4186989"/>
              <a:gd name="connsiteY37" fmla="*/ 2290813 h 3177673"/>
              <a:gd name="connsiteX38" fmla="*/ 1568918 w 4186989"/>
              <a:gd name="connsiteY38" fmla="*/ 2338939 h 3177673"/>
              <a:gd name="connsiteX39" fmla="*/ 1607419 w 4186989"/>
              <a:gd name="connsiteY39" fmla="*/ 2377440 h 3177673"/>
              <a:gd name="connsiteX40" fmla="*/ 1645920 w 4186989"/>
              <a:gd name="connsiteY40" fmla="*/ 2396691 h 3177673"/>
              <a:gd name="connsiteX41" fmla="*/ 1674796 w 4186989"/>
              <a:gd name="connsiteY41" fmla="*/ 2425566 h 3177673"/>
              <a:gd name="connsiteX42" fmla="*/ 1722922 w 4186989"/>
              <a:gd name="connsiteY42" fmla="*/ 2464067 h 3177673"/>
              <a:gd name="connsiteX43" fmla="*/ 1809549 w 4186989"/>
              <a:gd name="connsiteY43" fmla="*/ 2502568 h 3177673"/>
              <a:gd name="connsiteX44" fmla="*/ 1886552 w 4186989"/>
              <a:gd name="connsiteY44" fmla="*/ 2541070 h 3177673"/>
              <a:gd name="connsiteX45" fmla="*/ 1925053 w 4186989"/>
              <a:gd name="connsiteY45" fmla="*/ 2560320 h 3177673"/>
              <a:gd name="connsiteX46" fmla="*/ 2030931 w 4186989"/>
              <a:gd name="connsiteY46" fmla="*/ 2598821 h 3177673"/>
              <a:gd name="connsiteX47" fmla="*/ 2069432 w 4186989"/>
              <a:gd name="connsiteY47" fmla="*/ 2618072 h 3177673"/>
              <a:gd name="connsiteX48" fmla="*/ 2136808 w 4186989"/>
              <a:gd name="connsiteY48" fmla="*/ 2637322 h 3177673"/>
              <a:gd name="connsiteX49" fmla="*/ 2271562 w 4186989"/>
              <a:gd name="connsiteY49" fmla="*/ 2714324 h 3177673"/>
              <a:gd name="connsiteX50" fmla="*/ 2406316 w 4186989"/>
              <a:gd name="connsiteY50" fmla="*/ 2762451 h 3177673"/>
              <a:gd name="connsiteX51" fmla="*/ 2464067 w 4186989"/>
              <a:gd name="connsiteY51" fmla="*/ 2781701 h 3177673"/>
              <a:gd name="connsiteX52" fmla="*/ 2541069 w 4186989"/>
              <a:gd name="connsiteY52" fmla="*/ 2800952 h 3177673"/>
              <a:gd name="connsiteX53" fmla="*/ 2704699 w 4186989"/>
              <a:gd name="connsiteY53" fmla="*/ 2858703 h 3177673"/>
              <a:gd name="connsiteX54" fmla="*/ 2762451 w 4186989"/>
              <a:gd name="connsiteY54" fmla="*/ 2897204 h 3177673"/>
              <a:gd name="connsiteX55" fmla="*/ 2877954 w 4186989"/>
              <a:gd name="connsiteY55" fmla="*/ 2916455 h 3177673"/>
              <a:gd name="connsiteX56" fmla="*/ 2916455 w 4186989"/>
              <a:gd name="connsiteY56" fmla="*/ 2926080 h 3177673"/>
              <a:gd name="connsiteX57" fmla="*/ 3022333 w 4186989"/>
              <a:gd name="connsiteY57" fmla="*/ 2964581 h 3177673"/>
              <a:gd name="connsiteX58" fmla="*/ 3060834 w 4186989"/>
              <a:gd name="connsiteY58" fmla="*/ 2983832 h 3177673"/>
              <a:gd name="connsiteX59" fmla="*/ 3185962 w 4186989"/>
              <a:gd name="connsiteY59" fmla="*/ 3003082 h 3177673"/>
              <a:gd name="connsiteX60" fmla="*/ 3320716 w 4186989"/>
              <a:gd name="connsiteY60" fmla="*/ 3031958 h 3177673"/>
              <a:gd name="connsiteX61" fmla="*/ 3359217 w 4186989"/>
              <a:gd name="connsiteY61" fmla="*/ 3051208 h 3177673"/>
              <a:gd name="connsiteX62" fmla="*/ 3657600 w 4186989"/>
              <a:gd name="connsiteY62" fmla="*/ 3089710 h 3177673"/>
              <a:gd name="connsiteX63" fmla="*/ 3686476 w 4186989"/>
              <a:gd name="connsiteY63" fmla="*/ 3108960 h 3177673"/>
              <a:gd name="connsiteX64" fmla="*/ 3734602 w 4186989"/>
              <a:gd name="connsiteY64" fmla="*/ 3118585 h 3177673"/>
              <a:gd name="connsiteX65" fmla="*/ 3801979 w 4186989"/>
              <a:gd name="connsiteY65" fmla="*/ 3137836 h 3177673"/>
              <a:gd name="connsiteX66" fmla="*/ 3840480 w 4186989"/>
              <a:gd name="connsiteY66" fmla="*/ 3157086 h 3177673"/>
              <a:gd name="connsiteX67" fmla="*/ 4186989 w 4186989"/>
              <a:gd name="connsiteY67" fmla="*/ 3176337 h 3177673"/>
              <a:gd name="connsiteX68" fmla="*/ 4186989 w 4186989"/>
              <a:gd name="connsiteY68" fmla="*/ 3176337 h 317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186989" h="3177673">
                <a:moveTo>
                  <a:pt x="0" y="0"/>
                </a:moveTo>
                <a:lnTo>
                  <a:pt x="0" y="0"/>
                </a:lnTo>
                <a:cubicBezTo>
                  <a:pt x="6417" y="41709"/>
                  <a:pt x="6543" y="84887"/>
                  <a:pt x="19251" y="125128"/>
                </a:cubicBezTo>
                <a:cubicBezTo>
                  <a:pt x="26218" y="147190"/>
                  <a:pt x="49159" y="161398"/>
                  <a:pt x="57752" y="182880"/>
                </a:cubicBezTo>
                <a:cubicBezTo>
                  <a:pt x="68738" y="210344"/>
                  <a:pt x="69828" y="240810"/>
                  <a:pt x="77002" y="269507"/>
                </a:cubicBezTo>
                <a:cubicBezTo>
                  <a:pt x="79463" y="279350"/>
                  <a:pt x="84501" y="288462"/>
                  <a:pt x="86627" y="298383"/>
                </a:cubicBezTo>
                <a:cubicBezTo>
                  <a:pt x="94143" y="333458"/>
                  <a:pt x="100211" y="368840"/>
                  <a:pt x="105878" y="404261"/>
                </a:cubicBezTo>
                <a:cubicBezTo>
                  <a:pt x="130913" y="560731"/>
                  <a:pt x="103648" y="496056"/>
                  <a:pt x="144379" y="577516"/>
                </a:cubicBezTo>
                <a:cubicBezTo>
                  <a:pt x="150761" y="618998"/>
                  <a:pt x="166647" y="740574"/>
                  <a:pt x="182880" y="789272"/>
                </a:cubicBezTo>
                <a:cubicBezTo>
                  <a:pt x="189686" y="809690"/>
                  <a:pt x="204030" y="826935"/>
                  <a:pt x="211756" y="847023"/>
                </a:cubicBezTo>
                <a:cubicBezTo>
                  <a:pt x="246923" y="938458"/>
                  <a:pt x="204415" y="894456"/>
                  <a:pt x="269507" y="943276"/>
                </a:cubicBezTo>
                <a:cubicBezTo>
                  <a:pt x="275924" y="962526"/>
                  <a:pt x="278903" y="983289"/>
                  <a:pt x="288758" y="1001027"/>
                </a:cubicBezTo>
                <a:cubicBezTo>
                  <a:pt x="295369" y="1012926"/>
                  <a:pt x="311023" y="1018004"/>
                  <a:pt x="317634" y="1029903"/>
                </a:cubicBezTo>
                <a:cubicBezTo>
                  <a:pt x="369935" y="1124046"/>
                  <a:pt x="301427" y="1053067"/>
                  <a:pt x="365760" y="1135781"/>
                </a:cubicBezTo>
                <a:cubicBezTo>
                  <a:pt x="474686" y="1275827"/>
                  <a:pt x="354519" y="1099671"/>
                  <a:pt x="423512" y="1203158"/>
                </a:cubicBezTo>
                <a:cubicBezTo>
                  <a:pt x="446227" y="1294020"/>
                  <a:pt x="412282" y="1180965"/>
                  <a:pt x="471638" y="1289785"/>
                </a:cubicBezTo>
                <a:cubicBezTo>
                  <a:pt x="516240" y="1371556"/>
                  <a:pt x="458020" y="1331103"/>
                  <a:pt x="529389" y="1366787"/>
                </a:cubicBezTo>
                <a:cubicBezTo>
                  <a:pt x="574075" y="1500844"/>
                  <a:pt x="516675" y="1357342"/>
                  <a:pt x="587141" y="1463040"/>
                </a:cubicBezTo>
                <a:cubicBezTo>
                  <a:pt x="596725" y="1477416"/>
                  <a:pt x="600928" y="1494775"/>
                  <a:pt x="606392" y="1511166"/>
                </a:cubicBezTo>
                <a:cubicBezTo>
                  <a:pt x="610575" y="1523716"/>
                  <a:pt x="608328" y="1538902"/>
                  <a:pt x="616017" y="1549667"/>
                </a:cubicBezTo>
                <a:cubicBezTo>
                  <a:pt x="625341" y="1562721"/>
                  <a:pt x="642338" y="1568103"/>
                  <a:pt x="654518" y="1578543"/>
                </a:cubicBezTo>
                <a:cubicBezTo>
                  <a:pt x="664853" y="1587402"/>
                  <a:pt x="673769" y="1597794"/>
                  <a:pt x="683394" y="1607419"/>
                </a:cubicBezTo>
                <a:cubicBezTo>
                  <a:pt x="713543" y="1667718"/>
                  <a:pt x="689871" y="1626113"/>
                  <a:pt x="731520" y="1684421"/>
                </a:cubicBezTo>
                <a:cubicBezTo>
                  <a:pt x="738244" y="1693834"/>
                  <a:pt x="743242" y="1704514"/>
                  <a:pt x="750771" y="1713297"/>
                </a:cubicBezTo>
                <a:cubicBezTo>
                  <a:pt x="762583" y="1727077"/>
                  <a:pt x="777461" y="1738018"/>
                  <a:pt x="789272" y="1751798"/>
                </a:cubicBezTo>
                <a:cubicBezTo>
                  <a:pt x="857962" y="1831938"/>
                  <a:pt x="724129" y="1705906"/>
                  <a:pt x="856648" y="1838425"/>
                </a:cubicBezTo>
                <a:cubicBezTo>
                  <a:pt x="867992" y="1849769"/>
                  <a:pt x="882095" y="1857977"/>
                  <a:pt x="895149" y="1867301"/>
                </a:cubicBezTo>
                <a:cubicBezTo>
                  <a:pt x="926895" y="1889977"/>
                  <a:pt x="924926" y="1887002"/>
                  <a:pt x="962526" y="1905802"/>
                </a:cubicBezTo>
                <a:cubicBezTo>
                  <a:pt x="975360" y="1918636"/>
                  <a:pt x="990137" y="1929783"/>
                  <a:pt x="1001027" y="1944303"/>
                </a:cubicBezTo>
                <a:cubicBezTo>
                  <a:pt x="1040674" y="1997165"/>
                  <a:pt x="995452" y="1974528"/>
                  <a:pt x="1049154" y="1992430"/>
                </a:cubicBezTo>
                <a:cubicBezTo>
                  <a:pt x="1131405" y="2102101"/>
                  <a:pt x="1010693" y="1956367"/>
                  <a:pt x="1135781" y="2050181"/>
                </a:cubicBezTo>
                <a:cubicBezTo>
                  <a:pt x="1147260" y="2058790"/>
                  <a:pt x="1143553" y="2080073"/>
                  <a:pt x="1155032" y="2088682"/>
                </a:cubicBezTo>
                <a:cubicBezTo>
                  <a:pt x="1183729" y="2110205"/>
                  <a:pt x="1251284" y="2136808"/>
                  <a:pt x="1251284" y="2136808"/>
                </a:cubicBezTo>
                <a:cubicBezTo>
                  <a:pt x="1260909" y="2149642"/>
                  <a:pt x="1267836" y="2165040"/>
                  <a:pt x="1280160" y="2175310"/>
                </a:cubicBezTo>
                <a:cubicBezTo>
                  <a:pt x="1287954" y="2181805"/>
                  <a:pt x="1299710" y="2180938"/>
                  <a:pt x="1309036" y="2184935"/>
                </a:cubicBezTo>
                <a:cubicBezTo>
                  <a:pt x="1322224" y="2190587"/>
                  <a:pt x="1335233" y="2196803"/>
                  <a:pt x="1347537" y="2204185"/>
                </a:cubicBezTo>
                <a:cubicBezTo>
                  <a:pt x="1443710" y="2261889"/>
                  <a:pt x="1365849" y="2226910"/>
                  <a:pt x="1453415" y="2261937"/>
                </a:cubicBezTo>
                <a:cubicBezTo>
                  <a:pt x="1463040" y="2271562"/>
                  <a:pt x="1471214" y="2282901"/>
                  <a:pt x="1482291" y="2290813"/>
                </a:cubicBezTo>
                <a:cubicBezTo>
                  <a:pt x="1594166" y="2370723"/>
                  <a:pt x="1434638" y="2234498"/>
                  <a:pt x="1568918" y="2338939"/>
                </a:cubicBezTo>
                <a:cubicBezTo>
                  <a:pt x="1583244" y="2350082"/>
                  <a:pt x="1592899" y="2366550"/>
                  <a:pt x="1607419" y="2377440"/>
                </a:cubicBezTo>
                <a:cubicBezTo>
                  <a:pt x="1618898" y="2386049"/>
                  <a:pt x="1634244" y="2388351"/>
                  <a:pt x="1645920" y="2396691"/>
                </a:cubicBezTo>
                <a:cubicBezTo>
                  <a:pt x="1656997" y="2404603"/>
                  <a:pt x="1664552" y="2416602"/>
                  <a:pt x="1674796" y="2425566"/>
                </a:cubicBezTo>
                <a:cubicBezTo>
                  <a:pt x="1690257" y="2439094"/>
                  <a:pt x="1705829" y="2452671"/>
                  <a:pt x="1722922" y="2464067"/>
                </a:cubicBezTo>
                <a:cubicBezTo>
                  <a:pt x="1748352" y="2481021"/>
                  <a:pt x="1782448" y="2490060"/>
                  <a:pt x="1809549" y="2502568"/>
                </a:cubicBezTo>
                <a:cubicBezTo>
                  <a:pt x="1835605" y="2514594"/>
                  <a:pt x="1860884" y="2528236"/>
                  <a:pt x="1886552" y="2541070"/>
                </a:cubicBezTo>
                <a:cubicBezTo>
                  <a:pt x="1899386" y="2547487"/>
                  <a:pt x="1911441" y="2555782"/>
                  <a:pt x="1925053" y="2560320"/>
                </a:cubicBezTo>
                <a:cubicBezTo>
                  <a:pt x="1967723" y="2574544"/>
                  <a:pt x="1990762" y="2580968"/>
                  <a:pt x="2030931" y="2598821"/>
                </a:cubicBezTo>
                <a:cubicBezTo>
                  <a:pt x="2044043" y="2604648"/>
                  <a:pt x="2055947" y="2613168"/>
                  <a:pt x="2069432" y="2618072"/>
                </a:cubicBezTo>
                <a:cubicBezTo>
                  <a:pt x="2091383" y="2626054"/>
                  <a:pt x="2115121" y="2628647"/>
                  <a:pt x="2136808" y="2637322"/>
                </a:cubicBezTo>
                <a:cubicBezTo>
                  <a:pt x="2251711" y="2683283"/>
                  <a:pt x="2176062" y="2662232"/>
                  <a:pt x="2271562" y="2714324"/>
                </a:cubicBezTo>
                <a:cubicBezTo>
                  <a:pt x="2295573" y="2727421"/>
                  <a:pt x="2395567" y="2758868"/>
                  <a:pt x="2406316" y="2762451"/>
                </a:cubicBezTo>
                <a:cubicBezTo>
                  <a:pt x="2425566" y="2768868"/>
                  <a:pt x="2444381" y="2776779"/>
                  <a:pt x="2464067" y="2781701"/>
                </a:cubicBezTo>
                <a:cubicBezTo>
                  <a:pt x="2489734" y="2788118"/>
                  <a:pt x="2516296" y="2791662"/>
                  <a:pt x="2541069" y="2800952"/>
                </a:cubicBezTo>
                <a:cubicBezTo>
                  <a:pt x="2729170" y="2871490"/>
                  <a:pt x="2502813" y="2813841"/>
                  <a:pt x="2704699" y="2858703"/>
                </a:cubicBezTo>
                <a:cubicBezTo>
                  <a:pt x="2723950" y="2871537"/>
                  <a:pt x="2740502" y="2889888"/>
                  <a:pt x="2762451" y="2897204"/>
                </a:cubicBezTo>
                <a:cubicBezTo>
                  <a:pt x="2799480" y="2909547"/>
                  <a:pt x="2839590" y="2909262"/>
                  <a:pt x="2877954" y="2916455"/>
                </a:cubicBezTo>
                <a:cubicBezTo>
                  <a:pt x="2890956" y="2918893"/>
                  <a:pt x="2903621" y="2922872"/>
                  <a:pt x="2916455" y="2926080"/>
                </a:cubicBezTo>
                <a:cubicBezTo>
                  <a:pt x="2976989" y="2966437"/>
                  <a:pt x="2912051" y="2927820"/>
                  <a:pt x="3022333" y="2964581"/>
                </a:cubicBezTo>
                <a:cubicBezTo>
                  <a:pt x="3035945" y="2969118"/>
                  <a:pt x="3046867" y="2980546"/>
                  <a:pt x="3060834" y="2983832"/>
                </a:cubicBezTo>
                <a:cubicBezTo>
                  <a:pt x="3101912" y="2993497"/>
                  <a:pt x="3144467" y="2995398"/>
                  <a:pt x="3185962" y="3003082"/>
                </a:cubicBezTo>
                <a:cubicBezTo>
                  <a:pt x="3231132" y="3011447"/>
                  <a:pt x="3275798" y="3022333"/>
                  <a:pt x="3320716" y="3031958"/>
                </a:cubicBezTo>
                <a:cubicBezTo>
                  <a:pt x="3333550" y="3038375"/>
                  <a:pt x="3345353" y="3047511"/>
                  <a:pt x="3359217" y="3051208"/>
                </a:cubicBezTo>
                <a:cubicBezTo>
                  <a:pt x="3442344" y="3073375"/>
                  <a:pt x="3584368" y="3082387"/>
                  <a:pt x="3657600" y="3089710"/>
                </a:cubicBezTo>
                <a:cubicBezTo>
                  <a:pt x="3667225" y="3096127"/>
                  <a:pt x="3675644" y="3104898"/>
                  <a:pt x="3686476" y="3108960"/>
                </a:cubicBezTo>
                <a:cubicBezTo>
                  <a:pt x="3701794" y="3114704"/>
                  <a:pt x="3718731" y="3114617"/>
                  <a:pt x="3734602" y="3118585"/>
                </a:cubicBezTo>
                <a:cubicBezTo>
                  <a:pt x="3757262" y="3124250"/>
                  <a:pt x="3780028" y="3129854"/>
                  <a:pt x="3801979" y="3137836"/>
                </a:cubicBezTo>
                <a:cubicBezTo>
                  <a:pt x="3815464" y="3142739"/>
                  <a:pt x="3826439" y="3154130"/>
                  <a:pt x="3840480" y="3157086"/>
                </a:cubicBezTo>
                <a:cubicBezTo>
                  <a:pt x="3974221" y="3185242"/>
                  <a:pt x="4043749" y="3176337"/>
                  <a:pt x="4186989" y="3176337"/>
                </a:cubicBezTo>
                <a:lnTo>
                  <a:pt x="4186989" y="3176337"/>
                </a:lnTo>
              </a:path>
            </a:pathLst>
          </a:cu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7DE64B3-F699-4EB2-812D-4ACB8F6A2E02}"/>
              </a:ext>
            </a:extLst>
          </p:cNvPr>
          <p:cNvSpPr txBox="1"/>
          <p:nvPr/>
        </p:nvSpPr>
        <p:spPr>
          <a:xfrm>
            <a:off x="4572000" y="5162092"/>
            <a:ext cx="19800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訓練データ</a:t>
            </a:r>
          </a:p>
        </p:txBody>
      </p:sp>
      <p:sp>
        <p:nvSpPr>
          <p:cNvPr id="16" name="テキスト ボックス 15">
            <a:extLst>
              <a:ext uri="{FF2B5EF4-FFF2-40B4-BE49-F238E27FC236}">
                <a16:creationId xmlns:a16="http://schemas.microsoft.com/office/drawing/2014/main" id="{DB67A9F6-7F09-4B99-A392-86D76B888C62}"/>
              </a:ext>
            </a:extLst>
          </p:cNvPr>
          <p:cNvSpPr txBox="1"/>
          <p:nvPr/>
        </p:nvSpPr>
        <p:spPr>
          <a:xfrm>
            <a:off x="4833399" y="4271709"/>
            <a:ext cx="19800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C000">
                    <a:lumMod val="50000"/>
                  </a:srgbClr>
                </a:solidFill>
                <a:effectLst/>
                <a:uLnTx/>
                <a:uFillTx/>
                <a:latin typeface="Calibri" panose="020F0502020204030204"/>
                <a:ea typeface="游ゴシック" panose="020B0400000000000000" pitchFamily="50" charset="-128"/>
                <a:cs typeface="+mn-cs"/>
              </a:rPr>
              <a:t>検証データ</a:t>
            </a:r>
          </a:p>
        </p:txBody>
      </p:sp>
      <p:sp>
        <p:nvSpPr>
          <p:cNvPr id="17" name="テキスト ボックス 16">
            <a:extLst>
              <a:ext uri="{FF2B5EF4-FFF2-40B4-BE49-F238E27FC236}">
                <a16:creationId xmlns:a16="http://schemas.microsoft.com/office/drawing/2014/main" id="{BD36968C-0344-4E1A-9C8A-A7F3B57163B4}"/>
              </a:ext>
            </a:extLst>
          </p:cNvPr>
          <p:cNvSpPr txBox="1"/>
          <p:nvPr/>
        </p:nvSpPr>
        <p:spPr>
          <a:xfrm>
            <a:off x="679469" y="1493530"/>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高い</a:t>
            </a:r>
          </a:p>
        </p:txBody>
      </p:sp>
      <p:sp>
        <p:nvSpPr>
          <p:cNvPr id="18" name="テキスト ボックス 17">
            <a:extLst>
              <a:ext uri="{FF2B5EF4-FFF2-40B4-BE49-F238E27FC236}">
                <a16:creationId xmlns:a16="http://schemas.microsoft.com/office/drawing/2014/main" id="{EC916D08-16D2-40FE-8D3F-A1F7C4E70155}"/>
              </a:ext>
            </a:extLst>
          </p:cNvPr>
          <p:cNvSpPr txBox="1"/>
          <p:nvPr/>
        </p:nvSpPr>
        <p:spPr>
          <a:xfrm>
            <a:off x="654751" y="5030567"/>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低い</a:t>
            </a:r>
          </a:p>
        </p:txBody>
      </p:sp>
      <p:sp>
        <p:nvSpPr>
          <p:cNvPr id="19" name="フリーフォーム: 図形 18">
            <a:extLst>
              <a:ext uri="{FF2B5EF4-FFF2-40B4-BE49-F238E27FC236}">
                <a16:creationId xmlns:a16="http://schemas.microsoft.com/office/drawing/2014/main" id="{30EDAD41-69FD-4CDC-B08B-A2FC42CFA684}"/>
              </a:ext>
            </a:extLst>
          </p:cNvPr>
          <p:cNvSpPr/>
          <p:nvPr/>
        </p:nvSpPr>
        <p:spPr>
          <a:xfrm>
            <a:off x="1878657" y="1893618"/>
            <a:ext cx="4186989" cy="3177673"/>
          </a:xfrm>
          <a:custGeom>
            <a:avLst/>
            <a:gdLst>
              <a:gd name="connsiteX0" fmla="*/ 0 w 4186989"/>
              <a:gd name="connsiteY0" fmla="*/ 0 h 3177673"/>
              <a:gd name="connsiteX1" fmla="*/ 0 w 4186989"/>
              <a:gd name="connsiteY1" fmla="*/ 0 h 3177673"/>
              <a:gd name="connsiteX2" fmla="*/ 19251 w 4186989"/>
              <a:gd name="connsiteY2" fmla="*/ 125128 h 3177673"/>
              <a:gd name="connsiteX3" fmla="*/ 57752 w 4186989"/>
              <a:gd name="connsiteY3" fmla="*/ 182880 h 3177673"/>
              <a:gd name="connsiteX4" fmla="*/ 77002 w 4186989"/>
              <a:gd name="connsiteY4" fmla="*/ 269507 h 3177673"/>
              <a:gd name="connsiteX5" fmla="*/ 86627 w 4186989"/>
              <a:gd name="connsiteY5" fmla="*/ 298383 h 3177673"/>
              <a:gd name="connsiteX6" fmla="*/ 105878 w 4186989"/>
              <a:gd name="connsiteY6" fmla="*/ 404261 h 3177673"/>
              <a:gd name="connsiteX7" fmla="*/ 144379 w 4186989"/>
              <a:gd name="connsiteY7" fmla="*/ 577516 h 3177673"/>
              <a:gd name="connsiteX8" fmla="*/ 182880 w 4186989"/>
              <a:gd name="connsiteY8" fmla="*/ 789272 h 3177673"/>
              <a:gd name="connsiteX9" fmla="*/ 211756 w 4186989"/>
              <a:gd name="connsiteY9" fmla="*/ 847023 h 3177673"/>
              <a:gd name="connsiteX10" fmla="*/ 269507 w 4186989"/>
              <a:gd name="connsiteY10" fmla="*/ 943276 h 3177673"/>
              <a:gd name="connsiteX11" fmla="*/ 288758 w 4186989"/>
              <a:gd name="connsiteY11" fmla="*/ 1001027 h 3177673"/>
              <a:gd name="connsiteX12" fmla="*/ 317634 w 4186989"/>
              <a:gd name="connsiteY12" fmla="*/ 1029903 h 3177673"/>
              <a:gd name="connsiteX13" fmla="*/ 365760 w 4186989"/>
              <a:gd name="connsiteY13" fmla="*/ 1135781 h 3177673"/>
              <a:gd name="connsiteX14" fmla="*/ 423512 w 4186989"/>
              <a:gd name="connsiteY14" fmla="*/ 1203158 h 3177673"/>
              <a:gd name="connsiteX15" fmla="*/ 471638 w 4186989"/>
              <a:gd name="connsiteY15" fmla="*/ 1289785 h 3177673"/>
              <a:gd name="connsiteX16" fmla="*/ 529389 w 4186989"/>
              <a:gd name="connsiteY16" fmla="*/ 1366787 h 3177673"/>
              <a:gd name="connsiteX17" fmla="*/ 587141 w 4186989"/>
              <a:gd name="connsiteY17" fmla="*/ 1463040 h 3177673"/>
              <a:gd name="connsiteX18" fmla="*/ 606392 w 4186989"/>
              <a:gd name="connsiteY18" fmla="*/ 1511166 h 3177673"/>
              <a:gd name="connsiteX19" fmla="*/ 616017 w 4186989"/>
              <a:gd name="connsiteY19" fmla="*/ 1549667 h 3177673"/>
              <a:gd name="connsiteX20" fmla="*/ 654518 w 4186989"/>
              <a:gd name="connsiteY20" fmla="*/ 1578543 h 3177673"/>
              <a:gd name="connsiteX21" fmla="*/ 683394 w 4186989"/>
              <a:gd name="connsiteY21" fmla="*/ 1607419 h 3177673"/>
              <a:gd name="connsiteX22" fmla="*/ 731520 w 4186989"/>
              <a:gd name="connsiteY22" fmla="*/ 1684421 h 3177673"/>
              <a:gd name="connsiteX23" fmla="*/ 750771 w 4186989"/>
              <a:gd name="connsiteY23" fmla="*/ 1713297 h 3177673"/>
              <a:gd name="connsiteX24" fmla="*/ 789272 w 4186989"/>
              <a:gd name="connsiteY24" fmla="*/ 1751798 h 3177673"/>
              <a:gd name="connsiteX25" fmla="*/ 856648 w 4186989"/>
              <a:gd name="connsiteY25" fmla="*/ 1838425 h 3177673"/>
              <a:gd name="connsiteX26" fmla="*/ 895149 w 4186989"/>
              <a:gd name="connsiteY26" fmla="*/ 1867301 h 3177673"/>
              <a:gd name="connsiteX27" fmla="*/ 962526 w 4186989"/>
              <a:gd name="connsiteY27" fmla="*/ 1905802 h 3177673"/>
              <a:gd name="connsiteX28" fmla="*/ 1001027 w 4186989"/>
              <a:gd name="connsiteY28" fmla="*/ 1944303 h 3177673"/>
              <a:gd name="connsiteX29" fmla="*/ 1049154 w 4186989"/>
              <a:gd name="connsiteY29" fmla="*/ 1992430 h 3177673"/>
              <a:gd name="connsiteX30" fmla="*/ 1135781 w 4186989"/>
              <a:gd name="connsiteY30" fmla="*/ 2050181 h 3177673"/>
              <a:gd name="connsiteX31" fmla="*/ 1155032 w 4186989"/>
              <a:gd name="connsiteY31" fmla="*/ 2088682 h 3177673"/>
              <a:gd name="connsiteX32" fmla="*/ 1251284 w 4186989"/>
              <a:gd name="connsiteY32" fmla="*/ 2136808 h 3177673"/>
              <a:gd name="connsiteX33" fmla="*/ 1280160 w 4186989"/>
              <a:gd name="connsiteY33" fmla="*/ 2175310 h 3177673"/>
              <a:gd name="connsiteX34" fmla="*/ 1309036 w 4186989"/>
              <a:gd name="connsiteY34" fmla="*/ 2184935 h 3177673"/>
              <a:gd name="connsiteX35" fmla="*/ 1347537 w 4186989"/>
              <a:gd name="connsiteY35" fmla="*/ 2204185 h 3177673"/>
              <a:gd name="connsiteX36" fmla="*/ 1453415 w 4186989"/>
              <a:gd name="connsiteY36" fmla="*/ 2261937 h 3177673"/>
              <a:gd name="connsiteX37" fmla="*/ 1482291 w 4186989"/>
              <a:gd name="connsiteY37" fmla="*/ 2290813 h 3177673"/>
              <a:gd name="connsiteX38" fmla="*/ 1568918 w 4186989"/>
              <a:gd name="connsiteY38" fmla="*/ 2338939 h 3177673"/>
              <a:gd name="connsiteX39" fmla="*/ 1607419 w 4186989"/>
              <a:gd name="connsiteY39" fmla="*/ 2377440 h 3177673"/>
              <a:gd name="connsiteX40" fmla="*/ 1645920 w 4186989"/>
              <a:gd name="connsiteY40" fmla="*/ 2396691 h 3177673"/>
              <a:gd name="connsiteX41" fmla="*/ 1674796 w 4186989"/>
              <a:gd name="connsiteY41" fmla="*/ 2425566 h 3177673"/>
              <a:gd name="connsiteX42" fmla="*/ 1722922 w 4186989"/>
              <a:gd name="connsiteY42" fmla="*/ 2464067 h 3177673"/>
              <a:gd name="connsiteX43" fmla="*/ 1809549 w 4186989"/>
              <a:gd name="connsiteY43" fmla="*/ 2502568 h 3177673"/>
              <a:gd name="connsiteX44" fmla="*/ 1886552 w 4186989"/>
              <a:gd name="connsiteY44" fmla="*/ 2541070 h 3177673"/>
              <a:gd name="connsiteX45" fmla="*/ 1925053 w 4186989"/>
              <a:gd name="connsiteY45" fmla="*/ 2560320 h 3177673"/>
              <a:gd name="connsiteX46" fmla="*/ 2030931 w 4186989"/>
              <a:gd name="connsiteY46" fmla="*/ 2598821 h 3177673"/>
              <a:gd name="connsiteX47" fmla="*/ 2069432 w 4186989"/>
              <a:gd name="connsiteY47" fmla="*/ 2618072 h 3177673"/>
              <a:gd name="connsiteX48" fmla="*/ 2136808 w 4186989"/>
              <a:gd name="connsiteY48" fmla="*/ 2637322 h 3177673"/>
              <a:gd name="connsiteX49" fmla="*/ 2271562 w 4186989"/>
              <a:gd name="connsiteY49" fmla="*/ 2714324 h 3177673"/>
              <a:gd name="connsiteX50" fmla="*/ 2406316 w 4186989"/>
              <a:gd name="connsiteY50" fmla="*/ 2762451 h 3177673"/>
              <a:gd name="connsiteX51" fmla="*/ 2464067 w 4186989"/>
              <a:gd name="connsiteY51" fmla="*/ 2781701 h 3177673"/>
              <a:gd name="connsiteX52" fmla="*/ 2541069 w 4186989"/>
              <a:gd name="connsiteY52" fmla="*/ 2800952 h 3177673"/>
              <a:gd name="connsiteX53" fmla="*/ 2704699 w 4186989"/>
              <a:gd name="connsiteY53" fmla="*/ 2858703 h 3177673"/>
              <a:gd name="connsiteX54" fmla="*/ 2762451 w 4186989"/>
              <a:gd name="connsiteY54" fmla="*/ 2897204 h 3177673"/>
              <a:gd name="connsiteX55" fmla="*/ 2877954 w 4186989"/>
              <a:gd name="connsiteY55" fmla="*/ 2916455 h 3177673"/>
              <a:gd name="connsiteX56" fmla="*/ 2916455 w 4186989"/>
              <a:gd name="connsiteY56" fmla="*/ 2926080 h 3177673"/>
              <a:gd name="connsiteX57" fmla="*/ 3022333 w 4186989"/>
              <a:gd name="connsiteY57" fmla="*/ 2964581 h 3177673"/>
              <a:gd name="connsiteX58" fmla="*/ 3060834 w 4186989"/>
              <a:gd name="connsiteY58" fmla="*/ 2983832 h 3177673"/>
              <a:gd name="connsiteX59" fmla="*/ 3185962 w 4186989"/>
              <a:gd name="connsiteY59" fmla="*/ 3003082 h 3177673"/>
              <a:gd name="connsiteX60" fmla="*/ 3320716 w 4186989"/>
              <a:gd name="connsiteY60" fmla="*/ 3031958 h 3177673"/>
              <a:gd name="connsiteX61" fmla="*/ 3359217 w 4186989"/>
              <a:gd name="connsiteY61" fmla="*/ 3051208 h 3177673"/>
              <a:gd name="connsiteX62" fmla="*/ 3657600 w 4186989"/>
              <a:gd name="connsiteY62" fmla="*/ 3089710 h 3177673"/>
              <a:gd name="connsiteX63" fmla="*/ 3686476 w 4186989"/>
              <a:gd name="connsiteY63" fmla="*/ 3108960 h 3177673"/>
              <a:gd name="connsiteX64" fmla="*/ 3734602 w 4186989"/>
              <a:gd name="connsiteY64" fmla="*/ 3118585 h 3177673"/>
              <a:gd name="connsiteX65" fmla="*/ 3801979 w 4186989"/>
              <a:gd name="connsiteY65" fmla="*/ 3137836 h 3177673"/>
              <a:gd name="connsiteX66" fmla="*/ 3840480 w 4186989"/>
              <a:gd name="connsiteY66" fmla="*/ 3157086 h 3177673"/>
              <a:gd name="connsiteX67" fmla="*/ 4186989 w 4186989"/>
              <a:gd name="connsiteY67" fmla="*/ 3176337 h 3177673"/>
              <a:gd name="connsiteX68" fmla="*/ 4186989 w 4186989"/>
              <a:gd name="connsiteY68" fmla="*/ 3176337 h 317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186989" h="3177673">
                <a:moveTo>
                  <a:pt x="0" y="0"/>
                </a:moveTo>
                <a:lnTo>
                  <a:pt x="0" y="0"/>
                </a:lnTo>
                <a:cubicBezTo>
                  <a:pt x="6417" y="41709"/>
                  <a:pt x="6543" y="84887"/>
                  <a:pt x="19251" y="125128"/>
                </a:cubicBezTo>
                <a:cubicBezTo>
                  <a:pt x="26218" y="147190"/>
                  <a:pt x="49159" y="161398"/>
                  <a:pt x="57752" y="182880"/>
                </a:cubicBezTo>
                <a:cubicBezTo>
                  <a:pt x="68738" y="210344"/>
                  <a:pt x="69828" y="240810"/>
                  <a:pt x="77002" y="269507"/>
                </a:cubicBezTo>
                <a:cubicBezTo>
                  <a:pt x="79463" y="279350"/>
                  <a:pt x="84501" y="288462"/>
                  <a:pt x="86627" y="298383"/>
                </a:cubicBezTo>
                <a:cubicBezTo>
                  <a:pt x="94143" y="333458"/>
                  <a:pt x="100211" y="368840"/>
                  <a:pt x="105878" y="404261"/>
                </a:cubicBezTo>
                <a:cubicBezTo>
                  <a:pt x="130913" y="560731"/>
                  <a:pt x="103648" y="496056"/>
                  <a:pt x="144379" y="577516"/>
                </a:cubicBezTo>
                <a:cubicBezTo>
                  <a:pt x="150761" y="618998"/>
                  <a:pt x="166647" y="740574"/>
                  <a:pt x="182880" y="789272"/>
                </a:cubicBezTo>
                <a:cubicBezTo>
                  <a:pt x="189686" y="809690"/>
                  <a:pt x="204030" y="826935"/>
                  <a:pt x="211756" y="847023"/>
                </a:cubicBezTo>
                <a:cubicBezTo>
                  <a:pt x="246923" y="938458"/>
                  <a:pt x="204415" y="894456"/>
                  <a:pt x="269507" y="943276"/>
                </a:cubicBezTo>
                <a:cubicBezTo>
                  <a:pt x="275924" y="962526"/>
                  <a:pt x="278903" y="983289"/>
                  <a:pt x="288758" y="1001027"/>
                </a:cubicBezTo>
                <a:cubicBezTo>
                  <a:pt x="295369" y="1012926"/>
                  <a:pt x="311023" y="1018004"/>
                  <a:pt x="317634" y="1029903"/>
                </a:cubicBezTo>
                <a:cubicBezTo>
                  <a:pt x="369935" y="1124046"/>
                  <a:pt x="301427" y="1053067"/>
                  <a:pt x="365760" y="1135781"/>
                </a:cubicBezTo>
                <a:cubicBezTo>
                  <a:pt x="474686" y="1275827"/>
                  <a:pt x="354519" y="1099671"/>
                  <a:pt x="423512" y="1203158"/>
                </a:cubicBezTo>
                <a:cubicBezTo>
                  <a:pt x="446227" y="1294020"/>
                  <a:pt x="412282" y="1180965"/>
                  <a:pt x="471638" y="1289785"/>
                </a:cubicBezTo>
                <a:cubicBezTo>
                  <a:pt x="516240" y="1371556"/>
                  <a:pt x="458020" y="1331103"/>
                  <a:pt x="529389" y="1366787"/>
                </a:cubicBezTo>
                <a:cubicBezTo>
                  <a:pt x="574075" y="1500844"/>
                  <a:pt x="516675" y="1357342"/>
                  <a:pt x="587141" y="1463040"/>
                </a:cubicBezTo>
                <a:cubicBezTo>
                  <a:pt x="596725" y="1477416"/>
                  <a:pt x="600928" y="1494775"/>
                  <a:pt x="606392" y="1511166"/>
                </a:cubicBezTo>
                <a:cubicBezTo>
                  <a:pt x="610575" y="1523716"/>
                  <a:pt x="608328" y="1538902"/>
                  <a:pt x="616017" y="1549667"/>
                </a:cubicBezTo>
                <a:cubicBezTo>
                  <a:pt x="625341" y="1562721"/>
                  <a:pt x="642338" y="1568103"/>
                  <a:pt x="654518" y="1578543"/>
                </a:cubicBezTo>
                <a:cubicBezTo>
                  <a:pt x="664853" y="1587402"/>
                  <a:pt x="673769" y="1597794"/>
                  <a:pt x="683394" y="1607419"/>
                </a:cubicBezTo>
                <a:cubicBezTo>
                  <a:pt x="713543" y="1667718"/>
                  <a:pt x="689871" y="1626113"/>
                  <a:pt x="731520" y="1684421"/>
                </a:cubicBezTo>
                <a:cubicBezTo>
                  <a:pt x="738244" y="1693834"/>
                  <a:pt x="743242" y="1704514"/>
                  <a:pt x="750771" y="1713297"/>
                </a:cubicBezTo>
                <a:cubicBezTo>
                  <a:pt x="762583" y="1727077"/>
                  <a:pt x="777461" y="1738018"/>
                  <a:pt x="789272" y="1751798"/>
                </a:cubicBezTo>
                <a:cubicBezTo>
                  <a:pt x="857962" y="1831938"/>
                  <a:pt x="724129" y="1705906"/>
                  <a:pt x="856648" y="1838425"/>
                </a:cubicBezTo>
                <a:cubicBezTo>
                  <a:pt x="867992" y="1849769"/>
                  <a:pt x="882095" y="1857977"/>
                  <a:pt x="895149" y="1867301"/>
                </a:cubicBezTo>
                <a:cubicBezTo>
                  <a:pt x="926895" y="1889977"/>
                  <a:pt x="924926" y="1887002"/>
                  <a:pt x="962526" y="1905802"/>
                </a:cubicBezTo>
                <a:cubicBezTo>
                  <a:pt x="975360" y="1918636"/>
                  <a:pt x="990137" y="1929783"/>
                  <a:pt x="1001027" y="1944303"/>
                </a:cubicBezTo>
                <a:cubicBezTo>
                  <a:pt x="1040674" y="1997165"/>
                  <a:pt x="995452" y="1974528"/>
                  <a:pt x="1049154" y="1992430"/>
                </a:cubicBezTo>
                <a:cubicBezTo>
                  <a:pt x="1131405" y="2102101"/>
                  <a:pt x="1010693" y="1956367"/>
                  <a:pt x="1135781" y="2050181"/>
                </a:cubicBezTo>
                <a:cubicBezTo>
                  <a:pt x="1147260" y="2058790"/>
                  <a:pt x="1143553" y="2080073"/>
                  <a:pt x="1155032" y="2088682"/>
                </a:cubicBezTo>
                <a:cubicBezTo>
                  <a:pt x="1183729" y="2110205"/>
                  <a:pt x="1251284" y="2136808"/>
                  <a:pt x="1251284" y="2136808"/>
                </a:cubicBezTo>
                <a:cubicBezTo>
                  <a:pt x="1260909" y="2149642"/>
                  <a:pt x="1267836" y="2165040"/>
                  <a:pt x="1280160" y="2175310"/>
                </a:cubicBezTo>
                <a:cubicBezTo>
                  <a:pt x="1287954" y="2181805"/>
                  <a:pt x="1299710" y="2180938"/>
                  <a:pt x="1309036" y="2184935"/>
                </a:cubicBezTo>
                <a:cubicBezTo>
                  <a:pt x="1322224" y="2190587"/>
                  <a:pt x="1335233" y="2196803"/>
                  <a:pt x="1347537" y="2204185"/>
                </a:cubicBezTo>
                <a:cubicBezTo>
                  <a:pt x="1443710" y="2261889"/>
                  <a:pt x="1365849" y="2226910"/>
                  <a:pt x="1453415" y="2261937"/>
                </a:cubicBezTo>
                <a:cubicBezTo>
                  <a:pt x="1463040" y="2271562"/>
                  <a:pt x="1471214" y="2282901"/>
                  <a:pt x="1482291" y="2290813"/>
                </a:cubicBezTo>
                <a:cubicBezTo>
                  <a:pt x="1594166" y="2370723"/>
                  <a:pt x="1434638" y="2234498"/>
                  <a:pt x="1568918" y="2338939"/>
                </a:cubicBezTo>
                <a:cubicBezTo>
                  <a:pt x="1583244" y="2350082"/>
                  <a:pt x="1592899" y="2366550"/>
                  <a:pt x="1607419" y="2377440"/>
                </a:cubicBezTo>
                <a:cubicBezTo>
                  <a:pt x="1618898" y="2386049"/>
                  <a:pt x="1634244" y="2388351"/>
                  <a:pt x="1645920" y="2396691"/>
                </a:cubicBezTo>
                <a:cubicBezTo>
                  <a:pt x="1656997" y="2404603"/>
                  <a:pt x="1664552" y="2416602"/>
                  <a:pt x="1674796" y="2425566"/>
                </a:cubicBezTo>
                <a:cubicBezTo>
                  <a:pt x="1690257" y="2439094"/>
                  <a:pt x="1705829" y="2452671"/>
                  <a:pt x="1722922" y="2464067"/>
                </a:cubicBezTo>
                <a:cubicBezTo>
                  <a:pt x="1748352" y="2481021"/>
                  <a:pt x="1782448" y="2490060"/>
                  <a:pt x="1809549" y="2502568"/>
                </a:cubicBezTo>
                <a:cubicBezTo>
                  <a:pt x="1835605" y="2514594"/>
                  <a:pt x="1860884" y="2528236"/>
                  <a:pt x="1886552" y="2541070"/>
                </a:cubicBezTo>
                <a:cubicBezTo>
                  <a:pt x="1899386" y="2547487"/>
                  <a:pt x="1911441" y="2555782"/>
                  <a:pt x="1925053" y="2560320"/>
                </a:cubicBezTo>
                <a:cubicBezTo>
                  <a:pt x="1967723" y="2574544"/>
                  <a:pt x="1990762" y="2580968"/>
                  <a:pt x="2030931" y="2598821"/>
                </a:cubicBezTo>
                <a:cubicBezTo>
                  <a:pt x="2044043" y="2604648"/>
                  <a:pt x="2055947" y="2613168"/>
                  <a:pt x="2069432" y="2618072"/>
                </a:cubicBezTo>
                <a:cubicBezTo>
                  <a:pt x="2091383" y="2626054"/>
                  <a:pt x="2115121" y="2628647"/>
                  <a:pt x="2136808" y="2637322"/>
                </a:cubicBezTo>
                <a:cubicBezTo>
                  <a:pt x="2251711" y="2683283"/>
                  <a:pt x="2176062" y="2662232"/>
                  <a:pt x="2271562" y="2714324"/>
                </a:cubicBezTo>
                <a:cubicBezTo>
                  <a:pt x="2295573" y="2727421"/>
                  <a:pt x="2395567" y="2758868"/>
                  <a:pt x="2406316" y="2762451"/>
                </a:cubicBezTo>
                <a:cubicBezTo>
                  <a:pt x="2425566" y="2768868"/>
                  <a:pt x="2444381" y="2776779"/>
                  <a:pt x="2464067" y="2781701"/>
                </a:cubicBezTo>
                <a:cubicBezTo>
                  <a:pt x="2489734" y="2788118"/>
                  <a:pt x="2516296" y="2791662"/>
                  <a:pt x="2541069" y="2800952"/>
                </a:cubicBezTo>
                <a:cubicBezTo>
                  <a:pt x="2729170" y="2871490"/>
                  <a:pt x="2502813" y="2813841"/>
                  <a:pt x="2704699" y="2858703"/>
                </a:cubicBezTo>
                <a:cubicBezTo>
                  <a:pt x="2723950" y="2871537"/>
                  <a:pt x="2740502" y="2889888"/>
                  <a:pt x="2762451" y="2897204"/>
                </a:cubicBezTo>
                <a:cubicBezTo>
                  <a:pt x="2799480" y="2909547"/>
                  <a:pt x="2839590" y="2909262"/>
                  <a:pt x="2877954" y="2916455"/>
                </a:cubicBezTo>
                <a:cubicBezTo>
                  <a:pt x="2890956" y="2918893"/>
                  <a:pt x="2903621" y="2922872"/>
                  <a:pt x="2916455" y="2926080"/>
                </a:cubicBezTo>
                <a:cubicBezTo>
                  <a:pt x="2976989" y="2966437"/>
                  <a:pt x="2912051" y="2927820"/>
                  <a:pt x="3022333" y="2964581"/>
                </a:cubicBezTo>
                <a:cubicBezTo>
                  <a:pt x="3035945" y="2969118"/>
                  <a:pt x="3046867" y="2980546"/>
                  <a:pt x="3060834" y="2983832"/>
                </a:cubicBezTo>
                <a:cubicBezTo>
                  <a:pt x="3101912" y="2993497"/>
                  <a:pt x="3144467" y="2995398"/>
                  <a:pt x="3185962" y="3003082"/>
                </a:cubicBezTo>
                <a:cubicBezTo>
                  <a:pt x="3231132" y="3011447"/>
                  <a:pt x="3275798" y="3022333"/>
                  <a:pt x="3320716" y="3031958"/>
                </a:cubicBezTo>
                <a:cubicBezTo>
                  <a:pt x="3333550" y="3038375"/>
                  <a:pt x="3345353" y="3047511"/>
                  <a:pt x="3359217" y="3051208"/>
                </a:cubicBezTo>
                <a:cubicBezTo>
                  <a:pt x="3442344" y="3073375"/>
                  <a:pt x="3584368" y="3082387"/>
                  <a:pt x="3657600" y="3089710"/>
                </a:cubicBezTo>
                <a:cubicBezTo>
                  <a:pt x="3667225" y="3096127"/>
                  <a:pt x="3675644" y="3104898"/>
                  <a:pt x="3686476" y="3108960"/>
                </a:cubicBezTo>
                <a:cubicBezTo>
                  <a:pt x="3701794" y="3114704"/>
                  <a:pt x="3718731" y="3114617"/>
                  <a:pt x="3734602" y="3118585"/>
                </a:cubicBezTo>
                <a:cubicBezTo>
                  <a:pt x="3757262" y="3124250"/>
                  <a:pt x="3780028" y="3129854"/>
                  <a:pt x="3801979" y="3137836"/>
                </a:cubicBezTo>
                <a:cubicBezTo>
                  <a:pt x="3815464" y="3142739"/>
                  <a:pt x="3826439" y="3154130"/>
                  <a:pt x="3840480" y="3157086"/>
                </a:cubicBezTo>
                <a:cubicBezTo>
                  <a:pt x="3974221" y="3185242"/>
                  <a:pt x="4043749" y="3176337"/>
                  <a:pt x="4186989" y="3176337"/>
                </a:cubicBezTo>
                <a:lnTo>
                  <a:pt x="4186989" y="3176337"/>
                </a:ln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23F08FE8-98A9-4EC8-88F9-63AB04220CD7}"/>
              </a:ext>
            </a:extLst>
          </p:cNvPr>
          <p:cNvSpPr txBox="1"/>
          <p:nvPr/>
        </p:nvSpPr>
        <p:spPr>
          <a:xfrm>
            <a:off x="4212926" y="1688863"/>
            <a:ext cx="4134465"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学習の繰り返しとともに</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両方の誤差が低下</a:t>
            </a:r>
          </a:p>
        </p:txBody>
      </p:sp>
    </p:spTree>
    <p:extLst>
      <p:ext uri="{BB962C8B-B14F-4D97-AF65-F5344CB8AC3E}">
        <p14:creationId xmlns:p14="http://schemas.microsoft.com/office/powerpoint/2010/main" val="898442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過学習あり</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7B100C76-611C-45F2-8C75-325D28679630}"/>
              </a:ext>
            </a:extLst>
          </p:cNvPr>
          <p:cNvCxnSpPr/>
          <p:nvPr/>
        </p:nvCxnSpPr>
        <p:spPr>
          <a:xfrm flipV="1">
            <a:off x="1607419" y="1559293"/>
            <a:ext cx="0" cy="44853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4DFB8001-C993-4AF3-90FC-DE0C6506C5B1}"/>
              </a:ext>
            </a:extLst>
          </p:cNvPr>
          <p:cNvCxnSpPr>
            <a:cxnSpLocks/>
          </p:cNvCxnSpPr>
          <p:nvPr/>
        </p:nvCxnSpPr>
        <p:spPr>
          <a:xfrm>
            <a:off x="1201554" y="5619549"/>
            <a:ext cx="49201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フリーフォーム: 図形 12">
            <a:extLst>
              <a:ext uri="{FF2B5EF4-FFF2-40B4-BE49-F238E27FC236}">
                <a16:creationId xmlns:a16="http://schemas.microsoft.com/office/drawing/2014/main" id="{311BB030-CCB7-40C4-B80A-75609600EFE4}"/>
              </a:ext>
            </a:extLst>
          </p:cNvPr>
          <p:cNvSpPr/>
          <p:nvPr/>
        </p:nvSpPr>
        <p:spPr>
          <a:xfrm>
            <a:off x="1828800" y="2050181"/>
            <a:ext cx="4186989" cy="3177673"/>
          </a:xfrm>
          <a:custGeom>
            <a:avLst/>
            <a:gdLst>
              <a:gd name="connsiteX0" fmla="*/ 0 w 4186989"/>
              <a:gd name="connsiteY0" fmla="*/ 0 h 3177673"/>
              <a:gd name="connsiteX1" fmla="*/ 0 w 4186989"/>
              <a:gd name="connsiteY1" fmla="*/ 0 h 3177673"/>
              <a:gd name="connsiteX2" fmla="*/ 19251 w 4186989"/>
              <a:gd name="connsiteY2" fmla="*/ 125128 h 3177673"/>
              <a:gd name="connsiteX3" fmla="*/ 57752 w 4186989"/>
              <a:gd name="connsiteY3" fmla="*/ 182880 h 3177673"/>
              <a:gd name="connsiteX4" fmla="*/ 77002 w 4186989"/>
              <a:gd name="connsiteY4" fmla="*/ 269507 h 3177673"/>
              <a:gd name="connsiteX5" fmla="*/ 86627 w 4186989"/>
              <a:gd name="connsiteY5" fmla="*/ 298383 h 3177673"/>
              <a:gd name="connsiteX6" fmla="*/ 105878 w 4186989"/>
              <a:gd name="connsiteY6" fmla="*/ 404261 h 3177673"/>
              <a:gd name="connsiteX7" fmla="*/ 144379 w 4186989"/>
              <a:gd name="connsiteY7" fmla="*/ 577516 h 3177673"/>
              <a:gd name="connsiteX8" fmla="*/ 182880 w 4186989"/>
              <a:gd name="connsiteY8" fmla="*/ 789272 h 3177673"/>
              <a:gd name="connsiteX9" fmla="*/ 211756 w 4186989"/>
              <a:gd name="connsiteY9" fmla="*/ 847023 h 3177673"/>
              <a:gd name="connsiteX10" fmla="*/ 269507 w 4186989"/>
              <a:gd name="connsiteY10" fmla="*/ 943276 h 3177673"/>
              <a:gd name="connsiteX11" fmla="*/ 288758 w 4186989"/>
              <a:gd name="connsiteY11" fmla="*/ 1001027 h 3177673"/>
              <a:gd name="connsiteX12" fmla="*/ 317634 w 4186989"/>
              <a:gd name="connsiteY12" fmla="*/ 1029903 h 3177673"/>
              <a:gd name="connsiteX13" fmla="*/ 365760 w 4186989"/>
              <a:gd name="connsiteY13" fmla="*/ 1135781 h 3177673"/>
              <a:gd name="connsiteX14" fmla="*/ 423512 w 4186989"/>
              <a:gd name="connsiteY14" fmla="*/ 1203158 h 3177673"/>
              <a:gd name="connsiteX15" fmla="*/ 471638 w 4186989"/>
              <a:gd name="connsiteY15" fmla="*/ 1289785 h 3177673"/>
              <a:gd name="connsiteX16" fmla="*/ 529389 w 4186989"/>
              <a:gd name="connsiteY16" fmla="*/ 1366787 h 3177673"/>
              <a:gd name="connsiteX17" fmla="*/ 587141 w 4186989"/>
              <a:gd name="connsiteY17" fmla="*/ 1463040 h 3177673"/>
              <a:gd name="connsiteX18" fmla="*/ 606392 w 4186989"/>
              <a:gd name="connsiteY18" fmla="*/ 1511166 h 3177673"/>
              <a:gd name="connsiteX19" fmla="*/ 616017 w 4186989"/>
              <a:gd name="connsiteY19" fmla="*/ 1549667 h 3177673"/>
              <a:gd name="connsiteX20" fmla="*/ 654518 w 4186989"/>
              <a:gd name="connsiteY20" fmla="*/ 1578543 h 3177673"/>
              <a:gd name="connsiteX21" fmla="*/ 683394 w 4186989"/>
              <a:gd name="connsiteY21" fmla="*/ 1607419 h 3177673"/>
              <a:gd name="connsiteX22" fmla="*/ 731520 w 4186989"/>
              <a:gd name="connsiteY22" fmla="*/ 1684421 h 3177673"/>
              <a:gd name="connsiteX23" fmla="*/ 750771 w 4186989"/>
              <a:gd name="connsiteY23" fmla="*/ 1713297 h 3177673"/>
              <a:gd name="connsiteX24" fmla="*/ 789272 w 4186989"/>
              <a:gd name="connsiteY24" fmla="*/ 1751798 h 3177673"/>
              <a:gd name="connsiteX25" fmla="*/ 856648 w 4186989"/>
              <a:gd name="connsiteY25" fmla="*/ 1838425 h 3177673"/>
              <a:gd name="connsiteX26" fmla="*/ 895149 w 4186989"/>
              <a:gd name="connsiteY26" fmla="*/ 1867301 h 3177673"/>
              <a:gd name="connsiteX27" fmla="*/ 962526 w 4186989"/>
              <a:gd name="connsiteY27" fmla="*/ 1905802 h 3177673"/>
              <a:gd name="connsiteX28" fmla="*/ 1001027 w 4186989"/>
              <a:gd name="connsiteY28" fmla="*/ 1944303 h 3177673"/>
              <a:gd name="connsiteX29" fmla="*/ 1049154 w 4186989"/>
              <a:gd name="connsiteY29" fmla="*/ 1992430 h 3177673"/>
              <a:gd name="connsiteX30" fmla="*/ 1135781 w 4186989"/>
              <a:gd name="connsiteY30" fmla="*/ 2050181 h 3177673"/>
              <a:gd name="connsiteX31" fmla="*/ 1155032 w 4186989"/>
              <a:gd name="connsiteY31" fmla="*/ 2088682 h 3177673"/>
              <a:gd name="connsiteX32" fmla="*/ 1251284 w 4186989"/>
              <a:gd name="connsiteY32" fmla="*/ 2136808 h 3177673"/>
              <a:gd name="connsiteX33" fmla="*/ 1280160 w 4186989"/>
              <a:gd name="connsiteY33" fmla="*/ 2175310 h 3177673"/>
              <a:gd name="connsiteX34" fmla="*/ 1309036 w 4186989"/>
              <a:gd name="connsiteY34" fmla="*/ 2184935 h 3177673"/>
              <a:gd name="connsiteX35" fmla="*/ 1347537 w 4186989"/>
              <a:gd name="connsiteY35" fmla="*/ 2204185 h 3177673"/>
              <a:gd name="connsiteX36" fmla="*/ 1453415 w 4186989"/>
              <a:gd name="connsiteY36" fmla="*/ 2261937 h 3177673"/>
              <a:gd name="connsiteX37" fmla="*/ 1482291 w 4186989"/>
              <a:gd name="connsiteY37" fmla="*/ 2290813 h 3177673"/>
              <a:gd name="connsiteX38" fmla="*/ 1568918 w 4186989"/>
              <a:gd name="connsiteY38" fmla="*/ 2338939 h 3177673"/>
              <a:gd name="connsiteX39" fmla="*/ 1607419 w 4186989"/>
              <a:gd name="connsiteY39" fmla="*/ 2377440 h 3177673"/>
              <a:gd name="connsiteX40" fmla="*/ 1645920 w 4186989"/>
              <a:gd name="connsiteY40" fmla="*/ 2396691 h 3177673"/>
              <a:gd name="connsiteX41" fmla="*/ 1674796 w 4186989"/>
              <a:gd name="connsiteY41" fmla="*/ 2425566 h 3177673"/>
              <a:gd name="connsiteX42" fmla="*/ 1722922 w 4186989"/>
              <a:gd name="connsiteY42" fmla="*/ 2464067 h 3177673"/>
              <a:gd name="connsiteX43" fmla="*/ 1809549 w 4186989"/>
              <a:gd name="connsiteY43" fmla="*/ 2502568 h 3177673"/>
              <a:gd name="connsiteX44" fmla="*/ 1886552 w 4186989"/>
              <a:gd name="connsiteY44" fmla="*/ 2541070 h 3177673"/>
              <a:gd name="connsiteX45" fmla="*/ 1925053 w 4186989"/>
              <a:gd name="connsiteY45" fmla="*/ 2560320 h 3177673"/>
              <a:gd name="connsiteX46" fmla="*/ 2030931 w 4186989"/>
              <a:gd name="connsiteY46" fmla="*/ 2598821 h 3177673"/>
              <a:gd name="connsiteX47" fmla="*/ 2069432 w 4186989"/>
              <a:gd name="connsiteY47" fmla="*/ 2618072 h 3177673"/>
              <a:gd name="connsiteX48" fmla="*/ 2136808 w 4186989"/>
              <a:gd name="connsiteY48" fmla="*/ 2637322 h 3177673"/>
              <a:gd name="connsiteX49" fmla="*/ 2271562 w 4186989"/>
              <a:gd name="connsiteY49" fmla="*/ 2714324 h 3177673"/>
              <a:gd name="connsiteX50" fmla="*/ 2406316 w 4186989"/>
              <a:gd name="connsiteY50" fmla="*/ 2762451 h 3177673"/>
              <a:gd name="connsiteX51" fmla="*/ 2464067 w 4186989"/>
              <a:gd name="connsiteY51" fmla="*/ 2781701 h 3177673"/>
              <a:gd name="connsiteX52" fmla="*/ 2541069 w 4186989"/>
              <a:gd name="connsiteY52" fmla="*/ 2800952 h 3177673"/>
              <a:gd name="connsiteX53" fmla="*/ 2704699 w 4186989"/>
              <a:gd name="connsiteY53" fmla="*/ 2858703 h 3177673"/>
              <a:gd name="connsiteX54" fmla="*/ 2762451 w 4186989"/>
              <a:gd name="connsiteY54" fmla="*/ 2897204 h 3177673"/>
              <a:gd name="connsiteX55" fmla="*/ 2877954 w 4186989"/>
              <a:gd name="connsiteY55" fmla="*/ 2916455 h 3177673"/>
              <a:gd name="connsiteX56" fmla="*/ 2916455 w 4186989"/>
              <a:gd name="connsiteY56" fmla="*/ 2926080 h 3177673"/>
              <a:gd name="connsiteX57" fmla="*/ 3022333 w 4186989"/>
              <a:gd name="connsiteY57" fmla="*/ 2964581 h 3177673"/>
              <a:gd name="connsiteX58" fmla="*/ 3060834 w 4186989"/>
              <a:gd name="connsiteY58" fmla="*/ 2983832 h 3177673"/>
              <a:gd name="connsiteX59" fmla="*/ 3185962 w 4186989"/>
              <a:gd name="connsiteY59" fmla="*/ 3003082 h 3177673"/>
              <a:gd name="connsiteX60" fmla="*/ 3320716 w 4186989"/>
              <a:gd name="connsiteY60" fmla="*/ 3031958 h 3177673"/>
              <a:gd name="connsiteX61" fmla="*/ 3359217 w 4186989"/>
              <a:gd name="connsiteY61" fmla="*/ 3051208 h 3177673"/>
              <a:gd name="connsiteX62" fmla="*/ 3657600 w 4186989"/>
              <a:gd name="connsiteY62" fmla="*/ 3089710 h 3177673"/>
              <a:gd name="connsiteX63" fmla="*/ 3686476 w 4186989"/>
              <a:gd name="connsiteY63" fmla="*/ 3108960 h 3177673"/>
              <a:gd name="connsiteX64" fmla="*/ 3734602 w 4186989"/>
              <a:gd name="connsiteY64" fmla="*/ 3118585 h 3177673"/>
              <a:gd name="connsiteX65" fmla="*/ 3801979 w 4186989"/>
              <a:gd name="connsiteY65" fmla="*/ 3137836 h 3177673"/>
              <a:gd name="connsiteX66" fmla="*/ 3840480 w 4186989"/>
              <a:gd name="connsiteY66" fmla="*/ 3157086 h 3177673"/>
              <a:gd name="connsiteX67" fmla="*/ 4186989 w 4186989"/>
              <a:gd name="connsiteY67" fmla="*/ 3176337 h 3177673"/>
              <a:gd name="connsiteX68" fmla="*/ 4186989 w 4186989"/>
              <a:gd name="connsiteY68" fmla="*/ 3176337 h 317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186989" h="3177673">
                <a:moveTo>
                  <a:pt x="0" y="0"/>
                </a:moveTo>
                <a:lnTo>
                  <a:pt x="0" y="0"/>
                </a:lnTo>
                <a:cubicBezTo>
                  <a:pt x="6417" y="41709"/>
                  <a:pt x="6543" y="84887"/>
                  <a:pt x="19251" y="125128"/>
                </a:cubicBezTo>
                <a:cubicBezTo>
                  <a:pt x="26218" y="147190"/>
                  <a:pt x="49159" y="161398"/>
                  <a:pt x="57752" y="182880"/>
                </a:cubicBezTo>
                <a:cubicBezTo>
                  <a:pt x="68738" y="210344"/>
                  <a:pt x="69828" y="240810"/>
                  <a:pt x="77002" y="269507"/>
                </a:cubicBezTo>
                <a:cubicBezTo>
                  <a:pt x="79463" y="279350"/>
                  <a:pt x="84501" y="288462"/>
                  <a:pt x="86627" y="298383"/>
                </a:cubicBezTo>
                <a:cubicBezTo>
                  <a:pt x="94143" y="333458"/>
                  <a:pt x="100211" y="368840"/>
                  <a:pt x="105878" y="404261"/>
                </a:cubicBezTo>
                <a:cubicBezTo>
                  <a:pt x="130913" y="560731"/>
                  <a:pt x="103648" y="496056"/>
                  <a:pt x="144379" y="577516"/>
                </a:cubicBezTo>
                <a:cubicBezTo>
                  <a:pt x="150761" y="618998"/>
                  <a:pt x="166647" y="740574"/>
                  <a:pt x="182880" y="789272"/>
                </a:cubicBezTo>
                <a:cubicBezTo>
                  <a:pt x="189686" y="809690"/>
                  <a:pt x="204030" y="826935"/>
                  <a:pt x="211756" y="847023"/>
                </a:cubicBezTo>
                <a:cubicBezTo>
                  <a:pt x="246923" y="938458"/>
                  <a:pt x="204415" y="894456"/>
                  <a:pt x="269507" y="943276"/>
                </a:cubicBezTo>
                <a:cubicBezTo>
                  <a:pt x="275924" y="962526"/>
                  <a:pt x="278903" y="983289"/>
                  <a:pt x="288758" y="1001027"/>
                </a:cubicBezTo>
                <a:cubicBezTo>
                  <a:pt x="295369" y="1012926"/>
                  <a:pt x="311023" y="1018004"/>
                  <a:pt x="317634" y="1029903"/>
                </a:cubicBezTo>
                <a:cubicBezTo>
                  <a:pt x="369935" y="1124046"/>
                  <a:pt x="301427" y="1053067"/>
                  <a:pt x="365760" y="1135781"/>
                </a:cubicBezTo>
                <a:cubicBezTo>
                  <a:pt x="474686" y="1275827"/>
                  <a:pt x="354519" y="1099671"/>
                  <a:pt x="423512" y="1203158"/>
                </a:cubicBezTo>
                <a:cubicBezTo>
                  <a:pt x="446227" y="1294020"/>
                  <a:pt x="412282" y="1180965"/>
                  <a:pt x="471638" y="1289785"/>
                </a:cubicBezTo>
                <a:cubicBezTo>
                  <a:pt x="516240" y="1371556"/>
                  <a:pt x="458020" y="1331103"/>
                  <a:pt x="529389" y="1366787"/>
                </a:cubicBezTo>
                <a:cubicBezTo>
                  <a:pt x="574075" y="1500844"/>
                  <a:pt x="516675" y="1357342"/>
                  <a:pt x="587141" y="1463040"/>
                </a:cubicBezTo>
                <a:cubicBezTo>
                  <a:pt x="596725" y="1477416"/>
                  <a:pt x="600928" y="1494775"/>
                  <a:pt x="606392" y="1511166"/>
                </a:cubicBezTo>
                <a:cubicBezTo>
                  <a:pt x="610575" y="1523716"/>
                  <a:pt x="608328" y="1538902"/>
                  <a:pt x="616017" y="1549667"/>
                </a:cubicBezTo>
                <a:cubicBezTo>
                  <a:pt x="625341" y="1562721"/>
                  <a:pt x="642338" y="1568103"/>
                  <a:pt x="654518" y="1578543"/>
                </a:cubicBezTo>
                <a:cubicBezTo>
                  <a:pt x="664853" y="1587402"/>
                  <a:pt x="673769" y="1597794"/>
                  <a:pt x="683394" y="1607419"/>
                </a:cubicBezTo>
                <a:cubicBezTo>
                  <a:pt x="713543" y="1667718"/>
                  <a:pt x="689871" y="1626113"/>
                  <a:pt x="731520" y="1684421"/>
                </a:cubicBezTo>
                <a:cubicBezTo>
                  <a:pt x="738244" y="1693834"/>
                  <a:pt x="743242" y="1704514"/>
                  <a:pt x="750771" y="1713297"/>
                </a:cubicBezTo>
                <a:cubicBezTo>
                  <a:pt x="762583" y="1727077"/>
                  <a:pt x="777461" y="1738018"/>
                  <a:pt x="789272" y="1751798"/>
                </a:cubicBezTo>
                <a:cubicBezTo>
                  <a:pt x="857962" y="1831938"/>
                  <a:pt x="724129" y="1705906"/>
                  <a:pt x="856648" y="1838425"/>
                </a:cubicBezTo>
                <a:cubicBezTo>
                  <a:pt x="867992" y="1849769"/>
                  <a:pt x="882095" y="1857977"/>
                  <a:pt x="895149" y="1867301"/>
                </a:cubicBezTo>
                <a:cubicBezTo>
                  <a:pt x="926895" y="1889977"/>
                  <a:pt x="924926" y="1887002"/>
                  <a:pt x="962526" y="1905802"/>
                </a:cubicBezTo>
                <a:cubicBezTo>
                  <a:pt x="975360" y="1918636"/>
                  <a:pt x="990137" y="1929783"/>
                  <a:pt x="1001027" y="1944303"/>
                </a:cubicBezTo>
                <a:cubicBezTo>
                  <a:pt x="1040674" y="1997165"/>
                  <a:pt x="995452" y="1974528"/>
                  <a:pt x="1049154" y="1992430"/>
                </a:cubicBezTo>
                <a:cubicBezTo>
                  <a:pt x="1131405" y="2102101"/>
                  <a:pt x="1010693" y="1956367"/>
                  <a:pt x="1135781" y="2050181"/>
                </a:cubicBezTo>
                <a:cubicBezTo>
                  <a:pt x="1147260" y="2058790"/>
                  <a:pt x="1143553" y="2080073"/>
                  <a:pt x="1155032" y="2088682"/>
                </a:cubicBezTo>
                <a:cubicBezTo>
                  <a:pt x="1183729" y="2110205"/>
                  <a:pt x="1251284" y="2136808"/>
                  <a:pt x="1251284" y="2136808"/>
                </a:cubicBezTo>
                <a:cubicBezTo>
                  <a:pt x="1260909" y="2149642"/>
                  <a:pt x="1267836" y="2165040"/>
                  <a:pt x="1280160" y="2175310"/>
                </a:cubicBezTo>
                <a:cubicBezTo>
                  <a:pt x="1287954" y="2181805"/>
                  <a:pt x="1299710" y="2180938"/>
                  <a:pt x="1309036" y="2184935"/>
                </a:cubicBezTo>
                <a:cubicBezTo>
                  <a:pt x="1322224" y="2190587"/>
                  <a:pt x="1335233" y="2196803"/>
                  <a:pt x="1347537" y="2204185"/>
                </a:cubicBezTo>
                <a:cubicBezTo>
                  <a:pt x="1443710" y="2261889"/>
                  <a:pt x="1365849" y="2226910"/>
                  <a:pt x="1453415" y="2261937"/>
                </a:cubicBezTo>
                <a:cubicBezTo>
                  <a:pt x="1463040" y="2271562"/>
                  <a:pt x="1471214" y="2282901"/>
                  <a:pt x="1482291" y="2290813"/>
                </a:cubicBezTo>
                <a:cubicBezTo>
                  <a:pt x="1594166" y="2370723"/>
                  <a:pt x="1434638" y="2234498"/>
                  <a:pt x="1568918" y="2338939"/>
                </a:cubicBezTo>
                <a:cubicBezTo>
                  <a:pt x="1583244" y="2350082"/>
                  <a:pt x="1592899" y="2366550"/>
                  <a:pt x="1607419" y="2377440"/>
                </a:cubicBezTo>
                <a:cubicBezTo>
                  <a:pt x="1618898" y="2386049"/>
                  <a:pt x="1634244" y="2388351"/>
                  <a:pt x="1645920" y="2396691"/>
                </a:cubicBezTo>
                <a:cubicBezTo>
                  <a:pt x="1656997" y="2404603"/>
                  <a:pt x="1664552" y="2416602"/>
                  <a:pt x="1674796" y="2425566"/>
                </a:cubicBezTo>
                <a:cubicBezTo>
                  <a:pt x="1690257" y="2439094"/>
                  <a:pt x="1705829" y="2452671"/>
                  <a:pt x="1722922" y="2464067"/>
                </a:cubicBezTo>
                <a:cubicBezTo>
                  <a:pt x="1748352" y="2481021"/>
                  <a:pt x="1782448" y="2490060"/>
                  <a:pt x="1809549" y="2502568"/>
                </a:cubicBezTo>
                <a:cubicBezTo>
                  <a:pt x="1835605" y="2514594"/>
                  <a:pt x="1860884" y="2528236"/>
                  <a:pt x="1886552" y="2541070"/>
                </a:cubicBezTo>
                <a:cubicBezTo>
                  <a:pt x="1899386" y="2547487"/>
                  <a:pt x="1911441" y="2555782"/>
                  <a:pt x="1925053" y="2560320"/>
                </a:cubicBezTo>
                <a:cubicBezTo>
                  <a:pt x="1967723" y="2574544"/>
                  <a:pt x="1990762" y="2580968"/>
                  <a:pt x="2030931" y="2598821"/>
                </a:cubicBezTo>
                <a:cubicBezTo>
                  <a:pt x="2044043" y="2604648"/>
                  <a:pt x="2055947" y="2613168"/>
                  <a:pt x="2069432" y="2618072"/>
                </a:cubicBezTo>
                <a:cubicBezTo>
                  <a:pt x="2091383" y="2626054"/>
                  <a:pt x="2115121" y="2628647"/>
                  <a:pt x="2136808" y="2637322"/>
                </a:cubicBezTo>
                <a:cubicBezTo>
                  <a:pt x="2251711" y="2683283"/>
                  <a:pt x="2176062" y="2662232"/>
                  <a:pt x="2271562" y="2714324"/>
                </a:cubicBezTo>
                <a:cubicBezTo>
                  <a:pt x="2295573" y="2727421"/>
                  <a:pt x="2395567" y="2758868"/>
                  <a:pt x="2406316" y="2762451"/>
                </a:cubicBezTo>
                <a:cubicBezTo>
                  <a:pt x="2425566" y="2768868"/>
                  <a:pt x="2444381" y="2776779"/>
                  <a:pt x="2464067" y="2781701"/>
                </a:cubicBezTo>
                <a:cubicBezTo>
                  <a:pt x="2489734" y="2788118"/>
                  <a:pt x="2516296" y="2791662"/>
                  <a:pt x="2541069" y="2800952"/>
                </a:cubicBezTo>
                <a:cubicBezTo>
                  <a:pt x="2729170" y="2871490"/>
                  <a:pt x="2502813" y="2813841"/>
                  <a:pt x="2704699" y="2858703"/>
                </a:cubicBezTo>
                <a:cubicBezTo>
                  <a:pt x="2723950" y="2871537"/>
                  <a:pt x="2740502" y="2889888"/>
                  <a:pt x="2762451" y="2897204"/>
                </a:cubicBezTo>
                <a:cubicBezTo>
                  <a:pt x="2799480" y="2909547"/>
                  <a:pt x="2839590" y="2909262"/>
                  <a:pt x="2877954" y="2916455"/>
                </a:cubicBezTo>
                <a:cubicBezTo>
                  <a:pt x="2890956" y="2918893"/>
                  <a:pt x="2903621" y="2922872"/>
                  <a:pt x="2916455" y="2926080"/>
                </a:cubicBezTo>
                <a:cubicBezTo>
                  <a:pt x="2976989" y="2966437"/>
                  <a:pt x="2912051" y="2927820"/>
                  <a:pt x="3022333" y="2964581"/>
                </a:cubicBezTo>
                <a:cubicBezTo>
                  <a:pt x="3035945" y="2969118"/>
                  <a:pt x="3046867" y="2980546"/>
                  <a:pt x="3060834" y="2983832"/>
                </a:cubicBezTo>
                <a:cubicBezTo>
                  <a:pt x="3101912" y="2993497"/>
                  <a:pt x="3144467" y="2995398"/>
                  <a:pt x="3185962" y="3003082"/>
                </a:cubicBezTo>
                <a:cubicBezTo>
                  <a:pt x="3231132" y="3011447"/>
                  <a:pt x="3275798" y="3022333"/>
                  <a:pt x="3320716" y="3031958"/>
                </a:cubicBezTo>
                <a:cubicBezTo>
                  <a:pt x="3333550" y="3038375"/>
                  <a:pt x="3345353" y="3047511"/>
                  <a:pt x="3359217" y="3051208"/>
                </a:cubicBezTo>
                <a:cubicBezTo>
                  <a:pt x="3442344" y="3073375"/>
                  <a:pt x="3584368" y="3082387"/>
                  <a:pt x="3657600" y="3089710"/>
                </a:cubicBezTo>
                <a:cubicBezTo>
                  <a:pt x="3667225" y="3096127"/>
                  <a:pt x="3675644" y="3104898"/>
                  <a:pt x="3686476" y="3108960"/>
                </a:cubicBezTo>
                <a:cubicBezTo>
                  <a:pt x="3701794" y="3114704"/>
                  <a:pt x="3718731" y="3114617"/>
                  <a:pt x="3734602" y="3118585"/>
                </a:cubicBezTo>
                <a:cubicBezTo>
                  <a:pt x="3757262" y="3124250"/>
                  <a:pt x="3780028" y="3129854"/>
                  <a:pt x="3801979" y="3137836"/>
                </a:cubicBezTo>
                <a:cubicBezTo>
                  <a:pt x="3815464" y="3142739"/>
                  <a:pt x="3826439" y="3154130"/>
                  <a:pt x="3840480" y="3157086"/>
                </a:cubicBezTo>
                <a:cubicBezTo>
                  <a:pt x="3974221" y="3185242"/>
                  <a:pt x="4043749" y="3176337"/>
                  <a:pt x="4186989" y="3176337"/>
                </a:cubicBezTo>
                <a:lnTo>
                  <a:pt x="4186989" y="3176337"/>
                </a:lnTo>
              </a:path>
            </a:pathLst>
          </a:cu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7DE64B3-F699-4EB2-812D-4ACB8F6A2E02}"/>
              </a:ext>
            </a:extLst>
          </p:cNvPr>
          <p:cNvSpPr txBox="1"/>
          <p:nvPr/>
        </p:nvSpPr>
        <p:spPr>
          <a:xfrm>
            <a:off x="6075555" y="4795848"/>
            <a:ext cx="19800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訓練データ</a:t>
            </a:r>
          </a:p>
        </p:txBody>
      </p:sp>
      <p:sp>
        <p:nvSpPr>
          <p:cNvPr id="15" name="フリーフォーム: 図形 14">
            <a:extLst>
              <a:ext uri="{FF2B5EF4-FFF2-40B4-BE49-F238E27FC236}">
                <a16:creationId xmlns:a16="http://schemas.microsoft.com/office/drawing/2014/main" id="{C8179D44-DED5-443D-AC7F-F4D8FE9A17C1}"/>
              </a:ext>
            </a:extLst>
          </p:cNvPr>
          <p:cNvSpPr/>
          <p:nvPr/>
        </p:nvSpPr>
        <p:spPr>
          <a:xfrm flipV="1">
            <a:off x="2383152" y="3498141"/>
            <a:ext cx="3486534" cy="523219"/>
          </a:xfrm>
          <a:custGeom>
            <a:avLst/>
            <a:gdLst>
              <a:gd name="connsiteX0" fmla="*/ 0 w 3975234"/>
              <a:gd name="connsiteY0" fmla="*/ 0 h 837462"/>
              <a:gd name="connsiteX1" fmla="*/ 0 w 3975234"/>
              <a:gd name="connsiteY1" fmla="*/ 0 h 837462"/>
              <a:gd name="connsiteX2" fmla="*/ 96253 w 3975234"/>
              <a:gd name="connsiteY2" fmla="*/ 57752 h 837462"/>
              <a:gd name="connsiteX3" fmla="*/ 173255 w 3975234"/>
              <a:gd name="connsiteY3" fmla="*/ 96253 h 837462"/>
              <a:gd name="connsiteX4" fmla="*/ 202131 w 3975234"/>
              <a:gd name="connsiteY4" fmla="*/ 115503 h 837462"/>
              <a:gd name="connsiteX5" fmla="*/ 259882 w 3975234"/>
              <a:gd name="connsiteY5" fmla="*/ 134754 h 837462"/>
              <a:gd name="connsiteX6" fmla="*/ 413886 w 3975234"/>
              <a:gd name="connsiteY6" fmla="*/ 192505 h 837462"/>
              <a:gd name="connsiteX7" fmla="*/ 519764 w 3975234"/>
              <a:gd name="connsiteY7" fmla="*/ 240632 h 837462"/>
              <a:gd name="connsiteX8" fmla="*/ 596766 w 3975234"/>
              <a:gd name="connsiteY8" fmla="*/ 279133 h 837462"/>
              <a:gd name="connsiteX9" fmla="*/ 721895 w 3975234"/>
              <a:gd name="connsiteY9" fmla="*/ 298383 h 837462"/>
              <a:gd name="connsiteX10" fmla="*/ 808522 w 3975234"/>
              <a:gd name="connsiteY10" fmla="*/ 336884 h 837462"/>
              <a:gd name="connsiteX11" fmla="*/ 952901 w 3975234"/>
              <a:gd name="connsiteY11" fmla="*/ 394636 h 837462"/>
              <a:gd name="connsiteX12" fmla="*/ 1001028 w 3975234"/>
              <a:gd name="connsiteY12" fmla="*/ 413886 h 837462"/>
              <a:gd name="connsiteX13" fmla="*/ 1039529 w 3975234"/>
              <a:gd name="connsiteY13" fmla="*/ 433137 h 837462"/>
              <a:gd name="connsiteX14" fmla="*/ 1328286 w 3975234"/>
              <a:gd name="connsiteY14" fmla="*/ 471638 h 837462"/>
              <a:gd name="connsiteX15" fmla="*/ 1472665 w 3975234"/>
              <a:gd name="connsiteY15" fmla="*/ 510139 h 837462"/>
              <a:gd name="connsiteX16" fmla="*/ 1607419 w 3975234"/>
              <a:gd name="connsiteY16" fmla="*/ 539015 h 837462"/>
              <a:gd name="connsiteX17" fmla="*/ 1771049 w 3975234"/>
              <a:gd name="connsiteY17" fmla="*/ 577516 h 837462"/>
              <a:gd name="connsiteX18" fmla="*/ 1915428 w 3975234"/>
              <a:gd name="connsiteY18" fmla="*/ 596766 h 837462"/>
              <a:gd name="connsiteX19" fmla="*/ 2079057 w 3975234"/>
              <a:gd name="connsiteY19" fmla="*/ 635268 h 837462"/>
              <a:gd name="connsiteX20" fmla="*/ 2146434 w 3975234"/>
              <a:gd name="connsiteY20" fmla="*/ 654518 h 837462"/>
              <a:gd name="connsiteX21" fmla="*/ 2184935 w 3975234"/>
              <a:gd name="connsiteY21" fmla="*/ 673769 h 837462"/>
              <a:gd name="connsiteX22" fmla="*/ 2444817 w 3975234"/>
              <a:gd name="connsiteY22" fmla="*/ 712270 h 837462"/>
              <a:gd name="connsiteX23" fmla="*/ 2512194 w 3975234"/>
              <a:gd name="connsiteY23" fmla="*/ 741145 h 837462"/>
              <a:gd name="connsiteX24" fmla="*/ 2800952 w 3975234"/>
              <a:gd name="connsiteY24" fmla="*/ 779646 h 837462"/>
              <a:gd name="connsiteX25" fmla="*/ 2868329 w 3975234"/>
              <a:gd name="connsiteY25" fmla="*/ 798897 h 837462"/>
              <a:gd name="connsiteX26" fmla="*/ 3975234 w 3975234"/>
              <a:gd name="connsiteY26" fmla="*/ 818148 h 837462"/>
              <a:gd name="connsiteX27" fmla="*/ 3975234 w 3975234"/>
              <a:gd name="connsiteY27" fmla="*/ 818148 h 83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75234" h="837462">
                <a:moveTo>
                  <a:pt x="0" y="0"/>
                </a:moveTo>
                <a:lnTo>
                  <a:pt x="0" y="0"/>
                </a:lnTo>
                <a:cubicBezTo>
                  <a:pt x="32084" y="19251"/>
                  <a:pt x="63545" y="39581"/>
                  <a:pt x="96253" y="57752"/>
                </a:cubicBezTo>
                <a:cubicBezTo>
                  <a:pt x="121339" y="71688"/>
                  <a:pt x="149377" y="80335"/>
                  <a:pt x="173255" y="96253"/>
                </a:cubicBezTo>
                <a:cubicBezTo>
                  <a:pt x="182880" y="102670"/>
                  <a:pt x="191560" y="110805"/>
                  <a:pt x="202131" y="115503"/>
                </a:cubicBezTo>
                <a:cubicBezTo>
                  <a:pt x="220674" y="123744"/>
                  <a:pt x="241231" y="126761"/>
                  <a:pt x="259882" y="134754"/>
                </a:cubicBezTo>
                <a:cubicBezTo>
                  <a:pt x="400809" y="195152"/>
                  <a:pt x="271925" y="157016"/>
                  <a:pt x="413886" y="192505"/>
                </a:cubicBezTo>
                <a:cubicBezTo>
                  <a:pt x="622842" y="296983"/>
                  <a:pt x="342679" y="158900"/>
                  <a:pt x="519764" y="240632"/>
                </a:cubicBezTo>
                <a:cubicBezTo>
                  <a:pt x="545820" y="252658"/>
                  <a:pt x="568403" y="274770"/>
                  <a:pt x="596766" y="279133"/>
                </a:cubicBezTo>
                <a:lnTo>
                  <a:pt x="721895" y="298383"/>
                </a:lnTo>
                <a:cubicBezTo>
                  <a:pt x="783326" y="339338"/>
                  <a:pt x="712307" y="295649"/>
                  <a:pt x="808522" y="336884"/>
                </a:cubicBezTo>
                <a:cubicBezTo>
                  <a:pt x="1038165" y="435302"/>
                  <a:pt x="750695" y="327234"/>
                  <a:pt x="952901" y="394636"/>
                </a:cubicBezTo>
                <a:cubicBezTo>
                  <a:pt x="969292" y="400100"/>
                  <a:pt x="985239" y="406869"/>
                  <a:pt x="1001028" y="413886"/>
                </a:cubicBezTo>
                <a:cubicBezTo>
                  <a:pt x="1014140" y="419713"/>
                  <a:pt x="1025522" y="430024"/>
                  <a:pt x="1039529" y="433137"/>
                </a:cubicBezTo>
                <a:cubicBezTo>
                  <a:pt x="1073697" y="440730"/>
                  <a:pt x="1302337" y="468394"/>
                  <a:pt x="1328286" y="471638"/>
                </a:cubicBezTo>
                <a:cubicBezTo>
                  <a:pt x="1386897" y="488384"/>
                  <a:pt x="1411747" y="496294"/>
                  <a:pt x="1472665" y="510139"/>
                </a:cubicBezTo>
                <a:cubicBezTo>
                  <a:pt x="1517460" y="520320"/>
                  <a:pt x="1562501" y="529390"/>
                  <a:pt x="1607419" y="539015"/>
                </a:cubicBezTo>
                <a:cubicBezTo>
                  <a:pt x="1682207" y="576408"/>
                  <a:pt x="1636026" y="558227"/>
                  <a:pt x="1771049" y="577516"/>
                </a:cubicBezTo>
                <a:lnTo>
                  <a:pt x="1915428" y="596766"/>
                </a:lnTo>
                <a:cubicBezTo>
                  <a:pt x="2013373" y="635945"/>
                  <a:pt x="1915835" y="600905"/>
                  <a:pt x="2079057" y="635268"/>
                </a:cubicBezTo>
                <a:cubicBezTo>
                  <a:pt x="2101914" y="640080"/>
                  <a:pt x="2124483" y="646536"/>
                  <a:pt x="2146434" y="654518"/>
                </a:cubicBezTo>
                <a:cubicBezTo>
                  <a:pt x="2159919" y="659422"/>
                  <a:pt x="2170848" y="671042"/>
                  <a:pt x="2184935" y="673769"/>
                </a:cubicBezTo>
                <a:cubicBezTo>
                  <a:pt x="2270912" y="690410"/>
                  <a:pt x="2444817" y="712270"/>
                  <a:pt x="2444817" y="712270"/>
                </a:cubicBezTo>
                <a:cubicBezTo>
                  <a:pt x="2467276" y="721895"/>
                  <a:pt x="2488489" y="735219"/>
                  <a:pt x="2512194" y="741145"/>
                </a:cubicBezTo>
                <a:cubicBezTo>
                  <a:pt x="2561273" y="753415"/>
                  <a:pt x="2765023" y="775419"/>
                  <a:pt x="2800952" y="779646"/>
                </a:cubicBezTo>
                <a:cubicBezTo>
                  <a:pt x="2823411" y="786063"/>
                  <a:pt x="2845472" y="794085"/>
                  <a:pt x="2868329" y="798897"/>
                </a:cubicBezTo>
                <a:cubicBezTo>
                  <a:pt x="3217830" y="872478"/>
                  <a:pt x="3723496" y="818148"/>
                  <a:pt x="3975234" y="818148"/>
                </a:cubicBezTo>
                <a:lnTo>
                  <a:pt x="3975234" y="818148"/>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DB67A9F6-7F09-4B99-A392-86D76B888C62}"/>
              </a:ext>
            </a:extLst>
          </p:cNvPr>
          <p:cNvSpPr txBox="1"/>
          <p:nvPr/>
        </p:nvSpPr>
        <p:spPr>
          <a:xfrm>
            <a:off x="6075555" y="3286888"/>
            <a:ext cx="19800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C000">
                    <a:lumMod val="50000"/>
                  </a:srgbClr>
                </a:solidFill>
                <a:effectLst/>
                <a:uLnTx/>
                <a:uFillTx/>
                <a:latin typeface="Calibri" panose="020F0502020204030204"/>
                <a:ea typeface="游ゴシック" panose="020B0400000000000000" pitchFamily="50" charset="-128"/>
                <a:cs typeface="+mn-cs"/>
              </a:rPr>
              <a:t>検証データ</a:t>
            </a:r>
          </a:p>
        </p:txBody>
      </p:sp>
      <p:sp>
        <p:nvSpPr>
          <p:cNvPr id="19" name="テキスト ボックス 18">
            <a:extLst>
              <a:ext uri="{FF2B5EF4-FFF2-40B4-BE49-F238E27FC236}">
                <a16:creationId xmlns:a16="http://schemas.microsoft.com/office/drawing/2014/main" id="{CAEE0ABA-B62E-432E-B7AD-ACA88D066CC3}"/>
              </a:ext>
            </a:extLst>
          </p:cNvPr>
          <p:cNvSpPr txBox="1"/>
          <p:nvPr/>
        </p:nvSpPr>
        <p:spPr>
          <a:xfrm>
            <a:off x="3156754" y="1332646"/>
            <a:ext cx="5929828"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学習の繰り返しに伴い，</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訓練データでの誤差は低下しても，</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検証データでの誤差が低下しない</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B0098E31-F619-3B7E-4F01-51CD997064FA}"/>
              </a:ext>
            </a:extLst>
          </p:cNvPr>
          <p:cNvSpPr txBox="1"/>
          <p:nvPr/>
        </p:nvSpPr>
        <p:spPr>
          <a:xfrm>
            <a:off x="5266436" y="5776113"/>
            <a:ext cx="341632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学習の繰り返し回数</a:t>
            </a:r>
          </a:p>
        </p:txBody>
      </p:sp>
      <p:sp>
        <p:nvSpPr>
          <p:cNvPr id="21" name="テキスト ボックス 20">
            <a:extLst>
              <a:ext uri="{FF2B5EF4-FFF2-40B4-BE49-F238E27FC236}">
                <a16:creationId xmlns:a16="http://schemas.microsoft.com/office/drawing/2014/main" id="{3F4390D8-109E-4DFA-9A15-16FCE11BA5C8}"/>
              </a:ext>
            </a:extLst>
          </p:cNvPr>
          <p:cNvSpPr txBox="1"/>
          <p:nvPr/>
        </p:nvSpPr>
        <p:spPr>
          <a:xfrm>
            <a:off x="370244" y="904548"/>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a:t>
            </a:r>
          </a:p>
        </p:txBody>
      </p:sp>
      <p:sp>
        <p:nvSpPr>
          <p:cNvPr id="22" name="テキスト ボックス 21">
            <a:extLst>
              <a:ext uri="{FF2B5EF4-FFF2-40B4-BE49-F238E27FC236}">
                <a16:creationId xmlns:a16="http://schemas.microsoft.com/office/drawing/2014/main" id="{E7FEEFA6-8C12-437B-BB61-964A1D38988F}"/>
              </a:ext>
            </a:extLst>
          </p:cNvPr>
          <p:cNvSpPr txBox="1"/>
          <p:nvPr/>
        </p:nvSpPr>
        <p:spPr>
          <a:xfrm>
            <a:off x="679469" y="1493530"/>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高い</a:t>
            </a:r>
          </a:p>
        </p:txBody>
      </p:sp>
      <p:sp>
        <p:nvSpPr>
          <p:cNvPr id="23" name="テキスト ボックス 22">
            <a:extLst>
              <a:ext uri="{FF2B5EF4-FFF2-40B4-BE49-F238E27FC236}">
                <a16:creationId xmlns:a16="http://schemas.microsoft.com/office/drawing/2014/main" id="{968CBE79-C14E-46C7-8CF8-97C54D829C0B}"/>
              </a:ext>
            </a:extLst>
          </p:cNvPr>
          <p:cNvSpPr txBox="1"/>
          <p:nvPr/>
        </p:nvSpPr>
        <p:spPr>
          <a:xfrm>
            <a:off x="654751" y="5030567"/>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低い</a:t>
            </a:r>
          </a:p>
        </p:txBody>
      </p:sp>
    </p:spTree>
    <p:extLst>
      <p:ext uri="{BB962C8B-B14F-4D97-AF65-F5344CB8AC3E}">
        <p14:creationId xmlns:p14="http://schemas.microsoft.com/office/powerpoint/2010/main" val="1680531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C95FC-7D86-4FBC-A1BC-51CCD0E89D49}"/>
              </a:ext>
            </a:extLst>
          </p:cNvPr>
          <p:cNvSpPr>
            <a:spLocks noGrp="1"/>
          </p:cNvSpPr>
          <p:nvPr>
            <p:ph type="title"/>
          </p:nvPr>
        </p:nvSpPr>
        <p:spPr/>
        <p:txBody>
          <a:bodyPr>
            <a:normAutofit fontScale="90000"/>
          </a:bodyPr>
          <a:lstStyle/>
          <a:p>
            <a:r>
              <a:rPr kumimoji="1" lang="ja-JP" altLang="en-US" dirty="0"/>
              <a:t>学習曲線の有用性</a:t>
            </a:r>
          </a:p>
        </p:txBody>
      </p:sp>
      <p:sp>
        <p:nvSpPr>
          <p:cNvPr id="3" name="コンテンツ プレースホルダー 2">
            <a:extLst>
              <a:ext uri="{FF2B5EF4-FFF2-40B4-BE49-F238E27FC236}">
                <a16:creationId xmlns:a16="http://schemas.microsoft.com/office/drawing/2014/main" id="{7009ABC6-7404-465D-B48A-4E5A2BE10018}"/>
              </a:ext>
            </a:extLst>
          </p:cNvPr>
          <p:cNvSpPr>
            <a:spLocks noGrp="1"/>
          </p:cNvSpPr>
          <p:nvPr>
            <p:ph idx="1"/>
          </p:nvPr>
        </p:nvSpPr>
        <p:spPr>
          <a:xfrm>
            <a:off x="321845" y="846253"/>
            <a:ext cx="8461208" cy="5333166"/>
          </a:xfrm>
        </p:spPr>
        <p:txBody>
          <a:bodyPr>
            <a:normAutofit/>
          </a:bodyPr>
          <a:lstStyle/>
          <a:p>
            <a:pPr algn="l">
              <a:buFont typeface="Arial" panose="020B0604020202020204" pitchFamily="34" charset="0"/>
              <a:buChar char="•"/>
            </a:pPr>
            <a:r>
              <a:rPr lang="ja-JP" altLang="en-US" b="1" dirty="0">
                <a:solidFill>
                  <a:srgbClr val="FF0000"/>
                </a:solidFill>
              </a:rPr>
              <a:t>学習曲線</a:t>
            </a:r>
            <a:r>
              <a:rPr lang="ja-JP" altLang="en-US" dirty="0"/>
              <a:t>は，</a:t>
            </a:r>
            <a:r>
              <a:rPr lang="ja-JP" altLang="en-US" b="1" i="0" dirty="0">
                <a:effectLst/>
                <a:latin typeface="Söhne"/>
              </a:rPr>
              <a:t>訓練データと検証データの誤差の推移</a:t>
            </a:r>
            <a:r>
              <a:rPr lang="ja-JP" altLang="en-US" b="0" i="0" dirty="0">
                <a:effectLst/>
                <a:latin typeface="Söhne"/>
              </a:rPr>
              <a:t>を表すグラフ</a:t>
            </a:r>
          </a:p>
          <a:p>
            <a:pPr algn="l">
              <a:buFont typeface="Arial" panose="020B0604020202020204" pitchFamily="34" charset="0"/>
              <a:buChar char="•"/>
            </a:pPr>
            <a:r>
              <a:rPr lang="ja-JP" altLang="en-US" b="0" i="0" dirty="0">
                <a:effectLst/>
                <a:latin typeface="Söhne"/>
              </a:rPr>
              <a:t>訓練データを</a:t>
            </a:r>
            <a:r>
              <a:rPr lang="ja-JP" altLang="en-US" b="1" dirty="0">
                <a:latin typeface="Söhne"/>
              </a:rPr>
              <a:t>１</a:t>
            </a:r>
            <a:r>
              <a:rPr lang="ja-JP" altLang="en-US" b="1" i="0" dirty="0">
                <a:effectLst/>
                <a:latin typeface="Söhne"/>
              </a:rPr>
              <a:t>回だけ使用</a:t>
            </a:r>
            <a:r>
              <a:rPr lang="ja-JP" altLang="en-US" b="0" i="0" dirty="0">
                <a:effectLst/>
                <a:latin typeface="Söhne"/>
              </a:rPr>
              <a:t>すると</a:t>
            </a:r>
            <a:r>
              <a:rPr lang="ja-JP" altLang="en-US" b="1" i="0" dirty="0">
                <a:solidFill>
                  <a:srgbClr val="FF0000"/>
                </a:solidFill>
                <a:effectLst/>
                <a:latin typeface="Söhne"/>
              </a:rPr>
              <a:t>学習不足</a:t>
            </a:r>
            <a:r>
              <a:rPr lang="ja-JP" altLang="en-US" b="0" i="0" dirty="0">
                <a:effectLst/>
                <a:latin typeface="Söhne"/>
              </a:rPr>
              <a:t>の可能性がある</a:t>
            </a:r>
          </a:p>
          <a:p>
            <a:pPr algn="l">
              <a:buFont typeface="Arial" panose="020B0604020202020204" pitchFamily="34" charset="0"/>
              <a:buChar char="•"/>
            </a:pPr>
            <a:r>
              <a:rPr lang="ja-JP" altLang="en-US" b="1" i="0" dirty="0">
                <a:effectLst/>
                <a:latin typeface="Söhne"/>
              </a:rPr>
              <a:t>同じ訓練データを繰り返し使用</a:t>
            </a:r>
            <a:r>
              <a:rPr lang="ja-JP" altLang="en-US" b="0" i="0" dirty="0">
                <a:effectLst/>
                <a:latin typeface="Söhne"/>
              </a:rPr>
              <a:t>するほど</a:t>
            </a:r>
            <a:r>
              <a:rPr lang="ja-JP" altLang="en-US" b="1" i="0" dirty="0">
                <a:solidFill>
                  <a:srgbClr val="FF0000"/>
                </a:solidFill>
                <a:effectLst/>
                <a:latin typeface="Söhne"/>
              </a:rPr>
              <a:t>過学習</a:t>
            </a:r>
            <a:r>
              <a:rPr lang="ja-JP" altLang="en-US" b="1" i="0" dirty="0">
                <a:effectLst/>
                <a:latin typeface="Söhne"/>
              </a:rPr>
              <a:t>の危険性が高まる</a:t>
            </a:r>
            <a:endParaRPr lang="ja-JP" altLang="en-US" b="0" i="0" dirty="0">
              <a:effectLst/>
              <a:latin typeface="Söhne"/>
            </a:endParaRPr>
          </a:p>
          <a:p>
            <a:pPr algn="l">
              <a:buFont typeface="Arial" panose="020B0604020202020204" pitchFamily="34" charset="0"/>
              <a:buChar char="•"/>
            </a:pPr>
            <a:r>
              <a:rPr lang="ja-JP" altLang="en-US" b="0" i="0" dirty="0">
                <a:effectLst/>
                <a:latin typeface="Söhne"/>
              </a:rPr>
              <a:t>過学習を完全に防ぐことは不可能．</a:t>
            </a:r>
            <a:r>
              <a:rPr lang="ja-JP" altLang="en-US" b="1" i="0" dirty="0">
                <a:effectLst/>
                <a:latin typeface="Söhne"/>
              </a:rPr>
              <a:t>検証データ</a:t>
            </a:r>
            <a:r>
              <a:rPr lang="ja-JP" altLang="en-US" b="0" i="0" dirty="0">
                <a:effectLst/>
                <a:latin typeface="Söhne"/>
              </a:rPr>
              <a:t>を使用して</a:t>
            </a:r>
            <a:r>
              <a:rPr lang="ja-JP" altLang="en-US" b="1" i="0" dirty="0">
                <a:solidFill>
                  <a:srgbClr val="FF0000"/>
                </a:solidFill>
                <a:effectLst/>
                <a:latin typeface="Söhne"/>
              </a:rPr>
              <a:t>過学習</a:t>
            </a:r>
            <a:r>
              <a:rPr lang="ja-JP" altLang="en-US" b="1" i="0" dirty="0">
                <a:effectLst/>
                <a:latin typeface="Söhne"/>
              </a:rPr>
              <a:t>の有無を確認</a:t>
            </a:r>
            <a:r>
              <a:rPr lang="ja-JP" altLang="en-US" b="0" i="0" dirty="0">
                <a:effectLst/>
                <a:latin typeface="Söhne"/>
              </a:rPr>
              <a:t>することが重要</a:t>
            </a:r>
            <a:endParaRPr lang="en-US" altLang="ja-JP" b="0" i="0" dirty="0">
              <a:effectLst/>
              <a:latin typeface="Söhne"/>
            </a:endParaRPr>
          </a:p>
          <a:p>
            <a:pPr algn="l">
              <a:buFont typeface="Arial" panose="020B0604020202020204" pitchFamily="34" charset="0"/>
              <a:buChar char="•"/>
            </a:pPr>
            <a:r>
              <a:rPr lang="ja-JP" altLang="en-US" b="1" i="0" dirty="0">
                <a:effectLst/>
                <a:latin typeface="Söhne"/>
              </a:rPr>
              <a:t>学習曲線を見る</a:t>
            </a:r>
            <a:r>
              <a:rPr lang="ja-JP" altLang="en-US" b="0" i="0" dirty="0">
                <a:effectLst/>
                <a:latin typeface="Söhne"/>
              </a:rPr>
              <a:t>ことで、</a:t>
            </a:r>
            <a:r>
              <a:rPr lang="ja-JP" altLang="en-US" b="1" i="0" dirty="0">
                <a:effectLst/>
                <a:latin typeface="Söhne"/>
              </a:rPr>
              <a:t>訓練データと検証データの誤差の差異</a:t>
            </a:r>
            <a:r>
              <a:rPr lang="ja-JP" altLang="en-US" b="0" i="0" dirty="0">
                <a:effectLst/>
                <a:latin typeface="Söhne"/>
              </a:rPr>
              <a:t>を確認し、</a:t>
            </a:r>
            <a:r>
              <a:rPr lang="ja-JP" altLang="en-US" b="1" dirty="0">
                <a:solidFill>
                  <a:srgbClr val="FF0000"/>
                </a:solidFill>
                <a:latin typeface="Söhne"/>
              </a:rPr>
              <a:t>過</a:t>
            </a:r>
            <a:r>
              <a:rPr lang="ja-JP" altLang="en-US" b="1" i="0" dirty="0">
                <a:solidFill>
                  <a:srgbClr val="FF0000"/>
                </a:solidFill>
                <a:effectLst/>
                <a:latin typeface="Söhne"/>
              </a:rPr>
              <a:t>学習</a:t>
            </a:r>
            <a:r>
              <a:rPr lang="ja-JP" altLang="en-US" b="1" dirty="0">
                <a:latin typeface="Söhne"/>
              </a:rPr>
              <a:t>が無いことの</a:t>
            </a:r>
            <a:r>
              <a:rPr lang="ja-JP" altLang="en-US" b="1" i="0" dirty="0">
                <a:effectLst/>
                <a:latin typeface="Söhne"/>
              </a:rPr>
              <a:t>判断</a:t>
            </a:r>
            <a:r>
              <a:rPr lang="ja-JP" altLang="en-US" b="0" i="0" dirty="0">
                <a:effectLst/>
                <a:latin typeface="Söhne"/>
              </a:rPr>
              <a:t>が可能</a:t>
            </a:r>
          </a:p>
          <a:p>
            <a:endParaRPr lang="en-US" altLang="ja-JP" dirty="0"/>
          </a:p>
        </p:txBody>
      </p:sp>
      <p:sp>
        <p:nvSpPr>
          <p:cNvPr id="4" name="スライド番号プレースホルダー 3">
            <a:extLst>
              <a:ext uri="{FF2B5EF4-FFF2-40B4-BE49-F238E27FC236}">
                <a16:creationId xmlns:a16="http://schemas.microsoft.com/office/drawing/2014/main" id="{CF2472B0-B20E-41DA-87A5-9425BD2678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366540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7-4 </a:t>
            </a:r>
            <a:r>
              <a:rPr lang="ja-JP" altLang="en-US" dirty="0"/>
              <a:t>学習曲線に関する演習</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663239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FC469-E314-847B-856B-D02A5182274F}"/>
              </a:ext>
            </a:extLst>
          </p:cNvPr>
          <p:cNvSpPr>
            <a:spLocks noGrp="1"/>
          </p:cNvSpPr>
          <p:nvPr>
            <p:ph type="title"/>
          </p:nvPr>
        </p:nvSpPr>
        <p:spPr/>
        <p:txBody>
          <a:bodyPr>
            <a:normAutofit fontScale="90000"/>
          </a:bodyPr>
          <a:lstStyle/>
          <a:p>
            <a:r>
              <a:rPr kumimoji="1" lang="ja-JP" altLang="en-US" dirty="0"/>
              <a:t>画像分類の結果</a:t>
            </a:r>
          </a:p>
        </p:txBody>
      </p:sp>
      <p:sp>
        <p:nvSpPr>
          <p:cNvPr id="4" name="スライド番号プレースホルダー 3">
            <a:extLst>
              <a:ext uri="{FF2B5EF4-FFF2-40B4-BE49-F238E27FC236}">
                <a16:creationId xmlns:a16="http://schemas.microsoft.com/office/drawing/2014/main" id="{263FE3BD-9C2A-EBDE-8E5A-DD12C3FE3CE1}"/>
              </a:ext>
            </a:extLst>
          </p:cNvPr>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sp>
        <p:nvSpPr>
          <p:cNvPr id="10" name="テキスト ボックス 9">
            <a:extLst>
              <a:ext uri="{FF2B5EF4-FFF2-40B4-BE49-F238E27FC236}">
                <a16:creationId xmlns:a16="http://schemas.microsoft.com/office/drawing/2014/main" id="{E1E9ECD6-95C2-0A90-B6FE-9DB3C939DF98}"/>
              </a:ext>
            </a:extLst>
          </p:cNvPr>
          <p:cNvSpPr txBox="1"/>
          <p:nvPr/>
        </p:nvSpPr>
        <p:spPr>
          <a:xfrm>
            <a:off x="731575" y="3059668"/>
            <a:ext cx="3416320" cy="369332"/>
          </a:xfrm>
          <a:prstGeom prst="rect">
            <a:avLst/>
          </a:prstGeom>
          <a:noFill/>
        </p:spPr>
        <p:txBody>
          <a:bodyPr wrap="none" rtlCol="0">
            <a:spAutoFit/>
          </a:bodyPr>
          <a:lstStyle/>
          <a:p>
            <a:r>
              <a:rPr kumimoji="1" lang="ja-JP" altLang="en-US" dirty="0"/>
              <a:t>分類結果　１０個の数値が４つ</a:t>
            </a:r>
          </a:p>
        </p:txBody>
      </p:sp>
      <p:pic>
        <p:nvPicPr>
          <p:cNvPr id="12" name="図 11">
            <a:extLst>
              <a:ext uri="{FF2B5EF4-FFF2-40B4-BE49-F238E27FC236}">
                <a16:creationId xmlns:a16="http://schemas.microsoft.com/office/drawing/2014/main" id="{6F248629-5988-5C14-4A40-6FD956E7B1DC}"/>
              </a:ext>
            </a:extLst>
          </p:cNvPr>
          <p:cNvPicPr>
            <a:picLocks noChangeAspect="1"/>
          </p:cNvPicPr>
          <p:nvPr/>
        </p:nvPicPr>
        <p:blipFill>
          <a:blip r:embed="rId2"/>
          <a:stretch>
            <a:fillRect/>
          </a:stretch>
        </p:blipFill>
        <p:spPr>
          <a:xfrm>
            <a:off x="1132729" y="3721522"/>
            <a:ext cx="6001042" cy="2853326"/>
          </a:xfrm>
          <a:prstGeom prst="rect">
            <a:avLst/>
          </a:prstGeom>
        </p:spPr>
      </p:pic>
      <p:sp>
        <p:nvSpPr>
          <p:cNvPr id="13" name="楕円 12">
            <a:extLst>
              <a:ext uri="{FF2B5EF4-FFF2-40B4-BE49-F238E27FC236}">
                <a16:creationId xmlns:a16="http://schemas.microsoft.com/office/drawing/2014/main" id="{BDA4444E-295F-19D4-1BAD-DB7D2A25713E}"/>
              </a:ext>
            </a:extLst>
          </p:cNvPr>
          <p:cNvSpPr/>
          <p:nvPr/>
        </p:nvSpPr>
        <p:spPr>
          <a:xfrm>
            <a:off x="4064000" y="3657600"/>
            <a:ext cx="1531256" cy="348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9090E5F-92E9-FB20-52B5-A12AFEA12322}"/>
              </a:ext>
            </a:extLst>
          </p:cNvPr>
          <p:cNvSpPr/>
          <p:nvPr/>
        </p:nvSpPr>
        <p:spPr>
          <a:xfrm>
            <a:off x="1132729" y="4369780"/>
            <a:ext cx="1531256" cy="348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A5C6DCBE-B151-4CA1-DBD8-D56A0763CD53}"/>
              </a:ext>
            </a:extLst>
          </p:cNvPr>
          <p:cNvSpPr/>
          <p:nvPr/>
        </p:nvSpPr>
        <p:spPr>
          <a:xfrm>
            <a:off x="1132729" y="5366381"/>
            <a:ext cx="1531256" cy="348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356E8F4F-E200-4BAC-BF4D-69E58324ACD4}"/>
              </a:ext>
            </a:extLst>
          </p:cNvPr>
          <p:cNvSpPr/>
          <p:nvPr/>
        </p:nvSpPr>
        <p:spPr>
          <a:xfrm>
            <a:off x="1132729" y="6290427"/>
            <a:ext cx="1531256" cy="348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1A7BFEA-D779-4941-303F-92473A9EE295}"/>
              </a:ext>
            </a:extLst>
          </p:cNvPr>
          <p:cNvSpPr txBox="1"/>
          <p:nvPr/>
        </p:nvSpPr>
        <p:spPr>
          <a:xfrm>
            <a:off x="731575" y="752749"/>
            <a:ext cx="2031325" cy="369332"/>
          </a:xfrm>
          <a:prstGeom prst="rect">
            <a:avLst/>
          </a:prstGeom>
          <a:noFill/>
        </p:spPr>
        <p:txBody>
          <a:bodyPr wrap="none" rtlCol="0">
            <a:spAutoFit/>
          </a:bodyPr>
          <a:lstStyle/>
          <a:p>
            <a:r>
              <a:rPr kumimoji="1" lang="ja-JP" altLang="en-US" dirty="0"/>
              <a:t>４つの画像を分類</a:t>
            </a:r>
          </a:p>
        </p:txBody>
      </p:sp>
      <p:pic>
        <p:nvPicPr>
          <p:cNvPr id="19" name="図 18">
            <a:extLst>
              <a:ext uri="{FF2B5EF4-FFF2-40B4-BE49-F238E27FC236}">
                <a16:creationId xmlns:a16="http://schemas.microsoft.com/office/drawing/2014/main" id="{DB16BF3F-4E31-2153-15A8-A83225054AA9}"/>
              </a:ext>
            </a:extLst>
          </p:cNvPr>
          <p:cNvPicPr>
            <a:picLocks noChangeAspect="1"/>
          </p:cNvPicPr>
          <p:nvPr/>
        </p:nvPicPr>
        <p:blipFill>
          <a:blip r:embed="rId3"/>
          <a:stretch>
            <a:fillRect/>
          </a:stretch>
        </p:blipFill>
        <p:spPr>
          <a:xfrm>
            <a:off x="1069651" y="1186003"/>
            <a:ext cx="6312469" cy="1455597"/>
          </a:xfrm>
          <a:prstGeom prst="rect">
            <a:avLst/>
          </a:prstGeom>
        </p:spPr>
      </p:pic>
      <p:sp>
        <p:nvSpPr>
          <p:cNvPr id="20" name="テキスト ボックス 19">
            <a:extLst>
              <a:ext uri="{FF2B5EF4-FFF2-40B4-BE49-F238E27FC236}">
                <a16:creationId xmlns:a16="http://schemas.microsoft.com/office/drawing/2014/main" id="{01DE9D8A-FB26-4718-899D-BBB4B911F353}"/>
              </a:ext>
            </a:extLst>
          </p:cNvPr>
          <p:cNvSpPr txBox="1"/>
          <p:nvPr/>
        </p:nvSpPr>
        <p:spPr>
          <a:xfrm>
            <a:off x="7133771" y="5276429"/>
            <a:ext cx="340158" cy="461665"/>
          </a:xfrm>
          <a:prstGeom prst="rect">
            <a:avLst/>
          </a:prstGeom>
          <a:noFill/>
        </p:spPr>
        <p:txBody>
          <a:bodyPr wrap="none" rtlCol="0">
            <a:spAutoFit/>
          </a:bodyPr>
          <a:lstStyle/>
          <a:p>
            <a:r>
              <a:rPr kumimoji="1" lang="en-US" altLang="ja-JP" sz="2400" b="1" dirty="0">
                <a:solidFill>
                  <a:srgbClr val="FF0000"/>
                </a:solidFill>
              </a:rPr>
              <a:t>4</a:t>
            </a:r>
            <a:endParaRPr kumimoji="1" lang="ja-JP" altLang="en-US" sz="2400" b="1" dirty="0">
              <a:solidFill>
                <a:srgbClr val="FF0000"/>
              </a:solidFill>
            </a:endParaRPr>
          </a:p>
        </p:txBody>
      </p:sp>
      <p:sp>
        <p:nvSpPr>
          <p:cNvPr id="21" name="テキスト ボックス 20">
            <a:extLst>
              <a:ext uri="{FF2B5EF4-FFF2-40B4-BE49-F238E27FC236}">
                <a16:creationId xmlns:a16="http://schemas.microsoft.com/office/drawing/2014/main" id="{FEECDFC0-5E0B-6A51-D030-73D42F436D90}"/>
              </a:ext>
            </a:extLst>
          </p:cNvPr>
          <p:cNvSpPr txBox="1"/>
          <p:nvPr/>
        </p:nvSpPr>
        <p:spPr>
          <a:xfrm>
            <a:off x="7133771" y="3657600"/>
            <a:ext cx="340158" cy="461665"/>
          </a:xfrm>
          <a:prstGeom prst="rect">
            <a:avLst/>
          </a:prstGeom>
          <a:noFill/>
        </p:spPr>
        <p:txBody>
          <a:bodyPr wrap="none" rtlCol="0">
            <a:spAutoFit/>
          </a:bodyPr>
          <a:lstStyle/>
          <a:p>
            <a:r>
              <a:rPr kumimoji="1" lang="en-US" altLang="ja-JP" sz="2400" b="1" dirty="0">
                <a:solidFill>
                  <a:srgbClr val="FF0000"/>
                </a:solidFill>
              </a:rPr>
              <a:t>2</a:t>
            </a:r>
            <a:endParaRPr kumimoji="1" lang="ja-JP" altLang="en-US" sz="2400" b="1" dirty="0">
              <a:solidFill>
                <a:srgbClr val="FF0000"/>
              </a:solidFill>
            </a:endParaRPr>
          </a:p>
        </p:txBody>
      </p:sp>
      <p:sp>
        <p:nvSpPr>
          <p:cNvPr id="22" name="テキスト ボックス 21">
            <a:extLst>
              <a:ext uri="{FF2B5EF4-FFF2-40B4-BE49-F238E27FC236}">
                <a16:creationId xmlns:a16="http://schemas.microsoft.com/office/drawing/2014/main" id="{D0E6790B-D26C-A4F0-52AE-B24FEE606C5C}"/>
              </a:ext>
            </a:extLst>
          </p:cNvPr>
          <p:cNvSpPr txBox="1"/>
          <p:nvPr/>
        </p:nvSpPr>
        <p:spPr>
          <a:xfrm>
            <a:off x="7133771" y="4369780"/>
            <a:ext cx="340158" cy="461665"/>
          </a:xfrm>
          <a:prstGeom prst="rect">
            <a:avLst/>
          </a:prstGeom>
          <a:noFill/>
        </p:spPr>
        <p:txBody>
          <a:bodyPr wrap="none" rtlCol="0">
            <a:spAutoFit/>
          </a:bodyPr>
          <a:lstStyle/>
          <a:p>
            <a:r>
              <a:rPr kumimoji="1" lang="en-US" altLang="ja-JP" sz="2400" b="1" dirty="0">
                <a:solidFill>
                  <a:srgbClr val="FF0000"/>
                </a:solidFill>
              </a:rPr>
              <a:t>0</a:t>
            </a:r>
            <a:endParaRPr kumimoji="1" lang="ja-JP" altLang="en-US" sz="2400" b="1" dirty="0">
              <a:solidFill>
                <a:srgbClr val="FF0000"/>
              </a:solidFill>
            </a:endParaRPr>
          </a:p>
        </p:txBody>
      </p:sp>
      <p:sp>
        <p:nvSpPr>
          <p:cNvPr id="23" name="テキスト ボックス 22">
            <a:extLst>
              <a:ext uri="{FF2B5EF4-FFF2-40B4-BE49-F238E27FC236}">
                <a16:creationId xmlns:a16="http://schemas.microsoft.com/office/drawing/2014/main" id="{0E0B8594-4C80-DBFB-13CC-B172892F50C6}"/>
              </a:ext>
            </a:extLst>
          </p:cNvPr>
          <p:cNvSpPr txBox="1"/>
          <p:nvPr/>
        </p:nvSpPr>
        <p:spPr>
          <a:xfrm>
            <a:off x="7133771" y="6113183"/>
            <a:ext cx="340158" cy="461665"/>
          </a:xfrm>
          <a:prstGeom prst="rect">
            <a:avLst/>
          </a:prstGeom>
          <a:noFill/>
        </p:spPr>
        <p:txBody>
          <a:bodyPr wrap="none" rtlCol="0">
            <a:spAutoFit/>
          </a:bodyPr>
          <a:lstStyle/>
          <a:p>
            <a:r>
              <a:rPr kumimoji="1" lang="en-US" altLang="ja-JP" sz="2400" b="1" dirty="0">
                <a:solidFill>
                  <a:srgbClr val="FF0000"/>
                </a:solidFill>
              </a:rPr>
              <a:t>8</a:t>
            </a:r>
            <a:endParaRPr kumimoji="1" lang="ja-JP" altLang="en-US" sz="2400" b="1" dirty="0">
              <a:solidFill>
                <a:srgbClr val="FF0000"/>
              </a:solidFill>
            </a:endParaRPr>
          </a:p>
        </p:txBody>
      </p:sp>
    </p:spTree>
    <p:extLst>
      <p:ext uri="{BB962C8B-B14F-4D97-AF65-F5344CB8AC3E}">
        <p14:creationId xmlns:p14="http://schemas.microsoft.com/office/powerpoint/2010/main" val="358378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a:extLst>
              <a:ext uri="{28A0092B-C50C-407E-A947-70E740481C1C}">
                <a14:useLocalDpi xmlns:a14="http://schemas.microsoft.com/office/drawing/2010/main" val="0"/>
              </a:ext>
            </a:extLst>
          </a:blip>
          <a:srcRect l="31660" r="3166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a:t>
            </a:fld>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46252"/>
            <a:ext cx="5108047" cy="6011747"/>
          </a:xfrm>
        </p:spPr>
        <p:txBody>
          <a:bodyPr>
            <a:normAutofit/>
          </a:bodyPr>
          <a:lstStyle/>
          <a:p>
            <a:pPr marL="0" indent="0">
              <a:lnSpc>
                <a:spcPct val="110000"/>
              </a:lnSpc>
              <a:spcBef>
                <a:spcPts val="1200"/>
              </a:spcBef>
              <a:buNone/>
            </a:pPr>
            <a:r>
              <a:rPr kumimoji="1" lang="ja-JP" altLang="en-US" sz="2400" b="1" dirty="0">
                <a:solidFill>
                  <a:srgbClr val="C00000"/>
                </a:solidFill>
              </a:rPr>
              <a:t>機械学習</a:t>
            </a:r>
            <a:r>
              <a:rPr kumimoji="1" lang="ja-JP" altLang="en-US" sz="2400" dirty="0"/>
              <a:t>は，</a:t>
            </a:r>
            <a:r>
              <a:rPr kumimoji="1" lang="ja-JP" altLang="en-US" sz="2400" b="1" dirty="0"/>
              <a:t>コンピュータ</a:t>
            </a:r>
            <a:r>
              <a:rPr kumimoji="1" lang="ja-JP" altLang="en-US" sz="2400" dirty="0"/>
              <a:t>が</a:t>
            </a:r>
            <a:r>
              <a:rPr kumimoji="1" lang="ja-JP" altLang="en-US" sz="2400" b="1" dirty="0"/>
              <a:t>データ</a:t>
            </a:r>
            <a:r>
              <a:rPr kumimoji="1" lang="ja-JP" altLang="en-US" sz="2400" dirty="0"/>
              <a:t>を使用して</a:t>
            </a:r>
            <a:r>
              <a:rPr kumimoji="1" lang="ja-JP" altLang="en-US" sz="2400" b="1" dirty="0">
                <a:solidFill>
                  <a:srgbClr val="C00000"/>
                </a:solidFill>
              </a:rPr>
              <a:t>学習</a:t>
            </a:r>
            <a:r>
              <a:rPr kumimoji="1" lang="ja-JP" altLang="en-US" sz="2400" dirty="0"/>
              <a:t>することにより</a:t>
            </a:r>
            <a:r>
              <a:rPr lang="ja-JP" altLang="en-US" sz="2400" b="1" dirty="0">
                <a:solidFill>
                  <a:srgbClr val="C00000"/>
                </a:solidFill>
              </a:rPr>
              <a:t>知的能力を向上</a:t>
            </a:r>
            <a:r>
              <a:rPr lang="ja-JP" altLang="en-US" sz="2400" dirty="0"/>
              <a:t>させる技術</a:t>
            </a:r>
            <a:endParaRPr kumimoji="1" lang="en-US" altLang="ja-JP" sz="2400" dirty="0"/>
          </a:p>
          <a:p>
            <a:pPr>
              <a:lnSpc>
                <a:spcPct val="110000"/>
              </a:lnSpc>
              <a:spcBef>
                <a:spcPts val="1200"/>
              </a:spcBef>
            </a:pPr>
            <a:r>
              <a:rPr lang="ja-JP" altLang="en-US" sz="2400" b="1" dirty="0"/>
              <a:t>情報の抽出</a:t>
            </a:r>
            <a:r>
              <a:rPr lang="ja-JP" altLang="en-US" sz="2400" dirty="0"/>
              <a:t>：データの中からパターンや関係性を自動で見つけ出す能力</a:t>
            </a:r>
            <a:endParaRPr lang="en-US" altLang="ja-JP" sz="2400" dirty="0"/>
          </a:p>
          <a:p>
            <a:pPr>
              <a:lnSpc>
                <a:spcPct val="110000"/>
              </a:lnSpc>
              <a:spcBef>
                <a:spcPts val="1200"/>
              </a:spcBef>
            </a:pPr>
            <a:r>
              <a:rPr lang="ja-JP" altLang="en-US" sz="2400" b="1" dirty="0"/>
              <a:t>簡潔さ</a:t>
            </a:r>
            <a:r>
              <a:rPr lang="ja-JP" altLang="en-US" sz="2400" dirty="0"/>
              <a:t>：人間が設定しなければならなかったルールを、自動で生成できるようになる</a:t>
            </a:r>
            <a:endParaRPr lang="en-US" altLang="ja-JP" sz="2400" dirty="0"/>
          </a:p>
          <a:p>
            <a:pPr>
              <a:lnSpc>
                <a:spcPct val="110000"/>
              </a:lnSpc>
              <a:spcBef>
                <a:spcPts val="1200"/>
              </a:spcBef>
            </a:pPr>
            <a:r>
              <a:rPr lang="ja-JP" altLang="en-US" sz="2400" b="1" dirty="0"/>
              <a:t>限界の超越</a:t>
            </a:r>
            <a:r>
              <a:rPr lang="ja-JP" altLang="en-US" sz="2400" dirty="0"/>
              <a:t>：他の方法では難しかった課題でも、機械学習を用いることで解決策や視点を得られる可能性がある</a:t>
            </a:r>
            <a:endParaRPr lang="en-US" altLang="ja-JP" sz="2400" dirty="0"/>
          </a:p>
          <a:p>
            <a:pPr>
              <a:lnSpc>
                <a:spcPct val="110000"/>
              </a:lnSpc>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p:txBody>
          <a:bodyPr>
            <a:normAutofit fontScale="90000"/>
          </a:bodyPr>
          <a:lstStyle/>
          <a:p>
            <a:r>
              <a:rPr lang="ja-JP" altLang="en-US" dirty="0">
                <a:latin typeface="Segoe UI" panose="020B0502040204020203" pitchFamily="34" charset="0"/>
              </a:rPr>
              <a:t>機械学習の特徴</a:t>
            </a:r>
            <a:endParaRPr lang="ja-JP" altLang="en-US" dirty="0"/>
          </a:p>
        </p:txBody>
      </p:sp>
    </p:spTree>
    <p:extLst>
      <p:ext uri="{BB962C8B-B14F-4D97-AF65-F5344CB8AC3E}">
        <p14:creationId xmlns:p14="http://schemas.microsoft.com/office/powerpoint/2010/main" val="4092700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6E30B-EDE9-46EC-A9DF-7B175D5C699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862058D2-817A-4146-9CB1-1043B8F09FE8}"/>
              </a:ext>
            </a:extLst>
          </p:cNvPr>
          <p:cNvSpPr>
            <a:spLocks noGrp="1"/>
          </p:cNvSpPr>
          <p:nvPr>
            <p:ph idx="1"/>
          </p:nvPr>
        </p:nvSpPr>
        <p:spPr/>
        <p:txBody>
          <a:bodyPr>
            <a:normAutofit/>
          </a:bodyPr>
          <a:lstStyle/>
          <a:p>
            <a:pPr marL="0" indent="0">
              <a:buNone/>
            </a:pPr>
            <a:r>
              <a:rPr kumimoji="1" lang="ja-JP" altLang="en-US" dirty="0"/>
              <a:t>プログラムは、次で公開</a:t>
            </a:r>
            <a:endParaRPr kumimoji="1" lang="en-US" altLang="ja-JP" dirty="0"/>
          </a:p>
          <a:p>
            <a:pPr marL="0" indent="0">
              <a:buNone/>
            </a:pPr>
            <a:endParaRPr lang="en-US" altLang="ja-JP" dirty="0"/>
          </a:p>
          <a:p>
            <a:pPr marL="0" indent="0">
              <a:buNone/>
            </a:pPr>
            <a:r>
              <a:rPr lang="en-US" altLang="ja-JP" dirty="0">
                <a:hlinkClick r:id="rId2"/>
              </a:rPr>
              <a:t>https://colab.research.google.com/drive/1IfArIvhh-FsvJIE9YTNO8T44Qhpi0rIJ?usp=sharing</a:t>
            </a:r>
            <a:endParaRPr lang="en-US" altLang="ja-JP" dirty="0"/>
          </a:p>
          <a:p>
            <a:pPr marL="0" indent="0">
              <a:buNone/>
            </a:pPr>
            <a:endParaRPr lang="en-US" altLang="ja-JP" b="1" dirty="0"/>
          </a:p>
          <a:p>
            <a:r>
              <a:rPr lang="ja-JP" altLang="en-US" dirty="0"/>
              <a:t>実行結果とプログラムと説明を</a:t>
            </a:r>
            <a:r>
              <a:rPr lang="ja-JP" altLang="en-US" b="1" dirty="0"/>
              <a:t>見るだけ</a:t>
            </a:r>
            <a:r>
              <a:rPr lang="ja-JP" altLang="en-US" dirty="0"/>
              <a:t>なら、</a:t>
            </a:r>
            <a:r>
              <a:rPr lang="en-US" altLang="ja-JP" b="1" dirty="0"/>
              <a:t>Google </a:t>
            </a:r>
            <a:r>
              <a:rPr lang="ja-JP" altLang="en-US" b="1" dirty="0"/>
              <a:t>アカウントは不要</a:t>
            </a:r>
            <a:endParaRPr lang="en-US" altLang="ja-JP" dirty="0"/>
          </a:p>
          <a:p>
            <a:pPr marL="0" indent="0">
              <a:buNone/>
            </a:pPr>
            <a:endParaRPr lang="en-US" altLang="ja-JP" b="1" dirty="0"/>
          </a:p>
          <a:p>
            <a:r>
              <a:rPr lang="ja-JP" altLang="en-US" b="1" dirty="0"/>
              <a:t>プログラムを変更し再実行する</a:t>
            </a:r>
            <a:r>
              <a:rPr lang="ja-JP" altLang="en-US" dirty="0"/>
              <a:t>には，</a:t>
            </a:r>
            <a:r>
              <a:rPr lang="en-US" altLang="ja-JP" b="1" dirty="0"/>
              <a:t>Google </a:t>
            </a:r>
            <a:r>
              <a:rPr lang="ja-JP" altLang="en-US" b="1" dirty="0"/>
              <a:t>アカウント</a:t>
            </a:r>
            <a:r>
              <a:rPr lang="ja-JP" altLang="en-US" dirty="0"/>
              <a:t>が必要．</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57C2B917-66AF-495E-A2F4-84DF476774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4930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2C4C5E9-2B9C-A51C-739B-7DE93E869AD8}"/>
              </a:ext>
            </a:extLst>
          </p:cNvPr>
          <p:cNvPicPr>
            <a:picLocks noChangeAspect="1"/>
          </p:cNvPicPr>
          <p:nvPr/>
        </p:nvPicPr>
        <p:blipFill>
          <a:blip r:embed="rId2"/>
          <a:stretch>
            <a:fillRect/>
          </a:stretch>
        </p:blipFill>
        <p:spPr>
          <a:xfrm>
            <a:off x="982385" y="2440416"/>
            <a:ext cx="7346071" cy="2355151"/>
          </a:xfrm>
          <a:prstGeom prst="rect">
            <a:avLst/>
          </a:prstGeom>
        </p:spPr>
      </p:pic>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学習の繰り返しを行うプログラム例</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11F70B41-4004-4F0D-8D7E-E2684DF98D70}"/>
              </a:ext>
            </a:extLst>
          </p:cNvPr>
          <p:cNvSpPr txBox="1"/>
          <p:nvPr/>
        </p:nvSpPr>
        <p:spPr>
          <a:xfrm>
            <a:off x="395102" y="5461956"/>
            <a:ext cx="2646878"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の指定</a:t>
            </a: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3759200" y="5812409"/>
            <a:ext cx="2646878"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検証データ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の指定</a:t>
            </a:r>
          </a:p>
        </p:txBody>
      </p:sp>
      <p:sp>
        <p:nvSpPr>
          <p:cNvPr id="11" name="テキスト ボックス 10">
            <a:extLst>
              <a:ext uri="{FF2B5EF4-FFF2-40B4-BE49-F238E27FC236}">
                <a16:creationId xmlns:a16="http://schemas.microsoft.com/office/drawing/2014/main" id="{E0923972-5639-4286-B7EA-C226479FFFDC}"/>
              </a:ext>
            </a:extLst>
          </p:cNvPr>
          <p:cNvSpPr txBox="1"/>
          <p:nvPr/>
        </p:nvSpPr>
        <p:spPr>
          <a:xfrm>
            <a:off x="2473214" y="1228317"/>
            <a:ext cx="3711272"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学習の繰り返し回数は  </a:t>
            </a:r>
            <a:r>
              <a:rPr kumimoji="1" lang="en-US" altLang="ja-JP" sz="2400" b="1" dirty="0">
                <a:solidFill>
                  <a:srgbClr val="C00000"/>
                </a:solidFill>
                <a:latin typeface="Calibri" panose="020F0502020204030204"/>
                <a:ea typeface="メイリオ" panose="020B0604030504040204" pitchFamily="50" charset="-128"/>
              </a:rPr>
              <a:t>20</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612DD510-4097-4949-B831-6F112C90411A}"/>
              </a:ext>
            </a:extLst>
          </p:cNvPr>
          <p:cNvCxnSpPr>
            <a:cxnSpLocks/>
          </p:cNvCxnSpPr>
          <p:nvPr/>
        </p:nvCxnSpPr>
        <p:spPr>
          <a:xfrm flipH="1">
            <a:off x="2473214" y="1843314"/>
            <a:ext cx="487700" cy="73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4EE7A61-60B7-31F5-59F7-D22B825D80C2}"/>
              </a:ext>
            </a:extLst>
          </p:cNvPr>
          <p:cNvCxnSpPr>
            <a:cxnSpLocks/>
          </p:cNvCxnSpPr>
          <p:nvPr/>
        </p:nvCxnSpPr>
        <p:spPr>
          <a:xfrm flipV="1">
            <a:off x="1313543" y="3467294"/>
            <a:ext cx="1062222" cy="174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B4FB439E-4614-2579-FA39-FC7C6C266FC9}"/>
              </a:ext>
            </a:extLst>
          </p:cNvPr>
          <p:cNvCxnSpPr>
            <a:cxnSpLocks/>
          </p:cNvCxnSpPr>
          <p:nvPr/>
        </p:nvCxnSpPr>
        <p:spPr>
          <a:xfrm flipH="1" flipV="1">
            <a:off x="3294743" y="4281715"/>
            <a:ext cx="928914" cy="14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751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学習の繰り返しを行うプログラムと実行結果</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E9491E-FECD-4EEB-B68E-2F6D388B04AA}"/>
              </a:ext>
            </a:extLst>
          </p:cNvPr>
          <p:cNvSpPr/>
          <p:nvPr/>
        </p:nvSpPr>
        <p:spPr>
          <a:xfrm>
            <a:off x="89546" y="72865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同じ訓練データを用いた学習を</a:t>
            </a:r>
            <a:r>
              <a:rPr lang="ja-JP" altLang="en-US" sz="2400" b="1" dirty="0">
                <a:solidFill>
                  <a:prstClr val="black"/>
                </a:solidFill>
                <a:latin typeface="Calibri" panose="020F0502020204030204"/>
                <a:ea typeface="メイリオ" panose="020B0604030504040204" pitchFamily="50" charset="-128"/>
              </a:rPr>
              <a:t>２０</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回繰り返し．</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5373004" y="4144500"/>
            <a:ext cx="3570208" cy="1569660"/>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学習</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a:t>
            </a:r>
            <a:r>
              <a:rPr kumimoji="1" lang="ja-JP" altLang="en-US" sz="24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繰り返し</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ごとに，</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メイリオ" panose="020B0604030504040204" pitchFamily="50" charset="-128"/>
              </a:rPr>
              <a:t>訓練データや検証データ</a:t>
            </a:r>
            <a:endParaRPr kumimoji="1" lang="en-US" altLang="ja-JP" sz="2400" dirty="0">
              <a:solidFill>
                <a:prstClr val="black"/>
              </a:solidFill>
              <a:latin typeface="Calibri" panose="020F0502020204030204"/>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での</a:t>
            </a:r>
            <a:r>
              <a:rPr kumimoji="1" lang="ja-JP" altLang="en-US" sz="2400" b="1" dirty="0">
                <a:solidFill>
                  <a:srgbClr val="C00000"/>
                </a:solidFill>
                <a:latin typeface="Calibri" panose="020F0502020204030204"/>
                <a:ea typeface="メイリオ" panose="020B0604030504040204" pitchFamily="50" charset="-128"/>
              </a:rPr>
              <a:t>精度</a:t>
            </a:r>
            <a:r>
              <a:rPr kumimoji="1" lang="ja-JP" altLang="en-US" sz="2400" dirty="0">
                <a:latin typeface="Calibri" panose="020F0502020204030204"/>
                <a:ea typeface="メイリオ" panose="020B0604030504040204" pitchFamily="50" charset="-128"/>
              </a:rPr>
              <a:t>や</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誤差</a:t>
            </a:r>
            <a:endPar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の変化を確認</a:t>
            </a:r>
          </a:p>
        </p:txBody>
      </p:sp>
      <p:sp>
        <p:nvSpPr>
          <p:cNvPr id="11" name="正方形/長方形 10">
            <a:extLst>
              <a:ext uri="{FF2B5EF4-FFF2-40B4-BE49-F238E27FC236}">
                <a16:creationId xmlns:a16="http://schemas.microsoft.com/office/drawing/2014/main" id="{0DC8C05E-9915-4293-8D06-E4338C978A58}"/>
              </a:ext>
            </a:extLst>
          </p:cNvPr>
          <p:cNvSpPr/>
          <p:nvPr/>
        </p:nvSpPr>
        <p:spPr>
          <a:xfrm>
            <a:off x="81213" y="116280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そのとき，検証データで検証</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EA2BC876-4DF6-43B5-BEA8-2FDC6F818D1E}"/>
              </a:ext>
            </a:extLst>
          </p:cNvPr>
          <p:cNvSpPr txBox="1"/>
          <p:nvPr/>
        </p:nvSpPr>
        <p:spPr>
          <a:xfrm>
            <a:off x="5267785" y="2051055"/>
            <a:ext cx="1723549" cy="461665"/>
          </a:xfrm>
          <a:prstGeom prst="rect">
            <a:avLst/>
          </a:prstGeom>
          <a:noFill/>
        </p:spPr>
        <p:txBody>
          <a:bodyPr wrap="none" rtlCol="0">
            <a:spAutoFit/>
          </a:bodyPr>
          <a:lstStyle/>
          <a:p>
            <a:r>
              <a:rPr kumimoji="1" lang="ja-JP" altLang="en-US" sz="2400" dirty="0"/>
              <a:t>プログラム</a:t>
            </a:r>
          </a:p>
        </p:txBody>
      </p:sp>
      <p:sp>
        <p:nvSpPr>
          <p:cNvPr id="15" name="テキスト ボックス 14">
            <a:extLst>
              <a:ext uri="{FF2B5EF4-FFF2-40B4-BE49-F238E27FC236}">
                <a16:creationId xmlns:a16="http://schemas.microsoft.com/office/drawing/2014/main" id="{6B3B2DE4-0178-408B-B8D3-86BCC03E6F2B}"/>
              </a:ext>
            </a:extLst>
          </p:cNvPr>
          <p:cNvSpPr txBox="1"/>
          <p:nvPr/>
        </p:nvSpPr>
        <p:spPr>
          <a:xfrm>
            <a:off x="5173680" y="3536638"/>
            <a:ext cx="1415772" cy="461665"/>
          </a:xfrm>
          <a:prstGeom prst="rect">
            <a:avLst/>
          </a:prstGeom>
          <a:noFill/>
        </p:spPr>
        <p:txBody>
          <a:bodyPr wrap="none" rtlCol="0">
            <a:spAutoFit/>
          </a:bodyPr>
          <a:lstStyle/>
          <a:p>
            <a:r>
              <a:rPr kumimoji="1" lang="ja-JP" altLang="en-US" sz="2400" dirty="0"/>
              <a:t>実行結果</a:t>
            </a:r>
          </a:p>
        </p:txBody>
      </p:sp>
      <p:pic>
        <p:nvPicPr>
          <p:cNvPr id="6" name="図 5">
            <a:extLst>
              <a:ext uri="{FF2B5EF4-FFF2-40B4-BE49-F238E27FC236}">
                <a16:creationId xmlns:a16="http://schemas.microsoft.com/office/drawing/2014/main" id="{AB5D4DEE-3972-010F-4EA0-B01E29F526DA}"/>
              </a:ext>
            </a:extLst>
          </p:cNvPr>
          <p:cNvPicPr>
            <a:picLocks noChangeAspect="1"/>
          </p:cNvPicPr>
          <p:nvPr/>
        </p:nvPicPr>
        <p:blipFill>
          <a:blip r:embed="rId2"/>
          <a:stretch>
            <a:fillRect/>
          </a:stretch>
        </p:blipFill>
        <p:spPr>
          <a:xfrm>
            <a:off x="398607" y="1709681"/>
            <a:ext cx="4753628" cy="5011795"/>
          </a:xfrm>
          <a:prstGeom prst="rect">
            <a:avLst/>
          </a:prstGeom>
        </p:spPr>
      </p:pic>
    </p:spTree>
    <p:extLst>
      <p:ext uri="{BB962C8B-B14F-4D97-AF65-F5344CB8AC3E}">
        <p14:creationId xmlns:p14="http://schemas.microsoft.com/office/powerpoint/2010/main" val="1998226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0B56F-A628-4EBC-91E4-3E6E66D2067F}"/>
              </a:ext>
            </a:extLst>
          </p:cNvPr>
          <p:cNvSpPr>
            <a:spLocks noGrp="1"/>
          </p:cNvSpPr>
          <p:nvPr>
            <p:ph type="title"/>
          </p:nvPr>
        </p:nvSpPr>
        <p:spPr/>
        <p:txBody>
          <a:bodyPr>
            <a:normAutofit fontScale="90000"/>
          </a:bodyPr>
          <a:lstStyle/>
          <a:p>
            <a:r>
              <a:rPr kumimoji="1" lang="ja-JP" altLang="en-US" dirty="0"/>
              <a:t>学習が終了したときの結合の重み</a:t>
            </a:r>
          </a:p>
        </p:txBody>
      </p:sp>
      <p:sp>
        <p:nvSpPr>
          <p:cNvPr id="4" name="スライド番号プレースホルダー 3">
            <a:extLst>
              <a:ext uri="{FF2B5EF4-FFF2-40B4-BE49-F238E27FC236}">
                <a16:creationId xmlns:a16="http://schemas.microsoft.com/office/drawing/2014/main" id="{7E36ECF5-A645-4F9C-A67A-1E91D8D48D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3" name="コンテンツ プレースホルダー 2">
            <a:extLst>
              <a:ext uri="{FF2B5EF4-FFF2-40B4-BE49-F238E27FC236}">
                <a16:creationId xmlns:a16="http://schemas.microsoft.com/office/drawing/2014/main" id="{C54427B4-19FC-46B4-A83B-27733373FEB9}"/>
              </a:ext>
            </a:extLst>
          </p:cNvPr>
          <p:cNvSpPr txBox="1">
            <a:spLocks/>
          </p:cNvSpPr>
          <p:nvPr/>
        </p:nvSpPr>
        <p:spPr>
          <a:xfrm>
            <a:off x="321845" y="1243435"/>
            <a:ext cx="4466055" cy="32904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１層目</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ユニット</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b="1" dirty="0">
                <a:solidFill>
                  <a:prstClr val="black"/>
                </a:solidFill>
              </a:rPr>
              <a:t>１２８</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２層目</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ユニット</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b="1" dirty="0">
                <a:solidFill>
                  <a:prstClr val="black"/>
                </a:solidFill>
              </a:rPr>
              <a:t>１０</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個</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従って，</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結合</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　</a:t>
            </a:r>
            <a:r>
              <a:rPr lang="ja-JP" altLang="en-US" sz="2400" dirty="0">
                <a:solidFill>
                  <a:prstClr val="black"/>
                </a:solidFill>
              </a:rPr>
              <a:t>１２８</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r>
              <a:rPr lang="ja-JP" altLang="en-US" sz="2400" dirty="0">
                <a:solidFill>
                  <a:prstClr val="black"/>
                </a:solidFill>
              </a:rPr>
              <a:t>１０</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の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１２８０</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個</a:t>
            </a:r>
          </a:p>
        </p:txBody>
      </p:sp>
      <p:sp>
        <p:nvSpPr>
          <p:cNvPr id="14" name="コンテンツ プレースホルダー 2">
            <a:extLst>
              <a:ext uri="{FF2B5EF4-FFF2-40B4-BE49-F238E27FC236}">
                <a16:creationId xmlns:a16="http://schemas.microsoft.com/office/drawing/2014/main" id="{60F8D0B0-5433-7325-3186-618E54603B1C}"/>
              </a:ext>
            </a:extLst>
          </p:cNvPr>
          <p:cNvSpPr txBox="1">
            <a:spLocks/>
          </p:cNvSpPr>
          <p:nvPr/>
        </p:nvSpPr>
        <p:spPr>
          <a:xfrm>
            <a:off x="1729540" y="6399405"/>
            <a:ext cx="5140826" cy="5671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結合の重み</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を表示した結果（抜粋）</a:t>
            </a:r>
          </a:p>
        </p:txBody>
      </p:sp>
      <p:grpSp>
        <p:nvGrpSpPr>
          <p:cNvPr id="9" name="グループ化 8">
            <a:extLst>
              <a:ext uri="{FF2B5EF4-FFF2-40B4-BE49-F238E27FC236}">
                <a16:creationId xmlns:a16="http://schemas.microsoft.com/office/drawing/2014/main" id="{19D59381-6F33-2DAE-DD88-2B6B570EB6E1}"/>
              </a:ext>
            </a:extLst>
          </p:cNvPr>
          <p:cNvGrpSpPr/>
          <p:nvPr/>
        </p:nvGrpSpPr>
        <p:grpSpPr>
          <a:xfrm>
            <a:off x="5289823" y="944218"/>
            <a:ext cx="2960575" cy="2986254"/>
            <a:chOff x="-3418187" y="1979613"/>
            <a:chExt cx="3025532" cy="3509333"/>
          </a:xfrm>
        </p:grpSpPr>
        <p:sp>
          <p:nvSpPr>
            <p:cNvPr id="10" name="正方形/長方形 9">
              <a:extLst>
                <a:ext uri="{FF2B5EF4-FFF2-40B4-BE49-F238E27FC236}">
                  <a16:creationId xmlns:a16="http://schemas.microsoft.com/office/drawing/2014/main" id="{24520192-7BDB-7325-A9EE-4D2989F109E5}"/>
                </a:ext>
              </a:extLst>
            </p:cNvPr>
            <p:cNvSpPr/>
            <p:nvPr/>
          </p:nvSpPr>
          <p:spPr>
            <a:xfrm>
              <a:off x="-3413290" y="1979615"/>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38A7FE5B-7213-288F-8229-4B2158A8365B}"/>
                </a:ext>
              </a:extLst>
            </p:cNvPr>
            <p:cNvSpPr/>
            <p:nvPr/>
          </p:nvSpPr>
          <p:spPr>
            <a:xfrm>
              <a:off x="-3413290" y="2749111"/>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1E1EFBD6-5202-E867-38D1-2A26558E0E24}"/>
                </a:ext>
              </a:extLst>
            </p:cNvPr>
            <p:cNvSpPr/>
            <p:nvPr/>
          </p:nvSpPr>
          <p:spPr>
            <a:xfrm>
              <a:off x="-3413290" y="3518607"/>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6AC18AAF-97C5-E04E-A6E6-088D2574E478}"/>
                </a:ext>
              </a:extLst>
            </p:cNvPr>
            <p:cNvSpPr/>
            <p:nvPr/>
          </p:nvSpPr>
          <p:spPr>
            <a:xfrm>
              <a:off x="-3418187" y="4896180"/>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801185F8-713E-ABB3-74AC-43CF748D7BDE}"/>
                </a:ext>
              </a:extLst>
            </p:cNvPr>
            <p:cNvSpPr/>
            <p:nvPr/>
          </p:nvSpPr>
          <p:spPr>
            <a:xfrm>
              <a:off x="-759016" y="1979613"/>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7C48E2D5-4656-D194-8173-C96699925612}"/>
                </a:ext>
              </a:extLst>
            </p:cNvPr>
            <p:cNvSpPr/>
            <p:nvPr/>
          </p:nvSpPr>
          <p:spPr>
            <a:xfrm>
              <a:off x="-759016" y="2766541"/>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95678E23-4BE4-5A26-6CB4-742E2A6CEF56}"/>
                </a:ext>
              </a:extLst>
            </p:cNvPr>
            <p:cNvCxnSpPr>
              <a:cxnSpLocks/>
              <a:stCxn id="10" idx="3"/>
              <a:endCxn id="16" idx="1"/>
            </p:cNvCxnSpPr>
            <p:nvPr/>
          </p:nvCxnSpPr>
          <p:spPr>
            <a:xfrm flipV="1">
              <a:off x="-3046929" y="2275996"/>
              <a:ext cx="228791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89ECD584-28E9-EBD0-200B-902B0F5D7A1D}"/>
                </a:ext>
              </a:extLst>
            </p:cNvPr>
            <p:cNvCxnSpPr>
              <a:cxnSpLocks/>
              <a:endCxn id="17" idx="1"/>
            </p:cNvCxnSpPr>
            <p:nvPr/>
          </p:nvCxnSpPr>
          <p:spPr>
            <a:xfrm>
              <a:off x="-3046929" y="2286037"/>
              <a:ext cx="2287913" cy="7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022F1C5-47A3-16AE-AF20-CED2078BB7A3}"/>
                </a:ext>
              </a:extLst>
            </p:cNvPr>
            <p:cNvCxnSpPr>
              <a:cxnSpLocks/>
              <a:endCxn id="16" idx="1"/>
            </p:cNvCxnSpPr>
            <p:nvPr/>
          </p:nvCxnSpPr>
          <p:spPr>
            <a:xfrm flipV="1">
              <a:off x="-3046929" y="2275996"/>
              <a:ext cx="2287913" cy="7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37134977-E534-7E0A-FBAB-2750AF3E9B8B}"/>
                </a:ext>
              </a:extLst>
            </p:cNvPr>
            <p:cNvCxnSpPr>
              <a:cxnSpLocks/>
              <a:endCxn id="17" idx="1"/>
            </p:cNvCxnSpPr>
            <p:nvPr/>
          </p:nvCxnSpPr>
          <p:spPr>
            <a:xfrm>
              <a:off x="-3046929" y="2996439"/>
              <a:ext cx="2287913" cy="6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94A5425-0482-383A-0D34-E72A86E67024}"/>
                </a:ext>
              </a:extLst>
            </p:cNvPr>
            <p:cNvCxnSpPr>
              <a:cxnSpLocks/>
              <a:endCxn id="16" idx="1"/>
            </p:cNvCxnSpPr>
            <p:nvPr/>
          </p:nvCxnSpPr>
          <p:spPr>
            <a:xfrm flipV="1">
              <a:off x="-3058811" y="2275996"/>
              <a:ext cx="2299795" cy="155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6F45EEB2-D47E-BE78-2117-8EFA63918335}"/>
                </a:ext>
              </a:extLst>
            </p:cNvPr>
            <p:cNvCxnSpPr>
              <a:cxnSpLocks/>
              <a:stCxn id="15" idx="3"/>
              <a:endCxn id="16" idx="1"/>
            </p:cNvCxnSpPr>
            <p:nvPr/>
          </p:nvCxnSpPr>
          <p:spPr>
            <a:xfrm flipV="1">
              <a:off x="-3051826" y="2275996"/>
              <a:ext cx="2292810" cy="2916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0F21889-8CB2-85C4-B62D-7CCA01048800}"/>
                </a:ext>
              </a:extLst>
            </p:cNvPr>
            <p:cNvCxnSpPr>
              <a:cxnSpLocks/>
              <a:stCxn id="12" idx="3"/>
              <a:endCxn id="17" idx="1"/>
            </p:cNvCxnSpPr>
            <p:nvPr/>
          </p:nvCxnSpPr>
          <p:spPr>
            <a:xfrm flipV="1">
              <a:off x="-3046929" y="3062924"/>
              <a:ext cx="2287913" cy="75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E036B7BC-892D-DFBB-84FE-ADA80EAA7494}"/>
                </a:ext>
              </a:extLst>
            </p:cNvPr>
            <p:cNvCxnSpPr>
              <a:cxnSpLocks/>
              <a:stCxn id="15" idx="3"/>
              <a:endCxn id="17" idx="1"/>
            </p:cNvCxnSpPr>
            <p:nvPr/>
          </p:nvCxnSpPr>
          <p:spPr>
            <a:xfrm flipV="1">
              <a:off x="-3051826" y="3062924"/>
              <a:ext cx="2292810" cy="212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F11ECB62-F267-613D-B3C7-263DAB7EE847}"/>
                </a:ext>
              </a:extLst>
            </p:cNvPr>
            <p:cNvSpPr/>
            <p:nvPr/>
          </p:nvSpPr>
          <p:spPr>
            <a:xfrm>
              <a:off x="-759016" y="4378936"/>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楕円 26">
              <a:extLst>
                <a:ext uri="{FF2B5EF4-FFF2-40B4-BE49-F238E27FC236}">
                  <a16:creationId xmlns:a16="http://schemas.microsoft.com/office/drawing/2014/main" id="{64E10687-2C2B-EB3C-40A3-1148122089B3}"/>
                </a:ext>
              </a:extLst>
            </p:cNvPr>
            <p:cNvSpPr/>
            <p:nvPr/>
          </p:nvSpPr>
          <p:spPr>
            <a:xfrm>
              <a:off x="-622693" y="3589205"/>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楕円 27">
              <a:extLst>
                <a:ext uri="{FF2B5EF4-FFF2-40B4-BE49-F238E27FC236}">
                  <a16:creationId xmlns:a16="http://schemas.microsoft.com/office/drawing/2014/main" id="{0039C05D-69B7-8F07-B9BE-74BCCDE31B29}"/>
                </a:ext>
              </a:extLst>
            </p:cNvPr>
            <p:cNvSpPr/>
            <p:nvPr/>
          </p:nvSpPr>
          <p:spPr>
            <a:xfrm>
              <a:off x="-623234" y="3826653"/>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楕円 28">
              <a:extLst>
                <a:ext uri="{FF2B5EF4-FFF2-40B4-BE49-F238E27FC236}">
                  <a16:creationId xmlns:a16="http://schemas.microsoft.com/office/drawing/2014/main" id="{54342B31-FA8E-F272-3A55-59A12103175E}"/>
                </a:ext>
              </a:extLst>
            </p:cNvPr>
            <p:cNvSpPr/>
            <p:nvPr/>
          </p:nvSpPr>
          <p:spPr>
            <a:xfrm>
              <a:off x="-622693" y="4084280"/>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0" name="直線矢印コネクタ 29">
              <a:extLst>
                <a:ext uri="{FF2B5EF4-FFF2-40B4-BE49-F238E27FC236}">
                  <a16:creationId xmlns:a16="http://schemas.microsoft.com/office/drawing/2014/main" id="{1EC8D868-4AF4-8B1D-B965-C33237E6E6D9}"/>
                </a:ext>
              </a:extLst>
            </p:cNvPr>
            <p:cNvCxnSpPr>
              <a:cxnSpLocks/>
              <a:stCxn id="10" idx="3"/>
              <a:endCxn id="26" idx="1"/>
            </p:cNvCxnSpPr>
            <p:nvPr/>
          </p:nvCxnSpPr>
          <p:spPr>
            <a:xfrm>
              <a:off x="-3046929" y="2275998"/>
              <a:ext cx="2287913" cy="2399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E3E3B2C-4BB3-5A44-1941-A3C44BBF1BD9}"/>
                </a:ext>
              </a:extLst>
            </p:cNvPr>
            <p:cNvCxnSpPr>
              <a:cxnSpLocks/>
              <a:stCxn id="11" idx="3"/>
              <a:endCxn id="26" idx="1"/>
            </p:cNvCxnSpPr>
            <p:nvPr/>
          </p:nvCxnSpPr>
          <p:spPr>
            <a:xfrm>
              <a:off x="-3046929" y="3045494"/>
              <a:ext cx="2287913" cy="162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33DD490-B69F-CDF9-FF47-DEB0A75D6C76}"/>
                </a:ext>
              </a:extLst>
            </p:cNvPr>
            <p:cNvCxnSpPr>
              <a:cxnSpLocks/>
              <a:stCxn id="12" idx="3"/>
              <a:endCxn id="26" idx="1"/>
            </p:cNvCxnSpPr>
            <p:nvPr/>
          </p:nvCxnSpPr>
          <p:spPr>
            <a:xfrm>
              <a:off x="-3046929" y="3814990"/>
              <a:ext cx="2287913" cy="86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098463E-9432-8233-4C40-9382575679EA}"/>
                </a:ext>
              </a:extLst>
            </p:cNvPr>
            <p:cNvCxnSpPr>
              <a:cxnSpLocks/>
              <a:stCxn id="15" idx="3"/>
              <a:endCxn id="26" idx="1"/>
            </p:cNvCxnSpPr>
            <p:nvPr/>
          </p:nvCxnSpPr>
          <p:spPr>
            <a:xfrm flipV="1">
              <a:off x="-3051826" y="4675319"/>
              <a:ext cx="2292810" cy="517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楕円 33">
              <a:extLst>
                <a:ext uri="{FF2B5EF4-FFF2-40B4-BE49-F238E27FC236}">
                  <a16:creationId xmlns:a16="http://schemas.microsoft.com/office/drawing/2014/main" id="{80FDF9E2-F3A4-8DE8-A904-35910A362F38}"/>
                </a:ext>
              </a:extLst>
            </p:cNvPr>
            <p:cNvSpPr/>
            <p:nvPr/>
          </p:nvSpPr>
          <p:spPr>
            <a:xfrm>
              <a:off x="-3300004" y="4204979"/>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楕円 34">
              <a:extLst>
                <a:ext uri="{FF2B5EF4-FFF2-40B4-BE49-F238E27FC236}">
                  <a16:creationId xmlns:a16="http://schemas.microsoft.com/office/drawing/2014/main" id="{F64CA37B-296D-03B7-20C5-99B3F730E10D}"/>
                </a:ext>
              </a:extLst>
            </p:cNvPr>
            <p:cNvSpPr/>
            <p:nvPr/>
          </p:nvSpPr>
          <p:spPr>
            <a:xfrm>
              <a:off x="-3300545" y="4442427"/>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楕円 35">
              <a:extLst>
                <a:ext uri="{FF2B5EF4-FFF2-40B4-BE49-F238E27FC236}">
                  <a16:creationId xmlns:a16="http://schemas.microsoft.com/office/drawing/2014/main" id="{C750F54A-68C5-BE49-4CA5-99B6E98425A7}"/>
                </a:ext>
              </a:extLst>
            </p:cNvPr>
            <p:cNvSpPr/>
            <p:nvPr/>
          </p:nvSpPr>
          <p:spPr>
            <a:xfrm>
              <a:off x="-3300004" y="4700054"/>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7" name="図 6">
            <a:extLst>
              <a:ext uri="{FF2B5EF4-FFF2-40B4-BE49-F238E27FC236}">
                <a16:creationId xmlns:a16="http://schemas.microsoft.com/office/drawing/2014/main" id="{AD1F2FA8-8D03-EC01-8E56-1DE9AEB14DC2}"/>
              </a:ext>
            </a:extLst>
          </p:cNvPr>
          <p:cNvPicPr>
            <a:picLocks noChangeAspect="1"/>
          </p:cNvPicPr>
          <p:nvPr/>
        </p:nvPicPr>
        <p:blipFill>
          <a:blip r:embed="rId2"/>
          <a:stretch>
            <a:fillRect/>
          </a:stretch>
        </p:blipFill>
        <p:spPr>
          <a:xfrm>
            <a:off x="1607785" y="4102624"/>
            <a:ext cx="4466055" cy="2289395"/>
          </a:xfrm>
          <a:prstGeom prst="rect">
            <a:avLst/>
          </a:prstGeom>
        </p:spPr>
      </p:pic>
    </p:spTree>
    <p:extLst>
      <p:ext uri="{BB962C8B-B14F-4D97-AF65-F5344CB8AC3E}">
        <p14:creationId xmlns:p14="http://schemas.microsoft.com/office/powerpoint/2010/main" val="76393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5236DA8-7FB9-10AA-3783-26BCE9E94470}"/>
              </a:ext>
            </a:extLst>
          </p:cNvPr>
          <p:cNvPicPr>
            <a:picLocks noChangeAspect="1"/>
          </p:cNvPicPr>
          <p:nvPr/>
        </p:nvPicPr>
        <p:blipFill>
          <a:blip r:embed="rId2"/>
          <a:stretch>
            <a:fillRect/>
          </a:stretch>
        </p:blipFill>
        <p:spPr>
          <a:xfrm>
            <a:off x="905439" y="1634254"/>
            <a:ext cx="6800053" cy="4195266"/>
          </a:xfrm>
          <a:prstGeom prst="rect">
            <a:avLst/>
          </a:prstGeom>
        </p:spPr>
      </p:pic>
      <p:sp>
        <p:nvSpPr>
          <p:cNvPr id="2" name="タイトル 1">
            <a:extLst>
              <a:ext uri="{FF2B5EF4-FFF2-40B4-BE49-F238E27FC236}">
                <a16:creationId xmlns:a16="http://schemas.microsoft.com/office/drawing/2014/main" id="{88B2ADFD-FAB1-43A2-8759-B0112477AD67}"/>
              </a:ext>
            </a:extLst>
          </p:cNvPr>
          <p:cNvSpPr>
            <a:spLocks noGrp="1"/>
          </p:cNvSpPr>
          <p:nvPr>
            <p:ph type="title"/>
          </p:nvPr>
        </p:nvSpPr>
        <p:spPr/>
        <p:txBody>
          <a:bodyPr>
            <a:normAutofit fontScale="90000"/>
          </a:bodyPr>
          <a:lstStyle/>
          <a:p>
            <a:r>
              <a:rPr kumimoji="1" lang="ja-JP" altLang="en-US" dirty="0"/>
              <a:t>学習曲線</a:t>
            </a:r>
          </a:p>
        </p:txBody>
      </p:sp>
      <p:sp>
        <p:nvSpPr>
          <p:cNvPr id="3" name="コンテンツ プレースホルダー 2">
            <a:extLst>
              <a:ext uri="{FF2B5EF4-FFF2-40B4-BE49-F238E27FC236}">
                <a16:creationId xmlns:a16="http://schemas.microsoft.com/office/drawing/2014/main" id="{8C7C06E7-4BC8-4D27-A37E-2725302CEAC3}"/>
              </a:ext>
            </a:extLst>
          </p:cNvPr>
          <p:cNvSpPr>
            <a:spLocks noGrp="1"/>
          </p:cNvSpPr>
          <p:nvPr>
            <p:ph idx="1"/>
          </p:nvPr>
        </p:nvSpPr>
        <p:spPr>
          <a:xfrm>
            <a:off x="341396" y="709806"/>
            <a:ext cx="8461208" cy="5333166"/>
          </a:xfrm>
        </p:spPr>
        <p:txBody>
          <a:bodyPr>
            <a:normAutofit/>
          </a:bodyPr>
          <a:lstStyle/>
          <a:p>
            <a:pPr marL="0" indent="0">
              <a:buNone/>
            </a:pPr>
            <a:r>
              <a:rPr kumimoji="1" lang="ja-JP" altLang="en-US" b="1" dirty="0">
                <a:solidFill>
                  <a:srgbClr val="C00000"/>
                </a:solidFill>
              </a:rPr>
              <a:t>学習の繰り返し</a:t>
            </a:r>
            <a:r>
              <a:rPr kumimoji="1" lang="ja-JP" altLang="en-US" dirty="0"/>
              <a:t>での，</a:t>
            </a:r>
            <a:r>
              <a:rPr kumimoji="1" lang="ja-JP" altLang="en-US" b="1" dirty="0">
                <a:solidFill>
                  <a:srgbClr val="C00000"/>
                </a:solidFill>
              </a:rPr>
              <a:t>誤差などの変化</a:t>
            </a:r>
            <a:r>
              <a:rPr kumimoji="1" lang="ja-JP" altLang="en-US" dirty="0"/>
              <a:t>をプロットした</a:t>
            </a:r>
            <a:r>
              <a:rPr kumimoji="1" lang="ja-JP" altLang="en-US" b="1" dirty="0"/>
              <a:t>グラフ</a:t>
            </a:r>
            <a:r>
              <a:rPr lang="en-US" altLang="ja-JP" dirty="0"/>
              <a:t>	</a:t>
            </a:r>
          </a:p>
        </p:txBody>
      </p:sp>
      <p:sp>
        <p:nvSpPr>
          <p:cNvPr id="4" name="スライド番号プレースホルダー 3">
            <a:extLst>
              <a:ext uri="{FF2B5EF4-FFF2-40B4-BE49-F238E27FC236}">
                <a16:creationId xmlns:a16="http://schemas.microsoft.com/office/drawing/2014/main" id="{F9824DCF-AE0F-4175-BBF1-DF2B957368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80E1BD4B-E31A-4F27-2D79-3BE17B23951F}"/>
              </a:ext>
            </a:extLst>
          </p:cNvPr>
          <p:cNvSpPr txBox="1"/>
          <p:nvPr/>
        </p:nvSpPr>
        <p:spPr>
          <a:xfrm>
            <a:off x="4841442" y="4523772"/>
            <a:ext cx="357020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実線</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誤差の変化</a:t>
            </a:r>
          </a:p>
        </p:txBody>
      </p:sp>
      <p:sp>
        <p:nvSpPr>
          <p:cNvPr id="8" name="テキスト ボックス 7">
            <a:extLst>
              <a:ext uri="{FF2B5EF4-FFF2-40B4-BE49-F238E27FC236}">
                <a16:creationId xmlns:a16="http://schemas.microsoft.com/office/drawing/2014/main" id="{955C05C8-7564-2E3C-37F1-5AB51DA12955}"/>
              </a:ext>
            </a:extLst>
          </p:cNvPr>
          <p:cNvSpPr txBox="1"/>
          <p:nvPr/>
        </p:nvSpPr>
        <p:spPr>
          <a:xfrm>
            <a:off x="3599828" y="3344783"/>
            <a:ext cx="357020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点線</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検証データ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誤差の変化</a:t>
            </a:r>
          </a:p>
        </p:txBody>
      </p:sp>
      <p:sp>
        <p:nvSpPr>
          <p:cNvPr id="9" name="テキスト ボックス 8">
            <a:extLst>
              <a:ext uri="{FF2B5EF4-FFF2-40B4-BE49-F238E27FC236}">
                <a16:creationId xmlns:a16="http://schemas.microsoft.com/office/drawing/2014/main" id="{E6EDCB53-660B-49A5-15B1-9C51DB5461C7}"/>
              </a:ext>
            </a:extLst>
          </p:cNvPr>
          <p:cNvSpPr txBox="1"/>
          <p:nvPr/>
        </p:nvSpPr>
        <p:spPr>
          <a:xfrm>
            <a:off x="842541" y="6259811"/>
            <a:ext cx="78790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訓練データと検証データでは，違う形になることに注意</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矢印: 右 9">
            <a:extLst>
              <a:ext uri="{FF2B5EF4-FFF2-40B4-BE49-F238E27FC236}">
                <a16:creationId xmlns:a16="http://schemas.microsoft.com/office/drawing/2014/main" id="{26123451-8B15-A10B-3746-81820DC6D9A7}"/>
              </a:ext>
            </a:extLst>
          </p:cNvPr>
          <p:cNvSpPr/>
          <p:nvPr/>
        </p:nvSpPr>
        <p:spPr>
          <a:xfrm>
            <a:off x="1326519" y="5829103"/>
            <a:ext cx="5435600" cy="218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D21B3B25-9B26-AE77-BEAA-4B5FD15FBF03}"/>
              </a:ext>
            </a:extLst>
          </p:cNvPr>
          <p:cNvSpPr txBox="1"/>
          <p:nvPr/>
        </p:nvSpPr>
        <p:spPr>
          <a:xfrm>
            <a:off x="6762119" y="5733233"/>
            <a:ext cx="23391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a:t>
            </a:r>
          </a:p>
        </p:txBody>
      </p:sp>
      <p:sp>
        <p:nvSpPr>
          <p:cNvPr id="5" name="矢印: 上 4">
            <a:extLst>
              <a:ext uri="{FF2B5EF4-FFF2-40B4-BE49-F238E27FC236}">
                <a16:creationId xmlns:a16="http://schemas.microsoft.com/office/drawing/2014/main" id="{706529F6-8328-AB05-7432-43FCCFB30666}"/>
              </a:ext>
            </a:extLst>
          </p:cNvPr>
          <p:cNvSpPr/>
          <p:nvPr/>
        </p:nvSpPr>
        <p:spPr>
          <a:xfrm>
            <a:off x="2976032" y="4608931"/>
            <a:ext cx="254000" cy="42545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B063CDA6-2AAF-0DA8-3650-CECCE9A1A0CF}"/>
              </a:ext>
            </a:extLst>
          </p:cNvPr>
          <p:cNvSpPr txBox="1"/>
          <p:nvPr/>
        </p:nvSpPr>
        <p:spPr>
          <a:xfrm>
            <a:off x="2683871" y="5165140"/>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最善</a:t>
            </a:r>
          </a:p>
        </p:txBody>
      </p:sp>
      <p:sp>
        <p:nvSpPr>
          <p:cNvPr id="13" name="テキスト ボックス 12">
            <a:extLst>
              <a:ext uri="{FF2B5EF4-FFF2-40B4-BE49-F238E27FC236}">
                <a16:creationId xmlns:a16="http://schemas.microsoft.com/office/drawing/2014/main" id="{01EC1969-DA02-EB7A-8146-6BB013577DDB}"/>
              </a:ext>
            </a:extLst>
          </p:cNvPr>
          <p:cNvSpPr txBox="1"/>
          <p:nvPr/>
        </p:nvSpPr>
        <p:spPr>
          <a:xfrm>
            <a:off x="3431069" y="4957810"/>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過学習</a:t>
            </a:r>
          </a:p>
        </p:txBody>
      </p:sp>
      <p:sp>
        <p:nvSpPr>
          <p:cNvPr id="14" name="テキスト ボックス 13">
            <a:extLst>
              <a:ext uri="{FF2B5EF4-FFF2-40B4-BE49-F238E27FC236}">
                <a16:creationId xmlns:a16="http://schemas.microsoft.com/office/drawing/2014/main" id="{55A63822-6A72-F511-F0DE-18928CF75C9E}"/>
              </a:ext>
            </a:extLst>
          </p:cNvPr>
          <p:cNvSpPr txBox="1"/>
          <p:nvPr/>
        </p:nvSpPr>
        <p:spPr>
          <a:xfrm>
            <a:off x="1326519" y="4969031"/>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学習不足</a:t>
            </a:r>
          </a:p>
        </p:txBody>
      </p:sp>
    </p:spTree>
    <p:extLst>
      <p:ext uri="{BB962C8B-B14F-4D97-AF65-F5344CB8AC3E}">
        <p14:creationId xmlns:p14="http://schemas.microsoft.com/office/powerpoint/2010/main" val="3610290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4563" y="1122362"/>
            <a:ext cx="8165938" cy="2960687"/>
          </a:xfrm>
        </p:spPr>
        <p:txBody>
          <a:bodyPr>
            <a:noAutofit/>
          </a:bodyPr>
          <a:lstStyle/>
          <a:p>
            <a:r>
              <a:rPr lang="en-US" altLang="ja-JP" dirty="0"/>
              <a:t>7-5 </a:t>
            </a:r>
            <a:r>
              <a:rPr lang="ja-JP" altLang="en-US" dirty="0"/>
              <a:t>ユニット数の異なるニューラルネットの学習曲線の比較</a:t>
            </a:r>
            <a:br>
              <a:rPr lang="ja-JP" altLang="en-US" dirty="0"/>
            </a:b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52442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A6F98D-8B21-4E36-A56A-B65DFFFA99BD}"/>
              </a:ext>
            </a:extLst>
          </p:cNvPr>
          <p:cNvSpPr>
            <a:spLocks noGrp="1"/>
          </p:cNvSpPr>
          <p:nvPr>
            <p:ph type="title"/>
          </p:nvPr>
        </p:nvSpPr>
        <p:spPr/>
        <p:txBody>
          <a:bodyPr>
            <a:normAutofit fontScale="90000"/>
          </a:bodyPr>
          <a:lstStyle/>
          <a:p>
            <a:r>
              <a:rPr kumimoji="1" lang="ja-JP" altLang="en-US" dirty="0"/>
              <a:t>いまから行うこと</a:t>
            </a:r>
          </a:p>
        </p:txBody>
      </p:sp>
      <p:sp>
        <p:nvSpPr>
          <p:cNvPr id="3" name="コンテンツ プレースホルダー 2">
            <a:extLst>
              <a:ext uri="{FF2B5EF4-FFF2-40B4-BE49-F238E27FC236}">
                <a16:creationId xmlns:a16="http://schemas.microsoft.com/office/drawing/2014/main" id="{049E64AB-2091-41E9-9AAD-FA46D643A479}"/>
              </a:ext>
            </a:extLst>
          </p:cNvPr>
          <p:cNvSpPr>
            <a:spLocks noGrp="1"/>
          </p:cNvSpPr>
          <p:nvPr>
            <p:ph idx="1"/>
          </p:nvPr>
        </p:nvSpPr>
        <p:spPr/>
        <p:txBody>
          <a:bodyPr/>
          <a:lstStyle/>
          <a:p>
            <a:r>
              <a:rPr kumimoji="1" lang="ja-JP" altLang="en-US" dirty="0"/>
              <a:t>ニューラルネットワークを</a:t>
            </a:r>
            <a:r>
              <a:rPr kumimoji="1" lang="ja-JP" altLang="en-US" b="1" dirty="0"/>
              <a:t>３種類</a:t>
            </a:r>
            <a:r>
              <a:rPr kumimoji="1" lang="ja-JP" altLang="en-US" dirty="0"/>
              <a:t>作る</a:t>
            </a:r>
            <a:endParaRPr kumimoji="1" lang="en-US" altLang="ja-JP" dirty="0"/>
          </a:p>
          <a:p>
            <a:pPr marL="0" indent="0">
              <a:buNone/>
            </a:pPr>
            <a:r>
              <a:rPr lang="ja-JP" altLang="en-US" dirty="0"/>
              <a:t>　＜３種類の違い＞</a:t>
            </a:r>
            <a:endParaRPr lang="en-US" altLang="ja-JP" dirty="0"/>
          </a:p>
          <a:p>
            <a:pPr marL="0" indent="0">
              <a:buNone/>
            </a:pPr>
            <a:r>
              <a:rPr lang="ja-JP" altLang="en-US" dirty="0"/>
              <a:t>　１層目のユニット数</a:t>
            </a:r>
            <a:r>
              <a:rPr lang="en-US" altLang="ja-JP" dirty="0"/>
              <a:t>: </a:t>
            </a:r>
            <a:r>
              <a:rPr lang="en-US" altLang="ja-JP" b="1" dirty="0">
                <a:solidFill>
                  <a:srgbClr val="FF0000"/>
                </a:solidFill>
              </a:rPr>
              <a:t>400</a:t>
            </a:r>
            <a:r>
              <a:rPr lang="en-US" altLang="ja-JP" dirty="0"/>
              <a:t>, </a:t>
            </a:r>
            <a:r>
              <a:rPr lang="en-US" altLang="ja-JP" b="1" dirty="0">
                <a:solidFill>
                  <a:srgbClr val="FF0000"/>
                </a:solidFill>
              </a:rPr>
              <a:t>4000</a:t>
            </a:r>
            <a:r>
              <a:rPr lang="en-US" altLang="ja-JP" dirty="0"/>
              <a:t>, </a:t>
            </a:r>
            <a:r>
              <a:rPr lang="en-US" altLang="ja-JP" b="1" dirty="0">
                <a:solidFill>
                  <a:srgbClr val="FF0000"/>
                </a:solidFill>
              </a:rPr>
              <a:t>40000</a:t>
            </a:r>
          </a:p>
          <a:p>
            <a:r>
              <a:rPr lang="ja-JP" altLang="en-US" b="1" dirty="0"/>
              <a:t>どれが精度よく分類できるか</a:t>
            </a:r>
            <a:r>
              <a:rPr lang="ja-JP" altLang="en-US" dirty="0"/>
              <a:t>，検証データで確認</a:t>
            </a:r>
            <a:endParaRPr lang="en-US" altLang="ja-JP" dirty="0"/>
          </a:p>
        </p:txBody>
      </p:sp>
      <p:sp>
        <p:nvSpPr>
          <p:cNvPr id="4" name="スライド番号プレースホルダー 3">
            <a:extLst>
              <a:ext uri="{FF2B5EF4-FFF2-40B4-BE49-F238E27FC236}">
                <a16:creationId xmlns:a16="http://schemas.microsoft.com/office/drawing/2014/main" id="{92B04DD4-E412-41F4-825F-9647B1D81D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09110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758952" y="181506"/>
            <a:ext cx="7626096" cy="1179576"/>
          </a:xfrm>
        </p:spPr>
        <p:txBody>
          <a:bodyPr>
            <a:normAutofit/>
          </a:bodyPr>
          <a:lstStyle/>
          <a:p>
            <a:r>
              <a:rPr lang="ja-JP" altLang="en-US" dirty="0"/>
              <a:t>１０種類に分類するニューラルネットワーク</a:t>
            </a:r>
            <a:endParaRPr kumimoji="1" lang="ja-JP" altLang="en-US" dirty="0"/>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矢印: 右 6">
            <a:extLst>
              <a:ext uri="{FF2B5EF4-FFF2-40B4-BE49-F238E27FC236}">
                <a16:creationId xmlns:a16="http://schemas.microsoft.com/office/drawing/2014/main" id="{A258DFA7-8B11-4315-BEDD-C4BC2CBA4D60}"/>
              </a:ext>
            </a:extLst>
          </p:cNvPr>
          <p:cNvSpPr/>
          <p:nvPr/>
        </p:nvSpPr>
        <p:spPr>
          <a:xfrm>
            <a:off x="375131" y="3661086"/>
            <a:ext cx="703835" cy="48118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矢印: 右 23">
            <a:extLst>
              <a:ext uri="{FF2B5EF4-FFF2-40B4-BE49-F238E27FC236}">
                <a16:creationId xmlns:a16="http://schemas.microsoft.com/office/drawing/2014/main" id="{1BE0D411-BF09-4B05-B2A4-1DB1B172B0CA}"/>
              </a:ext>
            </a:extLst>
          </p:cNvPr>
          <p:cNvSpPr/>
          <p:nvPr/>
        </p:nvSpPr>
        <p:spPr>
          <a:xfrm>
            <a:off x="7485769" y="3615560"/>
            <a:ext cx="703835" cy="5722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CC35B30D-CBE5-4B69-A7FC-9D8B7D749133}"/>
              </a:ext>
            </a:extLst>
          </p:cNvPr>
          <p:cNvSpPr txBox="1"/>
          <p:nvPr/>
        </p:nvSpPr>
        <p:spPr>
          <a:xfrm>
            <a:off x="25418" y="4421736"/>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入力データ</a:t>
            </a:r>
          </a:p>
        </p:txBody>
      </p:sp>
      <p:sp>
        <p:nvSpPr>
          <p:cNvPr id="25" name="テキスト ボックス 24">
            <a:extLst>
              <a:ext uri="{FF2B5EF4-FFF2-40B4-BE49-F238E27FC236}">
                <a16:creationId xmlns:a16="http://schemas.microsoft.com/office/drawing/2014/main" id="{941223CB-07F1-454C-AE54-88A2FCF8C5B1}"/>
              </a:ext>
            </a:extLst>
          </p:cNvPr>
          <p:cNvSpPr txBox="1"/>
          <p:nvPr/>
        </p:nvSpPr>
        <p:spPr>
          <a:xfrm>
            <a:off x="7168272" y="4439564"/>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出力データ</a:t>
            </a:r>
          </a:p>
        </p:txBody>
      </p:sp>
      <p:sp>
        <p:nvSpPr>
          <p:cNvPr id="35" name="テキスト ボックス 34">
            <a:extLst>
              <a:ext uri="{FF2B5EF4-FFF2-40B4-BE49-F238E27FC236}">
                <a16:creationId xmlns:a16="http://schemas.microsoft.com/office/drawing/2014/main" id="{231DCA21-B873-49E0-A792-378D84B1BABE}"/>
              </a:ext>
            </a:extLst>
          </p:cNvPr>
          <p:cNvSpPr txBox="1"/>
          <p:nvPr/>
        </p:nvSpPr>
        <p:spPr>
          <a:xfrm>
            <a:off x="2781203" y="6197244"/>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データは入力から出力の方向へ</a:t>
            </a:r>
          </a:p>
        </p:txBody>
      </p:sp>
      <p:sp>
        <p:nvSpPr>
          <p:cNvPr id="66" name="テキスト ボックス 65">
            <a:extLst>
              <a:ext uri="{FF2B5EF4-FFF2-40B4-BE49-F238E27FC236}">
                <a16:creationId xmlns:a16="http://schemas.microsoft.com/office/drawing/2014/main" id="{3BA82FF2-30E0-497F-80E1-AD60E94874F4}"/>
              </a:ext>
            </a:extLst>
          </p:cNvPr>
          <p:cNvSpPr txBox="1"/>
          <p:nvPr/>
        </p:nvSpPr>
        <p:spPr>
          <a:xfrm>
            <a:off x="5308301" y="1747211"/>
            <a:ext cx="1210588"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個</a:t>
            </a:r>
          </a:p>
        </p:txBody>
      </p:sp>
      <p:sp>
        <p:nvSpPr>
          <p:cNvPr id="63" name="テキスト ボックス 62">
            <a:extLst>
              <a:ext uri="{FF2B5EF4-FFF2-40B4-BE49-F238E27FC236}">
                <a16:creationId xmlns:a16="http://schemas.microsoft.com/office/drawing/2014/main" id="{65BCA330-9C50-477C-B867-4448A9D0CC8A}"/>
              </a:ext>
            </a:extLst>
          </p:cNvPr>
          <p:cNvSpPr txBox="1"/>
          <p:nvPr/>
        </p:nvSpPr>
        <p:spPr>
          <a:xfrm>
            <a:off x="1840477" y="3658661"/>
            <a:ext cx="1210588"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の層</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DFA6EFD1-5304-4956-9916-9010DA1E6AC6}"/>
              </a:ext>
            </a:extLst>
          </p:cNvPr>
          <p:cNvSpPr/>
          <p:nvPr/>
        </p:nvSpPr>
        <p:spPr>
          <a:xfrm>
            <a:off x="1547352" y="2427045"/>
            <a:ext cx="5413919" cy="36167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21" name="正方形/長方形 20">
            <a:extLst>
              <a:ext uri="{FF2B5EF4-FFF2-40B4-BE49-F238E27FC236}">
                <a16:creationId xmlns:a16="http://schemas.microsoft.com/office/drawing/2014/main" id="{B791D7EF-113D-427A-AECF-531EC057AF06}"/>
              </a:ext>
            </a:extLst>
          </p:cNvPr>
          <p:cNvSpPr/>
          <p:nvPr/>
        </p:nvSpPr>
        <p:spPr>
          <a:xfrm>
            <a:off x="5713293" y="2502127"/>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D6E9CEAD-6D16-4BB6-AC1A-EB7575FAFF78}"/>
              </a:ext>
            </a:extLst>
          </p:cNvPr>
          <p:cNvSpPr/>
          <p:nvPr/>
        </p:nvSpPr>
        <p:spPr>
          <a:xfrm>
            <a:off x="5713293" y="3289055"/>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6" name="直線矢印コネクタ 45">
            <a:extLst>
              <a:ext uri="{FF2B5EF4-FFF2-40B4-BE49-F238E27FC236}">
                <a16:creationId xmlns:a16="http://schemas.microsoft.com/office/drawing/2014/main" id="{2FE1FD9B-53F9-4487-B540-0F1BC2F12AA9}"/>
              </a:ext>
            </a:extLst>
          </p:cNvPr>
          <p:cNvCxnSpPr>
            <a:cxnSpLocks/>
            <a:endCxn id="21" idx="1"/>
          </p:cNvCxnSpPr>
          <p:nvPr/>
        </p:nvCxnSpPr>
        <p:spPr>
          <a:xfrm flipV="1">
            <a:off x="3425380" y="2798510"/>
            <a:ext cx="228791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6F9C7D64-793C-484E-A90B-A375B69B95C0}"/>
              </a:ext>
            </a:extLst>
          </p:cNvPr>
          <p:cNvCxnSpPr>
            <a:cxnSpLocks/>
            <a:endCxn id="22" idx="1"/>
          </p:cNvCxnSpPr>
          <p:nvPr/>
        </p:nvCxnSpPr>
        <p:spPr>
          <a:xfrm>
            <a:off x="3425380" y="2808551"/>
            <a:ext cx="2287913" cy="7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C17C38D4-DCA8-4D6A-94BF-D90FFF07E746}"/>
              </a:ext>
            </a:extLst>
          </p:cNvPr>
          <p:cNvCxnSpPr>
            <a:cxnSpLocks/>
            <a:endCxn id="21" idx="1"/>
          </p:cNvCxnSpPr>
          <p:nvPr/>
        </p:nvCxnSpPr>
        <p:spPr>
          <a:xfrm flipV="1">
            <a:off x="3425380" y="2798510"/>
            <a:ext cx="2287913" cy="7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FE555754-28A0-4556-8F0D-9D4E6989076C}"/>
              </a:ext>
            </a:extLst>
          </p:cNvPr>
          <p:cNvCxnSpPr>
            <a:cxnSpLocks/>
            <a:endCxn id="22" idx="1"/>
          </p:cNvCxnSpPr>
          <p:nvPr/>
        </p:nvCxnSpPr>
        <p:spPr>
          <a:xfrm>
            <a:off x="3425380" y="3518953"/>
            <a:ext cx="2287913" cy="6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4C3E006-0BE0-4DD1-9D8B-1C5DE89934BB}"/>
              </a:ext>
            </a:extLst>
          </p:cNvPr>
          <p:cNvCxnSpPr>
            <a:cxnSpLocks/>
            <a:endCxn id="21" idx="1"/>
          </p:cNvCxnSpPr>
          <p:nvPr/>
        </p:nvCxnSpPr>
        <p:spPr>
          <a:xfrm flipV="1">
            <a:off x="3413498" y="2798510"/>
            <a:ext cx="2299795" cy="155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8873C4B6-3B8B-4FEC-B4D9-49C53C21B9DA}"/>
              </a:ext>
            </a:extLst>
          </p:cNvPr>
          <p:cNvCxnSpPr>
            <a:cxnSpLocks/>
            <a:endCxn id="21" idx="1"/>
          </p:cNvCxnSpPr>
          <p:nvPr/>
        </p:nvCxnSpPr>
        <p:spPr>
          <a:xfrm flipV="1">
            <a:off x="3420483" y="2798510"/>
            <a:ext cx="2292810" cy="2916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1990018D-812F-47E3-B812-4AE895F80C4F}"/>
              </a:ext>
            </a:extLst>
          </p:cNvPr>
          <p:cNvCxnSpPr>
            <a:cxnSpLocks/>
            <a:endCxn id="22" idx="1"/>
          </p:cNvCxnSpPr>
          <p:nvPr/>
        </p:nvCxnSpPr>
        <p:spPr>
          <a:xfrm flipV="1">
            <a:off x="3425380" y="3585438"/>
            <a:ext cx="2287913" cy="75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AC46D09B-E8FC-45C1-A9A1-50A7CBFF21C2}"/>
              </a:ext>
            </a:extLst>
          </p:cNvPr>
          <p:cNvCxnSpPr>
            <a:cxnSpLocks/>
            <a:endCxn id="22" idx="1"/>
          </p:cNvCxnSpPr>
          <p:nvPr/>
        </p:nvCxnSpPr>
        <p:spPr>
          <a:xfrm flipV="1">
            <a:off x="3420483" y="3585438"/>
            <a:ext cx="2292810" cy="212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848E5B34-EA1D-4537-A5CC-1FCBAF4F64B5}"/>
              </a:ext>
            </a:extLst>
          </p:cNvPr>
          <p:cNvSpPr txBox="1"/>
          <p:nvPr/>
        </p:nvSpPr>
        <p:spPr>
          <a:xfrm>
            <a:off x="3785704" y="5363085"/>
            <a:ext cx="156726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ユニット間の結合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10679C62-8EB6-44A8-B986-59BA90AF34B7}"/>
              </a:ext>
            </a:extLst>
          </p:cNvPr>
          <p:cNvSpPr/>
          <p:nvPr/>
        </p:nvSpPr>
        <p:spPr>
          <a:xfrm>
            <a:off x="5713293" y="4901450"/>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楕円 2">
            <a:extLst>
              <a:ext uri="{FF2B5EF4-FFF2-40B4-BE49-F238E27FC236}">
                <a16:creationId xmlns:a16="http://schemas.microsoft.com/office/drawing/2014/main" id="{1F57DCB0-F002-4F56-8EE7-B325F6E22840}"/>
              </a:ext>
            </a:extLst>
          </p:cNvPr>
          <p:cNvSpPr/>
          <p:nvPr/>
        </p:nvSpPr>
        <p:spPr>
          <a:xfrm>
            <a:off x="5849616" y="4111719"/>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楕円 44">
            <a:extLst>
              <a:ext uri="{FF2B5EF4-FFF2-40B4-BE49-F238E27FC236}">
                <a16:creationId xmlns:a16="http://schemas.microsoft.com/office/drawing/2014/main" id="{5B96B41D-CEC1-429D-8089-7CF6DE52635C}"/>
              </a:ext>
            </a:extLst>
          </p:cNvPr>
          <p:cNvSpPr/>
          <p:nvPr/>
        </p:nvSpPr>
        <p:spPr>
          <a:xfrm>
            <a:off x="5849075" y="4349167"/>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楕円 46">
            <a:extLst>
              <a:ext uri="{FF2B5EF4-FFF2-40B4-BE49-F238E27FC236}">
                <a16:creationId xmlns:a16="http://schemas.microsoft.com/office/drawing/2014/main" id="{2716B1D7-1923-4006-A92D-CC57A75B0E70}"/>
              </a:ext>
            </a:extLst>
          </p:cNvPr>
          <p:cNvSpPr/>
          <p:nvPr/>
        </p:nvSpPr>
        <p:spPr>
          <a:xfrm>
            <a:off x="5849616" y="4606794"/>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8" name="直線矢印コネクタ 47">
            <a:extLst>
              <a:ext uri="{FF2B5EF4-FFF2-40B4-BE49-F238E27FC236}">
                <a16:creationId xmlns:a16="http://schemas.microsoft.com/office/drawing/2014/main" id="{07BC21E0-6382-4D3B-BBF7-4F15676589E1}"/>
              </a:ext>
            </a:extLst>
          </p:cNvPr>
          <p:cNvCxnSpPr>
            <a:cxnSpLocks/>
            <a:endCxn id="44" idx="1"/>
          </p:cNvCxnSpPr>
          <p:nvPr/>
        </p:nvCxnSpPr>
        <p:spPr>
          <a:xfrm>
            <a:off x="3425380" y="2798512"/>
            <a:ext cx="2287913" cy="2399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B616B49E-4F56-4871-AF9F-3DC39E301D23}"/>
              </a:ext>
            </a:extLst>
          </p:cNvPr>
          <p:cNvCxnSpPr>
            <a:cxnSpLocks/>
            <a:endCxn id="44" idx="1"/>
          </p:cNvCxnSpPr>
          <p:nvPr/>
        </p:nvCxnSpPr>
        <p:spPr>
          <a:xfrm>
            <a:off x="3425380" y="3568008"/>
            <a:ext cx="2287913" cy="162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24B84664-3ED1-4632-844E-6D857F2F219F}"/>
              </a:ext>
            </a:extLst>
          </p:cNvPr>
          <p:cNvCxnSpPr>
            <a:cxnSpLocks/>
            <a:endCxn id="44" idx="1"/>
          </p:cNvCxnSpPr>
          <p:nvPr/>
        </p:nvCxnSpPr>
        <p:spPr>
          <a:xfrm>
            <a:off x="3425380" y="4337504"/>
            <a:ext cx="2287913" cy="86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696D88AC-EA39-4F24-BAF5-F83B8D7B7BC2}"/>
              </a:ext>
            </a:extLst>
          </p:cNvPr>
          <p:cNvCxnSpPr>
            <a:cxnSpLocks/>
            <a:endCxn id="44" idx="1"/>
          </p:cNvCxnSpPr>
          <p:nvPr/>
        </p:nvCxnSpPr>
        <p:spPr>
          <a:xfrm flipV="1">
            <a:off x="3420483" y="5197833"/>
            <a:ext cx="2292810" cy="517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635D8CCF-7151-4B21-82AC-56ED1939AA4D}"/>
              </a:ext>
            </a:extLst>
          </p:cNvPr>
          <p:cNvSpPr txBox="1"/>
          <p:nvPr/>
        </p:nvSpPr>
        <p:spPr>
          <a:xfrm>
            <a:off x="5436541" y="5643733"/>
            <a:ext cx="95410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最終層</a:t>
            </a:r>
            <a:endParaRPr kumimoji="1" lang="en-US" altLang="ja-JP"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FF8B52AE-7369-49E8-A04C-6CA23D03EF66}"/>
              </a:ext>
            </a:extLst>
          </p:cNvPr>
          <p:cNvPicPr>
            <a:picLocks noChangeAspect="1"/>
          </p:cNvPicPr>
          <p:nvPr/>
        </p:nvPicPr>
        <p:blipFill>
          <a:blip r:embed="rId2"/>
          <a:stretch>
            <a:fillRect/>
          </a:stretch>
        </p:blipFill>
        <p:spPr>
          <a:xfrm>
            <a:off x="5585906" y="2419049"/>
            <a:ext cx="640135" cy="3224670"/>
          </a:xfrm>
          <a:prstGeom prst="rect">
            <a:avLst/>
          </a:prstGeom>
        </p:spPr>
      </p:pic>
      <p:sp>
        <p:nvSpPr>
          <p:cNvPr id="50" name="テキスト ボックス 49">
            <a:extLst>
              <a:ext uri="{FF2B5EF4-FFF2-40B4-BE49-F238E27FC236}">
                <a16:creationId xmlns:a16="http://schemas.microsoft.com/office/drawing/2014/main" id="{21593629-3643-42B9-9759-718DDC664E1D}"/>
              </a:ext>
            </a:extLst>
          </p:cNvPr>
          <p:cNvSpPr txBox="1"/>
          <p:nvPr/>
        </p:nvSpPr>
        <p:spPr>
          <a:xfrm flipH="1">
            <a:off x="2465221" y="1010438"/>
            <a:ext cx="442264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最終層について，１つが強く</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活性化</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するように調整</a:t>
            </a:r>
          </a:p>
        </p:txBody>
      </p:sp>
    </p:spTree>
    <p:extLst>
      <p:ext uri="{BB962C8B-B14F-4D97-AF65-F5344CB8AC3E}">
        <p14:creationId xmlns:p14="http://schemas.microsoft.com/office/powerpoint/2010/main" val="489692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0979EE-6677-4CC7-9B53-33B838E16836}"/>
              </a:ext>
            </a:extLst>
          </p:cNvPr>
          <p:cNvSpPr>
            <a:spLocks noGrp="1"/>
          </p:cNvSpPr>
          <p:nvPr>
            <p:ph type="title"/>
          </p:nvPr>
        </p:nvSpPr>
        <p:spPr/>
        <p:txBody>
          <a:bodyPr>
            <a:normAutofit fontScale="90000"/>
          </a:bodyPr>
          <a:lstStyle/>
          <a:p>
            <a:r>
              <a:rPr lang="ja-JP" altLang="en-US" dirty="0"/>
              <a:t>作成する</a:t>
            </a:r>
            <a:r>
              <a:rPr kumimoji="1" lang="ja-JP" altLang="en-US" dirty="0"/>
              <a:t>ニューラルネットワーク</a:t>
            </a:r>
          </a:p>
        </p:txBody>
      </p:sp>
      <p:sp>
        <p:nvSpPr>
          <p:cNvPr id="3" name="コンテンツ プレースホルダー 2">
            <a:extLst>
              <a:ext uri="{FF2B5EF4-FFF2-40B4-BE49-F238E27FC236}">
                <a16:creationId xmlns:a16="http://schemas.microsoft.com/office/drawing/2014/main" id="{13C3979F-5B5D-4B99-BCE4-2C423BD9E8CB}"/>
              </a:ext>
            </a:extLst>
          </p:cNvPr>
          <p:cNvSpPr>
            <a:spLocks noGrp="1"/>
          </p:cNvSpPr>
          <p:nvPr>
            <p:ph idx="1"/>
          </p:nvPr>
        </p:nvSpPr>
        <p:spPr>
          <a:xfrm>
            <a:off x="604002" y="746295"/>
            <a:ext cx="8461208" cy="1761093"/>
          </a:xfrm>
        </p:spPr>
        <p:txBody>
          <a:bodyPr>
            <a:normAutofit/>
          </a:bodyPr>
          <a:lstStyle/>
          <a:p>
            <a:r>
              <a:rPr kumimoji="1" lang="ja-JP" altLang="en-US" b="1" dirty="0"/>
              <a:t>１層目：ユニット数 </a:t>
            </a:r>
            <a:r>
              <a:rPr kumimoji="1" lang="en-US" altLang="ja-JP" b="1" dirty="0">
                <a:solidFill>
                  <a:srgbClr val="FF0000"/>
                </a:solidFill>
              </a:rPr>
              <a:t>400</a:t>
            </a:r>
            <a:r>
              <a:rPr lang="en-US" altLang="ja-JP" b="1" dirty="0"/>
              <a:t>,</a:t>
            </a:r>
            <a:r>
              <a:rPr lang="ja-JP" altLang="en-US" b="1" dirty="0"/>
              <a:t> </a:t>
            </a:r>
            <a:r>
              <a:rPr lang="en-US" altLang="ja-JP" b="1" dirty="0">
                <a:solidFill>
                  <a:srgbClr val="FF0000"/>
                </a:solidFill>
              </a:rPr>
              <a:t>4000</a:t>
            </a:r>
            <a:r>
              <a:rPr lang="en-US" altLang="ja-JP" b="1" dirty="0"/>
              <a:t>, </a:t>
            </a:r>
            <a:r>
              <a:rPr lang="en-US" altLang="ja-JP" b="1" dirty="0">
                <a:solidFill>
                  <a:srgbClr val="FF0000"/>
                </a:solidFill>
              </a:rPr>
              <a:t>40000</a:t>
            </a:r>
            <a:r>
              <a:rPr lang="ja-JP" altLang="en-US" b="1" dirty="0"/>
              <a:t>（</a:t>
            </a:r>
            <a:r>
              <a:rPr lang="en-US" altLang="ja-JP" b="1" dirty="0"/>
              <a:t>3</a:t>
            </a:r>
            <a:r>
              <a:rPr lang="ja-JP" altLang="en-US" b="1" dirty="0"/>
              <a:t>通り）</a:t>
            </a:r>
            <a:r>
              <a:rPr lang="en-US" altLang="ja-JP" b="1" dirty="0"/>
              <a:t>, </a:t>
            </a:r>
            <a:r>
              <a:rPr lang="ja-JP" altLang="en-US" b="1" dirty="0"/>
              <a:t>種類は </a:t>
            </a:r>
            <a:r>
              <a:rPr lang="en-US" altLang="ja-JP" b="1" dirty="0" err="1">
                <a:solidFill>
                  <a:srgbClr val="FF0000"/>
                </a:solidFill>
              </a:rPr>
              <a:t>relu</a:t>
            </a:r>
            <a:endParaRPr kumimoji="1" lang="en-US" altLang="ja-JP" b="1" dirty="0">
              <a:solidFill>
                <a:srgbClr val="FF0000"/>
              </a:solidFill>
            </a:endParaRPr>
          </a:p>
          <a:p>
            <a:r>
              <a:rPr lang="ja-JP" altLang="en-US" b="1" dirty="0"/>
              <a:t>２層目：ユニット数 </a:t>
            </a:r>
            <a:r>
              <a:rPr lang="en-US" altLang="ja-JP" b="1" dirty="0">
                <a:solidFill>
                  <a:srgbClr val="FF0000"/>
                </a:solidFill>
              </a:rPr>
              <a:t>10</a:t>
            </a:r>
            <a:r>
              <a:rPr lang="en-US" altLang="ja-JP" b="1" dirty="0"/>
              <a:t>,</a:t>
            </a:r>
            <a:r>
              <a:rPr lang="ja-JP" altLang="en-US" b="1" dirty="0"/>
              <a:t> 種類は </a:t>
            </a:r>
            <a:r>
              <a:rPr lang="en-US" altLang="ja-JP" b="1" dirty="0" err="1">
                <a:solidFill>
                  <a:srgbClr val="FF0000"/>
                </a:solidFill>
              </a:rPr>
              <a:t>softmax</a:t>
            </a:r>
            <a:endParaRPr kumimoji="1" lang="ja-JP" altLang="en-US" b="1" dirty="0">
              <a:solidFill>
                <a:srgbClr val="FF0000"/>
              </a:solidFill>
            </a:endParaRPr>
          </a:p>
        </p:txBody>
      </p:sp>
      <p:sp>
        <p:nvSpPr>
          <p:cNvPr id="4" name="スライド番号プレースホルダー 3">
            <a:extLst>
              <a:ext uri="{FF2B5EF4-FFF2-40B4-BE49-F238E27FC236}">
                <a16:creationId xmlns:a16="http://schemas.microsoft.com/office/drawing/2014/main" id="{C6A6CC61-2305-4903-AB95-9E79CDFE7D71}"/>
              </a:ext>
            </a:extLst>
          </p:cNvPr>
          <p:cNvSpPr>
            <a:spLocks noGrp="1"/>
          </p:cNvSpPr>
          <p:nvPr>
            <p:ph type="sldNum" sz="quarter" idx="12"/>
          </p:nvPr>
        </p:nvSpPr>
        <p:spPr>
          <a:xfrm>
            <a:off x="6885071"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矢印: 右 10">
            <a:extLst>
              <a:ext uri="{FF2B5EF4-FFF2-40B4-BE49-F238E27FC236}">
                <a16:creationId xmlns:a16="http://schemas.microsoft.com/office/drawing/2014/main" id="{4853BEE1-1809-48DA-8054-F9C8AAA8071F}"/>
              </a:ext>
            </a:extLst>
          </p:cNvPr>
          <p:cNvSpPr/>
          <p:nvPr/>
        </p:nvSpPr>
        <p:spPr>
          <a:xfrm>
            <a:off x="1275047" y="3642017"/>
            <a:ext cx="703835" cy="5722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矢印: 右 11">
            <a:extLst>
              <a:ext uri="{FF2B5EF4-FFF2-40B4-BE49-F238E27FC236}">
                <a16:creationId xmlns:a16="http://schemas.microsoft.com/office/drawing/2014/main" id="{3309CC66-2C41-4247-8C1B-60B3BCF32E7D}"/>
              </a:ext>
            </a:extLst>
          </p:cNvPr>
          <p:cNvSpPr/>
          <p:nvPr/>
        </p:nvSpPr>
        <p:spPr>
          <a:xfrm>
            <a:off x="6885071" y="3076380"/>
            <a:ext cx="703835" cy="5722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9774577-D635-44D7-BFE2-87E92888BB1A}"/>
              </a:ext>
            </a:extLst>
          </p:cNvPr>
          <p:cNvSpPr txBox="1"/>
          <p:nvPr/>
        </p:nvSpPr>
        <p:spPr>
          <a:xfrm>
            <a:off x="579821" y="4451904"/>
            <a:ext cx="1986441"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入力データ</a:t>
            </a:r>
            <a:endParaRPr kumimoji="1" lang="en-US" altLang="ja-JP" sz="2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28×28</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個の数字</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のまとまり</a:t>
            </a:r>
          </a:p>
        </p:txBody>
      </p:sp>
      <p:sp>
        <p:nvSpPr>
          <p:cNvPr id="14" name="テキスト ボックス 13">
            <a:extLst>
              <a:ext uri="{FF2B5EF4-FFF2-40B4-BE49-F238E27FC236}">
                <a16:creationId xmlns:a16="http://schemas.microsoft.com/office/drawing/2014/main" id="{10BAE912-2894-4637-AF38-426B5F838074}"/>
              </a:ext>
            </a:extLst>
          </p:cNvPr>
          <p:cNvSpPr txBox="1"/>
          <p:nvPr/>
        </p:nvSpPr>
        <p:spPr>
          <a:xfrm>
            <a:off x="6803024" y="3871102"/>
            <a:ext cx="1980029" cy="16312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出力データ</a:t>
            </a:r>
            <a:endParaRPr kumimoji="1" lang="en-US" altLang="ja-JP" sz="2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0, 1, 2, 3, 4, 5,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6, 7, 8, 9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それぞれの確率</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45E6CF25-C009-4193-B06D-C1D428CAC26A}"/>
              </a:ext>
            </a:extLst>
          </p:cNvPr>
          <p:cNvSpPr txBox="1"/>
          <p:nvPr/>
        </p:nvSpPr>
        <p:spPr>
          <a:xfrm>
            <a:off x="2608997" y="2245232"/>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a:t>
            </a:r>
          </a:p>
        </p:txBody>
      </p:sp>
      <p:sp>
        <p:nvSpPr>
          <p:cNvPr id="24" name="テキスト ボックス 23">
            <a:extLst>
              <a:ext uri="{FF2B5EF4-FFF2-40B4-BE49-F238E27FC236}">
                <a16:creationId xmlns:a16="http://schemas.microsoft.com/office/drawing/2014/main" id="{CC313317-1F63-4217-BB5E-DC9526D22A1A}"/>
              </a:ext>
            </a:extLst>
          </p:cNvPr>
          <p:cNvSpPr txBox="1"/>
          <p:nvPr/>
        </p:nvSpPr>
        <p:spPr>
          <a:xfrm>
            <a:off x="5191288" y="2236286"/>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a:t>
            </a:r>
          </a:p>
        </p:txBody>
      </p:sp>
      <p:sp>
        <p:nvSpPr>
          <p:cNvPr id="35" name="テキスト ボックス 34">
            <a:extLst>
              <a:ext uri="{FF2B5EF4-FFF2-40B4-BE49-F238E27FC236}">
                <a16:creationId xmlns:a16="http://schemas.microsoft.com/office/drawing/2014/main" id="{1FE1E19F-D97D-419D-9FB7-C34A07041B49}"/>
              </a:ext>
            </a:extLst>
          </p:cNvPr>
          <p:cNvSpPr txBox="1"/>
          <p:nvPr/>
        </p:nvSpPr>
        <p:spPr>
          <a:xfrm>
            <a:off x="1059072" y="5856212"/>
            <a:ext cx="3400290"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ユニット数</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400, 4000, 40000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種類</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relu</a:t>
            </a:r>
            <a:endPar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862C8155-B556-4E0A-BD0C-263F7FC7797C}"/>
              </a:ext>
            </a:extLst>
          </p:cNvPr>
          <p:cNvSpPr txBox="1"/>
          <p:nvPr/>
        </p:nvSpPr>
        <p:spPr>
          <a:xfrm>
            <a:off x="4849221" y="5467567"/>
            <a:ext cx="1854995"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ユニット数</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10</a:t>
            </a:r>
            <a:endPar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種類</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softmax</a:t>
            </a:r>
            <a:endPar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A3F8F0B1-0A80-4F0A-8393-D2DF7E3063D0}"/>
              </a:ext>
            </a:extLst>
          </p:cNvPr>
          <p:cNvSpPr txBox="1"/>
          <p:nvPr/>
        </p:nvSpPr>
        <p:spPr>
          <a:xfrm>
            <a:off x="3446961" y="6441086"/>
            <a:ext cx="139814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全体で </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層</a:t>
            </a:r>
          </a:p>
        </p:txBody>
      </p:sp>
      <p:grpSp>
        <p:nvGrpSpPr>
          <p:cNvPr id="30" name="グループ化 29">
            <a:extLst>
              <a:ext uri="{FF2B5EF4-FFF2-40B4-BE49-F238E27FC236}">
                <a16:creationId xmlns:a16="http://schemas.microsoft.com/office/drawing/2014/main" id="{6E235363-1214-BD89-D571-9CFC19028404}"/>
              </a:ext>
            </a:extLst>
          </p:cNvPr>
          <p:cNvGrpSpPr/>
          <p:nvPr/>
        </p:nvGrpSpPr>
        <p:grpSpPr>
          <a:xfrm>
            <a:off x="3120911" y="2719571"/>
            <a:ext cx="2960575" cy="2986254"/>
            <a:chOff x="-3418187" y="1979613"/>
            <a:chExt cx="3025532" cy="3509333"/>
          </a:xfrm>
        </p:grpSpPr>
        <p:sp>
          <p:nvSpPr>
            <p:cNvPr id="39" name="正方形/長方形 38">
              <a:extLst>
                <a:ext uri="{FF2B5EF4-FFF2-40B4-BE49-F238E27FC236}">
                  <a16:creationId xmlns:a16="http://schemas.microsoft.com/office/drawing/2014/main" id="{4FCE1223-2ABF-D7B4-DFFF-21C3E2B721E5}"/>
                </a:ext>
              </a:extLst>
            </p:cNvPr>
            <p:cNvSpPr/>
            <p:nvPr/>
          </p:nvSpPr>
          <p:spPr>
            <a:xfrm>
              <a:off x="-3413290" y="1979615"/>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正方形/長方形 39">
              <a:extLst>
                <a:ext uri="{FF2B5EF4-FFF2-40B4-BE49-F238E27FC236}">
                  <a16:creationId xmlns:a16="http://schemas.microsoft.com/office/drawing/2014/main" id="{FA925E07-F8A2-C70E-46BC-FDE7583F9744}"/>
                </a:ext>
              </a:extLst>
            </p:cNvPr>
            <p:cNvSpPr/>
            <p:nvPr/>
          </p:nvSpPr>
          <p:spPr>
            <a:xfrm>
              <a:off x="-3413290" y="2749111"/>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正方形/長方形 40">
              <a:extLst>
                <a:ext uri="{FF2B5EF4-FFF2-40B4-BE49-F238E27FC236}">
                  <a16:creationId xmlns:a16="http://schemas.microsoft.com/office/drawing/2014/main" id="{A357306A-EFDF-AEAF-D67E-2CEFF1A6A1DD}"/>
                </a:ext>
              </a:extLst>
            </p:cNvPr>
            <p:cNvSpPr/>
            <p:nvPr/>
          </p:nvSpPr>
          <p:spPr>
            <a:xfrm>
              <a:off x="-3413290" y="3518607"/>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B2241751-220F-110A-8194-5440A4B1D80B}"/>
                </a:ext>
              </a:extLst>
            </p:cNvPr>
            <p:cNvSpPr/>
            <p:nvPr/>
          </p:nvSpPr>
          <p:spPr>
            <a:xfrm>
              <a:off x="-3418187" y="4896180"/>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338C57A6-64A2-4E27-D27D-FDAD51609210}"/>
                </a:ext>
              </a:extLst>
            </p:cNvPr>
            <p:cNvSpPr/>
            <p:nvPr/>
          </p:nvSpPr>
          <p:spPr>
            <a:xfrm>
              <a:off x="-759016" y="1979613"/>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D20E20E3-DF01-2E7D-A9BE-04C4A344F485}"/>
                </a:ext>
              </a:extLst>
            </p:cNvPr>
            <p:cNvSpPr/>
            <p:nvPr/>
          </p:nvSpPr>
          <p:spPr>
            <a:xfrm>
              <a:off x="-759016" y="2766541"/>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5" name="直線矢印コネクタ 44">
              <a:extLst>
                <a:ext uri="{FF2B5EF4-FFF2-40B4-BE49-F238E27FC236}">
                  <a16:creationId xmlns:a16="http://schemas.microsoft.com/office/drawing/2014/main" id="{A1E1C082-9B36-2A34-2A37-DB2969D0443A}"/>
                </a:ext>
              </a:extLst>
            </p:cNvPr>
            <p:cNvCxnSpPr>
              <a:cxnSpLocks/>
              <a:stCxn id="39" idx="3"/>
              <a:endCxn id="43" idx="1"/>
            </p:cNvCxnSpPr>
            <p:nvPr/>
          </p:nvCxnSpPr>
          <p:spPr>
            <a:xfrm flipV="1">
              <a:off x="-3046929" y="2275996"/>
              <a:ext cx="228791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46F0E756-8A9E-1B55-5838-2D05C9903828}"/>
                </a:ext>
              </a:extLst>
            </p:cNvPr>
            <p:cNvCxnSpPr>
              <a:cxnSpLocks/>
              <a:endCxn id="44" idx="1"/>
            </p:cNvCxnSpPr>
            <p:nvPr/>
          </p:nvCxnSpPr>
          <p:spPr>
            <a:xfrm>
              <a:off x="-3046929" y="2286037"/>
              <a:ext cx="2287913" cy="7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D23B425-118B-EB35-EE00-7EF1420AA138}"/>
                </a:ext>
              </a:extLst>
            </p:cNvPr>
            <p:cNvCxnSpPr>
              <a:cxnSpLocks/>
              <a:endCxn id="43" idx="1"/>
            </p:cNvCxnSpPr>
            <p:nvPr/>
          </p:nvCxnSpPr>
          <p:spPr>
            <a:xfrm flipV="1">
              <a:off x="-3046929" y="2275996"/>
              <a:ext cx="2287913" cy="7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EE04BBCF-0398-9987-8AAD-C7E96926556F}"/>
                </a:ext>
              </a:extLst>
            </p:cNvPr>
            <p:cNvCxnSpPr>
              <a:cxnSpLocks/>
              <a:endCxn id="44" idx="1"/>
            </p:cNvCxnSpPr>
            <p:nvPr/>
          </p:nvCxnSpPr>
          <p:spPr>
            <a:xfrm>
              <a:off x="-3046929" y="2996439"/>
              <a:ext cx="2287913" cy="6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D57D3630-01CC-FCC2-717B-C38440EB3F53}"/>
                </a:ext>
              </a:extLst>
            </p:cNvPr>
            <p:cNvCxnSpPr>
              <a:cxnSpLocks/>
              <a:endCxn id="43" idx="1"/>
            </p:cNvCxnSpPr>
            <p:nvPr/>
          </p:nvCxnSpPr>
          <p:spPr>
            <a:xfrm flipV="1">
              <a:off x="-3058811" y="2275996"/>
              <a:ext cx="2299795" cy="155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18973E0E-5864-F79A-068E-8232B26B0414}"/>
                </a:ext>
              </a:extLst>
            </p:cNvPr>
            <p:cNvCxnSpPr>
              <a:cxnSpLocks/>
              <a:stCxn id="42" idx="3"/>
              <a:endCxn id="43" idx="1"/>
            </p:cNvCxnSpPr>
            <p:nvPr/>
          </p:nvCxnSpPr>
          <p:spPr>
            <a:xfrm flipV="1">
              <a:off x="-3051826" y="2275996"/>
              <a:ext cx="2292810" cy="2916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4AF8FFFD-BC9D-D0DC-6CF3-84651828DB67}"/>
                </a:ext>
              </a:extLst>
            </p:cNvPr>
            <p:cNvCxnSpPr>
              <a:cxnSpLocks/>
              <a:stCxn id="41" idx="3"/>
              <a:endCxn id="44" idx="1"/>
            </p:cNvCxnSpPr>
            <p:nvPr/>
          </p:nvCxnSpPr>
          <p:spPr>
            <a:xfrm flipV="1">
              <a:off x="-3046929" y="3062924"/>
              <a:ext cx="2287913" cy="75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C7955F67-0A5B-81C2-D6A0-91DAF56C8E6D}"/>
                </a:ext>
              </a:extLst>
            </p:cNvPr>
            <p:cNvCxnSpPr>
              <a:cxnSpLocks/>
              <a:stCxn id="42" idx="3"/>
              <a:endCxn id="44" idx="1"/>
            </p:cNvCxnSpPr>
            <p:nvPr/>
          </p:nvCxnSpPr>
          <p:spPr>
            <a:xfrm flipV="1">
              <a:off x="-3051826" y="3062924"/>
              <a:ext cx="2292810" cy="212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95456054-AE2A-A044-364D-8382B328EDEA}"/>
                </a:ext>
              </a:extLst>
            </p:cNvPr>
            <p:cNvSpPr/>
            <p:nvPr/>
          </p:nvSpPr>
          <p:spPr>
            <a:xfrm>
              <a:off x="-759016" y="4378936"/>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楕円 54">
              <a:extLst>
                <a:ext uri="{FF2B5EF4-FFF2-40B4-BE49-F238E27FC236}">
                  <a16:creationId xmlns:a16="http://schemas.microsoft.com/office/drawing/2014/main" id="{54D41B12-E3EF-4B33-0D75-B6E1003C21AA}"/>
                </a:ext>
              </a:extLst>
            </p:cNvPr>
            <p:cNvSpPr/>
            <p:nvPr/>
          </p:nvSpPr>
          <p:spPr>
            <a:xfrm>
              <a:off x="-622693" y="3589205"/>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楕円 55">
              <a:extLst>
                <a:ext uri="{FF2B5EF4-FFF2-40B4-BE49-F238E27FC236}">
                  <a16:creationId xmlns:a16="http://schemas.microsoft.com/office/drawing/2014/main" id="{A4BE92DD-C6A5-8BC8-4CCE-A6F47F0A1193}"/>
                </a:ext>
              </a:extLst>
            </p:cNvPr>
            <p:cNvSpPr/>
            <p:nvPr/>
          </p:nvSpPr>
          <p:spPr>
            <a:xfrm>
              <a:off x="-623234" y="3826653"/>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楕円 56">
              <a:extLst>
                <a:ext uri="{FF2B5EF4-FFF2-40B4-BE49-F238E27FC236}">
                  <a16:creationId xmlns:a16="http://schemas.microsoft.com/office/drawing/2014/main" id="{651FCF6F-25B1-1A93-59E4-BAF1EC9F692F}"/>
                </a:ext>
              </a:extLst>
            </p:cNvPr>
            <p:cNvSpPr/>
            <p:nvPr/>
          </p:nvSpPr>
          <p:spPr>
            <a:xfrm>
              <a:off x="-622693" y="4084280"/>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8" name="直線矢印コネクタ 57">
              <a:extLst>
                <a:ext uri="{FF2B5EF4-FFF2-40B4-BE49-F238E27FC236}">
                  <a16:creationId xmlns:a16="http://schemas.microsoft.com/office/drawing/2014/main" id="{C74342A5-0652-67DD-BDC5-E7E83EA8C204}"/>
                </a:ext>
              </a:extLst>
            </p:cNvPr>
            <p:cNvCxnSpPr>
              <a:cxnSpLocks/>
              <a:stCxn id="39" idx="3"/>
              <a:endCxn id="54" idx="1"/>
            </p:cNvCxnSpPr>
            <p:nvPr/>
          </p:nvCxnSpPr>
          <p:spPr>
            <a:xfrm>
              <a:off x="-3046929" y="2275998"/>
              <a:ext cx="2287913" cy="2399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B29670A3-9E4B-0F9C-0610-6941A075E178}"/>
                </a:ext>
              </a:extLst>
            </p:cNvPr>
            <p:cNvCxnSpPr>
              <a:cxnSpLocks/>
              <a:stCxn id="40" idx="3"/>
              <a:endCxn id="54" idx="1"/>
            </p:cNvCxnSpPr>
            <p:nvPr/>
          </p:nvCxnSpPr>
          <p:spPr>
            <a:xfrm>
              <a:off x="-3046929" y="3045494"/>
              <a:ext cx="2287913" cy="162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D9E2D3F0-C999-3A7B-75C1-161F15843928}"/>
                </a:ext>
              </a:extLst>
            </p:cNvPr>
            <p:cNvCxnSpPr>
              <a:cxnSpLocks/>
              <a:stCxn id="41" idx="3"/>
              <a:endCxn id="54" idx="1"/>
            </p:cNvCxnSpPr>
            <p:nvPr/>
          </p:nvCxnSpPr>
          <p:spPr>
            <a:xfrm>
              <a:off x="-3046929" y="3814990"/>
              <a:ext cx="2287913" cy="86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6989FEF1-EAAF-BC6B-EBF9-E7184739F1CA}"/>
                </a:ext>
              </a:extLst>
            </p:cNvPr>
            <p:cNvCxnSpPr>
              <a:cxnSpLocks/>
              <a:stCxn id="42" idx="3"/>
              <a:endCxn id="54" idx="1"/>
            </p:cNvCxnSpPr>
            <p:nvPr/>
          </p:nvCxnSpPr>
          <p:spPr>
            <a:xfrm flipV="1">
              <a:off x="-3051826" y="4675319"/>
              <a:ext cx="2292810" cy="517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楕円 61">
              <a:extLst>
                <a:ext uri="{FF2B5EF4-FFF2-40B4-BE49-F238E27FC236}">
                  <a16:creationId xmlns:a16="http://schemas.microsoft.com/office/drawing/2014/main" id="{106BBBB7-C53B-AE3C-C408-A93CBC3A3B4F}"/>
                </a:ext>
              </a:extLst>
            </p:cNvPr>
            <p:cNvSpPr/>
            <p:nvPr/>
          </p:nvSpPr>
          <p:spPr>
            <a:xfrm>
              <a:off x="-3300004" y="4204979"/>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楕円 62">
              <a:extLst>
                <a:ext uri="{FF2B5EF4-FFF2-40B4-BE49-F238E27FC236}">
                  <a16:creationId xmlns:a16="http://schemas.microsoft.com/office/drawing/2014/main" id="{E0119C75-5BB3-254D-6527-232B3EA0ACE1}"/>
                </a:ext>
              </a:extLst>
            </p:cNvPr>
            <p:cNvSpPr/>
            <p:nvPr/>
          </p:nvSpPr>
          <p:spPr>
            <a:xfrm>
              <a:off x="-3300545" y="4442427"/>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楕円 63">
              <a:extLst>
                <a:ext uri="{FF2B5EF4-FFF2-40B4-BE49-F238E27FC236}">
                  <a16:creationId xmlns:a16="http://schemas.microsoft.com/office/drawing/2014/main" id="{D68BA55C-EC15-30EE-A49A-3C9E88CD5A08}"/>
                </a:ext>
              </a:extLst>
            </p:cNvPr>
            <p:cNvSpPr/>
            <p:nvPr/>
          </p:nvSpPr>
          <p:spPr>
            <a:xfrm>
              <a:off x="-3300004" y="4700054"/>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314760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ニューラルネットワーク作成のプログラム例</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E9491E-FECD-4EEB-B68E-2F6D388B04AA}"/>
              </a:ext>
            </a:extLst>
          </p:cNvPr>
          <p:cNvSpPr/>
          <p:nvPr/>
        </p:nvSpPr>
        <p:spPr>
          <a:xfrm>
            <a:off x="76619" y="839428"/>
            <a:ext cx="8942471"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import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tensorflow</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as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m =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tf.keras.models.</a:t>
            </a:r>
            <a:r>
              <a:rPr kumimoji="0" lang="en-US" altLang="ja-JP" sz="2400" b="1"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Sequential</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tf.keras.layers.</a:t>
            </a:r>
            <a:r>
              <a:rPr kumimoji="0" lang="en-US" altLang="ja-JP" sz="2400" b="1"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Flatten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input_shape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28, 28</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keras.layers.Dense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(units=</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400</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activation='</a:t>
            </a:r>
            <a:r>
              <a:rPr kumimoji="0" lang="en-US" altLang="ja-JP" sz="2400" b="1" i="0" u="none" strike="noStrike" kern="1200" cap="none" spc="0" normalizeH="0" baseline="0" noProof="0" dirty="0" err="1">
                <a:ln>
                  <a:noFill/>
                </a:ln>
                <a:solidFill>
                  <a:srgbClr val="C00000"/>
                </a:solidFill>
                <a:effectLst/>
                <a:uLnTx/>
                <a:uFillTx/>
                <a:latin typeface="Calibri" panose="020F0502020204030204"/>
                <a:ea typeface="メイリオ" panose="020B0604030504040204" pitchFamily="50" charset="-128"/>
                <a:cs typeface="+mn-cs"/>
              </a:rPr>
              <a:t>relu</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tf.keras.layers.Dense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(units=</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10</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activation='</a:t>
            </a:r>
            <a:r>
              <a:rPr kumimoji="0" lang="en-US" altLang="ja-JP" sz="2400" b="1" i="0" u="none" strike="noStrike" kern="1200" cap="none" spc="0" normalizeH="0" baseline="0" noProof="0" dirty="0" err="1">
                <a:ln>
                  <a:noFill/>
                </a:ln>
                <a:solidFill>
                  <a:srgbClr val="C00000"/>
                </a:solidFill>
                <a:effectLst/>
                <a:uLnTx/>
                <a:uFillTx/>
                <a:latin typeface="Calibri" panose="020F0502020204030204"/>
                <a:ea typeface="メイリオ" panose="020B0604030504040204" pitchFamily="50" charset="-128"/>
                <a:cs typeface="+mn-cs"/>
              </a:rPr>
              <a:t>softmax</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11F70B41-4004-4F0D-8D7E-E2684DF98D70}"/>
              </a:ext>
            </a:extLst>
          </p:cNvPr>
          <p:cNvSpPr txBox="1"/>
          <p:nvPr/>
        </p:nvSpPr>
        <p:spPr>
          <a:xfrm>
            <a:off x="5033795" y="1309963"/>
            <a:ext cx="3797835" cy="830997"/>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１層目のユニット数は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400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種類は </a:t>
            </a:r>
            <a:r>
              <a:rPr kumimoji="1" lang="en-US" altLang="ja-JP" sz="2400" b="1" i="0" u="none" strike="noStrike" kern="1200" cap="none" spc="0" normalizeH="0" baseline="0" noProof="0" dirty="0" err="1">
                <a:ln>
                  <a:noFill/>
                </a:ln>
                <a:solidFill>
                  <a:srgbClr val="C00000"/>
                </a:solidFill>
                <a:effectLst/>
                <a:uLnTx/>
                <a:uFillTx/>
                <a:latin typeface="Calibri" panose="020F0502020204030204"/>
                <a:ea typeface="メイリオ" panose="020B0604030504040204" pitchFamily="50" charset="-128"/>
                <a:cs typeface="+mn-cs"/>
              </a:rPr>
              <a:t>relu</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3415342" y="3638054"/>
            <a:ext cx="3642344" cy="830997"/>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２層目のユニット数は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種類は </a:t>
            </a:r>
            <a:r>
              <a:rPr kumimoji="1" lang="en-US" altLang="ja-JP" sz="2400" b="1" i="0" u="none" strike="noStrike" kern="1200" cap="none" spc="0" normalizeH="0" baseline="0" noProof="0" dirty="0" err="1">
                <a:ln>
                  <a:noFill/>
                </a:ln>
                <a:solidFill>
                  <a:srgbClr val="C00000"/>
                </a:solidFill>
                <a:effectLst/>
                <a:uLnTx/>
                <a:uFillTx/>
                <a:latin typeface="Calibri" panose="020F0502020204030204"/>
                <a:ea typeface="メイリオ" panose="020B0604030504040204" pitchFamily="50" charset="-128"/>
                <a:cs typeface="+mn-cs"/>
              </a:rPr>
              <a:t>softmax</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　</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E0923972-5639-4286-B7EA-C226479FFFDC}"/>
              </a:ext>
            </a:extLst>
          </p:cNvPr>
          <p:cNvSpPr txBox="1"/>
          <p:nvPr/>
        </p:nvSpPr>
        <p:spPr>
          <a:xfrm>
            <a:off x="435523" y="1174208"/>
            <a:ext cx="4209807"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入力データは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28×28</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個の数字</a:t>
            </a:r>
          </a:p>
        </p:txBody>
      </p:sp>
      <p:cxnSp>
        <p:nvCxnSpPr>
          <p:cNvPr id="8" name="直線矢印コネクタ 7">
            <a:extLst>
              <a:ext uri="{FF2B5EF4-FFF2-40B4-BE49-F238E27FC236}">
                <a16:creationId xmlns:a16="http://schemas.microsoft.com/office/drawing/2014/main" id="{612DD510-4097-4949-B831-6F112C90411A}"/>
              </a:ext>
            </a:extLst>
          </p:cNvPr>
          <p:cNvCxnSpPr>
            <a:cxnSpLocks/>
          </p:cNvCxnSpPr>
          <p:nvPr/>
        </p:nvCxnSpPr>
        <p:spPr>
          <a:xfrm>
            <a:off x="3527455" y="1551231"/>
            <a:ext cx="1386024" cy="865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ACBF929-11CA-4C15-BEA4-A8176CF5ED09}"/>
              </a:ext>
            </a:extLst>
          </p:cNvPr>
          <p:cNvSpPr/>
          <p:nvPr/>
        </p:nvSpPr>
        <p:spPr>
          <a:xfrm>
            <a:off x="616450" y="5038975"/>
            <a:ext cx="7659384" cy="1800493"/>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ニューラルネットワーク</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の作成では，次を設定する</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入力データでの数値の個数</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ユニット</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の数（</a:t>
            </a: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層</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ごと）</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ユニット</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の種類（</a:t>
            </a: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層</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ごと）</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endParaRPr>
          </a:p>
        </p:txBody>
      </p:sp>
      <p:cxnSp>
        <p:nvCxnSpPr>
          <p:cNvPr id="12" name="直線矢印コネクタ 11">
            <a:extLst>
              <a:ext uri="{FF2B5EF4-FFF2-40B4-BE49-F238E27FC236}">
                <a16:creationId xmlns:a16="http://schemas.microsoft.com/office/drawing/2014/main" id="{7ACEAE71-313A-416B-9B1C-17217D084463}"/>
              </a:ext>
            </a:extLst>
          </p:cNvPr>
          <p:cNvCxnSpPr>
            <a:cxnSpLocks/>
          </p:cNvCxnSpPr>
          <p:nvPr/>
        </p:nvCxnSpPr>
        <p:spPr>
          <a:xfrm flipH="1">
            <a:off x="5780256" y="2102467"/>
            <a:ext cx="488950" cy="629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37217E1-0C79-4D07-8CEE-24424375C487}"/>
              </a:ext>
            </a:extLst>
          </p:cNvPr>
          <p:cNvCxnSpPr/>
          <p:nvPr/>
        </p:nvCxnSpPr>
        <p:spPr>
          <a:xfrm flipV="1">
            <a:off x="1911350" y="2731716"/>
            <a:ext cx="368300" cy="1122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EA463E1-CBD0-4607-9413-E61DD080F469}"/>
              </a:ext>
            </a:extLst>
          </p:cNvPr>
          <p:cNvSpPr txBox="1"/>
          <p:nvPr/>
        </p:nvSpPr>
        <p:spPr>
          <a:xfrm>
            <a:off x="184150" y="3859587"/>
            <a:ext cx="298750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Flatten</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次元の配列（アレイ）を，ニューラルネットワークの入力にできるようにするためのもの</a:t>
            </a:r>
          </a:p>
        </p:txBody>
      </p:sp>
      <p:sp>
        <p:nvSpPr>
          <p:cNvPr id="16" name="コンテンツ プレースホルダー 2">
            <a:extLst>
              <a:ext uri="{FF2B5EF4-FFF2-40B4-BE49-F238E27FC236}">
                <a16:creationId xmlns:a16="http://schemas.microsoft.com/office/drawing/2014/main" id="{28530723-524E-4C76-8C34-A3EFF2147F73}"/>
              </a:ext>
            </a:extLst>
          </p:cNvPr>
          <p:cNvSpPr txBox="1">
            <a:spLocks/>
          </p:cNvSpPr>
          <p:nvPr/>
        </p:nvSpPr>
        <p:spPr>
          <a:xfrm>
            <a:off x="900604" y="597698"/>
            <a:ext cx="7668631" cy="469865"/>
          </a:xfrm>
          <a:prstGeom prst="rect">
            <a:avLst/>
          </a:prstGeom>
          <a:solidFill>
            <a:schemeClr val="bg1"/>
          </a:solidFill>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１層目のユニット数：</a:t>
            </a:r>
            <a:r>
              <a:rPr kumimoji="1" lang="en-US" altLang="ja-JP"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400</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の場合</a:t>
            </a:r>
          </a:p>
        </p:txBody>
      </p:sp>
    </p:spTree>
    <p:extLst>
      <p:ext uri="{BB962C8B-B14F-4D97-AF65-F5344CB8AC3E}">
        <p14:creationId xmlns:p14="http://schemas.microsoft.com/office/powerpoint/2010/main" val="153826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984C65-1717-4E7C-8BBF-6E40935D190F}"/>
              </a:ext>
            </a:extLst>
          </p:cNvPr>
          <p:cNvSpPr>
            <a:spLocks noGrp="1"/>
          </p:cNvSpPr>
          <p:nvPr>
            <p:ph type="title"/>
          </p:nvPr>
        </p:nvSpPr>
        <p:spPr/>
        <p:txBody>
          <a:bodyPr>
            <a:normAutofit fontScale="90000"/>
          </a:bodyPr>
          <a:lstStyle/>
          <a:p>
            <a:r>
              <a:rPr kumimoji="1" lang="ja-JP" altLang="en-US" dirty="0"/>
              <a:t>機械学習</a:t>
            </a:r>
            <a:r>
              <a:rPr lang="ja-JP" altLang="en-US" dirty="0"/>
              <a:t>と訓練データ</a:t>
            </a:r>
            <a:endParaRPr kumimoji="1" lang="ja-JP" altLang="en-US" dirty="0"/>
          </a:p>
        </p:txBody>
      </p:sp>
      <p:sp>
        <p:nvSpPr>
          <p:cNvPr id="3" name="コンテンツ プレースホルダー 2">
            <a:extLst>
              <a:ext uri="{FF2B5EF4-FFF2-40B4-BE49-F238E27FC236}">
                <a16:creationId xmlns:a16="http://schemas.microsoft.com/office/drawing/2014/main" id="{BD8E55D1-1FE2-4A08-89E3-B95E8B413EBC}"/>
              </a:ext>
            </a:extLst>
          </p:cNvPr>
          <p:cNvSpPr>
            <a:spLocks noGrp="1"/>
          </p:cNvSpPr>
          <p:nvPr>
            <p:ph idx="1"/>
          </p:nvPr>
        </p:nvSpPr>
        <p:spPr>
          <a:xfrm>
            <a:off x="592313" y="2345259"/>
            <a:ext cx="2740769" cy="1258120"/>
          </a:xfrm>
        </p:spPr>
        <p:txBody>
          <a:bodyPr>
            <a:normAutofit/>
          </a:bodyPr>
          <a:lstStyle/>
          <a:p>
            <a:pPr marL="0" indent="0">
              <a:buNone/>
            </a:pPr>
            <a:r>
              <a:rPr kumimoji="1" lang="ja-JP" altLang="en-US" b="1" dirty="0">
                <a:solidFill>
                  <a:srgbClr val="C00000"/>
                </a:solidFill>
              </a:rPr>
              <a:t>訓練データ</a:t>
            </a:r>
          </a:p>
        </p:txBody>
      </p:sp>
      <p:sp>
        <p:nvSpPr>
          <p:cNvPr id="4" name="スライド番号プレースホルダー 3">
            <a:extLst>
              <a:ext uri="{FF2B5EF4-FFF2-40B4-BE49-F238E27FC236}">
                <a16:creationId xmlns:a16="http://schemas.microsoft.com/office/drawing/2014/main" id="{BDD1CB9F-CF01-4581-9454-F91C7561DE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矢印: 右 4">
            <a:extLst>
              <a:ext uri="{FF2B5EF4-FFF2-40B4-BE49-F238E27FC236}">
                <a16:creationId xmlns:a16="http://schemas.microsoft.com/office/drawing/2014/main" id="{E1F6843B-28EC-4A59-B50B-51133402EA3C}"/>
              </a:ext>
            </a:extLst>
          </p:cNvPr>
          <p:cNvSpPr/>
          <p:nvPr/>
        </p:nvSpPr>
        <p:spPr>
          <a:xfrm>
            <a:off x="3680363" y="3737892"/>
            <a:ext cx="1302707" cy="538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コンテンツ プレースホルダー 2">
            <a:extLst>
              <a:ext uri="{FF2B5EF4-FFF2-40B4-BE49-F238E27FC236}">
                <a16:creationId xmlns:a16="http://schemas.microsoft.com/office/drawing/2014/main" id="{979A9927-E4A1-42B0-8005-66BB083A2091}"/>
              </a:ext>
            </a:extLst>
          </p:cNvPr>
          <p:cNvSpPr txBox="1">
            <a:spLocks/>
          </p:cNvSpPr>
          <p:nvPr/>
        </p:nvSpPr>
        <p:spPr>
          <a:xfrm>
            <a:off x="3759269" y="4342444"/>
            <a:ext cx="1302707" cy="929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学習</a:t>
            </a:r>
          </a:p>
        </p:txBody>
      </p:sp>
      <p:sp>
        <p:nvSpPr>
          <p:cNvPr id="7" name="コンテンツ プレースホルダー 2">
            <a:extLst>
              <a:ext uri="{FF2B5EF4-FFF2-40B4-BE49-F238E27FC236}">
                <a16:creationId xmlns:a16="http://schemas.microsoft.com/office/drawing/2014/main" id="{0AE06ACA-BA5C-4703-A6E9-8E94982BE4A0}"/>
              </a:ext>
            </a:extLst>
          </p:cNvPr>
          <p:cNvSpPr txBox="1">
            <a:spLocks/>
          </p:cNvSpPr>
          <p:nvPr/>
        </p:nvSpPr>
        <p:spPr>
          <a:xfrm>
            <a:off x="5385960" y="3645701"/>
            <a:ext cx="2331585" cy="92618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学習者</a:t>
            </a:r>
          </a:p>
        </p:txBody>
      </p:sp>
      <p:pic>
        <p:nvPicPr>
          <p:cNvPr id="10" name="図 9">
            <a:extLst>
              <a:ext uri="{FF2B5EF4-FFF2-40B4-BE49-F238E27FC236}">
                <a16:creationId xmlns:a16="http://schemas.microsoft.com/office/drawing/2014/main" id="{2EFDCAD7-EDBA-486C-AED8-8D5452D2BD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6605" y="2398629"/>
            <a:ext cx="856154" cy="930602"/>
          </a:xfrm>
          <a:prstGeom prst="rect">
            <a:avLst/>
          </a:prstGeom>
        </p:spPr>
      </p:pic>
      <p:pic>
        <p:nvPicPr>
          <p:cNvPr id="12" name="図 11">
            <a:extLst>
              <a:ext uri="{FF2B5EF4-FFF2-40B4-BE49-F238E27FC236}">
                <a16:creationId xmlns:a16="http://schemas.microsoft.com/office/drawing/2014/main" id="{781A970B-8D18-4894-9532-F7064ED2B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255" y="2464833"/>
            <a:ext cx="909404" cy="852567"/>
          </a:xfrm>
          <a:prstGeom prst="rect">
            <a:avLst/>
          </a:prstGeom>
        </p:spPr>
      </p:pic>
      <p:sp>
        <p:nvSpPr>
          <p:cNvPr id="13" name="楕円 12">
            <a:extLst>
              <a:ext uri="{FF2B5EF4-FFF2-40B4-BE49-F238E27FC236}">
                <a16:creationId xmlns:a16="http://schemas.microsoft.com/office/drawing/2014/main" id="{20D8C177-2BB1-45AA-A995-7B1946A69C96}"/>
              </a:ext>
            </a:extLst>
          </p:cNvPr>
          <p:cNvSpPr/>
          <p:nvPr/>
        </p:nvSpPr>
        <p:spPr>
          <a:xfrm>
            <a:off x="1585932" y="3426680"/>
            <a:ext cx="200880" cy="189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F8CAEC21-0A6B-41C8-8107-42AD385568B9}"/>
              </a:ext>
            </a:extLst>
          </p:cNvPr>
          <p:cNvSpPr/>
          <p:nvPr/>
        </p:nvSpPr>
        <p:spPr>
          <a:xfrm>
            <a:off x="1766769" y="3559838"/>
            <a:ext cx="200880" cy="189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3021D202-4DA3-4398-87C6-C0B8BAF666D2}"/>
              </a:ext>
            </a:extLst>
          </p:cNvPr>
          <p:cNvSpPr/>
          <p:nvPr/>
        </p:nvSpPr>
        <p:spPr>
          <a:xfrm>
            <a:off x="1435576" y="3945379"/>
            <a:ext cx="200880" cy="189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CFA02881-1553-4589-8C27-0AB50A119585}"/>
              </a:ext>
            </a:extLst>
          </p:cNvPr>
          <p:cNvSpPr/>
          <p:nvPr/>
        </p:nvSpPr>
        <p:spPr>
          <a:xfrm>
            <a:off x="1294634" y="3521614"/>
            <a:ext cx="200880" cy="189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14FCF42D-B17E-4DE2-884B-5A7A05B4FE19}"/>
              </a:ext>
            </a:extLst>
          </p:cNvPr>
          <p:cNvSpPr/>
          <p:nvPr/>
        </p:nvSpPr>
        <p:spPr>
          <a:xfrm>
            <a:off x="1385052" y="3259495"/>
            <a:ext cx="200880" cy="189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4CF53297-A341-4A12-AC93-DC3761920784}"/>
              </a:ext>
            </a:extLst>
          </p:cNvPr>
          <p:cNvSpPr/>
          <p:nvPr/>
        </p:nvSpPr>
        <p:spPr>
          <a:xfrm>
            <a:off x="1864138" y="3068699"/>
            <a:ext cx="200880" cy="189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33A6CF86-E118-4175-8F0B-E70D39D5A965}"/>
              </a:ext>
            </a:extLst>
          </p:cNvPr>
          <p:cNvSpPr/>
          <p:nvPr/>
        </p:nvSpPr>
        <p:spPr>
          <a:xfrm>
            <a:off x="493754" y="2947593"/>
            <a:ext cx="2740769" cy="1799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ED9FFFA9-7D89-498D-8F6B-0128F29A33EF}"/>
              </a:ext>
            </a:extLst>
          </p:cNvPr>
          <p:cNvSpPr/>
          <p:nvPr/>
        </p:nvSpPr>
        <p:spPr>
          <a:xfrm>
            <a:off x="914445" y="4110778"/>
            <a:ext cx="200880" cy="1898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FE727935-9D95-4B2F-9BBE-EE2325C79066}"/>
              </a:ext>
            </a:extLst>
          </p:cNvPr>
          <p:cNvSpPr/>
          <p:nvPr/>
        </p:nvSpPr>
        <p:spPr>
          <a:xfrm>
            <a:off x="1158061" y="4134565"/>
            <a:ext cx="200880" cy="1898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楕円 21">
            <a:extLst>
              <a:ext uri="{FF2B5EF4-FFF2-40B4-BE49-F238E27FC236}">
                <a16:creationId xmlns:a16="http://schemas.microsoft.com/office/drawing/2014/main" id="{7FD3485B-9292-430A-96BD-FC5EC4FA643E}"/>
              </a:ext>
            </a:extLst>
          </p:cNvPr>
          <p:cNvSpPr/>
          <p:nvPr/>
        </p:nvSpPr>
        <p:spPr>
          <a:xfrm>
            <a:off x="945015" y="3822487"/>
            <a:ext cx="200880" cy="1898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楕円 23">
            <a:extLst>
              <a:ext uri="{FF2B5EF4-FFF2-40B4-BE49-F238E27FC236}">
                <a16:creationId xmlns:a16="http://schemas.microsoft.com/office/drawing/2014/main" id="{A5794278-1948-45C9-B2F2-27E1E3B2F1A8}"/>
              </a:ext>
            </a:extLst>
          </p:cNvPr>
          <p:cNvSpPr/>
          <p:nvPr/>
        </p:nvSpPr>
        <p:spPr>
          <a:xfrm>
            <a:off x="1684060" y="3817333"/>
            <a:ext cx="200880" cy="1898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楕円 24">
            <a:extLst>
              <a:ext uri="{FF2B5EF4-FFF2-40B4-BE49-F238E27FC236}">
                <a16:creationId xmlns:a16="http://schemas.microsoft.com/office/drawing/2014/main" id="{FAE6B274-2854-4087-B55A-98BDA5A35AB0}"/>
              </a:ext>
            </a:extLst>
          </p:cNvPr>
          <p:cNvSpPr/>
          <p:nvPr/>
        </p:nvSpPr>
        <p:spPr>
          <a:xfrm>
            <a:off x="1115325" y="4387574"/>
            <a:ext cx="200880" cy="1898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楕円 25">
            <a:extLst>
              <a:ext uri="{FF2B5EF4-FFF2-40B4-BE49-F238E27FC236}">
                <a16:creationId xmlns:a16="http://schemas.microsoft.com/office/drawing/2014/main" id="{05C71A81-2665-4389-BC3C-59E1694A7FFD}"/>
              </a:ext>
            </a:extLst>
          </p:cNvPr>
          <p:cNvSpPr/>
          <p:nvPr/>
        </p:nvSpPr>
        <p:spPr>
          <a:xfrm>
            <a:off x="603660" y="4110506"/>
            <a:ext cx="200880" cy="1898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楕円 26">
            <a:extLst>
              <a:ext uri="{FF2B5EF4-FFF2-40B4-BE49-F238E27FC236}">
                <a16:creationId xmlns:a16="http://schemas.microsoft.com/office/drawing/2014/main" id="{011B2BD3-B049-44E7-851B-403F57AF757B}"/>
              </a:ext>
            </a:extLst>
          </p:cNvPr>
          <p:cNvSpPr/>
          <p:nvPr/>
        </p:nvSpPr>
        <p:spPr>
          <a:xfrm>
            <a:off x="2507426" y="4292639"/>
            <a:ext cx="200880" cy="189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楕円 27">
            <a:extLst>
              <a:ext uri="{FF2B5EF4-FFF2-40B4-BE49-F238E27FC236}">
                <a16:creationId xmlns:a16="http://schemas.microsoft.com/office/drawing/2014/main" id="{6FF05582-08E8-4855-8CC5-6AB25E989EE9}"/>
              </a:ext>
            </a:extLst>
          </p:cNvPr>
          <p:cNvSpPr/>
          <p:nvPr/>
        </p:nvSpPr>
        <p:spPr>
          <a:xfrm>
            <a:off x="2377398" y="3945378"/>
            <a:ext cx="200880" cy="189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楕円 28">
            <a:extLst>
              <a:ext uri="{FF2B5EF4-FFF2-40B4-BE49-F238E27FC236}">
                <a16:creationId xmlns:a16="http://schemas.microsoft.com/office/drawing/2014/main" id="{67A2C804-1C95-483A-A04C-20C82CD07CBB}"/>
              </a:ext>
            </a:extLst>
          </p:cNvPr>
          <p:cNvSpPr/>
          <p:nvPr/>
        </p:nvSpPr>
        <p:spPr>
          <a:xfrm>
            <a:off x="2740764" y="3858750"/>
            <a:ext cx="200880" cy="189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楕円 29">
            <a:extLst>
              <a:ext uri="{FF2B5EF4-FFF2-40B4-BE49-F238E27FC236}">
                <a16:creationId xmlns:a16="http://schemas.microsoft.com/office/drawing/2014/main" id="{23B38543-0D88-448D-8891-1DCC1A88D3C7}"/>
              </a:ext>
            </a:extLst>
          </p:cNvPr>
          <p:cNvSpPr/>
          <p:nvPr/>
        </p:nvSpPr>
        <p:spPr>
          <a:xfrm>
            <a:off x="1963740" y="4149003"/>
            <a:ext cx="200880" cy="189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楕円 30">
            <a:extLst>
              <a:ext uri="{FF2B5EF4-FFF2-40B4-BE49-F238E27FC236}">
                <a16:creationId xmlns:a16="http://schemas.microsoft.com/office/drawing/2014/main" id="{DB1263EA-13C6-4143-B412-63469DBC08B3}"/>
              </a:ext>
            </a:extLst>
          </p:cNvPr>
          <p:cNvSpPr/>
          <p:nvPr/>
        </p:nvSpPr>
        <p:spPr>
          <a:xfrm>
            <a:off x="2135143" y="4409437"/>
            <a:ext cx="200880" cy="189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F5BBEA85-10FE-4C83-818D-0FDCC0E0C152}"/>
              </a:ext>
            </a:extLst>
          </p:cNvPr>
          <p:cNvSpPr txBox="1"/>
          <p:nvPr/>
        </p:nvSpPr>
        <p:spPr>
          <a:xfrm>
            <a:off x="482694" y="4800468"/>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rPr>
              <a:t>３種類に分類済み</a:t>
            </a:r>
          </a:p>
        </p:txBody>
      </p:sp>
      <p:sp>
        <p:nvSpPr>
          <p:cNvPr id="34" name="コンテンツ プレースホルダー 2">
            <a:extLst>
              <a:ext uri="{FF2B5EF4-FFF2-40B4-BE49-F238E27FC236}">
                <a16:creationId xmlns:a16="http://schemas.microsoft.com/office/drawing/2014/main" id="{41BAFA1E-5FC7-4C90-8201-DE59B86FFA93}"/>
              </a:ext>
            </a:extLst>
          </p:cNvPr>
          <p:cNvSpPr txBox="1">
            <a:spLocks/>
          </p:cNvSpPr>
          <p:nvPr/>
        </p:nvSpPr>
        <p:spPr>
          <a:xfrm>
            <a:off x="204468" y="5573138"/>
            <a:ext cx="3920303" cy="11419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大量の訓練データを用いて学習を行う</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35" name="タイトル 1">
            <a:extLst>
              <a:ext uri="{FF2B5EF4-FFF2-40B4-BE49-F238E27FC236}">
                <a16:creationId xmlns:a16="http://schemas.microsoft.com/office/drawing/2014/main" id="{97984C65-1717-4E7C-8BBF-6E40935D190F}"/>
              </a:ext>
            </a:extLst>
          </p:cNvPr>
          <p:cNvSpPr txBox="1">
            <a:spLocks/>
          </p:cNvSpPr>
          <p:nvPr/>
        </p:nvSpPr>
        <p:spPr>
          <a:xfrm>
            <a:off x="453366" y="605028"/>
            <a:ext cx="8198166" cy="16235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機械学習</a:t>
            </a:r>
            <a:r>
              <a:rPr kumimoji="1" lang="ja-JP" altLang="en-US" sz="28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コンピュータ</a:t>
            </a:r>
            <a:r>
              <a:rPr kumimoji="1" lang="ja-JP" altLang="en-US" sz="28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が</a:t>
            </a:r>
            <a:r>
              <a:rPr kumimoji="1" lang="ja-JP" altLang="en-US"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データ</a:t>
            </a:r>
            <a:r>
              <a:rPr kumimoji="1" lang="ja-JP" altLang="en-US" sz="28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を使用して</a:t>
            </a:r>
            <a:r>
              <a:rPr kumimoji="1"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学習</a:t>
            </a:r>
            <a:r>
              <a:rPr kumimoji="1" lang="ja-JP" altLang="en-US" sz="28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することより</a:t>
            </a:r>
            <a:r>
              <a:rPr kumimoji="1"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知的能力を向上</a:t>
            </a:r>
            <a:r>
              <a:rPr kumimoji="1" lang="ja-JP" altLang="en-US" sz="28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させる技術</a:t>
            </a:r>
            <a:endParaRPr kumimoji="1" lang="en-US" altLang="ja-JP" sz="28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800" b="1" i="0" u="sng"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724967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F74AB-A90C-407F-A7D9-365069BD5BF7}"/>
              </a:ext>
            </a:extLst>
          </p:cNvPr>
          <p:cNvSpPr>
            <a:spLocks noGrp="1"/>
          </p:cNvSpPr>
          <p:nvPr>
            <p:ph type="title"/>
          </p:nvPr>
        </p:nvSpPr>
        <p:spPr/>
        <p:txBody>
          <a:bodyPr>
            <a:normAutofit fontScale="90000"/>
          </a:bodyPr>
          <a:lstStyle/>
          <a:p>
            <a:r>
              <a:rPr kumimoji="1" lang="ja-JP" altLang="en-US" dirty="0"/>
              <a:t>学習のための準備</a:t>
            </a:r>
          </a:p>
        </p:txBody>
      </p:sp>
      <p:sp>
        <p:nvSpPr>
          <p:cNvPr id="3" name="コンテンツ プレースホルダー 2">
            <a:extLst>
              <a:ext uri="{FF2B5EF4-FFF2-40B4-BE49-F238E27FC236}">
                <a16:creationId xmlns:a16="http://schemas.microsoft.com/office/drawing/2014/main" id="{53E9B690-0BC5-4C55-9278-50BE04C9F6A2}"/>
              </a:ext>
            </a:extLst>
          </p:cNvPr>
          <p:cNvSpPr>
            <a:spLocks noGrp="1"/>
          </p:cNvSpPr>
          <p:nvPr>
            <p:ph idx="1"/>
          </p:nvPr>
        </p:nvSpPr>
        <p:spPr/>
        <p:txBody>
          <a:bodyPr/>
          <a:lstStyle/>
          <a:p>
            <a:r>
              <a:rPr kumimoji="1" lang="ja-JP" altLang="en-US" b="1" dirty="0">
                <a:solidFill>
                  <a:srgbClr val="C00000"/>
                </a:solidFill>
              </a:rPr>
              <a:t>ニューラルネットワーク</a:t>
            </a:r>
            <a:r>
              <a:rPr kumimoji="1" lang="ja-JP" altLang="en-US" dirty="0"/>
              <a:t>の作成</a:t>
            </a:r>
            <a:endParaRPr kumimoji="1" lang="en-US" altLang="ja-JP" dirty="0"/>
          </a:p>
          <a:p>
            <a:r>
              <a:rPr lang="ja-JP" altLang="en-US" b="1" dirty="0">
                <a:solidFill>
                  <a:srgbClr val="C00000"/>
                </a:solidFill>
              </a:rPr>
              <a:t>訓練データ</a:t>
            </a:r>
            <a:r>
              <a:rPr lang="ja-JP" altLang="en-US" dirty="0"/>
              <a:t>　（学習用）</a:t>
            </a:r>
            <a:endParaRPr lang="en-US" altLang="ja-JP" dirty="0"/>
          </a:p>
          <a:p>
            <a:endParaRPr lang="en-US" altLang="ja-JP" dirty="0"/>
          </a:p>
          <a:p>
            <a:endParaRPr lang="en-US" altLang="ja-JP" dirty="0"/>
          </a:p>
          <a:p>
            <a:endParaRPr lang="en-US" altLang="ja-JP" dirty="0"/>
          </a:p>
          <a:p>
            <a:endParaRPr lang="en-US" altLang="ja-JP" dirty="0"/>
          </a:p>
          <a:p>
            <a:r>
              <a:rPr kumimoji="1" lang="ja-JP" altLang="en-US" b="1" dirty="0">
                <a:solidFill>
                  <a:srgbClr val="C00000"/>
                </a:solidFill>
              </a:rPr>
              <a:t>検証データ</a:t>
            </a:r>
            <a:r>
              <a:rPr kumimoji="1" lang="ja-JP" altLang="en-US" dirty="0"/>
              <a:t>　（検証用）</a:t>
            </a:r>
          </a:p>
        </p:txBody>
      </p:sp>
      <p:sp>
        <p:nvSpPr>
          <p:cNvPr id="4" name="スライド番号プレースホルダー 3">
            <a:extLst>
              <a:ext uri="{FF2B5EF4-FFF2-40B4-BE49-F238E27FC236}">
                <a16:creationId xmlns:a16="http://schemas.microsoft.com/office/drawing/2014/main" id="{FFA4399F-F5E7-40EF-8C17-27BCFC8AAF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031B1B7D-4970-4F73-ACC2-EAAFC4D0A0FD}"/>
              </a:ext>
            </a:extLst>
          </p:cNvPr>
          <p:cNvSpPr txBox="1"/>
          <p:nvPr/>
        </p:nvSpPr>
        <p:spPr>
          <a:xfrm>
            <a:off x="1733550" y="2552700"/>
            <a:ext cx="311655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6</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0000</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枚の画像と正解</a:t>
            </a:r>
          </a:p>
        </p:txBody>
      </p:sp>
      <p:sp>
        <p:nvSpPr>
          <p:cNvPr id="7" name="テキスト ボックス 6">
            <a:extLst>
              <a:ext uri="{FF2B5EF4-FFF2-40B4-BE49-F238E27FC236}">
                <a16:creationId xmlns:a16="http://schemas.microsoft.com/office/drawing/2014/main" id="{0B48FBD8-5B2F-4ADD-8586-3C0F19B3072E}"/>
              </a:ext>
            </a:extLst>
          </p:cNvPr>
          <p:cNvSpPr txBox="1"/>
          <p:nvPr/>
        </p:nvSpPr>
        <p:spPr>
          <a:xfrm>
            <a:off x="1733550" y="5245100"/>
            <a:ext cx="311655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10000</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枚の画像と正解</a:t>
            </a:r>
          </a:p>
        </p:txBody>
      </p:sp>
      <p:sp>
        <p:nvSpPr>
          <p:cNvPr id="9" name="テキスト ボックス 8">
            <a:extLst>
              <a:ext uri="{FF2B5EF4-FFF2-40B4-BE49-F238E27FC236}">
                <a16:creationId xmlns:a16="http://schemas.microsoft.com/office/drawing/2014/main" id="{DDEA9FB0-37A0-4C2C-B1F0-C984C0A0A3B4}"/>
              </a:ext>
            </a:extLst>
          </p:cNvPr>
          <p:cNvSpPr txBox="1"/>
          <p:nvPr/>
        </p:nvSpPr>
        <p:spPr>
          <a:xfrm>
            <a:off x="7948302" y="3198167"/>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抜粋</a:t>
            </a:r>
          </a:p>
        </p:txBody>
      </p:sp>
      <p:pic>
        <p:nvPicPr>
          <p:cNvPr id="10" name="図 9">
            <a:extLst>
              <a:ext uri="{FF2B5EF4-FFF2-40B4-BE49-F238E27FC236}">
                <a16:creationId xmlns:a16="http://schemas.microsoft.com/office/drawing/2014/main" id="{CD5773E7-BF14-EEA5-ED8C-3B55563250FF}"/>
              </a:ext>
            </a:extLst>
          </p:cNvPr>
          <p:cNvPicPr>
            <a:picLocks noChangeAspect="1"/>
          </p:cNvPicPr>
          <p:nvPr/>
        </p:nvPicPr>
        <p:blipFill>
          <a:blip r:embed="rId2"/>
          <a:stretch>
            <a:fillRect/>
          </a:stretch>
        </p:blipFill>
        <p:spPr>
          <a:xfrm>
            <a:off x="5345485" y="1460268"/>
            <a:ext cx="2568286" cy="2514966"/>
          </a:xfrm>
          <a:prstGeom prst="rect">
            <a:avLst/>
          </a:prstGeom>
        </p:spPr>
      </p:pic>
      <p:sp>
        <p:nvSpPr>
          <p:cNvPr id="13" name="テキスト ボックス 12">
            <a:extLst>
              <a:ext uri="{FF2B5EF4-FFF2-40B4-BE49-F238E27FC236}">
                <a16:creationId xmlns:a16="http://schemas.microsoft.com/office/drawing/2014/main" id="{76F9C7A0-2D78-4435-6F2D-5EB8F7637FA4}"/>
              </a:ext>
            </a:extLst>
          </p:cNvPr>
          <p:cNvSpPr txBox="1"/>
          <p:nvPr/>
        </p:nvSpPr>
        <p:spPr>
          <a:xfrm>
            <a:off x="7913531" y="5894686"/>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抜粋</a:t>
            </a:r>
          </a:p>
        </p:txBody>
      </p:sp>
      <p:pic>
        <p:nvPicPr>
          <p:cNvPr id="15" name="図 14">
            <a:extLst>
              <a:ext uri="{FF2B5EF4-FFF2-40B4-BE49-F238E27FC236}">
                <a16:creationId xmlns:a16="http://schemas.microsoft.com/office/drawing/2014/main" id="{2039F0B6-ED0E-3135-2A02-C3B83ED6D62D}"/>
              </a:ext>
            </a:extLst>
          </p:cNvPr>
          <p:cNvPicPr>
            <a:picLocks noChangeAspect="1"/>
          </p:cNvPicPr>
          <p:nvPr/>
        </p:nvPicPr>
        <p:blipFill>
          <a:blip r:embed="rId3"/>
          <a:stretch>
            <a:fillRect/>
          </a:stretch>
        </p:blipFill>
        <p:spPr>
          <a:xfrm>
            <a:off x="5345485" y="4362570"/>
            <a:ext cx="2553161" cy="2514967"/>
          </a:xfrm>
          <a:prstGeom prst="rect">
            <a:avLst/>
          </a:prstGeom>
        </p:spPr>
      </p:pic>
    </p:spTree>
    <p:extLst>
      <p:ext uri="{BB962C8B-B14F-4D97-AF65-F5344CB8AC3E}">
        <p14:creationId xmlns:p14="http://schemas.microsoft.com/office/powerpoint/2010/main" val="2069182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2C4C5E9-2B9C-A51C-739B-7DE93E869AD8}"/>
              </a:ext>
            </a:extLst>
          </p:cNvPr>
          <p:cNvPicPr>
            <a:picLocks noChangeAspect="1"/>
          </p:cNvPicPr>
          <p:nvPr/>
        </p:nvPicPr>
        <p:blipFill>
          <a:blip r:embed="rId2"/>
          <a:stretch>
            <a:fillRect/>
          </a:stretch>
        </p:blipFill>
        <p:spPr>
          <a:xfrm>
            <a:off x="982385" y="2440416"/>
            <a:ext cx="7346071" cy="2355151"/>
          </a:xfrm>
          <a:prstGeom prst="rect">
            <a:avLst/>
          </a:prstGeom>
        </p:spPr>
      </p:pic>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学習の繰り返しを行うプログラム例</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11F70B41-4004-4F0D-8D7E-E2684DF98D70}"/>
              </a:ext>
            </a:extLst>
          </p:cNvPr>
          <p:cNvSpPr txBox="1"/>
          <p:nvPr/>
        </p:nvSpPr>
        <p:spPr>
          <a:xfrm>
            <a:off x="395102" y="5461956"/>
            <a:ext cx="2646878"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の指定</a:t>
            </a: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3759200" y="5812409"/>
            <a:ext cx="2646878"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検証データ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の指定</a:t>
            </a:r>
          </a:p>
        </p:txBody>
      </p:sp>
      <p:sp>
        <p:nvSpPr>
          <p:cNvPr id="11" name="テキスト ボックス 10">
            <a:extLst>
              <a:ext uri="{FF2B5EF4-FFF2-40B4-BE49-F238E27FC236}">
                <a16:creationId xmlns:a16="http://schemas.microsoft.com/office/drawing/2014/main" id="{E0923972-5639-4286-B7EA-C226479FFFDC}"/>
              </a:ext>
            </a:extLst>
          </p:cNvPr>
          <p:cNvSpPr txBox="1"/>
          <p:nvPr/>
        </p:nvSpPr>
        <p:spPr>
          <a:xfrm>
            <a:off x="2473214" y="1228317"/>
            <a:ext cx="3711272"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学習の繰り返し回数は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20</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612DD510-4097-4949-B831-6F112C90411A}"/>
              </a:ext>
            </a:extLst>
          </p:cNvPr>
          <p:cNvCxnSpPr>
            <a:cxnSpLocks/>
          </p:cNvCxnSpPr>
          <p:nvPr/>
        </p:nvCxnSpPr>
        <p:spPr>
          <a:xfrm flipH="1">
            <a:off x="2473214" y="1843314"/>
            <a:ext cx="487700" cy="73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4EE7A61-60B7-31F5-59F7-D22B825D80C2}"/>
              </a:ext>
            </a:extLst>
          </p:cNvPr>
          <p:cNvCxnSpPr>
            <a:cxnSpLocks/>
          </p:cNvCxnSpPr>
          <p:nvPr/>
        </p:nvCxnSpPr>
        <p:spPr>
          <a:xfrm flipV="1">
            <a:off x="1313543" y="3467294"/>
            <a:ext cx="1062222" cy="174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B4FB439E-4614-2579-FA39-FC7C6C266FC9}"/>
              </a:ext>
            </a:extLst>
          </p:cNvPr>
          <p:cNvCxnSpPr>
            <a:cxnSpLocks/>
          </p:cNvCxnSpPr>
          <p:nvPr/>
        </p:nvCxnSpPr>
        <p:spPr>
          <a:xfrm flipH="1" flipV="1">
            <a:off x="3294743" y="4281715"/>
            <a:ext cx="928914" cy="14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785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学習の繰り返しを行うプログラムと実行結果</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E9491E-FECD-4EEB-B68E-2F6D388B04AA}"/>
              </a:ext>
            </a:extLst>
          </p:cNvPr>
          <p:cNvSpPr/>
          <p:nvPr/>
        </p:nvSpPr>
        <p:spPr>
          <a:xfrm>
            <a:off x="89546" y="72865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同じ訓練データを用いた学習を２０回繰り返し．</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5373004" y="4144500"/>
            <a:ext cx="3570208" cy="1569660"/>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学習</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a:t>
            </a:r>
            <a:r>
              <a:rPr kumimoji="1" lang="ja-JP" altLang="en-US" sz="24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繰り返し</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ごとに，</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訓練データや検証データ</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での</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精度</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や</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損失</a:t>
            </a:r>
            <a:endPar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の変化を確認</a:t>
            </a:r>
          </a:p>
        </p:txBody>
      </p:sp>
      <p:sp>
        <p:nvSpPr>
          <p:cNvPr id="11" name="正方形/長方形 10">
            <a:extLst>
              <a:ext uri="{FF2B5EF4-FFF2-40B4-BE49-F238E27FC236}">
                <a16:creationId xmlns:a16="http://schemas.microsoft.com/office/drawing/2014/main" id="{0DC8C05E-9915-4293-8D06-E4338C978A58}"/>
              </a:ext>
            </a:extLst>
          </p:cNvPr>
          <p:cNvSpPr/>
          <p:nvPr/>
        </p:nvSpPr>
        <p:spPr>
          <a:xfrm>
            <a:off x="81213" y="116280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そのとき，検証データで検証</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EA2BC876-4DF6-43B5-BEA8-2FDC6F818D1E}"/>
              </a:ext>
            </a:extLst>
          </p:cNvPr>
          <p:cNvSpPr txBox="1"/>
          <p:nvPr/>
        </p:nvSpPr>
        <p:spPr>
          <a:xfrm>
            <a:off x="3127025" y="1874910"/>
            <a:ext cx="172354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プログラム</a:t>
            </a:r>
          </a:p>
        </p:txBody>
      </p:sp>
      <p:sp>
        <p:nvSpPr>
          <p:cNvPr id="15" name="テキスト ボックス 14">
            <a:extLst>
              <a:ext uri="{FF2B5EF4-FFF2-40B4-BE49-F238E27FC236}">
                <a16:creationId xmlns:a16="http://schemas.microsoft.com/office/drawing/2014/main" id="{6B3B2DE4-0178-408B-B8D3-86BCC03E6F2B}"/>
              </a:ext>
            </a:extLst>
          </p:cNvPr>
          <p:cNvSpPr txBox="1"/>
          <p:nvPr/>
        </p:nvSpPr>
        <p:spPr>
          <a:xfrm>
            <a:off x="5173680" y="3536638"/>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実行結果</a:t>
            </a:r>
          </a:p>
        </p:txBody>
      </p:sp>
      <p:pic>
        <p:nvPicPr>
          <p:cNvPr id="3" name="図 2">
            <a:extLst>
              <a:ext uri="{FF2B5EF4-FFF2-40B4-BE49-F238E27FC236}">
                <a16:creationId xmlns:a16="http://schemas.microsoft.com/office/drawing/2014/main" id="{C3A624FF-4859-4D24-A345-C649C556828F}"/>
              </a:ext>
            </a:extLst>
          </p:cNvPr>
          <p:cNvPicPr>
            <a:picLocks noChangeAspect="1"/>
          </p:cNvPicPr>
          <p:nvPr/>
        </p:nvPicPr>
        <p:blipFill>
          <a:blip r:embed="rId2"/>
          <a:stretch>
            <a:fillRect/>
          </a:stretch>
        </p:blipFill>
        <p:spPr>
          <a:xfrm>
            <a:off x="200788" y="2587011"/>
            <a:ext cx="4889751" cy="4095961"/>
          </a:xfrm>
          <a:prstGeom prst="rect">
            <a:avLst/>
          </a:prstGeom>
        </p:spPr>
      </p:pic>
      <p:pic>
        <p:nvPicPr>
          <p:cNvPr id="8" name="図 7">
            <a:extLst>
              <a:ext uri="{FF2B5EF4-FFF2-40B4-BE49-F238E27FC236}">
                <a16:creationId xmlns:a16="http://schemas.microsoft.com/office/drawing/2014/main" id="{52508DA4-0DB8-4B90-BBFF-343086F6EC7E}"/>
              </a:ext>
            </a:extLst>
          </p:cNvPr>
          <p:cNvPicPr>
            <a:picLocks noChangeAspect="1"/>
          </p:cNvPicPr>
          <p:nvPr/>
        </p:nvPicPr>
        <p:blipFill>
          <a:blip r:embed="rId3"/>
          <a:stretch>
            <a:fillRect/>
          </a:stretch>
        </p:blipFill>
        <p:spPr>
          <a:xfrm>
            <a:off x="253087" y="1624474"/>
            <a:ext cx="2702064" cy="796966"/>
          </a:xfrm>
          <a:prstGeom prst="rect">
            <a:avLst/>
          </a:prstGeom>
        </p:spPr>
      </p:pic>
    </p:spTree>
    <p:extLst>
      <p:ext uri="{BB962C8B-B14F-4D97-AF65-F5344CB8AC3E}">
        <p14:creationId xmlns:p14="http://schemas.microsoft.com/office/powerpoint/2010/main" val="2627934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18FC95-63A9-4106-B4FD-D047EC0E2384}"/>
              </a:ext>
            </a:extLst>
          </p:cNvPr>
          <p:cNvSpPr>
            <a:spLocks noGrp="1"/>
          </p:cNvSpPr>
          <p:nvPr>
            <p:ph type="title"/>
          </p:nvPr>
        </p:nvSpPr>
        <p:spPr/>
        <p:txBody>
          <a:bodyPr>
            <a:normAutofit fontScale="90000"/>
          </a:bodyPr>
          <a:lstStyle/>
          <a:p>
            <a:r>
              <a:rPr lang="ja-JP" altLang="en-US" dirty="0"/>
              <a:t>分類精度</a:t>
            </a:r>
            <a:endParaRPr kumimoji="1" lang="ja-JP" altLang="en-US" dirty="0"/>
          </a:p>
        </p:txBody>
      </p:sp>
      <p:sp>
        <p:nvSpPr>
          <p:cNvPr id="3" name="コンテンツ プレースホルダー 2">
            <a:extLst>
              <a:ext uri="{FF2B5EF4-FFF2-40B4-BE49-F238E27FC236}">
                <a16:creationId xmlns:a16="http://schemas.microsoft.com/office/drawing/2014/main" id="{CDFF5BF2-3273-4A4B-99FA-FFFCB4FA47AA}"/>
              </a:ext>
            </a:extLst>
          </p:cNvPr>
          <p:cNvSpPr>
            <a:spLocks noGrp="1"/>
          </p:cNvSpPr>
          <p:nvPr>
            <p:ph idx="1"/>
          </p:nvPr>
        </p:nvSpPr>
        <p:spPr>
          <a:xfrm>
            <a:off x="321845" y="846253"/>
            <a:ext cx="8461208" cy="1328829"/>
          </a:xfrm>
        </p:spPr>
        <p:txBody>
          <a:bodyPr>
            <a:normAutofit fontScale="70000" lnSpcReduction="20000"/>
          </a:bodyPr>
          <a:lstStyle/>
          <a:p>
            <a:pPr marL="0" indent="0">
              <a:buNone/>
            </a:pPr>
            <a:r>
              <a:rPr kumimoji="1" lang="ja-JP" altLang="en-US" sz="2400" dirty="0"/>
              <a:t>１層目の</a:t>
            </a:r>
            <a:r>
              <a:rPr kumimoji="1" lang="ja-JP" altLang="en-US" sz="2400" b="1" dirty="0"/>
              <a:t>ユニット数</a:t>
            </a:r>
            <a:r>
              <a:rPr kumimoji="1" lang="ja-JP" altLang="en-US" sz="2400" dirty="0"/>
              <a:t>と</a:t>
            </a:r>
            <a:r>
              <a:rPr kumimoji="1" lang="ja-JP" altLang="en-US" sz="2400" b="1" dirty="0"/>
              <a:t>分類精度</a:t>
            </a:r>
            <a:r>
              <a:rPr kumimoji="1" lang="ja-JP" altLang="en-US" sz="2400" dirty="0"/>
              <a:t>の</a:t>
            </a:r>
            <a:r>
              <a:rPr kumimoji="1" lang="ja-JP" altLang="en-US" sz="2400" b="1" dirty="0"/>
              <a:t>関係</a:t>
            </a:r>
            <a:endParaRPr kumimoji="1" lang="en-US" altLang="ja-JP" sz="2400" b="1" dirty="0"/>
          </a:p>
          <a:p>
            <a:pPr marL="0" indent="0">
              <a:buNone/>
            </a:pPr>
            <a:r>
              <a:rPr kumimoji="1" lang="en-US" altLang="ja-JP" sz="2400" dirty="0"/>
              <a:t>	</a:t>
            </a:r>
            <a:r>
              <a:rPr lang="en-US" altLang="ja-JP" sz="2400" b="1" dirty="0"/>
              <a:t> 20</a:t>
            </a:r>
            <a:r>
              <a:rPr lang="ja-JP" altLang="en-US" sz="2400" b="1" dirty="0"/>
              <a:t>回の学習の繰り返し</a:t>
            </a:r>
            <a:r>
              <a:rPr lang="ja-JP" altLang="en-US" sz="2400" dirty="0"/>
              <a:t>ののち，</a:t>
            </a:r>
            <a:r>
              <a:rPr lang="ja-JP" altLang="en-US" sz="2400" b="1" dirty="0"/>
              <a:t>分類精度</a:t>
            </a:r>
            <a:r>
              <a:rPr lang="ja-JP" altLang="en-US" sz="2400" dirty="0"/>
              <a:t>を計測</a:t>
            </a:r>
            <a:endParaRPr lang="en-US" altLang="ja-JP" sz="2400" dirty="0"/>
          </a:p>
          <a:p>
            <a:pPr marL="0" indent="0">
              <a:buNone/>
            </a:pPr>
            <a:r>
              <a:rPr lang="en-US" altLang="ja-JP" sz="2400" dirty="0"/>
              <a:t>	</a:t>
            </a:r>
            <a:r>
              <a:rPr lang="ja-JP" altLang="en-US" sz="2400" b="1" dirty="0"/>
              <a:t>分類</a:t>
            </a:r>
            <a:r>
              <a:rPr kumimoji="1" lang="ja-JP" altLang="en-US" sz="2400" b="1" dirty="0"/>
              <a:t>精度</a:t>
            </a:r>
            <a:r>
              <a:rPr kumimoji="1" lang="ja-JP" altLang="en-US" sz="2400" dirty="0"/>
              <a:t>は，検証データでの分類の</a:t>
            </a:r>
            <a:r>
              <a:rPr kumimoji="1" lang="ja-JP" altLang="en-US" sz="2400" b="1" dirty="0"/>
              <a:t>正解率</a:t>
            </a:r>
            <a:endParaRPr kumimoji="1" lang="en-US" altLang="ja-JP" sz="2400" b="1" dirty="0"/>
          </a:p>
          <a:p>
            <a:pPr marL="0" indent="0">
              <a:buNone/>
            </a:pPr>
            <a:r>
              <a:rPr lang="en-US" altLang="ja-JP" sz="2400" b="1" dirty="0"/>
              <a:t>	</a:t>
            </a:r>
            <a:endParaRPr kumimoji="1" lang="ja-JP" altLang="en-US" sz="2400" dirty="0"/>
          </a:p>
        </p:txBody>
      </p:sp>
      <p:sp>
        <p:nvSpPr>
          <p:cNvPr id="4" name="スライド番号プレースホルダー 3">
            <a:extLst>
              <a:ext uri="{FF2B5EF4-FFF2-40B4-BE49-F238E27FC236}">
                <a16:creationId xmlns:a16="http://schemas.microsoft.com/office/drawing/2014/main" id="{1FE0F0D9-2051-4422-8068-5700A5FE6B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4E0B71FC-A2B7-44FC-B35B-65B04A02C7F5}"/>
              </a:ext>
            </a:extLst>
          </p:cNvPr>
          <p:cNvGraphicFramePr>
            <a:graphicFrameLocks noGrp="1"/>
          </p:cNvGraphicFramePr>
          <p:nvPr/>
        </p:nvGraphicFramePr>
        <p:xfrm>
          <a:off x="885543" y="2854119"/>
          <a:ext cx="6096000" cy="1828800"/>
        </p:xfrm>
        <a:graphic>
          <a:graphicData uri="http://schemas.openxmlformats.org/drawingml/2006/table">
            <a:tbl>
              <a:tblPr firstRow="1" bandRow="1">
                <a:tableStyleId>{5C22544A-7EE6-4342-B048-85BDC9FD1C3A}</a:tableStyleId>
              </a:tblPr>
              <a:tblGrid>
                <a:gridCol w="3318532">
                  <a:extLst>
                    <a:ext uri="{9D8B030D-6E8A-4147-A177-3AD203B41FA5}">
                      <a16:colId xmlns:a16="http://schemas.microsoft.com/office/drawing/2014/main" val="1093127317"/>
                    </a:ext>
                  </a:extLst>
                </a:gridCol>
                <a:gridCol w="2777468">
                  <a:extLst>
                    <a:ext uri="{9D8B030D-6E8A-4147-A177-3AD203B41FA5}">
                      <a16:colId xmlns:a16="http://schemas.microsoft.com/office/drawing/2014/main" val="222683539"/>
                    </a:ext>
                  </a:extLst>
                </a:gridCol>
              </a:tblGrid>
              <a:tr h="370840">
                <a:tc>
                  <a:txBody>
                    <a:bodyPr/>
                    <a:lstStyle/>
                    <a:p>
                      <a:pPr algn="r"/>
                      <a:r>
                        <a:rPr kumimoji="1" lang="ja-JP" altLang="en-US" sz="2400" dirty="0"/>
                        <a:t>１層目のユニット数</a:t>
                      </a:r>
                    </a:p>
                  </a:txBody>
                  <a:tcPr/>
                </a:tc>
                <a:tc>
                  <a:txBody>
                    <a:bodyPr/>
                    <a:lstStyle/>
                    <a:p>
                      <a:pPr algn="r"/>
                      <a:r>
                        <a:rPr kumimoji="1" lang="ja-JP" altLang="en-US" sz="2400" dirty="0"/>
                        <a:t>分類精度</a:t>
                      </a:r>
                    </a:p>
                  </a:txBody>
                  <a:tcPr/>
                </a:tc>
                <a:extLst>
                  <a:ext uri="{0D108BD9-81ED-4DB2-BD59-A6C34878D82A}">
                    <a16:rowId xmlns:a16="http://schemas.microsoft.com/office/drawing/2014/main" val="3144676260"/>
                  </a:ext>
                </a:extLst>
              </a:tr>
              <a:tr h="370840">
                <a:tc>
                  <a:txBody>
                    <a:bodyPr/>
                    <a:lstStyle/>
                    <a:p>
                      <a:pPr algn="r"/>
                      <a:r>
                        <a:rPr kumimoji="1" lang="en-US" altLang="ja-JP" sz="2400" dirty="0"/>
                        <a:t>400</a:t>
                      </a:r>
                      <a:endParaRPr kumimoji="1" lang="ja-JP" altLang="en-US" sz="2400" dirty="0"/>
                    </a:p>
                  </a:txBody>
                  <a:tcPr/>
                </a:tc>
                <a:tc>
                  <a:txBody>
                    <a:bodyPr/>
                    <a:lstStyle/>
                    <a:p>
                      <a:pPr algn="r"/>
                      <a:r>
                        <a:rPr kumimoji="1" lang="en-US" altLang="ja-JP" sz="2400" b="1" dirty="0"/>
                        <a:t>0.983</a:t>
                      </a:r>
                      <a:endParaRPr kumimoji="1" lang="ja-JP" altLang="en-US" sz="2400" b="1" dirty="0"/>
                    </a:p>
                  </a:txBody>
                  <a:tcPr/>
                </a:tc>
                <a:extLst>
                  <a:ext uri="{0D108BD9-81ED-4DB2-BD59-A6C34878D82A}">
                    <a16:rowId xmlns:a16="http://schemas.microsoft.com/office/drawing/2014/main" val="1173250005"/>
                  </a:ext>
                </a:extLst>
              </a:tr>
              <a:tr h="370840">
                <a:tc>
                  <a:txBody>
                    <a:bodyPr/>
                    <a:lstStyle/>
                    <a:p>
                      <a:pPr algn="r"/>
                      <a:r>
                        <a:rPr kumimoji="1" lang="en-US" altLang="ja-JP" sz="2400" dirty="0"/>
                        <a:t>4000</a:t>
                      </a:r>
                      <a:endParaRPr kumimoji="1" lang="ja-JP" altLang="en-US" sz="2400" dirty="0"/>
                    </a:p>
                  </a:txBody>
                  <a:tcPr/>
                </a:tc>
                <a:tc>
                  <a:txBody>
                    <a:bodyPr/>
                    <a:lstStyle/>
                    <a:p>
                      <a:pPr algn="r"/>
                      <a:r>
                        <a:rPr kumimoji="1" lang="en-US" altLang="ja-JP" sz="2400" b="1" dirty="0"/>
                        <a:t>0.983</a:t>
                      </a:r>
                      <a:endParaRPr kumimoji="1" lang="ja-JP" altLang="en-US" sz="2400" b="1" dirty="0"/>
                    </a:p>
                  </a:txBody>
                  <a:tcPr/>
                </a:tc>
                <a:extLst>
                  <a:ext uri="{0D108BD9-81ED-4DB2-BD59-A6C34878D82A}">
                    <a16:rowId xmlns:a16="http://schemas.microsoft.com/office/drawing/2014/main" val="3341973096"/>
                  </a:ext>
                </a:extLst>
              </a:tr>
              <a:tr h="370840">
                <a:tc>
                  <a:txBody>
                    <a:bodyPr/>
                    <a:lstStyle/>
                    <a:p>
                      <a:pPr algn="r"/>
                      <a:r>
                        <a:rPr kumimoji="1" lang="en-US" altLang="ja-JP" sz="2400" dirty="0"/>
                        <a:t>40000</a:t>
                      </a:r>
                      <a:endParaRPr kumimoji="1" lang="ja-JP" altLang="en-US" sz="2400" dirty="0"/>
                    </a:p>
                  </a:txBody>
                  <a:tcPr/>
                </a:tc>
                <a:tc>
                  <a:txBody>
                    <a:bodyPr/>
                    <a:lstStyle/>
                    <a:p>
                      <a:pPr algn="r"/>
                      <a:r>
                        <a:rPr kumimoji="1" lang="en-US" altLang="ja-JP" sz="2400" b="1" dirty="0"/>
                        <a:t>0.983</a:t>
                      </a:r>
                      <a:endParaRPr kumimoji="1" lang="ja-JP" altLang="en-US" sz="2400" b="1" dirty="0"/>
                    </a:p>
                  </a:txBody>
                  <a:tcPr/>
                </a:tc>
                <a:extLst>
                  <a:ext uri="{0D108BD9-81ED-4DB2-BD59-A6C34878D82A}">
                    <a16:rowId xmlns:a16="http://schemas.microsoft.com/office/drawing/2014/main" val="3077028366"/>
                  </a:ext>
                </a:extLst>
              </a:tr>
            </a:tbl>
          </a:graphicData>
        </a:graphic>
      </p:graphicFrame>
      <p:sp>
        <p:nvSpPr>
          <p:cNvPr id="6" name="テキスト ボックス 5">
            <a:extLst>
              <a:ext uri="{FF2B5EF4-FFF2-40B4-BE49-F238E27FC236}">
                <a16:creationId xmlns:a16="http://schemas.microsoft.com/office/drawing/2014/main" id="{CED60873-2F63-46CA-9D7F-15391C6F27C1}"/>
              </a:ext>
            </a:extLst>
          </p:cNvPr>
          <p:cNvSpPr txBox="1"/>
          <p:nvPr/>
        </p:nvSpPr>
        <p:spPr>
          <a:xfrm>
            <a:off x="920685" y="5355675"/>
            <a:ext cx="6955750" cy="1200329"/>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考察</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この場合，</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ユニット数を変化</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させても，</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分類精度</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はほとんど</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変化しない</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実際のプログラム実行により</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確認</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560078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F9FAD3-BFAC-4209-A22A-B0733ECDA2E1}"/>
              </a:ext>
            </a:extLst>
          </p:cNvPr>
          <p:cNvSpPr>
            <a:spLocks noGrp="1"/>
          </p:cNvSpPr>
          <p:nvPr>
            <p:ph type="title"/>
          </p:nvPr>
        </p:nvSpPr>
        <p:spPr/>
        <p:txBody>
          <a:bodyPr>
            <a:normAutofit fontScale="90000"/>
          </a:bodyPr>
          <a:lstStyle/>
          <a:p>
            <a:r>
              <a:rPr kumimoji="1" lang="ja-JP" altLang="en-US" dirty="0"/>
              <a:t>学習曲線</a:t>
            </a:r>
          </a:p>
        </p:txBody>
      </p:sp>
      <p:pic>
        <p:nvPicPr>
          <p:cNvPr id="5" name="コンテンツ プレースホルダー 4">
            <a:extLst>
              <a:ext uri="{FF2B5EF4-FFF2-40B4-BE49-F238E27FC236}">
                <a16:creationId xmlns:a16="http://schemas.microsoft.com/office/drawing/2014/main" id="{7489451F-76BD-4401-9AA5-CAF42A3498F1}"/>
              </a:ext>
            </a:extLst>
          </p:cNvPr>
          <p:cNvPicPr>
            <a:picLocks noGrp="1" noChangeAspect="1"/>
          </p:cNvPicPr>
          <p:nvPr>
            <p:ph idx="1"/>
          </p:nvPr>
        </p:nvPicPr>
        <p:blipFill>
          <a:blip r:embed="rId2"/>
          <a:stretch>
            <a:fillRect/>
          </a:stretch>
        </p:blipFill>
        <p:spPr>
          <a:xfrm>
            <a:off x="67758" y="2664763"/>
            <a:ext cx="2939367" cy="1957647"/>
          </a:xfrm>
          <a:prstGeom prst="rect">
            <a:avLst/>
          </a:prstGeom>
        </p:spPr>
      </p:pic>
      <p:sp>
        <p:nvSpPr>
          <p:cNvPr id="4" name="スライド番号プレースホルダー 3">
            <a:extLst>
              <a:ext uri="{FF2B5EF4-FFF2-40B4-BE49-F238E27FC236}">
                <a16:creationId xmlns:a16="http://schemas.microsoft.com/office/drawing/2014/main" id="{9FDD1121-32B9-4A2D-82C9-B28C76257F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pic>
        <p:nvPicPr>
          <p:cNvPr id="6" name="図 5">
            <a:extLst>
              <a:ext uri="{FF2B5EF4-FFF2-40B4-BE49-F238E27FC236}">
                <a16:creationId xmlns:a16="http://schemas.microsoft.com/office/drawing/2014/main" id="{966B6828-8E3E-4E45-A7D1-540A0D4DFF71}"/>
              </a:ext>
            </a:extLst>
          </p:cNvPr>
          <p:cNvPicPr>
            <a:picLocks noChangeAspect="1"/>
          </p:cNvPicPr>
          <p:nvPr/>
        </p:nvPicPr>
        <p:blipFill>
          <a:blip r:embed="rId3"/>
          <a:stretch>
            <a:fillRect/>
          </a:stretch>
        </p:blipFill>
        <p:spPr>
          <a:xfrm>
            <a:off x="3128978" y="2700220"/>
            <a:ext cx="2939366" cy="1770692"/>
          </a:xfrm>
          <a:prstGeom prst="rect">
            <a:avLst/>
          </a:prstGeom>
        </p:spPr>
      </p:pic>
      <p:pic>
        <p:nvPicPr>
          <p:cNvPr id="8" name="図 7">
            <a:extLst>
              <a:ext uri="{FF2B5EF4-FFF2-40B4-BE49-F238E27FC236}">
                <a16:creationId xmlns:a16="http://schemas.microsoft.com/office/drawing/2014/main" id="{B4C1D0C6-4EDC-4758-96BD-4DD746E6E91B}"/>
              </a:ext>
            </a:extLst>
          </p:cNvPr>
          <p:cNvPicPr>
            <a:picLocks noChangeAspect="1"/>
          </p:cNvPicPr>
          <p:nvPr/>
        </p:nvPicPr>
        <p:blipFill>
          <a:blip r:embed="rId4"/>
          <a:stretch>
            <a:fillRect/>
          </a:stretch>
        </p:blipFill>
        <p:spPr>
          <a:xfrm>
            <a:off x="6108570" y="2664763"/>
            <a:ext cx="2927782" cy="1719536"/>
          </a:xfrm>
          <a:prstGeom prst="rect">
            <a:avLst/>
          </a:prstGeom>
        </p:spPr>
      </p:pic>
      <p:sp>
        <p:nvSpPr>
          <p:cNvPr id="9" name="テキスト ボックス 8">
            <a:extLst>
              <a:ext uri="{FF2B5EF4-FFF2-40B4-BE49-F238E27FC236}">
                <a16:creationId xmlns:a16="http://schemas.microsoft.com/office/drawing/2014/main" id="{9698AF39-BCC7-48EA-BEF6-5F3AD784B15D}"/>
              </a:ext>
            </a:extLst>
          </p:cNvPr>
          <p:cNvSpPr txBox="1"/>
          <p:nvPr/>
        </p:nvSpPr>
        <p:spPr>
          <a:xfrm>
            <a:off x="0" y="4928328"/>
            <a:ext cx="284404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１層目のユニット数：</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34311041-E82D-41F7-8392-5C6B4902C214}"/>
              </a:ext>
            </a:extLst>
          </p:cNvPr>
          <p:cNvSpPr txBox="1"/>
          <p:nvPr/>
        </p:nvSpPr>
        <p:spPr>
          <a:xfrm>
            <a:off x="3074881" y="4743662"/>
            <a:ext cx="296106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１層目のユニット数：</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4000</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1F42DE94-40E0-4A38-B331-E131E9B5E097}"/>
              </a:ext>
            </a:extLst>
          </p:cNvPr>
          <p:cNvSpPr txBox="1"/>
          <p:nvPr/>
        </p:nvSpPr>
        <p:spPr>
          <a:xfrm>
            <a:off x="5918001" y="5016412"/>
            <a:ext cx="30780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１層目のユニット数：</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40000</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コンテンツ プレースホルダー 2">
            <a:extLst>
              <a:ext uri="{FF2B5EF4-FFF2-40B4-BE49-F238E27FC236}">
                <a16:creationId xmlns:a16="http://schemas.microsoft.com/office/drawing/2014/main" id="{EDFA71B4-A8FD-4F60-BB50-1C7051647BB8}"/>
              </a:ext>
            </a:extLst>
          </p:cNvPr>
          <p:cNvSpPr txBox="1">
            <a:spLocks/>
          </p:cNvSpPr>
          <p:nvPr/>
        </p:nvSpPr>
        <p:spPr>
          <a:xfrm>
            <a:off x="321845" y="846253"/>
            <a:ext cx="8461208" cy="17706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縦軸：分類精度，横軸：学習の繰り返し回数</a:t>
            </a:r>
            <a:endParaRPr kumimoji="1" lang="en-US" altLang="ja-JP" sz="24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　実線：訓練データ</a:t>
            </a:r>
            <a:r>
              <a:rPr kumimoji="1" lang="ja-JP" altLang="en-US" sz="2400" b="0" i="0" u="none" strike="noStrike" kern="1200" cap="none" spc="0" normalizeH="0" baseline="0" noProof="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での分類精度</a:t>
            </a: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の変化</a:t>
            </a:r>
            <a:endParaRPr kumimoji="1"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　</a:t>
            </a:r>
            <a:r>
              <a:rPr kumimoji="1" lang="ja-JP" altLang="en-US" sz="2400" b="0" i="0" u="none" strike="noStrike" kern="1200" cap="none" spc="0" normalizeH="0" baseline="0" noProof="0" dirty="0">
                <a:ln>
                  <a:noFill/>
                </a:ln>
                <a:solidFill>
                  <a:srgbClr val="FF0000"/>
                </a:solidFill>
                <a:effectLst/>
                <a:uLnTx/>
                <a:uFillTx/>
                <a:latin typeface="Calibri" panose="020F0502020204030204" pitchFamily="34" charset="0"/>
                <a:ea typeface="メイリオ" panose="020B0604030504040204" pitchFamily="50" charset="-128"/>
                <a:cs typeface="Calibri" panose="020F0502020204030204" pitchFamily="34" charset="0"/>
              </a:rPr>
              <a:t>点線</a:t>
            </a: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a:t>
            </a:r>
            <a:r>
              <a:rPr kumimoji="1" lang="ja-JP" altLang="en-US" sz="2400" b="0" i="0" u="none" strike="noStrike" kern="1200" cap="none" spc="0" normalizeH="0" baseline="0" noProof="0" dirty="0">
                <a:ln>
                  <a:noFill/>
                </a:ln>
                <a:solidFill>
                  <a:srgbClr val="FF0000"/>
                </a:solidFill>
                <a:effectLst/>
                <a:uLnTx/>
                <a:uFillTx/>
                <a:latin typeface="Calibri" panose="020F0502020204030204" pitchFamily="34" charset="0"/>
                <a:ea typeface="メイリオ" panose="020B0604030504040204" pitchFamily="50" charset="-128"/>
                <a:cs typeface="Calibri" panose="020F0502020204030204" pitchFamily="34" charset="0"/>
              </a:rPr>
              <a:t>検証データでの分類精度の変化</a:t>
            </a:r>
          </a:p>
        </p:txBody>
      </p:sp>
      <p:sp>
        <p:nvSpPr>
          <p:cNvPr id="14" name="矢印: 上 13">
            <a:extLst>
              <a:ext uri="{FF2B5EF4-FFF2-40B4-BE49-F238E27FC236}">
                <a16:creationId xmlns:a16="http://schemas.microsoft.com/office/drawing/2014/main" id="{D652A206-41AE-4533-B20A-A8608888C42E}"/>
              </a:ext>
            </a:extLst>
          </p:cNvPr>
          <p:cNvSpPr/>
          <p:nvPr/>
        </p:nvSpPr>
        <p:spPr>
          <a:xfrm rot="21092375">
            <a:off x="1698052" y="3212761"/>
            <a:ext cx="282158" cy="292608"/>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矢印: 上 14">
            <a:extLst>
              <a:ext uri="{FF2B5EF4-FFF2-40B4-BE49-F238E27FC236}">
                <a16:creationId xmlns:a16="http://schemas.microsoft.com/office/drawing/2014/main" id="{994849FB-933B-4960-8E4D-979476379DEB}"/>
              </a:ext>
            </a:extLst>
          </p:cNvPr>
          <p:cNvSpPr/>
          <p:nvPr/>
        </p:nvSpPr>
        <p:spPr>
          <a:xfrm rot="21092375">
            <a:off x="4799496" y="3212761"/>
            <a:ext cx="282158" cy="292608"/>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矢印: 上 15">
            <a:extLst>
              <a:ext uri="{FF2B5EF4-FFF2-40B4-BE49-F238E27FC236}">
                <a16:creationId xmlns:a16="http://schemas.microsoft.com/office/drawing/2014/main" id="{6A29E34F-D578-4BF4-80A3-9FCB23E6F616}"/>
              </a:ext>
            </a:extLst>
          </p:cNvPr>
          <p:cNvSpPr/>
          <p:nvPr/>
        </p:nvSpPr>
        <p:spPr>
          <a:xfrm rot="21092375">
            <a:off x="7900940" y="3212761"/>
            <a:ext cx="282158" cy="292608"/>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9602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88B968F-F562-40A9-A9C2-982ED1ACE1C1}"/>
              </a:ext>
            </a:extLst>
          </p:cNvPr>
          <p:cNvSpPr>
            <a:spLocks noGrp="1"/>
          </p:cNvSpPr>
          <p:nvPr>
            <p:ph idx="1"/>
          </p:nvPr>
        </p:nvSpPr>
        <p:spPr>
          <a:xfrm>
            <a:off x="0" y="973544"/>
            <a:ext cx="4474836" cy="5586539"/>
          </a:xfrm>
        </p:spPr>
        <p:txBody>
          <a:bodyPr>
            <a:normAutofit/>
          </a:bodyPr>
          <a:lstStyle/>
          <a:p>
            <a:pPr marL="0" indent="0">
              <a:buNone/>
            </a:pPr>
            <a:r>
              <a:rPr kumimoji="1" lang="ja-JP" altLang="en-US" dirty="0"/>
              <a:t>ユニット数 </a:t>
            </a:r>
            <a:r>
              <a:rPr kumimoji="1" lang="en-US" altLang="ja-JP" dirty="0"/>
              <a:t>400</a:t>
            </a:r>
          </a:p>
          <a:p>
            <a:pPr marL="0" indent="0">
              <a:buNone/>
            </a:pPr>
            <a:endParaRPr lang="en-US" altLang="ja-JP" dirty="0"/>
          </a:p>
          <a:p>
            <a:pPr marL="0" indent="0">
              <a:buNone/>
            </a:pPr>
            <a:endParaRPr kumimoji="1" lang="en-US" altLang="ja-JP" dirty="0"/>
          </a:p>
          <a:p>
            <a:pPr marL="0" indent="0">
              <a:buNone/>
            </a:pPr>
            <a:r>
              <a:rPr kumimoji="1" lang="ja-JP" altLang="en-US" dirty="0"/>
              <a:t>ユニット数 </a:t>
            </a:r>
            <a:r>
              <a:rPr kumimoji="1" lang="en-US" altLang="ja-JP" dirty="0"/>
              <a:t>4000</a:t>
            </a:r>
          </a:p>
          <a:p>
            <a:pPr marL="0" indent="0">
              <a:buNone/>
            </a:pPr>
            <a:endParaRPr lang="en-US" altLang="ja-JP" dirty="0"/>
          </a:p>
          <a:p>
            <a:pPr marL="0" indent="0">
              <a:buNone/>
            </a:pPr>
            <a:endParaRPr kumimoji="1" lang="en-US" altLang="ja-JP" dirty="0"/>
          </a:p>
          <a:p>
            <a:pPr marL="0" indent="0">
              <a:buNone/>
            </a:pPr>
            <a:r>
              <a:rPr kumimoji="1" lang="ja-JP" altLang="en-US" dirty="0"/>
              <a:t>ユニット数 </a:t>
            </a:r>
            <a:r>
              <a:rPr kumimoji="1" lang="en-US" altLang="ja-JP" dirty="0"/>
              <a:t>40000</a:t>
            </a:r>
            <a:endParaRPr kumimoji="1" lang="ja-JP" altLang="en-US" dirty="0"/>
          </a:p>
        </p:txBody>
      </p:sp>
      <p:sp>
        <p:nvSpPr>
          <p:cNvPr id="4" name="スライド番号プレースホルダー 3">
            <a:extLst>
              <a:ext uri="{FF2B5EF4-FFF2-40B4-BE49-F238E27FC236}">
                <a16:creationId xmlns:a16="http://schemas.microsoft.com/office/drawing/2014/main" id="{DE6315B3-B118-4C34-B6B0-E14B13354A51}"/>
              </a:ext>
            </a:extLst>
          </p:cNvPr>
          <p:cNvSpPr>
            <a:spLocks noGrp="1"/>
          </p:cNvSpPr>
          <p:nvPr>
            <p:ph type="sldNum" sz="quarter" idx="12"/>
          </p:nvPr>
        </p:nvSpPr>
        <p:spPr/>
        <p:txBody>
          <a:bodyPr/>
          <a:lstStyle/>
          <a:p>
            <a:fld id="{E205D82C-95A1-431E-8E38-AA614A14CDCF}" type="slidenum">
              <a:rPr kumimoji="1" lang="ja-JP" altLang="en-US" smtClean="0"/>
              <a:t>55</a:t>
            </a:fld>
            <a:endParaRPr kumimoji="1" lang="ja-JP" altLang="en-US"/>
          </a:p>
        </p:txBody>
      </p:sp>
      <p:sp>
        <p:nvSpPr>
          <p:cNvPr id="5" name="フリーフォーム: 図形 4">
            <a:extLst>
              <a:ext uri="{FF2B5EF4-FFF2-40B4-BE49-F238E27FC236}">
                <a16:creationId xmlns:a16="http://schemas.microsoft.com/office/drawing/2014/main" id="{1BDE984D-841C-48B0-BABC-7F0056DBC4D5}"/>
              </a:ext>
            </a:extLst>
          </p:cNvPr>
          <p:cNvSpPr/>
          <p:nvPr/>
        </p:nvSpPr>
        <p:spPr>
          <a:xfrm>
            <a:off x="785885" y="1684823"/>
            <a:ext cx="721069" cy="559091"/>
          </a:xfrm>
          <a:custGeom>
            <a:avLst/>
            <a:gdLst>
              <a:gd name="connsiteX0" fmla="*/ 0 w 3120634"/>
              <a:gd name="connsiteY0" fmla="*/ 0 h 559091"/>
              <a:gd name="connsiteX1" fmla="*/ 47026 w 3120634"/>
              <a:gd name="connsiteY1" fmla="*/ 5225 h 559091"/>
              <a:gd name="connsiteX2" fmla="*/ 57477 w 3120634"/>
              <a:gd name="connsiteY2" fmla="*/ 20901 h 559091"/>
              <a:gd name="connsiteX3" fmla="*/ 73152 w 3120634"/>
              <a:gd name="connsiteY3" fmla="*/ 57477 h 559091"/>
              <a:gd name="connsiteX4" fmla="*/ 94053 w 3120634"/>
              <a:gd name="connsiteY4" fmla="*/ 83603 h 559091"/>
              <a:gd name="connsiteX5" fmla="*/ 99278 w 3120634"/>
              <a:gd name="connsiteY5" fmla="*/ 104503 h 559091"/>
              <a:gd name="connsiteX6" fmla="*/ 120178 w 3120634"/>
              <a:gd name="connsiteY6" fmla="*/ 120179 h 559091"/>
              <a:gd name="connsiteX7" fmla="*/ 130629 w 3120634"/>
              <a:gd name="connsiteY7" fmla="*/ 130629 h 559091"/>
              <a:gd name="connsiteX8" fmla="*/ 146304 w 3120634"/>
              <a:gd name="connsiteY8" fmla="*/ 156755 h 559091"/>
              <a:gd name="connsiteX9" fmla="*/ 167205 w 3120634"/>
              <a:gd name="connsiteY9" fmla="*/ 198556 h 559091"/>
              <a:gd name="connsiteX10" fmla="*/ 235132 w 3120634"/>
              <a:gd name="connsiteY10" fmla="*/ 256032 h 559091"/>
              <a:gd name="connsiteX11" fmla="*/ 287383 w 3120634"/>
              <a:gd name="connsiteY11" fmla="*/ 308284 h 559091"/>
              <a:gd name="connsiteX12" fmla="*/ 303058 w 3120634"/>
              <a:gd name="connsiteY12" fmla="*/ 323959 h 559091"/>
              <a:gd name="connsiteX13" fmla="*/ 323959 w 3120634"/>
              <a:gd name="connsiteY13" fmla="*/ 344860 h 559091"/>
              <a:gd name="connsiteX14" fmla="*/ 339634 w 3120634"/>
              <a:gd name="connsiteY14" fmla="*/ 350085 h 559091"/>
              <a:gd name="connsiteX15" fmla="*/ 370985 w 3120634"/>
              <a:gd name="connsiteY15" fmla="*/ 370985 h 559091"/>
              <a:gd name="connsiteX16" fmla="*/ 397111 w 3120634"/>
              <a:gd name="connsiteY16" fmla="*/ 391886 h 559091"/>
              <a:gd name="connsiteX17" fmla="*/ 428462 w 3120634"/>
              <a:gd name="connsiteY17" fmla="*/ 407561 h 559091"/>
              <a:gd name="connsiteX18" fmla="*/ 465038 w 3120634"/>
              <a:gd name="connsiteY18" fmla="*/ 438912 h 559091"/>
              <a:gd name="connsiteX19" fmla="*/ 564316 w 3120634"/>
              <a:gd name="connsiteY19" fmla="*/ 412787 h 559091"/>
              <a:gd name="connsiteX20" fmla="*/ 627017 w 3120634"/>
              <a:gd name="connsiteY20" fmla="*/ 381436 h 559091"/>
              <a:gd name="connsiteX21" fmla="*/ 637468 w 3120634"/>
              <a:gd name="connsiteY21" fmla="*/ 370985 h 559091"/>
              <a:gd name="connsiteX22" fmla="*/ 658368 w 3120634"/>
              <a:gd name="connsiteY22" fmla="*/ 360535 h 559091"/>
              <a:gd name="connsiteX23" fmla="*/ 679269 w 3120634"/>
              <a:gd name="connsiteY23" fmla="*/ 339635 h 559091"/>
              <a:gd name="connsiteX24" fmla="*/ 700169 w 3120634"/>
              <a:gd name="connsiteY24" fmla="*/ 313509 h 559091"/>
              <a:gd name="connsiteX25" fmla="*/ 726295 w 3120634"/>
              <a:gd name="connsiteY25" fmla="*/ 303059 h 559091"/>
              <a:gd name="connsiteX26" fmla="*/ 768096 w 3120634"/>
              <a:gd name="connsiteY26" fmla="*/ 282158 h 559091"/>
              <a:gd name="connsiteX27" fmla="*/ 794222 w 3120634"/>
              <a:gd name="connsiteY27" fmla="*/ 256032 h 559091"/>
              <a:gd name="connsiteX28" fmla="*/ 809897 w 3120634"/>
              <a:gd name="connsiteY28" fmla="*/ 240357 h 559091"/>
              <a:gd name="connsiteX29" fmla="*/ 888274 w 3120634"/>
              <a:gd name="connsiteY29" fmla="*/ 209006 h 559091"/>
              <a:gd name="connsiteX30" fmla="*/ 919625 w 3120634"/>
              <a:gd name="connsiteY30" fmla="*/ 214231 h 559091"/>
              <a:gd name="connsiteX31" fmla="*/ 971877 w 3120634"/>
              <a:gd name="connsiteY31" fmla="*/ 297833 h 559091"/>
              <a:gd name="connsiteX32" fmla="*/ 982327 w 3120634"/>
              <a:gd name="connsiteY32" fmla="*/ 318734 h 559091"/>
              <a:gd name="connsiteX33" fmla="*/ 992777 w 3120634"/>
              <a:gd name="connsiteY33" fmla="*/ 339635 h 559091"/>
              <a:gd name="connsiteX34" fmla="*/ 998002 w 3120634"/>
              <a:gd name="connsiteY34" fmla="*/ 376211 h 559091"/>
              <a:gd name="connsiteX35" fmla="*/ 1008453 w 3120634"/>
              <a:gd name="connsiteY35" fmla="*/ 386661 h 559091"/>
              <a:gd name="connsiteX36" fmla="*/ 1055479 w 3120634"/>
              <a:gd name="connsiteY36" fmla="*/ 407561 h 559091"/>
              <a:gd name="connsiteX37" fmla="*/ 1097280 w 3120634"/>
              <a:gd name="connsiteY37" fmla="*/ 370985 h 559091"/>
              <a:gd name="connsiteX38" fmla="*/ 1123406 w 3120634"/>
              <a:gd name="connsiteY38" fmla="*/ 360535 h 559091"/>
              <a:gd name="connsiteX39" fmla="*/ 1144306 w 3120634"/>
              <a:gd name="connsiteY39" fmla="*/ 334409 h 559091"/>
              <a:gd name="connsiteX40" fmla="*/ 1175657 w 3120634"/>
              <a:gd name="connsiteY40" fmla="*/ 318734 h 559091"/>
              <a:gd name="connsiteX41" fmla="*/ 1186108 w 3120634"/>
              <a:gd name="connsiteY41" fmla="*/ 308284 h 559091"/>
              <a:gd name="connsiteX42" fmla="*/ 1259260 w 3120634"/>
              <a:gd name="connsiteY42" fmla="*/ 303059 h 559091"/>
              <a:gd name="connsiteX43" fmla="*/ 1395113 w 3120634"/>
              <a:gd name="connsiteY43" fmla="*/ 287383 h 559091"/>
              <a:gd name="connsiteX44" fmla="*/ 1405564 w 3120634"/>
              <a:gd name="connsiteY44" fmla="*/ 266483 h 559091"/>
              <a:gd name="connsiteX45" fmla="*/ 1416014 w 3120634"/>
              <a:gd name="connsiteY45" fmla="*/ 256032 h 559091"/>
              <a:gd name="connsiteX46" fmla="*/ 1442140 w 3120634"/>
              <a:gd name="connsiteY46" fmla="*/ 276933 h 559091"/>
              <a:gd name="connsiteX47" fmla="*/ 1515292 w 3120634"/>
              <a:gd name="connsiteY47" fmla="*/ 344860 h 559091"/>
              <a:gd name="connsiteX48" fmla="*/ 1536192 w 3120634"/>
              <a:gd name="connsiteY48" fmla="*/ 355310 h 559091"/>
              <a:gd name="connsiteX49" fmla="*/ 1656370 w 3120634"/>
              <a:gd name="connsiteY49" fmla="*/ 376211 h 559091"/>
              <a:gd name="connsiteX50" fmla="*/ 1666821 w 3120634"/>
              <a:gd name="connsiteY50" fmla="*/ 397111 h 559091"/>
              <a:gd name="connsiteX51" fmla="*/ 1692946 w 3120634"/>
              <a:gd name="connsiteY51" fmla="*/ 428462 h 559091"/>
              <a:gd name="connsiteX52" fmla="*/ 1734748 w 3120634"/>
              <a:gd name="connsiteY52" fmla="*/ 438912 h 559091"/>
              <a:gd name="connsiteX53" fmla="*/ 1828800 w 3120634"/>
              <a:gd name="connsiteY53" fmla="*/ 433687 h 559091"/>
              <a:gd name="connsiteX54" fmla="*/ 1844476 w 3120634"/>
              <a:gd name="connsiteY54" fmla="*/ 438912 h 559091"/>
              <a:gd name="connsiteX55" fmla="*/ 1907177 w 3120634"/>
              <a:gd name="connsiteY55" fmla="*/ 423237 h 559091"/>
              <a:gd name="connsiteX56" fmla="*/ 1938528 w 3120634"/>
              <a:gd name="connsiteY56" fmla="*/ 381436 h 559091"/>
              <a:gd name="connsiteX57" fmla="*/ 1948978 w 3120634"/>
              <a:gd name="connsiteY57" fmla="*/ 360535 h 559091"/>
              <a:gd name="connsiteX58" fmla="*/ 1996005 w 3120634"/>
              <a:gd name="connsiteY58" fmla="*/ 329184 h 559091"/>
              <a:gd name="connsiteX59" fmla="*/ 2022130 w 3120634"/>
              <a:gd name="connsiteY59" fmla="*/ 292608 h 559091"/>
              <a:gd name="connsiteX60" fmla="*/ 2032581 w 3120634"/>
              <a:gd name="connsiteY60" fmla="*/ 282158 h 559091"/>
              <a:gd name="connsiteX61" fmla="*/ 2053481 w 3120634"/>
              <a:gd name="connsiteY61" fmla="*/ 391886 h 559091"/>
              <a:gd name="connsiteX62" fmla="*/ 2074382 w 3120634"/>
              <a:gd name="connsiteY62" fmla="*/ 433687 h 559091"/>
              <a:gd name="connsiteX63" fmla="*/ 2126633 w 3120634"/>
              <a:gd name="connsiteY63" fmla="*/ 506839 h 559091"/>
              <a:gd name="connsiteX64" fmla="*/ 2178885 w 3120634"/>
              <a:gd name="connsiteY64" fmla="*/ 559091 h 559091"/>
              <a:gd name="connsiteX65" fmla="*/ 2215461 w 3120634"/>
              <a:gd name="connsiteY65" fmla="*/ 553865 h 559091"/>
              <a:gd name="connsiteX66" fmla="*/ 2252037 w 3120634"/>
              <a:gd name="connsiteY66" fmla="*/ 517289 h 559091"/>
              <a:gd name="connsiteX67" fmla="*/ 2272937 w 3120634"/>
              <a:gd name="connsiteY67" fmla="*/ 496389 h 559091"/>
              <a:gd name="connsiteX68" fmla="*/ 2283388 w 3120634"/>
              <a:gd name="connsiteY68" fmla="*/ 475488 h 559091"/>
              <a:gd name="connsiteX69" fmla="*/ 2304288 w 3120634"/>
              <a:gd name="connsiteY69" fmla="*/ 438912 h 559091"/>
              <a:gd name="connsiteX70" fmla="*/ 2330414 w 3120634"/>
              <a:gd name="connsiteY70" fmla="*/ 386661 h 559091"/>
              <a:gd name="connsiteX71" fmla="*/ 2340864 w 3120634"/>
              <a:gd name="connsiteY71" fmla="*/ 365760 h 559091"/>
              <a:gd name="connsiteX72" fmla="*/ 2361765 w 3120634"/>
              <a:gd name="connsiteY72" fmla="*/ 339635 h 559091"/>
              <a:gd name="connsiteX73" fmla="*/ 2372215 w 3120634"/>
              <a:gd name="connsiteY73" fmla="*/ 329184 h 559091"/>
              <a:gd name="connsiteX74" fmla="*/ 2387890 w 3120634"/>
              <a:gd name="connsiteY74" fmla="*/ 308284 h 559091"/>
              <a:gd name="connsiteX75" fmla="*/ 2429692 w 3120634"/>
              <a:gd name="connsiteY75" fmla="*/ 266483 h 559091"/>
              <a:gd name="connsiteX76" fmla="*/ 2450592 w 3120634"/>
              <a:gd name="connsiteY76" fmla="*/ 297833 h 559091"/>
              <a:gd name="connsiteX77" fmla="*/ 2481943 w 3120634"/>
              <a:gd name="connsiteY77" fmla="*/ 391886 h 559091"/>
              <a:gd name="connsiteX78" fmla="*/ 2492393 w 3120634"/>
              <a:gd name="connsiteY78" fmla="*/ 412787 h 559091"/>
              <a:gd name="connsiteX79" fmla="*/ 2575996 w 3120634"/>
              <a:gd name="connsiteY79" fmla="*/ 506839 h 559091"/>
              <a:gd name="connsiteX80" fmla="*/ 2633472 w 3120634"/>
              <a:gd name="connsiteY80" fmla="*/ 548640 h 559091"/>
              <a:gd name="connsiteX81" fmla="*/ 2659598 w 3120634"/>
              <a:gd name="connsiteY81" fmla="*/ 491164 h 559091"/>
              <a:gd name="connsiteX82" fmla="*/ 2685724 w 3120634"/>
              <a:gd name="connsiteY82" fmla="*/ 454588 h 559091"/>
              <a:gd name="connsiteX83" fmla="*/ 2706624 w 3120634"/>
              <a:gd name="connsiteY83" fmla="*/ 365760 h 559091"/>
              <a:gd name="connsiteX84" fmla="*/ 2717074 w 3120634"/>
              <a:gd name="connsiteY84" fmla="*/ 339635 h 559091"/>
              <a:gd name="connsiteX85" fmla="*/ 2758876 w 3120634"/>
              <a:gd name="connsiteY85" fmla="*/ 297833 h 559091"/>
              <a:gd name="connsiteX86" fmla="*/ 2795452 w 3120634"/>
              <a:gd name="connsiteY86" fmla="*/ 313509 h 559091"/>
              <a:gd name="connsiteX87" fmla="*/ 2826802 w 3120634"/>
              <a:gd name="connsiteY87" fmla="*/ 365760 h 559091"/>
              <a:gd name="connsiteX88" fmla="*/ 2884279 w 3120634"/>
              <a:gd name="connsiteY88" fmla="*/ 391886 h 559091"/>
              <a:gd name="connsiteX89" fmla="*/ 2915630 w 3120634"/>
              <a:gd name="connsiteY89" fmla="*/ 412787 h 559091"/>
              <a:gd name="connsiteX90" fmla="*/ 2920855 w 3120634"/>
              <a:gd name="connsiteY90" fmla="*/ 438912 h 559091"/>
              <a:gd name="connsiteX91" fmla="*/ 2941756 w 3120634"/>
              <a:gd name="connsiteY91" fmla="*/ 407561 h 559091"/>
              <a:gd name="connsiteX92" fmla="*/ 2957431 w 3120634"/>
              <a:gd name="connsiteY92" fmla="*/ 381436 h 559091"/>
              <a:gd name="connsiteX93" fmla="*/ 2967881 w 3120634"/>
              <a:gd name="connsiteY93" fmla="*/ 360535 h 559091"/>
              <a:gd name="connsiteX94" fmla="*/ 2994007 w 3120634"/>
              <a:gd name="connsiteY94" fmla="*/ 334409 h 559091"/>
              <a:gd name="connsiteX95" fmla="*/ 3030583 w 3120634"/>
              <a:gd name="connsiteY95" fmla="*/ 261257 h 559091"/>
              <a:gd name="connsiteX96" fmla="*/ 3046258 w 3120634"/>
              <a:gd name="connsiteY96" fmla="*/ 224681 h 559091"/>
              <a:gd name="connsiteX97" fmla="*/ 3056709 w 3120634"/>
              <a:gd name="connsiteY97" fmla="*/ 214231 h 559091"/>
              <a:gd name="connsiteX98" fmla="*/ 3067159 w 3120634"/>
              <a:gd name="connsiteY98" fmla="*/ 198556 h 559091"/>
              <a:gd name="connsiteX99" fmla="*/ 3072384 w 3120634"/>
              <a:gd name="connsiteY99" fmla="*/ 177655 h 559091"/>
              <a:gd name="connsiteX100" fmla="*/ 3103735 w 3120634"/>
              <a:gd name="connsiteY100" fmla="*/ 125404 h 559091"/>
              <a:gd name="connsiteX101" fmla="*/ 3119410 w 3120634"/>
              <a:gd name="connsiteY101" fmla="*/ 104503 h 559091"/>
              <a:gd name="connsiteX102" fmla="*/ 3119410 w 3120634"/>
              <a:gd name="connsiteY102" fmla="*/ 78377 h 55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120634" h="559091">
                <a:moveTo>
                  <a:pt x="0" y="0"/>
                </a:moveTo>
                <a:cubicBezTo>
                  <a:pt x="15675" y="1742"/>
                  <a:pt x="32204" y="-165"/>
                  <a:pt x="47026" y="5225"/>
                </a:cubicBezTo>
                <a:cubicBezTo>
                  <a:pt x="52928" y="7371"/>
                  <a:pt x="54361" y="15448"/>
                  <a:pt x="57477" y="20901"/>
                </a:cubicBezTo>
                <a:cubicBezTo>
                  <a:pt x="100956" y="96987"/>
                  <a:pt x="43850" y="-1129"/>
                  <a:pt x="73152" y="57477"/>
                </a:cubicBezTo>
                <a:cubicBezTo>
                  <a:pt x="79743" y="70659"/>
                  <a:pt x="84333" y="73883"/>
                  <a:pt x="94053" y="83603"/>
                </a:cubicBezTo>
                <a:cubicBezTo>
                  <a:pt x="95795" y="90570"/>
                  <a:pt x="95104" y="98659"/>
                  <a:pt x="99278" y="104503"/>
                </a:cubicBezTo>
                <a:cubicBezTo>
                  <a:pt x="104340" y="111589"/>
                  <a:pt x="113488" y="114604"/>
                  <a:pt x="120178" y="120179"/>
                </a:cubicBezTo>
                <a:cubicBezTo>
                  <a:pt x="123963" y="123333"/>
                  <a:pt x="127766" y="126620"/>
                  <a:pt x="130629" y="130629"/>
                </a:cubicBezTo>
                <a:cubicBezTo>
                  <a:pt x="136532" y="138893"/>
                  <a:pt x="141489" y="147813"/>
                  <a:pt x="146304" y="156755"/>
                </a:cubicBezTo>
                <a:cubicBezTo>
                  <a:pt x="153690" y="170471"/>
                  <a:pt x="157742" y="186181"/>
                  <a:pt x="167205" y="198556"/>
                </a:cubicBezTo>
                <a:cubicBezTo>
                  <a:pt x="199727" y="241084"/>
                  <a:pt x="201435" y="239184"/>
                  <a:pt x="235132" y="256032"/>
                </a:cubicBezTo>
                <a:lnTo>
                  <a:pt x="287383" y="308284"/>
                </a:lnTo>
                <a:lnTo>
                  <a:pt x="303058" y="323959"/>
                </a:lnTo>
                <a:cubicBezTo>
                  <a:pt x="310025" y="330926"/>
                  <a:pt x="314612" y="341744"/>
                  <a:pt x="323959" y="344860"/>
                </a:cubicBezTo>
                <a:lnTo>
                  <a:pt x="339634" y="350085"/>
                </a:lnTo>
                <a:cubicBezTo>
                  <a:pt x="363599" y="374047"/>
                  <a:pt x="333021" y="345675"/>
                  <a:pt x="370985" y="370985"/>
                </a:cubicBezTo>
                <a:cubicBezTo>
                  <a:pt x="380264" y="377171"/>
                  <a:pt x="387702" y="385898"/>
                  <a:pt x="397111" y="391886"/>
                </a:cubicBezTo>
                <a:cubicBezTo>
                  <a:pt x="406968" y="398159"/>
                  <a:pt x="418249" y="401887"/>
                  <a:pt x="428462" y="407561"/>
                </a:cubicBezTo>
                <a:cubicBezTo>
                  <a:pt x="446363" y="417506"/>
                  <a:pt x="449066" y="422940"/>
                  <a:pt x="465038" y="438912"/>
                </a:cubicBezTo>
                <a:cubicBezTo>
                  <a:pt x="485122" y="434277"/>
                  <a:pt x="538688" y="424177"/>
                  <a:pt x="564316" y="412787"/>
                </a:cubicBezTo>
                <a:cubicBezTo>
                  <a:pt x="585669" y="403297"/>
                  <a:pt x="610494" y="397959"/>
                  <a:pt x="627017" y="381436"/>
                </a:cubicBezTo>
                <a:cubicBezTo>
                  <a:pt x="630501" y="377952"/>
                  <a:pt x="633369" y="373718"/>
                  <a:pt x="637468" y="370985"/>
                </a:cubicBezTo>
                <a:cubicBezTo>
                  <a:pt x="643949" y="366664"/>
                  <a:pt x="652137" y="365208"/>
                  <a:pt x="658368" y="360535"/>
                </a:cubicBezTo>
                <a:cubicBezTo>
                  <a:pt x="666250" y="354624"/>
                  <a:pt x="672723" y="346999"/>
                  <a:pt x="679269" y="339635"/>
                </a:cubicBezTo>
                <a:cubicBezTo>
                  <a:pt x="686678" y="331300"/>
                  <a:pt x="691366" y="320356"/>
                  <a:pt x="700169" y="313509"/>
                </a:cubicBezTo>
                <a:cubicBezTo>
                  <a:pt x="707573" y="307751"/>
                  <a:pt x="717779" y="306990"/>
                  <a:pt x="726295" y="303059"/>
                </a:cubicBezTo>
                <a:cubicBezTo>
                  <a:pt x="740440" y="296531"/>
                  <a:pt x="755288" y="291025"/>
                  <a:pt x="768096" y="282158"/>
                </a:cubicBezTo>
                <a:cubicBezTo>
                  <a:pt x="778222" y="275148"/>
                  <a:pt x="785513" y="264741"/>
                  <a:pt x="794222" y="256032"/>
                </a:cubicBezTo>
                <a:cubicBezTo>
                  <a:pt x="799447" y="250807"/>
                  <a:pt x="803288" y="243662"/>
                  <a:pt x="809897" y="240357"/>
                </a:cubicBezTo>
                <a:cubicBezTo>
                  <a:pt x="863039" y="213785"/>
                  <a:pt x="836719" y="223736"/>
                  <a:pt x="888274" y="209006"/>
                </a:cubicBezTo>
                <a:cubicBezTo>
                  <a:pt x="898724" y="210748"/>
                  <a:pt x="910149" y="209493"/>
                  <a:pt x="919625" y="214231"/>
                </a:cubicBezTo>
                <a:cubicBezTo>
                  <a:pt x="944574" y="226706"/>
                  <a:pt x="965706" y="285491"/>
                  <a:pt x="971877" y="297833"/>
                </a:cubicBezTo>
                <a:lnTo>
                  <a:pt x="982327" y="318734"/>
                </a:lnTo>
                <a:lnTo>
                  <a:pt x="992777" y="339635"/>
                </a:lnTo>
                <a:cubicBezTo>
                  <a:pt x="994519" y="351827"/>
                  <a:pt x="994107" y="364527"/>
                  <a:pt x="998002" y="376211"/>
                </a:cubicBezTo>
                <a:cubicBezTo>
                  <a:pt x="999560" y="380885"/>
                  <a:pt x="1004668" y="383507"/>
                  <a:pt x="1008453" y="386661"/>
                </a:cubicBezTo>
                <a:cubicBezTo>
                  <a:pt x="1032774" y="406928"/>
                  <a:pt x="1024571" y="401380"/>
                  <a:pt x="1055479" y="407561"/>
                </a:cubicBezTo>
                <a:cubicBezTo>
                  <a:pt x="1068287" y="394754"/>
                  <a:pt x="1081094" y="379977"/>
                  <a:pt x="1097280" y="370985"/>
                </a:cubicBezTo>
                <a:cubicBezTo>
                  <a:pt x="1105479" y="366430"/>
                  <a:pt x="1114697" y="364018"/>
                  <a:pt x="1123406" y="360535"/>
                </a:cubicBezTo>
                <a:cubicBezTo>
                  <a:pt x="1130373" y="351826"/>
                  <a:pt x="1135597" y="341376"/>
                  <a:pt x="1144306" y="334409"/>
                </a:cubicBezTo>
                <a:cubicBezTo>
                  <a:pt x="1153429" y="327110"/>
                  <a:pt x="1165749" y="324926"/>
                  <a:pt x="1175657" y="318734"/>
                </a:cubicBezTo>
                <a:cubicBezTo>
                  <a:pt x="1179835" y="316123"/>
                  <a:pt x="1182624" y="311767"/>
                  <a:pt x="1186108" y="308284"/>
                </a:cubicBezTo>
                <a:cubicBezTo>
                  <a:pt x="1199641" y="267681"/>
                  <a:pt x="1181462" y="305054"/>
                  <a:pt x="1259260" y="303059"/>
                </a:cubicBezTo>
                <a:cubicBezTo>
                  <a:pt x="1304830" y="301891"/>
                  <a:pt x="1349829" y="292608"/>
                  <a:pt x="1395113" y="287383"/>
                </a:cubicBezTo>
                <a:cubicBezTo>
                  <a:pt x="1398597" y="280416"/>
                  <a:pt x="1401243" y="272964"/>
                  <a:pt x="1405564" y="266483"/>
                </a:cubicBezTo>
                <a:cubicBezTo>
                  <a:pt x="1408297" y="262384"/>
                  <a:pt x="1411277" y="254679"/>
                  <a:pt x="1416014" y="256032"/>
                </a:cubicBezTo>
                <a:cubicBezTo>
                  <a:pt x="1426737" y="259096"/>
                  <a:pt x="1433431" y="269966"/>
                  <a:pt x="1442140" y="276933"/>
                </a:cubicBezTo>
                <a:cubicBezTo>
                  <a:pt x="1479770" y="352195"/>
                  <a:pt x="1450303" y="336737"/>
                  <a:pt x="1515292" y="344860"/>
                </a:cubicBezTo>
                <a:cubicBezTo>
                  <a:pt x="1522259" y="348343"/>
                  <a:pt x="1528589" y="353620"/>
                  <a:pt x="1536192" y="355310"/>
                </a:cubicBezTo>
                <a:cubicBezTo>
                  <a:pt x="1575884" y="364131"/>
                  <a:pt x="1617644" y="363819"/>
                  <a:pt x="1656370" y="376211"/>
                </a:cubicBezTo>
                <a:cubicBezTo>
                  <a:pt x="1663789" y="378585"/>
                  <a:pt x="1662354" y="390730"/>
                  <a:pt x="1666821" y="397111"/>
                </a:cubicBezTo>
                <a:cubicBezTo>
                  <a:pt x="1674622" y="408255"/>
                  <a:pt x="1681361" y="421333"/>
                  <a:pt x="1692946" y="428462"/>
                </a:cubicBezTo>
                <a:cubicBezTo>
                  <a:pt x="1705178" y="435989"/>
                  <a:pt x="1720814" y="435429"/>
                  <a:pt x="1734748" y="438912"/>
                </a:cubicBezTo>
                <a:cubicBezTo>
                  <a:pt x="1766099" y="437170"/>
                  <a:pt x="1797401" y="433687"/>
                  <a:pt x="1828800" y="433687"/>
                </a:cubicBezTo>
                <a:cubicBezTo>
                  <a:pt x="1834308" y="433687"/>
                  <a:pt x="1839016" y="439640"/>
                  <a:pt x="1844476" y="438912"/>
                </a:cubicBezTo>
                <a:cubicBezTo>
                  <a:pt x="1865831" y="436065"/>
                  <a:pt x="1886277" y="428462"/>
                  <a:pt x="1907177" y="423237"/>
                </a:cubicBezTo>
                <a:cubicBezTo>
                  <a:pt x="1932477" y="372640"/>
                  <a:pt x="1898912" y="434258"/>
                  <a:pt x="1938528" y="381436"/>
                </a:cubicBezTo>
                <a:cubicBezTo>
                  <a:pt x="1943201" y="375205"/>
                  <a:pt x="1943214" y="365775"/>
                  <a:pt x="1948978" y="360535"/>
                </a:cubicBezTo>
                <a:cubicBezTo>
                  <a:pt x="1962918" y="347862"/>
                  <a:pt x="1980329" y="339634"/>
                  <a:pt x="1996005" y="329184"/>
                </a:cubicBezTo>
                <a:cubicBezTo>
                  <a:pt x="2005051" y="315614"/>
                  <a:pt x="2011333" y="305564"/>
                  <a:pt x="2022130" y="292608"/>
                </a:cubicBezTo>
                <a:cubicBezTo>
                  <a:pt x="2025284" y="288823"/>
                  <a:pt x="2029097" y="285641"/>
                  <a:pt x="2032581" y="282158"/>
                </a:cubicBezTo>
                <a:cubicBezTo>
                  <a:pt x="2064183" y="329560"/>
                  <a:pt x="2023982" y="264059"/>
                  <a:pt x="2053481" y="391886"/>
                </a:cubicBezTo>
                <a:cubicBezTo>
                  <a:pt x="2056984" y="407065"/>
                  <a:pt x="2066018" y="420544"/>
                  <a:pt x="2074382" y="433687"/>
                </a:cubicBezTo>
                <a:cubicBezTo>
                  <a:pt x="2090470" y="458968"/>
                  <a:pt x="2103234" y="488120"/>
                  <a:pt x="2126633" y="506839"/>
                </a:cubicBezTo>
                <a:cubicBezTo>
                  <a:pt x="2163381" y="536238"/>
                  <a:pt x="2145619" y="519172"/>
                  <a:pt x="2178885" y="559091"/>
                </a:cubicBezTo>
                <a:cubicBezTo>
                  <a:pt x="2191077" y="557349"/>
                  <a:pt x="2203887" y="558074"/>
                  <a:pt x="2215461" y="553865"/>
                </a:cubicBezTo>
                <a:cubicBezTo>
                  <a:pt x="2234619" y="546898"/>
                  <a:pt x="2239845" y="531222"/>
                  <a:pt x="2252037" y="517289"/>
                </a:cubicBezTo>
                <a:cubicBezTo>
                  <a:pt x="2258525" y="509874"/>
                  <a:pt x="2267026" y="504271"/>
                  <a:pt x="2272937" y="496389"/>
                </a:cubicBezTo>
                <a:cubicBezTo>
                  <a:pt x="2277611" y="490157"/>
                  <a:pt x="2279658" y="482326"/>
                  <a:pt x="2283388" y="475488"/>
                </a:cubicBezTo>
                <a:cubicBezTo>
                  <a:pt x="2290112" y="463161"/>
                  <a:pt x="2297718" y="451322"/>
                  <a:pt x="2304288" y="438912"/>
                </a:cubicBezTo>
                <a:cubicBezTo>
                  <a:pt x="2313399" y="421702"/>
                  <a:pt x="2321705" y="404078"/>
                  <a:pt x="2330414" y="386661"/>
                </a:cubicBezTo>
                <a:cubicBezTo>
                  <a:pt x="2333897" y="379694"/>
                  <a:pt x="2335998" y="371842"/>
                  <a:pt x="2340864" y="365760"/>
                </a:cubicBezTo>
                <a:cubicBezTo>
                  <a:pt x="2347831" y="357052"/>
                  <a:pt x="2354507" y="348102"/>
                  <a:pt x="2361765" y="339635"/>
                </a:cubicBezTo>
                <a:cubicBezTo>
                  <a:pt x="2364971" y="335895"/>
                  <a:pt x="2369061" y="332969"/>
                  <a:pt x="2372215" y="329184"/>
                </a:cubicBezTo>
                <a:cubicBezTo>
                  <a:pt x="2377790" y="322494"/>
                  <a:pt x="2381732" y="314442"/>
                  <a:pt x="2387890" y="308284"/>
                </a:cubicBezTo>
                <a:cubicBezTo>
                  <a:pt x="2440576" y="255598"/>
                  <a:pt x="2391895" y="316876"/>
                  <a:pt x="2429692" y="266483"/>
                </a:cubicBezTo>
                <a:cubicBezTo>
                  <a:pt x="2436659" y="276933"/>
                  <a:pt x="2446898" y="285829"/>
                  <a:pt x="2450592" y="297833"/>
                </a:cubicBezTo>
                <a:cubicBezTo>
                  <a:pt x="2462096" y="335220"/>
                  <a:pt x="2467508" y="359405"/>
                  <a:pt x="2481943" y="391886"/>
                </a:cubicBezTo>
                <a:cubicBezTo>
                  <a:pt x="2485106" y="399004"/>
                  <a:pt x="2488385" y="406108"/>
                  <a:pt x="2492393" y="412787"/>
                </a:cubicBezTo>
                <a:cubicBezTo>
                  <a:pt x="2513334" y="447688"/>
                  <a:pt x="2542908" y="484779"/>
                  <a:pt x="2575996" y="506839"/>
                </a:cubicBezTo>
                <a:cubicBezTo>
                  <a:pt x="2616625" y="533926"/>
                  <a:pt x="2597539" y="519894"/>
                  <a:pt x="2633472" y="548640"/>
                </a:cubicBezTo>
                <a:cubicBezTo>
                  <a:pt x="2668827" y="525071"/>
                  <a:pt x="2631630" y="555090"/>
                  <a:pt x="2659598" y="491164"/>
                </a:cubicBezTo>
                <a:cubicBezTo>
                  <a:pt x="2665603" y="477437"/>
                  <a:pt x="2677015" y="466780"/>
                  <a:pt x="2685724" y="454588"/>
                </a:cubicBezTo>
                <a:cubicBezTo>
                  <a:pt x="2695475" y="400955"/>
                  <a:pt x="2691526" y="407280"/>
                  <a:pt x="2706624" y="365760"/>
                </a:cubicBezTo>
                <a:cubicBezTo>
                  <a:pt x="2709829" y="356946"/>
                  <a:pt x="2712248" y="347678"/>
                  <a:pt x="2717074" y="339635"/>
                </a:cubicBezTo>
                <a:cubicBezTo>
                  <a:pt x="2731442" y="315689"/>
                  <a:pt x="2738403" y="313188"/>
                  <a:pt x="2758876" y="297833"/>
                </a:cubicBezTo>
                <a:cubicBezTo>
                  <a:pt x="2771068" y="303058"/>
                  <a:pt x="2785186" y="305109"/>
                  <a:pt x="2795452" y="313509"/>
                </a:cubicBezTo>
                <a:cubicBezTo>
                  <a:pt x="2868589" y="373350"/>
                  <a:pt x="2781019" y="319977"/>
                  <a:pt x="2826802" y="365760"/>
                </a:cubicBezTo>
                <a:cubicBezTo>
                  <a:pt x="2849401" y="388359"/>
                  <a:pt x="2857251" y="386481"/>
                  <a:pt x="2884279" y="391886"/>
                </a:cubicBezTo>
                <a:cubicBezTo>
                  <a:pt x="2891238" y="395365"/>
                  <a:pt x="2911277" y="402630"/>
                  <a:pt x="2915630" y="412787"/>
                </a:cubicBezTo>
                <a:cubicBezTo>
                  <a:pt x="2919128" y="420950"/>
                  <a:pt x="2919113" y="430204"/>
                  <a:pt x="2920855" y="438912"/>
                </a:cubicBezTo>
                <a:cubicBezTo>
                  <a:pt x="2950327" y="379967"/>
                  <a:pt x="2915159" y="444796"/>
                  <a:pt x="2941756" y="407561"/>
                </a:cubicBezTo>
                <a:cubicBezTo>
                  <a:pt x="2947659" y="399297"/>
                  <a:pt x="2952499" y="390314"/>
                  <a:pt x="2957431" y="381436"/>
                </a:cubicBezTo>
                <a:cubicBezTo>
                  <a:pt x="2961214" y="374627"/>
                  <a:pt x="2963099" y="366684"/>
                  <a:pt x="2967881" y="360535"/>
                </a:cubicBezTo>
                <a:cubicBezTo>
                  <a:pt x="2975442" y="350813"/>
                  <a:pt x="2988499" y="345425"/>
                  <a:pt x="2994007" y="334409"/>
                </a:cubicBezTo>
                <a:cubicBezTo>
                  <a:pt x="3006199" y="310025"/>
                  <a:pt x="3019844" y="286315"/>
                  <a:pt x="3030583" y="261257"/>
                </a:cubicBezTo>
                <a:cubicBezTo>
                  <a:pt x="3035808" y="249065"/>
                  <a:pt x="3039816" y="236276"/>
                  <a:pt x="3046258" y="224681"/>
                </a:cubicBezTo>
                <a:cubicBezTo>
                  <a:pt x="3048651" y="220375"/>
                  <a:pt x="3053631" y="218078"/>
                  <a:pt x="3056709" y="214231"/>
                </a:cubicBezTo>
                <a:cubicBezTo>
                  <a:pt x="3060632" y="209327"/>
                  <a:pt x="3063676" y="203781"/>
                  <a:pt x="3067159" y="198556"/>
                </a:cubicBezTo>
                <a:cubicBezTo>
                  <a:pt x="3068901" y="191589"/>
                  <a:pt x="3069862" y="184379"/>
                  <a:pt x="3072384" y="177655"/>
                </a:cubicBezTo>
                <a:cubicBezTo>
                  <a:pt x="3078463" y="161445"/>
                  <a:pt x="3094620" y="137558"/>
                  <a:pt x="3103735" y="125404"/>
                </a:cubicBezTo>
                <a:cubicBezTo>
                  <a:pt x="3108960" y="118437"/>
                  <a:pt x="3116656" y="112765"/>
                  <a:pt x="3119410" y="104503"/>
                </a:cubicBezTo>
                <a:cubicBezTo>
                  <a:pt x="3122164" y="96241"/>
                  <a:pt x="3119410" y="87086"/>
                  <a:pt x="3119410" y="7837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05D882E1-7879-489E-81E7-4D1218436BE3}"/>
              </a:ext>
            </a:extLst>
          </p:cNvPr>
          <p:cNvSpPr/>
          <p:nvPr/>
        </p:nvSpPr>
        <p:spPr>
          <a:xfrm>
            <a:off x="712733" y="3173549"/>
            <a:ext cx="2659598" cy="606117"/>
          </a:xfrm>
          <a:custGeom>
            <a:avLst/>
            <a:gdLst>
              <a:gd name="connsiteX0" fmla="*/ 0 w 5998464"/>
              <a:gd name="connsiteY0" fmla="*/ 104503 h 606117"/>
              <a:gd name="connsiteX1" fmla="*/ 15676 w 5998464"/>
              <a:gd name="connsiteY1" fmla="*/ 308284 h 606117"/>
              <a:gd name="connsiteX2" fmla="*/ 31351 w 5998464"/>
              <a:gd name="connsiteY2" fmla="*/ 318734 h 606117"/>
              <a:gd name="connsiteX3" fmla="*/ 41801 w 5998464"/>
              <a:gd name="connsiteY3" fmla="*/ 334409 h 606117"/>
              <a:gd name="connsiteX4" fmla="*/ 52252 w 5998464"/>
              <a:gd name="connsiteY4" fmla="*/ 355310 h 606117"/>
              <a:gd name="connsiteX5" fmla="*/ 73152 w 5998464"/>
              <a:gd name="connsiteY5" fmla="*/ 381436 h 606117"/>
              <a:gd name="connsiteX6" fmla="*/ 88828 w 5998464"/>
              <a:gd name="connsiteY6" fmla="*/ 428462 h 606117"/>
              <a:gd name="connsiteX7" fmla="*/ 104503 w 5998464"/>
              <a:gd name="connsiteY7" fmla="*/ 444137 h 606117"/>
              <a:gd name="connsiteX8" fmla="*/ 125404 w 5998464"/>
              <a:gd name="connsiteY8" fmla="*/ 538190 h 606117"/>
              <a:gd name="connsiteX9" fmla="*/ 141079 w 5998464"/>
              <a:gd name="connsiteY9" fmla="*/ 548640 h 606117"/>
              <a:gd name="connsiteX10" fmla="*/ 177655 w 5998464"/>
              <a:gd name="connsiteY10" fmla="*/ 543415 h 606117"/>
              <a:gd name="connsiteX11" fmla="*/ 198556 w 5998464"/>
              <a:gd name="connsiteY11" fmla="*/ 527740 h 606117"/>
              <a:gd name="connsiteX12" fmla="*/ 229907 w 5998464"/>
              <a:gd name="connsiteY12" fmla="*/ 475488 h 606117"/>
              <a:gd name="connsiteX13" fmla="*/ 240357 w 5998464"/>
              <a:gd name="connsiteY13" fmla="*/ 438912 h 606117"/>
              <a:gd name="connsiteX14" fmla="*/ 250807 w 5998464"/>
              <a:gd name="connsiteY14" fmla="*/ 423237 h 606117"/>
              <a:gd name="connsiteX15" fmla="*/ 276933 w 5998464"/>
              <a:gd name="connsiteY15" fmla="*/ 370985 h 606117"/>
              <a:gd name="connsiteX16" fmla="*/ 297833 w 5998464"/>
              <a:gd name="connsiteY16" fmla="*/ 313509 h 606117"/>
              <a:gd name="connsiteX17" fmla="*/ 344860 w 5998464"/>
              <a:gd name="connsiteY17" fmla="*/ 297833 h 606117"/>
              <a:gd name="connsiteX18" fmla="*/ 381436 w 5998464"/>
              <a:gd name="connsiteY18" fmla="*/ 282158 h 606117"/>
              <a:gd name="connsiteX19" fmla="*/ 407561 w 5998464"/>
              <a:gd name="connsiteY19" fmla="*/ 303059 h 606117"/>
              <a:gd name="connsiteX20" fmla="*/ 423237 w 5998464"/>
              <a:gd name="connsiteY20" fmla="*/ 329184 h 606117"/>
              <a:gd name="connsiteX21" fmla="*/ 433687 w 5998464"/>
              <a:gd name="connsiteY21" fmla="*/ 386661 h 606117"/>
              <a:gd name="connsiteX22" fmla="*/ 444137 w 5998464"/>
              <a:gd name="connsiteY22" fmla="*/ 402336 h 606117"/>
              <a:gd name="connsiteX23" fmla="*/ 475488 w 5998464"/>
              <a:gd name="connsiteY23" fmla="*/ 485939 h 606117"/>
              <a:gd name="connsiteX24" fmla="*/ 480713 w 5998464"/>
              <a:gd name="connsiteY24" fmla="*/ 512064 h 606117"/>
              <a:gd name="connsiteX25" fmla="*/ 512064 w 5998464"/>
              <a:gd name="connsiteY25" fmla="*/ 564316 h 606117"/>
              <a:gd name="connsiteX26" fmla="*/ 522515 w 5998464"/>
              <a:gd name="connsiteY26" fmla="*/ 574766 h 606117"/>
              <a:gd name="connsiteX27" fmla="*/ 538190 w 5998464"/>
              <a:gd name="connsiteY27" fmla="*/ 579991 h 606117"/>
              <a:gd name="connsiteX28" fmla="*/ 559091 w 5998464"/>
              <a:gd name="connsiteY28" fmla="*/ 559091 h 606117"/>
              <a:gd name="connsiteX29" fmla="*/ 590441 w 5998464"/>
              <a:gd name="connsiteY29" fmla="*/ 475488 h 606117"/>
              <a:gd name="connsiteX30" fmla="*/ 606117 w 5998464"/>
              <a:gd name="connsiteY30" fmla="*/ 459813 h 606117"/>
              <a:gd name="connsiteX31" fmla="*/ 637468 w 5998464"/>
              <a:gd name="connsiteY31" fmla="*/ 423237 h 606117"/>
              <a:gd name="connsiteX32" fmla="*/ 689719 w 5998464"/>
              <a:gd name="connsiteY32" fmla="*/ 329184 h 606117"/>
              <a:gd name="connsiteX33" fmla="*/ 721070 w 5998464"/>
              <a:gd name="connsiteY33" fmla="*/ 297833 h 606117"/>
              <a:gd name="connsiteX34" fmla="*/ 726295 w 5998464"/>
              <a:gd name="connsiteY34" fmla="*/ 282158 h 606117"/>
              <a:gd name="connsiteX35" fmla="*/ 736745 w 5998464"/>
              <a:gd name="connsiteY35" fmla="*/ 323959 h 606117"/>
              <a:gd name="connsiteX36" fmla="*/ 768096 w 5998464"/>
              <a:gd name="connsiteY36" fmla="*/ 407561 h 606117"/>
              <a:gd name="connsiteX37" fmla="*/ 778547 w 5998464"/>
              <a:gd name="connsiteY37" fmla="*/ 423237 h 606117"/>
              <a:gd name="connsiteX38" fmla="*/ 794222 w 5998464"/>
              <a:gd name="connsiteY38" fmla="*/ 433687 h 606117"/>
              <a:gd name="connsiteX39" fmla="*/ 825573 w 5998464"/>
              <a:gd name="connsiteY39" fmla="*/ 370985 h 606117"/>
              <a:gd name="connsiteX40" fmla="*/ 862149 w 5998464"/>
              <a:gd name="connsiteY40" fmla="*/ 334409 h 606117"/>
              <a:gd name="connsiteX41" fmla="*/ 872599 w 5998464"/>
              <a:gd name="connsiteY41" fmla="*/ 313509 h 606117"/>
              <a:gd name="connsiteX42" fmla="*/ 893500 w 5998464"/>
              <a:gd name="connsiteY42" fmla="*/ 292608 h 606117"/>
              <a:gd name="connsiteX43" fmla="*/ 940526 w 5998464"/>
              <a:gd name="connsiteY43" fmla="*/ 308284 h 606117"/>
              <a:gd name="connsiteX44" fmla="*/ 977102 w 5998464"/>
              <a:gd name="connsiteY44" fmla="*/ 412787 h 606117"/>
              <a:gd name="connsiteX45" fmla="*/ 998003 w 5998464"/>
              <a:gd name="connsiteY45" fmla="*/ 454588 h 606117"/>
              <a:gd name="connsiteX46" fmla="*/ 1008453 w 5998464"/>
              <a:gd name="connsiteY46" fmla="*/ 480713 h 606117"/>
              <a:gd name="connsiteX47" fmla="*/ 1029353 w 5998464"/>
              <a:gd name="connsiteY47" fmla="*/ 485939 h 606117"/>
              <a:gd name="connsiteX48" fmla="*/ 1065929 w 5998464"/>
              <a:gd name="connsiteY48" fmla="*/ 465038 h 606117"/>
              <a:gd name="connsiteX49" fmla="*/ 1092055 w 5998464"/>
              <a:gd name="connsiteY49" fmla="*/ 381436 h 606117"/>
              <a:gd name="connsiteX50" fmla="*/ 1102505 w 5998464"/>
              <a:gd name="connsiteY50" fmla="*/ 370985 h 606117"/>
              <a:gd name="connsiteX51" fmla="*/ 1118181 w 5998464"/>
              <a:gd name="connsiteY51" fmla="*/ 350085 h 606117"/>
              <a:gd name="connsiteX52" fmla="*/ 1128631 w 5998464"/>
              <a:gd name="connsiteY52" fmla="*/ 334409 h 606117"/>
              <a:gd name="connsiteX53" fmla="*/ 1154757 w 5998464"/>
              <a:gd name="connsiteY53" fmla="*/ 323959 h 606117"/>
              <a:gd name="connsiteX54" fmla="*/ 1180883 w 5998464"/>
              <a:gd name="connsiteY54" fmla="*/ 329184 h 606117"/>
              <a:gd name="connsiteX55" fmla="*/ 1186108 w 5998464"/>
              <a:gd name="connsiteY55" fmla="*/ 376211 h 606117"/>
              <a:gd name="connsiteX56" fmla="*/ 1238359 w 5998464"/>
              <a:gd name="connsiteY56" fmla="*/ 370985 h 606117"/>
              <a:gd name="connsiteX57" fmla="*/ 1295836 w 5998464"/>
              <a:gd name="connsiteY57" fmla="*/ 334409 h 606117"/>
              <a:gd name="connsiteX58" fmla="*/ 1348087 w 5998464"/>
              <a:gd name="connsiteY58" fmla="*/ 308284 h 606117"/>
              <a:gd name="connsiteX59" fmla="*/ 1358537 w 5998464"/>
              <a:gd name="connsiteY59" fmla="*/ 329184 h 606117"/>
              <a:gd name="connsiteX60" fmla="*/ 1389888 w 5998464"/>
              <a:gd name="connsiteY60" fmla="*/ 438912 h 606117"/>
              <a:gd name="connsiteX61" fmla="*/ 1431689 w 5998464"/>
              <a:gd name="connsiteY61" fmla="*/ 407561 h 606117"/>
              <a:gd name="connsiteX62" fmla="*/ 1447365 w 5998464"/>
              <a:gd name="connsiteY62" fmla="*/ 386661 h 606117"/>
              <a:gd name="connsiteX63" fmla="*/ 1473491 w 5998464"/>
              <a:gd name="connsiteY63" fmla="*/ 412787 h 606117"/>
              <a:gd name="connsiteX64" fmla="*/ 1499616 w 5998464"/>
              <a:gd name="connsiteY64" fmla="*/ 496389 h 606117"/>
              <a:gd name="connsiteX65" fmla="*/ 1551868 w 5998464"/>
              <a:gd name="connsiteY65" fmla="*/ 606117 h 606117"/>
              <a:gd name="connsiteX66" fmla="*/ 1593669 w 5998464"/>
              <a:gd name="connsiteY66" fmla="*/ 590441 h 606117"/>
              <a:gd name="connsiteX67" fmla="*/ 1614569 w 5998464"/>
              <a:gd name="connsiteY67" fmla="*/ 485939 h 606117"/>
              <a:gd name="connsiteX68" fmla="*/ 1651145 w 5998464"/>
              <a:gd name="connsiteY68" fmla="*/ 449363 h 606117"/>
              <a:gd name="connsiteX69" fmla="*/ 1661596 w 5998464"/>
              <a:gd name="connsiteY69" fmla="*/ 428462 h 606117"/>
              <a:gd name="connsiteX70" fmla="*/ 1708622 w 5998464"/>
              <a:gd name="connsiteY70" fmla="*/ 391886 h 606117"/>
              <a:gd name="connsiteX71" fmla="*/ 1739973 w 5998464"/>
              <a:gd name="connsiteY71" fmla="*/ 428462 h 606117"/>
              <a:gd name="connsiteX72" fmla="*/ 1750423 w 5998464"/>
              <a:gd name="connsiteY72" fmla="*/ 496389 h 606117"/>
              <a:gd name="connsiteX73" fmla="*/ 1771324 w 5998464"/>
              <a:gd name="connsiteY73" fmla="*/ 579991 h 606117"/>
              <a:gd name="connsiteX74" fmla="*/ 1813125 w 5998464"/>
              <a:gd name="connsiteY74" fmla="*/ 512064 h 606117"/>
              <a:gd name="connsiteX75" fmla="*/ 1854926 w 5998464"/>
              <a:gd name="connsiteY75" fmla="*/ 444137 h 606117"/>
              <a:gd name="connsiteX76" fmla="*/ 1886277 w 5998464"/>
              <a:gd name="connsiteY76" fmla="*/ 386661 h 606117"/>
              <a:gd name="connsiteX77" fmla="*/ 1907177 w 5998464"/>
              <a:gd name="connsiteY77" fmla="*/ 376211 h 606117"/>
              <a:gd name="connsiteX78" fmla="*/ 1948979 w 5998464"/>
              <a:gd name="connsiteY78" fmla="*/ 344860 h 606117"/>
              <a:gd name="connsiteX79" fmla="*/ 1964654 w 5998464"/>
              <a:gd name="connsiteY79" fmla="*/ 350085 h 606117"/>
              <a:gd name="connsiteX80" fmla="*/ 1975104 w 5998464"/>
              <a:gd name="connsiteY80" fmla="*/ 454588 h 606117"/>
              <a:gd name="connsiteX81" fmla="*/ 1985555 w 5998464"/>
              <a:gd name="connsiteY81" fmla="*/ 360535 h 606117"/>
              <a:gd name="connsiteX82" fmla="*/ 2001230 w 5998464"/>
              <a:gd name="connsiteY82" fmla="*/ 355310 h 606117"/>
              <a:gd name="connsiteX83" fmla="*/ 2022131 w 5998464"/>
              <a:gd name="connsiteY83" fmla="*/ 381436 h 606117"/>
              <a:gd name="connsiteX84" fmla="*/ 2048256 w 5998464"/>
              <a:gd name="connsiteY84" fmla="*/ 402336 h 606117"/>
              <a:gd name="connsiteX85" fmla="*/ 2058707 w 5998464"/>
              <a:gd name="connsiteY85" fmla="*/ 376211 h 606117"/>
              <a:gd name="connsiteX86" fmla="*/ 2069157 w 5998464"/>
              <a:gd name="connsiteY86" fmla="*/ 355310 h 606117"/>
              <a:gd name="connsiteX87" fmla="*/ 2100508 w 5998464"/>
              <a:gd name="connsiteY87" fmla="*/ 370985 h 606117"/>
              <a:gd name="connsiteX88" fmla="*/ 2110958 w 5998464"/>
              <a:gd name="connsiteY88" fmla="*/ 391886 h 606117"/>
              <a:gd name="connsiteX89" fmla="*/ 2131859 w 5998464"/>
              <a:gd name="connsiteY89" fmla="*/ 465038 h 606117"/>
              <a:gd name="connsiteX90" fmla="*/ 2189335 w 5998464"/>
              <a:gd name="connsiteY90" fmla="*/ 491164 h 606117"/>
              <a:gd name="connsiteX91" fmla="*/ 2314739 w 5998464"/>
              <a:gd name="connsiteY91" fmla="*/ 282158 h 606117"/>
              <a:gd name="connsiteX92" fmla="*/ 2356540 w 5998464"/>
              <a:gd name="connsiteY92" fmla="*/ 229907 h 606117"/>
              <a:gd name="connsiteX93" fmla="*/ 2414016 w 5998464"/>
              <a:gd name="connsiteY93" fmla="*/ 172430 h 606117"/>
              <a:gd name="connsiteX94" fmla="*/ 2434917 w 5998464"/>
              <a:gd name="connsiteY94" fmla="*/ 261257 h 606117"/>
              <a:gd name="connsiteX95" fmla="*/ 2445367 w 5998464"/>
              <a:gd name="connsiteY95" fmla="*/ 303059 h 606117"/>
              <a:gd name="connsiteX96" fmla="*/ 2471493 w 5998464"/>
              <a:gd name="connsiteY96" fmla="*/ 282158 h 606117"/>
              <a:gd name="connsiteX97" fmla="*/ 2481943 w 5998464"/>
              <a:gd name="connsiteY97" fmla="*/ 250807 h 606117"/>
              <a:gd name="connsiteX98" fmla="*/ 2492393 w 5998464"/>
              <a:gd name="connsiteY98" fmla="*/ 224681 h 606117"/>
              <a:gd name="connsiteX99" fmla="*/ 2518519 w 5998464"/>
              <a:gd name="connsiteY99" fmla="*/ 229907 h 606117"/>
              <a:gd name="connsiteX100" fmla="*/ 2523744 w 5998464"/>
              <a:gd name="connsiteY100" fmla="*/ 245582 h 606117"/>
              <a:gd name="connsiteX101" fmla="*/ 2534195 w 5998464"/>
              <a:gd name="connsiteY101" fmla="*/ 261257 h 606117"/>
              <a:gd name="connsiteX102" fmla="*/ 2565545 w 5998464"/>
              <a:gd name="connsiteY102" fmla="*/ 250807 h 606117"/>
              <a:gd name="connsiteX103" fmla="*/ 2575996 w 5998464"/>
              <a:gd name="connsiteY103" fmla="*/ 229907 h 606117"/>
              <a:gd name="connsiteX104" fmla="*/ 2602121 w 5998464"/>
              <a:gd name="connsiteY104" fmla="*/ 198556 h 606117"/>
              <a:gd name="connsiteX105" fmla="*/ 2659598 w 5998464"/>
              <a:gd name="connsiteY105" fmla="*/ 214231 h 606117"/>
              <a:gd name="connsiteX106" fmla="*/ 2670048 w 5998464"/>
              <a:gd name="connsiteY106" fmla="*/ 250807 h 606117"/>
              <a:gd name="connsiteX107" fmla="*/ 2732750 w 5998464"/>
              <a:gd name="connsiteY107" fmla="*/ 355310 h 606117"/>
              <a:gd name="connsiteX108" fmla="*/ 2743200 w 5998464"/>
              <a:gd name="connsiteY108" fmla="*/ 376211 h 606117"/>
              <a:gd name="connsiteX109" fmla="*/ 2811127 w 5998464"/>
              <a:gd name="connsiteY109" fmla="*/ 438912 h 606117"/>
              <a:gd name="connsiteX110" fmla="*/ 2837253 w 5998464"/>
              <a:gd name="connsiteY110" fmla="*/ 376211 h 606117"/>
              <a:gd name="connsiteX111" fmla="*/ 2920855 w 5998464"/>
              <a:gd name="connsiteY111" fmla="*/ 266483 h 606117"/>
              <a:gd name="connsiteX112" fmla="*/ 2946981 w 5998464"/>
              <a:gd name="connsiteY112" fmla="*/ 235132 h 606117"/>
              <a:gd name="connsiteX113" fmla="*/ 2962656 w 5998464"/>
              <a:gd name="connsiteY113" fmla="*/ 224681 h 606117"/>
              <a:gd name="connsiteX114" fmla="*/ 2994007 w 5998464"/>
              <a:gd name="connsiteY114" fmla="*/ 276933 h 606117"/>
              <a:gd name="connsiteX115" fmla="*/ 3014908 w 5998464"/>
              <a:gd name="connsiteY115" fmla="*/ 318734 h 606117"/>
              <a:gd name="connsiteX116" fmla="*/ 3020133 w 5998464"/>
              <a:gd name="connsiteY116" fmla="*/ 350085 h 606117"/>
              <a:gd name="connsiteX117" fmla="*/ 3041033 w 5998464"/>
              <a:gd name="connsiteY117" fmla="*/ 334409 h 606117"/>
              <a:gd name="connsiteX118" fmla="*/ 3051484 w 5998464"/>
              <a:gd name="connsiteY118" fmla="*/ 303059 h 606117"/>
              <a:gd name="connsiteX119" fmla="*/ 3072384 w 5998464"/>
              <a:gd name="connsiteY119" fmla="*/ 407561 h 606117"/>
              <a:gd name="connsiteX120" fmla="*/ 3082835 w 5998464"/>
              <a:gd name="connsiteY120" fmla="*/ 438912 h 606117"/>
              <a:gd name="connsiteX121" fmla="*/ 3119411 w 5998464"/>
              <a:gd name="connsiteY121" fmla="*/ 475488 h 606117"/>
              <a:gd name="connsiteX122" fmla="*/ 3155987 w 5998464"/>
              <a:gd name="connsiteY122" fmla="*/ 532965 h 606117"/>
              <a:gd name="connsiteX123" fmla="*/ 3182112 w 5998464"/>
              <a:gd name="connsiteY123" fmla="*/ 517289 h 606117"/>
              <a:gd name="connsiteX124" fmla="*/ 3223913 w 5998464"/>
              <a:gd name="connsiteY124" fmla="*/ 365760 h 606117"/>
              <a:gd name="connsiteX125" fmla="*/ 3234364 w 5998464"/>
              <a:gd name="connsiteY125" fmla="*/ 318734 h 606117"/>
              <a:gd name="connsiteX126" fmla="*/ 3260489 w 5998464"/>
              <a:gd name="connsiteY126" fmla="*/ 261257 h 606117"/>
              <a:gd name="connsiteX127" fmla="*/ 3286615 w 5998464"/>
              <a:gd name="connsiteY127" fmla="*/ 266483 h 606117"/>
              <a:gd name="connsiteX128" fmla="*/ 3297065 w 5998464"/>
              <a:gd name="connsiteY128" fmla="*/ 297833 h 606117"/>
              <a:gd name="connsiteX129" fmla="*/ 3317966 w 5998464"/>
              <a:gd name="connsiteY129" fmla="*/ 350085 h 606117"/>
              <a:gd name="connsiteX130" fmla="*/ 3328416 w 5998464"/>
              <a:gd name="connsiteY130" fmla="*/ 381436 h 606117"/>
              <a:gd name="connsiteX131" fmla="*/ 3344092 w 5998464"/>
              <a:gd name="connsiteY131" fmla="*/ 386661 h 606117"/>
              <a:gd name="connsiteX132" fmla="*/ 3364992 w 5998464"/>
              <a:gd name="connsiteY132" fmla="*/ 292608 h 606117"/>
              <a:gd name="connsiteX133" fmla="*/ 3396343 w 5998464"/>
              <a:gd name="connsiteY133" fmla="*/ 297833 h 606117"/>
              <a:gd name="connsiteX134" fmla="*/ 3448595 w 5998464"/>
              <a:gd name="connsiteY134" fmla="*/ 402336 h 606117"/>
              <a:gd name="connsiteX135" fmla="*/ 3453820 w 5998464"/>
              <a:gd name="connsiteY135" fmla="*/ 418012 h 606117"/>
              <a:gd name="connsiteX136" fmla="*/ 3485171 w 5998464"/>
              <a:gd name="connsiteY136" fmla="*/ 449363 h 606117"/>
              <a:gd name="connsiteX137" fmla="*/ 3537422 w 5998464"/>
              <a:gd name="connsiteY137" fmla="*/ 266483 h 606117"/>
              <a:gd name="connsiteX138" fmla="*/ 3568773 w 5998464"/>
              <a:gd name="connsiteY138" fmla="*/ 193331 h 606117"/>
              <a:gd name="connsiteX139" fmla="*/ 3579223 w 5998464"/>
              <a:gd name="connsiteY139" fmla="*/ 172430 h 606117"/>
              <a:gd name="connsiteX140" fmla="*/ 3615799 w 5998464"/>
              <a:gd name="connsiteY140" fmla="*/ 135854 h 606117"/>
              <a:gd name="connsiteX141" fmla="*/ 3621024 w 5998464"/>
              <a:gd name="connsiteY141" fmla="*/ 120179 h 606117"/>
              <a:gd name="connsiteX142" fmla="*/ 3631475 w 5998464"/>
              <a:gd name="connsiteY142" fmla="*/ 151529 h 606117"/>
              <a:gd name="connsiteX143" fmla="*/ 3673276 w 5998464"/>
              <a:gd name="connsiteY143" fmla="*/ 214231 h 606117"/>
              <a:gd name="connsiteX144" fmla="*/ 3704627 w 5998464"/>
              <a:gd name="connsiteY144" fmla="*/ 177655 h 606117"/>
              <a:gd name="connsiteX145" fmla="*/ 3746428 w 5998464"/>
              <a:gd name="connsiteY145" fmla="*/ 167205 h 606117"/>
              <a:gd name="connsiteX146" fmla="*/ 3777779 w 5998464"/>
              <a:gd name="connsiteY146" fmla="*/ 297833 h 606117"/>
              <a:gd name="connsiteX147" fmla="*/ 3788229 w 5998464"/>
              <a:gd name="connsiteY147" fmla="*/ 318734 h 606117"/>
              <a:gd name="connsiteX148" fmla="*/ 3830030 w 5998464"/>
              <a:gd name="connsiteY148" fmla="*/ 370985 h 606117"/>
              <a:gd name="connsiteX149" fmla="*/ 3840480 w 5998464"/>
              <a:gd name="connsiteY149" fmla="*/ 350085 h 606117"/>
              <a:gd name="connsiteX150" fmla="*/ 3866606 w 5998464"/>
              <a:gd name="connsiteY150" fmla="*/ 303059 h 606117"/>
              <a:gd name="connsiteX151" fmla="*/ 3877056 w 5998464"/>
              <a:gd name="connsiteY151" fmla="*/ 250807 h 606117"/>
              <a:gd name="connsiteX152" fmla="*/ 3897957 w 5998464"/>
              <a:gd name="connsiteY152" fmla="*/ 135854 h 606117"/>
              <a:gd name="connsiteX153" fmla="*/ 3918857 w 5998464"/>
              <a:gd name="connsiteY153" fmla="*/ 141079 h 606117"/>
              <a:gd name="connsiteX154" fmla="*/ 3939758 w 5998464"/>
              <a:gd name="connsiteY154" fmla="*/ 235132 h 606117"/>
              <a:gd name="connsiteX155" fmla="*/ 3950208 w 5998464"/>
              <a:gd name="connsiteY155" fmla="*/ 219456 h 606117"/>
              <a:gd name="connsiteX156" fmla="*/ 3971109 w 5998464"/>
              <a:gd name="connsiteY156" fmla="*/ 167205 h 606117"/>
              <a:gd name="connsiteX157" fmla="*/ 3981559 w 5998464"/>
              <a:gd name="connsiteY157" fmla="*/ 146304 h 606117"/>
              <a:gd name="connsiteX158" fmla="*/ 4012910 w 5998464"/>
              <a:gd name="connsiteY158" fmla="*/ 198556 h 606117"/>
              <a:gd name="connsiteX159" fmla="*/ 4044261 w 5998464"/>
              <a:gd name="connsiteY159" fmla="*/ 224681 h 606117"/>
              <a:gd name="connsiteX160" fmla="*/ 4054711 w 5998464"/>
              <a:gd name="connsiteY160" fmla="*/ 245582 h 606117"/>
              <a:gd name="connsiteX161" fmla="*/ 4122638 w 5998464"/>
              <a:gd name="connsiteY161" fmla="*/ 250807 h 606117"/>
              <a:gd name="connsiteX162" fmla="*/ 4232366 w 5998464"/>
              <a:gd name="connsiteY162" fmla="*/ 177655 h 606117"/>
              <a:gd name="connsiteX163" fmla="*/ 4289843 w 5998464"/>
              <a:gd name="connsiteY163" fmla="*/ 188105 h 606117"/>
              <a:gd name="connsiteX164" fmla="*/ 4300293 w 5998464"/>
              <a:gd name="connsiteY164" fmla="*/ 219456 h 606117"/>
              <a:gd name="connsiteX165" fmla="*/ 4326419 w 5998464"/>
              <a:gd name="connsiteY165" fmla="*/ 287383 h 606117"/>
              <a:gd name="connsiteX166" fmla="*/ 4347319 w 5998464"/>
              <a:gd name="connsiteY166" fmla="*/ 282158 h 606117"/>
              <a:gd name="connsiteX167" fmla="*/ 4368220 w 5998464"/>
              <a:gd name="connsiteY167" fmla="*/ 214231 h 606117"/>
              <a:gd name="connsiteX168" fmla="*/ 4389120 w 5998464"/>
              <a:gd name="connsiteY168" fmla="*/ 198556 h 606117"/>
              <a:gd name="connsiteX169" fmla="*/ 4399571 w 5998464"/>
              <a:gd name="connsiteY169" fmla="*/ 188105 h 606117"/>
              <a:gd name="connsiteX170" fmla="*/ 4446597 w 5998464"/>
              <a:gd name="connsiteY170" fmla="*/ 219456 h 606117"/>
              <a:gd name="connsiteX171" fmla="*/ 4488398 w 5998464"/>
              <a:gd name="connsiteY171" fmla="*/ 303059 h 606117"/>
              <a:gd name="connsiteX172" fmla="*/ 4524974 w 5998464"/>
              <a:gd name="connsiteY172" fmla="*/ 407561 h 606117"/>
              <a:gd name="connsiteX173" fmla="*/ 4551100 w 5998464"/>
              <a:gd name="connsiteY173" fmla="*/ 428462 h 606117"/>
              <a:gd name="connsiteX174" fmla="*/ 4566775 w 5998464"/>
              <a:gd name="connsiteY174" fmla="*/ 444137 h 606117"/>
              <a:gd name="connsiteX175" fmla="*/ 4577225 w 5998464"/>
              <a:gd name="connsiteY175" fmla="*/ 412787 h 606117"/>
              <a:gd name="connsiteX176" fmla="*/ 4603351 w 5998464"/>
              <a:gd name="connsiteY176" fmla="*/ 360535 h 606117"/>
              <a:gd name="connsiteX177" fmla="*/ 4613801 w 5998464"/>
              <a:gd name="connsiteY177" fmla="*/ 292608 h 606117"/>
              <a:gd name="connsiteX178" fmla="*/ 4671278 w 5998464"/>
              <a:gd name="connsiteY178" fmla="*/ 172430 h 606117"/>
              <a:gd name="connsiteX179" fmla="*/ 4692179 w 5998464"/>
              <a:gd name="connsiteY179" fmla="*/ 120179 h 606117"/>
              <a:gd name="connsiteX180" fmla="*/ 4723529 w 5998464"/>
              <a:gd name="connsiteY180" fmla="*/ 88828 h 606117"/>
              <a:gd name="connsiteX181" fmla="*/ 4749655 w 5998464"/>
              <a:gd name="connsiteY181" fmla="*/ 203781 h 606117"/>
              <a:gd name="connsiteX182" fmla="*/ 4760105 w 5998464"/>
              <a:gd name="connsiteY182" fmla="*/ 224681 h 606117"/>
              <a:gd name="connsiteX183" fmla="*/ 4791456 w 5998464"/>
              <a:gd name="connsiteY183" fmla="*/ 323959 h 606117"/>
              <a:gd name="connsiteX184" fmla="*/ 4833257 w 5998464"/>
              <a:gd name="connsiteY184" fmla="*/ 308284 h 606117"/>
              <a:gd name="connsiteX185" fmla="*/ 4843708 w 5998464"/>
              <a:gd name="connsiteY185" fmla="*/ 271708 h 606117"/>
              <a:gd name="connsiteX186" fmla="*/ 4864608 w 5998464"/>
              <a:gd name="connsiteY186" fmla="*/ 240357 h 606117"/>
              <a:gd name="connsiteX187" fmla="*/ 4922085 w 5998464"/>
              <a:gd name="connsiteY187" fmla="*/ 172430 h 606117"/>
              <a:gd name="connsiteX188" fmla="*/ 4990012 w 5998464"/>
              <a:gd name="connsiteY188" fmla="*/ 125404 h 606117"/>
              <a:gd name="connsiteX189" fmla="*/ 5026588 w 5998464"/>
              <a:gd name="connsiteY189" fmla="*/ 109728 h 606117"/>
              <a:gd name="connsiteX190" fmla="*/ 5063164 w 5998464"/>
              <a:gd name="connsiteY190" fmla="*/ 125404 h 606117"/>
              <a:gd name="connsiteX191" fmla="*/ 5073614 w 5998464"/>
              <a:gd name="connsiteY191" fmla="*/ 177655 h 606117"/>
              <a:gd name="connsiteX192" fmla="*/ 5089289 w 5998464"/>
              <a:gd name="connsiteY192" fmla="*/ 245582 h 606117"/>
              <a:gd name="connsiteX193" fmla="*/ 5104965 w 5998464"/>
              <a:gd name="connsiteY193" fmla="*/ 287383 h 606117"/>
              <a:gd name="connsiteX194" fmla="*/ 5209468 w 5998464"/>
              <a:gd name="connsiteY194" fmla="*/ 214231 h 606117"/>
              <a:gd name="connsiteX195" fmla="*/ 5240819 w 5998464"/>
              <a:gd name="connsiteY195" fmla="*/ 182880 h 606117"/>
              <a:gd name="connsiteX196" fmla="*/ 5272169 w 5998464"/>
              <a:gd name="connsiteY196" fmla="*/ 256032 h 606117"/>
              <a:gd name="connsiteX197" fmla="*/ 5282620 w 5998464"/>
              <a:gd name="connsiteY197" fmla="*/ 203781 h 606117"/>
              <a:gd name="connsiteX198" fmla="*/ 5308745 w 5998464"/>
              <a:gd name="connsiteY198" fmla="*/ 151529 h 606117"/>
              <a:gd name="connsiteX199" fmla="*/ 5313971 w 5998464"/>
              <a:gd name="connsiteY199" fmla="*/ 120179 h 606117"/>
              <a:gd name="connsiteX200" fmla="*/ 5324421 w 5998464"/>
              <a:gd name="connsiteY200" fmla="*/ 167205 h 606117"/>
              <a:gd name="connsiteX201" fmla="*/ 5334871 w 5998464"/>
              <a:gd name="connsiteY201" fmla="*/ 235132 h 606117"/>
              <a:gd name="connsiteX202" fmla="*/ 5355772 w 5998464"/>
              <a:gd name="connsiteY202" fmla="*/ 329184 h 606117"/>
              <a:gd name="connsiteX203" fmla="*/ 5402798 w 5998464"/>
              <a:gd name="connsiteY203" fmla="*/ 323959 h 606117"/>
              <a:gd name="connsiteX204" fmla="*/ 5418473 w 5998464"/>
              <a:gd name="connsiteY204" fmla="*/ 313509 h 606117"/>
              <a:gd name="connsiteX205" fmla="*/ 5449824 w 5998464"/>
              <a:gd name="connsiteY205" fmla="*/ 318734 h 606117"/>
              <a:gd name="connsiteX206" fmla="*/ 5470725 w 5998464"/>
              <a:gd name="connsiteY206" fmla="*/ 350085 h 606117"/>
              <a:gd name="connsiteX207" fmla="*/ 5528201 w 5998464"/>
              <a:gd name="connsiteY207" fmla="*/ 350085 h 606117"/>
              <a:gd name="connsiteX208" fmla="*/ 5575228 w 5998464"/>
              <a:gd name="connsiteY208" fmla="*/ 282158 h 606117"/>
              <a:gd name="connsiteX209" fmla="*/ 5606579 w 5998464"/>
              <a:gd name="connsiteY209" fmla="*/ 209006 h 606117"/>
              <a:gd name="connsiteX210" fmla="*/ 5648380 w 5998464"/>
              <a:gd name="connsiteY210" fmla="*/ 308284 h 606117"/>
              <a:gd name="connsiteX211" fmla="*/ 5664055 w 5998464"/>
              <a:gd name="connsiteY211" fmla="*/ 355310 h 606117"/>
              <a:gd name="connsiteX212" fmla="*/ 5700631 w 5998464"/>
              <a:gd name="connsiteY212" fmla="*/ 339635 h 606117"/>
              <a:gd name="connsiteX213" fmla="*/ 5721532 w 5998464"/>
              <a:gd name="connsiteY213" fmla="*/ 318734 h 606117"/>
              <a:gd name="connsiteX214" fmla="*/ 5737207 w 5998464"/>
              <a:gd name="connsiteY214" fmla="*/ 323959 h 606117"/>
              <a:gd name="connsiteX215" fmla="*/ 5773783 w 5998464"/>
              <a:gd name="connsiteY215" fmla="*/ 438912 h 606117"/>
              <a:gd name="connsiteX216" fmla="*/ 5784233 w 5998464"/>
              <a:gd name="connsiteY216" fmla="*/ 459813 h 606117"/>
              <a:gd name="connsiteX217" fmla="*/ 5810359 w 5998464"/>
              <a:gd name="connsiteY217" fmla="*/ 465038 h 606117"/>
              <a:gd name="connsiteX218" fmla="*/ 5846935 w 5998464"/>
              <a:gd name="connsiteY218" fmla="*/ 402336 h 606117"/>
              <a:gd name="connsiteX219" fmla="*/ 5888736 w 5998464"/>
              <a:gd name="connsiteY219" fmla="*/ 329184 h 606117"/>
              <a:gd name="connsiteX220" fmla="*/ 5899187 w 5998464"/>
              <a:gd name="connsiteY220" fmla="*/ 292608 h 606117"/>
              <a:gd name="connsiteX221" fmla="*/ 5925312 w 5998464"/>
              <a:gd name="connsiteY221" fmla="*/ 229907 h 606117"/>
              <a:gd name="connsiteX222" fmla="*/ 5951438 w 5998464"/>
              <a:gd name="connsiteY222" fmla="*/ 73152 h 606117"/>
              <a:gd name="connsiteX223" fmla="*/ 5956663 w 5998464"/>
              <a:gd name="connsiteY223" fmla="*/ 47027 h 606117"/>
              <a:gd name="connsiteX224" fmla="*/ 5977564 w 5998464"/>
              <a:gd name="connsiteY224" fmla="*/ 26126 h 606117"/>
              <a:gd name="connsiteX225" fmla="*/ 5998464 w 5998464"/>
              <a:gd name="connsiteY225" fmla="*/ 0 h 60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5998464" h="606117">
                <a:moveTo>
                  <a:pt x="0" y="104503"/>
                </a:moveTo>
                <a:cubicBezTo>
                  <a:pt x="1777" y="141824"/>
                  <a:pt x="5444" y="267355"/>
                  <a:pt x="15676" y="308284"/>
                </a:cubicBezTo>
                <a:cubicBezTo>
                  <a:pt x="17199" y="314376"/>
                  <a:pt x="26126" y="315251"/>
                  <a:pt x="31351" y="318734"/>
                </a:cubicBezTo>
                <a:cubicBezTo>
                  <a:pt x="34834" y="323959"/>
                  <a:pt x="38685" y="328957"/>
                  <a:pt x="41801" y="334409"/>
                </a:cubicBezTo>
                <a:cubicBezTo>
                  <a:pt x="45666" y="341172"/>
                  <a:pt x="47931" y="348829"/>
                  <a:pt x="52252" y="355310"/>
                </a:cubicBezTo>
                <a:cubicBezTo>
                  <a:pt x="58438" y="364589"/>
                  <a:pt x="66185" y="372727"/>
                  <a:pt x="73152" y="381436"/>
                </a:cubicBezTo>
                <a:cubicBezTo>
                  <a:pt x="76886" y="396373"/>
                  <a:pt x="80628" y="415343"/>
                  <a:pt x="88828" y="428462"/>
                </a:cubicBezTo>
                <a:cubicBezTo>
                  <a:pt x="92744" y="434728"/>
                  <a:pt x="99278" y="438912"/>
                  <a:pt x="104503" y="444137"/>
                </a:cubicBezTo>
                <a:cubicBezTo>
                  <a:pt x="106393" y="456423"/>
                  <a:pt x="110533" y="517371"/>
                  <a:pt x="125404" y="538190"/>
                </a:cubicBezTo>
                <a:cubicBezTo>
                  <a:pt x="129054" y="543300"/>
                  <a:pt x="135854" y="545157"/>
                  <a:pt x="141079" y="548640"/>
                </a:cubicBezTo>
                <a:cubicBezTo>
                  <a:pt x="153271" y="546898"/>
                  <a:pt x="166081" y="547624"/>
                  <a:pt x="177655" y="543415"/>
                </a:cubicBezTo>
                <a:cubicBezTo>
                  <a:pt x="185839" y="540439"/>
                  <a:pt x="191866" y="533315"/>
                  <a:pt x="198556" y="527740"/>
                </a:cubicBezTo>
                <a:cubicBezTo>
                  <a:pt x="215681" y="513469"/>
                  <a:pt x="220526" y="498940"/>
                  <a:pt x="229907" y="475488"/>
                </a:cubicBezTo>
                <a:cubicBezTo>
                  <a:pt x="234616" y="463715"/>
                  <a:pt x="235648" y="450685"/>
                  <a:pt x="240357" y="438912"/>
                </a:cubicBezTo>
                <a:cubicBezTo>
                  <a:pt x="242689" y="433081"/>
                  <a:pt x="247830" y="428766"/>
                  <a:pt x="250807" y="423237"/>
                </a:cubicBezTo>
                <a:cubicBezTo>
                  <a:pt x="260039" y="406091"/>
                  <a:pt x="271583" y="389709"/>
                  <a:pt x="276933" y="370985"/>
                </a:cubicBezTo>
                <a:cubicBezTo>
                  <a:pt x="277026" y="370658"/>
                  <a:pt x="289389" y="318883"/>
                  <a:pt x="297833" y="313509"/>
                </a:cubicBezTo>
                <a:cubicBezTo>
                  <a:pt x="311773" y="304638"/>
                  <a:pt x="331112" y="306999"/>
                  <a:pt x="344860" y="297833"/>
                </a:cubicBezTo>
                <a:cubicBezTo>
                  <a:pt x="366510" y="283399"/>
                  <a:pt x="354443" y="288906"/>
                  <a:pt x="381436" y="282158"/>
                </a:cubicBezTo>
                <a:cubicBezTo>
                  <a:pt x="390860" y="288440"/>
                  <a:pt x="400791" y="293581"/>
                  <a:pt x="407561" y="303059"/>
                </a:cubicBezTo>
                <a:cubicBezTo>
                  <a:pt x="413464" y="311323"/>
                  <a:pt x="418012" y="320476"/>
                  <a:pt x="423237" y="329184"/>
                </a:cubicBezTo>
                <a:cubicBezTo>
                  <a:pt x="426720" y="348343"/>
                  <a:pt x="428337" y="367937"/>
                  <a:pt x="433687" y="386661"/>
                </a:cubicBezTo>
                <a:cubicBezTo>
                  <a:pt x="435412" y="392699"/>
                  <a:pt x="441932" y="396456"/>
                  <a:pt x="444137" y="402336"/>
                </a:cubicBezTo>
                <a:cubicBezTo>
                  <a:pt x="478259" y="493328"/>
                  <a:pt x="448883" y="446028"/>
                  <a:pt x="475488" y="485939"/>
                </a:cubicBezTo>
                <a:cubicBezTo>
                  <a:pt x="477230" y="494647"/>
                  <a:pt x="477905" y="503639"/>
                  <a:pt x="480713" y="512064"/>
                </a:cubicBezTo>
                <a:cubicBezTo>
                  <a:pt x="485575" y="526649"/>
                  <a:pt x="504912" y="554780"/>
                  <a:pt x="512064" y="564316"/>
                </a:cubicBezTo>
                <a:cubicBezTo>
                  <a:pt x="515020" y="568257"/>
                  <a:pt x="518291" y="572231"/>
                  <a:pt x="522515" y="574766"/>
                </a:cubicBezTo>
                <a:cubicBezTo>
                  <a:pt x="527238" y="577600"/>
                  <a:pt x="532965" y="578249"/>
                  <a:pt x="538190" y="579991"/>
                </a:cubicBezTo>
                <a:cubicBezTo>
                  <a:pt x="545157" y="573024"/>
                  <a:pt x="554685" y="567903"/>
                  <a:pt x="559091" y="559091"/>
                </a:cubicBezTo>
                <a:cubicBezTo>
                  <a:pt x="563963" y="549346"/>
                  <a:pt x="576676" y="494758"/>
                  <a:pt x="590441" y="475488"/>
                </a:cubicBezTo>
                <a:cubicBezTo>
                  <a:pt x="594736" y="469475"/>
                  <a:pt x="601251" y="465374"/>
                  <a:pt x="606117" y="459813"/>
                </a:cubicBezTo>
                <a:cubicBezTo>
                  <a:pt x="648075" y="411862"/>
                  <a:pt x="611188" y="449514"/>
                  <a:pt x="637468" y="423237"/>
                </a:cubicBezTo>
                <a:cubicBezTo>
                  <a:pt x="650603" y="370696"/>
                  <a:pt x="643177" y="375726"/>
                  <a:pt x="689719" y="329184"/>
                </a:cubicBezTo>
                <a:lnTo>
                  <a:pt x="721070" y="297833"/>
                </a:lnTo>
                <a:cubicBezTo>
                  <a:pt x="722812" y="292608"/>
                  <a:pt x="723461" y="277435"/>
                  <a:pt x="726295" y="282158"/>
                </a:cubicBezTo>
                <a:cubicBezTo>
                  <a:pt x="733684" y="294474"/>
                  <a:pt x="732618" y="310202"/>
                  <a:pt x="736745" y="323959"/>
                </a:cubicBezTo>
                <a:cubicBezTo>
                  <a:pt x="746121" y="355213"/>
                  <a:pt x="752739" y="380686"/>
                  <a:pt x="768096" y="407561"/>
                </a:cubicBezTo>
                <a:cubicBezTo>
                  <a:pt x="771212" y="413014"/>
                  <a:pt x="774106" y="418796"/>
                  <a:pt x="778547" y="423237"/>
                </a:cubicBezTo>
                <a:cubicBezTo>
                  <a:pt x="782987" y="427677"/>
                  <a:pt x="788997" y="430204"/>
                  <a:pt x="794222" y="433687"/>
                </a:cubicBezTo>
                <a:cubicBezTo>
                  <a:pt x="845694" y="395085"/>
                  <a:pt x="780552" y="451024"/>
                  <a:pt x="825573" y="370985"/>
                </a:cubicBezTo>
                <a:cubicBezTo>
                  <a:pt x="834026" y="355957"/>
                  <a:pt x="851231" y="347754"/>
                  <a:pt x="862149" y="334409"/>
                </a:cubicBezTo>
                <a:cubicBezTo>
                  <a:pt x="867081" y="328381"/>
                  <a:pt x="867926" y="319740"/>
                  <a:pt x="872599" y="313509"/>
                </a:cubicBezTo>
                <a:cubicBezTo>
                  <a:pt x="878511" y="305627"/>
                  <a:pt x="886533" y="299575"/>
                  <a:pt x="893500" y="292608"/>
                </a:cubicBezTo>
                <a:cubicBezTo>
                  <a:pt x="909175" y="297833"/>
                  <a:pt x="931090" y="294720"/>
                  <a:pt x="940526" y="308284"/>
                </a:cubicBezTo>
                <a:cubicBezTo>
                  <a:pt x="961602" y="338581"/>
                  <a:pt x="960597" y="379777"/>
                  <a:pt x="977102" y="412787"/>
                </a:cubicBezTo>
                <a:cubicBezTo>
                  <a:pt x="984069" y="426721"/>
                  <a:pt x="992217" y="440124"/>
                  <a:pt x="998003" y="454588"/>
                </a:cubicBezTo>
                <a:cubicBezTo>
                  <a:pt x="1001486" y="463296"/>
                  <a:pt x="1001821" y="474081"/>
                  <a:pt x="1008453" y="480713"/>
                </a:cubicBezTo>
                <a:cubicBezTo>
                  <a:pt x="1013531" y="485791"/>
                  <a:pt x="1022386" y="484197"/>
                  <a:pt x="1029353" y="485939"/>
                </a:cubicBezTo>
                <a:cubicBezTo>
                  <a:pt x="1041545" y="478972"/>
                  <a:pt x="1058704" y="477079"/>
                  <a:pt x="1065929" y="465038"/>
                </a:cubicBezTo>
                <a:cubicBezTo>
                  <a:pt x="1080950" y="440002"/>
                  <a:pt x="1081473" y="408647"/>
                  <a:pt x="1092055" y="381436"/>
                </a:cubicBezTo>
                <a:cubicBezTo>
                  <a:pt x="1093841" y="376845"/>
                  <a:pt x="1099351" y="374770"/>
                  <a:pt x="1102505" y="370985"/>
                </a:cubicBezTo>
                <a:cubicBezTo>
                  <a:pt x="1108080" y="364295"/>
                  <a:pt x="1113119" y="357171"/>
                  <a:pt x="1118181" y="350085"/>
                </a:cubicBezTo>
                <a:cubicBezTo>
                  <a:pt x="1121831" y="344975"/>
                  <a:pt x="1123521" y="338059"/>
                  <a:pt x="1128631" y="334409"/>
                </a:cubicBezTo>
                <a:cubicBezTo>
                  <a:pt x="1136263" y="328957"/>
                  <a:pt x="1146048" y="327442"/>
                  <a:pt x="1154757" y="323959"/>
                </a:cubicBezTo>
                <a:cubicBezTo>
                  <a:pt x="1163466" y="325701"/>
                  <a:pt x="1176314" y="321568"/>
                  <a:pt x="1180883" y="329184"/>
                </a:cubicBezTo>
                <a:cubicBezTo>
                  <a:pt x="1188998" y="342709"/>
                  <a:pt x="1173353" y="366934"/>
                  <a:pt x="1186108" y="376211"/>
                </a:cubicBezTo>
                <a:cubicBezTo>
                  <a:pt x="1200264" y="386506"/>
                  <a:pt x="1220942" y="372727"/>
                  <a:pt x="1238359" y="370985"/>
                </a:cubicBezTo>
                <a:cubicBezTo>
                  <a:pt x="1274416" y="325916"/>
                  <a:pt x="1240311" y="358205"/>
                  <a:pt x="1295836" y="334409"/>
                </a:cubicBezTo>
                <a:cubicBezTo>
                  <a:pt x="1399222" y="290100"/>
                  <a:pt x="1294762" y="326059"/>
                  <a:pt x="1348087" y="308284"/>
                </a:cubicBezTo>
                <a:cubicBezTo>
                  <a:pt x="1351570" y="315251"/>
                  <a:pt x="1356163" y="321766"/>
                  <a:pt x="1358537" y="329184"/>
                </a:cubicBezTo>
                <a:cubicBezTo>
                  <a:pt x="1370131" y="365414"/>
                  <a:pt x="1389888" y="438912"/>
                  <a:pt x="1389888" y="438912"/>
                </a:cubicBezTo>
                <a:cubicBezTo>
                  <a:pt x="1403822" y="428462"/>
                  <a:pt x="1418801" y="419277"/>
                  <a:pt x="1431689" y="407561"/>
                </a:cubicBezTo>
                <a:cubicBezTo>
                  <a:pt x="1438133" y="401703"/>
                  <a:pt x="1438724" y="385581"/>
                  <a:pt x="1447365" y="386661"/>
                </a:cubicBezTo>
                <a:cubicBezTo>
                  <a:pt x="1459586" y="388189"/>
                  <a:pt x="1464782" y="404078"/>
                  <a:pt x="1473491" y="412787"/>
                </a:cubicBezTo>
                <a:cubicBezTo>
                  <a:pt x="1512718" y="530470"/>
                  <a:pt x="1469630" y="398935"/>
                  <a:pt x="1499616" y="496389"/>
                </a:cubicBezTo>
                <a:cubicBezTo>
                  <a:pt x="1532291" y="602584"/>
                  <a:pt x="1500156" y="580262"/>
                  <a:pt x="1551868" y="606117"/>
                </a:cubicBezTo>
                <a:cubicBezTo>
                  <a:pt x="1565802" y="600892"/>
                  <a:pt x="1585782" y="603060"/>
                  <a:pt x="1593669" y="590441"/>
                </a:cubicBezTo>
                <a:cubicBezTo>
                  <a:pt x="1647271" y="504678"/>
                  <a:pt x="1575008" y="547478"/>
                  <a:pt x="1614569" y="485939"/>
                </a:cubicBezTo>
                <a:cubicBezTo>
                  <a:pt x="1623893" y="471435"/>
                  <a:pt x="1640227" y="462708"/>
                  <a:pt x="1651145" y="449363"/>
                </a:cubicBezTo>
                <a:cubicBezTo>
                  <a:pt x="1656078" y="443334"/>
                  <a:pt x="1656421" y="434284"/>
                  <a:pt x="1661596" y="428462"/>
                </a:cubicBezTo>
                <a:cubicBezTo>
                  <a:pt x="1674751" y="413662"/>
                  <a:pt x="1692255" y="402797"/>
                  <a:pt x="1708622" y="391886"/>
                </a:cubicBezTo>
                <a:cubicBezTo>
                  <a:pt x="1719072" y="404078"/>
                  <a:pt x="1734009" y="413553"/>
                  <a:pt x="1739973" y="428462"/>
                </a:cubicBezTo>
                <a:cubicBezTo>
                  <a:pt x="1748481" y="449732"/>
                  <a:pt x="1746325" y="473850"/>
                  <a:pt x="1750423" y="496389"/>
                </a:cubicBezTo>
                <a:cubicBezTo>
                  <a:pt x="1757024" y="532697"/>
                  <a:pt x="1761673" y="546213"/>
                  <a:pt x="1771324" y="579991"/>
                </a:cubicBezTo>
                <a:cubicBezTo>
                  <a:pt x="1837010" y="514305"/>
                  <a:pt x="1776849" y="584616"/>
                  <a:pt x="1813125" y="512064"/>
                </a:cubicBezTo>
                <a:cubicBezTo>
                  <a:pt x="1825015" y="488285"/>
                  <a:pt x="1841446" y="467053"/>
                  <a:pt x="1854926" y="444137"/>
                </a:cubicBezTo>
                <a:cubicBezTo>
                  <a:pt x="1865454" y="426240"/>
                  <a:pt x="1872693" y="401943"/>
                  <a:pt x="1886277" y="386661"/>
                </a:cubicBezTo>
                <a:cubicBezTo>
                  <a:pt x="1891452" y="380839"/>
                  <a:pt x="1900946" y="380884"/>
                  <a:pt x="1907177" y="376211"/>
                </a:cubicBezTo>
                <a:cubicBezTo>
                  <a:pt x="1959991" y="336600"/>
                  <a:pt x="1898390" y="370153"/>
                  <a:pt x="1948979" y="344860"/>
                </a:cubicBezTo>
                <a:cubicBezTo>
                  <a:pt x="1954204" y="346602"/>
                  <a:pt x="1963378" y="344727"/>
                  <a:pt x="1964654" y="350085"/>
                </a:cubicBezTo>
                <a:cubicBezTo>
                  <a:pt x="1972762" y="384141"/>
                  <a:pt x="1943792" y="438933"/>
                  <a:pt x="1975104" y="454588"/>
                </a:cubicBezTo>
                <a:cubicBezTo>
                  <a:pt x="2003318" y="468694"/>
                  <a:pt x="1977527" y="391040"/>
                  <a:pt x="1985555" y="360535"/>
                </a:cubicBezTo>
                <a:cubicBezTo>
                  <a:pt x="1986957" y="355209"/>
                  <a:pt x="1996005" y="357052"/>
                  <a:pt x="2001230" y="355310"/>
                </a:cubicBezTo>
                <a:cubicBezTo>
                  <a:pt x="2008197" y="364019"/>
                  <a:pt x="2017143" y="371461"/>
                  <a:pt x="2022131" y="381436"/>
                </a:cubicBezTo>
                <a:cubicBezTo>
                  <a:pt x="2037609" y="412391"/>
                  <a:pt x="2011588" y="411503"/>
                  <a:pt x="2048256" y="402336"/>
                </a:cubicBezTo>
                <a:cubicBezTo>
                  <a:pt x="2051740" y="393628"/>
                  <a:pt x="2054898" y="384782"/>
                  <a:pt x="2058707" y="376211"/>
                </a:cubicBezTo>
                <a:cubicBezTo>
                  <a:pt x="2061871" y="369093"/>
                  <a:pt x="2061428" y="356276"/>
                  <a:pt x="2069157" y="355310"/>
                </a:cubicBezTo>
                <a:cubicBezTo>
                  <a:pt x="2080751" y="353861"/>
                  <a:pt x="2090058" y="365760"/>
                  <a:pt x="2100508" y="370985"/>
                </a:cubicBezTo>
                <a:cubicBezTo>
                  <a:pt x="2103991" y="377952"/>
                  <a:pt x="2108495" y="384496"/>
                  <a:pt x="2110958" y="391886"/>
                </a:cubicBezTo>
                <a:cubicBezTo>
                  <a:pt x="2118977" y="415944"/>
                  <a:pt x="2109177" y="453697"/>
                  <a:pt x="2131859" y="465038"/>
                </a:cubicBezTo>
                <a:cubicBezTo>
                  <a:pt x="2171598" y="484908"/>
                  <a:pt x="2152361" y="476374"/>
                  <a:pt x="2189335" y="491164"/>
                </a:cubicBezTo>
                <a:cubicBezTo>
                  <a:pt x="2232088" y="362907"/>
                  <a:pt x="2200124" y="430732"/>
                  <a:pt x="2314739" y="282158"/>
                </a:cubicBezTo>
                <a:cubicBezTo>
                  <a:pt x="2328363" y="264498"/>
                  <a:pt x="2340768" y="245679"/>
                  <a:pt x="2356540" y="229907"/>
                </a:cubicBezTo>
                <a:lnTo>
                  <a:pt x="2414016" y="172430"/>
                </a:lnTo>
                <a:cubicBezTo>
                  <a:pt x="2439215" y="210225"/>
                  <a:pt x="2419327" y="175512"/>
                  <a:pt x="2434917" y="261257"/>
                </a:cubicBezTo>
                <a:cubicBezTo>
                  <a:pt x="2437486" y="275388"/>
                  <a:pt x="2441884" y="289125"/>
                  <a:pt x="2445367" y="303059"/>
                </a:cubicBezTo>
                <a:cubicBezTo>
                  <a:pt x="2454076" y="296092"/>
                  <a:pt x="2465097" y="291295"/>
                  <a:pt x="2471493" y="282158"/>
                </a:cubicBezTo>
                <a:cubicBezTo>
                  <a:pt x="2477810" y="273134"/>
                  <a:pt x="2478179" y="261159"/>
                  <a:pt x="2481943" y="250807"/>
                </a:cubicBezTo>
                <a:cubicBezTo>
                  <a:pt x="2485148" y="241992"/>
                  <a:pt x="2488910" y="233390"/>
                  <a:pt x="2492393" y="224681"/>
                </a:cubicBezTo>
                <a:cubicBezTo>
                  <a:pt x="2501102" y="226423"/>
                  <a:pt x="2511129" y="224981"/>
                  <a:pt x="2518519" y="229907"/>
                </a:cubicBezTo>
                <a:cubicBezTo>
                  <a:pt x="2523102" y="232962"/>
                  <a:pt x="2521281" y="240656"/>
                  <a:pt x="2523744" y="245582"/>
                </a:cubicBezTo>
                <a:cubicBezTo>
                  <a:pt x="2526553" y="251199"/>
                  <a:pt x="2530711" y="256032"/>
                  <a:pt x="2534195" y="261257"/>
                </a:cubicBezTo>
                <a:cubicBezTo>
                  <a:pt x="2544645" y="257774"/>
                  <a:pt x="2556733" y="257416"/>
                  <a:pt x="2565545" y="250807"/>
                </a:cubicBezTo>
                <a:cubicBezTo>
                  <a:pt x="2571776" y="246134"/>
                  <a:pt x="2571529" y="236288"/>
                  <a:pt x="2575996" y="229907"/>
                </a:cubicBezTo>
                <a:cubicBezTo>
                  <a:pt x="2583797" y="218763"/>
                  <a:pt x="2593413" y="209006"/>
                  <a:pt x="2602121" y="198556"/>
                </a:cubicBezTo>
                <a:cubicBezTo>
                  <a:pt x="2621280" y="203781"/>
                  <a:pt x="2643857" y="202123"/>
                  <a:pt x="2659598" y="214231"/>
                </a:cubicBezTo>
                <a:cubicBezTo>
                  <a:pt x="2669648" y="221962"/>
                  <a:pt x="2665859" y="238839"/>
                  <a:pt x="2670048" y="250807"/>
                </a:cubicBezTo>
                <a:cubicBezTo>
                  <a:pt x="2697889" y="330352"/>
                  <a:pt x="2682201" y="304761"/>
                  <a:pt x="2732750" y="355310"/>
                </a:cubicBezTo>
                <a:cubicBezTo>
                  <a:pt x="2736233" y="362277"/>
                  <a:pt x="2738268" y="370182"/>
                  <a:pt x="2743200" y="376211"/>
                </a:cubicBezTo>
                <a:cubicBezTo>
                  <a:pt x="2762999" y="400410"/>
                  <a:pt x="2787355" y="419103"/>
                  <a:pt x="2811127" y="438912"/>
                </a:cubicBezTo>
                <a:cubicBezTo>
                  <a:pt x="2861729" y="388313"/>
                  <a:pt x="2773979" y="481669"/>
                  <a:pt x="2837253" y="376211"/>
                </a:cubicBezTo>
                <a:cubicBezTo>
                  <a:pt x="2860911" y="336781"/>
                  <a:pt x="2891418" y="301808"/>
                  <a:pt x="2920855" y="266483"/>
                </a:cubicBezTo>
                <a:cubicBezTo>
                  <a:pt x="2929564" y="256033"/>
                  <a:pt x="2937362" y="244751"/>
                  <a:pt x="2946981" y="235132"/>
                </a:cubicBezTo>
                <a:cubicBezTo>
                  <a:pt x="2951421" y="230691"/>
                  <a:pt x="2957431" y="228165"/>
                  <a:pt x="2962656" y="224681"/>
                </a:cubicBezTo>
                <a:cubicBezTo>
                  <a:pt x="2998742" y="251746"/>
                  <a:pt x="2973825" y="226479"/>
                  <a:pt x="2994007" y="276933"/>
                </a:cubicBezTo>
                <a:cubicBezTo>
                  <a:pt x="2999793" y="291397"/>
                  <a:pt x="3014908" y="318734"/>
                  <a:pt x="3014908" y="318734"/>
                </a:cubicBezTo>
                <a:cubicBezTo>
                  <a:pt x="3016650" y="329184"/>
                  <a:pt x="3011048" y="344634"/>
                  <a:pt x="3020133" y="350085"/>
                </a:cubicBezTo>
                <a:cubicBezTo>
                  <a:pt x="3027601" y="354566"/>
                  <a:pt x="3036202" y="341655"/>
                  <a:pt x="3041033" y="334409"/>
                </a:cubicBezTo>
                <a:cubicBezTo>
                  <a:pt x="3047143" y="325244"/>
                  <a:pt x="3048000" y="313509"/>
                  <a:pt x="3051484" y="303059"/>
                </a:cubicBezTo>
                <a:cubicBezTo>
                  <a:pt x="3077822" y="395245"/>
                  <a:pt x="3042671" y="266430"/>
                  <a:pt x="3072384" y="407561"/>
                </a:cubicBezTo>
                <a:cubicBezTo>
                  <a:pt x="3074653" y="418340"/>
                  <a:pt x="3076565" y="429855"/>
                  <a:pt x="3082835" y="438912"/>
                </a:cubicBezTo>
                <a:cubicBezTo>
                  <a:pt x="3092649" y="453088"/>
                  <a:pt x="3107219" y="463296"/>
                  <a:pt x="3119411" y="475488"/>
                </a:cubicBezTo>
                <a:cubicBezTo>
                  <a:pt x="3122661" y="483073"/>
                  <a:pt x="3137818" y="530946"/>
                  <a:pt x="3155987" y="532965"/>
                </a:cubicBezTo>
                <a:cubicBezTo>
                  <a:pt x="3166081" y="534086"/>
                  <a:pt x="3173404" y="522514"/>
                  <a:pt x="3182112" y="517289"/>
                </a:cubicBezTo>
                <a:cubicBezTo>
                  <a:pt x="3196046" y="466779"/>
                  <a:pt x="3210578" y="416431"/>
                  <a:pt x="3223913" y="365760"/>
                </a:cubicBezTo>
                <a:cubicBezTo>
                  <a:pt x="3228000" y="350231"/>
                  <a:pt x="3229574" y="334061"/>
                  <a:pt x="3234364" y="318734"/>
                </a:cubicBezTo>
                <a:cubicBezTo>
                  <a:pt x="3239571" y="302073"/>
                  <a:pt x="3252056" y="278123"/>
                  <a:pt x="3260489" y="261257"/>
                </a:cubicBezTo>
                <a:cubicBezTo>
                  <a:pt x="3269198" y="262999"/>
                  <a:pt x="3280335" y="260203"/>
                  <a:pt x="3286615" y="266483"/>
                </a:cubicBezTo>
                <a:cubicBezTo>
                  <a:pt x="3294404" y="274272"/>
                  <a:pt x="3293197" y="287519"/>
                  <a:pt x="3297065" y="297833"/>
                </a:cubicBezTo>
                <a:cubicBezTo>
                  <a:pt x="3303652" y="315398"/>
                  <a:pt x="3311379" y="332520"/>
                  <a:pt x="3317966" y="350085"/>
                </a:cubicBezTo>
                <a:cubicBezTo>
                  <a:pt x="3321834" y="360399"/>
                  <a:pt x="3322013" y="372472"/>
                  <a:pt x="3328416" y="381436"/>
                </a:cubicBezTo>
                <a:cubicBezTo>
                  <a:pt x="3331617" y="385918"/>
                  <a:pt x="3338867" y="384919"/>
                  <a:pt x="3344092" y="386661"/>
                </a:cubicBezTo>
                <a:cubicBezTo>
                  <a:pt x="3351059" y="355310"/>
                  <a:pt x="3348709" y="320290"/>
                  <a:pt x="3364992" y="292608"/>
                </a:cubicBezTo>
                <a:cubicBezTo>
                  <a:pt x="3370364" y="283476"/>
                  <a:pt x="3389922" y="289406"/>
                  <a:pt x="3396343" y="297833"/>
                </a:cubicBezTo>
                <a:cubicBezTo>
                  <a:pt x="3419946" y="328812"/>
                  <a:pt x="3436280" y="365388"/>
                  <a:pt x="3448595" y="402336"/>
                </a:cubicBezTo>
                <a:cubicBezTo>
                  <a:pt x="3450337" y="407561"/>
                  <a:pt x="3450438" y="413664"/>
                  <a:pt x="3453820" y="418012"/>
                </a:cubicBezTo>
                <a:cubicBezTo>
                  <a:pt x="3462893" y="429678"/>
                  <a:pt x="3485171" y="449363"/>
                  <a:pt x="3485171" y="449363"/>
                </a:cubicBezTo>
                <a:cubicBezTo>
                  <a:pt x="3502128" y="373051"/>
                  <a:pt x="3502022" y="367624"/>
                  <a:pt x="3537422" y="266483"/>
                </a:cubicBezTo>
                <a:cubicBezTo>
                  <a:pt x="3546186" y="241443"/>
                  <a:pt x="3557999" y="217574"/>
                  <a:pt x="3568773" y="193331"/>
                </a:cubicBezTo>
                <a:cubicBezTo>
                  <a:pt x="3571937" y="186213"/>
                  <a:pt x="3574291" y="178459"/>
                  <a:pt x="3579223" y="172430"/>
                </a:cubicBezTo>
                <a:cubicBezTo>
                  <a:pt x="3590141" y="159085"/>
                  <a:pt x="3603607" y="148046"/>
                  <a:pt x="3615799" y="135854"/>
                </a:cubicBezTo>
                <a:cubicBezTo>
                  <a:pt x="3617541" y="130629"/>
                  <a:pt x="3617129" y="116285"/>
                  <a:pt x="3621024" y="120179"/>
                </a:cubicBezTo>
                <a:cubicBezTo>
                  <a:pt x="3628813" y="127968"/>
                  <a:pt x="3627136" y="141404"/>
                  <a:pt x="3631475" y="151529"/>
                </a:cubicBezTo>
                <a:cubicBezTo>
                  <a:pt x="3650457" y="195819"/>
                  <a:pt x="3645359" y="186315"/>
                  <a:pt x="3673276" y="214231"/>
                </a:cubicBezTo>
                <a:cubicBezTo>
                  <a:pt x="3681116" y="202471"/>
                  <a:pt x="3691956" y="183990"/>
                  <a:pt x="3704627" y="177655"/>
                </a:cubicBezTo>
                <a:cubicBezTo>
                  <a:pt x="3717473" y="171232"/>
                  <a:pt x="3732494" y="170688"/>
                  <a:pt x="3746428" y="167205"/>
                </a:cubicBezTo>
                <a:cubicBezTo>
                  <a:pt x="3798462" y="323313"/>
                  <a:pt x="3739136" y="133605"/>
                  <a:pt x="3777779" y="297833"/>
                </a:cubicBezTo>
                <a:cubicBezTo>
                  <a:pt x="3779563" y="305415"/>
                  <a:pt x="3784047" y="312162"/>
                  <a:pt x="3788229" y="318734"/>
                </a:cubicBezTo>
                <a:cubicBezTo>
                  <a:pt x="3809522" y="352195"/>
                  <a:pt x="3808262" y="349217"/>
                  <a:pt x="3830030" y="370985"/>
                </a:cubicBezTo>
                <a:cubicBezTo>
                  <a:pt x="3833513" y="364018"/>
                  <a:pt x="3836787" y="356943"/>
                  <a:pt x="3840480" y="350085"/>
                </a:cubicBezTo>
                <a:cubicBezTo>
                  <a:pt x="3848982" y="334296"/>
                  <a:pt x="3860407" y="319885"/>
                  <a:pt x="3866606" y="303059"/>
                </a:cubicBezTo>
                <a:cubicBezTo>
                  <a:pt x="3872746" y="286392"/>
                  <a:pt x="3874250" y="268346"/>
                  <a:pt x="3877056" y="250807"/>
                </a:cubicBezTo>
                <a:cubicBezTo>
                  <a:pt x="3894694" y="140573"/>
                  <a:pt x="3877615" y="207052"/>
                  <a:pt x="3897957" y="135854"/>
                </a:cubicBezTo>
                <a:cubicBezTo>
                  <a:pt x="3904924" y="137596"/>
                  <a:pt x="3916467" y="134307"/>
                  <a:pt x="3918857" y="141079"/>
                </a:cubicBezTo>
                <a:cubicBezTo>
                  <a:pt x="3961093" y="260746"/>
                  <a:pt x="3903982" y="199353"/>
                  <a:pt x="3939758" y="235132"/>
                </a:cubicBezTo>
                <a:cubicBezTo>
                  <a:pt x="3943241" y="229907"/>
                  <a:pt x="3947576" y="225158"/>
                  <a:pt x="3950208" y="219456"/>
                </a:cubicBezTo>
                <a:cubicBezTo>
                  <a:pt x="3958069" y="202424"/>
                  <a:pt x="3963720" y="184447"/>
                  <a:pt x="3971109" y="167205"/>
                </a:cubicBezTo>
                <a:cubicBezTo>
                  <a:pt x="3974177" y="160046"/>
                  <a:pt x="3978076" y="153271"/>
                  <a:pt x="3981559" y="146304"/>
                </a:cubicBezTo>
                <a:cubicBezTo>
                  <a:pt x="4036127" y="187231"/>
                  <a:pt x="3965818" y="127919"/>
                  <a:pt x="4012910" y="198556"/>
                </a:cubicBezTo>
                <a:cubicBezTo>
                  <a:pt x="4020456" y="209874"/>
                  <a:pt x="4033811" y="215973"/>
                  <a:pt x="4044261" y="224681"/>
                </a:cubicBezTo>
                <a:cubicBezTo>
                  <a:pt x="4047744" y="231648"/>
                  <a:pt x="4049724" y="239598"/>
                  <a:pt x="4054711" y="245582"/>
                </a:cubicBezTo>
                <a:cubicBezTo>
                  <a:pt x="4072544" y="266982"/>
                  <a:pt x="4098720" y="253199"/>
                  <a:pt x="4122638" y="250807"/>
                </a:cubicBezTo>
                <a:cubicBezTo>
                  <a:pt x="4189304" y="184141"/>
                  <a:pt x="4151741" y="206974"/>
                  <a:pt x="4232366" y="177655"/>
                </a:cubicBezTo>
                <a:cubicBezTo>
                  <a:pt x="4251525" y="181138"/>
                  <a:pt x="4273259" y="177899"/>
                  <a:pt x="4289843" y="188105"/>
                </a:cubicBezTo>
                <a:cubicBezTo>
                  <a:pt x="4299225" y="193878"/>
                  <a:pt x="4297770" y="208733"/>
                  <a:pt x="4300293" y="219456"/>
                </a:cubicBezTo>
                <a:cubicBezTo>
                  <a:pt x="4315904" y="285803"/>
                  <a:pt x="4293238" y="265264"/>
                  <a:pt x="4326419" y="287383"/>
                </a:cubicBezTo>
                <a:cubicBezTo>
                  <a:pt x="4333386" y="285641"/>
                  <a:pt x="4341802" y="286755"/>
                  <a:pt x="4347319" y="282158"/>
                </a:cubicBezTo>
                <a:cubicBezTo>
                  <a:pt x="4359936" y="271643"/>
                  <a:pt x="4366415" y="217840"/>
                  <a:pt x="4368220" y="214231"/>
                </a:cubicBezTo>
                <a:cubicBezTo>
                  <a:pt x="4372115" y="206442"/>
                  <a:pt x="4382430" y="204131"/>
                  <a:pt x="4389120" y="198556"/>
                </a:cubicBezTo>
                <a:cubicBezTo>
                  <a:pt x="4392905" y="195402"/>
                  <a:pt x="4396087" y="191589"/>
                  <a:pt x="4399571" y="188105"/>
                </a:cubicBezTo>
                <a:cubicBezTo>
                  <a:pt x="4415246" y="198555"/>
                  <a:pt x="4435078" y="204549"/>
                  <a:pt x="4446597" y="219456"/>
                </a:cubicBezTo>
                <a:cubicBezTo>
                  <a:pt x="4465648" y="244110"/>
                  <a:pt x="4477213" y="273979"/>
                  <a:pt x="4488398" y="303059"/>
                </a:cubicBezTo>
                <a:cubicBezTo>
                  <a:pt x="4515668" y="373961"/>
                  <a:pt x="4476651" y="339910"/>
                  <a:pt x="4524974" y="407561"/>
                </a:cubicBezTo>
                <a:cubicBezTo>
                  <a:pt x="4531456" y="416636"/>
                  <a:pt x="4542707" y="421118"/>
                  <a:pt x="4551100" y="428462"/>
                </a:cubicBezTo>
                <a:cubicBezTo>
                  <a:pt x="4556661" y="433328"/>
                  <a:pt x="4561550" y="438912"/>
                  <a:pt x="4566775" y="444137"/>
                </a:cubicBezTo>
                <a:cubicBezTo>
                  <a:pt x="4570258" y="433687"/>
                  <a:pt x="4572810" y="422879"/>
                  <a:pt x="4577225" y="412787"/>
                </a:cubicBezTo>
                <a:cubicBezTo>
                  <a:pt x="4585030" y="394947"/>
                  <a:pt x="4597681" y="379164"/>
                  <a:pt x="4603351" y="360535"/>
                </a:cubicBezTo>
                <a:cubicBezTo>
                  <a:pt x="4610021" y="338619"/>
                  <a:pt x="4606020" y="314155"/>
                  <a:pt x="4613801" y="292608"/>
                </a:cubicBezTo>
                <a:cubicBezTo>
                  <a:pt x="4628883" y="250843"/>
                  <a:pt x="4654786" y="213659"/>
                  <a:pt x="4671278" y="172430"/>
                </a:cubicBezTo>
                <a:cubicBezTo>
                  <a:pt x="4678245" y="155013"/>
                  <a:pt x="4682237" y="136086"/>
                  <a:pt x="4692179" y="120179"/>
                </a:cubicBezTo>
                <a:cubicBezTo>
                  <a:pt x="4700012" y="107647"/>
                  <a:pt x="4723529" y="88828"/>
                  <a:pt x="4723529" y="88828"/>
                </a:cubicBezTo>
                <a:cubicBezTo>
                  <a:pt x="4754311" y="134996"/>
                  <a:pt x="4723689" y="84334"/>
                  <a:pt x="4749655" y="203781"/>
                </a:cubicBezTo>
                <a:cubicBezTo>
                  <a:pt x="4751310" y="211392"/>
                  <a:pt x="4757867" y="217221"/>
                  <a:pt x="4760105" y="224681"/>
                </a:cubicBezTo>
                <a:cubicBezTo>
                  <a:pt x="4790683" y="326607"/>
                  <a:pt x="4763290" y="281709"/>
                  <a:pt x="4791456" y="323959"/>
                </a:cubicBezTo>
                <a:cubicBezTo>
                  <a:pt x="4805390" y="318734"/>
                  <a:pt x="4822734" y="318806"/>
                  <a:pt x="4833257" y="308284"/>
                </a:cubicBezTo>
                <a:cubicBezTo>
                  <a:pt x="4842223" y="299318"/>
                  <a:pt x="4838394" y="283221"/>
                  <a:pt x="4843708" y="271708"/>
                </a:cubicBezTo>
                <a:cubicBezTo>
                  <a:pt x="4848971" y="260304"/>
                  <a:pt x="4856826" y="250215"/>
                  <a:pt x="4864608" y="240357"/>
                </a:cubicBezTo>
                <a:cubicBezTo>
                  <a:pt x="4882987" y="217077"/>
                  <a:pt x="4901719" y="193994"/>
                  <a:pt x="4922085" y="172430"/>
                </a:cubicBezTo>
                <a:cubicBezTo>
                  <a:pt x="4941230" y="152158"/>
                  <a:pt x="4965359" y="137730"/>
                  <a:pt x="4990012" y="125404"/>
                </a:cubicBezTo>
                <a:cubicBezTo>
                  <a:pt x="5001876" y="119472"/>
                  <a:pt x="5014396" y="114953"/>
                  <a:pt x="5026588" y="109728"/>
                </a:cubicBezTo>
                <a:cubicBezTo>
                  <a:pt x="5038780" y="114953"/>
                  <a:pt x="5055614" y="114498"/>
                  <a:pt x="5063164" y="125404"/>
                </a:cubicBezTo>
                <a:cubicBezTo>
                  <a:pt x="5073274" y="140008"/>
                  <a:pt x="5069841" y="160298"/>
                  <a:pt x="5073614" y="177655"/>
                </a:cubicBezTo>
                <a:cubicBezTo>
                  <a:pt x="5078550" y="200362"/>
                  <a:pt x="5083653" y="223038"/>
                  <a:pt x="5089289" y="245582"/>
                </a:cubicBezTo>
                <a:cubicBezTo>
                  <a:pt x="5092017" y="256492"/>
                  <a:pt x="5101776" y="279411"/>
                  <a:pt x="5104965" y="287383"/>
                </a:cubicBezTo>
                <a:cubicBezTo>
                  <a:pt x="5200932" y="261211"/>
                  <a:pt x="5131655" y="292044"/>
                  <a:pt x="5209468" y="214231"/>
                </a:cubicBezTo>
                <a:lnTo>
                  <a:pt x="5240819" y="182880"/>
                </a:lnTo>
                <a:cubicBezTo>
                  <a:pt x="5245396" y="194322"/>
                  <a:pt x="5269852" y="256418"/>
                  <a:pt x="5272169" y="256032"/>
                </a:cubicBezTo>
                <a:cubicBezTo>
                  <a:pt x="5289689" y="253112"/>
                  <a:pt x="5276752" y="220546"/>
                  <a:pt x="5282620" y="203781"/>
                </a:cubicBezTo>
                <a:cubicBezTo>
                  <a:pt x="5289053" y="185401"/>
                  <a:pt x="5308745" y="151529"/>
                  <a:pt x="5308745" y="151529"/>
                </a:cubicBezTo>
                <a:cubicBezTo>
                  <a:pt x="5310487" y="141079"/>
                  <a:pt x="5306480" y="112688"/>
                  <a:pt x="5313971" y="120179"/>
                </a:cubicBezTo>
                <a:cubicBezTo>
                  <a:pt x="5325326" y="131534"/>
                  <a:pt x="5321549" y="151406"/>
                  <a:pt x="5324421" y="167205"/>
                </a:cubicBezTo>
                <a:cubicBezTo>
                  <a:pt x="5328519" y="189744"/>
                  <a:pt x="5330946" y="212562"/>
                  <a:pt x="5334871" y="235132"/>
                </a:cubicBezTo>
                <a:cubicBezTo>
                  <a:pt x="5342453" y="278730"/>
                  <a:pt x="5345610" y="288537"/>
                  <a:pt x="5355772" y="329184"/>
                </a:cubicBezTo>
                <a:cubicBezTo>
                  <a:pt x="5371447" y="327442"/>
                  <a:pt x="5387497" y="327784"/>
                  <a:pt x="5402798" y="323959"/>
                </a:cubicBezTo>
                <a:cubicBezTo>
                  <a:pt x="5408890" y="322436"/>
                  <a:pt x="5412232" y="314202"/>
                  <a:pt x="5418473" y="313509"/>
                </a:cubicBezTo>
                <a:cubicBezTo>
                  <a:pt x="5429003" y="312339"/>
                  <a:pt x="5439374" y="316992"/>
                  <a:pt x="5449824" y="318734"/>
                </a:cubicBezTo>
                <a:cubicBezTo>
                  <a:pt x="5456791" y="329184"/>
                  <a:pt x="5461844" y="341204"/>
                  <a:pt x="5470725" y="350085"/>
                </a:cubicBezTo>
                <a:cubicBezTo>
                  <a:pt x="5482538" y="361898"/>
                  <a:pt x="5524745" y="350517"/>
                  <a:pt x="5528201" y="350085"/>
                </a:cubicBezTo>
                <a:cubicBezTo>
                  <a:pt x="5543877" y="327443"/>
                  <a:pt x="5569254" y="309041"/>
                  <a:pt x="5575228" y="282158"/>
                </a:cubicBezTo>
                <a:cubicBezTo>
                  <a:pt x="5588097" y="224245"/>
                  <a:pt x="5575647" y="247671"/>
                  <a:pt x="5606579" y="209006"/>
                </a:cubicBezTo>
                <a:cubicBezTo>
                  <a:pt x="5666349" y="238891"/>
                  <a:pt x="5628547" y="209122"/>
                  <a:pt x="5648380" y="308284"/>
                </a:cubicBezTo>
                <a:cubicBezTo>
                  <a:pt x="5651620" y="324486"/>
                  <a:pt x="5664055" y="355310"/>
                  <a:pt x="5664055" y="355310"/>
                </a:cubicBezTo>
                <a:cubicBezTo>
                  <a:pt x="5676247" y="350085"/>
                  <a:pt x="5689440" y="346756"/>
                  <a:pt x="5700631" y="339635"/>
                </a:cubicBezTo>
                <a:cubicBezTo>
                  <a:pt x="5708943" y="334345"/>
                  <a:pt x="5721532" y="318734"/>
                  <a:pt x="5721532" y="318734"/>
                </a:cubicBezTo>
                <a:cubicBezTo>
                  <a:pt x="5726757" y="320476"/>
                  <a:pt x="5733902" y="319553"/>
                  <a:pt x="5737207" y="323959"/>
                </a:cubicBezTo>
                <a:cubicBezTo>
                  <a:pt x="5752971" y="344978"/>
                  <a:pt x="5770997" y="430088"/>
                  <a:pt x="5773783" y="438912"/>
                </a:cubicBezTo>
                <a:cubicBezTo>
                  <a:pt x="5776129" y="446340"/>
                  <a:pt x="5777895" y="455286"/>
                  <a:pt x="5784233" y="459813"/>
                </a:cubicBezTo>
                <a:cubicBezTo>
                  <a:pt x="5791460" y="464975"/>
                  <a:pt x="5801650" y="463296"/>
                  <a:pt x="5810359" y="465038"/>
                </a:cubicBezTo>
                <a:cubicBezTo>
                  <a:pt x="5851064" y="434510"/>
                  <a:pt x="5816011" y="466995"/>
                  <a:pt x="5846935" y="402336"/>
                </a:cubicBezTo>
                <a:cubicBezTo>
                  <a:pt x="5859052" y="377000"/>
                  <a:pt x="5876662" y="354540"/>
                  <a:pt x="5888736" y="329184"/>
                </a:cubicBezTo>
                <a:cubicBezTo>
                  <a:pt x="5894188" y="317736"/>
                  <a:pt x="5894803" y="304506"/>
                  <a:pt x="5899187" y="292608"/>
                </a:cubicBezTo>
                <a:cubicBezTo>
                  <a:pt x="5907015" y="271362"/>
                  <a:pt x="5916604" y="250807"/>
                  <a:pt x="5925312" y="229907"/>
                </a:cubicBezTo>
                <a:cubicBezTo>
                  <a:pt x="5934021" y="177655"/>
                  <a:pt x="5942488" y="125363"/>
                  <a:pt x="5951438" y="73152"/>
                </a:cubicBezTo>
                <a:cubicBezTo>
                  <a:pt x="5952939" y="64399"/>
                  <a:pt x="5952350" y="54790"/>
                  <a:pt x="5956663" y="47027"/>
                </a:cubicBezTo>
                <a:cubicBezTo>
                  <a:pt x="5961448" y="38414"/>
                  <a:pt x="5971409" y="33820"/>
                  <a:pt x="5977564" y="26126"/>
                </a:cubicBezTo>
                <a:lnTo>
                  <a:pt x="5998464"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E23E2DA1-03BE-4EB4-8261-698F1FB8DA84}"/>
              </a:ext>
            </a:extLst>
          </p:cNvPr>
          <p:cNvSpPr/>
          <p:nvPr/>
        </p:nvSpPr>
        <p:spPr>
          <a:xfrm>
            <a:off x="601416" y="4777668"/>
            <a:ext cx="5012502" cy="752993"/>
          </a:xfrm>
          <a:custGeom>
            <a:avLst/>
            <a:gdLst>
              <a:gd name="connsiteX0" fmla="*/ 22491 w 10796735"/>
              <a:gd name="connsiteY0" fmla="*/ 130629 h 752993"/>
              <a:gd name="connsiteX1" fmla="*/ 1590 w 10796735"/>
              <a:gd name="connsiteY1" fmla="*/ 156754 h 752993"/>
              <a:gd name="connsiteX2" fmla="*/ 17266 w 10796735"/>
              <a:gd name="connsiteY2" fmla="*/ 245582 h 752993"/>
              <a:gd name="connsiteX3" fmla="*/ 27716 w 10796735"/>
              <a:gd name="connsiteY3" fmla="*/ 313509 h 752993"/>
              <a:gd name="connsiteX4" fmla="*/ 64292 w 10796735"/>
              <a:gd name="connsiteY4" fmla="*/ 381436 h 752993"/>
              <a:gd name="connsiteX5" fmla="*/ 100868 w 10796735"/>
              <a:gd name="connsiteY5" fmla="*/ 454588 h 752993"/>
              <a:gd name="connsiteX6" fmla="*/ 137444 w 10796735"/>
              <a:gd name="connsiteY6" fmla="*/ 569541 h 752993"/>
              <a:gd name="connsiteX7" fmla="*/ 147894 w 10796735"/>
              <a:gd name="connsiteY7" fmla="*/ 606117 h 752993"/>
              <a:gd name="connsiteX8" fmla="*/ 158345 w 10796735"/>
              <a:gd name="connsiteY8" fmla="*/ 637468 h 752993"/>
              <a:gd name="connsiteX9" fmla="*/ 184470 w 10796735"/>
              <a:gd name="connsiteY9" fmla="*/ 679269 h 752993"/>
              <a:gd name="connsiteX10" fmla="*/ 210596 w 10796735"/>
              <a:gd name="connsiteY10" fmla="*/ 752421 h 752993"/>
              <a:gd name="connsiteX11" fmla="*/ 247172 w 10796735"/>
              <a:gd name="connsiteY11" fmla="*/ 747196 h 752993"/>
              <a:gd name="connsiteX12" fmla="*/ 283748 w 10796735"/>
              <a:gd name="connsiteY12" fmla="*/ 616567 h 752993"/>
              <a:gd name="connsiteX13" fmla="*/ 294198 w 10796735"/>
              <a:gd name="connsiteY13" fmla="*/ 538190 h 752993"/>
              <a:gd name="connsiteX14" fmla="*/ 320324 w 10796735"/>
              <a:gd name="connsiteY14" fmla="*/ 480713 h 752993"/>
              <a:gd name="connsiteX15" fmla="*/ 367350 w 10796735"/>
              <a:gd name="connsiteY15" fmla="*/ 407561 h 752993"/>
              <a:gd name="connsiteX16" fmla="*/ 377801 w 10796735"/>
              <a:gd name="connsiteY16" fmla="*/ 386661 h 752993"/>
              <a:gd name="connsiteX17" fmla="*/ 388251 w 10796735"/>
              <a:gd name="connsiteY17" fmla="*/ 350085 h 752993"/>
              <a:gd name="connsiteX18" fmla="*/ 409151 w 10796735"/>
              <a:gd name="connsiteY18" fmla="*/ 329184 h 752993"/>
              <a:gd name="connsiteX19" fmla="*/ 419602 w 10796735"/>
              <a:gd name="connsiteY19" fmla="*/ 303058 h 752993"/>
              <a:gd name="connsiteX20" fmla="*/ 461403 w 10796735"/>
              <a:gd name="connsiteY20" fmla="*/ 428462 h 752993"/>
              <a:gd name="connsiteX21" fmla="*/ 471853 w 10796735"/>
              <a:gd name="connsiteY21" fmla="*/ 407561 h 752993"/>
              <a:gd name="connsiteX22" fmla="*/ 482303 w 10796735"/>
              <a:gd name="connsiteY22" fmla="*/ 444137 h 752993"/>
              <a:gd name="connsiteX23" fmla="*/ 492754 w 10796735"/>
              <a:gd name="connsiteY23" fmla="*/ 475488 h 752993"/>
              <a:gd name="connsiteX24" fmla="*/ 518879 w 10796735"/>
              <a:gd name="connsiteY24" fmla="*/ 512064 h 752993"/>
              <a:gd name="connsiteX25" fmla="*/ 529330 w 10796735"/>
              <a:gd name="connsiteY25" fmla="*/ 543415 h 752993"/>
              <a:gd name="connsiteX26" fmla="*/ 560681 w 10796735"/>
              <a:gd name="connsiteY26" fmla="*/ 585216 h 752993"/>
              <a:gd name="connsiteX27" fmla="*/ 571131 w 10796735"/>
              <a:gd name="connsiteY27" fmla="*/ 606117 h 752993"/>
              <a:gd name="connsiteX28" fmla="*/ 581581 w 10796735"/>
              <a:gd name="connsiteY28" fmla="*/ 621792 h 752993"/>
              <a:gd name="connsiteX29" fmla="*/ 602482 w 10796735"/>
              <a:gd name="connsiteY29" fmla="*/ 548640 h 752993"/>
              <a:gd name="connsiteX30" fmla="*/ 612932 w 10796735"/>
              <a:gd name="connsiteY30" fmla="*/ 527740 h 752993"/>
              <a:gd name="connsiteX31" fmla="*/ 623382 w 10796735"/>
              <a:gd name="connsiteY31" fmla="*/ 475488 h 752993"/>
              <a:gd name="connsiteX32" fmla="*/ 659958 w 10796735"/>
              <a:gd name="connsiteY32" fmla="*/ 517289 h 752993"/>
              <a:gd name="connsiteX33" fmla="*/ 680859 w 10796735"/>
              <a:gd name="connsiteY33" fmla="*/ 470263 h 752993"/>
              <a:gd name="connsiteX34" fmla="*/ 691309 w 10796735"/>
              <a:gd name="connsiteY34" fmla="*/ 454588 h 752993"/>
              <a:gd name="connsiteX35" fmla="*/ 738335 w 10796735"/>
              <a:gd name="connsiteY35" fmla="*/ 485938 h 752993"/>
              <a:gd name="connsiteX36" fmla="*/ 764461 w 10796735"/>
              <a:gd name="connsiteY36" fmla="*/ 538190 h 752993"/>
              <a:gd name="connsiteX37" fmla="*/ 774911 w 10796735"/>
              <a:gd name="connsiteY37" fmla="*/ 569541 h 752993"/>
              <a:gd name="connsiteX38" fmla="*/ 816713 w 10796735"/>
              <a:gd name="connsiteY38" fmla="*/ 694944 h 752993"/>
              <a:gd name="connsiteX39" fmla="*/ 848063 w 10796735"/>
              <a:gd name="connsiteY39" fmla="*/ 684494 h 752993"/>
              <a:gd name="connsiteX40" fmla="*/ 858514 w 10796735"/>
              <a:gd name="connsiteY40" fmla="*/ 647918 h 752993"/>
              <a:gd name="connsiteX41" fmla="*/ 889865 w 10796735"/>
              <a:gd name="connsiteY41" fmla="*/ 548640 h 752993"/>
              <a:gd name="connsiteX42" fmla="*/ 905540 w 10796735"/>
              <a:gd name="connsiteY42" fmla="*/ 543415 h 752993"/>
              <a:gd name="connsiteX43" fmla="*/ 915990 w 10796735"/>
              <a:gd name="connsiteY43" fmla="*/ 564316 h 752993"/>
              <a:gd name="connsiteX44" fmla="*/ 926441 w 10796735"/>
              <a:gd name="connsiteY44" fmla="*/ 532965 h 752993"/>
              <a:gd name="connsiteX45" fmla="*/ 936891 w 10796735"/>
              <a:gd name="connsiteY45" fmla="*/ 480713 h 752993"/>
              <a:gd name="connsiteX46" fmla="*/ 963017 w 10796735"/>
              <a:gd name="connsiteY46" fmla="*/ 496389 h 752993"/>
              <a:gd name="connsiteX47" fmla="*/ 983917 w 10796735"/>
              <a:gd name="connsiteY47" fmla="*/ 585216 h 752993"/>
              <a:gd name="connsiteX48" fmla="*/ 999593 w 10796735"/>
              <a:gd name="connsiteY48" fmla="*/ 632242 h 752993"/>
              <a:gd name="connsiteX49" fmla="*/ 1010043 w 10796735"/>
              <a:gd name="connsiteY49" fmla="*/ 585216 h 752993"/>
              <a:gd name="connsiteX50" fmla="*/ 1025718 w 10796735"/>
              <a:gd name="connsiteY50" fmla="*/ 522514 h 752993"/>
              <a:gd name="connsiteX51" fmla="*/ 1036169 w 10796735"/>
              <a:gd name="connsiteY51" fmla="*/ 454588 h 752993"/>
              <a:gd name="connsiteX52" fmla="*/ 1083195 w 10796735"/>
              <a:gd name="connsiteY52" fmla="*/ 381436 h 752993"/>
              <a:gd name="connsiteX53" fmla="*/ 1104095 w 10796735"/>
              <a:gd name="connsiteY53" fmla="*/ 339634 h 752993"/>
              <a:gd name="connsiteX54" fmla="*/ 1135446 w 10796735"/>
              <a:gd name="connsiteY54" fmla="*/ 512064 h 752993"/>
              <a:gd name="connsiteX55" fmla="*/ 1145897 w 10796735"/>
              <a:gd name="connsiteY55" fmla="*/ 543415 h 752993"/>
              <a:gd name="connsiteX56" fmla="*/ 1161572 w 10796735"/>
              <a:gd name="connsiteY56" fmla="*/ 527740 h 752993"/>
              <a:gd name="connsiteX57" fmla="*/ 1203373 w 10796735"/>
              <a:gd name="connsiteY57" fmla="*/ 465038 h 752993"/>
              <a:gd name="connsiteX58" fmla="*/ 1213823 w 10796735"/>
              <a:gd name="connsiteY58" fmla="*/ 485938 h 752993"/>
              <a:gd name="connsiteX59" fmla="*/ 1234724 w 10796735"/>
              <a:gd name="connsiteY59" fmla="*/ 506839 h 752993"/>
              <a:gd name="connsiteX60" fmla="*/ 1255625 w 10796735"/>
              <a:gd name="connsiteY60" fmla="*/ 574766 h 752993"/>
              <a:gd name="connsiteX61" fmla="*/ 1297426 w 10796735"/>
              <a:gd name="connsiteY61" fmla="*/ 569541 h 752993"/>
              <a:gd name="connsiteX62" fmla="*/ 1365353 w 10796735"/>
              <a:gd name="connsiteY62" fmla="*/ 465038 h 752993"/>
              <a:gd name="connsiteX63" fmla="*/ 1407154 w 10796735"/>
              <a:gd name="connsiteY63" fmla="*/ 412786 h 752993"/>
              <a:gd name="connsiteX64" fmla="*/ 1422829 w 10796735"/>
              <a:gd name="connsiteY64" fmla="*/ 407561 h 752993"/>
              <a:gd name="connsiteX65" fmla="*/ 1485531 w 10796735"/>
              <a:gd name="connsiteY65" fmla="*/ 423237 h 752993"/>
              <a:gd name="connsiteX66" fmla="*/ 1490756 w 10796735"/>
              <a:gd name="connsiteY66" fmla="*/ 538190 h 752993"/>
              <a:gd name="connsiteX67" fmla="*/ 1501206 w 10796735"/>
              <a:gd name="connsiteY67" fmla="*/ 522514 h 752993"/>
              <a:gd name="connsiteX68" fmla="*/ 1516882 w 10796735"/>
              <a:gd name="connsiteY68" fmla="*/ 475488 h 752993"/>
              <a:gd name="connsiteX69" fmla="*/ 1537782 w 10796735"/>
              <a:gd name="connsiteY69" fmla="*/ 370985 h 752993"/>
              <a:gd name="connsiteX70" fmla="*/ 1548233 w 10796735"/>
              <a:gd name="connsiteY70" fmla="*/ 360535 h 752993"/>
              <a:gd name="connsiteX71" fmla="*/ 1584809 w 10796735"/>
              <a:gd name="connsiteY71" fmla="*/ 438912 h 752993"/>
              <a:gd name="connsiteX72" fmla="*/ 1610934 w 10796735"/>
              <a:gd name="connsiteY72" fmla="*/ 470263 h 752993"/>
              <a:gd name="connsiteX73" fmla="*/ 1647510 w 10796735"/>
              <a:gd name="connsiteY73" fmla="*/ 501614 h 752993"/>
              <a:gd name="connsiteX74" fmla="*/ 1678861 w 10796735"/>
              <a:gd name="connsiteY74" fmla="*/ 454588 h 752993"/>
              <a:gd name="connsiteX75" fmla="*/ 1725887 w 10796735"/>
              <a:gd name="connsiteY75" fmla="*/ 470263 h 752993"/>
              <a:gd name="connsiteX76" fmla="*/ 1762463 w 10796735"/>
              <a:gd name="connsiteY76" fmla="*/ 569541 h 752993"/>
              <a:gd name="connsiteX77" fmla="*/ 1793814 w 10796735"/>
              <a:gd name="connsiteY77" fmla="*/ 658368 h 752993"/>
              <a:gd name="connsiteX78" fmla="*/ 1809490 w 10796735"/>
              <a:gd name="connsiteY78" fmla="*/ 668818 h 752993"/>
              <a:gd name="connsiteX79" fmla="*/ 1840841 w 10796735"/>
              <a:gd name="connsiteY79" fmla="*/ 642693 h 752993"/>
              <a:gd name="connsiteX80" fmla="*/ 1872191 w 10796735"/>
              <a:gd name="connsiteY80" fmla="*/ 559090 h 752993"/>
              <a:gd name="connsiteX81" fmla="*/ 1903542 w 10796735"/>
              <a:gd name="connsiteY81" fmla="*/ 485938 h 752993"/>
              <a:gd name="connsiteX82" fmla="*/ 1987145 w 10796735"/>
              <a:gd name="connsiteY82" fmla="*/ 360535 h 752993"/>
              <a:gd name="connsiteX83" fmla="*/ 2028946 w 10796735"/>
              <a:gd name="connsiteY83" fmla="*/ 308284 h 752993"/>
              <a:gd name="connsiteX84" fmla="*/ 2065522 w 10796735"/>
              <a:gd name="connsiteY84" fmla="*/ 334409 h 752993"/>
              <a:gd name="connsiteX85" fmla="*/ 2081197 w 10796735"/>
              <a:gd name="connsiteY85" fmla="*/ 381436 h 752993"/>
              <a:gd name="connsiteX86" fmla="*/ 2107323 w 10796735"/>
              <a:gd name="connsiteY86" fmla="*/ 449362 h 752993"/>
              <a:gd name="connsiteX87" fmla="*/ 2133449 w 10796735"/>
              <a:gd name="connsiteY87" fmla="*/ 585216 h 752993"/>
              <a:gd name="connsiteX88" fmla="*/ 2164799 w 10796735"/>
              <a:gd name="connsiteY88" fmla="*/ 679269 h 752993"/>
              <a:gd name="connsiteX89" fmla="*/ 2190925 w 10796735"/>
              <a:gd name="connsiteY89" fmla="*/ 710620 h 752993"/>
              <a:gd name="connsiteX90" fmla="*/ 2206601 w 10796735"/>
              <a:gd name="connsiteY90" fmla="*/ 731520 h 752993"/>
              <a:gd name="connsiteX91" fmla="*/ 2253627 w 10796735"/>
              <a:gd name="connsiteY91" fmla="*/ 391886 h 752993"/>
              <a:gd name="connsiteX92" fmla="*/ 2305878 w 10796735"/>
              <a:gd name="connsiteY92" fmla="*/ 282158 h 752993"/>
              <a:gd name="connsiteX93" fmla="*/ 2332004 w 10796735"/>
              <a:gd name="connsiteY93" fmla="*/ 182880 h 752993"/>
              <a:gd name="connsiteX94" fmla="*/ 2337229 w 10796735"/>
              <a:gd name="connsiteY94" fmla="*/ 114953 h 752993"/>
              <a:gd name="connsiteX95" fmla="*/ 2363355 w 10796735"/>
              <a:gd name="connsiteY95" fmla="*/ 120178 h 752993"/>
              <a:gd name="connsiteX96" fmla="*/ 2384255 w 10796735"/>
              <a:gd name="connsiteY96" fmla="*/ 161980 h 752993"/>
              <a:gd name="connsiteX97" fmla="*/ 2420831 w 10796735"/>
              <a:gd name="connsiteY97" fmla="*/ 245582 h 752993"/>
              <a:gd name="connsiteX98" fmla="*/ 2478308 w 10796735"/>
              <a:gd name="connsiteY98" fmla="*/ 376210 h 752993"/>
              <a:gd name="connsiteX99" fmla="*/ 2488758 w 10796735"/>
              <a:gd name="connsiteY99" fmla="*/ 386661 h 752993"/>
              <a:gd name="connsiteX100" fmla="*/ 2493983 w 10796735"/>
              <a:gd name="connsiteY100" fmla="*/ 360535 h 752993"/>
              <a:gd name="connsiteX101" fmla="*/ 2520109 w 10796735"/>
              <a:gd name="connsiteY101" fmla="*/ 339634 h 752993"/>
              <a:gd name="connsiteX102" fmla="*/ 2530559 w 10796735"/>
              <a:gd name="connsiteY102" fmla="*/ 271708 h 752993"/>
              <a:gd name="connsiteX103" fmla="*/ 2551460 w 10796735"/>
              <a:gd name="connsiteY103" fmla="*/ 193330 h 752993"/>
              <a:gd name="connsiteX104" fmla="*/ 2603711 w 10796735"/>
              <a:gd name="connsiteY104" fmla="*/ 329184 h 752993"/>
              <a:gd name="connsiteX105" fmla="*/ 2614162 w 10796735"/>
              <a:gd name="connsiteY105" fmla="*/ 418012 h 752993"/>
              <a:gd name="connsiteX106" fmla="*/ 2635062 w 10796735"/>
              <a:gd name="connsiteY106" fmla="*/ 438912 h 752993"/>
              <a:gd name="connsiteX107" fmla="*/ 2645513 w 10796735"/>
              <a:gd name="connsiteY107" fmla="*/ 459813 h 752993"/>
              <a:gd name="connsiteX108" fmla="*/ 2666413 w 10796735"/>
              <a:gd name="connsiteY108" fmla="*/ 454588 h 752993"/>
              <a:gd name="connsiteX109" fmla="*/ 2687314 w 10796735"/>
              <a:gd name="connsiteY109" fmla="*/ 423237 h 752993"/>
              <a:gd name="connsiteX110" fmla="*/ 2708214 w 10796735"/>
              <a:gd name="connsiteY110" fmla="*/ 334409 h 752993"/>
              <a:gd name="connsiteX111" fmla="*/ 2718665 w 10796735"/>
              <a:gd name="connsiteY111" fmla="*/ 323959 h 752993"/>
              <a:gd name="connsiteX112" fmla="*/ 2750015 w 10796735"/>
              <a:gd name="connsiteY112" fmla="*/ 329184 h 752993"/>
              <a:gd name="connsiteX113" fmla="*/ 2770916 w 10796735"/>
              <a:gd name="connsiteY113" fmla="*/ 402336 h 752993"/>
              <a:gd name="connsiteX114" fmla="*/ 2802267 w 10796735"/>
              <a:gd name="connsiteY114" fmla="*/ 449362 h 752993"/>
              <a:gd name="connsiteX115" fmla="*/ 2901545 w 10796735"/>
              <a:gd name="connsiteY115" fmla="*/ 397111 h 752993"/>
              <a:gd name="connsiteX116" fmla="*/ 2927670 w 10796735"/>
              <a:gd name="connsiteY116" fmla="*/ 506839 h 752993"/>
              <a:gd name="connsiteX117" fmla="*/ 2948571 w 10796735"/>
              <a:gd name="connsiteY117" fmla="*/ 548640 h 752993"/>
              <a:gd name="connsiteX118" fmla="*/ 2959021 w 10796735"/>
              <a:gd name="connsiteY118" fmla="*/ 569541 h 752993"/>
              <a:gd name="connsiteX119" fmla="*/ 2964246 w 10796735"/>
              <a:gd name="connsiteY119" fmla="*/ 611342 h 752993"/>
              <a:gd name="connsiteX120" fmla="*/ 2974697 w 10796735"/>
              <a:gd name="connsiteY120" fmla="*/ 621792 h 752993"/>
              <a:gd name="connsiteX121" fmla="*/ 2995597 w 10796735"/>
              <a:gd name="connsiteY121" fmla="*/ 616567 h 752993"/>
              <a:gd name="connsiteX122" fmla="*/ 3006047 w 10796735"/>
              <a:gd name="connsiteY122" fmla="*/ 585216 h 752993"/>
              <a:gd name="connsiteX123" fmla="*/ 3026948 w 10796735"/>
              <a:gd name="connsiteY123" fmla="*/ 491164 h 752993"/>
              <a:gd name="connsiteX124" fmla="*/ 3053074 w 10796735"/>
              <a:gd name="connsiteY124" fmla="*/ 470263 h 752993"/>
              <a:gd name="connsiteX125" fmla="*/ 3110550 w 10796735"/>
              <a:gd name="connsiteY125" fmla="*/ 485938 h 752993"/>
              <a:gd name="connsiteX126" fmla="*/ 3121001 w 10796735"/>
              <a:gd name="connsiteY126" fmla="*/ 496389 h 752993"/>
              <a:gd name="connsiteX127" fmla="*/ 3162802 w 10796735"/>
              <a:gd name="connsiteY127" fmla="*/ 616567 h 752993"/>
              <a:gd name="connsiteX128" fmla="*/ 3173252 w 10796735"/>
              <a:gd name="connsiteY128" fmla="*/ 663593 h 752993"/>
              <a:gd name="connsiteX129" fmla="*/ 3183702 w 10796735"/>
              <a:gd name="connsiteY129" fmla="*/ 674044 h 752993"/>
              <a:gd name="connsiteX130" fmla="*/ 3209828 w 10796735"/>
              <a:gd name="connsiteY130" fmla="*/ 595666 h 752993"/>
              <a:gd name="connsiteX131" fmla="*/ 3220278 w 10796735"/>
              <a:gd name="connsiteY131" fmla="*/ 559090 h 752993"/>
              <a:gd name="connsiteX132" fmla="*/ 3267305 w 10796735"/>
              <a:gd name="connsiteY132" fmla="*/ 480713 h 752993"/>
              <a:gd name="connsiteX133" fmla="*/ 3293430 w 10796735"/>
              <a:gd name="connsiteY133" fmla="*/ 485938 h 752993"/>
              <a:gd name="connsiteX134" fmla="*/ 3303881 w 10796735"/>
              <a:gd name="connsiteY134" fmla="*/ 522514 h 752993"/>
              <a:gd name="connsiteX135" fmla="*/ 3319556 w 10796735"/>
              <a:gd name="connsiteY135" fmla="*/ 543415 h 752993"/>
              <a:gd name="connsiteX136" fmla="*/ 3340457 w 10796735"/>
              <a:gd name="connsiteY136" fmla="*/ 585216 h 752993"/>
              <a:gd name="connsiteX137" fmla="*/ 3350907 w 10796735"/>
              <a:gd name="connsiteY137" fmla="*/ 527740 h 752993"/>
              <a:gd name="connsiteX138" fmla="*/ 3361357 w 10796735"/>
              <a:gd name="connsiteY138" fmla="*/ 444137 h 752993"/>
              <a:gd name="connsiteX139" fmla="*/ 3377033 w 10796735"/>
              <a:gd name="connsiteY139" fmla="*/ 412786 h 752993"/>
              <a:gd name="connsiteX140" fmla="*/ 3382258 w 10796735"/>
              <a:gd name="connsiteY140" fmla="*/ 381436 h 752993"/>
              <a:gd name="connsiteX141" fmla="*/ 3397933 w 10796735"/>
              <a:gd name="connsiteY141" fmla="*/ 412786 h 752993"/>
              <a:gd name="connsiteX142" fmla="*/ 3434509 w 10796735"/>
              <a:gd name="connsiteY142" fmla="*/ 512064 h 752993"/>
              <a:gd name="connsiteX143" fmla="*/ 3444959 w 10796735"/>
              <a:gd name="connsiteY143" fmla="*/ 418012 h 752993"/>
              <a:gd name="connsiteX144" fmla="*/ 3450185 w 10796735"/>
              <a:gd name="connsiteY144" fmla="*/ 376210 h 752993"/>
              <a:gd name="connsiteX145" fmla="*/ 3471085 w 10796735"/>
              <a:gd name="connsiteY145" fmla="*/ 355310 h 752993"/>
              <a:gd name="connsiteX146" fmla="*/ 3497211 w 10796735"/>
              <a:gd name="connsiteY146" fmla="*/ 370985 h 752993"/>
              <a:gd name="connsiteX147" fmla="*/ 3507661 w 10796735"/>
              <a:gd name="connsiteY147" fmla="*/ 485938 h 752993"/>
              <a:gd name="connsiteX148" fmla="*/ 3518111 w 10796735"/>
              <a:gd name="connsiteY148" fmla="*/ 517289 h 752993"/>
              <a:gd name="connsiteX149" fmla="*/ 3539012 w 10796735"/>
              <a:gd name="connsiteY149" fmla="*/ 444137 h 752993"/>
              <a:gd name="connsiteX150" fmla="*/ 3554687 w 10796735"/>
              <a:gd name="connsiteY150" fmla="*/ 397111 h 752993"/>
              <a:gd name="connsiteX151" fmla="*/ 3575588 w 10796735"/>
              <a:gd name="connsiteY151" fmla="*/ 313509 h 752993"/>
              <a:gd name="connsiteX152" fmla="*/ 3596489 w 10796735"/>
              <a:gd name="connsiteY152" fmla="*/ 292608 h 752993"/>
              <a:gd name="connsiteX153" fmla="*/ 3648740 w 10796735"/>
              <a:gd name="connsiteY153" fmla="*/ 250807 h 752993"/>
              <a:gd name="connsiteX154" fmla="*/ 3753243 w 10796735"/>
              <a:gd name="connsiteY154" fmla="*/ 256032 h 752993"/>
              <a:gd name="connsiteX155" fmla="*/ 3774143 w 10796735"/>
              <a:gd name="connsiteY155" fmla="*/ 282158 h 752993"/>
              <a:gd name="connsiteX156" fmla="*/ 3810719 w 10796735"/>
              <a:gd name="connsiteY156" fmla="*/ 506839 h 752993"/>
              <a:gd name="connsiteX157" fmla="*/ 3826395 w 10796735"/>
              <a:gd name="connsiteY157" fmla="*/ 527740 h 752993"/>
              <a:gd name="connsiteX158" fmla="*/ 3831620 w 10796735"/>
              <a:gd name="connsiteY158" fmla="*/ 569541 h 752993"/>
              <a:gd name="connsiteX159" fmla="*/ 3847295 w 10796735"/>
              <a:gd name="connsiteY159" fmla="*/ 485938 h 752993"/>
              <a:gd name="connsiteX160" fmla="*/ 3868196 w 10796735"/>
              <a:gd name="connsiteY160" fmla="*/ 433687 h 752993"/>
              <a:gd name="connsiteX161" fmla="*/ 3883871 w 10796735"/>
              <a:gd name="connsiteY161" fmla="*/ 386661 h 752993"/>
              <a:gd name="connsiteX162" fmla="*/ 3894322 w 10796735"/>
              <a:gd name="connsiteY162" fmla="*/ 339634 h 752993"/>
              <a:gd name="connsiteX163" fmla="*/ 3936123 w 10796735"/>
              <a:gd name="connsiteY163" fmla="*/ 282158 h 752993"/>
              <a:gd name="connsiteX164" fmla="*/ 3983149 w 10796735"/>
              <a:gd name="connsiteY164" fmla="*/ 245582 h 752993"/>
              <a:gd name="connsiteX165" fmla="*/ 4014500 w 10796735"/>
              <a:gd name="connsiteY165" fmla="*/ 282158 h 752993"/>
              <a:gd name="connsiteX166" fmla="*/ 4040626 w 10796735"/>
              <a:gd name="connsiteY166" fmla="*/ 365760 h 752993"/>
              <a:gd name="connsiteX167" fmla="*/ 4051076 w 10796735"/>
              <a:gd name="connsiteY167" fmla="*/ 386661 h 752993"/>
              <a:gd name="connsiteX168" fmla="*/ 4061526 w 10796735"/>
              <a:gd name="connsiteY168" fmla="*/ 433687 h 752993"/>
              <a:gd name="connsiteX169" fmla="*/ 4071977 w 10796735"/>
              <a:gd name="connsiteY169" fmla="*/ 444137 h 752993"/>
              <a:gd name="connsiteX170" fmla="*/ 4098102 w 10796735"/>
              <a:gd name="connsiteY170" fmla="*/ 428462 h 752993"/>
              <a:gd name="connsiteX171" fmla="*/ 4155579 w 10796735"/>
              <a:gd name="connsiteY171" fmla="*/ 261257 h 752993"/>
              <a:gd name="connsiteX172" fmla="*/ 4202605 w 10796735"/>
              <a:gd name="connsiteY172" fmla="*/ 188105 h 752993"/>
              <a:gd name="connsiteX173" fmla="*/ 4218281 w 10796735"/>
              <a:gd name="connsiteY173" fmla="*/ 182880 h 752993"/>
              <a:gd name="connsiteX174" fmla="*/ 4275757 w 10796735"/>
              <a:gd name="connsiteY174" fmla="*/ 193330 h 752993"/>
              <a:gd name="connsiteX175" fmla="*/ 4307108 w 10796735"/>
              <a:gd name="connsiteY175" fmla="*/ 418012 h 752993"/>
              <a:gd name="connsiteX176" fmla="*/ 4317558 w 10796735"/>
              <a:gd name="connsiteY176" fmla="*/ 397111 h 752993"/>
              <a:gd name="connsiteX177" fmla="*/ 4390710 w 10796735"/>
              <a:gd name="connsiteY177" fmla="*/ 209006 h 752993"/>
              <a:gd name="connsiteX178" fmla="*/ 4416836 w 10796735"/>
              <a:gd name="connsiteY178" fmla="*/ 177655 h 752993"/>
              <a:gd name="connsiteX179" fmla="*/ 4453412 w 10796735"/>
              <a:gd name="connsiteY179" fmla="*/ 151529 h 752993"/>
              <a:gd name="connsiteX180" fmla="*/ 4489988 w 10796735"/>
              <a:gd name="connsiteY180" fmla="*/ 156754 h 752993"/>
              <a:gd name="connsiteX181" fmla="*/ 4516114 w 10796735"/>
              <a:gd name="connsiteY181" fmla="*/ 266482 h 752993"/>
              <a:gd name="connsiteX182" fmla="*/ 4542239 w 10796735"/>
              <a:gd name="connsiteY182" fmla="*/ 318734 h 752993"/>
              <a:gd name="connsiteX183" fmla="*/ 4552690 w 10796735"/>
              <a:gd name="connsiteY183" fmla="*/ 365760 h 752993"/>
              <a:gd name="connsiteX184" fmla="*/ 4578815 w 10796735"/>
              <a:gd name="connsiteY184" fmla="*/ 407561 h 752993"/>
              <a:gd name="connsiteX185" fmla="*/ 4620617 w 10796735"/>
              <a:gd name="connsiteY185" fmla="*/ 391886 h 752993"/>
              <a:gd name="connsiteX186" fmla="*/ 4641517 w 10796735"/>
              <a:gd name="connsiteY186" fmla="*/ 339634 h 752993"/>
              <a:gd name="connsiteX187" fmla="*/ 4657193 w 10796735"/>
              <a:gd name="connsiteY187" fmla="*/ 292608 h 752993"/>
              <a:gd name="connsiteX188" fmla="*/ 4667643 w 10796735"/>
              <a:gd name="connsiteY188" fmla="*/ 271708 h 752993"/>
              <a:gd name="connsiteX189" fmla="*/ 4688543 w 10796735"/>
              <a:gd name="connsiteY189" fmla="*/ 219456 h 752993"/>
              <a:gd name="connsiteX190" fmla="*/ 4714669 w 10796735"/>
              <a:gd name="connsiteY190" fmla="*/ 198556 h 752993"/>
              <a:gd name="connsiteX191" fmla="*/ 4735570 w 10796735"/>
              <a:gd name="connsiteY191" fmla="*/ 177655 h 752993"/>
              <a:gd name="connsiteX192" fmla="*/ 4761695 w 10796735"/>
              <a:gd name="connsiteY192" fmla="*/ 182880 h 752993"/>
              <a:gd name="connsiteX193" fmla="*/ 4813947 w 10796735"/>
              <a:gd name="connsiteY193" fmla="*/ 444137 h 752993"/>
              <a:gd name="connsiteX194" fmla="*/ 4834847 w 10796735"/>
              <a:gd name="connsiteY194" fmla="*/ 496389 h 752993"/>
              <a:gd name="connsiteX195" fmla="*/ 4871423 w 10796735"/>
              <a:gd name="connsiteY195" fmla="*/ 334409 h 752993"/>
              <a:gd name="connsiteX196" fmla="*/ 4897549 w 10796735"/>
              <a:gd name="connsiteY196" fmla="*/ 282158 h 752993"/>
              <a:gd name="connsiteX197" fmla="*/ 4934125 w 10796735"/>
              <a:gd name="connsiteY197" fmla="*/ 214231 h 752993"/>
              <a:gd name="connsiteX198" fmla="*/ 4949801 w 10796735"/>
              <a:gd name="connsiteY198" fmla="*/ 209006 h 752993"/>
              <a:gd name="connsiteX199" fmla="*/ 4986377 w 10796735"/>
              <a:gd name="connsiteY199" fmla="*/ 350085 h 752993"/>
              <a:gd name="connsiteX200" fmla="*/ 5017727 w 10796735"/>
              <a:gd name="connsiteY200" fmla="*/ 438912 h 752993"/>
              <a:gd name="connsiteX201" fmla="*/ 5049078 w 10796735"/>
              <a:gd name="connsiteY201" fmla="*/ 334409 h 752993"/>
              <a:gd name="connsiteX202" fmla="*/ 5090879 w 10796735"/>
              <a:gd name="connsiteY202" fmla="*/ 271708 h 752993"/>
              <a:gd name="connsiteX203" fmla="*/ 5153581 w 10796735"/>
              <a:gd name="connsiteY203" fmla="*/ 303058 h 752993"/>
              <a:gd name="connsiteX204" fmla="*/ 5164031 w 10796735"/>
              <a:gd name="connsiteY204" fmla="*/ 418012 h 752993"/>
              <a:gd name="connsiteX205" fmla="*/ 5174482 w 10796735"/>
              <a:gd name="connsiteY205" fmla="*/ 485938 h 752993"/>
              <a:gd name="connsiteX206" fmla="*/ 5184932 w 10796735"/>
              <a:gd name="connsiteY206" fmla="*/ 496389 h 752993"/>
              <a:gd name="connsiteX207" fmla="*/ 5226733 w 10796735"/>
              <a:gd name="connsiteY207" fmla="*/ 365760 h 752993"/>
              <a:gd name="connsiteX208" fmla="*/ 5346911 w 10796735"/>
              <a:gd name="connsiteY208" fmla="*/ 224681 h 752993"/>
              <a:gd name="connsiteX209" fmla="*/ 5404388 w 10796735"/>
              <a:gd name="connsiteY209" fmla="*/ 188105 h 752993"/>
              <a:gd name="connsiteX210" fmla="*/ 5440964 w 10796735"/>
              <a:gd name="connsiteY210" fmla="*/ 219456 h 752993"/>
              <a:gd name="connsiteX211" fmla="*/ 5451414 w 10796735"/>
              <a:gd name="connsiteY211" fmla="*/ 334409 h 752993"/>
              <a:gd name="connsiteX212" fmla="*/ 5461865 w 10796735"/>
              <a:gd name="connsiteY212" fmla="*/ 423237 h 752993"/>
              <a:gd name="connsiteX213" fmla="*/ 5498441 w 10796735"/>
              <a:gd name="connsiteY213" fmla="*/ 297833 h 752993"/>
              <a:gd name="connsiteX214" fmla="*/ 5535017 w 10796735"/>
              <a:gd name="connsiteY214" fmla="*/ 161980 h 752993"/>
              <a:gd name="connsiteX215" fmla="*/ 5571593 w 10796735"/>
              <a:gd name="connsiteY215" fmla="*/ 141079 h 752993"/>
              <a:gd name="connsiteX216" fmla="*/ 5618619 w 10796735"/>
              <a:gd name="connsiteY216" fmla="*/ 156754 h 752993"/>
              <a:gd name="connsiteX217" fmla="*/ 5629069 w 10796735"/>
              <a:gd name="connsiteY217" fmla="*/ 282158 h 752993"/>
              <a:gd name="connsiteX218" fmla="*/ 5649970 w 10796735"/>
              <a:gd name="connsiteY218" fmla="*/ 459813 h 752993"/>
              <a:gd name="connsiteX219" fmla="*/ 5686546 w 10796735"/>
              <a:gd name="connsiteY219" fmla="*/ 245582 h 752993"/>
              <a:gd name="connsiteX220" fmla="*/ 5723122 w 10796735"/>
              <a:gd name="connsiteY220" fmla="*/ 120178 h 752993"/>
              <a:gd name="connsiteX221" fmla="*/ 5744022 w 10796735"/>
              <a:gd name="connsiteY221" fmla="*/ 104503 h 752993"/>
              <a:gd name="connsiteX222" fmla="*/ 5780598 w 10796735"/>
              <a:gd name="connsiteY222" fmla="*/ 109728 h 752993"/>
              <a:gd name="connsiteX223" fmla="*/ 5806724 w 10796735"/>
              <a:gd name="connsiteY223" fmla="*/ 156754 h 752993"/>
              <a:gd name="connsiteX224" fmla="*/ 5822399 w 10796735"/>
              <a:gd name="connsiteY224" fmla="*/ 229906 h 752993"/>
              <a:gd name="connsiteX225" fmla="*/ 5832850 w 10796735"/>
              <a:gd name="connsiteY225" fmla="*/ 261257 h 752993"/>
              <a:gd name="connsiteX226" fmla="*/ 5843300 w 10796735"/>
              <a:gd name="connsiteY226" fmla="*/ 344860 h 752993"/>
              <a:gd name="connsiteX227" fmla="*/ 5853750 w 10796735"/>
              <a:gd name="connsiteY227" fmla="*/ 386661 h 752993"/>
              <a:gd name="connsiteX228" fmla="*/ 5864201 w 10796735"/>
              <a:gd name="connsiteY228" fmla="*/ 370985 h 752993"/>
              <a:gd name="connsiteX229" fmla="*/ 5890326 w 10796735"/>
              <a:gd name="connsiteY229" fmla="*/ 240357 h 752993"/>
              <a:gd name="connsiteX230" fmla="*/ 5911227 w 10796735"/>
              <a:gd name="connsiteY230" fmla="*/ 135854 h 752993"/>
              <a:gd name="connsiteX231" fmla="*/ 5926902 w 10796735"/>
              <a:gd name="connsiteY231" fmla="*/ 125404 h 752993"/>
              <a:gd name="connsiteX232" fmla="*/ 5958253 w 10796735"/>
              <a:gd name="connsiteY232" fmla="*/ 141079 h 752993"/>
              <a:gd name="connsiteX233" fmla="*/ 5968703 w 10796735"/>
              <a:gd name="connsiteY233" fmla="*/ 271708 h 752993"/>
              <a:gd name="connsiteX234" fmla="*/ 5979154 w 10796735"/>
              <a:gd name="connsiteY234" fmla="*/ 297833 h 752993"/>
              <a:gd name="connsiteX235" fmla="*/ 6000054 w 10796735"/>
              <a:gd name="connsiteY235" fmla="*/ 271708 h 752993"/>
              <a:gd name="connsiteX236" fmla="*/ 6020955 w 10796735"/>
              <a:gd name="connsiteY236" fmla="*/ 156754 h 752993"/>
              <a:gd name="connsiteX237" fmla="*/ 6047081 w 10796735"/>
              <a:gd name="connsiteY237" fmla="*/ 120178 h 752993"/>
              <a:gd name="connsiteX238" fmla="*/ 6057531 w 10796735"/>
              <a:gd name="connsiteY238" fmla="*/ 99278 h 752993"/>
              <a:gd name="connsiteX239" fmla="*/ 6083657 w 10796735"/>
              <a:gd name="connsiteY239" fmla="*/ 88828 h 752993"/>
              <a:gd name="connsiteX240" fmla="*/ 6109782 w 10796735"/>
              <a:gd name="connsiteY240" fmla="*/ 120178 h 752993"/>
              <a:gd name="connsiteX241" fmla="*/ 6120233 w 10796735"/>
              <a:gd name="connsiteY241" fmla="*/ 261257 h 752993"/>
              <a:gd name="connsiteX242" fmla="*/ 6130683 w 10796735"/>
              <a:gd name="connsiteY242" fmla="*/ 329184 h 752993"/>
              <a:gd name="connsiteX243" fmla="*/ 6156809 w 10796735"/>
              <a:gd name="connsiteY243" fmla="*/ 365760 h 752993"/>
              <a:gd name="connsiteX244" fmla="*/ 6203835 w 10796735"/>
              <a:gd name="connsiteY244" fmla="*/ 381436 h 752993"/>
              <a:gd name="connsiteX245" fmla="*/ 6214285 w 10796735"/>
              <a:gd name="connsiteY245" fmla="*/ 334409 h 752993"/>
              <a:gd name="connsiteX246" fmla="*/ 6229961 w 10796735"/>
              <a:gd name="connsiteY246" fmla="*/ 282158 h 752993"/>
              <a:gd name="connsiteX247" fmla="*/ 6287437 w 10796735"/>
              <a:gd name="connsiteY247" fmla="*/ 214231 h 752993"/>
              <a:gd name="connsiteX248" fmla="*/ 6308338 w 10796735"/>
              <a:gd name="connsiteY248" fmla="*/ 177655 h 752993"/>
              <a:gd name="connsiteX249" fmla="*/ 6344914 w 10796735"/>
              <a:gd name="connsiteY249" fmla="*/ 141079 h 752993"/>
              <a:gd name="connsiteX250" fmla="*/ 6376265 w 10796735"/>
              <a:gd name="connsiteY250" fmla="*/ 120178 h 752993"/>
              <a:gd name="connsiteX251" fmla="*/ 6438966 w 10796735"/>
              <a:gd name="connsiteY251" fmla="*/ 141079 h 752993"/>
              <a:gd name="connsiteX252" fmla="*/ 6459867 w 10796735"/>
              <a:gd name="connsiteY252" fmla="*/ 339634 h 752993"/>
              <a:gd name="connsiteX253" fmla="*/ 6480767 w 10796735"/>
              <a:gd name="connsiteY253" fmla="*/ 365760 h 752993"/>
              <a:gd name="connsiteX254" fmla="*/ 6491218 w 10796735"/>
              <a:gd name="connsiteY254" fmla="*/ 323959 h 752993"/>
              <a:gd name="connsiteX255" fmla="*/ 6517343 w 10796735"/>
              <a:gd name="connsiteY255" fmla="*/ 156754 h 752993"/>
              <a:gd name="connsiteX256" fmla="*/ 6527794 w 10796735"/>
              <a:gd name="connsiteY256" fmla="*/ 135854 h 752993"/>
              <a:gd name="connsiteX257" fmla="*/ 6569595 w 10796735"/>
              <a:gd name="connsiteY257" fmla="*/ 276933 h 752993"/>
              <a:gd name="connsiteX258" fmla="*/ 6590495 w 10796735"/>
              <a:gd name="connsiteY258" fmla="*/ 365760 h 752993"/>
              <a:gd name="connsiteX259" fmla="*/ 6616621 w 10796735"/>
              <a:gd name="connsiteY259" fmla="*/ 360535 h 752993"/>
              <a:gd name="connsiteX260" fmla="*/ 6642747 w 10796735"/>
              <a:gd name="connsiteY260" fmla="*/ 308284 h 752993"/>
              <a:gd name="connsiteX261" fmla="*/ 6674098 w 10796735"/>
              <a:gd name="connsiteY261" fmla="*/ 250807 h 752993"/>
              <a:gd name="connsiteX262" fmla="*/ 6700223 w 10796735"/>
              <a:gd name="connsiteY262" fmla="*/ 245582 h 752993"/>
              <a:gd name="connsiteX263" fmla="*/ 6762925 w 10796735"/>
              <a:gd name="connsiteY263" fmla="*/ 329184 h 752993"/>
              <a:gd name="connsiteX264" fmla="*/ 6825627 w 10796735"/>
              <a:gd name="connsiteY264" fmla="*/ 449362 h 752993"/>
              <a:gd name="connsiteX265" fmla="*/ 6867428 w 10796735"/>
              <a:gd name="connsiteY265" fmla="*/ 428462 h 752993"/>
              <a:gd name="connsiteX266" fmla="*/ 6904004 w 10796735"/>
              <a:gd name="connsiteY266" fmla="*/ 355310 h 752993"/>
              <a:gd name="connsiteX267" fmla="*/ 6966706 w 10796735"/>
              <a:gd name="connsiteY267" fmla="*/ 360535 h 752993"/>
              <a:gd name="connsiteX268" fmla="*/ 6977156 w 10796735"/>
              <a:gd name="connsiteY268" fmla="*/ 402336 h 752993"/>
              <a:gd name="connsiteX269" fmla="*/ 7013732 w 10796735"/>
              <a:gd name="connsiteY269" fmla="*/ 475488 h 752993"/>
              <a:gd name="connsiteX270" fmla="*/ 7039858 w 10796735"/>
              <a:gd name="connsiteY270" fmla="*/ 459813 h 752993"/>
              <a:gd name="connsiteX271" fmla="*/ 7097334 w 10796735"/>
              <a:gd name="connsiteY271" fmla="*/ 339634 h 752993"/>
              <a:gd name="connsiteX272" fmla="*/ 7149586 w 10796735"/>
              <a:gd name="connsiteY272" fmla="*/ 287383 h 752993"/>
              <a:gd name="connsiteX273" fmla="*/ 7170486 w 10796735"/>
              <a:gd name="connsiteY273" fmla="*/ 329184 h 752993"/>
              <a:gd name="connsiteX274" fmla="*/ 7186162 w 10796735"/>
              <a:gd name="connsiteY274" fmla="*/ 423237 h 752993"/>
              <a:gd name="connsiteX275" fmla="*/ 7201837 w 10796735"/>
              <a:gd name="connsiteY275" fmla="*/ 491164 h 752993"/>
              <a:gd name="connsiteX276" fmla="*/ 7233188 w 10796735"/>
              <a:gd name="connsiteY276" fmla="*/ 292608 h 752993"/>
              <a:gd name="connsiteX277" fmla="*/ 7243638 w 10796735"/>
              <a:gd name="connsiteY277" fmla="*/ 224681 h 752993"/>
              <a:gd name="connsiteX278" fmla="*/ 7280214 w 10796735"/>
              <a:gd name="connsiteY278" fmla="*/ 167205 h 752993"/>
              <a:gd name="connsiteX279" fmla="*/ 7290665 w 10796735"/>
              <a:gd name="connsiteY279" fmla="*/ 182880 h 752993"/>
              <a:gd name="connsiteX280" fmla="*/ 7311565 w 10796735"/>
              <a:gd name="connsiteY280" fmla="*/ 282158 h 752993"/>
              <a:gd name="connsiteX281" fmla="*/ 7322015 w 10796735"/>
              <a:gd name="connsiteY281" fmla="*/ 308284 h 752993"/>
              <a:gd name="connsiteX282" fmla="*/ 7342916 w 10796735"/>
              <a:gd name="connsiteY282" fmla="*/ 250807 h 752993"/>
              <a:gd name="connsiteX283" fmla="*/ 7369042 w 10796735"/>
              <a:gd name="connsiteY283" fmla="*/ 156754 h 752993"/>
              <a:gd name="connsiteX284" fmla="*/ 7452644 w 10796735"/>
              <a:gd name="connsiteY284" fmla="*/ 78377 h 752993"/>
              <a:gd name="connsiteX285" fmla="*/ 7483995 w 10796735"/>
              <a:gd name="connsiteY285" fmla="*/ 67927 h 752993"/>
              <a:gd name="connsiteX286" fmla="*/ 7562372 w 10796735"/>
              <a:gd name="connsiteY286" fmla="*/ 188105 h 752993"/>
              <a:gd name="connsiteX287" fmla="*/ 7598948 w 10796735"/>
              <a:gd name="connsiteY287" fmla="*/ 240357 h 752993"/>
              <a:gd name="connsiteX288" fmla="*/ 7609398 w 10796735"/>
              <a:gd name="connsiteY288" fmla="*/ 266482 h 752993"/>
              <a:gd name="connsiteX289" fmla="*/ 7630299 w 10796735"/>
              <a:gd name="connsiteY289" fmla="*/ 235132 h 752993"/>
              <a:gd name="connsiteX290" fmla="*/ 7640749 w 10796735"/>
              <a:gd name="connsiteY290" fmla="*/ 224681 h 752993"/>
              <a:gd name="connsiteX291" fmla="*/ 7651199 w 10796735"/>
              <a:gd name="connsiteY291" fmla="*/ 193330 h 752993"/>
              <a:gd name="connsiteX292" fmla="*/ 7661650 w 10796735"/>
              <a:gd name="connsiteY292" fmla="*/ 172430 h 752993"/>
              <a:gd name="connsiteX293" fmla="*/ 7703451 w 10796735"/>
              <a:gd name="connsiteY293" fmla="*/ 177655 h 752993"/>
              <a:gd name="connsiteX294" fmla="*/ 7713901 w 10796735"/>
              <a:gd name="connsiteY294" fmla="*/ 198556 h 752993"/>
              <a:gd name="connsiteX295" fmla="*/ 7734802 w 10796735"/>
              <a:gd name="connsiteY295" fmla="*/ 266482 h 752993"/>
              <a:gd name="connsiteX296" fmla="*/ 7766153 w 10796735"/>
              <a:gd name="connsiteY296" fmla="*/ 297833 h 752993"/>
              <a:gd name="connsiteX297" fmla="*/ 7834079 w 10796735"/>
              <a:gd name="connsiteY297" fmla="*/ 229906 h 752993"/>
              <a:gd name="connsiteX298" fmla="*/ 7860205 w 10796735"/>
              <a:gd name="connsiteY298" fmla="*/ 203781 h 752993"/>
              <a:gd name="connsiteX299" fmla="*/ 7959483 w 10796735"/>
              <a:gd name="connsiteY299" fmla="*/ 282158 h 752993"/>
              <a:gd name="connsiteX300" fmla="*/ 8027410 w 10796735"/>
              <a:gd name="connsiteY300" fmla="*/ 412786 h 752993"/>
              <a:gd name="connsiteX301" fmla="*/ 8037860 w 10796735"/>
              <a:gd name="connsiteY301" fmla="*/ 423237 h 752993"/>
              <a:gd name="connsiteX302" fmla="*/ 8105787 w 10796735"/>
              <a:gd name="connsiteY302" fmla="*/ 193330 h 752993"/>
              <a:gd name="connsiteX303" fmla="*/ 8121462 w 10796735"/>
              <a:gd name="connsiteY303" fmla="*/ 198556 h 752993"/>
              <a:gd name="connsiteX304" fmla="*/ 8131913 w 10796735"/>
              <a:gd name="connsiteY304" fmla="*/ 245582 h 752993"/>
              <a:gd name="connsiteX305" fmla="*/ 8142363 w 10796735"/>
              <a:gd name="connsiteY305" fmla="*/ 182880 h 752993"/>
              <a:gd name="connsiteX306" fmla="*/ 8173714 w 10796735"/>
              <a:gd name="connsiteY306" fmla="*/ 130629 h 752993"/>
              <a:gd name="connsiteX307" fmla="*/ 8210290 w 10796735"/>
              <a:gd name="connsiteY307" fmla="*/ 146304 h 752993"/>
              <a:gd name="connsiteX308" fmla="*/ 8225965 w 10796735"/>
              <a:gd name="connsiteY308" fmla="*/ 198556 h 752993"/>
              <a:gd name="connsiteX309" fmla="*/ 8293892 w 10796735"/>
              <a:gd name="connsiteY309" fmla="*/ 313509 h 752993"/>
              <a:gd name="connsiteX310" fmla="*/ 8304342 w 10796735"/>
              <a:gd name="connsiteY310" fmla="*/ 287383 h 752993"/>
              <a:gd name="connsiteX311" fmla="*/ 8335693 w 10796735"/>
              <a:gd name="connsiteY311" fmla="*/ 182880 h 752993"/>
              <a:gd name="connsiteX312" fmla="*/ 8361819 w 10796735"/>
              <a:gd name="connsiteY312" fmla="*/ 130629 h 752993"/>
              <a:gd name="connsiteX313" fmla="*/ 8434971 w 10796735"/>
              <a:gd name="connsiteY313" fmla="*/ 151529 h 752993"/>
              <a:gd name="connsiteX314" fmla="*/ 8455871 w 10796735"/>
              <a:gd name="connsiteY314" fmla="*/ 214231 h 752993"/>
              <a:gd name="connsiteX315" fmla="*/ 8466322 w 10796735"/>
              <a:gd name="connsiteY315" fmla="*/ 229906 h 752993"/>
              <a:gd name="connsiteX316" fmla="*/ 8502898 w 10796735"/>
              <a:gd name="connsiteY316" fmla="*/ 167205 h 752993"/>
              <a:gd name="connsiteX317" fmla="*/ 8555149 w 10796735"/>
              <a:gd name="connsiteY317" fmla="*/ 99278 h 752993"/>
              <a:gd name="connsiteX318" fmla="*/ 8607401 w 10796735"/>
              <a:gd name="connsiteY318" fmla="*/ 256032 h 752993"/>
              <a:gd name="connsiteX319" fmla="*/ 8654427 w 10796735"/>
              <a:gd name="connsiteY319" fmla="*/ 297833 h 752993"/>
              <a:gd name="connsiteX320" fmla="*/ 8670102 w 10796735"/>
              <a:gd name="connsiteY320" fmla="*/ 318734 h 752993"/>
              <a:gd name="connsiteX321" fmla="*/ 8732804 w 10796735"/>
              <a:gd name="connsiteY321" fmla="*/ 245582 h 752993"/>
              <a:gd name="connsiteX322" fmla="*/ 8769380 w 10796735"/>
              <a:gd name="connsiteY322" fmla="*/ 188105 h 752993"/>
              <a:gd name="connsiteX323" fmla="*/ 8795506 w 10796735"/>
              <a:gd name="connsiteY323" fmla="*/ 167205 h 752993"/>
              <a:gd name="connsiteX324" fmla="*/ 8805956 w 10796735"/>
              <a:gd name="connsiteY324" fmla="*/ 156754 h 752993"/>
              <a:gd name="connsiteX325" fmla="*/ 8863433 w 10796735"/>
              <a:gd name="connsiteY325" fmla="*/ 245582 h 752993"/>
              <a:gd name="connsiteX326" fmla="*/ 8894783 w 10796735"/>
              <a:gd name="connsiteY326" fmla="*/ 276933 h 752993"/>
              <a:gd name="connsiteX327" fmla="*/ 8905234 w 10796735"/>
              <a:gd name="connsiteY327" fmla="*/ 292608 h 752993"/>
              <a:gd name="connsiteX328" fmla="*/ 8947035 w 10796735"/>
              <a:gd name="connsiteY328" fmla="*/ 193330 h 752993"/>
              <a:gd name="connsiteX329" fmla="*/ 8957485 w 10796735"/>
              <a:gd name="connsiteY329" fmla="*/ 177655 h 752993"/>
              <a:gd name="connsiteX330" fmla="*/ 9014962 w 10796735"/>
              <a:gd name="connsiteY330" fmla="*/ 198556 h 752993"/>
              <a:gd name="connsiteX331" fmla="*/ 9056763 w 10796735"/>
              <a:gd name="connsiteY331" fmla="*/ 303058 h 752993"/>
              <a:gd name="connsiteX332" fmla="*/ 9077663 w 10796735"/>
              <a:gd name="connsiteY332" fmla="*/ 318734 h 752993"/>
              <a:gd name="connsiteX333" fmla="*/ 9109014 w 10796735"/>
              <a:gd name="connsiteY333" fmla="*/ 182880 h 752993"/>
              <a:gd name="connsiteX334" fmla="*/ 9124690 w 10796735"/>
              <a:gd name="connsiteY334" fmla="*/ 172430 h 752993"/>
              <a:gd name="connsiteX335" fmla="*/ 9197842 w 10796735"/>
              <a:gd name="connsiteY335" fmla="*/ 245582 h 752993"/>
              <a:gd name="connsiteX336" fmla="*/ 9239643 w 10796735"/>
              <a:gd name="connsiteY336" fmla="*/ 376210 h 752993"/>
              <a:gd name="connsiteX337" fmla="*/ 9307570 w 10796735"/>
              <a:gd name="connsiteY337" fmla="*/ 245582 h 752993"/>
              <a:gd name="connsiteX338" fmla="*/ 9432973 w 10796735"/>
              <a:gd name="connsiteY338" fmla="*/ 114953 h 752993"/>
              <a:gd name="connsiteX339" fmla="*/ 9485225 w 10796735"/>
              <a:gd name="connsiteY339" fmla="*/ 120178 h 752993"/>
              <a:gd name="connsiteX340" fmla="*/ 9537476 w 10796735"/>
              <a:gd name="connsiteY340" fmla="*/ 271708 h 752993"/>
              <a:gd name="connsiteX341" fmla="*/ 9558377 w 10796735"/>
              <a:gd name="connsiteY341" fmla="*/ 266482 h 752993"/>
              <a:gd name="connsiteX342" fmla="*/ 9605403 w 10796735"/>
              <a:gd name="connsiteY342" fmla="*/ 161980 h 752993"/>
              <a:gd name="connsiteX343" fmla="*/ 9641979 w 10796735"/>
              <a:gd name="connsiteY343" fmla="*/ 156754 h 752993"/>
              <a:gd name="connsiteX344" fmla="*/ 9715131 w 10796735"/>
              <a:gd name="connsiteY344" fmla="*/ 391886 h 752993"/>
              <a:gd name="connsiteX345" fmla="*/ 9756932 w 10796735"/>
              <a:gd name="connsiteY345" fmla="*/ 491164 h 752993"/>
              <a:gd name="connsiteX346" fmla="*/ 9793508 w 10796735"/>
              <a:gd name="connsiteY346" fmla="*/ 548640 h 752993"/>
              <a:gd name="connsiteX347" fmla="*/ 9809183 w 10796735"/>
              <a:gd name="connsiteY347" fmla="*/ 579991 h 752993"/>
              <a:gd name="connsiteX348" fmla="*/ 9887561 w 10796735"/>
              <a:gd name="connsiteY348" fmla="*/ 454588 h 752993"/>
              <a:gd name="connsiteX349" fmla="*/ 9981613 w 10796735"/>
              <a:gd name="connsiteY349" fmla="*/ 308284 h 752993"/>
              <a:gd name="connsiteX350" fmla="*/ 10049540 w 10796735"/>
              <a:gd name="connsiteY350" fmla="*/ 323959 h 752993"/>
              <a:gd name="connsiteX351" fmla="*/ 10075666 w 10796735"/>
              <a:gd name="connsiteY351" fmla="*/ 438912 h 752993"/>
              <a:gd name="connsiteX352" fmla="*/ 10096566 w 10796735"/>
              <a:gd name="connsiteY352" fmla="*/ 574766 h 752993"/>
              <a:gd name="connsiteX353" fmla="*/ 10117467 w 10796735"/>
              <a:gd name="connsiteY353" fmla="*/ 606117 h 752993"/>
              <a:gd name="connsiteX354" fmla="*/ 10138367 w 10796735"/>
              <a:gd name="connsiteY354" fmla="*/ 595666 h 752993"/>
              <a:gd name="connsiteX355" fmla="*/ 10148818 w 10796735"/>
              <a:gd name="connsiteY355" fmla="*/ 559090 h 752993"/>
              <a:gd name="connsiteX356" fmla="*/ 10159268 w 10796735"/>
              <a:gd name="connsiteY356" fmla="*/ 449362 h 752993"/>
              <a:gd name="connsiteX357" fmla="*/ 10195844 w 10796735"/>
              <a:gd name="connsiteY357" fmla="*/ 329184 h 752993"/>
              <a:gd name="connsiteX358" fmla="*/ 10227195 w 10796735"/>
              <a:gd name="connsiteY358" fmla="*/ 355310 h 752993"/>
              <a:gd name="connsiteX359" fmla="*/ 10274221 w 10796735"/>
              <a:gd name="connsiteY359" fmla="*/ 480713 h 752993"/>
              <a:gd name="connsiteX360" fmla="*/ 10284671 w 10796735"/>
              <a:gd name="connsiteY360" fmla="*/ 449362 h 752993"/>
              <a:gd name="connsiteX361" fmla="*/ 10316022 w 10796735"/>
              <a:gd name="connsiteY361" fmla="*/ 292608 h 752993"/>
              <a:gd name="connsiteX362" fmla="*/ 10336923 w 10796735"/>
              <a:gd name="connsiteY362" fmla="*/ 386661 h 752993"/>
              <a:gd name="connsiteX363" fmla="*/ 10357823 w 10796735"/>
              <a:gd name="connsiteY363" fmla="*/ 470263 h 752993"/>
              <a:gd name="connsiteX364" fmla="*/ 10368274 w 10796735"/>
              <a:gd name="connsiteY364" fmla="*/ 522514 h 752993"/>
              <a:gd name="connsiteX365" fmla="*/ 10389174 w 10796735"/>
              <a:gd name="connsiteY365" fmla="*/ 559090 h 752993"/>
              <a:gd name="connsiteX366" fmla="*/ 10425750 w 10796735"/>
              <a:gd name="connsiteY366" fmla="*/ 553865 h 752993"/>
              <a:gd name="connsiteX367" fmla="*/ 10488452 w 10796735"/>
              <a:gd name="connsiteY367" fmla="*/ 433687 h 752993"/>
              <a:gd name="connsiteX368" fmla="*/ 10509353 w 10796735"/>
              <a:gd name="connsiteY368" fmla="*/ 428462 h 752993"/>
              <a:gd name="connsiteX369" fmla="*/ 10519803 w 10796735"/>
              <a:gd name="connsiteY369" fmla="*/ 465038 h 752993"/>
              <a:gd name="connsiteX370" fmla="*/ 10525028 w 10796735"/>
              <a:gd name="connsiteY370" fmla="*/ 527740 h 752993"/>
              <a:gd name="connsiteX371" fmla="*/ 10572054 w 10796735"/>
              <a:gd name="connsiteY371" fmla="*/ 512064 h 752993"/>
              <a:gd name="connsiteX372" fmla="*/ 10608630 w 10796735"/>
              <a:gd name="connsiteY372" fmla="*/ 454588 h 752993"/>
              <a:gd name="connsiteX373" fmla="*/ 10619081 w 10796735"/>
              <a:gd name="connsiteY373" fmla="*/ 423237 h 752993"/>
              <a:gd name="connsiteX374" fmla="*/ 10645206 w 10796735"/>
              <a:gd name="connsiteY374" fmla="*/ 386661 h 752993"/>
              <a:gd name="connsiteX375" fmla="*/ 10666107 w 10796735"/>
              <a:gd name="connsiteY375" fmla="*/ 350085 h 752993"/>
              <a:gd name="connsiteX376" fmla="*/ 10687007 w 10796735"/>
              <a:gd name="connsiteY376" fmla="*/ 318734 h 752993"/>
              <a:gd name="connsiteX377" fmla="*/ 10697458 w 10796735"/>
              <a:gd name="connsiteY377" fmla="*/ 282158 h 752993"/>
              <a:gd name="connsiteX378" fmla="*/ 10707908 w 10796735"/>
              <a:gd name="connsiteY378" fmla="*/ 235132 h 752993"/>
              <a:gd name="connsiteX379" fmla="*/ 10723583 w 10796735"/>
              <a:gd name="connsiteY379" fmla="*/ 219456 h 752993"/>
              <a:gd name="connsiteX380" fmla="*/ 10760159 w 10796735"/>
              <a:gd name="connsiteY380" fmla="*/ 156754 h 752993"/>
              <a:gd name="connsiteX381" fmla="*/ 10775835 w 10796735"/>
              <a:gd name="connsiteY381" fmla="*/ 62702 h 752993"/>
              <a:gd name="connsiteX382" fmla="*/ 10786285 w 10796735"/>
              <a:gd name="connsiteY382" fmla="*/ 26126 h 752993"/>
              <a:gd name="connsiteX383" fmla="*/ 10796735 w 10796735"/>
              <a:gd name="connsiteY383" fmla="*/ 0 h 75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0796735" h="752993">
                <a:moveTo>
                  <a:pt x="22491" y="130629"/>
                </a:moveTo>
                <a:cubicBezTo>
                  <a:pt x="15524" y="139337"/>
                  <a:pt x="3645" y="145793"/>
                  <a:pt x="1590" y="156754"/>
                </a:cubicBezTo>
                <a:cubicBezTo>
                  <a:pt x="-4384" y="188615"/>
                  <a:pt x="7715" y="216930"/>
                  <a:pt x="17266" y="245582"/>
                </a:cubicBezTo>
                <a:cubicBezTo>
                  <a:pt x="20749" y="268224"/>
                  <a:pt x="20222" y="291861"/>
                  <a:pt x="27716" y="313509"/>
                </a:cubicBezTo>
                <a:cubicBezTo>
                  <a:pt x="36128" y="337810"/>
                  <a:pt x="57227" y="356709"/>
                  <a:pt x="64292" y="381436"/>
                </a:cubicBezTo>
                <a:cubicBezTo>
                  <a:pt x="78858" y="432418"/>
                  <a:pt x="67372" y="407694"/>
                  <a:pt x="100868" y="454588"/>
                </a:cubicBezTo>
                <a:cubicBezTo>
                  <a:pt x="121252" y="607470"/>
                  <a:pt x="91477" y="477607"/>
                  <a:pt x="137444" y="569541"/>
                </a:cubicBezTo>
                <a:cubicBezTo>
                  <a:pt x="143115" y="580882"/>
                  <a:pt x="144165" y="593998"/>
                  <a:pt x="147894" y="606117"/>
                </a:cubicBezTo>
                <a:cubicBezTo>
                  <a:pt x="151134" y="616646"/>
                  <a:pt x="153419" y="627615"/>
                  <a:pt x="158345" y="637468"/>
                </a:cubicBezTo>
                <a:cubicBezTo>
                  <a:pt x="165693" y="652164"/>
                  <a:pt x="175762" y="665335"/>
                  <a:pt x="184470" y="679269"/>
                </a:cubicBezTo>
                <a:cubicBezTo>
                  <a:pt x="184529" y="679596"/>
                  <a:pt x="185597" y="747421"/>
                  <a:pt x="210596" y="752421"/>
                </a:cubicBezTo>
                <a:cubicBezTo>
                  <a:pt x="222673" y="754836"/>
                  <a:pt x="234980" y="748938"/>
                  <a:pt x="247172" y="747196"/>
                </a:cubicBezTo>
                <a:cubicBezTo>
                  <a:pt x="263141" y="699287"/>
                  <a:pt x="271287" y="677090"/>
                  <a:pt x="283748" y="616567"/>
                </a:cubicBezTo>
                <a:cubicBezTo>
                  <a:pt x="289063" y="590752"/>
                  <a:pt x="288357" y="563891"/>
                  <a:pt x="294198" y="538190"/>
                </a:cubicBezTo>
                <a:cubicBezTo>
                  <a:pt x="298696" y="518401"/>
                  <a:pt x="312308" y="499416"/>
                  <a:pt x="320324" y="480713"/>
                </a:cubicBezTo>
                <a:cubicBezTo>
                  <a:pt x="348088" y="415930"/>
                  <a:pt x="324959" y="441475"/>
                  <a:pt x="367350" y="407561"/>
                </a:cubicBezTo>
                <a:cubicBezTo>
                  <a:pt x="370834" y="400594"/>
                  <a:pt x="375139" y="393981"/>
                  <a:pt x="377801" y="386661"/>
                </a:cubicBezTo>
                <a:cubicBezTo>
                  <a:pt x="382134" y="374745"/>
                  <a:pt x="382179" y="361217"/>
                  <a:pt x="388251" y="350085"/>
                </a:cubicBezTo>
                <a:cubicBezTo>
                  <a:pt x="392969" y="341435"/>
                  <a:pt x="402184" y="336151"/>
                  <a:pt x="409151" y="329184"/>
                </a:cubicBezTo>
                <a:cubicBezTo>
                  <a:pt x="412635" y="320475"/>
                  <a:pt x="410502" y="300783"/>
                  <a:pt x="419602" y="303058"/>
                </a:cubicBezTo>
                <a:cubicBezTo>
                  <a:pt x="464716" y="314336"/>
                  <a:pt x="459547" y="412682"/>
                  <a:pt x="461403" y="428462"/>
                </a:cubicBezTo>
                <a:cubicBezTo>
                  <a:pt x="464886" y="421495"/>
                  <a:pt x="465622" y="402887"/>
                  <a:pt x="471853" y="407561"/>
                </a:cubicBezTo>
                <a:cubicBezTo>
                  <a:pt x="481997" y="415169"/>
                  <a:pt x="478574" y="432018"/>
                  <a:pt x="482303" y="444137"/>
                </a:cubicBezTo>
                <a:cubicBezTo>
                  <a:pt x="485543" y="454666"/>
                  <a:pt x="487828" y="465635"/>
                  <a:pt x="492754" y="475488"/>
                </a:cubicBezTo>
                <a:cubicBezTo>
                  <a:pt x="500468" y="490916"/>
                  <a:pt x="512056" y="496712"/>
                  <a:pt x="518879" y="512064"/>
                </a:cubicBezTo>
                <a:cubicBezTo>
                  <a:pt x="523353" y="522130"/>
                  <a:pt x="524404" y="533562"/>
                  <a:pt x="529330" y="543415"/>
                </a:cubicBezTo>
                <a:cubicBezTo>
                  <a:pt x="541149" y="567052"/>
                  <a:pt x="545983" y="570519"/>
                  <a:pt x="560681" y="585216"/>
                </a:cubicBezTo>
                <a:cubicBezTo>
                  <a:pt x="564164" y="592183"/>
                  <a:pt x="567267" y="599354"/>
                  <a:pt x="571131" y="606117"/>
                </a:cubicBezTo>
                <a:cubicBezTo>
                  <a:pt x="574247" y="611569"/>
                  <a:pt x="578574" y="627305"/>
                  <a:pt x="581581" y="621792"/>
                </a:cubicBezTo>
                <a:cubicBezTo>
                  <a:pt x="593725" y="599529"/>
                  <a:pt x="594462" y="572698"/>
                  <a:pt x="602482" y="548640"/>
                </a:cubicBezTo>
                <a:cubicBezTo>
                  <a:pt x="604945" y="541251"/>
                  <a:pt x="609449" y="534707"/>
                  <a:pt x="612932" y="527740"/>
                </a:cubicBezTo>
                <a:cubicBezTo>
                  <a:pt x="616415" y="510323"/>
                  <a:pt x="608928" y="485812"/>
                  <a:pt x="623382" y="475488"/>
                </a:cubicBezTo>
                <a:cubicBezTo>
                  <a:pt x="630284" y="470558"/>
                  <a:pt x="654742" y="509466"/>
                  <a:pt x="659958" y="517289"/>
                </a:cubicBezTo>
                <a:cubicBezTo>
                  <a:pt x="682433" y="494817"/>
                  <a:pt x="661187" y="519444"/>
                  <a:pt x="680859" y="470263"/>
                </a:cubicBezTo>
                <a:cubicBezTo>
                  <a:pt x="683191" y="464432"/>
                  <a:pt x="687826" y="459813"/>
                  <a:pt x="691309" y="454588"/>
                </a:cubicBezTo>
                <a:cubicBezTo>
                  <a:pt x="706984" y="465038"/>
                  <a:pt x="725929" y="471760"/>
                  <a:pt x="738335" y="485938"/>
                </a:cubicBezTo>
                <a:cubicBezTo>
                  <a:pt x="751158" y="500593"/>
                  <a:pt x="756656" y="520349"/>
                  <a:pt x="764461" y="538190"/>
                </a:cubicBezTo>
                <a:cubicBezTo>
                  <a:pt x="768876" y="548282"/>
                  <a:pt x="771671" y="559013"/>
                  <a:pt x="774911" y="569541"/>
                </a:cubicBezTo>
                <a:cubicBezTo>
                  <a:pt x="810738" y="685980"/>
                  <a:pt x="789517" y="640557"/>
                  <a:pt x="816713" y="694944"/>
                </a:cubicBezTo>
                <a:cubicBezTo>
                  <a:pt x="827163" y="691461"/>
                  <a:pt x="840745" y="692727"/>
                  <a:pt x="848063" y="684494"/>
                </a:cubicBezTo>
                <a:cubicBezTo>
                  <a:pt x="856487" y="675017"/>
                  <a:pt x="856027" y="660352"/>
                  <a:pt x="858514" y="647918"/>
                </a:cubicBezTo>
                <a:cubicBezTo>
                  <a:pt x="867847" y="601253"/>
                  <a:pt x="857916" y="580589"/>
                  <a:pt x="889865" y="548640"/>
                </a:cubicBezTo>
                <a:cubicBezTo>
                  <a:pt x="893759" y="544746"/>
                  <a:pt x="900315" y="545157"/>
                  <a:pt x="905540" y="543415"/>
                </a:cubicBezTo>
                <a:cubicBezTo>
                  <a:pt x="909023" y="550382"/>
                  <a:pt x="909023" y="567799"/>
                  <a:pt x="915990" y="564316"/>
                </a:cubicBezTo>
                <a:cubicBezTo>
                  <a:pt x="925843" y="559390"/>
                  <a:pt x="923769" y="543652"/>
                  <a:pt x="926441" y="532965"/>
                </a:cubicBezTo>
                <a:cubicBezTo>
                  <a:pt x="930749" y="515733"/>
                  <a:pt x="933408" y="498130"/>
                  <a:pt x="936891" y="480713"/>
                </a:cubicBezTo>
                <a:cubicBezTo>
                  <a:pt x="945600" y="485938"/>
                  <a:pt x="957565" y="487821"/>
                  <a:pt x="963017" y="496389"/>
                </a:cubicBezTo>
                <a:cubicBezTo>
                  <a:pt x="965572" y="500403"/>
                  <a:pt x="983533" y="583833"/>
                  <a:pt x="983917" y="585216"/>
                </a:cubicBezTo>
                <a:cubicBezTo>
                  <a:pt x="988339" y="601136"/>
                  <a:pt x="999593" y="632242"/>
                  <a:pt x="999593" y="632242"/>
                </a:cubicBezTo>
                <a:cubicBezTo>
                  <a:pt x="1003076" y="616567"/>
                  <a:pt x="1006324" y="600837"/>
                  <a:pt x="1010043" y="585216"/>
                </a:cubicBezTo>
                <a:cubicBezTo>
                  <a:pt x="1015033" y="564258"/>
                  <a:pt x="1021493" y="543639"/>
                  <a:pt x="1025718" y="522514"/>
                </a:cubicBezTo>
                <a:cubicBezTo>
                  <a:pt x="1030211" y="500050"/>
                  <a:pt x="1027526" y="475803"/>
                  <a:pt x="1036169" y="454588"/>
                </a:cubicBezTo>
                <a:cubicBezTo>
                  <a:pt x="1047106" y="427743"/>
                  <a:pt x="1068448" y="406393"/>
                  <a:pt x="1083195" y="381436"/>
                </a:cubicBezTo>
                <a:cubicBezTo>
                  <a:pt x="1091120" y="368024"/>
                  <a:pt x="1104095" y="339634"/>
                  <a:pt x="1104095" y="339634"/>
                </a:cubicBezTo>
                <a:cubicBezTo>
                  <a:pt x="1113368" y="413804"/>
                  <a:pt x="1111190" y="404646"/>
                  <a:pt x="1135446" y="512064"/>
                </a:cubicBezTo>
                <a:cubicBezTo>
                  <a:pt x="1137872" y="522809"/>
                  <a:pt x="1142413" y="532965"/>
                  <a:pt x="1145897" y="543415"/>
                </a:cubicBezTo>
                <a:cubicBezTo>
                  <a:pt x="1151122" y="538190"/>
                  <a:pt x="1157906" y="534156"/>
                  <a:pt x="1161572" y="527740"/>
                </a:cubicBezTo>
                <a:cubicBezTo>
                  <a:pt x="1199000" y="462242"/>
                  <a:pt x="1165371" y="477705"/>
                  <a:pt x="1203373" y="465038"/>
                </a:cubicBezTo>
                <a:cubicBezTo>
                  <a:pt x="1206856" y="472005"/>
                  <a:pt x="1209150" y="479707"/>
                  <a:pt x="1213823" y="485938"/>
                </a:cubicBezTo>
                <a:cubicBezTo>
                  <a:pt x="1219735" y="493820"/>
                  <a:pt x="1230053" y="498164"/>
                  <a:pt x="1234724" y="506839"/>
                </a:cubicBezTo>
                <a:cubicBezTo>
                  <a:pt x="1243096" y="522386"/>
                  <a:pt x="1250552" y="554478"/>
                  <a:pt x="1255625" y="574766"/>
                </a:cubicBezTo>
                <a:lnTo>
                  <a:pt x="1297426" y="569541"/>
                </a:lnTo>
                <a:cubicBezTo>
                  <a:pt x="1422572" y="457567"/>
                  <a:pt x="1325207" y="521241"/>
                  <a:pt x="1365353" y="465038"/>
                </a:cubicBezTo>
                <a:cubicBezTo>
                  <a:pt x="1378318" y="446888"/>
                  <a:pt x="1391382" y="428558"/>
                  <a:pt x="1407154" y="412786"/>
                </a:cubicBezTo>
                <a:cubicBezTo>
                  <a:pt x="1411048" y="408891"/>
                  <a:pt x="1417604" y="409303"/>
                  <a:pt x="1422829" y="407561"/>
                </a:cubicBezTo>
                <a:cubicBezTo>
                  <a:pt x="1443730" y="412786"/>
                  <a:pt x="1475592" y="404123"/>
                  <a:pt x="1485531" y="423237"/>
                </a:cubicBezTo>
                <a:cubicBezTo>
                  <a:pt x="1503227" y="457268"/>
                  <a:pt x="1484774" y="500302"/>
                  <a:pt x="1490756" y="538190"/>
                </a:cubicBezTo>
                <a:cubicBezTo>
                  <a:pt x="1491735" y="544393"/>
                  <a:pt x="1498791" y="528311"/>
                  <a:pt x="1501206" y="522514"/>
                </a:cubicBezTo>
                <a:cubicBezTo>
                  <a:pt x="1507561" y="507262"/>
                  <a:pt x="1511657" y="491163"/>
                  <a:pt x="1516882" y="475488"/>
                </a:cubicBezTo>
                <a:cubicBezTo>
                  <a:pt x="1520362" y="452865"/>
                  <a:pt x="1525963" y="397576"/>
                  <a:pt x="1537782" y="370985"/>
                </a:cubicBezTo>
                <a:cubicBezTo>
                  <a:pt x="1539783" y="366483"/>
                  <a:pt x="1544749" y="364018"/>
                  <a:pt x="1548233" y="360535"/>
                </a:cubicBezTo>
                <a:cubicBezTo>
                  <a:pt x="1603582" y="382674"/>
                  <a:pt x="1553505" y="353944"/>
                  <a:pt x="1584809" y="438912"/>
                </a:cubicBezTo>
                <a:cubicBezTo>
                  <a:pt x="1589512" y="451676"/>
                  <a:pt x="1602226" y="459813"/>
                  <a:pt x="1610934" y="470263"/>
                </a:cubicBezTo>
                <a:cubicBezTo>
                  <a:pt x="1629364" y="525550"/>
                  <a:pt x="1613391" y="527203"/>
                  <a:pt x="1647510" y="501614"/>
                </a:cubicBezTo>
                <a:cubicBezTo>
                  <a:pt x="1652262" y="492110"/>
                  <a:pt x="1668394" y="456198"/>
                  <a:pt x="1678861" y="454588"/>
                </a:cubicBezTo>
                <a:cubicBezTo>
                  <a:pt x="1695192" y="452076"/>
                  <a:pt x="1710212" y="465038"/>
                  <a:pt x="1725887" y="470263"/>
                </a:cubicBezTo>
                <a:cubicBezTo>
                  <a:pt x="1744612" y="507710"/>
                  <a:pt x="1748167" y="512358"/>
                  <a:pt x="1762463" y="569541"/>
                </a:cubicBezTo>
                <a:cubicBezTo>
                  <a:pt x="1779994" y="639665"/>
                  <a:pt x="1754315" y="624512"/>
                  <a:pt x="1793814" y="658368"/>
                </a:cubicBezTo>
                <a:cubicBezTo>
                  <a:pt x="1798582" y="662455"/>
                  <a:pt x="1804265" y="665335"/>
                  <a:pt x="1809490" y="668818"/>
                </a:cubicBezTo>
                <a:cubicBezTo>
                  <a:pt x="1819940" y="660110"/>
                  <a:pt x="1832132" y="653143"/>
                  <a:pt x="1840841" y="642693"/>
                </a:cubicBezTo>
                <a:cubicBezTo>
                  <a:pt x="1871679" y="605688"/>
                  <a:pt x="1856441" y="604372"/>
                  <a:pt x="1872191" y="559090"/>
                </a:cubicBezTo>
                <a:cubicBezTo>
                  <a:pt x="1880906" y="534033"/>
                  <a:pt x="1891678" y="509666"/>
                  <a:pt x="1903542" y="485938"/>
                </a:cubicBezTo>
                <a:cubicBezTo>
                  <a:pt x="1943549" y="405924"/>
                  <a:pt x="1938013" y="424785"/>
                  <a:pt x="1987145" y="360535"/>
                </a:cubicBezTo>
                <a:cubicBezTo>
                  <a:pt x="2026694" y="308817"/>
                  <a:pt x="1998173" y="339055"/>
                  <a:pt x="2028946" y="308284"/>
                </a:cubicBezTo>
                <a:cubicBezTo>
                  <a:pt x="2041138" y="316992"/>
                  <a:pt x="2056814" y="322217"/>
                  <a:pt x="2065522" y="334409"/>
                </a:cubicBezTo>
                <a:cubicBezTo>
                  <a:pt x="2075126" y="347855"/>
                  <a:pt x="2075550" y="365907"/>
                  <a:pt x="2081197" y="381436"/>
                </a:cubicBezTo>
                <a:cubicBezTo>
                  <a:pt x="2089487" y="404234"/>
                  <a:pt x="2100189" y="426176"/>
                  <a:pt x="2107323" y="449362"/>
                </a:cubicBezTo>
                <a:cubicBezTo>
                  <a:pt x="2151612" y="593303"/>
                  <a:pt x="2096333" y="441390"/>
                  <a:pt x="2133449" y="585216"/>
                </a:cubicBezTo>
                <a:cubicBezTo>
                  <a:pt x="2141707" y="617214"/>
                  <a:pt x="2151030" y="649227"/>
                  <a:pt x="2164799" y="679269"/>
                </a:cubicBezTo>
                <a:cubicBezTo>
                  <a:pt x="2170467" y="691635"/>
                  <a:pt x="2182427" y="699998"/>
                  <a:pt x="2190925" y="710620"/>
                </a:cubicBezTo>
                <a:cubicBezTo>
                  <a:pt x="2196365" y="717420"/>
                  <a:pt x="2201376" y="724553"/>
                  <a:pt x="2206601" y="731520"/>
                </a:cubicBezTo>
                <a:cubicBezTo>
                  <a:pt x="2222276" y="618309"/>
                  <a:pt x="2232307" y="504171"/>
                  <a:pt x="2253627" y="391886"/>
                </a:cubicBezTo>
                <a:cubicBezTo>
                  <a:pt x="2264258" y="335895"/>
                  <a:pt x="2285711" y="325852"/>
                  <a:pt x="2305878" y="282158"/>
                </a:cubicBezTo>
                <a:cubicBezTo>
                  <a:pt x="2316834" y="258421"/>
                  <a:pt x="2328290" y="198976"/>
                  <a:pt x="2332004" y="182880"/>
                </a:cubicBezTo>
                <a:cubicBezTo>
                  <a:pt x="2333746" y="160238"/>
                  <a:pt x="2327073" y="135265"/>
                  <a:pt x="2337229" y="114953"/>
                </a:cubicBezTo>
                <a:cubicBezTo>
                  <a:pt x="2341201" y="107009"/>
                  <a:pt x="2357075" y="113898"/>
                  <a:pt x="2363355" y="120178"/>
                </a:cubicBezTo>
                <a:cubicBezTo>
                  <a:pt x="2374371" y="131194"/>
                  <a:pt x="2379328" y="147201"/>
                  <a:pt x="2384255" y="161980"/>
                </a:cubicBezTo>
                <a:cubicBezTo>
                  <a:pt x="2425162" y="284697"/>
                  <a:pt x="2374065" y="141656"/>
                  <a:pt x="2420831" y="245582"/>
                </a:cubicBezTo>
                <a:cubicBezTo>
                  <a:pt x="2430170" y="266335"/>
                  <a:pt x="2460358" y="358258"/>
                  <a:pt x="2478308" y="376210"/>
                </a:cubicBezTo>
                <a:lnTo>
                  <a:pt x="2488758" y="386661"/>
                </a:lnTo>
                <a:cubicBezTo>
                  <a:pt x="2490500" y="377952"/>
                  <a:pt x="2489057" y="367925"/>
                  <a:pt x="2493983" y="360535"/>
                </a:cubicBezTo>
                <a:cubicBezTo>
                  <a:pt x="2500169" y="351255"/>
                  <a:pt x="2515863" y="349947"/>
                  <a:pt x="2520109" y="339634"/>
                </a:cubicBezTo>
                <a:cubicBezTo>
                  <a:pt x="2528831" y="318451"/>
                  <a:pt x="2526461" y="294247"/>
                  <a:pt x="2530559" y="271708"/>
                </a:cubicBezTo>
                <a:cubicBezTo>
                  <a:pt x="2538262" y="229340"/>
                  <a:pt x="2539456" y="229342"/>
                  <a:pt x="2551460" y="193330"/>
                </a:cubicBezTo>
                <a:cubicBezTo>
                  <a:pt x="2563859" y="223086"/>
                  <a:pt x="2597057" y="299714"/>
                  <a:pt x="2603711" y="329184"/>
                </a:cubicBezTo>
                <a:cubicBezTo>
                  <a:pt x="2610278" y="358265"/>
                  <a:pt x="2605972" y="389346"/>
                  <a:pt x="2614162" y="418012"/>
                </a:cubicBezTo>
                <a:cubicBezTo>
                  <a:pt x="2616869" y="427485"/>
                  <a:pt x="2629151" y="431030"/>
                  <a:pt x="2635062" y="438912"/>
                </a:cubicBezTo>
                <a:cubicBezTo>
                  <a:pt x="2639736" y="445144"/>
                  <a:pt x="2642029" y="452846"/>
                  <a:pt x="2645513" y="459813"/>
                </a:cubicBezTo>
                <a:cubicBezTo>
                  <a:pt x="2652480" y="458071"/>
                  <a:pt x="2661009" y="459317"/>
                  <a:pt x="2666413" y="454588"/>
                </a:cubicBezTo>
                <a:cubicBezTo>
                  <a:pt x="2675865" y="446317"/>
                  <a:pt x="2683188" y="435100"/>
                  <a:pt x="2687314" y="423237"/>
                </a:cubicBezTo>
                <a:cubicBezTo>
                  <a:pt x="2697307" y="394507"/>
                  <a:pt x="2686704" y="355917"/>
                  <a:pt x="2708214" y="334409"/>
                </a:cubicBezTo>
                <a:lnTo>
                  <a:pt x="2718665" y="323959"/>
                </a:lnTo>
                <a:cubicBezTo>
                  <a:pt x="2729115" y="325701"/>
                  <a:pt x="2744138" y="320369"/>
                  <a:pt x="2750015" y="329184"/>
                </a:cubicBezTo>
                <a:cubicBezTo>
                  <a:pt x="2764082" y="350285"/>
                  <a:pt x="2759575" y="379653"/>
                  <a:pt x="2770916" y="402336"/>
                </a:cubicBezTo>
                <a:cubicBezTo>
                  <a:pt x="2786353" y="433212"/>
                  <a:pt x="2776500" y="417155"/>
                  <a:pt x="2802267" y="449362"/>
                </a:cubicBezTo>
                <a:cubicBezTo>
                  <a:pt x="2855383" y="376328"/>
                  <a:pt x="2820476" y="389741"/>
                  <a:pt x="2901545" y="397111"/>
                </a:cubicBezTo>
                <a:cubicBezTo>
                  <a:pt x="2908306" y="430915"/>
                  <a:pt x="2915801" y="474623"/>
                  <a:pt x="2927670" y="506839"/>
                </a:cubicBezTo>
                <a:cubicBezTo>
                  <a:pt x="2933056" y="521457"/>
                  <a:pt x="2941604" y="534706"/>
                  <a:pt x="2948571" y="548640"/>
                </a:cubicBezTo>
                <a:lnTo>
                  <a:pt x="2959021" y="569541"/>
                </a:lnTo>
                <a:cubicBezTo>
                  <a:pt x="2960763" y="583475"/>
                  <a:pt x="2960211" y="597892"/>
                  <a:pt x="2964246" y="611342"/>
                </a:cubicBezTo>
                <a:cubicBezTo>
                  <a:pt x="2965662" y="616061"/>
                  <a:pt x="2969838" y="620982"/>
                  <a:pt x="2974697" y="621792"/>
                </a:cubicBezTo>
                <a:cubicBezTo>
                  <a:pt x="2981780" y="622973"/>
                  <a:pt x="2988630" y="618309"/>
                  <a:pt x="2995597" y="616567"/>
                </a:cubicBezTo>
                <a:cubicBezTo>
                  <a:pt x="2999080" y="606117"/>
                  <a:pt x="3003778" y="595995"/>
                  <a:pt x="3006047" y="585216"/>
                </a:cubicBezTo>
                <a:cubicBezTo>
                  <a:pt x="3007692" y="577403"/>
                  <a:pt x="3012179" y="510152"/>
                  <a:pt x="3026948" y="491164"/>
                </a:cubicBezTo>
                <a:cubicBezTo>
                  <a:pt x="3033795" y="482361"/>
                  <a:pt x="3044365" y="477230"/>
                  <a:pt x="3053074" y="470263"/>
                </a:cubicBezTo>
                <a:cubicBezTo>
                  <a:pt x="3072233" y="475488"/>
                  <a:pt x="3092015" y="478809"/>
                  <a:pt x="3110550" y="485938"/>
                </a:cubicBezTo>
                <a:cubicBezTo>
                  <a:pt x="3115148" y="487707"/>
                  <a:pt x="3119247" y="491785"/>
                  <a:pt x="3121001" y="496389"/>
                </a:cubicBezTo>
                <a:cubicBezTo>
                  <a:pt x="3183898" y="661493"/>
                  <a:pt x="3130276" y="551519"/>
                  <a:pt x="3162802" y="616567"/>
                </a:cubicBezTo>
                <a:cubicBezTo>
                  <a:pt x="3166285" y="632242"/>
                  <a:pt x="3167765" y="648502"/>
                  <a:pt x="3173252" y="663593"/>
                </a:cubicBezTo>
                <a:cubicBezTo>
                  <a:pt x="3174936" y="668223"/>
                  <a:pt x="3181366" y="678382"/>
                  <a:pt x="3183702" y="674044"/>
                </a:cubicBezTo>
                <a:cubicBezTo>
                  <a:pt x="3196758" y="649796"/>
                  <a:pt x="3201478" y="621909"/>
                  <a:pt x="3209828" y="595666"/>
                </a:cubicBezTo>
                <a:cubicBezTo>
                  <a:pt x="3213673" y="583583"/>
                  <a:pt x="3215450" y="570815"/>
                  <a:pt x="3220278" y="559090"/>
                </a:cubicBezTo>
                <a:cubicBezTo>
                  <a:pt x="3240077" y="511007"/>
                  <a:pt x="3240720" y="513944"/>
                  <a:pt x="3267305" y="480713"/>
                </a:cubicBezTo>
                <a:cubicBezTo>
                  <a:pt x="3276013" y="482455"/>
                  <a:pt x="3287582" y="479255"/>
                  <a:pt x="3293430" y="485938"/>
                </a:cubicBezTo>
                <a:cubicBezTo>
                  <a:pt x="3301780" y="495481"/>
                  <a:pt x="3298634" y="510971"/>
                  <a:pt x="3303881" y="522514"/>
                </a:cubicBezTo>
                <a:cubicBezTo>
                  <a:pt x="3307485" y="530442"/>
                  <a:pt x="3315168" y="535893"/>
                  <a:pt x="3319556" y="543415"/>
                </a:cubicBezTo>
                <a:cubicBezTo>
                  <a:pt x="3327405" y="556871"/>
                  <a:pt x="3340457" y="585216"/>
                  <a:pt x="3340457" y="585216"/>
                </a:cubicBezTo>
                <a:cubicBezTo>
                  <a:pt x="3343940" y="566057"/>
                  <a:pt x="3348053" y="547003"/>
                  <a:pt x="3350907" y="527740"/>
                </a:cubicBezTo>
                <a:cubicBezTo>
                  <a:pt x="3355023" y="499959"/>
                  <a:pt x="3355133" y="471523"/>
                  <a:pt x="3361357" y="444137"/>
                </a:cubicBezTo>
                <a:cubicBezTo>
                  <a:pt x="3363946" y="432744"/>
                  <a:pt x="3371808" y="423236"/>
                  <a:pt x="3377033" y="412786"/>
                </a:cubicBezTo>
                <a:cubicBezTo>
                  <a:pt x="3378775" y="402336"/>
                  <a:pt x="3371664" y="381436"/>
                  <a:pt x="3382258" y="381436"/>
                </a:cubicBezTo>
                <a:cubicBezTo>
                  <a:pt x="3393941" y="381436"/>
                  <a:pt x="3394806" y="401529"/>
                  <a:pt x="3397933" y="412786"/>
                </a:cubicBezTo>
                <a:cubicBezTo>
                  <a:pt x="3424933" y="509989"/>
                  <a:pt x="3386106" y="444301"/>
                  <a:pt x="3434509" y="512064"/>
                </a:cubicBezTo>
                <a:cubicBezTo>
                  <a:pt x="3437992" y="480713"/>
                  <a:pt x="3441343" y="449348"/>
                  <a:pt x="3444959" y="418012"/>
                </a:cubicBezTo>
                <a:cubicBezTo>
                  <a:pt x="3446569" y="404062"/>
                  <a:pt x="3444784" y="389172"/>
                  <a:pt x="3450185" y="376210"/>
                </a:cubicBezTo>
                <a:cubicBezTo>
                  <a:pt x="3453974" y="367116"/>
                  <a:pt x="3464118" y="362277"/>
                  <a:pt x="3471085" y="355310"/>
                </a:cubicBezTo>
                <a:cubicBezTo>
                  <a:pt x="3479794" y="360535"/>
                  <a:pt x="3494473" y="361205"/>
                  <a:pt x="3497211" y="370985"/>
                </a:cubicBezTo>
                <a:cubicBezTo>
                  <a:pt x="3507585" y="408036"/>
                  <a:pt x="3502220" y="447849"/>
                  <a:pt x="3507661" y="485938"/>
                </a:cubicBezTo>
                <a:cubicBezTo>
                  <a:pt x="3509219" y="496843"/>
                  <a:pt x="3514628" y="506839"/>
                  <a:pt x="3518111" y="517289"/>
                </a:cubicBezTo>
                <a:cubicBezTo>
                  <a:pt x="3540491" y="461344"/>
                  <a:pt x="3516315" y="525848"/>
                  <a:pt x="3539012" y="444137"/>
                </a:cubicBezTo>
                <a:cubicBezTo>
                  <a:pt x="3543434" y="428217"/>
                  <a:pt x="3550265" y="413031"/>
                  <a:pt x="3554687" y="397111"/>
                </a:cubicBezTo>
                <a:cubicBezTo>
                  <a:pt x="3556856" y="389303"/>
                  <a:pt x="3569439" y="324783"/>
                  <a:pt x="3575588" y="313509"/>
                </a:cubicBezTo>
                <a:cubicBezTo>
                  <a:pt x="3580306" y="304859"/>
                  <a:pt x="3589008" y="299020"/>
                  <a:pt x="3596489" y="292608"/>
                </a:cubicBezTo>
                <a:cubicBezTo>
                  <a:pt x="3613424" y="278092"/>
                  <a:pt x="3631323" y="264741"/>
                  <a:pt x="3648740" y="250807"/>
                </a:cubicBezTo>
                <a:lnTo>
                  <a:pt x="3753243" y="256032"/>
                </a:lnTo>
                <a:cubicBezTo>
                  <a:pt x="3764062" y="258737"/>
                  <a:pt x="3771526" y="271317"/>
                  <a:pt x="3774143" y="282158"/>
                </a:cubicBezTo>
                <a:cubicBezTo>
                  <a:pt x="3820477" y="474113"/>
                  <a:pt x="3759897" y="339851"/>
                  <a:pt x="3810719" y="506839"/>
                </a:cubicBezTo>
                <a:cubicBezTo>
                  <a:pt x="3813255" y="515170"/>
                  <a:pt x="3821170" y="520773"/>
                  <a:pt x="3826395" y="527740"/>
                </a:cubicBezTo>
                <a:cubicBezTo>
                  <a:pt x="3828137" y="541674"/>
                  <a:pt x="3825340" y="582101"/>
                  <a:pt x="3831620" y="569541"/>
                </a:cubicBezTo>
                <a:cubicBezTo>
                  <a:pt x="3844299" y="544181"/>
                  <a:pt x="3839924" y="513316"/>
                  <a:pt x="3847295" y="485938"/>
                </a:cubicBezTo>
                <a:cubicBezTo>
                  <a:pt x="3852172" y="467824"/>
                  <a:pt x="3861711" y="451289"/>
                  <a:pt x="3868196" y="433687"/>
                </a:cubicBezTo>
                <a:cubicBezTo>
                  <a:pt x="3873908" y="418183"/>
                  <a:pt x="3879449" y="402581"/>
                  <a:pt x="3883871" y="386661"/>
                </a:cubicBezTo>
                <a:cubicBezTo>
                  <a:pt x="3888169" y="371189"/>
                  <a:pt x="3887141" y="353997"/>
                  <a:pt x="3894322" y="339634"/>
                </a:cubicBezTo>
                <a:cubicBezTo>
                  <a:pt x="3904916" y="318445"/>
                  <a:pt x="3921063" y="300445"/>
                  <a:pt x="3936123" y="282158"/>
                </a:cubicBezTo>
                <a:cubicBezTo>
                  <a:pt x="3962795" y="249770"/>
                  <a:pt x="3956648" y="254416"/>
                  <a:pt x="3983149" y="245582"/>
                </a:cubicBezTo>
                <a:cubicBezTo>
                  <a:pt x="3993599" y="257774"/>
                  <a:pt x="4007572" y="267672"/>
                  <a:pt x="4014500" y="282158"/>
                </a:cubicBezTo>
                <a:cubicBezTo>
                  <a:pt x="4027097" y="308497"/>
                  <a:pt x="4030981" y="338203"/>
                  <a:pt x="4040626" y="365760"/>
                </a:cubicBezTo>
                <a:cubicBezTo>
                  <a:pt x="4043199" y="373112"/>
                  <a:pt x="4047593" y="379694"/>
                  <a:pt x="4051076" y="386661"/>
                </a:cubicBezTo>
                <a:cubicBezTo>
                  <a:pt x="4054559" y="402336"/>
                  <a:pt x="4056038" y="418596"/>
                  <a:pt x="4061526" y="433687"/>
                </a:cubicBezTo>
                <a:cubicBezTo>
                  <a:pt x="4063210" y="438317"/>
                  <a:pt x="4067100" y="444834"/>
                  <a:pt x="4071977" y="444137"/>
                </a:cubicBezTo>
                <a:cubicBezTo>
                  <a:pt x="4082031" y="442701"/>
                  <a:pt x="4089394" y="433687"/>
                  <a:pt x="4098102" y="428462"/>
                </a:cubicBezTo>
                <a:cubicBezTo>
                  <a:pt x="4120014" y="267784"/>
                  <a:pt x="4087762" y="357333"/>
                  <a:pt x="4155579" y="261257"/>
                </a:cubicBezTo>
                <a:cubicBezTo>
                  <a:pt x="4175732" y="232707"/>
                  <a:pt x="4177046" y="213663"/>
                  <a:pt x="4202605" y="188105"/>
                </a:cubicBezTo>
                <a:cubicBezTo>
                  <a:pt x="4206500" y="184210"/>
                  <a:pt x="4213056" y="184622"/>
                  <a:pt x="4218281" y="182880"/>
                </a:cubicBezTo>
                <a:cubicBezTo>
                  <a:pt x="4237440" y="186363"/>
                  <a:pt x="4269853" y="174774"/>
                  <a:pt x="4275757" y="193330"/>
                </a:cubicBezTo>
                <a:cubicBezTo>
                  <a:pt x="4353919" y="438982"/>
                  <a:pt x="4217196" y="388036"/>
                  <a:pt x="4307108" y="418012"/>
                </a:cubicBezTo>
                <a:cubicBezTo>
                  <a:pt x="4310591" y="411045"/>
                  <a:pt x="4314896" y="404431"/>
                  <a:pt x="4317558" y="397111"/>
                </a:cubicBezTo>
                <a:cubicBezTo>
                  <a:pt x="4338694" y="338988"/>
                  <a:pt x="4352684" y="263933"/>
                  <a:pt x="4390710" y="209006"/>
                </a:cubicBezTo>
                <a:cubicBezTo>
                  <a:pt x="4398453" y="197821"/>
                  <a:pt x="4406808" y="186847"/>
                  <a:pt x="4416836" y="177655"/>
                </a:cubicBezTo>
                <a:cubicBezTo>
                  <a:pt x="4427881" y="167531"/>
                  <a:pt x="4441220" y="160238"/>
                  <a:pt x="4453412" y="151529"/>
                </a:cubicBezTo>
                <a:cubicBezTo>
                  <a:pt x="4465604" y="153271"/>
                  <a:pt x="4484091" y="145942"/>
                  <a:pt x="4489988" y="156754"/>
                </a:cubicBezTo>
                <a:cubicBezTo>
                  <a:pt x="4507992" y="189761"/>
                  <a:pt x="4499300" y="232853"/>
                  <a:pt x="4516114" y="266482"/>
                </a:cubicBezTo>
                <a:lnTo>
                  <a:pt x="4542239" y="318734"/>
                </a:lnTo>
                <a:cubicBezTo>
                  <a:pt x="4545723" y="334409"/>
                  <a:pt x="4547968" y="350412"/>
                  <a:pt x="4552690" y="365760"/>
                </a:cubicBezTo>
                <a:cubicBezTo>
                  <a:pt x="4557680" y="381978"/>
                  <a:pt x="4568924" y="394373"/>
                  <a:pt x="4578815" y="407561"/>
                </a:cubicBezTo>
                <a:cubicBezTo>
                  <a:pt x="4592749" y="402336"/>
                  <a:pt x="4610523" y="402821"/>
                  <a:pt x="4620617" y="391886"/>
                </a:cubicBezTo>
                <a:cubicBezTo>
                  <a:pt x="4633341" y="378102"/>
                  <a:pt x="4635032" y="357236"/>
                  <a:pt x="4641517" y="339634"/>
                </a:cubicBezTo>
                <a:cubicBezTo>
                  <a:pt x="4647229" y="324129"/>
                  <a:pt x="4651261" y="308030"/>
                  <a:pt x="4657193" y="292608"/>
                </a:cubicBezTo>
                <a:cubicBezTo>
                  <a:pt x="4659989" y="285338"/>
                  <a:pt x="4664575" y="278867"/>
                  <a:pt x="4667643" y="271708"/>
                </a:cubicBezTo>
                <a:cubicBezTo>
                  <a:pt x="4675032" y="254466"/>
                  <a:pt x="4678399" y="235236"/>
                  <a:pt x="4688543" y="219456"/>
                </a:cubicBezTo>
                <a:cubicBezTo>
                  <a:pt x="4694574" y="210075"/>
                  <a:pt x="4706334" y="205965"/>
                  <a:pt x="4714669" y="198556"/>
                </a:cubicBezTo>
                <a:cubicBezTo>
                  <a:pt x="4722033" y="192010"/>
                  <a:pt x="4728603" y="184622"/>
                  <a:pt x="4735570" y="177655"/>
                </a:cubicBezTo>
                <a:cubicBezTo>
                  <a:pt x="4744278" y="179397"/>
                  <a:pt x="4758235" y="174701"/>
                  <a:pt x="4761695" y="182880"/>
                </a:cubicBezTo>
                <a:cubicBezTo>
                  <a:pt x="4787530" y="243945"/>
                  <a:pt x="4801537" y="380020"/>
                  <a:pt x="4813947" y="444137"/>
                </a:cubicBezTo>
                <a:cubicBezTo>
                  <a:pt x="4818025" y="465206"/>
                  <a:pt x="4825718" y="478131"/>
                  <a:pt x="4834847" y="496389"/>
                </a:cubicBezTo>
                <a:cubicBezTo>
                  <a:pt x="4845257" y="433935"/>
                  <a:pt x="4849058" y="399268"/>
                  <a:pt x="4871423" y="334409"/>
                </a:cubicBezTo>
                <a:cubicBezTo>
                  <a:pt x="4877771" y="316000"/>
                  <a:pt x="4890135" y="300164"/>
                  <a:pt x="4897549" y="282158"/>
                </a:cubicBezTo>
                <a:cubicBezTo>
                  <a:pt x="4914844" y="240157"/>
                  <a:pt x="4896548" y="247111"/>
                  <a:pt x="4934125" y="214231"/>
                </a:cubicBezTo>
                <a:cubicBezTo>
                  <a:pt x="4938270" y="210604"/>
                  <a:pt x="4944576" y="210748"/>
                  <a:pt x="4949801" y="209006"/>
                </a:cubicBezTo>
                <a:cubicBezTo>
                  <a:pt x="4973228" y="267576"/>
                  <a:pt x="4964942" y="242911"/>
                  <a:pt x="4986377" y="350085"/>
                </a:cubicBezTo>
                <a:cubicBezTo>
                  <a:pt x="5002806" y="432231"/>
                  <a:pt x="4978701" y="399886"/>
                  <a:pt x="5017727" y="438912"/>
                </a:cubicBezTo>
                <a:cubicBezTo>
                  <a:pt x="5083595" y="274247"/>
                  <a:pt x="4998617" y="495882"/>
                  <a:pt x="5049078" y="334409"/>
                </a:cubicBezTo>
                <a:cubicBezTo>
                  <a:pt x="5057781" y="306559"/>
                  <a:pt x="5072475" y="293793"/>
                  <a:pt x="5090879" y="271708"/>
                </a:cubicBezTo>
                <a:cubicBezTo>
                  <a:pt x="5111780" y="282158"/>
                  <a:pt x="5143131" y="282157"/>
                  <a:pt x="5153581" y="303058"/>
                </a:cubicBezTo>
                <a:cubicBezTo>
                  <a:pt x="5170788" y="337472"/>
                  <a:pt x="5159662" y="379785"/>
                  <a:pt x="5164031" y="418012"/>
                </a:cubicBezTo>
                <a:cubicBezTo>
                  <a:pt x="5166632" y="440772"/>
                  <a:pt x="5168579" y="463803"/>
                  <a:pt x="5174482" y="485938"/>
                </a:cubicBezTo>
                <a:cubicBezTo>
                  <a:pt x="5175751" y="490698"/>
                  <a:pt x="5181449" y="492905"/>
                  <a:pt x="5184932" y="496389"/>
                </a:cubicBezTo>
                <a:cubicBezTo>
                  <a:pt x="5237064" y="444254"/>
                  <a:pt x="5152856" y="534035"/>
                  <a:pt x="5226733" y="365760"/>
                </a:cubicBezTo>
                <a:cubicBezTo>
                  <a:pt x="5260312" y="289274"/>
                  <a:pt x="5289462" y="268612"/>
                  <a:pt x="5346911" y="224681"/>
                </a:cubicBezTo>
                <a:cubicBezTo>
                  <a:pt x="5381648" y="198117"/>
                  <a:pt x="5374338" y="203131"/>
                  <a:pt x="5404388" y="188105"/>
                </a:cubicBezTo>
                <a:cubicBezTo>
                  <a:pt x="5416580" y="198555"/>
                  <a:pt x="5436050" y="204168"/>
                  <a:pt x="5440964" y="219456"/>
                </a:cubicBezTo>
                <a:cubicBezTo>
                  <a:pt x="5452738" y="256086"/>
                  <a:pt x="5447488" y="296134"/>
                  <a:pt x="5451414" y="334409"/>
                </a:cubicBezTo>
                <a:cubicBezTo>
                  <a:pt x="5454456" y="364067"/>
                  <a:pt x="5458381" y="393628"/>
                  <a:pt x="5461865" y="423237"/>
                </a:cubicBezTo>
                <a:cubicBezTo>
                  <a:pt x="5482113" y="372616"/>
                  <a:pt x="5480548" y="379631"/>
                  <a:pt x="5498441" y="297833"/>
                </a:cubicBezTo>
                <a:cubicBezTo>
                  <a:pt x="5512795" y="232216"/>
                  <a:pt x="5500439" y="223452"/>
                  <a:pt x="5535017" y="161980"/>
                </a:cubicBezTo>
                <a:cubicBezTo>
                  <a:pt x="5542318" y="149000"/>
                  <a:pt x="5559043" y="145262"/>
                  <a:pt x="5571593" y="141079"/>
                </a:cubicBezTo>
                <a:cubicBezTo>
                  <a:pt x="5587268" y="146304"/>
                  <a:pt x="5612385" y="141452"/>
                  <a:pt x="5618619" y="156754"/>
                </a:cubicBezTo>
                <a:cubicBezTo>
                  <a:pt x="5634445" y="195600"/>
                  <a:pt x="5625054" y="240404"/>
                  <a:pt x="5629069" y="282158"/>
                </a:cubicBezTo>
                <a:cubicBezTo>
                  <a:pt x="5641799" y="414545"/>
                  <a:pt x="5637562" y="385364"/>
                  <a:pt x="5649970" y="459813"/>
                </a:cubicBezTo>
                <a:cubicBezTo>
                  <a:pt x="5679171" y="357608"/>
                  <a:pt x="5647682" y="473909"/>
                  <a:pt x="5686546" y="245582"/>
                </a:cubicBezTo>
                <a:cubicBezTo>
                  <a:pt x="5691264" y="217861"/>
                  <a:pt x="5707914" y="146793"/>
                  <a:pt x="5723122" y="120178"/>
                </a:cubicBezTo>
                <a:cubicBezTo>
                  <a:pt x="5727443" y="112617"/>
                  <a:pt x="5737055" y="109728"/>
                  <a:pt x="5744022" y="104503"/>
                </a:cubicBezTo>
                <a:cubicBezTo>
                  <a:pt x="5756214" y="106245"/>
                  <a:pt x="5771137" y="101844"/>
                  <a:pt x="5780598" y="109728"/>
                </a:cubicBezTo>
                <a:cubicBezTo>
                  <a:pt x="5794374" y="121208"/>
                  <a:pt x="5800833" y="139817"/>
                  <a:pt x="5806724" y="156754"/>
                </a:cubicBezTo>
                <a:cubicBezTo>
                  <a:pt x="5814916" y="180307"/>
                  <a:pt x="5816351" y="205713"/>
                  <a:pt x="5822399" y="229906"/>
                </a:cubicBezTo>
                <a:cubicBezTo>
                  <a:pt x="5825071" y="240593"/>
                  <a:pt x="5829366" y="250807"/>
                  <a:pt x="5832850" y="261257"/>
                </a:cubicBezTo>
                <a:cubicBezTo>
                  <a:pt x="5836333" y="289125"/>
                  <a:pt x="5838683" y="317158"/>
                  <a:pt x="5843300" y="344860"/>
                </a:cubicBezTo>
                <a:cubicBezTo>
                  <a:pt x="5845661" y="359027"/>
                  <a:pt x="5844778" y="375446"/>
                  <a:pt x="5853750" y="386661"/>
                </a:cubicBezTo>
                <a:cubicBezTo>
                  <a:pt x="5857673" y="391565"/>
                  <a:pt x="5860717" y="376210"/>
                  <a:pt x="5864201" y="370985"/>
                </a:cubicBezTo>
                <a:cubicBezTo>
                  <a:pt x="5872909" y="327442"/>
                  <a:pt x="5882853" y="284129"/>
                  <a:pt x="5890326" y="240357"/>
                </a:cubicBezTo>
                <a:cubicBezTo>
                  <a:pt x="5892743" y="226198"/>
                  <a:pt x="5890713" y="160471"/>
                  <a:pt x="5911227" y="135854"/>
                </a:cubicBezTo>
                <a:cubicBezTo>
                  <a:pt x="5915247" y="131030"/>
                  <a:pt x="5921677" y="128887"/>
                  <a:pt x="5926902" y="125404"/>
                </a:cubicBezTo>
                <a:cubicBezTo>
                  <a:pt x="5937352" y="130629"/>
                  <a:pt x="5955043" y="129845"/>
                  <a:pt x="5958253" y="141079"/>
                </a:cubicBezTo>
                <a:cubicBezTo>
                  <a:pt x="5970253" y="183080"/>
                  <a:pt x="5962930" y="228409"/>
                  <a:pt x="5968703" y="271708"/>
                </a:cubicBezTo>
                <a:cubicBezTo>
                  <a:pt x="5969943" y="281005"/>
                  <a:pt x="5975670" y="289125"/>
                  <a:pt x="5979154" y="297833"/>
                </a:cubicBezTo>
                <a:cubicBezTo>
                  <a:pt x="5986121" y="289125"/>
                  <a:pt x="5996527" y="282288"/>
                  <a:pt x="6000054" y="271708"/>
                </a:cubicBezTo>
                <a:cubicBezTo>
                  <a:pt x="6007916" y="248121"/>
                  <a:pt x="6009062" y="183939"/>
                  <a:pt x="6020955" y="156754"/>
                </a:cubicBezTo>
                <a:cubicBezTo>
                  <a:pt x="6026960" y="143027"/>
                  <a:pt x="6039037" y="132818"/>
                  <a:pt x="6047081" y="120178"/>
                </a:cubicBezTo>
                <a:cubicBezTo>
                  <a:pt x="6051263" y="113607"/>
                  <a:pt x="6051617" y="104347"/>
                  <a:pt x="6057531" y="99278"/>
                </a:cubicBezTo>
                <a:cubicBezTo>
                  <a:pt x="6064653" y="93174"/>
                  <a:pt x="6074948" y="92311"/>
                  <a:pt x="6083657" y="88828"/>
                </a:cubicBezTo>
                <a:cubicBezTo>
                  <a:pt x="6092365" y="99278"/>
                  <a:pt x="6106959" y="106871"/>
                  <a:pt x="6109782" y="120178"/>
                </a:cubicBezTo>
                <a:cubicBezTo>
                  <a:pt x="6119567" y="166307"/>
                  <a:pt x="6115541" y="214336"/>
                  <a:pt x="6120233" y="261257"/>
                </a:cubicBezTo>
                <a:cubicBezTo>
                  <a:pt x="6122513" y="284052"/>
                  <a:pt x="6123115" y="307561"/>
                  <a:pt x="6130683" y="329184"/>
                </a:cubicBezTo>
                <a:cubicBezTo>
                  <a:pt x="6135633" y="343326"/>
                  <a:pt x="6148100" y="353568"/>
                  <a:pt x="6156809" y="365760"/>
                </a:cubicBezTo>
                <a:cubicBezTo>
                  <a:pt x="6163356" y="385401"/>
                  <a:pt x="6166885" y="430703"/>
                  <a:pt x="6203835" y="381436"/>
                </a:cubicBezTo>
                <a:cubicBezTo>
                  <a:pt x="6213470" y="368590"/>
                  <a:pt x="6210198" y="349938"/>
                  <a:pt x="6214285" y="334409"/>
                </a:cubicBezTo>
                <a:cubicBezTo>
                  <a:pt x="6218913" y="316824"/>
                  <a:pt x="6222673" y="298817"/>
                  <a:pt x="6229961" y="282158"/>
                </a:cubicBezTo>
                <a:cubicBezTo>
                  <a:pt x="6245712" y="246156"/>
                  <a:pt x="6262178" y="246378"/>
                  <a:pt x="6287437" y="214231"/>
                </a:cubicBezTo>
                <a:cubicBezTo>
                  <a:pt x="6296113" y="203189"/>
                  <a:pt x="6299662" y="188697"/>
                  <a:pt x="6308338" y="177655"/>
                </a:cubicBezTo>
                <a:cubicBezTo>
                  <a:pt x="6318991" y="164097"/>
                  <a:pt x="6331569" y="151997"/>
                  <a:pt x="6344914" y="141079"/>
                </a:cubicBezTo>
                <a:cubicBezTo>
                  <a:pt x="6414508" y="84138"/>
                  <a:pt x="6332294" y="164149"/>
                  <a:pt x="6376265" y="120178"/>
                </a:cubicBezTo>
                <a:cubicBezTo>
                  <a:pt x="6397165" y="127145"/>
                  <a:pt x="6429898" y="121001"/>
                  <a:pt x="6438966" y="141079"/>
                </a:cubicBezTo>
                <a:cubicBezTo>
                  <a:pt x="6440700" y="144919"/>
                  <a:pt x="6445176" y="300456"/>
                  <a:pt x="6459867" y="339634"/>
                </a:cubicBezTo>
                <a:cubicBezTo>
                  <a:pt x="6463783" y="350076"/>
                  <a:pt x="6473800" y="357051"/>
                  <a:pt x="6480767" y="365760"/>
                </a:cubicBezTo>
                <a:cubicBezTo>
                  <a:pt x="6484251" y="351826"/>
                  <a:pt x="6489113" y="338166"/>
                  <a:pt x="6491218" y="323959"/>
                </a:cubicBezTo>
                <a:cubicBezTo>
                  <a:pt x="6505437" y="227984"/>
                  <a:pt x="6493253" y="238660"/>
                  <a:pt x="6517343" y="156754"/>
                </a:cubicBezTo>
                <a:cubicBezTo>
                  <a:pt x="6519541" y="149281"/>
                  <a:pt x="6524310" y="142821"/>
                  <a:pt x="6527794" y="135854"/>
                </a:cubicBezTo>
                <a:cubicBezTo>
                  <a:pt x="6583392" y="191454"/>
                  <a:pt x="6545573" y="143095"/>
                  <a:pt x="6569595" y="276933"/>
                </a:cubicBezTo>
                <a:cubicBezTo>
                  <a:pt x="6574969" y="306872"/>
                  <a:pt x="6583528" y="336151"/>
                  <a:pt x="6590495" y="365760"/>
                </a:cubicBezTo>
                <a:cubicBezTo>
                  <a:pt x="6599204" y="364018"/>
                  <a:pt x="6610647" y="367106"/>
                  <a:pt x="6616621" y="360535"/>
                </a:cubicBezTo>
                <a:cubicBezTo>
                  <a:pt x="6629720" y="346126"/>
                  <a:pt x="6634942" y="326124"/>
                  <a:pt x="6642747" y="308284"/>
                </a:cubicBezTo>
                <a:cubicBezTo>
                  <a:pt x="6653004" y="284839"/>
                  <a:pt x="6650081" y="266818"/>
                  <a:pt x="6674098" y="250807"/>
                </a:cubicBezTo>
                <a:cubicBezTo>
                  <a:pt x="6681487" y="245881"/>
                  <a:pt x="6691515" y="247324"/>
                  <a:pt x="6700223" y="245582"/>
                </a:cubicBezTo>
                <a:cubicBezTo>
                  <a:pt x="6792561" y="273282"/>
                  <a:pt x="6726853" y="236427"/>
                  <a:pt x="6762925" y="329184"/>
                </a:cubicBezTo>
                <a:cubicBezTo>
                  <a:pt x="6779302" y="371296"/>
                  <a:pt x="6825627" y="449362"/>
                  <a:pt x="6825627" y="449362"/>
                </a:cubicBezTo>
                <a:cubicBezTo>
                  <a:pt x="6839561" y="442395"/>
                  <a:pt x="6858444" y="441189"/>
                  <a:pt x="6867428" y="428462"/>
                </a:cubicBezTo>
                <a:cubicBezTo>
                  <a:pt x="6928060" y="342567"/>
                  <a:pt x="6856994" y="370980"/>
                  <a:pt x="6904004" y="355310"/>
                </a:cubicBezTo>
                <a:cubicBezTo>
                  <a:pt x="6924905" y="357052"/>
                  <a:pt x="6949064" y="349194"/>
                  <a:pt x="6966706" y="360535"/>
                </a:cubicBezTo>
                <a:cubicBezTo>
                  <a:pt x="6978787" y="368302"/>
                  <a:pt x="6971718" y="389043"/>
                  <a:pt x="6977156" y="402336"/>
                </a:cubicBezTo>
                <a:cubicBezTo>
                  <a:pt x="6987478" y="427568"/>
                  <a:pt x="7013732" y="475488"/>
                  <a:pt x="7013732" y="475488"/>
                </a:cubicBezTo>
                <a:cubicBezTo>
                  <a:pt x="7022441" y="470263"/>
                  <a:pt x="7032677" y="466994"/>
                  <a:pt x="7039858" y="459813"/>
                </a:cubicBezTo>
                <a:cubicBezTo>
                  <a:pt x="7080624" y="419047"/>
                  <a:pt x="7066001" y="397479"/>
                  <a:pt x="7097334" y="339634"/>
                </a:cubicBezTo>
                <a:cubicBezTo>
                  <a:pt x="7113771" y="309289"/>
                  <a:pt x="7126738" y="302614"/>
                  <a:pt x="7149586" y="287383"/>
                </a:cubicBezTo>
                <a:cubicBezTo>
                  <a:pt x="7156553" y="301317"/>
                  <a:pt x="7166436" y="314141"/>
                  <a:pt x="7170486" y="329184"/>
                </a:cubicBezTo>
                <a:cubicBezTo>
                  <a:pt x="7178749" y="359875"/>
                  <a:pt x="7180122" y="392033"/>
                  <a:pt x="7186162" y="423237"/>
                </a:cubicBezTo>
                <a:cubicBezTo>
                  <a:pt x="7190578" y="446051"/>
                  <a:pt x="7196612" y="468522"/>
                  <a:pt x="7201837" y="491164"/>
                </a:cubicBezTo>
                <a:cubicBezTo>
                  <a:pt x="7239277" y="416280"/>
                  <a:pt x="7208885" y="482984"/>
                  <a:pt x="7233188" y="292608"/>
                </a:cubicBezTo>
                <a:cubicBezTo>
                  <a:pt x="7236089" y="269884"/>
                  <a:pt x="7235594" y="246131"/>
                  <a:pt x="7243638" y="224681"/>
                </a:cubicBezTo>
                <a:cubicBezTo>
                  <a:pt x="7251612" y="203418"/>
                  <a:pt x="7268022" y="186364"/>
                  <a:pt x="7280214" y="167205"/>
                </a:cubicBezTo>
                <a:cubicBezTo>
                  <a:pt x="7283698" y="172430"/>
                  <a:pt x="7288114" y="177141"/>
                  <a:pt x="7290665" y="182880"/>
                </a:cubicBezTo>
                <a:cubicBezTo>
                  <a:pt x="7307643" y="221078"/>
                  <a:pt x="7300930" y="234301"/>
                  <a:pt x="7311565" y="282158"/>
                </a:cubicBezTo>
                <a:cubicBezTo>
                  <a:pt x="7313600" y="291314"/>
                  <a:pt x="7318532" y="299575"/>
                  <a:pt x="7322015" y="308284"/>
                </a:cubicBezTo>
                <a:cubicBezTo>
                  <a:pt x="7328982" y="289125"/>
                  <a:pt x="7336873" y="270277"/>
                  <a:pt x="7342916" y="250807"/>
                </a:cubicBezTo>
                <a:cubicBezTo>
                  <a:pt x="7352560" y="219731"/>
                  <a:pt x="7354926" y="186071"/>
                  <a:pt x="7369042" y="156754"/>
                </a:cubicBezTo>
                <a:cubicBezTo>
                  <a:pt x="7380300" y="133372"/>
                  <a:pt x="7429039" y="91866"/>
                  <a:pt x="7452644" y="78377"/>
                </a:cubicBezTo>
                <a:cubicBezTo>
                  <a:pt x="7462208" y="72912"/>
                  <a:pt x="7473545" y="71410"/>
                  <a:pt x="7483995" y="67927"/>
                </a:cubicBezTo>
                <a:cubicBezTo>
                  <a:pt x="7587324" y="105502"/>
                  <a:pt x="7513928" y="60391"/>
                  <a:pt x="7562372" y="188105"/>
                </a:cubicBezTo>
                <a:cubicBezTo>
                  <a:pt x="7569912" y="207983"/>
                  <a:pt x="7588010" y="222126"/>
                  <a:pt x="7598948" y="240357"/>
                </a:cubicBezTo>
                <a:cubicBezTo>
                  <a:pt x="7603774" y="248400"/>
                  <a:pt x="7605915" y="257774"/>
                  <a:pt x="7609398" y="266482"/>
                </a:cubicBezTo>
                <a:cubicBezTo>
                  <a:pt x="7616365" y="256032"/>
                  <a:pt x="7622763" y="245180"/>
                  <a:pt x="7630299" y="235132"/>
                </a:cubicBezTo>
                <a:cubicBezTo>
                  <a:pt x="7633255" y="231191"/>
                  <a:pt x="7638546" y="229087"/>
                  <a:pt x="7640749" y="224681"/>
                </a:cubicBezTo>
                <a:cubicBezTo>
                  <a:pt x="7645675" y="214828"/>
                  <a:pt x="7647108" y="203558"/>
                  <a:pt x="7651199" y="193330"/>
                </a:cubicBezTo>
                <a:cubicBezTo>
                  <a:pt x="7654092" y="186098"/>
                  <a:pt x="7658166" y="179397"/>
                  <a:pt x="7661650" y="172430"/>
                </a:cubicBezTo>
                <a:cubicBezTo>
                  <a:pt x="7675584" y="174172"/>
                  <a:pt x="7690891" y="171375"/>
                  <a:pt x="7703451" y="177655"/>
                </a:cubicBezTo>
                <a:cubicBezTo>
                  <a:pt x="7710418" y="181139"/>
                  <a:pt x="7711309" y="191211"/>
                  <a:pt x="7713901" y="198556"/>
                </a:cubicBezTo>
                <a:cubicBezTo>
                  <a:pt x="7721785" y="220895"/>
                  <a:pt x="7723768" y="245519"/>
                  <a:pt x="7734802" y="266482"/>
                </a:cubicBezTo>
                <a:cubicBezTo>
                  <a:pt x="7741685" y="279560"/>
                  <a:pt x="7766153" y="297833"/>
                  <a:pt x="7766153" y="297833"/>
                </a:cubicBezTo>
                <a:lnTo>
                  <a:pt x="7834079" y="229906"/>
                </a:lnTo>
                <a:lnTo>
                  <a:pt x="7860205" y="203781"/>
                </a:lnTo>
                <a:cubicBezTo>
                  <a:pt x="7893298" y="229907"/>
                  <a:pt x="7932583" y="249692"/>
                  <a:pt x="7959483" y="282158"/>
                </a:cubicBezTo>
                <a:cubicBezTo>
                  <a:pt x="7972081" y="297363"/>
                  <a:pt x="8003220" y="378920"/>
                  <a:pt x="8027410" y="412786"/>
                </a:cubicBezTo>
                <a:cubicBezTo>
                  <a:pt x="8030273" y="416795"/>
                  <a:pt x="8034377" y="419753"/>
                  <a:pt x="8037860" y="423237"/>
                </a:cubicBezTo>
                <a:cubicBezTo>
                  <a:pt x="8086357" y="191527"/>
                  <a:pt x="8010655" y="217116"/>
                  <a:pt x="8105787" y="193330"/>
                </a:cubicBezTo>
                <a:cubicBezTo>
                  <a:pt x="8111012" y="195072"/>
                  <a:pt x="8118999" y="193630"/>
                  <a:pt x="8121462" y="198556"/>
                </a:cubicBezTo>
                <a:cubicBezTo>
                  <a:pt x="8128643" y="212919"/>
                  <a:pt x="8119067" y="255217"/>
                  <a:pt x="8131913" y="245582"/>
                </a:cubicBezTo>
                <a:cubicBezTo>
                  <a:pt x="8148864" y="232869"/>
                  <a:pt x="8136275" y="203175"/>
                  <a:pt x="8142363" y="182880"/>
                </a:cubicBezTo>
                <a:cubicBezTo>
                  <a:pt x="8152265" y="149873"/>
                  <a:pt x="8156422" y="147920"/>
                  <a:pt x="8173714" y="130629"/>
                </a:cubicBezTo>
                <a:cubicBezTo>
                  <a:pt x="8185906" y="135854"/>
                  <a:pt x="8202203" y="135790"/>
                  <a:pt x="8210290" y="146304"/>
                </a:cubicBezTo>
                <a:cubicBezTo>
                  <a:pt x="8221377" y="160717"/>
                  <a:pt x="8218275" y="182078"/>
                  <a:pt x="8225965" y="198556"/>
                </a:cubicBezTo>
                <a:cubicBezTo>
                  <a:pt x="8268810" y="290367"/>
                  <a:pt x="8257440" y="277053"/>
                  <a:pt x="8293892" y="313509"/>
                </a:cubicBezTo>
                <a:cubicBezTo>
                  <a:pt x="8297375" y="304800"/>
                  <a:pt x="8301483" y="296316"/>
                  <a:pt x="8304342" y="287383"/>
                </a:cubicBezTo>
                <a:cubicBezTo>
                  <a:pt x="8315426" y="252745"/>
                  <a:pt x="8323173" y="217025"/>
                  <a:pt x="8335693" y="182880"/>
                </a:cubicBezTo>
                <a:cubicBezTo>
                  <a:pt x="8342397" y="164597"/>
                  <a:pt x="8353110" y="148046"/>
                  <a:pt x="8361819" y="130629"/>
                </a:cubicBezTo>
                <a:cubicBezTo>
                  <a:pt x="8386203" y="137596"/>
                  <a:pt x="8416017" y="134681"/>
                  <a:pt x="8434971" y="151529"/>
                </a:cubicBezTo>
                <a:cubicBezTo>
                  <a:pt x="8451437" y="166166"/>
                  <a:pt x="8447689" y="193776"/>
                  <a:pt x="8455871" y="214231"/>
                </a:cubicBezTo>
                <a:cubicBezTo>
                  <a:pt x="8458203" y="220062"/>
                  <a:pt x="8462838" y="224681"/>
                  <a:pt x="8466322" y="229906"/>
                </a:cubicBezTo>
                <a:cubicBezTo>
                  <a:pt x="8502683" y="181424"/>
                  <a:pt x="8457817" y="243842"/>
                  <a:pt x="8502898" y="167205"/>
                </a:cubicBezTo>
                <a:cubicBezTo>
                  <a:pt x="8529196" y="122498"/>
                  <a:pt x="8526428" y="127999"/>
                  <a:pt x="8555149" y="99278"/>
                </a:cubicBezTo>
                <a:cubicBezTo>
                  <a:pt x="8644426" y="114157"/>
                  <a:pt x="8548323" y="87886"/>
                  <a:pt x="8607401" y="256032"/>
                </a:cubicBezTo>
                <a:cubicBezTo>
                  <a:pt x="8614353" y="275819"/>
                  <a:pt x="8639597" y="283003"/>
                  <a:pt x="8654427" y="297833"/>
                </a:cubicBezTo>
                <a:cubicBezTo>
                  <a:pt x="8660585" y="303991"/>
                  <a:pt x="8664877" y="311767"/>
                  <a:pt x="8670102" y="318734"/>
                </a:cubicBezTo>
                <a:cubicBezTo>
                  <a:pt x="8728953" y="308926"/>
                  <a:pt x="8690183" y="324267"/>
                  <a:pt x="8732804" y="245582"/>
                </a:cubicBezTo>
                <a:cubicBezTo>
                  <a:pt x="8743620" y="225614"/>
                  <a:pt x="8755194" y="205838"/>
                  <a:pt x="8769380" y="188105"/>
                </a:cubicBezTo>
                <a:cubicBezTo>
                  <a:pt x="8776347" y="179396"/>
                  <a:pt x="8787039" y="174463"/>
                  <a:pt x="8795506" y="167205"/>
                </a:cubicBezTo>
                <a:cubicBezTo>
                  <a:pt x="8799246" y="163999"/>
                  <a:pt x="8802473" y="160238"/>
                  <a:pt x="8805956" y="156754"/>
                </a:cubicBezTo>
                <a:cubicBezTo>
                  <a:pt x="8878095" y="187672"/>
                  <a:pt x="8815460" y="149635"/>
                  <a:pt x="8863433" y="245582"/>
                </a:cubicBezTo>
                <a:cubicBezTo>
                  <a:pt x="8870042" y="258801"/>
                  <a:pt x="8884965" y="265887"/>
                  <a:pt x="8894783" y="276933"/>
                </a:cubicBezTo>
                <a:cubicBezTo>
                  <a:pt x="8898955" y="281627"/>
                  <a:pt x="8901750" y="287383"/>
                  <a:pt x="8905234" y="292608"/>
                </a:cubicBezTo>
                <a:cubicBezTo>
                  <a:pt x="8937746" y="227584"/>
                  <a:pt x="8878550" y="347422"/>
                  <a:pt x="8947035" y="193330"/>
                </a:cubicBezTo>
                <a:cubicBezTo>
                  <a:pt x="8949585" y="187592"/>
                  <a:pt x="8954002" y="182880"/>
                  <a:pt x="8957485" y="177655"/>
                </a:cubicBezTo>
                <a:cubicBezTo>
                  <a:pt x="8976644" y="184622"/>
                  <a:pt x="9000964" y="183735"/>
                  <a:pt x="9014962" y="198556"/>
                </a:cubicBezTo>
                <a:cubicBezTo>
                  <a:pt x="9101806" y="290508"/>
                  <a:pt x="9016684" y="242938"/>
                  <a:pt x="9056763" y="303058"/>
                </a:cubicBezTo>
                <a:cubicBezTo>
                  <a:pt x="9061594" y="310304"/>
                  <a:pt x="9070696" y="313509"/>
                  <a:pt x="9077663" y="318734"/>
                </a:cubicBezTo>
                <a:cubicBezTo>
                  <a:pt x="9114239" y="263872"/>
                  <a:pt x="9063924" y="343915"/>
                  <a:pt x="9109014" y="182880"/>
                </a:cubicBezTo>
                <a:cubicBezTo>
                  <a:pt x="9110707" y="176833"/>
                  <a:pt x="9119465" y="175913"/>
                  <a:pt x="9124690" y="172430"/>
                </a:cubicBezTo>
                <a:cubicBezTo>
                  <a:pt x="9149074" y="196814"/>
                  <a:pt x="9182420" y="214738"/>
                  <a:pt x="9197842" y="245582"/>
                </a:cubicBezTo>
                <a:cubicBezTo>
                  <a:pt x="9297018" y="443936"/>
                  <a:pt x="9160053" y="296623"/>
                  <a:pt x="9239643" y="376210"/>
                </a:cubicBezTo>
                <a:cubicBezTo>
                  <a:pt x="9308552" y="334866"/>
                  <a:pt x="9230903" y="388916"/>
                  <a:pt x="9307570" y="245582"/>
                </a:cubicBezTo>
                <a:cubicBezTo>
                  <a:pt x="9366808" y="134833"/>
                  <a:pt x="9355982" y="149172"/>
                  <a:pt x="9432973" y="114953"/>
                </a:cubicBezTo>
                <a:cubicBezTo>
                  <a:pt x="9450390" y="116695"/>
                  <a:pt x="9474437" y="106393"/>
                  <a:pt x="9485225" y="120178"/>
                </a:cubicBezTo>
                <a:cubicBezTo>
                  <a:pt x="9500796" y="140074"/>
                  <a:pt x="9525330" y="229196"/>
                  <a:pt x="9537476" y="271708"/>
                </a:cubicBezTo>
                <a:cubicBezTo>
                  <a:pt x="9544443" y="269966"/>
                  <a:pt x="9553299" y="271560"/>
                  <a:pt x="9558377" y="266482"/>
                </a:cubicBezTo>
                <a:cubicBezTo>
                  <a:pt x="9598242" y="226616"/>
                  <a:pt x="9562265" y="212307"/>
                  <a:pt x="9605403" y="161980"/>
                </a:cubicBezTo>
                <a:cubicBezTo>
                  <a:pt x="9613418" y="152629"/>
                  <a:pt x="9629787" y="158496"/>
                  <a:pt x="9641979" y="156754"/>
                </a:cubicBezTo>
                <a:cubicBezTo>
                  <a:pt x="9703412" y="310343"/>
                  <a:pt x="9600311" y="47427"/>
                  <a:pt x="9715131" y="391886"/>
                </a:cubicBezTo>
                <a:cubicBezTo>
                  <a:pt x="9726486" y="425950"/>
                  <a:pt x="9740874" y="459048"/>
                  <a:pt x="9756932" y="491164"/>
                </a:cubicBezTo>
                <a:cubicBezTo>
                  <a:pt x="9767088" y="511476"/>
                  <a:pt x="9781994" y="529066"/>
                  <a:pt x="9793508" y="548640"/>
                </a:cubicBezTo>
                <a:cubicBezTo>
                  <a:pt x="9799432" y="558711"/>
                  <a:pt x="9803958" y="569541"/>
                  <a:pt x="9809183" y="579991"/>
                </a:cubicBezTo>
                <a:cubicBezTo>
                  <a:pt x="9908450" y="560138"/>
                  <a:pt x="9838731" y="590615"/>
                  <a:pt x="9887561" y="454588"/>
                </a:cubicBezTo>
                <a:cubicBezTo>
                  <a:pt x="9912552" y="384970"/>
                  <a:pt x="9938210" y="361331"/>
                  <a:pt x="9981613" y="308284"/>
                </a:cubicBezTo>
                <a:cubicBezTo>
                  <a:pt x="10004255" y="313509"/>
                  <a:pt x="10035962" y="305101"/>
                  <a:pt x="10049540" y="323959"/>
                </a:cubicBezTo>
                <a:cubicBezTo>
                  <a:pt x="10072500" y="355848"/>
                  <a:pt x="10068361" y="400302"/>
                  <a:pt x="10075666" y="438912"/>
                </a:cubicBezTo>
                <a:cubicBezTo>
                  <a:pt x="10078129" y="451932"/>
                  <a:pt x="10089204" y="553906"/>
                  <a:pt x="10096566" y="574766"/>
                </a:cubicBezTo>
                <a:cubicBezTo>
                  <a:pt x="10100746" y="586610"/>
                  <a:pt x="10110500" y="595667"/>
                  <a:pt x="10117467" y="606117"/>
                </a:cubicBezTo>
                <a:cubicBezTo>
                  <a:pt x="10124434" y="602633"/>
                  <a:pt x="10134046" y="602147"/>
                  <a:pt x="10138367" y="595666"/>
                </a:cubicBezTo>
                <a:cubicBezTo>
                  <a:pt x="10145401" y="585116"/>
                  <a:pt x="10147025" y="571642"/>
                  <a:pt x="10148818" y="559090"/>
                </a:cubicBezTo>
                <a:cubicBezTo>
                  <a:pt x="10154014" y="522718"/>
                  <a:pt x="10153922" y="485713"/>
                  <a:pt x="10159268" y="449362"/>
                </a:cubicBezTo>
                <a:cubicBezTo>
                  <a:pt x="10167750" y="391686"/>
                  <a:pt x="10175525" y="379980"/>
                  <a:pt x="10195844" y="329184"/>
                </a:cubicBezTo>
                <a:cubicBezTo>
                  <a:pt x="10221751" y="335661"/>
                  <a:pt x="10216300" y="328677"/>
                  <a:pt x="10227195" y="355310"/>
                </a:cubicBezTo>
                <a:cubicBezTo>
                  <a:pt x="10258494" y="431819"/>
                  <a:pt x="10256170" y="426557"/>
                  <a:pt x="10274221" y="480713"/>
                </a:cubicBezTo>
                <a:cubicBezTo>
                  <a:pt x="10277704" y="470263"/>
                  <a:pt x="10282100" y="460073"/>
                  <a:pt x="10284671" y="449362"/>
                </a:cubicBezTo>
                <a:cubicBezTo>
                  <a:pt x="10298688" y="390958"/>
                  <a:pt x="10305797" y="348849"/>
                  <a:pt x="10316022" y="292608"/>
                </a:cubicBezTo>
                <a:cubicBezTo>
                  <a:pt x="10322989" y="323959"/>
                  <a:pt x="10329567" y="355399"/>
                  <a:pt x="10336923" y="386661"/>
                </a:cubicBezTo>
                <a:cubicBezTo>
                  <a:pt x="10343502" y="414622"/>
                  <a:pt x="10351364" y="442274"/>
                  <a:pt x="10357823" y="470263"/>
                </a:cubicBezTo>
                <a:cubicBezTo>
                  <a:pt x="10361817" y="487570"/>
                  <a:pt x="10363394" y="505435"/>
                  <a:pt x="10368274" y="522514"/>
                </a:cubicBezTo>
                <a:cubicBezTo>
                  <a:pt x="10371589" y="534117"/>
                  <a:pt x="10382419" y="548958"/>
                  <a:pt x="10389174" y="559090"/>
                </a:cubicBezTo>
                <a:cubicBezTo>
                  <a:pt x="10401366" y="557348"/>
                  <a:pt x="10416348" y="561820"/>
                  <a:pt x="10425750" y="553865"/>
                </a:cubicBezTo>
                <a:cubicBezTo>
                  <a:pt x="10449423" y="533834"/>
                  <a:pt x="10473768" y="454244"/>
                  <a:pt x="10488452" y="433687"/>
                </a:cubicBezTo>
                <a:cubicBezTo>
                  <a:pt x="10492626" y="427843"/>
                  <a:pt x="10502386" y="430204"/>
                  <a:pt x="10509353" y="428462"/>
                </a:cubicBezTo>
                <a:cubicBezTo>
                  <a:pt x="10512836" y="440654"/>
                  <a:pt x="10517825" y="452513"/>
                  <a:pt x="10519803" y="465038"/>
                </a:cubicBezTo>
                <a:cubicBezTo>
                  <a:pt x="10523074" y="485754"/>
                  <a:pt x="10509439" y="513710"/>
                  <a:pt x="10525028" y="527740"/>
                </a:cubicBezTo>
                <a:cubicBezTo>
                  <a:pt x="10537310" y="538794"/>
                  <a:pt x="10556379" y="517289"/>
                  <a:pt x="10572054" y="512064"/>
                </a:cubicBezTo>
                <a:cubicBezTo>
                  <a:pt x="10588337" y="490355"/>
                  <a:pt x="10596017" y="481916"/>
                  <a:pt x="10608630" y="454588"/>
                </a:cubicBezTo>
                <a:cubicBezTo>
                  <a:pt x="10613246" y="444586"/>
                  <a:pt x="10613858" y="432936"/>
                  <a:pt x="10619081" y="423237"/>
                </a:cubicBezTo>
                <a:cubicBezTo>
                  <a:pt x="10626184" y="410045"/>
                  <a:pt x="10637104" y="399264"/>
                  <a:pt x="10645206" y="386661"/>
                </a:cubicBezTo>
                <a:cubicBezTo>
                  <a:pt x="10652799" y="374849"/>
                  <a:pt x="10658748" y="362044"/>
                  <a:pt x="10666107" y="350085"/>
                </a:cubicBezTo>
                <a:cubicBezTo>
                  <a:pt x="10672689" y="339388"/>
                  <a:pt x="10680040" y="329184"/>
                  <a:pt x="10687007" y="318734"/>
                </a:cubicBezTo>
                <a:cubicBezTo>
                  <a:pt x="10690491" y="306542"/>
                  <a:pt x="10694383" y="294459"/>
                  <a:pt x="10697458" y="282158"/>
                </a:cubicBezTo>
                <a:cubicBezTo>
                  <a:pt x="10701353" y="266580"/>
                  <a:pt x="10701732" y="249955"/>
                  <a:pt x="10707908" y="235132"/>
                </a:cubicBezTo>
                <a:cubicBezTo>
                  <a:pt x="10710750" y="228311"/>
                  <a:pt x="10718358" y="224681"/>
                  <a:pt x="10723583" y="219456"/>
                </a:cubicBezTo>
                <a:cubicBezTo>
                  <a:pt x="10742013" y="164168"/>
                  <a:pt x="10726041" y="182344"/>
                  <a:pt x="10760159" y="156754"/>
                </a:cubicBezTo>
                <a:cubicBezTo>
                  <a:pt x="10767784" y="103380"/>
                  <a:pt x="10765756" y="99660"/>
                  <a:pt x="10775835" y="62702"/>
                </a:cubicBezTo>
                <a:cubicBezTo>
                  <a:pt x="10779171" y="50469"/>
                  <a:pt x="10782275" y="38155"/>
                  <a:pt x="10786285" y="26126"/>
                </a:cubicBezTo>
                <a:cubicBezTo>
                  <a:pt x="10789251" y="17228"/>
                  <a:pt x="10796735" y="0"/>
                  <a:pt x="1079673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42CBEC5-F1B2-4991-BC34-11C60A9D8FB7}"/>
              </a:ext>
            </a:extLst>
          </p:cNvPr>
          <p:cNvSpPr txBox="1"/>
          <p:nvPr/>
        </p:nvSpPr>
        <p:spPr>
          <a:xfrm>
            <a:off x="4888065" y="1239377"/>
            <a:ext cx="3703258" cy="369332"/>
          </a:xfrm>
          <a:prstGeom prst="rect">
            <a:avLst/>
          </a:prstGeom>
          <a:noFill/>
        </p:spPr>
        <p:txBody>
          <a:bodyPr wrap="none" rtlCol="0">
            <a:spAutoFit/>
          </a:bodyPr>
          <a:lstStyle/>
          <a:p>
            <a:r>
              <a:rPr kumimoji="1" lang="ja-JP" altLang="en-US" dirty="0"/>
              <a:t>１層目のユニット数が </a:t>
            </a:r>
            <a:r>
              <a:rPr kumimoji="1" lang="en-US" altLang="ja-JP" dirty="0"/>
              <a:t>10</a:t>
            </a:r>
            <a:r>
              <a:rPr kumimoji="1" lang="ja-JP" altLang="en-US" dirty="0"/>
              <a:t>倍</a:t>
            </a:r>
            <a:r>
              <a:rPr kumimoji="1" lang="en-US" altLang="ja-JP" dirty="0"/>
              <a:t>, 100</a:t>
            </a:r>
            <a:r>
              <a:rPr kumimoji="1" lang="ja-JP" altLang="en-US" dirty="0"/>
              <a:t>倍</a:t>
            </a:r>
          </a:p>
        </p:txBody>
      </p:sp>
      <p:sp>
        <p:nvSpPr>
          <p:cNvPr id="11" name="矢印: 下 10">
            <a:extLst>
              <a:ext uri="{FF2B5EF4-FFF2-40B4-BE49-F238E27FC236}">
                <a16:creationId xmlns:a16="http://schemas.microsoft.com/office/drawing/2014/main" id="{F4731FE3-1D71-4C5E-BAA1-64BB5035CAAE}"/>
              </a:ext>
            </a:extLst>
          </p:cNvPr>
          <p:cNvSpPr/>
          <p:nvPr/>
        </p:nvSpPr>
        <p:spPr>
          <a:xfrm>
            <a:off x="6594130" y="1802675"/>
            <a:ext cx="428462" cy="22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5A7D5AE-33A4-4C75-A8BE-8B5DE966B625}"/>
              </a:ext>
            </a:extLst>
          </p:cNvPr>
          <p:cNvSpPr txBox="1"/>
          <p:nvPr/>
        </p:nvSpPr>
        <p:spPr>
          <a:xfrm>
            <a:off x="5405354" y="2237379"/>
            <a:ext cx="2549096" cy="369332"/>
          </a:xfrm>
          <a:prstGeom prst="rect">
            <a:avLst/>
          </a:prstGeom>
          <a:noFill/>
        </p:spPr>
        <p:txBody>
          <a:bodyPr wrap="none" rtlCol="0">
            <a:spAutoFit/>
          </a:bodyPr>
          <a:lstStyle/>
          <a:p>
            <a:r>
              <a:rPr kumimoji="1" lang="ja-JP" altLang="en-US" dirty="0"/>
              <a:t>結合の数が </a:t>
            </a:r>
            <a:r>
              <a:rPr kumimoji="1" lang="en-US" altLang="ja-JP" dirty="0"/>
              <a:t>10</a:t>
            </a:r>
            <a:r>
              <a:rPr kumimoji="1" lang="ja-JP" altLang="en-US" dirty="0"/>
              <a:t>倍</a:t>
            </a:r>
            <a:r>
              <a:rPr kumimoji="1" lang="en-US" altLang="ja-JP" dirty="0"/>
              <a:t>, 100</a:t>
            </a:r>
            <a:r>
              <a:rPr kumimoji="1" lang="ja-JP" altLang="en-US" dirty="0"/>
              <a:t>倍</a:t>
            </a:r>
          </a:p>
        </p:txBody>
      </p:sp>
      <p:sp>
        <p:nvSpPr>
          <p:cNvPr id="13" name="矢印: 下 12">
            <a:extLst>
              <a:ext uri="{FF2B5EF4-FFF2-40B4-BE49-F238E27FC236}">
                <a16:creationId xmlns:a16="http://schemas.microsoft.com/office/drawing/2014/main" id="{419E5971-40CE-4D65-9788-2658C93CF16F}"/>
              </a:ext>
            </a:extLst>
          </p:cNvPr>
          <p:cNvSpPr/>
          <p:nvPr/>
        </p:nvSpPr>
        <p:spPr>
          <a:xfrm>
            <a:off x="6594130" y="2780159"/>
            <a:ext cx="428462" cy="22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176282A-1542-43E2-B43E-AC5DFBA2C9A9}"/>
              </a:ext>
            </a:extLst>
          </p:cNvPr>
          <p:cNvSpPr txBox="1"/>
          <p:nvPr/>
        </p:nvSpPr>
        <p:spPr>
          <a:xfrm>
            <a:off x="5118897" y="3198553"/>
            <a:ext cx="3472425" cy="369332"/>
          </a:xfrm>
          <a:prstGeom prst="rect">
            <a:avLst/>
          </a:prstGeom>
          <a:noFill/>
        </p:spPr>
        <p:txBody>
          <a:bodyPr wrap="none" rtlCol="0">
            <a:spAutoFit/>
          </a:bodyPr>
          <a:lstStyle/>
          <a:p>
            <a:r>
              <a:rPr kumimoji="1" lang="ja-JP" altLang="en-US" dirty="0"/>
              <a:t>探索空間の大きさが </a:t>
            </a:r>
            <a:r>
              <a:rPr kumimoji="1" lang="en-US" altLang="ja-JP" dirty="0"/>
              <a:t>10</a:t>
            </a:r>
            <a:r>
              <a:rPr kumimoji="1" lang="ja-JP" altLang="en-US" dirty="0"/>
              <a:t>倍</a:t>
            </a:r>
            <a:r>
              <a:rPr kumimoji="1" lang="en-US" altLang="ja-JP" dirty="0"/>
              <a:t>, 100</a:t>
            </a:r>
            <a:r>
              <a:rPr kumimoji="1" lang="ja-JP" altLang="en-US" dirty="0"/>
              <a:t>倍</a:t>
            </a:r>
          </a:p>
        </p:txBody>
      </p:sp>
      <p:sp>
        <p:nvSpPr>
          <p:cNvPr id="15" name="矢印: 下 14">
            <a:extLst>
              <a:ext uri="{FF2B5EF4-FFF2-40B4-BE49-F238E27FC236}">
                <a16:creationId xmlns:a16="http://schemas.microsoft.com/office/drawing/2014/main" id="{10F0344E-4C96-4188-8CDB-DE2C245ED15C}"/>
              </a:ext>
            </a:extLst>
          </p:cNvPr>
          <p:cNvSpPr/>
          <p:nvPr/>
        </p:nvSpPr>
        <p:spPr>
          <a:xfrm>
            <a:off x="6566337" y="3752624"/>
            <a:ext cx="428462" cy="22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0E87517-651A-4BF3-8646-70E7D11EEB55}"/>
              </a:ext>
            </a:extLst>
          </p:cNvPr>
          <p:cNvSpPr txBox="1"/>
          <p:nvPr/>
        </p:nvSpPr>
        <p:spPr>
          <a:xfrm>
            <a:off x="4968183" y="4088938"/>
            <a:ext cx="4108817" cy="369332"/>
          </a:xfrm>
          <a:prstGeom prst="rect">
            <a:avLst/>
          </a:prstGeom>
          <a:noFill/>
          <a:ln>
            <a:solidFill>
              <a:srgbClr val="FF0000"/>
            </a:solidFill>
          </a:ln>
        </p:spPr>
        <p:txBody>
          <a:bodyPr wrap="none" rtlCol="0">
            <a:spAutoFit/>
          </a:bodyPr>
          <a:lstStyle/>
          <a:p>
            <a:r>
              <a:rPr kumimoji="1" lang="ja-JP" altLang="en-US" dirty="0"/>
              <a:t>精度の向上が約束されるものでは</a:t>
            </a:r>
            <a:r>
              <a:rPr kumimoji="1" lang="ja-JP" altLang="en-US" u="sng" dirty="0">
                <a:solidFill>
                  <a:srgbClr val="FF0000"/>
                </a:solidFill>
              </a:rPr>
              <a:t>ない</a:t>
            </a:r>
          </a:p>
        </p:txBody>
      </p:sp>
      <p:sp>
        <p:nvSpPr>
          <p:cNvPr id="17" name="テキスト ボックス 16">
            <a:extLst>
              <a:ext uri="{FF2B5EF4-FFF2-40B4-BE49-F238E27FC236}">
                <a16:creationId xmlns:a16="http://schemas.microsoft.com/office/drawing/2014/main" id="{59856D46-887D-422E-A61C-A410E764CDBA}"/>
              </a:ext>
            </a:extLst>
          </p:cNvPr>
          <p:cNvSpPr txBox="1"/>
          <p:nvPr/>
        </p:nvSpPr>
        <p:spPr>
          <a:xfrm>
            <a:off x="6122448" y="4625275"/>
            <a:ext cx="3185487" cy="923330"/>
          </a:xfrm>
          <a:prstGeom prst="rect">
            <a:avLst/>
          </a:prstGeom>
          <a:noFill/>
        </p:spPr>
        <p:txBody>
          <a:bodyPr wrap="none" rtlCol="0">
            <a:spAutoFit/>
          </a:bodyPr>
          <a:lstStyle/>
          <a:p>
            <a:r>
              <a:rPr kumimoji="1" lang="ja-JP" altLang="en-US" dirty="0"/>
              <a:t>コンピュータの動作は</a:t>
            </a:r>
            <a:endParaRPr kumimoji="1" lang="en-US" altLang="ja-JP" dirty="0"/>
          </a:p>
          <a:p>
            <a:r>
              <a:rPr kumimoji="1" lang="ja-JP" altLang="en-US" dirty="0"/>
              <a:t>遅くなる．過学習の</a:t>
            </a:r>
            <a:endParaRPr kumimoji="1" lang="en-US" altLang="ja-JP" dirty="0"/>
          </a:p>
          <a:p>
            <a:r>
              <a:rPr kumimoji="1" lang="ja-JP" altLang="en-US" dirty="0"/>
              <a:t>可能性が増える場合もある．</a:t>
            </a:r>
          </a:p>
        </p:txBody>
      </p:sp>
    </p:spTree>
    <p:extLst>
      <p:ext uri="{BB962C8B-B14F-4D97-AF65-F5344CB8AC3E}">
        <p14:creationId xmlns:p14="http://schemas.microsoft.com/office/powerpoint/2010/main" val="2458356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6E30B-EDE9-46EC-A9DF-7B175D5C699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862058D2-817A-4146-9CB1-1043B8F09FE8}"/>
              </a:ext>
            </a:extLst>
          </p:cNvPr>
          <p:cNvSpPr>
            <a:spLocks noGrp="1"/>
          </p:cNvSpPr>
          <p:nvPr>
            <p:ph idx="1"/>
          </p:nvPr>
        </p:nvSpPr>
        <p:spPr/>
        <p:txBody>
          <a:bodyPr/>
          <a:lstStyle/>
          <a:p>
            <a:pPr marL="0" indent="0">
              <a:buNone/>
            </a:pPr>
            <a:r>
              <a:rPr kumimoji="1" lang="ja-JP" altLang="en-US" dirty="0"/>
              <a:t>プログラムは、次で公開</a:t>
            </a:r>
            <a:endParaRPr kumimoji="1" lang="en-US" altLang="ja-JP" dirty="0"/>
          </a:p>
          <a:p>
            <a:pPr marL="0" indent="0">
              <a:buNone/>
            </a:pPr>
            <a:r>
              <a:rPr lang="en-US" altLang="ja-JP" dirty="0">
                <a:hlinkClick r:id="rId2"/>
              </a:rPr>
              <a:t>https://</a:t>
            </a:r>
            <a:r>
              <a:rPr lang="en-US" altLang="ja-JP" dirty="0" err="1">
                <a:hlinkClick r:id="rId2"/>
              </a:rPr>
              <a:t>colab.research.google.com</a:t>
            </a:r>
            <a:r>
              <a:rPr lang="en-US" altLang="ja-JP" dirty="0">
                <a:hlinkClick r:id="rId2"/>
              </a:rPr>
              <a:t>/drive/</a:t>
            </a:r>
            <a:r>
              <a:rPr lang="en-US" altLang="ja-JP" dirty="0" err="1">
                <a:hlinkClick r:id="rId2"/>
              </a:rPr>
              <a:t>1-UWl-WEPmmNo-S_O17E5XPkF4tphE6xz?usp</a:t>
            </a:r>
            <a:r>
              <a:rPr lang="en-US" altLang="ja-JP" dirty="0">
                <a:hlinkClick r:id="rId2"/>
              </a:rPr>
              <a:t>=sharing</a:t>
            </a:r>
            <a:endParaRPr lang="en-US" altLang="ja-JP" dirty="0"/>
          </a:p>
          <a:p>
            <a:pPr marL="0" indent="0">
              <a:buNone/>
            </a:pPr>
            <a:endParaRPr lang="en-US" altLang="ja-JP" dirty="0"/>
          </a:p>
          <a:p>
            <a:r>
              <a:rPr lang="ja-JP" altLang="en-US" b="1" dirty="0"/>
              <a:t>プログラムの再実行</a:t>
            </a:r>
            <a:r>
              <a:rPr lang="ja-JP" altLang="en-US" dirty="0"/>
              <a:t>，</a:t>
            </a:r>
            <a:r>
              <a:rPr lang="ja-JP" altLang="en-US" b="1" dirty="0"/>
              <a:t>プログラムの変更</a:t>
            </a:r>
            <a:r>
              <a:rPr lang="ja-JP" altLang="en-US" dirty="0"/>
              <a:t>には，</a:t>
            </a:r>
            <a:r>
              <a:rPr lang="en-US" altLang="ja-JP" b="1" dirty="0"/>
              <a:t>Google </a:t>
            </a:r>
            <a:r>
              <a:rPr lang="ja-JP" altLang="en-US" b="1" dirty="0"/>
              <a:t>アカウント</a:t>
            </a:r>
            <a:r>
              <a:rPr lang="ja-JP" altLang="en-US" dirty="0"/>
              <a:t>が必要．</a:t>
            </a:r>
            <a:endParaRPr lang="en-US" altLang="ja-JP" dirty="0"/>
          </a:p>
          <a:p>
            <a:r>
              <a:rPr lang="ja-JP" altLang="en-US" dirty="0"/>
              <a:t>プログラムを変更した場合でも，特別な操作をしない限り，他の人には公開されない</a:t>
            </a:r>
            <a:endParaRPr lang="en-US" altLang="ja-JP" dirty="0"/>
          </a:p>
        </p:txBody>
      </p:sp>
      <p:sp>
        <p:nvSpPr>
          <p:cNvPr id="4" name="スライド番号プレースホルダー 3">
            <a:extLst>
              <a:ext uri="{FF2B5EF4-FFF2-40B4-BE49-F238E27FC236}">
                <a16:creationId xmlns:a16="http://schemas.microsoft.com/office/drawing/2014/main" id="{57C2B917-66AF-495E-A2F4-84DF476774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86760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7-6 </a:t>
            </a:r>
            <a:r>
              <a:rPr lang="ja-JP" altLang="en-US" dirty="0"/>
              <a:t>別の学習曲線の例</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017457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6EAB0-A352-45D7-9362-229E5FBCF745}"/>
              </a:ext>
            </a:extLst>
          </p:cNvPr>
          <p:cNvSpPr>
            <a:spLocks noGrp="1"/>
          </p:cNvSpPr>
          <p:nvPr>
            <p:ph type="title"/>
          </p:nvPr>
        </p:nvSpPr>
        <p:spPr/>
        <p:txBody>
          <a:bodyPr>
            <a:normAutofit fontScale="90000"/>
          </a:bodyPr>
          <a:lstStyle/>
          <a:p>
            <a:r>
              <a:rPr kumimoji="1" lang="ja-JP" altLang="en-US" dirty="0"/>
              <a:t>精度向上等の改良の試み</a:t>
            </a:r>
          </a:p>
        </p:txBody>
      </p:sp>
      <p:sp>
        <p:nvSpPr>
          <p:cNvPr id="3" name="コンテンツ プレースホルダー 2">
            <a:extLst>
              <a:ext uri="{FF2B5EF4-FFF2-40B4-BE49-F238E27FC236}">
                <a16:creationId xmlns:a16="http://schemas.microsoft.com/office/drawing/2014/main" id="{3C6C261C-F7BD-4A5E-BF81-DDA67F492F05}"/>
              </a:ext>
            </a:extLst>
          </p:cNvPr>
          <p:cNvSpPr>
            <a:spLocks noGrp="1"/>
          </p:cNvSpPr>
          <p:nvPr>
            <p:ph idx="1"/>
          </p:nvPr>
        </p:nvSpPr>
        <p:spPr/>
        <p:txBody>
          <a:bodyPr>
            <a:normAutofit fontScale="92500" lnSpcReduction="10000"/>
          </a:bodyPr>
          <a:lstStyle/>
          <a:p>
            <a:r>
              <a:rPr kumimoji="1" lang="ja-JP" altLang="en-US" b="1" dirty="0"/>
              <a:t>ドロップアウト</a:t>
            </a:r>
            <a:endParaRPr kumimoji="1" lang="en-US" altLang="ja-JP" b="1" dirty="0"/>
          </a:p>
          <a:p>
            <a:r>
              <a:rPr lang="ja-JP" altLang="en-US" b="1" dirty="0"/>
              <a:t>結合の重みの正則化</a:t>
            </a:r>
            <a:endParaRPr lang="en-US" altLang="ja-JP" b="1" dirty="0"/>
          </a:p>
          <a:p>
            <a:pPr marL="0" indent="0">
              <a:buNone/>
            </a:pPr>
            <a:r>
              <a:rPr lang="en-US" altLang="ja-JP" dirty="0" err="1"/>
              <a:t>L1</a:t>
            </a:r>
            <a:r>
              <a:rPr lang="ja-JP" altLang="en-US" dirty="0" err="1"/>
              <a:t>，</a:t>
            </a:r>
            <a:r>
              <a:rPr lang="en-US" altLang="ja-JP" dirty="0" err="1"/>
              <a:t>L2</a:t>
            </a:r>
            <a:r>
              <a:rPr lang="ja-JP" altLang="en-US" dirty="0" err="1"/>
              <a:t>，</a:t>
            </a:r>
            <a:r>
              <a:rPr lang="en-US" altLang="ja-JP" dirty="0"/>
              <a:t>Elastic Net </a:t>
            </a:r>
            <a:r>
              <a:rPr lang="ja-JP" altLang="en-US" dirty="0"/>
              <a:t>など</a:t>
            </a:r>
            <a:endParaRPr lang="en-US" altLang="ja-JP" b="1" dirty="0"/>
          </a:p>
          <a:p>
            <a:pPr defTabSz="457200">
              <a:spcBef>
                <a:spcPts val="600"/>
              </a:spcBef>
            </a:pPr>
            <a:r>
              <a:rPr lang="ja-JP" altLang="en-US" b="1" dirty="0">
                <a:solidFill>
                  <a:prstClr val="black"/>
                </a:solidFill>
                <a:latin typeface="メイリオ" panose="020B0604030504040204" pitchFamily="50" charset="-128"/>
              </a:rPr>
              <a:t>最適化手法</a:t>
            </a:r>
            <a:r>
              <a:rPr lang="ja-JP" altLang="en-US" dirty="0">
                <a:solidFill>
                  <a:prstClr val="black"/>
                </a:solidFill>
                <a:latin typeface="メイリオ" panose="020B0604030504040204" pitchFamily="50" charset="-128"/>
              </a:rPr>
              <a:t>のバリエーション</a:t>
            </a:r>
            <a:endParaRPr lang="en-US" altLang="ja-JP" dirty="0">
              <a:solidFill>
                <a:prstClr val="black"/>
              </a:solidFill>
              <a:latin typeface="メイリオ" panose="020B0604030504040204" pitchFamily="50" charset="-128"/>
            </a:endParaRPr>
          </a:p>
          <a:p>
            <a:pPr marL="0" indent="0" defTabSz="457200">
              <a:spcBef>
                <a:spcPts val="600"/>
              </a:spcBef>
              <a:buNone/>
            </a:pPr>
            <a:r>
              <a:rPr lang="en-US" altLang="ja-JP" dirty="0" err="1">
                <a:solidFill>
                  <a:prstClr val="black"/>
                </a:solidFill>
                <a:latin typeface="メイリオ" panose="020B0604030504040204" pitchFamily="50" charset="-128"/>
              </a:rPr>
              <a:t>Adadelta</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Adagrad</a:t>
            </a:r>
            <a:r>
              <a:rPr lang="en-US" altLang="ja-JP" dirty="0">
                <a:solidFill>
                  <a:prstClr val="black"/>
                </a:solidFill>
                <a:latin typeface="メイリオ" panose="020B0604030504040204" pitchFamily="50" charset="-128"/>
              </a:rPr>
              <a:t>, Adam, </a:t>
            </a:r>
            <a:r>
              <a:rPr lang="en-US" altLang="ja-JP" dirty="0" err="1">
                <a:solidFill>
                  <a:prstClr val="black"/>
                </a:solidFill>
                <a:latin typeface="メイリオ" panose="020B0604030504040204" pitchFamily="50" charset="-128"/>
              </a:rPr>
              <a:t>RMSprop</a:t>
            </a:r>
            <a:r>
              <a:rPr lang="en-US" altLang="ja-JP" dirty="0">
                <a:solidFill>
                  <a:prstClr val="black"/>
                </a:solidFill>
                <a:latin typeface="メイリオ" panose="020B0604030504040204" pitchFamily="50" charset="-128"/>
              </a:rPr>
              <a:t>, SGD </a:t>
            </a:r>
            <a:r>
              <a:rPr lang="ja-JP" altLang="en-US" dirty="0">
                <a:solidFill>
                  <a:prstClr val="black"/>
                </a:solidFill>
                <a:latin typeface="メイリオ" panose="020B0604030504040204" pitchFamily="50" charset="-128"/>
              </a:rPr>
              <a:t>など</a:t>
            </a:r>
            <a:endParaRPr lang="en-US" altLang="ja-JP" dirty="0">
              <a:solidFill>
                <a:prstClr val="black"/>
              </a:solidFill>
              <a:latin typeface="メイリオ" panose="020B0604030504040204" pitchFamily="50" charset="-128"/>
            </a:endParaRPr>
          </a:p>
          <a:p>
            <a:pPr defTabSz="457200">
              <a:spcBef>
                <a:spcPts val="600"/>
              </a:spcBef>
            </a:pPr>
            <a:r>
              <a:rPr lang="ja-JP" altLang="en-US" b="1" dirty="0">
                <a:solidFill>
                  <a:prstClr val="black"/>
                </a:solidFill>
                <a:latin typeface="メイリオ" panose="020B0604030504040204" pitchFamily="50" charset="-128"/>
              </a:rPr>
              <a:t>誤差である損失の算出法（損失関数）</a:t>
            </a:r>
            <a:r>
              <a:rPr lang="ja-JP" altLang="en-US" dirty="0">
                <a:solidFill>
                  <a:prstClr val="black"/>
                </a:solidFill>
                <a:latin typeface="メイリオ" panose="020B0604030504040204" pitchFamily="50" charset="-128"/>
              </a:rPr>
              <a:t>のバリエーション</a:t>
            </a:r>
            <a:endParaRPr lang="en-US" altLang="ja-JP" dirty="0">
              <a:solidFill>
                <a:prstClr val="black"/>
              </a:solidFill>
              <a:latin typeface="メイリオ" panose="020B0604030504040204" pitchFamily="50" charset="-128"/>
            </a:endParaRPr>
          </a:p>
          <a:p>
            <a:pPr marL="0" indent="0" defTabSz="457200">
              <a:spcBef>
                <a:spcPts val="600"/>
              </a:spcBef>
              <a:buNone/>
            </a:pPr>
            <a:r>
              <a:rPr lang="en-US" altLang="ja-JP" dirty="0" err="1">
                <a:solidFill>
                  <a:prstClr val="black"/>
                </a:solidFill>
                <a:latin typeface="メイリオ" panose="020B0604030504040204" pitchFamily="50" charset="-128"/>
              </a:rPr>
              <a:t>binary_crossentropy</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categorical_crossentropy</a:t>
            </a:r>
            <a:r>
              <a:rPr lang="en-US" altLang="ja-JP" dirty="0">
                <a:solidFill>
                  <a:prstClr val="black"/>
                </a:solidFill>
                <a:latin typeface="メイリオ" panose="020B0604030504040204" pitchFamily="50" charset="-128"/>
              </a:rPr>
              <a:t>,</a:t>
            </a:r>
          </a:p>
          <a:p>
            <a:pPr marL="0" indent="0" defTabSz="457200">
              <a:spcBef>
                <a:spcPts val="600"/>
              </a:spcBef>
              <a:buNone/>
            </a:pPr>
            <a:r>
              <a:rPr lang="en-US" altLang="ja-JP" dirty="0" err="1">
                <a:solidFill>
                  <a:prstClr val="black"/>
                </a:solidFill>
                <a:latin typeface="メイリオ" panose="020B0604030504040204" pitchFamily="50" charset="-128"/>
              </a:rPr>
              <a:t>cosine_similarity</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kld</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kullback_leibler_divergence</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mae</a:t>
            </a:r>
            <a:r>
              <a:rPr lang="en-US" altLang="ja-JP" dirty="0">
                <a:solidFill>
                  <a:prstClr val="black"/>
                </a:solidFill>
                <a:latin typeface="メイリオ" panose="020B0604030504040204" pitchFamily="50" charset="-128"/>
              </a:rPr>
              <a:t> </a:t>
            </a:r>
            <a:r>
              <a:rPr lang="ja-JP" altLang="en-US" dirty="0">
                <a:solidFill>
                  <a:prstClr val="black"/>
                </a:solidFill>
                <a:latin typeface="メイリオ" panose="020B0604030504040204" pitchFamily="50" charset="-128"/>
              </a:rPr>
              <a:t>など</a:t>
            </a:r>
            <a:endParaRPr lang="en-US" altLang="ja-JP" dirty="0">
              <a:solidFill>
                <a:prstClr val="black"/>
              </a:solidFill>
              <a:latin typeface="メイリオ" panose="020B0604030504040204" pitchFamily="50" charset="-128"/>
            </a:endParaRPr>
          </a:p>
          <a:p>
            <a:pPr defTabSz="457200">
              <a:spcBef>
                <a:spcPts val="600"/>
              </a:spcBef>
            </a:pPr>
            <a:r>
              <a:rPr lang="ja-JP" altLang="en-US" b="1" dirty="0">
                <a:solidFill>
                  <a:prstClr val="black"/>
                </a:solidFill>
                <a:latin typeface="メイリオ" panose="020B0604030504040204" pitchFamily="50" charset="-128"/>
              </a:rPr>
              <a:t>学習の高速化</a:t>
            </a:r>
            <a:endParaRPr lang="en-US" altLang="ja-JP" b="1" dirty="0">
              <a:solidFill>
                <a:prstClr val="black"/>
              </a:solidFill>
              <a:latin typeface="メイリオ" panose="020B0604030504040204" pitchFamily="50" charset="-128"/>
            </a:endParaRPr>
          </a:p>
          <a:p>
            <a:pPr marL="0" indent="0" defTabSz="457200">
              <a:spcBef>
                <a:spcPts val="600"/>
              </a:spcBef>
              <a:buNone/>
            </a:pPr>
            <a:r>
              <a:rPr lang="ja-JP" altLang="en-US" dirty="0">
                <a:solidFill>
                  <a:prstClr val="black"/>
                </a:solidFill>
                <a:latin typeface="メイリオ" panose="020B0604030504040204" pitchFamily="50" charset="-128"/>
              </a:rPr>
              <a:t>バッチ など</a:t>
            </a:r>
            <a:endParaRPr lang="en-US" altLang="ja-JP" dirty="0">
              <a:solidFill>
                <a:prstClr val="black"/>
              </a:solidFill>
              <a:latin typeface="メイリオ" panose="020B0604030504040204" pitchFamily="50" charset="-128"/>
            </a:endParaRPr>
          </a:p>
          <a:p>
            <a:pPr marL="0" indent="0" defTabSz="457200">
              <a:spcBef>
                <a:spcPts val="600"/>
              </a:spcBef>
              <a:buNone/>
            </a:pPr>
            <a:endParaRPr lang="en-US" altLang="ja-JP" dirty="0">
              <a:solidFill>
                <a:prstClr val="black"/>
              </a:solidFill>
              <a:latin typeface="メイリオ" panose="020B0604030504040204" pitchFamily="50" charset="-128"/>
            </a:endParaRPr>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0160B12-E6F8-4933-A252-BB3B32EDD4C2}"/>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spTree>
    <p:extLst>
      <p:ext uri="{BB962C8B-B14F-4D97-AF65-F5344CB8AC3E}">
        <p14:creationId xmlns:p14="http://schemas.microsoft.com/office/powerpoint/2010/main" val="464102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FFD25C-CE69-4EEC-B479-F238DAEE408D}"/>
              </a:ext>
            </a:extLst>
          </p:cNvPr>
          <p:cNvSpPr>
            <a:spLocks noGrp="1"/>
          </p:cNvSpPr>
          <p:nvPr>
            <p:ph type="title"/>
          </p:nvPr>
        </p:nvSpPr>
        <p:spPr/>
        <p:txBody>
          <a:bodyPr>
            <a:normAutofit fontScale="90000"/>
          </a:bodyPr>
          <a:lstStyle/>
          <a:p>
            <a:r>
              <a:rPr kumimoji="1" lang="ja-JP" altLang="en-US" dirty="0"/>
              <a:t>ドロップアウト</a:t>
            </a:r>
          </a:p>
        </p:txBody>
      </p:sp>
      <p:sp>
        <p:nvSpPr>
          <p:cNvPr id="3" name="コンテンツ プレースホルダー 2">
            <a:extLst>
              <a:ext uri="{FF2B5EF4-FFF2-40B4-BE49-F238E27FC236}">
                <a16:creationId xmlns:a16="http://schemas.microsoft.com/office/drawing/2014/main" id="{DE3099BA-1D2E-424D-B0F7-F93FF142B285}"/>
              </a:ext>
            </a:extLst>
          </p:cNvPr>
          <p:cNvSpPr>
            <a:spLocks noGrp="1"/>
          </p:cNvSpPr>
          <p:nvPr>
            <p:ph idx="1"/>
          </p:nvPr>
        </p:nvSpPr>
        <p:spPr>
          <a:xfrm>
            <a:off x="321845" y="5796341"/>
            <a:ext cx="8461208" cy="805107"/>
          </a:xfrm>
        </p:spPr>
        <p:txBody>
          <a:bodyPr>
            <a:normAutofit/>
          </a:bodyPr>
          <a:lstStyle/>
          <a:p>
            <a:pPr marL="0" indent="0">
              <a:spcBef>
                <a:spcPts val="0"/>
              </a:spcBef>
              <a:buNone/>
            </a:pPr>
            <a:r>
              <a:rPr lang="en-US" altLang="ja-JP" sz="1050" i="1" dirty="0"/>
              <a:t>Nitish Srivastava, Geoffrey Hinton, Alex </a:t>
            </a:r>
            <a:r>
              <a:rPr lang="en-US" altLang="ja-JP" sz="1050" i="1" dirty="0" err="1"/>
              <a:t>Krizhevsky</a:t>
            </a:r>
            <a:r>
              <a:rPr lang="en-US" altLang="ja-JP" sz="1050" i="1" dirty="0"/>
              <a:t>, Ilya </a:t>
            </a:r>
            <a:r>
              <a:rPr lang="en-US" altLang="ja-JP" sz="1050" i="1" dirty="0" err="1"/>
              <a:t>Sutskever</a:t>
            </a:r>
            <a:r>
              <a:rPr lang="en-US" altLang="ja-JP" sz="1050" i="1" dirty="0"/>
              <a:t>, Ruslan </a:t>
            </a:r>
            <a:r>
              <a:rPr lang="en-US" altLang="ja-JP" sz="1050" i="1" dirty="0" err="1"/>
              <a:t>Salakhutdinov</a:t>
            </a:r>
            <a:r>
              <a:rPr lang="en-US" altLang="ja-JP" sz="1050" i="1" dirty="0"/>
              <a:t>. </a:t>
            </a:r>
            <a:r>
              <a:rPr lang="en-US" altLang="ja-JP" sz="1050" b="1" i="1" dirty="0"/>
              <a:t>Dropout: A Simple Way to Prevent Neural Networks from Overfitting.</a:t>
            </a:r>
            <a:r>
              <a:rPr lang="en-US" altLang="ja-JP" sz="1050" i="1" dirty="0"/>
              <a:t> The Journal of Machine Learning Research, Volume 15 Issue 1, January 2014 Pages 1929-1958</a:t>
            </a:r>
          </a:p>
          <a:p>
            <a:pPr marL="0" indent="0">
              <a:spcBef>
                <a:spcPts val="0"/>
              </a:spcBef>
              <a:buNone/>
            </a:pPr>
            <a:r>
              <a:rPr kumimoji="1" lang="en-US" altLang="ja-JP" sz="1400" dirty="0">
                <a:latin typeface="Times New Roman" panose="02020603050405020304" pitchFamily="18" charset="0"/>
                <a:cs typeface="Times New Roman" panose="02020603050405020304" pitchFamily="18" charset="0"/>
              </a:rPr>
              <a:t>http://www.cs.toronto.edu/~rsalakhu/papers/srivastava14a.pdf</a:t>
            </a:r>
            <a:endParaRPr kumimoji="1" lang="ja-JP" altLang="en-US" sz="1400"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E42E245-0746-4F71-9038-F4F01361CC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pic>
        <p:nvPicPr>
          <p:cNvPr id="6" name="図 5">
            <a:extLst>
              <a:ext uri="{FF2B5EF4-FFF2-40B4-BE49-F238E27FC236}">
                <a16:creationId xmlns:a16="http://schemas.microsoft.com/office/drawing/2014/main" id="{78C558E9-B19F-4A2D-87D9-BF4D7D6CAD30}"/>
              </a:ext>
            </a:extLst>
          </p:cNvPr>
          <p:cNvPicPr>
            <a:picLocks noChangeAspect="1"/>
          </p:cNvPicPr>
          <p:nvPr/>
        </p:nvPicPr>
        <p:blipFill>
          <a:blip r:embed="rId2"/>
          <a:stretch>
            <a:fillRect/>
          </a:stretch>
        </p:blipFill>
        <p:spPr>
          <a:xfrm>
            <a:off x="2085408" y="967416"/>
            <a:ext cx="4173540" cy="2212947"/>
          </a:xfrm>
          <a:prstGeom prst="rect">
            <a:avLst/>
          </a:prstGeom>
        </p:spPr>
      </p:pic>
      <p:sp>
        <p:nvSpPr>
          <p:cNvPr id="7" name="テキスト ボックス 6">
            <a:extLst>
              <a:ext uri="{FF2B5EF4-FFF2-40B4-BE49-F238E27FC236}">
                <a16:creationId xmlns:a16="http://schemas.microsoft.com/office/drawing/2014/main" id="{44A5620E-8695-4990-8B5A-59189EE43F43}"/>
              </a:ext>
            </a:extLst>
          </p:cNvPr>
          <p:cNvSpPr txBox="1"/>
          <p:nvPr/>
        </p:nvSpPr>
        <p:spPr>
          <a:xfrm>
            <a:off x="156909" y="3435763"/>
            <a:ext cx="781901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ドロップアウト：</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メイリオ" panose="020B0604030504040204" pitchFamily="50" charset="-128"/>
                <a:ea typeface="メイリオ" panose="020B0604030504040204" pitchFamily="50" charset="-128"/>
              </a:rPr>
              <a:t>過学習の解決のため，</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学習時に，ユニットをランダム</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に選び，</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存在しない</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ことにする．</a:t>
            </a:r>
            <a:r>
              <a:rPr kumimoji="1" lang="en-US" altLang="ja-JP" dirty="0">
                <a:solidFill>
                  <a:prstClr val="black"/>
                </a:solidFill>
                <a:latin typeface="メイリオ" panose="020B0604030504040204" pitchFamily="50" charset="-128"/>
                <a:ea typeface="メイリオ" panose="020B0604030504040204" pitchFamily="50" charset="-128"/>
              </a:rPr>
              <a:t>(2014</a:t>
            </a:r>
            <a:r>
              <a:rPr kumimoji="1" lang="ja-JP" altLang="en-US" dirty="0">
                <a:solidFill>
                  <a:prstClr val="black"/>
                </a:solidFill>
                <a:latin typeface="メイリオ" panose="020B0604030504040204" pitchFamily="50" charset="-128"/>
                <a:ea typeface="メイリオ" panose="020B0604030504040204" pitchFamily="50" charset="-128"/>
              </a:rPr>
              <a:t>年発表）</a:t>
            </a:r>
            <a:endParaRPr kumimoji="1"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07545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D5BEC-7461-47D7-AF0E-7B885CED3A09}"/>
              </a:ext>
            </a:extLst>
          </p:cNvPr>
          <p:cNvSpPr>
            <a:spLocks noGrp="1"/>
          </p:cNvSpPr>
          <p:nvPr>
            <p:ph type="title"/>
          </p:nvPr>
        </p:nvSpPr>
        <p:spPr/>
        <p:txBody>
          <a:bodyPr>
            <a:normAutofit fontScale="90000"/>
          </a:bodyPr>
          <a:lstStyle/>
          <a:p>
            <a:r>
              <a:rPr kumimoji="1" lang="ja-JP" altLang="en-US" dirty="0"/>
              <a:t>機械学習と訓練データとプログラム</a:t>
            </a:r>
          </a:p>
        </p:txBody>
      </p:sp>
      <p:sp>
        <p:nvSpPr>
          <p:cNvPr id="4" name="スライド番号プレースホルダー 3">
            <a:extLst>
              <a:ext uri="{FF2B5EF4-FFF2-40B4-BE49-F238E27FC236}">
                <a16:creationId xmlns:a16="http://schemas.microsoft.com/office/drawing/2014/main" id="{5AB03C12-CF13-4024-806F-5F904AB6BEC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E7935C2B-4068-4AC8-814B-A82AD90B4961}"/>
              </a:ext>
            </a:extLst>
          </p:cNvPr>
          <p:cNvSpPr txBox="1">
            <a:spLocks/>
          </p:cNvSpPr>
          <p:nvPr/>
        </p:nvSpPr>
        <p:spPr>
          <a:xfrm>
            <a:off x="4316902" y="879059"/>
            <a:ext cx="6909134" cy="128333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機械学習のプログラム</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9" name="正方形/長方形 8">
            <a:extLst>
              <a:ext uri="{FF2B5EF4-FFF2-40B4-BE49-F238E27FC236}">
                <a16:creationId xmlns:a16="http://schemas.microsoft.com/office/drawing/2014/main" id="{E210053E-18CC-4A44-BD72-969EB27E07C2}"/>
              </a:ext>
            </a:extLst>
          </p:cNvPr>
          <p:cNvSpPr/>
          <p:nvPr/>
        </p:nvSpPr>
        <p:spPr>
          <a:xfrm>
            <a:off x="6151667" y="1475893"/>
            <a:ext cx="4572000" cy="58477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データを用いて学習を行う</a:t>
            </a:r>
            <a:endPar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学習ののち，画像分類を行う</a:t>
            </a:r>
            <a:endPar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AECABC5E-0448-43A1-8283-1D58B6D60FC7}"/>
              </a:ext>
            </a:extLst>
          </p:cNvPr>
          <p:cNvSpPr txBox="1"/>
          <p:nvPr/>
        </p:nvSpPr>
        <p:spPr>
          <a:xfrm>
            <a:off x="4588422" y="1642248"/>
            <a:ext cx="1338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プログラム</a:t>
            </a:r>
          </a:p>
        </p:txBody>
      </p:sp>
      <p:sp>
        <p:nvSpPr>
          <p:cNvPr id="19" name="テキスト ボックス 18">
            <a:extLst>
              <a:ext uri="{FF2B5EF4-FFF2-40B4-BE49-F238E27FC236}">
                <a16:creationId xmlns:a16="http://schemas.microsoft.com/office/drawing/2014/main" id="{E36B67FB-1516-45E9-B801-4815BD8CADA1}"/>
              </a:ext>
            </a:extLst>
          </p:cNvPr>
          <p:cNvSpPr txBox="1"/>
          <p:nvPr/>
        </p:nvSpPr>
        <p:spPr>
          <a:xfrm>
            <a:off x="4473006" y="4654182"/>
            <a:ext cx="387798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学習の結果、文字認識の能力を獲得</a:t>
            </a:r>
          </a:p>
        </p:txBody>
      </p:sp>
      <p:sp>
        <p:nvSpPr>
          <p:cNvPr id="20" name="テキスト ボックス 19">
            <a:extLst>
              <a:ext uri="{FF2B5EF4-FFF2-40B4-BE49-F238E27FC236}">
                <a16:creationId xmlns:a16="http://schemas.microsoft.com/office/drawing/2014/main" id="{F73C2FD4-F48B-4045-8602-9384841FD6A9}"/>
              </a:ext>
            </a:extLst>
          </p:cNvPr>
          <p:cNvSpPr txBox="1"/>
          <p:nvPr/>
        </p:nvSpPr>
        <p:spPr>
          <a:xfrm>
            <a:off x="40281" y="1411415"/>
            <a:ext cx="387798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学習に使用する訓練データ</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（抜粋）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60AFF4FA-E568-400C-BC3F-EBE36DAA1A7A}"/>
              </a:ext>
            </a:extLst>
          </p:cNvPr>
          <p:cNvPicPr>
            <a:picLocks noChangeAspect="1"/>
          </p:cNvPicPr>
          <p:nvPr/>
        </p:nvPicPr>
        <p:blipFill>
          <a:blip r:embed="rId2"/>
          <a:stretch>
            <a:fillRect/>
          </a:stretch>
        </p:blipFill>
        <p:spPr>
          <a:xfrm>
            <a:off x="40281" y="2284921"/>
            <a:ext cx="2041662" cy="2622884"/>
          </a:xfrm>
          <a:prstGeom prst="rect">
            <a:avLst/>
          </a:prstGeom>
        </p:spPr>
      </p:pic>
      <p:pic>
        <p:nvPicPr>
          <p:cNvPr id="22" name="図 21">
            <a:extLst>
              <a:ext uri="{FF2B5EF4-FFF2-40B4-BE49-F238E27FC236}">
                <a16:creationId xmlns:a16="http://schemas.microsoft.com/office/drawing/2014/main" id="{E344D455-E113-4912-B9E3-36DF0A3C907A}"/>
              </a:ext>
            </a:extLst>
          </p:cNvPr>
          <p:cNvPicPr>
            <a:picLocks noChangeAspect="1"/>
          </p:cNvPicPr>
          <p:nvPr/>
        </p:nvPicPr>
        <p:blipFill>
          <a:blip r:embed="rId3"/>
          <a:stretch>
            <a:fillRect/>
          </a:stretch>
        </p:blipFill>
        <p:spPr>
          <a:xfrm>
            <a:off x="2116262" y="2330077"/>
            <a:ext cx="1444699" cy="2892574"/>
          </a:xfrm>
          <a:prstGeom prst="rect">
            <a:avLst/>
          </a:prstGeom>
        </p:spPr>
      </p:pic>
      <p:pic>
        <p:nvPicPr>
          <p:cNvPr id="3" name="図 2"/>
          <p:cNvPicPr>
            <a:picLocks noChangeAspect="1"/>
          </p:cNvPicPr>
          <p:nvPr/>
        </p:nvPicPr>
        <p:blipFill>
          <a:blip r:embed="rId4"/>
          <a:stretch>
            <a:fillRect/>
          </a:stretch>
        </p:blipFill>
        <p:spPr>
          <a:xfrm>
            <a:off x="4800532" y="5023514"/>
            <a:ext cx="3454909" cy="1697962"/>
          </a:xfrm>
          <a:prstGeom prst="rect">
            <a:avLst/>
          </a:prstGeom>
        </p:spPr>
      </p:pic>
      <p:pic>
        <p:nvPicPr>
          <p:cNvPr id="7" name="図 6"/>
          <p:cNvPicPr>
            <a:picLocks noChangeAspect="1"/>
          </p:cNvPicPr>
          <p:nvPr/>
        </p:nvPicPr>
        <p:blipFill>
          <a:blip r:embed="rId5"/>
          <a:stretch>
            <a:fillRect/>
          </a:stretch>
        </p:blipFill>
        <p:spPr>
          <a:xfrm>
            <a:off x="4691963" y="2011580"/>
            <a:ext cx="2193108" cy="2527447"/>
          </a:xfrm>
          <a:prstGeom prst="rect">
            <a:avLst/>
          </a:prstGeom>
        </p:spPr>
      </p:pic>
    </p:spTree>
    <p:extLst>
      <p:ext uri="{BB962C8B-B14F-4D97-AF65-F5344CB8AC3E}">
        <p14:creationId xmlns:p14="http://schemas.microsoft.com/office/powerpoint/2010/main" val="2179958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C4ED12-42BC-409E-91D2-A45AD90137C4}"/>
              </a:ext>
            </a:extLst>
          </p:cNvPr>
          <p:cNvSpPr>
            <a:spLocks noGrp="1"/>
          </p:cNvSpPr>
          <p:nvPr>
            <p:ph type="title"/>
          </p:nvPr>
        </p:nvSpPr>
        <p:spPr/>
        <p:txBody>
          <a:bodyPr>
            <a:normAutofit fontScale="90000"/>
          </a:bodyPr>
          <a:lstStyle/>
          <a:p>
            <a:r>
              <a:rPr kumimoji="1" lang="ja-JP" altLang="en-US" dirty="0"/>
              <a:t>手順</a:t>
            </a:r>
          </a:p>
        </p:txBody>
      </p:sp>
      <p:sp>
        <p:nvSpPr>
          <p:cNvPr id="3" name="コンテンツ プレースホルダー 2">
            <a:extLst>
              <a:ext uri="{FF2B5EF4-FFF2-40B4-BE49-F238E27FC236}">
                <a16:creationId xmlns:a16="http://schemas.microsoft.com/office/drawing/2014/main" id="{38AE47A5-E127-4CE2-8F41-C08079E22BAD}"/>
              </a:ext>
            </a:extLst>
          </p:cNvPr>
          <p:cNvSpPr>
            <a:spLocks noGrp="1"/>
          </p:cNvSpPr>
          <p:nvPr>
            <p:ph idx="1"/>
          </p:nvPr>
        </p:nvSpPr>
        <p:spPr>
          <a:xfrm>
            <a:off x="360947" y="573203"/>
            <a:ext cx="8461208" cy="5333166"/>
          </a:xfrm>
        </p:spPr>
        <p:txBody>
          <a:bodyPr/>
          <a:lstStyle/>
          <a:p>
            <a:pPr marL="0" indent="0">
              <a:buNone/>
            </a:pPr>
            <a:r>
              <a:rPr kumimoji="1" lang="ja-JP" altLang="en-US" dirty="0"/>
              <a:t>① パソコンの </a:t>
            </a:r>
            <a:r>
              <a:rPr kumimoji="1" lang="en-US" altLang="ja-JP" dirty="0"/>
              <a:t>Web </a:t>
            </a:r>
            <a:r>
              <a:rPr kumimoji="1" lang="ja-JP" altLang="en-US" dirty="0"/>
              <a:t>ブラウザで，次のページを開く</a:t>
            </a:r>
            <a:endParaRPr kumimoji="1" lang="en-US" altLang="ja-JP" dirty="0"/>
          </a:p>
          <a:p>
            <a:pPr marL="0" indent="0">
              <a:buNone/>
            </a:pPr>
            <a:r>
              <a:rPr lang="en-US" altLang="ja-JP" dirty="0">
                <a:hlinkClick r:id="rId2"/>
              </a:rPr>
              <a:t>https://www.tensorflow.org/tutorials</a:t>
            </a:r>
            <a:endParaRPr lang="en-US" altLang="ja-JP" dirty="0"/>
          </a:p>
          <a:p>
            <a:pPr marL="0" indent="0">
              <a:buNone/>
            </a:pPr>
            <a:r>
              <a:rPr lang="ja-JP" altLang="en-US" dirty="0"/>
              <a:t>② 左側のメニューの「</a:t>
            </a:r>
            <a:r>
              <a:rPr lang="en-US" altLang="ja-JP" b="1" dirty="0" err="1"/>
              <a:t>Keras</a:t>
            </a:r>
            <a:r>
              <a:rPr lang="en-US" altLang="ja-JP" b="1" dirty="0"/>
              <a:t> </a:t>
            </a:r>
            <a:r>
              <a:rPr lang="ja-JP" altLang="en-US" b="1" dirty="0"/>
              <a:t>による </a:t>
            </a:r>
            <a:r>
              <a:rPr lang="en-US" altLang="ja-JP" b="1" dirty="0"/>
              <a:t>ML </a:t>
            </a:r>
            <a:r>
              <a:rPr lang="ja-JP" altLang="en-US" b="1" dirty="0"/>
              <a:t>の基本</a:t>
            </a:r>
            <a:r>
              <a:rPr lang="ja-JP" altLang="en-US" dirty="0"/>
              <a:t>」を</a:t>
            </a:r>
            <a:r>
              <a:rPr lang="ja-JP" altLang="en-US" b="1" dirty="0"/>
              <a:t>展開</a:t>
            </a:r>
            <a:r>
              <a:rPr lang="ja-JP" altLang="en-US" dirty="0"/>
              <a:t>，「</a:t>
            </a:r>
            <a:r>
              <a:rPr lang="ja-JP" altLang="en-US" b="1" dirty="0"/>
              <a:t>オーバーフィットとアンダーフィット</a:t>
            </a:r>
            <a:r>
              <a:rPr lang="ja-JP" altLang="en-US" dirty="0"/>
              <a:t>」をクリック</a:t>
            </a:r>
            <a:endParaRPr lang="en-US" altLang="ja-JP" dirty="0"/>
          </a:p>
          <a:p>
            <a:pPr marL="0" indent="0">
              <a:buNone/>
            </a:pPr>
            <a:r>
              <a:rPr kumimoji="1" lang="ja-JP" altLang="en-US" dirty="0"/>
              <a:t>③ 記載の説明等をよく読み、理解を深める</a:t>
            </a:r>
          </a:p>
        </p:txBody>
      </p:sp>
      <p:sp>
        <p:nvSpPr>
          <p:cNvPr id="4" name="スライド番号プレースホルダー 3">
            <a:extLst>
              <a:ext uri="{FF2B5EF4-FFF2-40B4-BE49-F238E27FC236}">
                <a16:creationId xmlns:a16="http://schemas.microsoft.com/office/drawing/2014/main" id="{38CA0C37-6C68-4388-B735-790672A113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CF139120-E9E8-BAF3-27E4-E8851D1DE4ED}"/>
              </a:ext>
            </a:extLst>
          </p:cNvPr>
          <p:cNvPicPr>
            <a:picLocks noChangeAspect="1"/>
          </p:cNvPicPr>
          <p:nvPr/>
        </p:nvPicPr>
        <p:blipFill>
          <a:blip r:embed="rId3"/>
          <a:stretch>
            <a:fillRect/>
          </a:stretch>
        </p:blipFill>
        <p:spPr>
          <a:xfrm>
            <a:off x="705027" y="3622876"/>
            <a:ext cx="1376295" cy="3171463"/>
          </a:xfrm>
          <a:prstGeom prst="rect">
            <a:avLst/>
          </a:prstGeom>
        </p:spPr>
      </p:pic>
      <p:sp>
        <p:nvSpPr>
          <p:cNvPr id="8" name="正方形/長方形 7">
            <a:extLst>
              <a:ext uri="{FF2B5EF4-FFF2-40B4-BE49-F238E27FC236}">
                <a16:creationId xmlns:a16="http://schemas.microsoft.com/office/drawing/2014/main" id="{A260369C-E7AC-801C-C09B-416D9AE9C7E5}"/>
              </a:ext>
            </a:extLst>
          </p:cNvPr>
          <p:cNvSpPr/>
          <p:nvPr/>
        </p:nvSpPr>
        <p:spPr>
          <a:xfrm>
            <a:off x="520861" y="5538486"/>
            <a:ext cx="1643605" cy="1794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DD07C04-6FDE-8BE2-4BED-E2C7B509C422}"/>
              </a:ext>
            </a:extLst>
          </p:cNvPr>
          <p:cNvSpPr/>
          <p:nvPr/>
        </p:nvSpPr>
        <p:spPr>
          <a:xfrm>
            <a:off x="675656" y="6218469"/>
            <a:ext cx="1535109" cy="2633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A7492A03-B90C-C638-12D9-35FA10F6A14B}"/>
              </a:ext>
            </a:extLst>
          </p:cNvPr>
          <p:cNvPicPr>
            <a:picLocks noChangeAspect="1"/>
          </p:cNvPicPr>
          <p:nvPr/>
        </p:nvPicPr>
        <p:blipFill>
          <a:blip r:embed="rId4"/>
          <a:stretch>
            <a:fillRect/>
          </a:stretch>
        </p:blipFill>
        <p:spPr>
          <a:xfrm>
            <a:off x="2909328" y="3901633"/>
            <a:ext cx="5277858" cy="2533892"/>
          </a:xfrm>
          <a:prstGeom prst="rect">
            <a:avLst/>
          </a:prstGeom>
        </p:spPr>
      </p:pic>
    </p:spTree>
    <p:extLst>
      <p:ext uri="{BB962C8B-B14F-4D97-AF65-F5344CB8AC3E}">
        <p14:creationId xmlns:p14="http://schemas.microsoft.com/office/powerpoint/2010/main" val="1638659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8E2BA-3DD7-3D9A-2BF9-87B07872393D}"/>
              </a:ext>
            </a:extLst>
          </p:cNvPr>
          <p:cNvSpPr>
            <a:spLocks noGrp="1"/>
          </p:cNvSpPr>
          <p:nvPr>
            <p:ph type="title"/>
          </p:nvPr>
        </p:nvSpPr>
        <p:spPr/>
        <p:txBody>
          <a:bodyPr>
            <a:normAutofit fontScale="90000"/>
          </a:bodyPr>
          <a:lstStyle/>
          <a:p>
            <a:r>
              <a:rPr kumimoji="1" lang="ja-JP" altLang="en-US" dirty="0"/>
              <a:t>見どころ①　学習曲線</a:t>
            </a:r>
          </a:p>
        </p:txBody>
      </p:sp>
      <p:sp>
        <p:nvSpPr>
          <p:cNvPr id="3" name="コンテンツ プレースホルダー 2">
            <a:extLst>
              <a:ext uri="{FF2B5EF4-FFF2-40B4-BE49-F238E27FC236}">
                <a16:creationId xmlns:a16="http://schemas.microsoft.com/office/drawing/2014/main" id="{B44FCA9D-B496-1E24-75D3-CA0FC0D73602}"/>
              </a:ext>
            </a:extLst>
          </p:cNvPr>
          <p:cNvSpPr>
            <a:spLocks noGrp="1"/>
          </p:cNvSpPr>
          <p:nvPr>
            <p:ph idx="1"/>
          </p:nvPr>
        </p:nvSpPr>
        <p:spPr>
          <a:xfrm>
            <a:off x="321845" y="846253"/>
            <a:ext cx="8254996" cy="1295063"/>
          </a:xfrm>
        </p:spPr>
        <p:txBody>
          <a:bodyPr/>
          <a:lstStyle/>
          <a:p>
            <a:pPr marL="0" indent="0">
              <a:buNone/>
            </a:pPr>
            <a:r>
              <a:rPr kumimoji="1" lang="ja-JP" altLang="en-US" sz="2800" b="1" dirty="0"/>
              <a:t>学習曲線</a:t>
            </a:r>
            <a:r>
              <a:rPr kumimoji="1" lang="ja-JP" altLang="en-US" sz="2800" dirty="0"/>
              <a:t>は、訓練データと検証データの</a:t>
            </a:r>
            <a:r>
              <a:rPr kumimoji="1" lang="ja-JP" altLang="en-US" sz="2800" b="1" dirty="0"/>
              <a:t>誤差の推移</a:t>
            </a:r>
            <a:r>
              <a:rPr kumimoji="1" lang="ja-JP" altLang="en-US" sz="2800" dirty="0"/>
              <a:t>を表したグラフ</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61BC102B-8EEE-798F-92EA-39FF7BA59C4E}"/>
              </a:ext>
            </a:extLst>
          </p:cNvPr>
          <p:cNvSpPr>
            <a:spLocks noGrp="1"/>
          </p:cNvSpPr>
          <p:nvPr>
            <p:ph type="sldNum" sz="quarter" idx="12"/>
          </p:nvPr>
        </p:nvSpPr>
        <p:spPr/>
        <p:txBody>
          <a:bodyPr/>
          <a:lstStyle/>
          <a:p>
            <a:fld id="{E205D82C-95A1-431E-8E38-AA614A14CDCF}" type="slidenum">
              <a:rPr kumimoji="1" lang="ja-JP" altLang="en-US" smtClean="0"/>
              <a:t>61</a:t>
            </a:fld>
            <a:endParaRPr kumimoji="1" lang="ja-JP" altLang="en-US"/>
          </a:p>
        </p:txBody>
      </p:sp>
      <p:pic>
        <p:nvPicPr>
          <p:cNvPr id="6" name="図 5">
            <a:extLst>
              <a:ext uri="{FF2B5EF4-FFF2-40B4-BE49-F238E27FC236}">
                <a16:creationId xmlns:a16="http://schemas.microsoft.com/office/drawing/2014/main" id="{82E10108-CFD5-F103-F0F0-849F0154A30F}"/>
              </a:ext>
            </a:extLst>
          </p:cNvPr>
          <p:cNvPicPr>
            <a:picLocks noChangeAspect="1"/>
          </p:cNvPicPr>
          <p:nvPr/>
        </p:nvPicPr>
        <p:blipFill>
          <a:blip r:embed="rId2"/>
          <a:stretch>
            <a:fillRect/>
          </a:stretch>
        </p:blipFill>
        <p:spPr>
          <a:xfrm>
            <a:off x="1261243" y="1643710"/>
            <a:ext cx="5972933" cy="4148118"/>
          </a:xfrm>
          <a:prstGeom prst="rect">
            <a:avLst/>
          </a:prstGeom>
        </p:spPr>
      </p:pic>
      <p:sp>
        <p:nvSpPr>
          <p:cNvPr id="7" name="テキスト ボックス 6">
            <a:extLst>
              <a:ext uri="{FF2B5EF4-FFF2-40B4-BE49-F238E27FC236}">
                <a16:creationId xmlns:a16="http://schemas.microsoft.com/office/drawing/2014/main" id="{10A8A803-8EBB-CD31-D5D1-B68A340BEA23}"/>
              </a:ext>
            </a:extLst>
          </p:cNvPr>
          <p:cNvSpPr txBox="1"/>
          <p:nvPr/>
        </p:nvSpPr>
        <p:spPr>
          <a:xfrm>
            <a:off x="607671" y="6036197"/>
            <a:ext cx="7672485" cy="369332"/>
          </a:xfrm>
          <a:prstGeom prst="rect">
            <a:avLst/>
          </a:prstGeom>
          <a:noFill/>
        </p:spPr>
        <p:txBody>
          <a:bodyPr wrap="none" rtlCol="0">
            <a:spAutoFit/>
          </a:bodyPr>
          <a:lstStyle/>
          <a:p>
            <a:r>
              <a:rPr kumimoji="1" lang="en-US" altLang="ja-JP" dirty="0"/>
              <a:t>Train </a:t>
            </a:r>
            <a:r>
              <a:rPr kumimoji="1" lang="ja-JP" altLang="en-US" dirty="0"/>
              <a:t>（実線）は訓練データでの誤差。</a:t>
            </a:r>
            <a:r>
              <a:rPr kumimoji="1" lang="en-US" altLang="ja-JP" dirty="0"/>
              <a:t>Val</a:t>
            </a:r>
            <a:r>
              <a:rPr kumimoji="1" lang="ja-JP" altLang="en-US" dirty="0"/>
              <a:t>（破線）は検証データでの誤差</a:t>
            </a:r>
          </a:p>
        </p:txBody>
      </p:sp>
    </p:spTree>
    <p:extLst>
      <p:ext uri="{BB962C8B-B14F-4D97-AF65-F5344CB8AC3E}">
        <p14:creationId xmlns:p14="http://schemas.microsoft.com/office/powerpoint/2010/main" val="176272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8E2BA-3DD7-3D9A-2BF9-87B07872393D}"/>
              </a:ext>
            </a:extLst>
          </p:cNvPr>
          <p:cNvSpPr>
            <a:spLocks noGrp="1"/>
          </p:cNvSpPr>
          <p:nvPr>
            <p:ph type="title"/>
          </p:nvPr>
        </p:nvSpPr>
        <p:spPr/>
        <p:txBody>
          <a:bodyPr>
            <a:normAutofit fontScale="90000"/>
          </a:bodyPr>
          <a:lstStyle/>
          <a:p>
            <a:r>
              <a:rPr kumimoji="1" lang="ja-JP" altLang="en-US" dirty="0"/>
              <a:t>見どころ②　学習曲線</a:t>
            </a:r>
          </a:p>
        </p:txBody>
      </p:sp>
      <p:sp>
        <p:nvSpPr>
          <p:cNvPr id="3" name="コンテンツ プレースホルダー 2">
            <a:extLst>
              <a:ext uri="{FF2B5EF4-FFF2-40B4-BE49-F238E27FC236}">
                <a16:creationId xmlns:a16="http://schemas.microsoft.com/office/drawing/2014/main" id="{B44FCA9D-B496-1E24-75D3-CA0FC0D73602}"/>
              </a:ext>
            </a:extLst>
          </p:cNvPr>
          <p:cNvSpPr>
            <a:spLocks noGrp="1"/>
          </p:cNvSpPr>
          <p:nvPr>
            <p:ph idx="1"/>
          </p:nvPr>
        </p:nvSpPr>
        <p:spPr>
          <a:xfrm>
            <a:off x="267556" y="668478"/>
            <a:ext cx="8254996" cy="1295063"/>
          </a:xfrm>
        </p:spPr>
        <p:txBody>
          <a:bodyPr/>
          <a:lstStyle/>
          <a:p>
            <a:pPr marL="0" indent="0">
              <a:buNone/>
            </a:pPr>
            <a:r>
              <a:rPr lang="ja-JP" altLang="en-US" b="0" i="0" dirty="0">
                <a:solidFill>
                  <a:srgbClr val="FF0000"/>
                </a:solidFill>
                <a:effectLst/>
                <a:latin typeface="Söhne"/>
              </a:rPr>
              <a:t>ニューラルネットワークの</a:t>
            </a:r>
            <a:r>
              <a:rPr lang="ja-JP" altLang="en-US" b="1" i="0" dirty="0">
                <a:solidFill>
                  <a:srgbClr val="FF0000"/>
                </a:solidFill>
                <a:effectLst/>
                <a:latin typeface="Söhne"/>
              </a:rPr>
              <a:t>層やユニット数を増やす</a:t>
            </a:r>
            <a:r>
              <a:rPr lang="ja-JP" altLang="en-US" b="0" i="0" dirty="0">
                <a:solidFill>
                  <a:srgbClr val="FF0000"/>
                </a:solidFill>
                <a:effectLst/>
                <a:latin typeface="Söhne"/>
              </a:rPr>
              <a:t>ことが必ずしも良い結果をもたらすわけでない</a:t>
            </a:r>
            <a:endParaRPr kumimoji="1" lang="ja-JP" altLang="en-US" dirty="0"/>
          </a:p>
        </p:txBody>
      </p:sp>
      <p:sp>
        <p:nvSpPr>
          <p:cNvPr id="4" name="スライド番号プレースホルダー 3">
            <a:extLst>
              <a:ext uri="{FF2B5EF4-FFF2-40B4-BE49-F238E27FC236}">
                <a16:creationId xmlns:a16="http://schemas.microsoft.com/office/drawing/2014/main" id="{61BC102B-8EEE-798F-92EA-39FF7BA59C4E}"/>
              </a:ext>
            </a:extLst>
          </p:cNvPr>
          <p:cNvSpPr>
            <a:spLocks noGrp="1"/>
          </p:cNvSpPr>
          <p:nvPr>
            <p:ph type="sldNum" sz="quarter" idx="12"/>
          </p:nvPr>
        </p:nvSpPr>
        <p:spPr/>
        <p:txBody>
          <a:bodyPr/>
          <a:lstStyle/>
          <a:p>
            <a:fld id="{E205D82C-95A1-431E-8E38-AA614A14CDCF}" type="slidenum">
              <a:rPr kumimoji="1" lang="ja-JP" altLang="en-US" smtClean="0"/>
              <a:t>62</a:t>
            </a:fld>
            <a:endParaRPr kumimoji="1" lang="ja-JP" altLang="en-US"/>
          </a:p>
        </p:txBody>
      </p:sp>
      <p:sp>
        <p:nvSpPr>
          <p:cNvPr id="7" name="テキスト ボックス 6">
            <a:extLst>
              <a:ext uri="{FF2B5EF4-FFF2-40B4-BE49-F238E27FC236}">
                <a16:creationId xmlns:a16="http://schemas.microsoft.com/office/drawing/2014/main" id="{10A8A803-8EBB-CD31-D5D1-B68A340BEA23}"/>
              </a:ext>
            </a:extLst>
          </p:cNvPr>
          <p:cNvSpPr txBox="1"/>
          <p:nvPr/>
        </p:nvSpPr>
        <p:spPr>
          <a:xfrm>
            <a:off x="201529" y="4613475"/>
            <a:ext cx="7894292" cy="2585323"/>
          </a:xfrm>
          <a:prstGeom prst="rect">
            <a:avLst/>
          </a:prstGeom>
          <a:noFill/>
        </p:spPr>
        <p:txBody>
          <a:bodyPr wrap="square" rtlCol="0">
            <a:spAutoFit/>
          </a:bodyPr>
          <a:lstStyle/>
          <a:p>
            <a:r>
              <a:rPr kumimoji="1" lang="en-US" altLang="ja-JP" dirty="0"/>
              <a:t>Train </a:t>
            </a:r>
            <a:r>
              <a:rPr kumimoji="1" lang="ja-JP" altLang="en-US" dirty="0"/>
              <a:t>（実線）は訓練データでの誤差。</a:t>
            </a:r>
            <a:r>
              <a:rPr kumimoji="1" lang="en-US" altLang="ja-JP" dirty="0"/>
              <a:t>Val</a:t>
            </a:r>
            <a:r>
              <a:rPr kumimoji="1" lang="ja-JP" altLang="en-US" dirty="0"/>
              <a:t>（破線）は検証データでの誤差</a:t>
            </a:r>
            <a:endParaRPr kumimoji="1" lang="en-US" altLang="ja-JP" dirty="0"/>
          </a:p>
          <a:p>
            <a:r>
              <a:rPr kumimoji="1" lang="ja-JP" altLang="en-US" dirty="0"/>
              <a:t>４種類のニューラルネットワーク</a:t>
            </a:r>
            <a:endParaRPr kumimoji="1" lang="en-US" altLang="ja-JP" dirty="0"/>
          </a:p>
          <a:p>
            <a:r>
              <a:rPr kumimoji="1" lang="en-US" altLang="ja-JP" dirty="0"/>
              <a:t>Tiny: </a:t>
            </a:r>
            <a:r>
              <a:rPr kumimoji="1" lang="ja-JP" altLang="en-US" dirty="0"/>
              <a:t>１層目のユニット数：１６</a:t>
            </a:r>
            <a:endParaRPr kumimoji="1" lang="en-US" altLang="ja-JP" dirty="0"/>
          </a:p>
          <a:p>
            <a:r>
              <a:rPr kumimoji="1" lang="en-US" altLang="ja-JP" dirty="0"/>
              <a:t>Small: </a:t>
            </a:r>
            <a:r>
              <a:rPr kumimoji="1" lang="ja-JP" altLang="en-US" dirty="0"/>
              <a:t>１層目のユニット数：１６，２層目のユニット数：１６</a:t>
            </a:r>
            <a:endParaRPr kumimoji="1" lang="en-US" altLang="ja-JP" dirty="0"/>
          </a:p>
          <a:p>
            <a:r>
              <a:rPr kumimoji="1" lang="en-US" altLang="ja-JP" dirty="0"/>
              <a:t>Medium: </a:t>
            </a:r>
            <a:r>
              <a:rPr kumimoji="1" lang="ja-JP" altLang="en-US" dirty="0"/>
              <a:t>１層目のユニット数：６４，２層目のユニット数：６４，３層目のユニット数：６４</a:t>
            </a:r>
          </a:p>
          <a:p>
            <a:r>
              <a:rPr kumimoji="1" lang="en-US" altLang="ja-JP" dirty="0"/>
              <a:t>Large: </a:t>
            </a:r>
            <a:r>
              <a:rPr kumimoji="1" lang="ja-JP" altLang="en-US" dirty="0"/>
              <a:t>１層目のユニット数：５１２，２層目のユニット数：５１２，３層目のユニット数：５１２，４層目のユニット数：５１２</a:t>
            </a:r>
          </a:p>
          <a:p>
            <a:endParaRPr kumimoji="1" lang="ja-JP" altLang="en-US" dirty="0"/>
          </a:p>
        </p:txBody>
      </p:sp>
      <p:pic>
        <p:nvPicPr>
          <p:cNvPr id="8" name="図 7">
            <a:extLst>
              <a:ext uri="{FF2B5EF4-FFF2-40B4-BE49-F238E27FC236}">
                <a16:creationId xmlns:a16="http://schemas.microsoft.com/office/drawing/2014/main" id="{F492BE4C-B1C1-983C-4A37-E6C30334F00B}"/>
              </a:ext>
            </a:extLst>
          </p:cNvPr>
          <p:cNvPicPr>
            <a:picLocks noChangeAspect="1"/>
          </p:cNvPicPr>
          <p:nvPr/>
        </p:nvPicPr>
        <p:blipFill>
          <a:blip r:embed="rId2"/>
          <a:stretch>
            <a:fillRect/>
          </a:stretch>
        </p:blipFill>
        <p:spPr>
          <a:xfrm>
            <a:off x="774641" y="1494251"/>
            <a:ext cx="4617231" cy="3119224"/>
          </a:xfrm>
          <a:prstGeom prst="rect">
            <a:avLst/>
          </a:prstGeom>
        </p:spPr>
      </p:pic>
      <p:sp>
        <p:nvSpPr>
          <p:cNvPr id="9" name="テキスト ボックス 8">
            <a:extLst>
              <a:ext uri="{FF2B5EF4-FFF2-40B4-BE49-F238E27FC236}">
                <a16:creationId xmlns:a16="http://schemas.microsoft.com/office/drawing/2014/main" id="{8132D74B-BD3A-5DFB-D653-1DA3354C19A6}"/>
              </a:ext>
            </a:extLst>
          </p:cNvPr>
          <p:cNvSpPr txBox="1"/>
          <p:nvPr/>
        </p:nvSpPr>
        <p:spPr>
          <a:xfrm>
            <a:off x="5999544" y="2580190"/>
            <a:ext cx="2111219" cy="646331"/>
          </a:xfrm>
          <a:prstGeom prst="rect">
            <a:avLst/>
          </a:prstGeom>
          <a:noFill/>
        </p:spPr>
        <p:txBody>
          <a:bodyPr wrap="none" rtlCol="0">
            <a:spAutoFit/>
          </a:bodyPr>
          <a:lstStyle/>
          <a:p>
            <a:r>
              <a:rPr kumimoji="1" lang="en-US" altLang="ja-JP" dirty="0"/>
              <a:t>Medium, Large </a:t>
            </a:r>
            <a:r>
              <a:rPr kumimoji="1" lang="ja-JP" altLang="en-US" dirty="0"/>
              <a:t>では</a:t>
            </a:r>
            <a:endParaRPr kumimoji="1" lang="en-US" altLang="ja-JP" dirty="0"/>
          </a:p>
          <a:p>
            <a:r>
              <a:rPr kumimoji="1" lang="ja-JP" altLang="en-US" dirty="0"/>
              <a:t>過学習が発生</a:t>
            </a:r>
            <a:endParaRPr kumimoji="1" lang="en-US" altLang="ja-JP" dirty="0"/>
          </a:p>
        </p:txBody>
      </p:sp>
    </p:spTree>
    <p:extLst>
      <p:ext uri="{BB962C8B-B14F-4D97-AF65-F5344CB8AC3E}">
        <p14:creationId xmlns:p14="http://schemas.microsoft.com/office/powerpoint/2010/main" val="3254100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8E2BA-3DD7-3D9A-2BF9-87B07872393D}"/>
              </a:ext>
            </a:extLst>
          </p:cNvPr>
          <p:cNvSpPr>
            <a:spLocks noGrp="1"/>
          </p:cNvSpPr>
          <p:nvPr>
            <p:ph type="title"/>
          </p:nvPr>
        </p:nvSpPr>
        <p:spPr/>
        <p:txBody>
          <a:bodyPr>
            <a:normAutofit fontScale="90000"/>
          </a:bodyPr>
          <a:lstStyle/>
          <a:p>
            <a:r>
              <a:rPr kumimoji="1" lang="ja-JP" altLang="en-US" dirty="0"/>
              <a:t>見どころ③　過学習を防止する技術</a:t>
            </a:r>
          </a:p>
        </p:txBody>
      </p:sp>
      <p:sp>
        <p:nvSpPr>
          <p:cNvPr id="3" name="コンテンツ プレースホルダー 2">
            <a:extLst>
              <a:ext uri="{FF2B5EF4-FFF2-40B4-BE49-F238E27FC236}">
                <a16:creationId xmlns:a16="http://schemas.microsoft.com/office/drawing/2014/main" id="{B44FCA9D-B496-1E24-75D3-CA0FC0D73602}"/>
              </a:ext>
            </a:extLst>
          </p:cNvPr>
          <p:cNvSpPr>
            <a:spLocks noGrp="1"/>
          </p:cNvSpPr>
          <p:nvPr>
            <p:ph idx="1"/>
          </p:nvPr>
        </p:nvSpPr>
        <p:spPr>
          <a:xfrm>
            <a:off x="267556" y="668478"/>
            <a:ext cx="8254996" cy="1295063"/>
          </a:xfrm>
        </p:spPr>
        <p:txBody>
          <a:bodyPr/>
          <a:lstStyle/>
          <a:p>
            <a:pPr marL="0" indent="0">
              <a:buNone/>
            </a:pPr>
            <a:r>
              <a:rPr kumimoji="1" lang="ja-JP" altLang="en-US" dirty="0"/>
              <a:t>過学習が起きていた「</a:t>
            </a:r>
            <a:r>
              <a:rPr kumimoji="1" lang="en-US" altLang="ja-JP" dirty="0"/>
              <a:t>Large</a:t>
            </a:r>
            <a:r>
              <a:rPr kumimoji="1" lang="ja-JP" altLang="en-US" dirty="0"/>
              <a:t>」について、</a:t>
            </a:r>
            <a:r>
              <a:rPr kumimoji="1" lang="en-US" altLang="ja-JP" dirty="0"/>
              <a:t>L2</a:t>
            </a:r>
            <a:r>
              <a:rPr kumimoji="1" lang="ja-JP" altLang="en-US" dirty="0"/>
              <a:t>正則化、ドロップアウトの技術をつってみる</a:t>
            </a:r>
          </a:p>
        </p:txBody>
      </p:sp>
      <p:sp>
        <p:nvSpPr>
          <p:cNvPr id="4" name="スライド番号プレースホルダー 3">
            <a:extLst>
              <a:ext uri="{FF2B5EF4-FFF2-40B4-BE49-F238E27FC236}">
                <a16:creationId xmlns:a16="http://schemas.microsoft.com/office/drawing/2014/main" id="{61BC102B-8EEE-798F-92EA-39FF7BA59C4E}"/>
              </a:ext>
            </a:extLst>
          </p:cNvPr>
          <p:cNvSpPr>
            <a:spLocks noGrp="1"/>
          </p:cNvSpPr>
          <p:nvPr>
            <p:ph type="sldNum" sz="quarter" idx="12"/>
          </p:nvPr>
        </p:nvSpPr>
        <p:spPr/>
        <p:txBody>
          <a:bodyPr/>
          <a:lstStyle/>
          <a:p>
            <a:fld id="{E205D82C-95A1-431E-8E38-AA614A14CDCF}" type="slidenum">
              <a:rPr kumimoji="1" lang="ja-JP" altLang="en-US" smtClean="0"/>
              <a:t>63</a:t>
            </a:fld>
            <a:endParaRPr kumimoji="1" lang="ja-JP" altLang="en-US"/>
          </a:p>
        </p:txBody>
      </p:sp>
      <p:sp>
        <p:nvSpPr>
          <p:cNvPr id="7" name="テキスト ボックス 6">
            <a:extLst>
              <a:ext uri="{FF2B5EF4-FFF2-40B4-BE49-F238E27FC236}">
                <a16:creationId xmlns:a16="http://schemas.microsoft.com/office/drawing/2014/main" id="{10A8A803-8EBB-CD31-D5D1-B68A340BEA23}"/>
              </a:ext>
            </a:extLst>
          </p:cNvPr>
          <p:cNvSpPr txBox="1"/>
          <p:nvPr/>
        </p:nvSpPr>
        <p:spPr>
          <a:xfrm>
            <a:off x="167662" y="6033185"/>
            <a:ext cx="7894292" cy="646331"/>
          </a:xfrm>
          <a:prstGeom prst="rect">
            <a:avLst/>
          </a:prstGeom>
          <a:noFill/>
        </p:spPr>
        <p:txBody>
          <a:bodyPr wrap="square" rtlCol="0">
            <a:spAutoFit/>
          </a:bodyPr>
          <a:lstStyle/>
          <a:p>
            <a:r>
              <a:rPr kumimoji="1" lang="en-US" altLang="ja-JP" dirty="0"/>
              <a:t>Train </a:t>
            </a:r>
            <a:r>
              <a:rPr kumimoji="1" lang="ja-JP" altLang="en-US" dirty="0"/>
              <a:t>（実線）は訓練データでの誤差。</a:t>
            </a:r>
            <a:r>
              <a:rPr kumimoji="1" lang="en-US" altLang="ja-JP" dirty="0"/>
              <a:t>Val</a:t>
            </a:r>
            <a:r>
              <a:rPr kumimoji="1" lang="ja-JP" altLang="en-US" dirty="0"/>
              <a:t>（破線）は検証データでの誤差</a:t>
            </a:r>
            <a:endParaRPr kumimoji="1" lang="en-US" altLang="ja-JP" dirty="0"/>
          </a:p>
          <a:p>
            <a:r>
              <a:rPr kumimoji="1" lang="ja-JP" altLang="en-US" dirty="0"/>
              <a:t>４種類のニューラルネットワーク</a:t>
            </a:r>
            <a:endParaRPr kumimoji="1" lang="en-US" altLang="ja-JP" dirty="0"/>
          </a:p>
        </p:txBody>
      </p:sp>
      <p:sp>
        <p:nvSpPr>
          <p:cNvPr id="9" name="テキスト ボックス 8">
            <a:extLst>
              <a:ext uri="{FF2B5EF4-FFF2-40B4-BE49-F238E27FC236}">
                <a16:creationId xmlns:a16="http://schemas.microsoft.com/office/drawing/2014/main" id="{8132D74B-BD3A-5DFB-D653-1DA3354C19A6}"/>
              </a:ext>
            </a:extLst>
          </p:cNvPr>
          <p:cNvSpPr txBox="1"/>
          <p:nvPr/>
        </p:nvSpPr>
        <p:spPr>
          <a:xfrm>
            <a:off x="5752801" y="2643086"/>
            <a:ext cx="2991268" cy="1754326"/>
          </a:xfrm>
          <a:prstGeom prst="rect">
            <a:avLst/>
          </a:prstGeom>
          <a:noFill/>
        </p:spPr>
        <p:txBody>
          <a:bodyPr wrap="none" rtlCol="0">
            <a:spAutoFit/>
          </a:bodyPr>
          <a:lstStyle/>
          <a:p>
            <a:r>
              <a:rPr kumimoji="1" lang="ja-JP" altLang="en-US" b="1" dirty="0"/>
              <a:t>青</a:t>
            </a:r>
            <a:r>
              <a:rPr kumimoji="1" lang="ja-JP" altLang="en-US" dirty="0"/>
              <a:t>：</a:t>
            </a:r>
            <a:r>
              <a:rPr kumimoji="1" lang="en-US" altLang="ja-JP" dirty="0"/>
              <a:t>Tiny</a:t>
            </a:r>
          </a:p>
          <a:p>
            <a:endParaRPr kumimoji="1" lang="en-US" altLang="ja-JP" dirty="0"/>
          </a:p>
          <a:p>
            <a:r>
              <a:rPr kumimoji="1" lang="ja-JP" altLang="en-US" b="1" dirty="0"/>
              <a:t>紫</a:t>
            </a:r>
            <a:r>
              <a:rPr kumimoji="1" lang="ja-JP" altLang="en-US" dirty="0"/>
              <a:t>：</a:t>
            </a:r>
            <a:r>
              <a:rPr kumimoji="1" lang="en-US" altLang="ja-JP" dirty="0"/>
              <a:t>Large + L2</a:t>
            </a:r>
            <a:r>
              <a:rPr kumimoji="1" lang="ja-JP" altLang="en-US" dirty="0"/>
              <a:t>正則化</a:t>
            </a:r>
            <a:endParaRPr kumimoji="1" lang="en-US" altLang="ja-JP" dirty="0"/>
          </a:p>
          <a:p>
            <a:r>
              <a:rPr kumimoji="1" lang="ja-JP" altLang="en-US" b="1" dirty="0"/>
              <a:t>茶</a:t>
            </a:r>
            <a:r>
              <a:rPr kumimoji="1" lang="ja-JP" altLang="en-US" dirty="0"/>
              <a:t>：</a:t>
            </a:r>
            <a:r>
              <a:rPr kumimoji="1" lang="en-US" altLang="ja-JP" dirty="0"/>
              <a:t>Large + </a:t>
            </a:r>
            <a:r>
              <a:rPr kumimoji="1" lang="ja-JP" altLang="en-US" dirty="0"/>
              <a:t>ドロップアウト</a:t>
            </a:r>
            <a:endParaRPr kumimoji="1" lang="en-US" altLang="ja-JP" dirty="0"/>
          </a:p>
          <a:p>
            <a:r>
              <a:rPr kumimoji="1" lang="ja-JP" altLang="en-US" b="1" dirty="0"/>
              <a:t>赤紫</a:t>
            </a:r>
            <a:r>
              <a:rPr kumimoji="1" lang="ja-JP" altLang="en-US" dirty="0"/>
              <a:t>：</a:t>
            </a:r>
            <a:r>
              <a:rPr kumimoji="1" lang="en-US" altLang="ja-JP" dirty="0"/>
              <a:t>Large + L2 </a:t>
            </a:r>
            <a:r>
              <a:rPr kumimoji="1" lang="ja-JP" altLang="en-US" dirty="0"/>
              <a:t>正則化 </a:t>
            </a:r>
            <a:r>
              <a:rPr kumimoji="1" lang="en-US" altLang="ja-JP" dirty="0"/>
              <a:t>+ </a:t>
            </a:r>
          </a:p>
          <a:p>
            <a:r>
              <a:rPr kumimoji="1" lang="ja-JP" altLang="en-US" dirty="0"/>
              <a:t>　　　ドロップアウト</a:t>
            </a:r>
            <a:endParaRPr kumimoji="1" lang="en-US" altLang="ja-JP" dirty="0"/>
          </a:p>
        </p:txBody>
      </p:sp>
      <p:pic>
        <p:nvPicPr>
          <p:cNvPr id="6" name="図 5">
            <a:extLst>
              <a:ext uri="{FF2B5EF4-FFF2-40B4-BE49-F238E27FC236}">
                <a16:creationId xmlns:a16="http://schemas.microsoft.com/office/drawing/2014/main" id="{C91F7E35-8011-8AC3-DD4E-33F721B4770D}"/>
              </a:ext>
            </a:extLst>
          </p:cNvPr>
          <p:cNvPicPr>
            <a:picLocks noChangeAspect="1"/>
          </p:cNvPicPr>
          <p:nvPr/>
        </p:nvPicPr>
        <p:blipFill>
          <a:blip r:embed="rId2"/>
          <a:stretch>
            <a:fillRect/>
          </a:stretch>
        </p:blipFill>
        <p:spPr>
          <a:xfrm>
            <a:off x="81135" y="1637291"/>
            <a:ext cx="5522042" cy="3628532"/>
          </a:xfrm>
          <a:prstGeom prst="rect">
            <a:avLst/>
          </a:prstGeom>
        </p:spPr>
      </p:pic>
    </p:spTree>
    <p:extLst>
      <p:ext uri="{BB962C8B-B14F-4D97-AF65-F5344CB8AC3E}">
        <p14:creationId xmlns:p14="http://schemas.microsoft.com/office/powerpoint/2010/main" val="1140395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0DA99-8F96-DC10-6394-2A8A6EA8A9D7}"/>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7BB92F8B-F055-FA89-580D-7243BB032538}"/>
              </a:ext>
            </a:extLst>
          </p:cNvPr>
          <p:cNvSpPr>
            <a:spLocks noGrp="1"/>
          </p:cNvSpPr>
          <p:nvPr>
            <p:ph idx="1"/>
          </p:nvPr>
        </p:nvSpPr>
        <p:spPr>
          <a:xfrm>
            <a:off x="321845" y="846252"/>
            <a:ext cx="8461208" cy="6011747"/>
          </a:xfrm>
        </p:spPr>
        <p:txBody>
          <a:bodyPr>
            <a:normAutofit/>
          </a:bodyPr>
          <a:lstStyle/>
          <a:p>
            <a:r>
              <a:rPr kumimoji="1" lang="ja-JP" altLang="en-US" sz="2400" b="1" dirty="0">
                <a:solidFill>
                  <a:srgbClr val="C00000"/>
                </a:solidFill>
              </a:rPr>
              <a:t>機械学習</a:t>
            </a:r>
            <a:r>
              <a:rPr kumimoji="1" lang="ja-JP" altLang="en-US" sz="2400" dirty="0"/>
              <a:t>はデータを利用して知的能力を向上させる手法であり、</a:t>
            </a:r>
            <a:r>
              <a:rPr kumimoji="1" lang="ja-JP" altLang="en-US" sz="2400" b="1" dirty="0">
                <a:solidFill>
                  <a:srgbClr val="C00000"/>
                </a:solidFill>
              </a:rPr>
              <a:t>汎化能力</a:t>
            </a:r>
            <a:r>
              <a:rPr kumimoji="1" lang="ja-JP" altLang="en-US" sz="2400" dirty="0"/>
              <a:t>を持つ。</a:t>
            </a:r>
          </a:p>
          <a:p>
            <a:r>
              <a:rPr kumimoji="1" lang="ja-JP" altLang="en-US" sz="2400" b="1" dirty="0">
                <a:solidFill>
                  <a:srgbClr val="C00000"/>
                </a:solidFill>
              </a:rPr>
              <a:t>汎化能力</a:t>
            </a:r>
            <a:r>
              <a:rPr kumimoji="1" lang="ja-JP" altLang="en-US" sz="2400" dirty="0"/>
              <a:t>は</a:t>
            </a:r>
            <a:r>
              <a:rPr kumimoji="1" lang="ja-JP" altLang="en-US" sz="2400" b="1" dirty="0"/>
              <a:t>訓練データに基づいて学習</a:t>
            </a:r>
            <a:r>
              <a:rPr kumimoji="1" lang="ja-JP" altLang="en-US" sz="2400" dirty="0"/>
              <a:t>し、</a:t>
            </a:r>
            <a:r>
              <a:rPr kumimoji="1" lang="ja-JP" altLang="en-US" sz="2400" b="1" dirty="0"/>
              <a:t>未知のデータも適切に処理できる能力</a:t>
            </a:r>
            <a:r>
              <a:rPr kumimoji="1" lang="ja-JP" altLang="en-US" sz="2400" dirty="0"/>
              <a:t>を指す。</a:t>
            </a:r>
          </a:p>
          <a:p>
            <a:r>
              <a:rPr kumimoji="1" lang="ja-JP" altLang="en-US" sz="2400" b="1" dirty="0">
                <a:solidFill>
                  <a:srgbClr val="C00000"/>
                </a:solidFill>
              </a:rPr>
              <a:t>過学習</a:t>
            </a:r>
            <a:r>
              <a:rPr kumimoji="1" lang="ja-JP" altLang="en-US" sz="2400" dirty="0"/>
              <a:t>は</a:t>
            </a:r>
            <a:r>
              <a:rPr kumimoji="1" lang="ja-JP" altLang="en-US" sz="2400" b="1" dirty="0"/>
              <a:t>訓練データに過剰に適合</a:t>
            </a:r>
            <a:r>
              <a:rPr kumimoji="1" lang="ja-JP" altLang="en-US" sz="2400" dirty="0"/>
              <a:t>し、未知の特徴やパターンに</a:t>
            </a:r>
            <a:r>
              <a:rPr kumimoji="1" lang="ja-JP" altLang="en-US" sz="2400" b="1" dirty="0"/>
              <a:t>誤った結果</a:t>
            </a:r>
            <a:r>
              <a:rPr kumimoji="1" lang="ja-JP" altLang="en-US" sz="2400" dirty="0"/>
              <a:t>を出す。</a:t>
            </a:r>
          </a:p>
          <a:p>
            <a:r>
              <a:rPr kumimoji="1" lang="ja-JP" altLang="en-US" sz="2400" b="1" dirty="0">
                <a:solidFill>
                  <a:srgbClr val="C00000"/>
                </a:solidFill>
              </a:rPr>
              <a:t>過学習</a:t>
            </a:r>
            <a:r>
              <a:rPr kumimoji="1" lang="ja-JP" altLang="en-US" sz="2400" dirty="0"/>
              <a:t>の</a:t>
            </a:r>
            <a:r>
              <a:rPr kumimoji="1" lang="ja-JP" altLang="en-US" sz="2400" b="1" dirty="0"/>
              <a:t>防止</a:t>
            </a:r>
            <a:r>
              <a:rPr kumimoji="1" lang="ja-JP" altLang="en-US" sz="2400" dirty="0"/>
              <a:t>は</a:t>
            </a:r>
            <a:r>
              <a:rPr kumimoji="1" lang="ja-JP" altLang="en-US" sz="2400" b="1" dirty="0"/>
              <a:t>困難</a:t>
            </a:r>
            <a:r>
              <a:rPr kumimoji="1" lang="ja-JP" altLang="en-US" sz="2400" dirty="0"/>
              <a:t>。</a:t>
            </a:r>
            <a:r>
              <a:rPr kumimoji="1" lang="ja-JP" altLang="en-US" sz="2400" b="1" dirty="0"/>
              <a:t>検証データを使用して確認する</a:t>
            </a:r>
            <a:r>
              <a:rPr kumimoji="1" lang="ja-JP" altLang="en-US" sz="2400" dirty="0"/>
              <a:t>ことが重要。</a:t>
            </a:r>
          </a:p>
          <a:p>
            <a:r>
              <a:rPr kumimoji="1" lang="ja-JP" altLang="en-US" sz="2400" b="1" dirty="0">
                <a:solidFill>
                  <a:srgbClr val="C00000"/>
                </a:solidFill>
              </a:rPr>
              <a:t>学習曲線</a:t>
            </a:r>
            <a:r>
              <a:rPr kumimoji="1" lang="ja-JP" altLang="en-US" sz="2400" dirty="0"/>
              <a:t>は</a:t>
            </a:r>
            <a:r>
              <a:rPr kumimoji="1" lang="ja-JP" altLang="en-US" sz="2400" b="1" dirty="0"/>
              <a:t>訓練データと検証データの誤差の推移</a:t>
            </a:r>
            <a:r>
              <a:rPr kumimoji="1" lang="ja-JP" altLang="en-US" sz="2400" dirty="0"/>
              <a:t>を表し、</a:t>
            </a:r>
            <a:r>
              <a:rPr kumimoji="1" lang="ja-JP" altLang="en-US" sz="2400" b="1" dirty="0"/>
              <a:t>学習不足や過学習を確認</a:t>
            </a:r>
            <a:r>
              <a:rPr kumimoji="1" lang="ja-JP" altLang="en-US" sz="2400" dirty="0"/>
              <a:t>するために使用される。</a:t>
            </a:r>
          </a:p>
          <a:p>
            <a:r>
              <a:rPr kumimoji="1" lang="ja-JP" altLang="en-US" sz="2400" b="1" dirty="0"/>
              <a:t>大量のデータの利用</a:t>
            </a:r>
            <a:r>
              <a:rPr kumimoji="1" lang="ja-JP" altLang="en-US" sz="2400" dirty="0"/>
              <a:t>と，</a:t>
            </a:r>
            <a:r>
              <a:rPr kumimoji="1" lang="ja-JP" altLang="en-US" sz="2400" b="1" dirty="0"/>
              <a:t>検証データ</a:t>
            </a:r>
            <a:r>
              <a:rPr kumimoji="1" lang="ja-JP" altLang="en-US" sz="2400" dirty="0"/>
              <a:t>と</a:t>
            </a:r>
            <a:r>
              <a:rPr kumimoji="1" lang="ja-JP" altLang="en-US" sz="2400" b="1" dirty="0">
                <a:solidFill>
                  <a:srgbClr val="C00000"/>
                </a:solidFill>
              </a:rPr>
              <a:t>学習曲線</a:t>
            </a:r>
            <a:r>
              <a:rPr kumimoji="1" lang="ja-JP" altLang="en-US" sz="2400" dirty="0"/>
              <a:t>を利用して学習不足や過学習がないことを確認することが成功の鍵である。</a:t>
            </a:r>
            <a:endParaRPr kumimoji="1" lang="en-US" altLang="ja-JP" sz="2400" dirty="0"/>
          </a:p>
        </p:txBody>
      </p:sp>
      <p:sp>
        <p:nvSpPr>
          <p:cNvPr id="4" name="スライド番号プレースホルダー 3">
            <a:extLst>
              <a:ext uri="{FF2B5EF4-FFF2-40B4-BE49-F238E27FC236}">
                <a16:creationId xmlns:a16="http://schemas.microsoft.com/office/drawing/2014/main" id="{3AD545C7-D68B-8C31-B6B1-6142CD52CBC9}"/>
              </a:ext>
            </a:extLst>
          </p:cNvPr>
          <p:cNvSpPr>
            <a:spLocks noGrp="1"/>
          </p:cNvSpPr>
          <p:nvPr>
            <p:ph type="sldNum" sz="quarter" idx="12"/>
          </p:nvPr>
        </p:nvSpPr>
        <p:spPr/>
        <p:txBody>
          <a:bodyPr/>
          <a:lstStyle/>
          <a:p>
            <a:fld id="{E205D82C-95A1-431E-8E38-AA614A14CDCF}" type="slidenum">
              <a:rPr kumimoji="1" lang="ja-JP" altLang="en-US" smtClean="0"/>
              <a:t>64</a:t>
            </a:fld>
            <a:endParaRPr kumimoji="1" lang="ja-JP" altLang="en-US"/>
          </a:p>
        </p:txBody>
      </p:sp>
    </p:spTree>
    <p:extLst>
      <p:ext uri="{BB962C8B-B14F-4D97-AF65-F5344CB8AC3E}">
        <p14:creationId xmlns:p14="http://schemas.microsoft.com/office/powerpoint/2010/main" val="1606578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454729" y="794657"/>
            <a:ext cx="6505276" cy="5785757"/>
          </a:xfrm>
        </p:spPr>
        <p:txBody>
          <a:bodyPr>
            <a:normAutofit/>
          </a:bodyPr>
          <a:lstStyle/>
          <a:p>
            <a:pPr marL="0" indent="0">
              <a:buNone/>
            </a:pPr>
            <a:r>
              <a:rPr kumimoji="1" lang="ja-JP" altLang="en-US" sz="2400" dirty="0"/>
              <a:t>① 機械学習の</a:t>
            </a:r>
            <a:r>
              <a:rPr kumimoji="1" lang="ja-JP" altLang="en-US" sz="2400" b="1" dirty="0"/>
              <a:t>高度な技術</a:t>
            </a:r>
            <a:r>
              <a:rPr kumimoji="1" lang="ja-JP" altLang="en-US" sz="2400" dirty="0"/>
              <a:t>を知り、その有用性を知る。あわせて、</a:t>
            </a:r>
            <a:r>
              <a:rPr kumimoji="1" lang="ja-JP" altLang="en-US" sz="2400" b="1" dirty="0"/>
              <a:t>過学習や学習不足など</a:t>
            </a:r>
            <a:r>
              <a:rPr kumimoji="1" lang="ja-JP" altLang="en-US" sz="2400" dirty="0"/>
              <a:t>の、機械学習の限界、課題を知る。こうした、体系的理解により、</a:t>
            </a:r>
            <a:r>
              <a:rPr kumimoji="1" lang="en-US" altLang="ja-JP" sz="2400" b="1" dirty="0"/>
              <a:t>AI</a:t>
            </a:r>
            <a:r>
              <a:rPr kumimoji="1" lang="ja-JP" altLang="en-US" sz="2400" b="1" dirty="0"/>
              <a:t>技術を知る満足感</a:t>
            </a:r>
            <a:r>
              <a:rPr kumimoji="1" lang="ja-JP" altLang="en-US" sz="2400" dirty="0"/>
              <a:t>が深まる。</a:t>
            </a:r>
          </a:p>
          <a:p>
            <a:pPr marL="0" indent="0">
              <a:buNone/>
            </a:pPr>
            <a:r>
              <a:rPr kumimoji="1" lang="ja-JP" altLang="en-US" sz="2400" dirty="0"/>
              <a:t>② 今後、卒業研究や就職後、</a:t>
            </a:r>
            <a:r>
              <a:rPr kumimoji="1" lang="ja-JP" altLang="en-US" sz="2400" b="1" dirty="0"/>
              <a:t>機械学習の効果的に活用できるようになる</a:t>
            </a:r>
            <a:r>
              <a:rPr kumimoji="1" lang="ja-JP" altLang="en-US" sz="2400" dirty="0"/>
              <a:t>。</a:t>
            </a:r>
            <a:r>
              <a:rPr kumimoji="1" lang="ja-JP" altLang="en-US" sz="2400" b="1" dirty="0"/>
              <a:t>大きな成長</a:t>
            </a:r>
            <a:r>
              <a:rPr kumimoji="1" lang="ja-JP" altLang="en-US" sz="2400" dirty="0"/>
              <a:t>である。</a:t>
            </a:r>
          </a:p>
          <a:p>
            <a:pPr marL="0" indent="0">
              <a:buNone/>
            </a:pPr>
            <a:r>
              <a:rPr kumimoji="1" lang="ja-JP" altLang="en-US" sz="2400" dirty="0"/>
              <a:t>③ </a:t>
            </a:r>
            <a:r>
              <a:rPr kumimoji="1" lang="en-US" altLang="ja-JP" sz="2400" dirty="0"/>
              <a:t>AI</a:t>
            </a:r>
            <a:r>
              <a:rPr kumimoji="1" lang="ja-JP" altLang="en-US" sz="2400" dirty="0"/>
              <a:t>の応用、未来の可能性について、</a:t>
            </a:r>
            <a:r>
              <a:rPr kumimoji="1" lang="ja-JP" altLang="en-US" sz="2400" b="1" dirty="0"/>
              <a:t>広い視野で考察</a:t>
            </a:r>
            <a:r>
              <a:rPr kumimoji="1" lang="ja-JP" altLang="en-US" sz="2400" dirty="0"/>
              <a:t>できるようになる。</a:t>
            </a:r>
          </a:p>
          <a:p>
            <a:pPr marL="0" indent="0">
              <a:buNone/>
            </a:pPr>
            <a:r>
              <a:rPr kumimoji="1" lang="ja-JP" altLang="en-US" sz="2400" dirty="0"/>
              <a:t>④ </a:t>
            </a:r>
            <a:r>
              <a:rPr kumimoji="1" lang="ja-JP" altLang="en-US" sz="2400" b="1" dirty="0"/>
              <a:t>汎化、学習曲線という機械学習の知識</a:t>
            </a:r>
            <a:r>
              <a:rPr kumimoji="1" lang="ja-JP" altLang="en-US" sz="2400" dirty="0"/>
              <a:t>は、</a:t>
            </a:r>
            <a:r>
              <a:rPr kumimoji="1" lang="en-US" altLang="ja-JP" sz="2400" dirty="0"/>
              <a:t>AI</a:t>
            </a:r>
            <a:r>
              <a:rPr kumimoji="1" lang="ja-JP" altLang="en-US" sz="2400" dirty="0"/>
              <a:t>を活用する様々な職種で重要な基礎となり、</a:t>
            </a:r>
            <a:r>
              <a:rPr kumimoji="1" lang="ja-JP" altLang="en-US" sz="2400" b="1" dirty="0"/>
              <a:t>将来にわたり有用</a:t>
            </a:r>
            <a:r>
              <a:rPr kumimoji="1" lang="ja-JP" altLang="en-US" sz="2400" dirty="0"/>
              <a:t>。</a:t>
            </a: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65</a:t>
            </a:fld>
            <a:endParaRPr kumimoji="1" lang="ja-JP" altLang="en-US"/>
          </a:p>
        </p:txBody>
      </p:sp>
    </p:spTree>
    <p:extLst>
      <p:ext uri="{BB962C8B-B14F-4D97-AF65-F5344CB8AC3E}">
        <p14:creationId xmlns:p14="http://schemas.microsoft.com/office/powerpoint/2010/main" val="60913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5519" r="25519"/>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46252"/>
            <a:ext cx="5294341" cy="5935547"/>
          </a:xfrm>
        </p:spPr>
        <p:txBody>
          <a:bodyPr>
            <a:normAutofit fontScale="92500" lnSpcReduction="10000"/>
          </a:bodyPr>
          <a:lstStyle/>
          <a:p>
            <a:pPr marL="0" indent="0">
              <a:buNone/>
            </a:pPr>
            <a:r>
              <a:rPr lang="ja-JP" altLang="en-US" b="1" dirty="0"/>
              <a:t>機械学習の特徴</a:t>
            </a:r>
            <a:endParaRPr lang="en-US" altLang="ja-JP" dirty="0"/>
          </a:p>
          <a:p>
            <a:r>
              <a:rPr lang="ja-JP" altLang="en-US" dirty="0"/>
              <a:t>データを用いて知的能力を向上</a:t>
            </a:r>
          </a:p>
          <a:p>
            <a:r>
              <a:rPr lang="ja-JP" altLang="en-US" dirty="0"/>
              <a:t>自動でデータのパターンを抽出</a:t>
            </a:r>
          </a:p>
          <a:p>
            <a:r>
              <a:rPr lang="ja-JP" altLang="en-US" dirty="0"/>
              <a:t>さまざまなタスクを自動実行</a:t>
            </a:r>
          </a:p>
          <a:p>
            <a:pPr marL="0" indent="0">
              <a:buNone/>
            </a:pPr>
            <a:r>
              <a:rPr lang="ja-JP" altLang="en-US" b="1" dirty="0"/>
              <a:t>応用事例</a:t>
            </a:r>
            <a:endParaRPr lang="en-US" altLang="ja-JP" dirty="0"/>
          </a:p>
          <a:p>
            <a:pPr marL="0" indent="0">
              <a:buNone/>
            </a:pPr>
            <a:r>
              <a:rPr lang="ja-JP" altLang="en-US" dirty="0"/>
              <a:t>　画像理解、自然言語処理、予測</a:t>
            </a:r>
            <a:endParaRPr lang="en-US" altLang="ja-JP" dirty="0"/>
          </a:p>
          <a:p>
            <a:pPr marL="0" indent="0">
              <a:buNone/>
            </a:pPr>
            <a:r>
              <a:rPr lang="ja-JP" altLang="en-US" dirty="0"/>
              <a:t>　など多数</a:t>
            </a:r>
            <a:endParaRPr lang="en-US" altLang="ja-JP" dirty="0"/>
          </a:p>
          <a:p>
            <a:pPr marL="0" indent="0">
              <a:buNone/>
            </a:pPr>
            <a:r>
              <a:rPr lang="ja-JP" altLang="en-US" b="1" dirty="0"/>
              <a:t>機械学習の定義</a:t>
            </a:r>
            <a:r>
              <a:rPr lang="ja-JP" altLang="en-US" dirty="0"/>
              <a:t>：</a:t>
            </a:r>
            <a:endParaRPr lang="en-US" altLang="ja-JP" dirty="0"/>
          </a:p>
          <a:p>
            <a:r>
              <a:rPr lang="ja-JP" altLang="en-US" b="1" dirty="0"/>
              <a:t>訓練データ</a:t>
            </a:r>
            <a:r>
              <a:rPr lang="ja-JP" altLang="en-US" dirty="0"/>
              <a:t>を用いて</a:t>
            </a:r>
            <a:r>
              <a:rPr lang="ja-JP" altLang="en-US" b="1" dirty="0"/>
              <a:t>学習</a:t>
            </a:r>
            <a:r>
              <a:rPr lang="ja-JP" altLang="en-US" dirty="0"/>
              <a:t>し、その結果として知的能力が向上</a:t>
            </a:r>
          </a:p>
          <a:p>
            <a:r>
              <a:rPr lang="ja-JP" altLang="en-US" b="1" dirty="0"/>
              <a:t>訓練データの追加</a:t>
            </a:r>
            <a:r>
              <a:rPr lang="ja-JP" altLang="en-US" dirty="0"/>
              <a:t>により、さらに</a:t>
            </a:r>
            <a:r>
              <a:rPr lang="ja-JP" altLang="en-US" b="1" dirty="0"/>
              <a:t>知的能力が向上</a:t>
            </a:r>
            <a:r>
              <a:rPr lang="ja-JP" altLang="en-US" dirty="0"/>
              <a:t>する可能性</a:t>
            </a:r>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p:txBody>
          <a:bodyPr>
            <a:normAutofit fontScale="90000"/>
          </a:bodyPr>
          <a:lstStyle/>
          <a:p>
            <a:r>
              <a:rPr lang="ja-JP" altLang="en-US" dirty="0">
                <a:latin typeface="Segoe UI" panose="020B0502040204020203" pitchFamily="34" charset="0"/>
              </a:rPr>
              <a:t>機械学習まとめ</a:t>
            </a:r>
            <a:endParaRPr lang="ja-JP" altLang="en-US" dirty="0"/>
          </a:p>
        </p:txBody>
      </p:sp>
    </p:spTree>
    <p:extLst>
      <p:ext uri="{BB962C8B-B14F-4D97-AF65-F5344CB8AC3E}">
        <p14:creationId xmlns:p14="http://schemas.microsoft.com/office/powerpoint/2010/main" val="102971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機械学習</a:t>
            </a:r>
            <a:r>
              <a:rPr lang="ja-JP" altLang="en-US" dirty="0"/>
              <a:t>の特徴</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spcBef>
                <a:spcPts val="1200"/>
              </a:spcBef>
              <a:buNone/>
            </a:pPr>
            <a:r>
              <a:rPr lang="ja-JP" altLang="en-US" sz="2400" b="1" dirty="0"/>
              <a:t>データ駆動型学習</a:t>
            </a:r>
            <a:endParaRPr lang="en-US" altLang="ja-JP" sz="2400" b="1" dirty="0"/>
          </a:p>
          <a:p>
            <a:pPr>
              <a:spcBef>
                <a:spcPts val="1200"/>
              </a:spcBef>
            </a:pPr>
            <a:r>
              <a:rPr lang="ja-JP" altLang="en-US" sz="2400" dirty="0"/>
              <a:t>コンピュータは</a:t>
            </a:r>
            <a:r>
              <a:rPr lang="ja-JP" altLang="en-US" sz="2400" b="1" dirty="0"/>
              <a:t>訓練データ</a:t>
            </a:r>
            <a:r>
              <a:rPr lang="ja-JP" altLang="en-US" sz="2400" dirty="0"/>
              <a:t>を使用して</a:t>
            </a:r>
            <a:r>
              <a:rPr lang="ja-JP" altLang="en-US" sz="2400" b="1" dirty="0"/>
              <a:t>学習</a:t>
            </a:r>
            <a:r>
              <a:rPr lang="ja-JP" altLang="en-US" sz="2400" dirty="0"/>
              <a:t>し、知的能力を向上させる。</a:t>
            </a:r>
            <a:endParaRPr lang="en-US" altLang="ja-JP" sz="2400" dirty="0"/>
          </a:p>
          <a:p>
            <a:pPr>
              <a:spcBef>
                <a:spcPts val="1200"/>
              </a:spcBef>
            </a:pPr>
            <a:r>
              <a:rPr lang="ja-JP" altLang="en-US" sz="2400" b="1" dirty="0"/>
              <a:t>新しいデータが追加</a:t>
            </a:r>
            <a:r>
              <a:rPr lang="ja-JP" altLang="en-US" sz="2400" dirty="0"/>
              <a:t>されることで、能力のさらなる向上が期待できる</a:t>
            </a:r>
            <a:endParaRPr kumimoji="1" lang="ja-JP" altLang="en-US" sz="2400" dirty="0"/>
          </a:p>
          <a:p>
            <a:pPr>
              <a:spcBef>
                <a:spcPts val="1200"/>
              </a:spcBef>
            </a:pPr>
            <a:endParaRPr lang="ja-JP" altLang="en-US" sz="2400" dirty="0"/>
          </a:p>
          <a:p>
            <a:pPr marL="0" indent="0">
              <a:spcBef>
                <a:spcPts val="1200"/>
              </a:spcBef>
              <a:buNone/>
            </a:pPr>
            <a:r>
              <a:rPr lang="ja-JP" altLang="en-US" sz="2400" b="1" dirty="0"/>
              <a:t>パターン認識と情報処理</a:t>
            </a:r>
            <a:endParaRPr lang="en-US" altLang="ja-JP" sz="2400" b="1" dirty="0"/>
          </a:p>
          <a:p>
            <a:pPr>
              <a:spcBef>
                <a:spcPts val="1200"/>
              </a:spcBef>
            </a:pPr>
            <a:r>
              <a:rPr lang="ja-JP" altLang="en-US" sz="2400" b="1" dirty="0"/>
              <a:t>訓練データ</a:t>
            </a:r>
            <a:r>
              <a:rPr lang="ja-JP" altLang="en-US" sz="2400" dirty="0"/>
              <a:t>を基に、</a:t>
            </a:r>
            <a:r>
              <a:rPr lang="ja-JP" altLang="en-US" sz="2400" b="1" dirty="0"/>
              <a:t>データ</a:t>
            </a:r>
            <a:r>
              <a:rPr lang="ja-JP" altLang="en-US" sz="2400" dirty="0"/>
              <a:t>内の</a:t>
            </a:r>
            <a:r>
              <a:rPr lang="ja-JP" altLang="en-US" sz="2400" b="1" dirty="0"/>
              <a:t>パターン</a:t>
            </a:r>
            <a:r>
              <a:rPr lang="ja-JP" altLang="en-US" sz="2400" dirty="0"/>
              <a:t>や</a:t>
            </a:r>
            <a:r>
              <a:rPr lang="ja-JP" altLang="en-US" sz="2400" b="1" dirty="0"/>
              <a:t>関連性</a:t>
            </a:r>
            <a:r>
              <a:rPr lang="ja-JP" altLang="en-US" sz="2400" dirty="0"/>
              <a:t>を認識</a:t>
            </a:r>
          </a:p>
          <a:p>
            <a:pPr>
              <a:spcBef>
                <a:spcPts val="1200"/>
              </a:spcBef>
            </a:pPr>
            <a:r>
              <a:rPr lang="ja-JP" altLang="en-US" sz="2400" b="1" dirty="0"/>
              <a:t>情報の抽出や予測</a:t>
            </a:r>
            <a:r>
              <a:rPr lang="ja-JP" altLang="en-US" sz="2400" dirty="0"/>
              <a:t>能力を獲得</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63562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機械学習</a:t>
            </a:r>
            <a:r>
              <a:rPr lang="ja-JP" altLang="en-US" dirty="0"/>
              <a:t>の特徴</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spcBef>
                <a:spcPts val="1200"/>
              </a:spcBef>
              <a:buNone/>
            </a:pPr>
            <a:r>
              <a:rPr lang="ja-JP" altLang="en-US" sz="2400" b="1" dirty="0"/>
              <a:t>自動化と効率化</a:t>
            </a:r>
            <a:endParaRPr lang="en-US" altLang="ja-JP" sz="2400" b="1" dirty="0"/>
          </a:p>
          <a:p>
            <a:pPr>
              <a:spcBef>
                <a:spcPts val="1200"/>
              </a:spcBef>
            </a:pPr>
            <a:r>
              <a:rPr lang="ja-JP" altLang="en-US" sz="2400" dirty="0"/>
              <a:t>学習によって得られた知的能力を用いて、さまざまなタスクを自動実行</a:t>
            </a:r>
            <a:endParaRPr lang="en-US" altLang="ja-JP" sz="2400" dirty="0"/>
          </a:p>
          <a:p>
            <a:pPr marL="0" indent="0">
              <a:spcBef>
                <a:spcPts val="1200"/>
              </a:spcBef>
              <a:buNone/>
            </a:pPr>
            <a:endParaRPr lang="ja-JP" altLang="en-US" sz="2400" dirty="0"/>
          </a:p>
          <a:p>
            <a:pPr marL="0" indent="0">
              <a:spcBef>
                <a:spcPts val="1200"/>
              </a:spcBef>
              <a:buNone/>
            </a:pPr>
            <a:r>
              <a:rPr lang="ja-JP" altLang="en-US" sz="2400" b="1" dirty="0"/>
              <a:t>多様な能力</a:t>
            </a:r>
            <a:endParaRPr lang="en-US" altLang="ja-JP" sz="2400" b="1" dirty="0"/>
          </a:p>
          <a:p>
            <a:pPr>
              <a:spcBef>
                <a:spcPts val="1200"/>
              </a:spcBef>
            </a:pPr>
            <a:r>
              <a:rPr lang="ja-JP" altLang="en-US" sz="2400" dirty="0"/>
              <a:t>分類とバリエーション（検出，識別，文字認識，画像認識，音声認識）</a:t>
            </a:r>
            <a:endParaRPr lang="en-US" altLang="ja-JP" sz="2400" dirty="0"/>
          </a:p>
          <a:p>
            <a:pPr>
              <a:spcBef>
                <a:spcPts val="1200"/>
              </a:spcBef>
            </a:pPr>
            <a:r>
              <a:rPr lang="ja-JP" altLang="en-US" sz="2400" dirty="0"/>
              <a:t>予測</a:t>
            </a:r>
            <a:endParaRPr lang="en-US" altLang="ja-JP" sz="2400" dirty="0"/>
          </a:p>
          <a:p>
            <a:pPr>
              <a:spcBef>
                <a:spcPts val="1200"/>
              </a:spcBef>
            </a:pPr>
            <a:r>
              <a:rPr lang="ja-JP" altLang="en-US" sz="2400" dirty="0"/>
              <a:t>合成（翻訳，画像合成，文書合成など）</a:t>
            </a:r>
            <a:endParaRPr lang="en-US" altLang="ja-JP" sz="2400" dirty="0"/>
          </a:p>
          <a:p>
            <a:pPr>
              <a:spcBef>
                <a:spcPts val="1200"/>
              </a:spcBef>
            </a:pPr>
            <a:r>
              <a:rPr lang="ja-JP" altLang="en-US" sz="2400" dirty="0"/>
              <a:t>特徴抽出</a:t>
            </a:r>
            <a:endParaRPr lang="en-US" altLang="ja-JP" sz="2400" dirty="0"/>
          </a:p>
          <a:p>
            <a:pPr>
              <a:spcBef>
                <a:spcPts val="1200"/>
              </a:spcBef>
            </a:pPr>
            <a:r>
              <a:rPr lang="ja-JP" altLang="en-US" sz="2400" dirty="0"/>
              <a:t>ランク付け，情報推薦</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3398373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3636</Words>
  <Application>Microsoft Office PowerPoint</Application>
  <PresentationFormat>画面に合わせる (4:3)</PresentationFormat>
  <Paragraphs>598</Paragraphs>
  <Slides>65</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65</vt:i4>
      </vt:variant>
    </vt:vector>
  </HeadingPairs>
  <TitlesOfParts>
    <vt:vector size="78" baseType="lpstr">
      <vt:lpstr>ＭＳ ゴシック</vt:lpstr>
      <vt:lpstr>Söhne</vt:lpstr>
      <vt:lpstr>メイリオ</vt:lpstr>
      <vt:lpstr>游ゴシック</vt:lpstr>
      <vt:lpstr>Abadi</vt:lpstr>
      <vt:lpstr>Arial</vt:lpstr>
      <vt:lpstr>Calibri</vt:lpstr>
      <vt:lpstr>Segoe UI</vt:lpstr>
      <vt:lpstr>Times New Roman</vt:lpstr>
      <vt:lpstr>Office テーマ</vt:lpstr>
      <vt:lpstr>1_Office テーマ</vt:lpstr>
      <vt:lpstr>6_Office テーマ</vt:lpstr>
      <vt:lpstr>3_Office テーマ</vt:lpstr>
      <vt:lpstr>aa-7. 学習と検証、学習不足、過学習、学習曲線</vt:lpstr>
      <vt:lpstr>PowerPoint プレゼンテーション</vt:lpstr>
      <vt:lpstr>アウトライン</vt:lpstr>
      <vt:lpstr>機械学習の特徴</vt:lpstr>
      <vt:lpstr>機械学習と訓練データ</vt:lpstr>
      <vt:lpstr>機械学習と訓練データとプログラム</vt:lpstr>
      <vt:lpstr>機械学習まとめ</vt:lpstr>
      <vt:lpstr>機械学習の特徴</vt:lpstr>
      <vt:lpstr>機械学習の特徴</vt:lpstr>
      <vt:lpstr>汎化</vt:lpstr>
      <vt:lpstr>汎化</vt:lpstr>
      <vt:lpstr>7-1 機械学習と汎化 </vt:lpstr>
      <vt:lpstr>PowerPoint プレゼンテーション</vt:lpstr>
      <vt:lpstr>ニューラルネットワークでの教師あり学習</vt:lpstr>
      <vt:lpstr>機械学習が目標とする作業</vt:lpstr>
      <vt:lpstr>7-2 汎化の失敗 </vt:lpstr>
      <vt:lpstr>汎化の失敗</vt:lpstr>
      <vt:lpstr>汎化の成功と失敗</vt:lpstr>
      <vt:lpstr>2011年までの常識</vt:lpstr>
      <vt:lpstr>2011年までの常識</vt:lpstr>
      <vt:lpstr>過学習を防ぐために</vt:lpstr>
      <vt:lpstr>2009年以降の進展</vt:lpstr>
      <vt:lpstr>まとめ</vt:lpstr>
      <vt:lpstr>7-3 学習の繰り返し，学習曲線 </vt:lpstr>
      <vt:lpstr>ニューラルネットワークの学習</vt:lpstr>
      <vt:lpstr>PowerPoint プレゼンテーション</vt:lpstr>
      <vt:lpstr>PowerPoint プレゼンテーション</vt:lpstr>
      <vt:lpstr>PowerPoint プレゼンテーション</vt:lpstr>
      <vt:lpstr>PowerPoint プレゼンテーション</vt:lpstr>
      <vt:lpstr>学習の繰り返し</vt:lpstr>
      <vt:lpstr>学習の繰り返しと過学習</vt:lpstr>
      <vt:lpstr>訓練データと検証データ</vt:lpstr>
      <vt:lpstr>汎化の成功と失敗</vt:lpstr>
      <vt:lpstr>学習曲線</vt:lpstr>
      <vt:lpstr>過学習なし</vt:lpstr>
      <vt:lpstr>過学習あり</vt:lpstr>
      <vt:lpstr>学習曲線の有用性</vt:lpstr>
      <vt:lpstr>7-4 学習曲線に関する演習 </vt:lpstr>
      <vt:lpstr>画像分類の結果</vt:lpstr>
      <vt:lpstr>PowerPoint プレゼンテーション</vt:lpstr>
      <vt:lpstr>学習の繰り返しを行うプログラム例</vt:lpstr>
      <vt:lpstr>学習の繰り返しを行うプログラムと実行結果</vt:lpstr>
      <vt:lpstr>学習が終了したときの結合の重み</vt:lpstr>
      <vt:lpstr>学習曲線</vt:lpstr>
      <vt:lpstr>7-5 ユニット数の異なるニューラルネットの学習曲線の比較  </vt:lpstr>
      <vt:lpstr>いまから行うこと</vt:lpstr>
      <vt:lpstr>１０種類に分類するニューラルネットワーク</vt:lpstr>
      <vt:lpstr>作成するニューラルネットワーク</vt:lpstr>
      <vt:lpstr>ニューラルネットワーク作成のプログラム例</vt:lpstr>
      <vt:lpstr>学習のための準備</vt:lpstr>
      <vt:lpstr>学習の繰り返しを行うプログラム例</vt:lpstr>
      <vt:lpstr>学習の繰り返しを行うプログラムと実行結果</vt:lpstr>
      <vt:lpstr>分類精度</vt:lpstr>
      <vt:lpstr>学習曲線</vt:lpstr>
      <vt:lpstr>PowerPoint プレゼンテーション</vt:lpstr>
      <vt:lpstr>PowerPoint プレゼンテーション</vt:lpstr>
      <vt:lpstr>7-6 別の学習曲線の例 </vt:lpstr>
      <vt:lpstr>精度向上等の改良の試み</vt:lpstr>
      <vt:lpstr>ドロップアウト</vt:lpstr>
      <vt:lpstr>手順</vt:lpstr>
      <vt:lpstr>見どころ①　学習曲線</vt:lpstr>
      <vt:lpstr>見どころ②　学習曲線</vt:lpstr>
      <vt:lpstr>見どころ③　過学習を防止する技術</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aa-7. 学習と検証，学習不足，過学習，学習曲線（人工知能）</dc:title>
  <dc:creator>kunihiko</dc:creator>
  <cp:lastModifiedBy>金子　邦彦</cp:lastModifiedBy>
  <cp:revision>153</cp:revision>
  <cp:lastPrinted>2020-05-07T11:56:39Z</cp:lastPrinted>
  <dcterms:created xsi:type="dcterms:W3CDTF">2020-05-07T06:42:29Z</dcterms:created>
  <dcterms:modified xsi:type="dcterms:W3CDTF">2025-03-25T08:55:34Z</dcterms:modified>
</cp:coreProperties>
</file>