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0" r:id="rId4"/>
    <p:sldMasterId id="2147483695" r:id="rId5"/>
  </p:sldMasterIdLst>
  <p:notesMasterIdLst>
    <p:notesMasterId r:id="rId71"/>
  </p:notesMasterIdLst>
  <p:sldIdLst>
    <p:sldId id="874" r:id="rId6"/>
    <p:sldId id="696" r:id="rId7"/>
    <p:sldId id="939" r:id="rId8"/>
    <p:sldId id="1857" r:id="rId9"/>
    <p:sldId id="961" r:id="rId10"/>
    <p:sldId id="1463" r:id="rId11"/>
    <p:sldId id="1453" r:id="rId12"/>
    <p:sldId id="1852" r:id="rId13"/>
    <p:sldId id="1859" r:id="rId14"/>
    <p:sldId id="1350" r:id="rId15"/>
    <p:sldId id="940" r:id="rId16"/>
    <p:sldId id="258" r:id="rId17"/>
    <p:sldId id="262" r:id="rId18"/>
    <p:sldId id="553" r:id="rId19"/>
    <p:sldId id="956" r:id="rId20"/>
    <p:sldId id="261" r:id="rId21"/>
    <p:sldId id="552" r:id="rId22"/>
    <p:sldId id="970" r:id="rId23"/>
    <p:sldId id="1758" r:id="rId24"/>
    <p:sldId id="1860" r:id="rId25"/>
    <p:sldId id="1861" r:id="rId26"/>
    <p:sldId id="1862" r:id="rId27"/>
    <p:sldId id="1863" r:id="rId28"/>
    <p:sldId id="1692" r:id="rId29"/>
    <p:sldId id="1864" r:id="rId30"/>
    <p:sldId id="1938" r:id="rId31"/>
    <p:sldId id="1939" r:id="rId32"/>
    <p:sldId id="1940" r:id="rId33"/>
    <p:sldId id="612" r:id="rId34"/>
    <p:sldId id="852" r:id="rId35"/>
    <p:sldId id="1201" r:id="rId36"/>
    <p:sldId id="1344" r:id="rId37"/>
    <p:sldId id="1326" r:id="rId38"/>
    <p:sldId id="1331" r:id="rId39"/>
    <p:sldId id="1411" r:id="rId40"/>
    <p:sldId id="1999" r:id="rId41"/>
    <p:sldId id="2001" r:id="rId42"/>
    <p:sldId id="2004" r:id="rId43"/>
    <p:sldId id="1330" r:id="rId44"/>
    <p:sldId id="2014" r:id="rId45"/>
    <p:sldId id="1329" r:id="rId46"/>
    <p:sldId id="2015" r:id="rId47"/>
    <p:sldId id="1412" r:id="rId48"/>
    <p:sldId id="965" r:id="rId49"/>
    <p:sldId id="966" r:id="rId50"/>
    <p:sldId id="573" r:id="rId51"/>
    <p:sldId id="574" r:id="rId52"/>
    <p:sldId id="578" r:id="rId53"/>
    <p:sldId id="967" r:id="rId54"/>
    <p:sldId id="581" r:id="rId55"/>
    <p:sldId id="942" r:id="rId56"/>
    <p:sldId id="1417" r:id="rId57"/>
    <p:sldId id="711" r:id="rId58"/>
    <p:sldId id="722" r:id="rId59"/>
    <p:sldId id="723" r:id="rId60"/>
    <p:sldId id="1414" r:id="rId61"/>
    <p:sldId id="588" r:id="rId62"/>
    <p:sldId id="580" r:id="rId63"/>
    <p:sldId id="582" r:id="rId64"/>
    <p:sldId id="584" r:id="rId65"/>
    <p:sldId id="589" r:id="rId66"/>
    <p:sldId id="861" r:id="rId67"/>
    <p:sldId id="1416" r:id="rId68"/>
    <p:sldId id="1419" r:id="rId69"/>
    <p:sldId id="1420" r:id="rId70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141" autoAdjust="0"/>
    <p:restoredTop sz="94660"/>
  </p:normalViewPr>
  <p:slideViewPr>
    <p:cSldViewPr snapToGrid="0">
      <p:cViewPr varScale="1">
        <p:scale>
          <a:sx n="61" d="100"/>
          <a:sy n="61" d="100"/>
        </p:scale>
        <p:origin x="498" y="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notesMaster" Target="notesMasters/notesMaster1.xml"/><Relationship Id="rId72" Type="http://schemas.openxmlformats.org/officeDocument/2006/relationships/presProps" Target="presProps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スライド イメージ プレースホルダー 1">
            <a:extLst>
              <a:ext uri="{FF2B5EF4-FFF2-40B4-BE49-F238E27FC236}">
                <a16:creationId xmlns:a16="http://schemas.microsoft.com/office/drawing/2014/main" id="{F8BD96AB-812E-4ABA-8B22-1740768883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ノート プレースホルダー 2">
            <a:extLst>
              <a:ext uri="{FF2B5EF4-FFF2-40B4-BE49-F238E27FC236}">
                <a16:creationId xmlns:a16="http://schemas.microsoft.com/office/drawing/2014/main" id="{D947AD56-BFE1-4871-B0FF-FC1F0695FA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F73115-8809-4C18-9E28-84149F8244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7B7646-3A11-4E2B-AD17-4386BE5FD6CA}" type="slidenum">
              <a:rPr lang="ja-JP" altLang="en-US" smtClean="0"/>
              <a:pPr>
                <a:defRPr/>
              </a:pPr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67855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487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707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975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223C1-63D0-4CA4-8D67-2118CF2CB84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059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223C1-63D0-4CA4-8D67-2118CF2CB84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546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1070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595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223C1-63D0-4CA4-8D67-2118CF2CB84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762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3223C1-63D0-4CA4-8D67-2118CF2CB84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959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82493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C3700-ECA0-4650-B098-EE1D8F15E2A2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2D71-1D64-476B-BACD-8DE1D8972B80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2946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E87AC-518C-4179-9A49-CAEE06CC0995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9911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5D608-F676-4DBA-80D7-59347343183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86529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9FD60-D6A8-49ED-A325-35CC948EEF7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253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90514-49C6-4558-BF2D-0D2E266FD7A3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5094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26A31-A524-4A30-B43C-3F1897E9D1C3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5049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81FBDB-3FE1-4E23-8A3E-D23037547262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143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3301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A3E3D-4D1D-4163-AD90-B772FBC95A7D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5372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417190-F4F2-435C-9433-79F7AB9E97BF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301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752C4-D277-43DC-89CC-17031ECCBBEF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0432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5878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366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11712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9915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34045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6442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2746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7BBF-D7BE-47DD-9C7C-7D8AE2361E55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DA9B4-57BA-44AF-99F0-303BDE19016E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23B01-FDD5-48FC-9DF4-CBD3EC320CA6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3324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5542E-A070-47A9-8301-7F423D451726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9067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91D7-B3E6-4C2E-A6AF-B3873B98707F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980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3EBB0-3A02-4196-92F4-28F31FED4080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5110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0AEA1-8DBA-46F3-98DE-8B33FA54AE3D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88917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theme" Target="../theme/theme3.xml"/><Relationship Id="rId6" Type="http://schemas.openxmlformats.org/officeDocument/2006/relationships/image" Target="../media/image1.png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5" Type="http://schemas.openxmlformats.org/officeDocument/2006/relationships/theme" Target="../theme/theme4.xml"/></Relationships>
</file>

<file path=ppt/slideMasters/_rels/slideMaster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theme" Target="../theme/theme5.xml"/><Relationship Id="rId6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A2B99B-EB01-47C4-BFBC-FDB367D3D5E6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badi" panose="020B0604020104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104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メイリオ" panose="020B0604030504040204" pitchFamily="50" charset="-128"/>
              </a:defRPr>
            </a:lvl1pPr>
          </a:lstStyle>
          <a:p>
            <a:fld id="{633215B8-D8EC-4E3B-96B8-448D5650DBCB}" type="datetime1">
              <a:rPr kumimoji="1" lang="ja-JP" altLang="en-US" smtClean="0"/>
              <a:t>2025/3/25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25" y="13240"/>
            <a:ext cx="1304925" cy="122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13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FBE731-6ED8-4A42-8A57-3C41D7584935}" type="datetime1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8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badi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26508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badi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2025/3/25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05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www.kkaneko.jp/ai/mi/index.html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hyperlink" Target="https://arxiv.org/search/cs?searchtype=author&amp;query=Brock%2C+A" TargetMode="External"/><Relationship Id="rId4" Type="http://schemas.openxmlformats.org/officeDocument/2006/relationships/hyperlink" Target="https://arxiv.org/search/cs?searchtype=author&amp;query=Donahue%2C+J" TargetMode="External"/><Relationship Id="rId5" Type="http://schemas.openxmlformats.org/officeDocument/2006/relationships/hyperlink" Target="https://arxiv.org/search/cs?searchtype=author&amp;query=Simonyan%2C+K" TargetMode="Externa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microsoft.com/office/2007/relationships/hdphoto" Target="../media/hdphoto1.wdp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9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21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27.png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5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0.png"/></Relationships>
</file>

<file path=ppt/slides/_rels/slide5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5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5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</file>

<file path=ppt/slides/_rels/slide6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6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eg"/></Relationships>
</file>

<file path=ppt/slides/_rels/slide6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e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2.jpe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84815" y="1122363"/>
            <a:ext cx="8223463" cy="1655762"/>
          </a:xfrm>
        </p:spPr>
        <p:txBody>
          <a:bodyPr>
            <a:no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aa-4. 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機械学習、ニューラルネットワーク</a:t>
            </a:r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54620"/>
            <a:ext cx="6858000" cy="1655762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（人工知能）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URL: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https://www.kkaneko.jp/ai/mi/index.html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ja-JP" altLang="en-US" sz="2400" dirty="0">
                <a:latin typeface="Abadi" panose="020B0604020104020204" pitchFamily="34" charset="0"/>
                <a:ea typeface="メイリオ" panose="020B0604030504040204" pitchFamily="50" charset="-128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メガネをかけた男性&#10;&#10;自動的に生成された説明">
            <a:extLst>
              <a:ext uri="{FF2B5EF4-FFF2-40B4-BE49-F238E27FC236}">
                <a16:creationId xmlns:a16="http://schemas.microsoft.com/office/drawing/2014/main" id="{3CC647F6-F62E-4F8C-96B7-5908ACCFC9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77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0BCD37F-A908-4E8B-862B-36FC5ED12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5" y="374614"/>
            <a:ext cx="8601076" cy="6346861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① </a:t>
            </a:r>
            <a:r>
              <a:rPr kumimoji="1" lang="ja-JP" altLang="en-US" b="1" dirty="0"/>
              <a:t>一般のプログラミング</a:t>
            </a:r>
            <a:endParaRPr kumimoji="1" lang="en-US" altLang="ja-JP" b="1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② </a:t>
            </a:r>
            <a:r>
              <a:rPr lang="ja-JP" altLang="en-US" b="1" dirty="0"/>
              <a:t>機械学習</a:t>
            </a:r>
            <a:endParaRPr kumimoji="1" lang="ja-JP" altLang="en-US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AD08E76-CB62-4E70-9D25-712FBB38D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97CD0A4-7D33-44EA-9520-FEC22E0DB8F5}"/>
              </a:ext>
            </a:extLst>
          </p:cNvPr>
          <p:cNvSpPr txBox="1"/>
          <p:nvPr/>
        </p:nvSpPr>
        <p:spPr>
          <a:xfrm>
            <a:off x="4572000" y="209253"/>
            <a:ext cx="4370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・プログラムは人間が作成し，　　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テストし，調整する．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5D365FD-03D6-4A6A-9E80-D8241481035E}"/>
              </a:ext>
            </a:extLst>
          </p:cNvPr>
          <p:cNvSpPr/>
          <p:nvPr/>
        </p:nvSpPr>
        <p:spPr>
          <a:xfrm>
            <a:off x="2763983" y="1066582"/>
            <a:ext cx="3165763" cy="23206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AA45AF9-3191-4344-B53F-68CDA2E43D22}"/>
              </a:ext>
            </a:extLst>
          </p:cNvPr>
          <p:cNvSpPr txBox="1"/>
          <p:nvPr/>
        </p:nvSpPr>
        <p:spPr>
          <a:xfrm>
            <a:off x="3324274" y="2806252"/>
            <a:ext cx="203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コンピュータ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1B582CA-8E1D-4AAF-9ACD-E865D8445ADD}"/>
              </a:ext>
            </a:extLst>
          </p:cNvPr>
          <p:cNvSpPr/>
          <p:nvPr/>
        </p:nvSpPr>
        <p:spPr>
          <a:xfrm>
            <a:off x="3048001" y="1253618"/>
            <a:ext cx="2583873" cy="1260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FCC029A-1B06-4AC6-8796-459ACA916E1C}"/>
              </a:ext>
            </a:extLst>
          </p:cNvPr>
          <p:cNvSpPr txBox="1"/>
          <p:nvPr/>
        </p:nvSpPr>
        <p:spPr>
          <a:xfrm>
            <a:off x="3545203" y="1662831"/>
            <a:ext cx="1723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プログラム</a:t>
            </a: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CB6293A0-CDBE-4B90-B405-1FFAE6F4F67B}"/>
              </a:ext>
            </a:extLst>
          </p:cNvPr>
          <p:cNvSpPr/>
          <p:nvPr/>
        </p:nvSpPr>
        <p:spPr>
          <a:xfrm>
            <a:off x="2105892" y="1787018"/>
            <a:ext cx="311727" cy="595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D0E07CAB-0A7E-425D-B531-D664BED41A5B}"/>
              </a:ext>
            </a:extLst>
          </p:cNvPr>
          <p:cNvSpPr/>
          <p:nvPr/>
        </p:nvSpPr>
        <p:spPr>
          <a:xfrm>
            <a:off x="6300916" y="1787018"/>
            <a:ext cx="311727" cy="595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8A31E49-4CB4-435F-BE20-19A640FB28FE}"/>
              </a:ext>
            </a:extLst>
          </p:cNvPr>
          <p:cNvSpPr txBox="1"/>
          <p:nvPr/>
        </p:nvSpPr>
        <p:spPr>
          <a:xfrm>
            <a:off x="74567" y="1690313"/>
            <a:ext cx="2031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データ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（入力）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E9EA3D2-566D-4218-9320-F7F45E5504E7}"/>
              </a:ext>
            </a:extLst>
          </p:cNvPr>
          <p:cNvSpPr txBox="1"/>
          <p:nvPr/>
        </p:nvSpPr>
        <p:spPr>
          <a:xfrm>
            <a:off x="6693740" y="1893663"/>
            <a:ext cx="203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処理結果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D00B325-BB9E-4A0D-BC30-EEA4264CA002}"/>
              </a:ext>
            </a:extLst>
          </p:cNvPr>
          <p:cNvSpPr/>
          <p:nvPr/>
        </p:nvSpPr>
        <p:spPr>
          <a:xfrm>
            <a:off x="2763983" y="4257252"/>
            <a:ext cx="3165763" cy="23206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CE71FFE-A013-42CD-B12A-0FFD7A02E57F}"/>
              </a:ext>
            </a:extLst>
          </p:cNvPr>
          <p:cNvSpPr txBox="1"/>
          <p:nvPr/>
        </p:nvSpPr>
        <p:spPr>
          <a:xfrm>
            <a:off x="3324274" y="5996922"/>
            <a:ext cx="203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コンピュータ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B14C78B-EAF8-4D5A-8C90-F6ECD2FBCFB2}"/>
              </a:ext>
            </a:extLst>
          </p:cNvPr>
          <p:cNvSpPr/>
          <p:nvPr/>
        </p:nvSpPr>
        <p:spPr>
          <a:xfrm>
            <a:off x="3048001" y="4444288"/>
            <a:ext cx="2583873" cy="1260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C40B0F0-29DD-403A-9D4E-BD8EEA5C811E}"/>
              </a:ext>
            </a:extLst>
          </p:cNvPr>
          <p:cNvSpPr txBox="1"/>
          <p:nvPr/>
        </p:nvSpPr>
        <p:spPr>
          <a:xfrm>
            <a:off x="3545203" y="4853501"/>
            <a:ext cx="1723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プログラム</a:t>
            </a:r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78232115-D2DC-4AF0-BFDE-86CC28A61AA0}"/>
              </a:ext>
            </a:extLst>
          </p:cNvPr>
          <p:cNvSpPr/>
          <p:nvPr/>
        </p:nvSpPr>
        <p:spPr>
          <a:xfrm>
            <a:off x="2105892" y="4977688"/>
            <a:ext cx="311727" cy="595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BEBFFFAF-1E43-4C67-ADBF-A78BB959231C}"/>
              </a:ext>
            </a:extLst>
          </p:cNvPr>
          <p:cNvSpPr/>
          <p:nvPr/>
        </p:nvSpPr>
        <p:spPr>
          <a:xfrm>
            <a:off x="6300916" y="4977688"/>
            <a:ext cx="311727" cy="595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18449E8-61FA-40A6-B7FE-27320D009569}"/>
              </a:ext>
            </a:extLst>
          </p:cNvPr>
          <p:cNvSpPr txBox="1"/>
          <p:nvPr/>
        </p:nvSpPr>
        <p:spPr>
          <a:xfrm>
            <a:off x="74567" y="4880983"/>
            <a:ext cx="2031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データ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（入力）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9F9BC6A-2D9C-414D-B233-E09BDB8E57E6}"/>
              </a:ext>
            </a:extLst>
          </p:cNvPr>
          <p:cNvSpPr txBox="1"/>
          <p:nvPr/>
        </p:nvSpPr>
        <p:spPr>
          <a:xfrm>
            <a:off x="6693739" y="5074670"/>
            <a:ext cx="203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処理結果</a:t>
            </a:r>
          </a:p>
        </p:txBody>
      </p:sp>
      <p:sp>
        <p:nvSpPr>
          <p:cNvPr id="25" name="矢印: 右 24">
            <a:extLst>
              <a:ext uri="{FF2B5EF4-FFF2-40B4-BE49-F238E27FC236}">
                <a16:creationId xmlns:a16="http://schemas.microsoft.com/office/drawing/2014/main" id="{3C5EC07F-5CB1-4F7D-B2ED-7FD73AAA2C60}"/>
              </a:ext>
            </a:extLst>
          </p:cNvPr>
          <p:cNvSpPr/>
          <p:nvPr/>
        </p:nvSpPr>
        <p:spPr>
          <a:xfrm>
            <a:off x="2123210" y="6058478"/>
            <a:ext cx="311727" cy="595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154C67-B247-4FCD-AF36-336CB0B783B8}"/>
              </a:ext>
            </a:extLst>
          </p:cNvPr>
          <p:cNvSpPr txBox="1"/>
          <p:nvPr/>
        </p:nvSpPr>
        <p:spPr>
          <a:xfrm>
            <a:off x="-80110" y="6125518"/>
            <a:ext cx="2340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訓練データ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69D42895-F4DF-45D5-9634-7B1505DBF3A6}"/>
              </a:ext>
            </a:extLst>
          </p:cNvPr>
          <p:cNvSpPr txBox="1"/>
          <p:nvPr/>
        </p:nvSpPr>
        <p:spPr>
          <a:xfrm>
            <a:off x="4572000" y="3469704"/>
            <a:ext cx="4370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・データを利用して知的能力を向上させる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004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4-2 </a:t>
            </a:r>
            <a:r>
              <a:rPr lang="ja-JP" altLang="en-US" dirty="0"/>
              <a:t>機械学習の現状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76931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E42B2A-C7DA-4FBE-A997-32D5EB0A3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2900" dirty="0"/>
              <a:t>機械学習の特徴と応用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878A961-A72E-418D-A89F-C27951179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836719"/>
          </a:xfrm>
        </p:spPr>
        <p:txBody>
          <a:bodyPr>
            <a:normAutofit/>
          </a:bodyPr>
          <a:lstStyle/>
          <a:p>
            <a:r>
              <a:rPr kumimoji="1" lang="ja-JP" altLang="en-US" b="1" dirty="0">
                <a:latin typeface="メイリオ" panose="020B0604030504040204" pitchFamily="50" charset="-128"/>
              </a:rPr>
              <a:t>能力の多様性</a:t>
            </a:r>
            <a:r>
              <a:rPr kumimoji="1" lang="en-US" altLang="ja-JP" dirty="0">
                <a:latin typeface="メイリオ" panose="020B0604030504040204" pitchFamily="50" charset="-128"/>
              </a:rPr>
              <a:t>: </a:t>
            </a:r>
          </a:p>
          <a:p>
            <a:pPr marL="0" indent="0">
              <a:buNone/>
            </a:pPr>
            <a:r>
              <a:rPr kumimoji="1" lang="ja-JP" altLang="en-US" dirty="0">
                <a:latin typeface="メイリオ" panose="020B0604030504040204" pitchFamily="50" charset="-128"/>
              </a:rPr>
              <a:t>分類、検出、識別、認識（文字認識、画像の認識、音声認識）、予測、合成、翻訳、特徴抽出、ランク付け、情報推薦など、</a:t>
            </a:r>
            <a:r>
              <a:rPr kumimoji="1" lang="ja-JP" altLang="en-US" b="1" dirty="0">
                <a:latin typeface="メイリオ" panose="020B0604030504040204" pitchFamily="50" charset="-128"/>
              </a:rPr>
              <a:t>さまざまな能力を持つ</a:t>
            </a:r>
          </a:p>
          <a:p>
            <a:endParaRPr kumimoji="1" lang="ja-JP" altLang="en-US" b="1" dirty="0">
              <a:latin typeface="メイリオ" panose="020B0604030504040204" pitchFamily="50" charset="-128"/>
            </a:endParaRPr>
          </a:p>
          <a:p>
            <a:r>
              <a:rPr kumimoji="1" lang="ja-JP" altLang="en-US" b="1" dirty="0">
                <a:latin typeface="メイリオ" panose="020B0604030504040204" pitchFamily="50" charset="-128"/>
              </a:rPr>
              <a:t>応用範囲の広さ</a:t>
            </a:r>
            <a:r>
              <a:rPr kumimoji="1" lang="en-US" altLang="ja-JP" dirty="0">
                <a:latin typeface="メイリオ" panose="020B0604030504040204" pitchFamily="50" charset="-128"/>
              </a:rPr>
              <a:t>: </a:t>
            </a:r>
          </a:p>
          <a:p>
            <a:pPr marL="0" indent="0">
              <a:buNone/>
            </a:pPr>
            <a:r>
              <a:rPr kumimoji="1" lang="ja-JP" altLang="en-US" dirty="0">
                <a:latin typeface="メイリオ" panose="020B0604030504040204" pitchFamily="50" charset="-128"/>
              </a:rPr>
              <a:t>経済、金融、ロボット、医療、医学研究（遺伝子解析）など、様々な分野で問題解決に活用</a:t>
            </a:r>
          </a:p>
          <a:p>
            <a:endParaRPr kumimoji="1" lang="ja-JP" altLang="en-US" b="1" dirty="0">
              <a:latin typeface="メイリオ" panose="020B0604030504040204" pitchFamily="50" charset="-128"/>
            </a:endParaRPr>
          </a:p>
          <a:p>
            <a:pPr marL="0" indent="0">
              <a:buNone/>
            </a:pPr>
            <a:r>
              <a:rPr kumimoji="1" lang="ja-JP" altLang="en-US" b="1" dirty="0">
                <a:latin typeface="メイリオ" panose="020B0604030504040204" pitchFamily="50" charset="-128"/>
              </a:rPr>
              <a:t>機械学習は多様な能力を持ち、経済や金融から医療やロボットまで広範な応用が可能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9A4D78A-016F-CFAB-87AE-FC1CBCA06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5634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4C262CD-6A3A-43EE-841C-15B9BBBBB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2900" dirty="0"/>
              <a:t>人工知能の宿泊サイトでの応用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F64CAA9-1C51-4563-90E6-5601712D1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宿泊予約サイト </a:t>
            </a:r>
            <a:r>
              <a:rPr kumimoji="1" lang="en-US" altLang="ja-JP" dirty="0"/>
              <a:t>Booking.com</a:t>
            </a:r>
          </a:p>
          <a:p>
            <a:pPr marL="0" indent="0">
              <a:buNone/>
            </a:pPr>
            <a:r>
              <a:rPr kumimoji="1" lang="ja-JP" altLang="en-US" dirty="0"/>
              <a:t>情報推薦，表示の改良，好みの予測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FDAD212-846E-D47F-0020-A42CE849B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314" y="1887211"/>
            <a:ext cx="4772270" cy="4873875"/>
          </a:xfrm>
          <a:prstGeom prst="rect">
            <a:avLst/>
          </a:prstGeo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E742EC8-BF5A-4D2F-07E9-96164AB5A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8610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211585-22F8-4530-92B2-DB32DBE6C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医療での人工知能の応用のニュース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797CE0A-8207-4348-9CE3-E24EE0FA1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244" y="6059084"/>
            <a:ext cx="8567512" cy="774071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MAMMOSCREEN</a:t>
            </a:r>
            <a:r>
              <a:rPr kumimoji="1" lang="ja-JP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社のニュース</a:t>
            </a:r>
            <a:endParaRPr kumimoji="1" lang="en-US" altLang="ja-JP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ja-JP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https://www.mammoscreen.com/how-it-works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399FDA6-8F44-41D4-8B4D-1C58BF8D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A589200-B879-4542-8CF1-F0E0FC250D34}"/>
              </a:ext>
            </a:extLst>
          </p:cNvPr>
          <p:cNvSpPr/>
          <p:nvPr/>
        </p:nvSpPr>
        <p:spPr>
          <a:xfrm>
            <a:off x="723416" y="751332"/>
            <a:ext cx="78765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画像診断について，さまざまなニュースが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インターネットで公開されている．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胸部の</a:t>
            </a:r>
            <a:r>
              <a:rPr kumimoji="0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X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線画像について，自分自身で，人工知能アプリを動かし，ヒントを得る</a:t>
            </a:r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9797130-D317-479C-9F58-0466B9DD1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16" y="2320992"/>
            <a:ext cx="6649657" cy="373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2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D1E1EB-BA5A-76C0-85D8-5AA253222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医学での人工知能の応用のニュース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18F4E0C-6358-D3B3-C26E-BADA7A666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8500312" cy="5333166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血液検査による癌の検査（人間の免疫機能によって破壊されたがん細胞の検出）に関するニュース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22E086C-4107-ADE0-C5AE-36AA4746A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F6FC465-9979-4D27-7877-65BF24535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480" y="1933698"/>
            <a:ext cx="3263050" cy="4334187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3D339DA-81DF-05CF-02EF-7CBA5582F2F0}"/>
              </a:ext>
            </a:extLst>
          </p:cNvPr>
          <p:cNvSpPr txBox="1"/>
          <p:nvPr/>
        </p:nvSpPr>
        <p:spPr>
          <a:xfrm>
            <a:off x="321844" y="6075145"/>
            <a:ext cx="77922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https://www.theguardian.com/science/2020/mar/31/new-blood-test-can-detect-50-types-of-cancer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91898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52698EB-71FA-49EF-BFC0-2379ED59F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2900" dirty="0"/>
              <a:t>人工知能とゲーム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368D19E-DBD1-4688-9CAF-C78D7AF643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016" y="1001028"/>
            <a:ext cx="8128133" cy="5524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/>
              <a:t>能力の向上が続いている．</a:t>
            </a:r>
            <a:endParaRPr lang="en-US" altLang="ja-JP" dirty="0"/>
          </a:p>
          <a:p>
            <a:r>
              <a:rPr lang="en-US" altLang="ja-JP" dirty="0"/>
              <a:t>1997</a:t>
            </a:r>
            <a:r>
              <a:rPr lang="ja-JP" altLang="en-US" dirty="0"/>
              <a:t>年：ディープ・ブルーがチェスの世界チャンピオンに勝利</a:t>
            </a:r>
            <a:endParaRPr lang="en-US" altLang="ja-JP" dirty="0"/>
          </a:p>
          <a:p>
            <a:r>
              <a:rPr lang="en-US" altLang="ja-JP" dirty="0"/>
              <a:t>2017</a:t>
            </a:r>
            <a:r>
              <a:rPr lang="ja-JP" altLang="en-US" dirty="0"/>
              <a:t>年：自己対戦による学習能力を持つ</a:t>
            </a:r>
            <a:r>
              <a:rPr lang="en-US" altLang="ja-JP" dirty="0" err="1"/>
              <a:t>AlphaZero</a:t>
            </a:r>
            <a:r>
              <a:rPr lang="ja-JP" altLang="en-US" dirty="0"/>
              <a:t>が登場</a:t>
            </a:r>
          </a:p>
          <a:p>
            <a:r>
              <a:rPr lang="en-US" altLang="ja-JP" dirty="0"/>
              <a:t>2017</a:t>
            </a:r>
            <a:r>
              <a:rPr lang="ja-JP" altLang="en-US" dirty="0"/>
              <a:t>年</a:t>
            </a:r>
            <a:r>
              <a:rPr lang="en-US" altLang="ja-JP" dirty="0"/>
              <a:t>5</a:t>
            </a:r>
            <a:r>
              <a:rPr lang="ja-JP" altLang="en-US" dirty="0"/>
              <a:t>月：</a:t>
            </a:r>
            <a:r>
              <a:rPr lang="en-US" altLang="ja-JP" dirty="0" err="1"/>
              <a:t>AlphaZero</a:t>
            </a:r>
            <a:r>
              <a:rPr lang="ja-JP" altLang="en-US" dirty="0"/>
              <a:t>が囲碁で世界レベルの選手に対して</a:t>
            </a:r>
            <a:r>
              <a:rPr lang="en-US" altLang="ja-JP" dirty="0"/>
              <a:t>3</a:t>
            </a:r>
            <a:r>
              <a:rPr lang="ja-JP" altLang="en-US" dirty="0"/>
              <a:t>戦全勝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機械学習が、複雑なゲームでも、知的な戦略や判断を行う能力を持っている</a:t>
            </a:r>
            <a:endParaRPr lang="en-US" altLang="ja-JP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330E28D-BE34-CA61-FF03-5148D1BEB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6496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211585-22F8-4530-92B2-DB32DBE6C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自動運転のニュース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797CE0A-8207-4348-9CE3-E24EE0FA1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706408" cy="6011747"/>
          </a:xfrm>
        </p:spPr>
        <p:txBody>
          <a:bodyPr>
            <a:normAutofit fontScale="92500" lnSpcReduction="20000"/>
          </a:bodyPr>
          <a:lstStyle/>
          <a:p>
            <a:r>
              <a:rPr kumimoji="1" lang="ja-JP" altLang="en-US" dirty="0"/>
              <a:t>自動運転について，さまざまなニュースが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インターネットで公開されている．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b="1" dirty="0"/>
          </a:p>
          <a:p>
            <a:pPr marL="0" indent="0">
              <a:buNone/>
            </a:pPr>
            <a:r>
              <a:rPr lang="en-US" altLang="ja-JP" sz="2600" b="1" dirty="0"/>
              <a:t>6 Autonomous Vehicles &amp; Companies to watch in 2021-2022 | Self Driving Cars</a:t>
            </a:r>
            <a:endParaRPr kumimoji="1" lang="en-US" altLang="ja-JP" sz="2600" dirty="0"/>
          </a:p>
          <a:p>
            <a:pPr marL="0" indent="0">
              <a:buNone/>
            </a:pPr>
            <a:r>
              <a:rPr lang="en-US" altLang="ja-JP" sz="2600" dirty="0"/>
              <a:t>https://www.youtube.com/watch?v=bdFi3RToOBk</a:t>
            </a:r>
            <a:endParaRPr kumimoji="1" lang="ja-JP" altLang="en-US" sz="26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399FDA6-8F44-41D4-8B4D-1C58BF8D1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616B77A-2612-47A9-9024-B78EBDC0A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47" y="1726215"/>
            <a:ext cx="6108959" cy="340556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2A467A9-FEA7-4E49-A9BF-93FA74577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108" y="1726215"/>
            <a:ext cx="2709145" cy="217569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647716D-02AF-466F-A014-C609AF6AA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59" y="3964661"/>
            <a:ext cx="2741694" cy="155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70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7B299D-FBC2-42AF-BB85-E57DC293C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人工知能による画像の合成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47FBE0-CC03-4854-8F89-1F432B228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99A6B27-878A-4C41-9B35-DE02BDEE5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2" y="1265628"/>
            <a:ext cx="8802541" cy="2334220"/>
          </a:xfrm>
          <a:prstGeom prst="rect">
            <a:avLst/>
          </a:prstGeom>
        </p:spPr>
      </p:pic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A050CA55-66D1-4046-8B8D-C038BBAEC007}"/>
              </a:ext>
            </a:extLst>
          </p:cNvPr>
          <p:cNvSpPr txBox="1">
            <a:spLocks/>
          </p:cNvSpPr>
          <p:nvPr/>
        </p:nvSpPr>
        <p:spPr>
          <a:xfrm>
            <a:off x="255069" y="4013735"/>
            <a:ext cx="8715913" cy="1424539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さまざまな種類の画像を，安定して，高精細に生成することが可能に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B846B44-761E-4884-AFAE-2B7C962FEF1D}"/>
              </a:ext>
            </a:extLst>
          </p:cNvPr>
          <p:cNvSpPr/>
          <p:nvPr/>
        </p:nvSpPr>
        <p:spPr>
          <a:xfrm>
            <a:off x="168442" y="5615583"/>
            <a:ext cx="84612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Large Scale GAN Training for High Fidelity Natural Image Synthesis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  <a:hlinkClick r:id="rId3"/>
              </a:rPr>
              <a:t>Andrew Brock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  <a:hlinkClick r:id="rId4"/>
              </a:rPr>
              <a:t>Jeff Donahue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, 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  <a:hlinkClick r:id="rId5"/>
              </a:rPr>
              <a:t>Karen </a:t>
            </a:r>
            <a:r>
              <a:rPr kumimoji="0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  <a:hlinkClick r:id="rId5"/>
              </a:rPr>
              <a:t>Simonyan</a:t>
            </a: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明朝" panose="02020600040205080304" pitchFamily="18" charset="-128"/>
                <a:cs typeface="Times New Roman" panose="02020603050405020304" pitchFamily="18" charset="0"/>
              </a:rPr>
              <a:t>, https://arxiv.org/abs/1809.11096v2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67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4-3. </a:t>
            </a:r>
            <a:r>
              <a:rPr lang="ja-JP" altLang="en-US" sz="4500" dirty="0">
                <a:solidFill>
                  <a:schemeClr val="tx2"/>
                </a:solidFill>
              </a:rPr>
              <a:t>ニューロンと脳の構造</a:t>
            </a:r>
            <a:br>
              <a:rPr lang="ja-JP" altLang="en-US" sz="4500" dirty="0">
                <a:solidFill>
                  <a:schemeClr val="tx2"/>
                </a:solidFill>
              </a:rPr>
            </a:br>
            <a:endParaRPr lang="ja-JP" altLang="en-US" sz="4500" dirty="0">
              <a:solidFill>
                <a:schemeClr val="tx2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427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73321" y="329184"/>
            <a:ext cx="4688333" cy="1783080"/>
          </a:xfrm>
        </p:spPr>
        <p:txBody>
          <a:bodyPr anchor="b">
            <a:normAutofit/>
          </a:bodyPr>
          <a:lstStyle/>
          <a:p>
            <a:r>
              <a:rPr lang="ja-JP" altLang="en-US" sz="4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アウトライン</a:t>
            </a:r>
            <a:endParaRPr kumimoji="1" lang="ja-JP" altLang="en-US" sz="40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 l="27514" r="23589" b="-2"/>
          <a:stretch/>
        </p:blipFill>
        <p:spPr>
          <a:xfrm>
            <a:off x="20" y="10"/>
            <a:ext cx="3492988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73321" y="2706624"/>
            <a:ext cx="4986684" cy="348386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ja-JP" altLang="en-US" sz="2400" dirty="0"/>
              <a:t>機械学習</a:t>
            </a:r>
            <a:endParaRPr lang="en-US" altLang="ja-JP" sz="2400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sz="2400" dirty="0"/>
              <a:t>機械学習の現状</a:t>
            </a:r>
            <a:endParaRPr lang="en-US" altLang="ja-JP" sz="2400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sz="2400" dirty="0"/>
              <a:t>ニューラルネットワークの概要</a:t>
            </a:r>
            <a:endParaRPr lang="en-US" altLang="ja-JP" sz="2400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sz="2400" dirty="0"/>
              <a:t>ニューラルネットワークの種類，応用分野</a:t>
            </a:r>
            <a:endParaRPr lang="en-US" altLang="ja-JP" sz="2400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sz="2400" dirty="0"/>
              <a:t>線形近似（学習の例）</a:t>
            </a:r>
            <a:endParaRPr lang="en-US" altLang="ja-JP" sz="2400" dirty="0"/>
          </a:p>
          <a:p>
            <a:pPr marL="514350" indent="-514350">
              <a:buFont typeface="+mj-lt"/>
              <a:buAutoNum type="arabicPeriod"/>
            </a:pPr>
            <a:r>
              <a:rPr lang="ja-JP" altLang="en-US" sz="2400" dirty="0"/>
              <a:t>最適化</a:t>
            </a:r>
            <a:endParaRPr lang="en-US" altLang="ja-JP" sz="2400" dirty="0"/>
          </a:p>
          <a:p>
            <a:pPr marL="0" indent="0">
              <a:buNone/>
            </a:pP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D4950-D159-4EF1-90C3-DB06CAAE7C11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D50DD03-777E-FC26-51C3-5632C26F1C98}"/>
              </a:ext>
            </a:extLst>
          </p:cNvPr>
          <p:cNvSpPr txBox="1"/>
          <p:nvPr/>
        </p:nvSpPr>
        <p:spPr>
          <a:xfrm>
            <a:off x="3903468" y="607514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ja-JP" altLang="en-US" dirty="0"/>
              <a:t>今日の授業では，</a:t>
            </a:r>
            <a:r>
              <a:rPr lang="en-US" altLang="ja-JP" b="1" dirty="0"/>
              <a:t>Office 365 </a:t>
            </a:r>
            <a:r>
              <a:rPr lang="ja-JP" altLang="en-US" b="1" dirty="0"/>
              <a:t>のインストール</a:t>
            </a:r>
            <a:r>
              <a:rPr lang="ja-JP" altLang="en-US" dirty="0"/>
              <a:t>を済ませておくことが便利です．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034512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33F45D-0FCB-469A-9FBD-0C3AA5DCF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ニューロン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70FF00B-5F39-421F-9997-14D08F549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886" y="834038"/>
            <a:ext cx="8461208" cy="58489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ニューロン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は，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脳や神経系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において</a:t>
            </a:r>
            <a:r>
              <a:rPr lang="ja-JP" altLang="en-US" dirty="0">
                <a:solidFill>
                  <a:srgbClr val="374151"/>
                </a:solidFill>
                <a:latin typeface="Söhne"/>
              </a:rPr>
              <a:t>，</a:t>
            </a:r>
            <a:r>
              <a:rPr kumimoji="1" lang="ja-JP" altLang="en-US" b="1" dirty="0"/>
              <a:t>情報伝達，記憶，情報処理</a:t>
            </a:r>
            <a:r>
              <a:rPr kumimoji="1" lang="ja-JP" altLang="en-US" dirty="0"/>
              <a:t>を行う基本要素．</a:t>
            </a:r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3921525-89B7-44B1-BCF2-EBEF472FB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72ABE43F-65E9-452F-A796-FEC76A633B0D}"/>
              </a:ext>
            </a:extLst>
          </p:cNvPr>
          <p:cNvSpPr/>
          <p:nvPr/>
        </p:nvSpPr>
        <p:spPr>
          <a:xfrm>
            <a:off x="1603446" y="3607147"/>
            <a:ext cx="4046541" cy="2413570"/>
          </a:xfrm>
          <a:custGeom>
            <a:avLst/>
            <a:gdLst>
              <a:gd name="connsiteX0" fmla="*/ 1340163 w 4046541"/>
              <a:gd name="connsiteY0" fmla="*/ 1400980 h 2413570"/>
              <a:gd name="connsiteX1" fmla="*/ 1315615 w 4046541"/>
              <a:gd name="connsiteY1" fmla="*/ 1493033 h 2413570"/>
              <a:gd name="connsiteX2" fmla="*/ 1297204 w 4046541"/>
              <a:gd name="connsiteY2" fmla="*/ 1523718 h 2413570"/>
              <a:gd name="connsiteX3" fmla="*/ 1260383 w 4046541"/>
              <a:gd name="connsiteY3" fmla="*/ 1578950 h 2413570"/>
              <a:gd name="connsiteX4" fmla="*/ 1278793 w 4046541"/>
              <a:gd name="connsiteY4" fmla="*/ 1591224 h 2413570"/>
              <a:gd name="connsiteX5" fmla="*/ 1297204 w 4046541"/>
              <a:gd name="connsiteY5" fmla="*/ 1597361 h 2413570"/>
              <a:gd name="connsiteX6" fmla="*/ 1321752 w 4046541"/>
              <a:gd name="connsiteY6" fmla="*/ 1609635 h 2413570"/>
              <a:gd name="connsiteX7" fmla="*/ 1370847 w 4046541"/>
              <a:gd name="connsiteY7" fmla="*/ 1640319 h 2413570"/>
              <a:gd name="connsiteX8" fmla="*/ 1395395 w 4046541"/>
              <a:gd name="connsiteY8" fmla="*/ 1652593 h 2413570"/>
              <a:gd name="connsiteX9" fmla="*/ 1438353 w 4046541"/>
              <a:gd name="connsiteY9" fmla="*/ 1683278 h 2413570"/>
              <a:gd name="connsiteX10" fmla="*/ 1456764 w 4046541"/>
              <a:gd name="connsiteY10" fmla="*/ 1695551 h 2413570"/>
              <a:gd name="connsiteX11" fmla="*/ 1493585 w 4046541"/>
              <a:gd name="connsiteY11" fmla="*/ 1732373 h 2413570"/>
              <a:gd name="connsiteX12" fmla="*/ 1548818 w 4046541"/>
              <a:gd name="connsiteY12" fmla="*/ 1750784 h 2413570"/>
              <a:gd name="connsiteX13" fmla="*/ 1567228 w 4046541"/>
              <a:gd name="connsiteY13" fmla="*/ 1769194 h 2413570"/>
              <a:gd name="connsiteX14" fmla="*/ 1573365 w 4046541"/>
              <a:gd name="connsiteY14" fmla="*/ 1793742 h 2413570"/>
              <a:gd name="connsiteX15" fmla="*/ 1554955 w 4046541"/>
              <a:gd name="connsiteY15" fmla="*/ 1787605 h 2413570"/>
              <a:gd name="connsiteX16" fmla="*/ 1530407 w 4046541"/>
              <a:gd name="connsiteY16" fmla="*/ 1775331 h 2413570"/>
              <a:gd name="connsiteX17" fmla="*/ 1499722 w 4046541"/>
              <a:gd name="connsiteY17" fmla="*/ 1769194 h 2413570"/>
              <a:gd name="connsiteX18" fmla="*/ 1481312 w 4046541"/>
              <a:gd name="connsiteY18" fmla="*/ 1756921 h 2413570"/>
              <a:gd name="connsiteX19" fmla="*/ 1462901 w 4046541"/>
              <a:gd name="connsiteY19" fmla="*/ 1738510 h 2413570"/>
              <a:gd name="connsiteX20" fmla="*/ 1481312 w 4046541"/>
              <a:gd name="connsiteY20" fmla="*/ 1781468 h 2413570"/>
              <a:gd name="connsiteX21" fmla="*/ 1456764 w 4046541"/>
              <a:gd name="connsiteY21" fmla="*/ 1830564 h 2413570"/>
              <a:gd name="connsiteX22" fmla="*/ 1426079 w 4046541"/>
              <a:gd name="connsiteY22" fmla="*/ 1781468 h 2413570"/>
              <a:gd name="connsiteX23" fmla="*/ 1401532 w 4046541"/>
              <a:gd name="connsiteY23" fmla="*/ 1744647 h 2413570"/>
              <a:gd name="connsiteX24" fmla="*/ 1346299 w 4046541"/>
              <a:gd name="connsiteY24" fmla="*/ 1683278 h 2413570"/>
              <a:gd name="connsiteX25" fmla="*/ 1327889 w 4046541"/>
              <a:gd name="connsiteY25" fmla="*/ 1640319 h 2413570"/>
              <a:gd name="connsiteX26" fmla="*/ 1315615 w 4046541"/>
              <a:gd name="connsiteY26" fmla="*/ 1615772 h 2413570"/>
              <a:gd name="connsiteX27" fmla="*/ 1297204 w 4046541"/>
              <a:gd name="connsiteY27" fmla="*/ 1597361 h 2413570"/>
              <a:gd name="connsiteX28" fmla="*/ 1272657 w 4046541"/>
              <a:gd name="connsiteY28" fmla="*/ 1554402 h 2413570"/>
              <a:gd name="connsiteX29" fmla="*/ 1254246 w 4046541"/>
              <a:gd name="connsiteY29" fmla="*/ 1542129 h 2413570"/>
              <a:gd name="connsiteX30" fmla="*/ 1229698 w 4046541"/>
              <a:gd name="connsiteY30" fmla="*/ 1517581 h 2413570"/>
              <a:gd name="connsiteX31" fmla="*/ 1211287 w 4046541"/>
              <a:gd name="connsiteY31" fmla="*/ 1523718 h 2413570"/>
              <a:gd name="connsiteX32" fmla="*/ 1168329 w 4046541"/>
              <a:gd name="connsiteY32" fmla="*/ 1566676 h 2413570"/>
              <a:gd name="connsiteX33" fmla="*/ 1119234 w 4046541"/>
              <a:gd name="connsiteY33" fmla="*/ 1578950 h 2413570"/>
              <a:gd name="connsiteX34" fmla="*/ 1131508 w 4046541"/>
              <a:gd name="connsiteY34" fmla="*/ 1707825 h 2413570"/>
              <a:gd name="connsiteX35" fmla="*/ 1156055 w 4046541"/>
              <a:gd name="connsiteY35" fmla="*/ 1769194 h 2413570"/>
              <a:gd name="connsiteX36" fmla="*/ 1192877 w 4046541"/>
              <a:gd name="connsiteY36" fmla="*/ 1848974 h 2413570"/>
              <a:gd name="connsiteX37" fmla="*/ 1211287 w 4046541"/>
              <a:gd name="connsiteY37" fmla="*/ 2088314 h 2413570"/>
              <a:gd name="connsiteX38" fmla="*/ 1223561 w 4046541"/>
              <a:gd name="connsiteY38" fmla="*/ 2112862 h 2413570"/>
              <a:gd name="connsiteX39" fmla="*/ 1266520 w 4046541"/>
              <a:gd name="connsiteY39" fmla="*/ 2155820 h 2413570"/>
              <a:gd name="connsiteX40" fmla="*/ 1272657 w 4046541"/>
              <a:gd name="connsiteY40" fmla="*/ 2174231 h 2413570"/>
              <a:gd name="connsiteX41" fmla="*/ 1229698 w 4046541"/>
              <a:gd name="connsiteY41" fmla="*/ 2137409 h 2413570"/>
              <a:gd name="connsiteX42" fmla="*/ 1192877 w 4046541"/>
              <a:gd name="connsiteY42" fmla="*/ 2155820 h 2413570"/>
              <a:gd name="connsiteX43" fmla="*/ 1180603 w 4046541"/>
              <a:gd name="connsiteY43" fmla="*/ 2272421 h 2413570"/>
              <a:gd name="connsiteX44" fmla="*/ 1174466 w 4046541"/>
              <a:gd name="connsiteY44" fmla="*/ 2290832 h 2413570"/>
              <a:gd name="connsiteX45" fmla="*/ 1162192 w 4046541"/>
              <a:gd name="connsiteY45" fmla="*/ 2333790 h 2413570"/>
              <a:gd name="connsiteX46" fmla="*/ 1137644 w 4046541"/>
              <a:gd name="connsiteY46" fmla="*/ 2339927 h 2413570"/>
              <a:gd name="connsiteX47" fmla="*/ 1131508 w 4046541"/>
              <a:gd name="connsiteY47" fmla="*/ 2155820 h 2413570"/>
              <a:gd name="connsiteX48" fmla="*/ 1119234 w 4046541"/>
              <a:gd name="connsiteY48" fmla="*/ 2174231 h 2413570"/>
              <a:gd name="connsiteX49" fmla="*/ 1076275 w 4046541"/>
              <a:gd name="connsiteY49" fmla="*/ 2241737 h 2413570"/>
              <a:gd name="connsiteX50" fmla="*/ 1064002 w 4046541"/>
              <a:gd name="connsiteY50" fmla="*/ 2278558 h 2413570"/>
              <a:gd name="connsiteX51" fmla="*/ 1051728 w 4046541"/>
              <a:gd name="connsiteY51" fmla="*/ 2296969 h 2413570"/>
              <a:gd name="connsiteX52" fmla="*/ 1021043 w 4046541"/>
              <a:gd name="connsiteY52" fmla="*/ 2364475 h 2413570"/>
              <a:gd name="connsiteX53" fmla="*/ 1027180 w 4046541"/>
              <a:gd name="connsiteY53" fmla="*/ 2346064 h 2413570"/>
              <a:gd name="connsiteX54" fmla="*/ 1039454 w 4046541"/>
              <a:gd name="connsiteY54" fmla="*/ 2321517 h 2413570"/>
              <a:gd name="connsiteX55" fmla="*/ 1064002 w 4046541"/>
              <a:gd name="connsiteY55" fmla="*/ 2247874 h 2413570"/>
              <a:gd name="connsiteX56" fmla="*/ 1076275 w 4046541"/>
              <a:gd name="connsiteY56" fmla="*/ 2137409 h 2413570"/>
              <a:gd name="connsiteX57" fmla="*/ 1082412 w 4046541"/>
              <a:gd name="connsiteY57" fmla="*/ 2106725 h 2413570"/>
              <a:gd name="connsiteX58" fmla="*/ 1106960 w 4046541"/>
              <a:gd name="connsiteY58" fmla="*/ 1965576 h 2413570"/>
              <a:gd name="connsiteX59" fmla="*/ 1100823 w 4046541"/>
              <a:gd name="connsiteY59" fmla="*/ 1652593 h 2413570"/>
              <a:gd name="connsiteX60" fmla="*/ 1082412 w 4046541"/>
              <a:gd name="connsiteY60" fmla="*/ 1634182 h 2413570"/>
              <a:gd name="connsiteX61" fmla="*/ 1014906 w 4046541"/>
              <a:gd name="connsiteY61" fmla="*/ 1658730 h 2413570"/>
              <a:gd name="connsiteX62" fmla="*/ 978085 w 4046541"/>
              <a:gd name="connsiteY62" fmla="*/ 1689415 h 2413570"/>
              <a:gd name="connsiteX63" fmla="*/ 953537 w 4046541"/>
              <a:gd name="connsiteY63" fmla="*/ 1701688 h 2413570"/>
              <a:gd name="connsiteX64" fmla="*/ 928989 w 4046541"/>
              <a:gd name="connsiteY64" fmla="*/ 1720099 h 2413570"/>
              <a:gd name="connsiteX65" fmla="*/ 873757 w 4046541"/>
              <a:gd name="connsiteY65" fmla="*/ 1744647 h 2413570"/>
              <a:gd name="connsiteX66" fmla="*/ 892168 w 4046541"/>
              <a:gd name="connsiteY66" fmla="*/ 1848974 h 2413570"/>
              <a:gd name="connsiteX67" fmla="*/ 898305 w 4046541"/>
              <a:gd name="connsiteY67" fmla="*/ 1928754 h 2413570"/>
              <a:gd name="connsiteX68" fmla="*/ 886031 w 4046541"/>
              <a:gd name="connsiteY68" fmla="*/ 2266284 h 2413570"/>
              <a:gd name="connsiteX69" fmla="*/ 861483 w 4046541"/>
              <a:gd name="connsiteY69" fmla="*/ 2284695 h 2413570"/>
              <a:gd name="connsiteX70" fmla="*/ 849210 w 4046541"/>
              <a:gd name="connsiteY70" fmla="*/ 2315380 h 2413570"/>
              <a:gd name="connsiteX71" fmla="*/ 843073 w 4046541"/>
              <a:gd name="connsiteY71" fmla="*/ 2370612 h 2413570"/>
              <a:gd name="connsiteX72" fmla="*/ 818525 w 4046541"/>
              <a:gd name="connsiteY72" fmla="*/ 2395160 h 2413570"/>
              <a:gd name="connsiteX73" fmla="*/ 806251 w 4046541"/>
              <a:gd name="connsiteY73" fmla="*/ 2413570 h 2413570"/>
              <a:gd name="connsiteX74" fmla="*/ 800114 w 4046541"/>
              <a:gd name="connsiteY74" fmla="*/ 2376749 h 2413570"/>
              <a:gd name="connsiteX75" fmla="*/ 787840 w 4046541"/>
              <a:gd name="connsiteY75" fmla="*/ 2309243 h 2413570"/>
              <a:gd name="connsiteX76" fmla="*/ 763293 w 4046541"/>
              <a:gd name="connsiteY76" fmla="*/ 2333790 h 2413570"/>
              <a:gd name="connsiteX77" fmla="*/ 757156 w 4046541"/>
              <a:gd name="connsiteY77" fmla="*/ 2352201 h 2413570"/>
              <a:gd name="connsiteX78" fmla="*/ 744882 w 4046541"/>
              <a:gd name="connsiteY78" fmla="*/ 2370612 h 2413570"/>
              <a:gd name="connsiteX79" fmla="*/ 726471 w 4046541"/>
              <a:gd name="connsiteY79" fmla="*/ 2413570 h 2413570"/>
              <a:gd name="connsiteX80" fmla="*/ 726471 w 4046541"/>
              <a:gd name="connsiteY80" fmla="*/ 2315380 h 2413570"/>
              <a:gd name="connsiteX81" fmla="*/ 714197 w 4046541"/>
              <a:gd name="connsiteY81" fmla="*/ 2296969 h 2413570"/>
              <a:gd name="connsiteX82" fmla="*/ 689650 w 4046541"/>
              <a:gd name="connsiteY82" fmla="*/ 2309243 h 2413570"/>
              <a:gd name="connsiteX83" fmla="*/ 671239 w 4046541"/>
              <a:gd name="connsiteY83" fmla="*/ 2333790 h 2413570"/>
              <a:gd name="connsiteX84" fmla="*/ 646691 w 4046541"/>
              <a:gd name="connsiteY84" fmla="*/ 2352201 h 2413570"/>
              <a:gd name="connsiteX85" fmla="*/ 634418 w 4046541"/>
              <a:gd name="connsiteY85" fmla="*/ 2376749 h 2413570"/>
              <a:gd name="connsiteX86" fmla="*/ 640555 w 4046541"/>
              <a:gd name="connsiteY86" fmla="*/ 2370612 h 2413570"/>
              <a:gd name="connsiteX87" fmla="*/ 677376 w 4046541"/>
              <a:gd name="connsiteY87" fmla="*/ 2358338 h 2413570"/>
              <a:gd name="connsiteX88" fmla="*/ 714197 w 4046541"/>
              <a:gd name="connsiteY88" fmla="*/ 2327653 h 2413570"/>
              <a:gd name="connsiteX89" fmla="*/ 738745 w 4046541"/>
              <a:gd name="connsiteY89" fmla="*/ 2309243 h 2413570"/>
              <a:gd name="connsiteX90" fmla="*/ 751019 w 4046541"/>
              <a:gd name="connsiteY90" fmla="*/ 2266284 h 2413570"/>
              <a:gd name="connsiteX91" fmla="*/ 769430 w 4046541"/>
              <a:gd name="connsiteY91" fmla="*/ 2241737 h 2413570"/>
              <a:gd name="connsiteX92" fmla="*/ 800114 w 4046541"/>
              <a:gd name="connsiteY92" fmla="*/ 2198778 h 2413570"/>
              <a:gd name="connsiteX93" fmla="*/ 824662 w 4046541"/>
              <a:gd name="connsiteY93" fmla="*/ 2180368 h 2413570"/>
              <a:gd name="connsiteX94" fmla="*/ 830799 w 4046541"/>
              <a:gd name="connsiteY94" fmla="*/ 2155820 h 2413570"/>
              <a:gd name="connsiteX95" fmla="*/ 843073 w 4046541"/>
              <a:gd name="connsiteY95" fmla="*/ 2137409 h 2413570"/>
              <a:gd name="connsiteX96" fmla="*/ 836936 w 4046541"/>
              <a:gd name="connsiteY96" fmla="*/ 1836700 h 2413570"/>
              <a:gd name="connsiteX97" fmla="*/ 818525 w 4046541"/>
              <a:gd name="connsiteY97" fmla="*/ 1787605 h 2413570"/>
              <a:gd name="connsiteX98" fmla="*/ 793977 w 4046541"/>
              <a:gd name="connsiteY98" fmla="*/ 1769194 h 2413570"/>
              <a:gd name="connsiteX99" fmla="*/ 775567 w 4046541"/>
              <a:gd name="connsiteY99" fmla="*/ 1756921 h 2413570"/>
              <a:gd name="connsiteX100" fmla="*/ 751019 w 4046541"/>
              <a:gd name="connsiteY100" fmla="*/ 1750784 h 2413570"/>
              <a:gd name="connsiteX101" fmla="*/ 732608 w 4046541"/>
              <a:gd name="connsiteY101" fmla="*/ 1726236 h 2413570"/>
              <a:gd name="connsiteX102" fmla="*/ 714197 w 4046541"/>
              <a:gd name="connsiteY102" fmla="*/ 1713962 h 2413570"/>
              <a:gd name="connsiteX103" fmla="*/ 689650 w 4046541"/>
              <a:gd name="connsiteY103" fmla="*/ 1695551 h 2413570"/>
              <a:gd name="connsiteX104" fmla="*/ 272340 w 4046541"/>
              <a:gd name="connsiteY104" fmla="*/ 1701688 h 2413570"/>
              <a:gd name="connsiteX105" fmla="*/ 180286 w 4046541"/>
              <a:gd name="connsiteY105" fmla="*/ 1720099 h 2413570"/>
              <a:gd name="connsiteX106" fmla="*/ 82095 w 4046541"/>
              <a:gd name="connsiteY106" fmla="*/ 1720099 h 2413570"/>
              <a:gd name="connsiteX107" fmla="*/ 33000 w 4046541"/>
              <a:gd name="connsiteY107" fmla="*/ 1732373 h 2413570"/>
              <a:gd name="connsiteX108" fmla="*/ 2316 w 4046541"/>
              <a:gd name="connsiteY108" fmla="*/ 1744647 h 2413570"/>
              <a:gd name="connsiteX109" fmla="*/ 137328 w 4046541"/>
              <a:gd name="connsiteY109" fmla="*/ 1726236 h 2413570"/>
              <a:gd name="connsiteX110" fmla="*/ 106643 w 4046541"/>
              <a:gd name="connsiteY110" fmla="*/ 1695551 h 2413570"/>
              <a:gd name="connsiteX111" fmla="*/ 69822 w 4046541"/>
              <a:gd name="connsiteY111" fmla="*/ 1658730 h 2413570"/>
              <a:gd name="connsiteX112" fmla="*/ 45274 w 4046541"/>
              <a:gd name="connsiteY112" fmla="*/ 1652593 h 2413570"/>
              <a:gd name="connsiteX113" fmla="*/ 20726 w 4046541"/>
              <a:gd name="connsiteY113" fmla="*/ 1640319 h 2413570"/>
              <a:gd name="connsiteX114" fmla="*/ 82095 w 4046541"/>
              <a:gd name="connsiteY114" fmla="*/ 1677141 h 2413570"/>
              <a:gd name="connsiteX115" fmla="*/ 100506 w 4046541"/>
              <a:gd name="connsiteY115" fmla="*/ 1683278 h 2413570"/>
              <a:gd name="connsiteX116" fmla="*/ 235518 w 4046541"/>
              <a:gd name="connsiteY116" fmla="*/ 1677141 h 2413570"/>
              <a:gd name="connsiteX117" fmla="*/ 266203 w 4046541"/>
              <a:gd name="connsiteY117" fmla="*/ 1671004 h 2413570"/>
              <a:gd name="connsiteX118" fmla="*/ 382804 w 4046541"/>
              <a:gd name="connsiteY118" fmla="*/ 1658730 h 2413570"/>
              <a:gd name="connsiteX119" fmla="*/ 456447 w 4046541"/>
              <a:gd name="connsiteY119" fmla="*/ 1640319 h 2413570"/>
              <a:gd name="connsiteX120" fmla="*/ 499406 w 4046541"/>
              <a:gd name="connsiteY120" fmla="*/ 1628045 h 2413570"/>
              <a:gd name="connsiteX121" fmla="*/ 523953 w 4046541"/>
              <a:gd name="connsiteY121" fmla="*/ 1603498 h 2413570"/>
              <a:gd name="connsiteX122" fmla="*/ 542364 w 4046541"/>
              <a:gd name="connsiteY122" fmla="*/ 1597361 h 2413570"/>
              <a:gd name="connsiteX123" fmla="*/ 566912 w 4046541"/>
              <a:gd name="connsiteY123" fmla="*/ 1585087 h 2413570"/>
              <a:gd name="connsiteX124" fmla="*/ 609870 w 4046541"/>
              <a:gd name="connsiteY124" fmla="*/ 1542129 h 2413570"/>
              <a:gd name="connsiteX125" fmla="*/ 616007 w 4046541"/>
              <a:gd name="connsiteY125" fmla="*/ 1523718 h 2413570"/>
              <a:gd name="connsiteX126" fmla="*/ 640555 w 4046541"/>
              <a:gd name="connsiteY126" fmla="*/ 1480760 h 2413570"/>
              <a:gd name="connsiteX127" fmla="*/ 646691 w 4046541"/>
              <a:gd name="connsiteY127" fmla="*/ 1462349 h 2413570"/>
              <a:gd name="connsiteX128" fmla="*/ 658965 w 4046541"/>
              <a:gd name="connsiteY128" fmla="*/ 1437801 h 2413570"/>
              <a:gd name="connsiteX129" fmla="*/ 652828 w 4046541"/>
              <a:gd name="connsiteY129" fmla="*/ 1321200 h 2413570"/>
              <a:gd name="connsiteX130" fmla="*/ 640555 w 4046541"/>
              <a:gd name="connsiteY130" fmla="*/ 1296652 h 2413570"/>
              <a:gd name="connsiteX131" fmla="*/ 622144 w 4046541"/>
              <a:gd name="connsiteY131" fmla="*/ 1253694 h 2413570"/>
              <a:gd name="connsiteX132" fmla="*/ 579185 w 4046541"/>
              <a:gd name="connsiteY132" fmla="*/ 1223009 h 2413570"/>
              <a:gd name="connsiteX133" fmla="*/ 560775 w 4046541"/>
              <a:gd name="connsiteY133" fmla="*/ 1216872 h 2413570"/>
              <a:gd name="connsiteX134" fmla="*/ 517816 w 4046541"/>
              <a:gd name="connsiteY134" fmla="*/ 1192325 h 2413570"/>
              <a:gd name="connsiteX135" fmla="*/ 493269 w 4046541"/>
              <a:gd name="connsiteY135" fmla="*/ 1180051 h 2413570"/>
              <a:gd name="connsiteX136" fmla="*/ 266203 w 4046541"/>
              <a:gd name="connsiteY136" fmla="*/ 1186188 h 2413570"/>
              <a:gd name="connsiteX137" fmla="*/ 217108 w 4046541"/>
              <a:gd name="connsiteY137" fmla="*/ 1204598 h 2413570"/>
              <a:gd name="connsiteX138" fmla="*/ 149602 w 4046541"/>
              <a:gd name="connsiteY138" fmla="*/ 1259831 h 2413570"/>
              <a:gd name="connsiteX139" fmla="*/ 137328 w 4046541"/>
              <a:gd name="connsiteY139" fmla="*/ 1284378 h 2413570"/>
              <a:gd name="connsiteX140" fmla="*/ 106643 w 4046541"/>
              <a:gd name="connsiteY140" fmla="*/ 1321200 h 2413570"/>
              <a:gd name="connsiteX141" fmla="*/ 82095 w 4046541"/>
              <a:gd name="connsiteY141" fmla="*/ 1370295 h 2413570"/>
              <a:gd name="connsiteX142" fmla="*/ 51411 w 4046541"/>
              <a:gd name="connsiteY142" fmla="*/ 1400980 h 2413570"/>
              <a:gd name="connsiteX143" fmla="*/ 39137 w 4046541"/>
              <a:gd name="connsiteY143" fmla="*/ 1443938 h 2413570"/>
              <a:gd name="connsiteX144" fmla="*/ 63685 w 4046541"/>
              <a:gd name="connsiteY144" fmla="*/ 1394843 h 2413570"/>
              <a:gd name="connsiteX145" fmla="*/ 75959 w 4046541"/>
              <a:gd name="connsiteY145" fmla="*/ 1376432 h 2413570"/>
              <a:gd name="connsiteX146" fmla="*/ 88232 w 4046541"/>
              <a:gd name="connsiteY146" fmla="*/ 1345747 h 2413570"/>
              <a:gd name="connsiteX147" fmla="*/ 131191 w 4046541"/>
              <a:gd name="connsiteY147" fmla="*/ 1302789 h 2413570"/>
              <a:gd name="connsiteX148" fmla="*/ 174149 w 4046541"/>
              <a:gd name="connsiteY148" fmla="*/ 1247557 h 2413570"/>
              <a:gd name="connsiteX149" fmla="*/ 180286 w 4046541"/>
              <a:gd name="connsiteY149" fmla="*/ 1002080 h 2413570"/>
              <a:gd name="connsiteX150" fmla="*/ 155738 w 4046541"/>
              <a:gd name="connsiteY150" fmla="*/ 952985 h 2413570"/>
              <a:gd name="connsiteX151" fmla="*/ 143465 w 4046541"/>
              <a:gd name="connsiteY151" fmla="*/ 934574 h 2413570"/>
              <a:gd name="connsiteX152" fmla="*/ 137328 w 4046541"/>
              <a:gd name="connsiteY152" fmla="*/ 916164 h 2413570"/>
              <a:gd name="connsiteX153" fmla="*/ 112780 w 4046541"/>
              <a:gd name="connsiteY153" fmla="*/ 891616 h 2413570"/>
              <a:gd name="connsiteX154" fmla="*/ 69822 w 4046541"/>
              <a:gd name="connsiteY154" fmla="*/ 848657 h 2413570"/>
              <a:gd name="connsiteX155" fmla="*/ 75959 w 4046541"/>
              <a:gd name="connsiteY155" fmla="*/ 928437 h 2413570"/>
              <a:gd name="connsiteX156" fmla="*/ 88232 w 4046541"/>
              <a:gd name="connsiteY156" fmla="*/ 971396 h 2413570"/>
              <a:gd name="connsiteX157" fmla="*/ 94369 w 4046541"/>
              <a:gd name="connsiteY157" fmla="*/ 989806 h 2413570"/>
              <a:gd name="connsiteX158" fmla="*/ 118917 w 4046541"/>
              <a:gd name="connsiteY158" fmla="*/ 1014354 h 2413570"/>
              <a:gd name="connsiteX159" fmla="*/ 131191 w 4046541"/>
              <a:gd name="connsiteY159" fmla="*/ 1032765 h 2413570"/>
              <a:gd name="connsiteX160" fmla="*/ 161875 w 4046541"/>
              <a:gd name="connsiteY160" fmla="*/ 1069586 h 2413570"/>
              <a:gd name="connsiteX161" fmla="*/ 180286 w 4046541"/>
              <a:gd name="connsiteY161" fmla="*/ 1087997 h 2413570"/>
              <a:gd name="connsiteX162" fmla="*/ 192560 w 4046541"/>
              <a:gd name="connsiteY162" fmla="*/ 1112545 h 2413570"/>
              <a:gd name="connsiteX163" fmla="*/ 223244 w 4046541"/>
              <a:gd name="connsiteY163" fmla="*/ 1155503 h 2413570"/>
              <a:gd name="connsiteX164" fmla="*/ 247792 w 4046541"/>
              <a:gd name="connsiteY164" fmla="*/ 1173914 h 2413570"/>
              <a:gd name="connsiteX165" fmla="*/ 272340 w 4046541"/>
              <a:gd name="connsiteY165" fmla="*/ 1198462 h 2413570"/>
              <a:gd name="connsiteX166" fmla="*/ 290751 w 4046541"/>
              <a:gd name="connsiteY166" fmla="*/ 1229146 h 2413570"/>
              <a:gd name="connsiteX167" fmla="*/ 327572 w 4046541"/>
              <a:gd name="connsiteY167" fmla="*/ 1241420 h 2413570"/>
              <a:gd name="connsiteX168" fmla="*/ 573048 w 4046541"/>
              <a:gd name="connsiteY168" fmla="*/ 1247557 h 2413570"/>
              <a:gd name="connsiteX169" fmla="*/ 591459 w 4046541"/>
              <a:gd name="connsiteY169" fmla="*/ 1235283 h 2413570"/>
              <a:gd name="connsiteX170" fmla="*/ 634418 w 4046541"/>
              <a:gd name="connsiteY170" fmla="*/ 1216872 h 2413570"/>
              <a:gd name="connsiteX171" fmla="*/ 646691 w 4046541"/>
              <a:gd name="connsiteY171" fmla="*/ 1192325 h 2413570"/>
              <a:gd name="connsiteX172" fmla="*/ 658965 w 4046541"/>
              <a:gd name="connsiteY172" fmla="*/ 1173914 h 2413570"/>
              <a:gd name="connsiteX173" fmla="*/ 652828 w 4046541"/>
              <a:gd name="connsiteY173" fmla="*/ 1002080 h 2413570"/>
              <a:gd name="connsiteX174" fmla="*/ 634418 w 4046541"/>
              <a:gd name="connsiteY174" fmla="*/ 897753 h 2413570"/>
              <a:gd name="connsiteX175" fmla="*/ 622144 w 4046541"/>
              <a:gd name="connsiteY175" fmla="*/ 854794 h 2413570"/>
              <a:gd name="connsiteX176" fmla="*/ 603733 w 4046541"/>
              <a:gd name="connsiteY176" fmla="*/ 830247 h 2413570"/>
              <a:gd name="connsiteX177" fmla="*/ 579185 w 4046541"/>
              <a:gd name="connsiteY177" fmla="*/ 781151 h 2413570"/>
              <a:gd name="connsiteX178" fmla="*/ 542364 w 4046541"/>
              <a:gd name="connsiteY178" fmla="*/ 762741 h 2413570"/>
              <a:gd name="connsiteX179" fmla="*/ 530090 w 4046541"/>
              <a:gd name="connsiteY179" fmla="*/ 738193 h 2413570"/>
              <a:gd name="connsiteX180" fmla="*/ 523953 w 4046541"/>
              <a:gd name="connsiteY180" fmla="*/ 719782 h 2413570"/>
              <a:gd name="connsiteX181" fmla="*/ 468721 w 4046541"/>
              <a:gd name="connsiteY181" fmla="*/ 664550 h 2413570"/>
              <a:gd name="connsiteX182" fmla="*/ 438036 w 4046541"/>
              <a:gd name="connsiteY182" fmla="*/ 621592 h 2413570"/>
              <a:gd name="connsiteX183" fmla="*/ 413489 w 4046541"/>
              <a:gd name="connsiteY183" fmla="*/ 609318 h 2413570"/>
              <a:gd name="connsiteX184" fmla="*/ 358257 w 4046541"/>
              <a:gd name="connsiteY184" fmla="*/ 554086 h 2413570"/>
              <a:gd name="connsiteX185" fmla="*/ 333709 w 4046541"/>
              <a:gd name="connsiteY185" fmla="*/ 535675 h 2413570"/>
              <a:gd name="connsiteX186" fmla="*/ 315298 w 4046541"/>
              <a:gd name="connsiteY186" fmla="*/ 511127 h 2413570"/>
              <a:gd name="connsiteX187" fmla="*/ 296887 w 4046541"/>
              <a:gd name="connsiteY187" fmla="*/ 492717 h 2413570"/>
              <a:gd name="connsiteX188" fmla="*/ 260066 w 4046541"/>
              <a:gd name="connsiteY188" fmla="*/ 449758 h 2413570"/>
              <a:gd name="connsiteX189" fmla="*/ 253929 w 4046541"/>
              <a:gd name="connsiteY189" fmla="*/ 431347 h 2413570"/>
              <a:gd name="connsiteX190" fmla="*/ 241655 w 4046541"/>
              <a:gd name="connsiteY190" fmla="*/ 406800 h 2413570"/>
              <a:gd name="connsiteX191" fmla="*/ 198697 w 4046541"/>
              <a:gd name="connsiteY191" fmla="*/ 363841 h 2413570"/>
              <a:gd name="connsiteX192" fmla="*/ 155738 w 4046541"/>
              <a:gd name="connsiteY192" fmla="*/ 320883 h 2413570"/>
              <a:gd name="connsiteX193" fmla="*/ 174149 w 4046541"/>
              <a:gd name="connsiteY193" fmla="*/ 339294 h 2413570"/>
              <a:gd name="connsiteX194" fmla="*/ 192560 w 4046541"/>
              <a:gd name="connsiteY194" fmla="*/ 357704 h 2413570"/>
              <a:gd name="connsiteX195" fmla="*/ 217108 w 4046541"/>
              <a:gd name="connsiteY195" fmla="*/ 394526 h 2413570"/>
              <a:gd name="connsiteX196" fmla="*/ 253929 w 4046541"/>
              <a:gd name="connsiteY196" fmla="*/ 449758 h 2413570"/>
              <a:gd name="connsiteX197" fmla="*/ 278477 w 4046541"/>
              <a:gd name="connsiteY197" fmla="*/ 462032 h 2413570"/>
              <a:gd name="connsiteX198" fmla="*/ 333709 w 4046541"/>
              <a:gd name="connsiteY198" fmla="*/ 517264 h 2413570"/>
              <a:gd name="connsiteX199" fmla="*/ 352120 w 4046541"/>
              <a:gd name="connsiteY199" fmla="*/ 541812 h 2413570"/>
              <a:gd name="connsiteX200" fmla="*/ 376667 w 4046541"/>
              <a:gd name="connsiteY200" fmla="*/ 560223 h 2413570"/>
              <a:gd name="connsiteX201" fmla="*/ 407352 w 4046541"/>
              <a:gd name="connsiteY201" fmla="*/ 615455 h 2413570"/>
              <a:gd name="connsiteX202" fmla="*/ 413489 w 4046541"/>
              <a:gd name="connsiteY202" fmla="*/ 633866 h 2413570"/>
              <a:gd name="connsiteX203" fmla="*/ 438036 w 4046541"/>
              <a:gd name="connsiteY203" fmla="*/ 670687 h 2413570"/>
              <a:gd name="connsiteX204" fmla="*/ 450310 w 4046541"/>
              <a:gd name="connsiteY204" fmla="*/ 695235 h 2413570"/>
              <a:gd name="connsiteX205" fmla="*/ 511679 w 4046541"/>
              <a:gd name="connsiteY205" fmla="*/ 725919 h 2413570"/>
              <a:gd name="connsiteX206" fmla="*/ 530090 w 4046541"/>
              <a:gd name="connsiteY206" fmla="*/ 222692 h 2413570"/>
              <a:gd name="connsiteX207" fmla="*/ 554638 w 4046541"/>
              <a:gd name="connsiteY207" fmla="*/ 173597 h 2413570"/>
              <a:gd name="connsiteX208" fmla="*/ 566912 w 4046541"/>
              <a:gd name="connsiteY208" fmla="*/ 149049 h 2413570"/>
              <a:gd name="connsiteX209" fmla="*/ 585322 w 4046541"/>
              <a:gd name="connsiteY209" fmla="*/ 603181 h 2413570"/>
              <a:gd name="connsiteX210" fmla="*/ 597596 w 4046541"/>
              <a:gd name="connsiteY210" fmla="*/ 744330 h 2413570"/>
              <a:gd name="connsiteX211" fmla="*/ 622144 w 4046541"/>
              <a:gd name="connsiteY211" fmla="*/ 738193 h 2413570"/>
              <a:gd name="connsiteX212" fmla="*/ 646691 w 4046541"/>
              <a:gd name="connsiteY212" fmla="*/ 633866 h 2413570"/>
              <a:gd name="connsiteX213" fmla="*/ 671239 w 4046541"/>
              <a:gd name="connsiteY213" fmla="*/ 572496 h 2413570"/>
              <a:gd name="connsiteX214" fmla="*/ 695787 w 4046541"/>
              <a:gd name="connsiteY214" fmla="*/ 480443 h 2413570"/>
              <a:gd name="connsiteX215" fmla="*/ 708061 w 4046541"/>
              <a:gd name="connsiteY215" fmla="*/ 462032 h 2413570"/>
              <a:gd name="connsiteX216" fmla="*/ 714197 w 4046541"/>
              <a:gd name="connsiteY216" fmla="*/ 419074 h 2413570"/>
              <a:gd name="connsiteX217" fmla="*/ 738745 w 4046541"/>
              <a:gd name="connsiteY217" fmla="*/ 400663 h 2413570"/>
              <a:gd name="connsiteX218" fmla="*/ 757156 w 4046541"/>
              <a:gd name="connsiteY218" fmla="*/ 376115 h 2413570"/>
              <a:gd name="connsiteX219" fmla="*/ 781704 w 4046541"/>
              <a:gd name="connsiteY219" fmla="*/ 363841 h 2413570"/>
              <a:gd name="connsiteX220" fmla="*/ 800114 w 4046541"/>
              <a:gd name="connsiteY220" fmla="*/ 345431 h 2413570"/>
              <a:gd name="connsiteX221" fmla="*/ 843073 w 4046541"/>
              <a:gd name="connsiteY221" fmla="*/ 314746 h 2413570"/>
              <a:gd name="connsiteX222" fmla="*/ 886031 w 4046541"/>
              <a:gd name="connsiteY222" fmla="*/ 320883 h 2413570"/>
              <a:gd name="connsiteX223" fmla="*/ 873757 w 4046541"/>
              <a:gd name="connsiteY223" fmla="*/ 339294 h 2413570"/>
              <a:gd name="connsiteX224" fmla="*/ 818525 w 4046541"/>
              <a:gd name="connsiteY224" fmla="*/ 388389 h 2413570"/>
              <a:gd name="connsiteX225" fmla="*/ 812388 w 4046541"/>
              <a:gd name="connsiteY225" fmla="*/ 412937 h 2413570"/>
              <a:gd name="connsiteX226" fmla="*/ 787840 w 4046541"/>
              <a:gd name="connsiteY226" fmla="*/ 431347 h 2413570"/>
              <a:gd name="connsiteX227" fmla="*/ 763293 w 4046541"/>
              <a:gd name="connsiteY227" fmla="*/ 455895 h 2413570"/>
              <a:gd name="connsiteX228" fmla="*/ 732608 w 4046541"/>
              <a:gd name="connsiteY228" fmla="*/ 498853 h 2413570"/>
              <a:gd name="connsiteX229" fmla="*/ 720334 w 4046541"/>
              <a:gd name="connsiteY229" fmla="*/ 523401 h 2413570"/>
              <a:gd name="connsiteX230" fmla="*/ 708061 w 4046541"/>
              <a:gd name="connsiteY230" fmla="*/ 541812 h 2413570"/>
              <a:gd name="connsiteX231" fmla="*/ 701924 w 4046541"/>
              <a:gd name="connsiteY231" fmla="*/ 615455 h 2413570"/>
              <a:gd name="connsiteX232" fmla="*/ 689650 w 4046541"/>
              <a:gd name="connsiteY232" fmla="*/ 811836 h 2413570"/>
              <a:gd name="connsiteX233" fmla="*/ 665102 w 4046541"/>
              <a:gd name="connsiteY233" fmla="*/ 952985 h 2413570"/>
              <a:gd name="connsiteX234" fmla="*/ 683513 w 4046541"/>
              <a:gd name="connsiteY234" fmla="*/ 1026628 h 2413570"/>
              <a:gd name="connsiteX235" fmla="*/ 695787 w 4046541"/>
              <a:gd name="connsiteY235" fmla="*/ 1063449 h 2413570"/>
              <a:gd name="connsiteX236" fmla="*/ 714197 w 4046541"/>
              <a:gd name="connsiteY236" fmla="*/ 1094134 h 2413570"/>
              <a:gd name="connsiteX237" fmla="*/ 726471 w 4046541"/>
              <a:gd name="connsiteY237" fmla="*/ 1118682 h 2413570"/>
              <a:gd name="connsiteX238" fmla="*/ 757156 w 4046541"/>
              <a:gd name="connsiteY238" fmla="*/ 1124819 h 2413570"/>
              <a:gd name="connsiteX239" fmla="*/ 812388 w 4046541"/>
              <a:gd name="connsiteY239" fmla="*/ 1112545 h 2413570"/>
              <a:gd name="connsiteX240" fmla="*/ 855346 w 4046541"/>
              <a:gd name="connsiteY240" fmla="*/ 1069586 h 2413570"/>
              <a:gd name="connsiteX241" fmla="*/ 873757 w 4046541"/>
              <a:gd name="connsiteY241" fmla="*/ 1051176 h 2413570"/>
              <a:gd name="connsiteX242" fmla="*/ 928989 w 4046541"/>
              <a:gd name="connsiteY242" fmla="*/ 1026628 h 2413570"/>
              <a:gd name="connsiteX243" fmla="*/ 990359 w 4046541"/>
              <a:gd name="connsiteY243" fmla="*/ 1032765 h 2413570"/>
              <a:gd name="connsiteX244" fmla="*/ 1057865 w 4046541"/>
              <a:gd name="connsiteY244" fmla="*/ 1038902 h 2413570"/>
              <a:gd name="connsiteX245" fmla="*/ 1039454 w 4046541"/>
              <a:gd name="connsiteY245" fmla="*/ 824110 h 2413570"/>
              <a:gd name="connsiteX246" fmla="*/ 1027180 w 4046541"/>
              <a:gd name="connsiteY246" fmla="*/ 781151 h 2413570"/>
              <a:gd name="connsiteX247" fmla="*/ 1014906 w 4046541"/>
              <a:gd name="connsiteY247" fmla="*/ 695235 h 2413570"/>
              <a:gd name="connsiteX248" fmla="*/ 1033317 w 4046541"/>
              <a:gd name="connsiteY248" fmla="*/ 504990 h 2413570"/>
              <a:gd name="connsiteX249" fmla="*/ 1051728 w 4046541"/>
              <a:gd name="connsiteY249" fmla="*/ 486580 h 2413570"/>
              <a:gd name="connsiteX250" fmla="*/ 1064002 w 4046541"/>
              <a:gd name="connsiteY250" fmla="*/ 462032 h 2413570"/>
              <a:gd name="connsiteX251" fmla="*/ 1076275 w 4046541"/>
              <a:gd name="connsiteY251" fmla="*/ 419074 h 2413570"/>
              <a:gd name="connsiteX252" fmla="*/ 1162192 w 4046541"/>
              <a:gd name="connsiteY252" fmla="*/ 345431 h 2413570"/>
              <a:gd name="connsiteX253" fmla="*/ 1180603 w 4046541"/>
              <a:gd name="connsiteY253" fmla="*/ 333157 h 2413570"/>
              <a:gd name="connsiteX254" fmla="*/ 1205151 w 4046541"/>
              <a:gd name="connsiteY254" fmla="*/ 320883 h 2413570"/>
              <a:gd name="connsiteX255" fmla="*/ 1266520 w 4046541"/>
              <a:gd name="connsiteY255" fmla="*/ 290198 h 2413570"/>
              <a:gd name="connsiteX256" fmla="*/ 1254246 w 4046541"/>
              <a:gd name="connsiteY256" fmla="*/ 161323 h 2413570"/>
              <a:gd name="connsiteX257" fmla="*/ 1241972 w 4046541"/>
              <a:gd name="connsiteY257" fmla="*/ 87680 h 2413570"/>
              <a:gd name="connsiteX258" fmla="*/ 1260383 w 4046541"/>
              <a:gd name="connsiteY258" fmla="*/ 222692 h 2413570"/>
              <a:gd name="connsiteX259" fmla="*/ 1272657 w 4046541"/>
              <a:gd name="connsiteY259" fmla="*/ 259514 h 2413570"/>
              <a:gd name="connsiteX260" fmla="*/ 1291067 w 4046541"/>
              <a:gd name="connsiteY260" fmla="*/ 308609 h 2413570"/>
              <a:gd name="connsiteX261" fmla="*/ 1315615 w 4046541"/>
              <a:gd name="connsiteY261" fmla="*/ 314746 h 2413570"/>
              <a:gd name="connsiteX262" fmla="*/ 1334026 w 4046541"/>
              <a:gd name="connsiteY262" fmla="*/ 296335 h 2413570"/>
              <a:gd name="connsiteX263" fmla="*/ 1389258 w 4046541"/>
              <a:gd name="connsiteY263" fmla="*/ 228829 h 2413570"/>
              <a:gd name="connsiteX264" fmla="*/ 1419942 w 4046541"/>
              <a:gd name="connsiteY264" fmla="*/ 222692 h 2413570"/>
              <a:gd name="connsiteX265" fmla="*/ 1438353 w 4046541"/>
              <a:gd name="connsiteY265" fmla="*/ 234966 h 2413570"/>
              <a:gd name="connsiteX266" fmla="*/ 1395395 w 4046541"/>
              <a:gd name="connsiteY266" fmla="*/ 253377 h 2413570"/>
              <a:gd name="connsiteX267" fmla="*/ 1352436 w 4046541"/>
              <a:gd name="connsiteY267" fmla="*/ 296335 h 2413570"/>
              <a:gd name="connsiteX268" fmla="*/ 1334026 w 4046541"/>
              <a:gd name="connsiteY268" fmla="*/ 320883 h 2413570"/>
              <a:gd name="connsiteX269" fmla="*/ 1321752 w 4046541"/>
              <a:gd name="connsiteY269" fmla="*/ 339294 h 2413570"/>
              <a:gd name="connsiteX270" fmla="*/ 1297204 w 4046541"/>
              <a:gd name="connsiteY270" fmla="*/ 351568 h 2413570"/>
              <a:gd name="connsiteX271" fmla="*/ 1272657 w 4046541"/>
              <a:gd name="connsiteY271" fmla="*/ 412937 h 2413570"/>
              <a:gd name="connsiteX272" fmla="*/ 1254246 w 4046541"/>
              <a:gd name="connsiteY272" fmla="*/ 419074 h 2413570"/>
              <a:gd name="connsiteX273" fmla="*/ 1419942 w 4046541"/>
              <a:gd name="connsiteY273" fmla="*/ 437484 h 2413570"/>
              <a:gd name="connsiteX274" fmla="*/ 1438353 w 4046541"/>
              <a:gd name="connsiteY274" fmla="*/ 455895 h 2413570"/>
              <a:gd name="connsiteX275" fmla="*/ 1106960 w 4046541"/>
              <a:gd name="connsiteY275" fmla="*/ 480443 h 2413570"/>
              <a:gd name="connsiteX276" fmla="*/ 1088549 w 4046541"/>
              <a:gd name="connsiteY276" fmla="*/ 498853 h 2413570"/>
              <a:gd name="connsiteX277" fmla="*/ 1076275 w 4046541"/>
              <a:gd name="connsiteY277" fmla="*/ 523401 h 2413570"/>
              <a:gd name="connsiteX278" fmla="*/ 1094686 w 4046541"/>
              <a:gd name="connsiteY278" fmla="*/ 738193 h 2413570"/>
              <a:gd name="connsiteX279" fmla="*/ 1100823 w 4046541"/>
              <a:gd name="connsiteY279" fmla="*/ 768878 h 2413570"/>
              <a:gd name="connsiteX280" fmla="*/ 1125371 w 4046541"/>
              <a:gd name="connsiteY280" fmla="*/ 848657 h 2413570"/>
              <a:gd name="connsiteX281" fmla="*/ 1137644 w 4046541"/>
              <a:gd name="connsiteY281" fmla="*/ 903890 h 2413570"/>
              <a:gd name="connsiteX282" fmla="*/ 1143781 w 4046541"/>
              <a:gd name="connsiteY282" fmla="*/ 928437 h 2413570"/>
              <a:gd name="connsiteX283" fmla="*/ 1156055 w 4046541"/>
              <a:gd name="connsiteY283" fmla="*/ 946848 h 2413570"/>
              <a:gd name="connsiteX284" fmla="*/ 1180603 w 4046541"/>
              <a:gd name="connsiteY284" fmla="*/ 1032765 h 2413570"/>
              <a:gd name="connsiteX285" fmla="*/ 1192877 w 4046541"/>
              <a:gd name="connsiteY285" fmla="*/ 1075723 h 2413570"/>
              <a:gd name="connsiteX286" fmla="*/ 1217424 w 4046541"/>
              <a:gd name="connsiteY286" fmla="*/ 1100271 h 2413570"/>
              <a:gd name="connsiteX287" fmla="*/ 1254246 w 4046541"/>
              <a:gd name="connsiteY287" fmla="*/ 1143229 h 2413570"/>
              <a:gd name="connsiteX288" fmla="*/ 1278793 w 4046541"/>
              <a:gd name="connsiteY288" fmla="*/ 1161640 h 2413570"/>
              <a:gd name="connsiteX289" fmla="*/ 1426079 w 4046541"/>
              <a:gd name="connsiteY289" fmla="*/ 1180051 h 2413570"/>
              <a:gd name="connsiteX290" fmla="*/ 1597913 w 4046541"/>
              <a:gd name="connsiteY290" fmla="*/ 1198462 h 2413570"/>
              <a:gd name="connsiteX291" fmla="*/ 2052044 w 4046541"/>
              <a:gd name="connsiteY291" fmla="*/ 1223009 h 2413570"/>
              <a:gd name="connsiteX292" fmla="*/ 2107277 w 4046541"/>
              <a:gd name="connsiteY292" fmla="*/ 1235283 h 2413570"/>
              <a:gd name="connsiteX293" fmla="*/ 2438670 w 4046541"/>
              <a:gd name="connsiteY293" fmla="*/ 1247557 h 2413570"/>
              <a:gd name="connsiteX294" fmla="*/ 2542997 w 4046541"/>
              <a:gd name="connsiteY294" fmla="*/ 1272104 h 2413570"/>
              <a:gd name="connsiteX295" fmla="*/ 2763926 w 4046541"/>
              <a:gd name="connsiteY295" fmla="*/ 1278241 h 2413570"/>
              <a:gd name="connsiteX296" fmla="*/ 2855980 w 4046541"/>
              <a:gd name="connsiteY296" fmla="*/ 1290515 h 2413570"/>
              <a:gd name="connsiteX297" fmla="*/ 3187373 w 4046541"/>
              <a:gd name="connsiteY297" fmla="*/ 1272104 h 2413570"/>
              <a:gd name="connsiteX298" fmla="*/ 3267153 w 4046541"/>
              <a:gd name="connsiteY298" fmla="*/ 1247557 h 2413570"/>
              <a:gd name="connsiteX299" fmla="*/ 3310112 w 4046541"/>
              <a:gd name="connsiteY299" fmla="*/ 1241420 h 2413570"/>
              <a:gd name="connsiteX300" fmla="*/ 3377618 w 4046541"/>
              <a:gd name="connsiteY300" fmla="*/ 1204598 h 2413570"/>
              <a:gd name="connsiteX301" fmla="*/ 3396028 w 4046541"/>
              <a:gd name="connsiteY301" fmla="*/ 1192325 h 2413570"/>
              <a:gd name="connsiteX302" fmla="*/ 3445124 w 4046541"/>
              <a:gd name="connsiteY302" fmla="*/ 1186188 h 2413570"/>
              <a:gd name="connsiteX303" fmla="*/ 3488082 w 4046541"/>
              <a:gd name="connsiteY303" fmla="*/ 1149366 h 2413570"/>
              <a:gd name="connsiteX304" fmla="*/ 3531040 w 4046541"/>
              <a:gd name="connsiteY304" fmla="*/ 1106408 h 2413570"/>
              <a:gd name="connsiteX305" fmla="*/ 3549451 w 4046541"/>
              <a:gd name="connsiteY305" fmla="*/ 1087997 h 2413570"/>
              <a:gd name="connsiteX306" fmla="*/ 3567862 w 4046541"/>
              <a:gd name="connsiteY306" fmla="*/ 1075723 h 2413570"/>
              <a:gd name="connsiteX307" fmla="*/ 3592410 w 4046541"/>
              <a:gd name="connsiteY307" fmla="*/ 1051176 h 2413570"/>
              <a:gd name="connsiteX308" fmla="*/ 3623094 w 4046541"/>
              <a:gd name="connsiteY308" fmla="*/ 1045039 h 2413570"/>
              <a:gd name="connsiteX309" fmla="*/ 3690600 w 4046541"/>
              <a:gd name="connsiteY309" fmla="*/ 977533 h 2413570"/>
              <a:gd name="connsiteX310" fmla="*/ 3709011 w 4046541"/>
              <a:gd name="connsiteY310" fmla="*/ 959122 h 2413570"/>
              <a:gd name="connsiteX311" fmla="*/ 3721285 w 4046541"/>
              <a:gd name="connsiteY311" fmla="*/ 934574 h 2413570"/>
              <a:gd name="connsiteX312" fmla="*/ 3745832 w 4046541"/>
              <a:gd name="connsiteY312" fmla="*/ 860931 h 2413570"/>
              <a:gd name="connsiteX313" fmla="*/ 3751969 w 4046541"/>
              <a:gd name="connsiteY313" fmla="*/ 830247 h 2413570"/>
              <a:gd name="connsiteX314" fmla="*/ 3788791 w 4046541"/>
              <a:gd name="connsiteY314" fmla="*/ 775015 h 2413570"/>
              <a:gd name="connsiteX315" fmla="*/ 3794928 w 4046541"/>
              <a:gd name="connsiteY315" fmla="*/ 658413 h 2413570"/>
              <a:gd name="connsiteX316" fmla="*/ 3825612 w 4046541"/>
              <a:gd name="connsiteY316" fmla="*/ 492717 h 2413570"/>
              <a:gd name="connsiteX317" fmla="*/ 3813338 w 4046541"/>
              <a:gd name="connsiteY317" fmla="*/ 228829 h 2413570"/>
              <a:gd name="connsiteX318" fmla="*/ 3788791 w 4046541"/>
              <a:gd name="connsiteY318" fmla="*/ 185871 h 2413570"/>
              <a:gd name="connsiteX319" fmla="*/ 3751969 w 4046541"/>
              <a:gd name="connsiteY319" fmla="*/ 142913 h 2413570"/>
              <a:gd name="connsiteX320" fmla="*/ 3715148 w 4046541"/>
              <a:gd name="connsiteY320" fmla="*/ 118365 h 2413570"/>
              <a:gd name="connsiteX321" fmla="*/ 3702874 w 4046541"/>
              <a:gd name="connsiteY321" fmla="*/ 99954 h 2413570"/>
              <a:gd name="connsiteX322" fmla="*/ 3684463 w 4046541"/>
              <a:gd name="connsiteY322" fmla="*/ 56996 h 2413570"/>
              <a:gd name="connsiteX323" fmla="*/ 3666053 w 4046541"/>
              <a:gd name="connsiteY323" fmla="*/ 44722 h 2413570"/>
              <a:gd name="connsiteX324" fmla="*/ 3641505 w 4046541"/>
              <a:gd name="connsiteY324" fmla="*/ 26311 h 2413570"/>
              <a:gd name="connsiteX325" fmla="*/ 3629231 w 4046541"/>
              <a:gd name="connsiteY325" fmla="*/ 1764 h 2413570"/>
              <a:gd name="connsiteX326" fmla="*/ 3666053 w 4046541"/>
              <a:gd name="connsiteY326" fmla="*/ 38585 h 2413570"/>
              <a:gd name="connsiteX327" fmla="*/ 3709011 w 4046541"/>
              <a:gd name="connsiteY327" fmla="*/ 106091 h 2413570"/>
              <a:gd name="connsiteX328" fmla="*/ 3745832 w 4046541"/>
              <a:gd name="connsiteY328" fmla="*/ 136776 h 2413570"/>
              <a:gd name="connsiteX329" fmla="*/ 3776517 w 4046541"/>
              <a:gd name="connsiteY329" fmla="*/ 149049 h 2413570"/>
              <a:gd name="connsiteX330" fmla="*/ 3831749 w 4046541"/>
              <a:gd name="connsiteY330" fmla="*/ 192008 h 2413570"/>
              <a:gd name="connsiteX331" fmla="*/ 3850160 w 4046541"/>
              <a:gd name="connsiteY331" fmla="*/ 216555 h 2413570"/>
              <a:gd name="connsiteX332" fmla="*/ 3874708 w 4046541"/>
              <a:gd name="connsiteY332" fmla="*/ 222692 h 2413570"/>
              <a:gd name="connsiteX333" fmla="*/ 3905392 w 4046541"/>
              <a:gd name="connsiteY333" fmla="*/ 265651 h 2413570"/>
              <a:gd name="connsiteX334" fmla="*/ 3923803 w 4046541"/>
              <a:gd name="connsiteY334" fmla="*/ 241103 h 2413570"/>
              <a:gd name="connsiteX335" fmla="*/ 3948351 w 4046541"/>
              <a:gd name="connsiteY335" fmla="*/ 228829 h 2413570"/>
              <a:gd name="connsiteX336" fmla="*/ 4009720 w 4046541"/>
              <a:gd name="connsiteY336" fmla="*/ 204282 h 2413570"/>
              <a:gd name="connsiteX337" fmla="*/ 4046541 w 4046541"/>
              <a:gd name="connsiteY337" fmla="*/ 179734 h 2413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</a:cxnLst>
            <a:rect l="l" t="t" r="r" b="b"/>
            <a:pathLst>
              <a:path w="4046541" h="2413570">
                <a:moveTo>
                  <a:pt x="1340163" y="1400980"/>
                </a:moveTo>
                <a:cubicBezTo>
                  <a:pt x="1337444" y="1411856"/>
                  <a:pt x="1320899" y="1480352"/>
                  <a:pt x="1315615" y="1493033"/>
                </a:cubicBezTo>
                <a:cubicBezTo>
                  <a:pt x="1311027" y="1504044"/>
                  <a:pt x="1302140" y="1512859"/>
                  <a:pt x="1297204" y="1523718"/>
                </a:cubicBezTo>
                <a:cubicBezTo>
                  <a:pt x="1273139" y="1576660"/>
                  <a:pt x="1302044" y="1547703"/>
                  <a:pt x="1260383" y="1578950"/>
                </a:cubicBezTo>
                <a:cubicBezTo>
                  <a:pt x="1266520" y="1583041"/>
                  <a:pt x="1272196" y="1587926"/>
                  <a:pt x="1278793" y="1591224"/>
                </a:cubicBezTo>
                <a:cubicBezTo>
                  <a:pt x="1284579" y="1594117"/>
                  <a:pt x="1291258" y="1594813"/>
                  <a:pt x="1297204" y="1597361"/>
                </a:cubicBezTo>
                <a:cubicBezTo>
                  <a:pt x="1305613" y="1600965"/>
                  <a:pt x="1313569" y="1605544"/>
                  <a:pt x="1321752" y="1609635"/>
                </a:cubicBezTo>
                <a:cubicBezTo>
                  <a:pt x="1351745" y="1649624"/>
                  <a:pt x="1324705" y="1624938"/>
                  <a:pt x="1370847" y="1640319"/>
                </a:cubicBezTo>
                <a:cubicBezTo>
                  <a:pt x="1379526" y="1643212"/>
                  <a:pt x="1387452" y="1648054"/>
                  <a:pt x="1395395" y="1652593"/>
                </a:cubicBezTo>
                <a:cubicBezTo>
                  <a:pt x="1409863" y="1660860"/>
                  <a:pt x="1425175" y="1673865"/>
                  <a:pt x="1438353" y="1683278"/>
                </a:cubicBezTo>
                <a:cubicBezTo>
                  <a:pt x="1444355" y="1687565"/>
                  <a:pt x="1451251" y="1690651"/>
                  <a:pt x="1456764" y="1695551"/>
                </a:cubicBezTo>
                <a:cubicBezTo>
                  <a:pt x="1469737" y="1707083"/>
                  <a:pt x="1478701" y="1723442"/>
                  <a:pt x="1493585" y="1732373"/>
                </a:cubicBezTo>
                <a:cubicBezTo>
                  <a:pt x="1510226" y="1742358"/>
                  <a:pt x="1548818" y="1750784"/>
                  <a:pt x="1548818" y="1750784"/>
                </a:cubicBezTo>
                <a:cubicBezTo>
                  <a:pt x="1554955" y="1756921"/>
                  <a:pt x="1562922" y="1761659"/>
                  <a:pt x="1567228" y="1769194"/>
                </a:cubicBezTo>
                <a:cubicBezTo>
                  <a:pt x="1571413" y="1776517"/>
                  <a:pt x="1578043" y="1786724"/>
                  <a:pt x="1573365" y="1793742"/>
                </a:cubicBezTo>
                <a:cubicBezTo>
                  <a:pt x="1569777" y="1799124"/>
                  <a:pt x="1560901" y="1790153"/>
                  <a:pt x="1554955" y="1787605"/>
                </a:cubicBezTo>
                <a:cubicBezTo>
                  <a:pt x="1546546" y="1784001"/>
                  <a:pt x="1539086" y="1778224"/>
                  <a:pt x="1530407" y="1775331"/>
                </a:cubicBezTo>
                <a:cubicBezTo>
                  <a:pt x="1520511" y="1772032"/>
                  <a:pt x="1509950" y="1771240"/>
                  <a:pt x="1499722" y="1769194"/>
                </a:cubicBezTo>
                <a:cubicBezTo>
                  <a:pt x="1493585" y="1765103"/>
                  <a:pt x="1488052" y="1759916"/>
                  <a:pt x="1481312" y="1756921"/>
                </a:cubicBezTo>
                <a:cubicBezTo>
                  <a:pt x="1444490" y="1740556"/>
                  <a:pt x="1429148" y="1749761"/>
                  <a:pt x="1462901" y="1738510"/>
                </a:cubicBezTo>
                <a:cubicBezTo>
                  <a:pt x="1463045" y="1738797"/>
                  <a:pt x="1482906" y="1775625"/>
                  <a:pt x="1481312" y="1781468"/>
                </a:cubicBezTo>
                <a:cubicBezTo>
                  <a:pt x="1476498" y="1799120"/>
                  <a:pt x="1464947" y="1814199"/>
                  <a:pt x="1456764" y="1830564"/>
                </a:cubicBezTo>
                <a:cubicBezTo>
                  <a:pt x="1433441" y="1772258"/>
                  <a:pt x="1458445" y="1823081"/>
                  <a:pt x="1426079" y="1781468"/>
                </a:cubicBezTo>
                <a:cubicBezTo>
                  <a:pt x="1417023" y="1769824"/>
                  <a:pt x="1411060" y="1755908"/>
                  <a:pt x="1401532" y="1744647"/>
                </a:cubicBezTo>
                <a:cubicBezTo>
                  <a:pt x="1325822" y="1655171"/>
                  <a:pt x="1379835" y="1733580"/>
                  <a:pt x="1346299" y="1683278"/>
                </a:cubicBezTo>
                <a:cubicBezTo>
                  <a:pt x="1336221" y="1642961"/>
                  <a:pt x="1346724" y="1673280"/>
                  <a:pt x="1327889" y="1640319"/>
                </a:cubicBezTo>
                <a:cubicBezTo>
                  <a:pt x="1323350" y="1632376"/>
                  <a:pt x="1320932" y="1623216"/>
                  <a:pt x="1315615" y="1615772"/>
                </a:cubicBezTo>
                <a:cubicBezTo>
                  <a:pt x="1310570" y="1608710"/>
                  <a:pt x="1302249" y="1604423"/>
                  <a:pt x="1297204" y="1597361"/>
                </a:cubicBezTo>
                <a:cubicBezTo>
                  <a:pt x="1285176" y="1580522"/>
                  <a:pt x="1287147" y="1568892"/>
                  <a:pt x="1272657" y="1554402"/>
                </a:cubicBezTo>
                <a:cubicBezTo>
                  <a:pt x="1267442" y="1549187"/>
                  <a:pt x="1259846" y="1546929"/>
                  <a:pt x="1254246" y="1542129"/>
                </a:cubicBezTo>
                <a:cubicBezTo>
                  <a:pt x="1245460" y="1534598"/>
                  <a:pt x="1237881" y="1525764"/>
                  <a:pt x="1229698" y="1517581"/>
                </a:cubicBezTo>
                <a:cubicBezTo>
                  <a:pt x="1223561" y="1519627"/>
                  <a:pt x="1216257" y="1519577"/>
                  <a:pt x="1211287" y="1523718"/>
                </a:cubicBezTo>
                <a:cubicBezTo>
                  <a:pt x="1183464" y="1546905"/>
                  <a:pt x="1204336" y="1551673"/>
                  <a:pt x="1168329" y="1566676"/>
                </a:cubicBezTo>
                <a:cubicBezTo>
                  <a:pt x="1152758" y="1573164"/>
                  <a:pt x="1135599" y="1574859"/>
                  <a:pt x="1119234" y="1578950"/>
                </a:cubicBezTo>
                <a:cubicBezTo>
                  <a:pt x="1123325" y="1621908"/>
                  <a:pt x="1123308" y="1665459"/>
                  <a:pt x="1131508" y="1707825"/>
                </a:cubicBezTo>
                <a:cubicBezTo>
                  <a:pt x="1135695" y="1729456"/>
                  <a:pt x="1150711" y="1747820"/>
                  <a:pt x="1156055" y="1769194"/>
                </a:cubicBezTo>
                <a:cubicBezTo>
                  <a:pt x="1167300" y="1814174"/>
                  <a:pt x="1158096" y="1786369"/>
                  <a:pt x="1192877" y="1848974"/>
                </a:cubicBezTo>
                <a:cubicBezTo>
                  <a:pt x="1225019" y="1977540"/>
                  <a:pt x="1187760" y="1813821"/>
                  <a:pt x="1211287" y="2088314"/>
                </a:cubicBezTo>
                <a:cubicBezTo>
                  <a:pt x="1212068" y="2097429"/>
                  <a:pt x="1217768" y="2105781"/>
                  <a:pt x="1223561" y="2112862"/>
                </a:cubicBezTo>
                <a:cubicBezTo>
                  <a:pt x="1236385" y="2128535"/>
                  <a:pt x="1266520" y="2155820"/>
                  <a:pt x="1266520" y="2155820"/>
                </a:cubicBezTo>
                <a:cubicBezTo>
                  <a:pt x="1268566" y="2161957"/>
                  <a:pt x="1279126" y="2174231"/>
                  <a:pt x="1272657" y="2174231"/>
                </a:cubicBezTo>
                <a:cubicBezTo>
                  <a:pt x="1264784" y="2174231"/>
                  <a:pt x="1235301" y="2143012"/>
                  <a:pt x="1229698" y="2137409"/>
                </a:cubicBezTo>
                <a:cubicBezTo>
                  <a:pt x="1217424" y="2143546"/>
                  <a:pt x="1197567" y="2142924"/>
                  <a:pt x="1192877" y="2155820"/>
                </a:cubicBezTo>
                <a:cubicBezTo>
                  <a:pt x="1179521" y="2192549"/>
                  <a:pt x="1185884" y="2233698"/>
                  <a:pt x="1180603" y="2272421"/>
                </a:cubicBezTo>
                <a:cubicBezTo>
                  <a:pt x="1179729" y="2278831"/>
                  <a:pt x="1176325" y="2284636"/>
                  <a:pt x="1174466" y="2290832"/>
                </a:cubicBezTo>
                <a:cubicBezTo>
                  <a:pt x="1170187" y="2305096"/>
                  <a:pt x="1171128" y="2321876"/>
                  <a:pt x="1162192" y="2333790"/>
                </a:cubicBezTo>
                <a:cubicBezTo>
                  <a:pt x="1157131" y="2340538"/>
                  <a:pt x="1145827" y="2337881"/>
                  <a:pt x="1137644" y="2339927"/>
                </a:cubicBezTo>
                <a:cubicBezTo>
                  <a:pt x="1135599" y="2278558"/>
                  <a:pt x="1138289" y="2216848"/>
                  <a:pt x="1131508" y="2155820"/>
                </a:cubicBezTo>
                <a:cubicBezTo>
                  <a:pt x="1130694" y="2148489"/>
                  <a:pt x="1122766" y="2167756"/>
                  <a:pt x="1119234" y="2174231"/>
                </a:cubicBezTo>
                <a:cubicBezTo>
                  <a:pt x="1085119" y="2236774"/>
                  <a:pt x="1110321" y="2207691"/>
                  <a:pt x="1076275" y="2241737"/>
                </a:cubicBezTo>
                <a:cubicBezTo>
                  <a:pt x="1072184" y="2254011"/>
                  <a:pt x="1069256" y="2266736"/>
                  <a:pt x="1064002" y="2278558"/>
                </a:cubicBezTo>
                <a:cubicBezTo>
                  <a:pt x="1061006" y="2285298"/>
                  <a:pt x="1054467" y="2290121"/>
                  <a:pt x="1051728" y="2296969"/>
                </a:cubicBezTo>
                <a:cubicBezTo>
                  <a:pt x="1023715" y="2367001"/>
                  <a:pt x="1057269" y="2316173"/>
                  <a:pt x="1021043" y="2364475"/>
                </a:cubicBezTo>
                <a:cubicBezTo>
                  <a:pt x="1023089" y="2358338"/>
                  <a:pt x="1024632" y="2352010"/>
                  <a:pt x="1027180" y="2346064"/>
                </a:cubicBezTo>
                <a:cubicBezTo>
                  <a:pt x="1030784" y="2337656"/>
                  <a:pt x="1036561" y="2330196"/>
                  <a:pt x="1039454" y="2321517"/>
                </a:cubicBezTo>
                <a:cubicBezTo>
                  <a:pt x="1068440" y="2234562"/>
                  <a:pt x="1036324" y="2303227"/>
                  <a:pt x="1064002" y="2247874"/>
                </a:cubicBezTo>
                <a:cubicBezTo>
                  <a:pt x="1068093" y="2211052"/>
                  <a:pt x="1071483" y="2174146"/>
                  <a:pt x="1076275" y="2137409"/>
                </a:cubicBezTo>
                <a:cubicBezTo>
                  <a:pt x="1077624" y="2127066"/>
                  <a:pt x="1081063" y="2117068"/>
                  <a:pt x="1082412" y="2106725"/>
                </a:cubicBezTo>
                <a:cubicBezTo>
                  <a:pt x="1099384" y="1976608"/>
                  <a:pt x="1079891" y="2033246"/>
                  <a:pt x="1106960" y="1965576"/>
                </a:cubicBezTo>
                <a:cubicBezTo>
                  <a:pt x="1104914" y="1861248"/>
                  <a:pt x="1108531" y="1756656"/>
                  <a:pt x="1100823" y="1652593"/>
                </a:cubicBezTo>
                <a:cubicBezTo>
                  <a:pt x="1100182" y="1643938"/>
                  <a:pt x="1091069" y="1633564"/>
                  <a:pt x="1082412" y="1634182"/>
                </a:cubicBezTo>
                <a:cubicBezTo>
                  <a:pt x="1058529" y="1635888"/>
                  <a:pt x="1037408" y="1650547"/>
                  <a:pt x="1014906" y="1658730"/>
                </a:cubicBezTo>
                <a:cubicBezTo>
                  <a:pt x="997985" y="1675651"/>
                  <a:pt x="998018" y="1678025"/>
                  <a:pt x="978085" y="1689415"/>
                </a:cubicBezTo>
                <a:cubicBezTo>
                  <a:pt x="970142" y="1693954"/>
                  <a:pt x="961295" y="1696839"/>
                  <a:pt x="953537" y="1701688"/>
                </a:cubicBezTo>
                <a:cubicBezTo>
                  <a:pt x="944863" y="1707109"/>
                  <a:pt x="937663" y="1714678"/>
                  <a:pt x="928989" y="1720099"/>
                </a:cubicBezTo>
                <a:cubicBezTo>
                  <a:pt x="913698" y="1729656"/>
                  <a:pt x="889925" y="1738180"/>
                  <a:pt x="873757" y="1744647"/>
                </a:cubicBezTo>
                <a:cubicBezTo>
                  <a:pt x="884447" y="1787405"/>
                  <a:pt x="884905" y="1786033"/>
                  <a:pt x="892168" y="1848974"/>
                </a:cubicBezTo>
                <a:cubicBezTo>
                  <a:pt x="895225" y="1875470"/>
                  <a:pt x="896259" y="1902161"/>
                  <a:pt x="898305" y="1928754"/>
                </a:cubicBezTo>
                <a:cubicBezTo>
                  <a:pt x="894214" y="2041264"/>
                  <a:pt x="897616" y="2154297"/>
                  <a:pt x="886031" y="2266284"/>
                </a:cubicBezTo>
                <a:cubicBezTo>
                  <a:pt x="884978" y="2276458"/>
                  <a:pt x="867620" y="2276512"/>
                  <a:pt x="861483" y="2284695"/>
                </a:cubicBezTo>
                <a:cubicBezTo>
                  <a:pt x="854873" y="2293508"/>
                  <a:pt x="853301" y="2305152"/>
                  <a:pt x="849210" y="2315380"/>
                </a:cubicBezTo>
                <a:cubicBezTo>
                  <a:pt x="847164" y="2333791"/>
                  <a:pt x="849723" y="2353323"/>
                  <a:pt x="843073" y="2370612"/>
                </a:cubicBezTo>
                <a:cubicBezTo>
                  <a:pt x="838919" y="2381413"/>
                  <a:pt x="826056" y="2386374"/>
                  <a:pt x="818525" y="2395160"/>
                </a:cubicBezTo>
                <a:cubicBezTo>
                  <a:pt x="813725" y="2400760"/>
                  <a:pt x="810342" y="2407433"/>
                  <a:pt x="806251" y="2413570"/>
                </a:cubicBezTo>
                <a:cubicBezTo>
                  <a:pt x="804205" y="2401296"/>
                  <a:pt x="799424" y="2389173"/>
                  <a:pt x="800114" y="2376749"/>
                </a:cubicBezTo>
                <a:cubicBezTo>
                  <a:pt x="804539" y="2297095"/>
                  <a:pt x="839661" y="2296288"/>
                  <a:pt x="787840" y="2309243"/>
                </a:cubicBezTo>
                <a:cubicBezTo>
                  <a:pt x="779658" y="2317425"/>
                  <a:pt x="770019" y="2324374"/>
                  <a:pt x="763293" y="2333790"/>
                </a:cubicBezTo>
                <a:cubicBezTo>
                  <a:pt x="759533" y="2339054"/>
                  <a:pt x="760049" y="2346415"/>
                  <a:pt x="757156" y="2352201"/>
                </a:cubicBezTo>
                <a:cubicBezTo>
                  <a:pt x="753857" y="2358798"/>
                  <a:pt x="748541" y="2364208"/>
                  <a:pt x="744882" y="2370612"/>
                </a:cubicBezTo>
                <a:cubicBezTo>
                  <a:pt x="732749" y="2391845"/>
                  <a:pt x="733356" y="2392916"/>
                  <a:pt x="726471" y="2413570"/>
                </a:cubicBezTo>
                <a:cubicBezTo>
                  <a:pt x="708613" y="2342142"/>
                  <a:pt x="736416" y="2464556"/>
                  <a:pt x="726471" y="2315380"/>
                </a:cubicBezTo>
                <a:cubicBezTo>
                  <a:pt x="725980" y="2308021"/>
                  <a:pt x="718288" y="2303106"/>
                  <a:pt x="714197" y="2296969"/>
                </a:cubicBezTo>
                <a:cubicBezTo>
                  <a:pt x="706015" y="2301060"/>
                  <a:pt x="696596" y="2303289"/>
                  <a:pt x="689650" y="2309243"/>
                </a:cubicBezTo>
                <a:cubicBezTo>
                  <a:pt x="681884" y="2315899"/>
                  <a:pt x="678471" y="2326558"/>
                  <a:pt x="671239" y="2333790"/>
                </a:cubicBezTo>
                <a:cubicBezTo>
                  <a:pt x="664006" y="2341022"/>
                  <a:pt x="654874" y="2346064"/>
                  <a:pt x="646691" y="2352201"/>
                </a:cubicBezTo>
                <a:cubicBezTo>
                  <a:pt x="642600" y="2360384"/>
                  <a:pt x="637311" y="2368070"/>
                  <a:pt x="634418" y="2376749"/>
                </a:cubicBezTo>
                <a:cubicBezTo>
                  <a:pt x="633503" y="2379494"/>
                  <a:pt x="637810" y="2371527"/>
                  <a:pt x="640555" y="2370612"/>
                </a:cubicBezTo>
                <a:cubicBezTo>
                  <a:pt x="652829" y="2366521"/>
                  <a:pt x="665553" y="2363593"/>
                  <a:pt x="677376" y="2358338"/>
                </a:cubicBezTo>
                <a:cubicBezTo>
                  <a:pt x="696160" y="2349990"/>
                  <a:pt x="698630" y="2340996"/>
                  <a:pt x="714197" y="2327653"/>
                </a:cubicBezTo>
                <a:cubicBezTo>
                  <a:pt x="721963" y="2320997"/>
                  <a:pt x="730562" y="2315380"/>
                  <a:pt x="738745" y="2309243"/>
                </a:cubicBezTo>
                <a:cubicBezTo>
                  <a:pt x="742836" y="2294923"/>
                  <a:pt x="744856" y="2279842"/>
                  <a:pt x="751019" y="2266284"/>
                </a:cubicBezTo>
                <a:cubicBezTo>
                  <a:pt x="755251" y="2256973"/>
                  <a:pt x="763485" y="2250060"/>
                  <a:pt x="769430" y="2241737"/>
                </a:cubicBezTo>
                <a:cubicBezTo>
                  <a:pt x="778140" y="2229544"/>
                  <a:pt x="790089" y="2208803"/>
                  <a:pt x="800114" y="2198778"/>
                </a:cubicBezTo>
                <a:cubicBezTo>
                  <a:pt x="807346" y="2191546"/>
                  <a:pt x="816479" y="2186505"/>
                  <a:pt x="824662" y="2180368"/>
                </a:cubicBezTo>
                <a:cubicBezTo>
                  <a:pt x="826708" y="2172185"/>
                  <a:pt x="827476" y="2163573"/>
                  <a:pt x="830799" y="2155820"/>
                </a:cubicBezTo>
                <a:cubicBezTo>
                  <a:pt x="833704" y="2149041"/>
                  <a:pt x="842931" y="2144783"/>
                  <a:pt x="843073" y="2137409"/>
                </a:cubicBezTo>
                <a:cubicBezTo>
                  <a:pt x="845001" y="2037170"/>
                  <a:pt x="840717" y="1936886"/>
                  <a:pt x="836936" y="1836700"/>
                </a:cubicBezTo>
                <a:cubicBezTo>
                  <a:pt x="836488" y="1824831"/>
                  <a:pt x="825993" y="1796318"/>
                  <a:pt x="818525" y="1787605"/>
                </a:cubicBezTo>
                <a:cubicBezTo>
                  <a:pt x="811868" y="1779839"/>
                  <a:pt x="802300" y="1775139"/>
                  <a:pt x="793977" y="1769194"/>
                </a:cubicBezTo>
                <a:cubicBezTo>
                  <a:pt x="787975" y="1764907"/>
                  <a:pt x="782346" y="1759826"/>
                  <a:pt x="775567" y="1756921"/>
                </a:cubicBezTo>
                <a:cubicBezTo>
                  <a:pt x="767814" y="1753599"/>
                  <a:pt x="759202" y="1752830"/>
                  <a:pt x="751019" y="1750784"/>
                </a:cubicBezTo>
                <a:cubicBezTo>
                  <a:pt x="744882" y="1742601"/>
                  <a:pt x="739841" y="1733469"/>
                  <a:pt x="732608" y="1726236"/>
                </a:cubicBezTo>
                <a:cubicBezTo>
                  <a:pt x="727393" y="1721021"/>
                  <a:pt x="720199" y="1718249"/>
                  <a:pt x="714197" y="1713962"/>
                </a:cubicBezTo>
                <a:cubicBezTo>
                  <a:pt x="705874" y="1708017"/>
                  <a:pt x="697832" y="1701688"/>
                  <a:pt x="689650" y="1695551"/>
                </a:cubicBezTo>
                <a:lnTo>
                  <a:pt x="272340" y="1701688"/>
                </a:lnTo>
                <a:cubicBezTo>
                  <a:pt x="198710" y="1703529"/>
                  <a:pt x="216988" y="1695631"/>
                  <a:pt x="180286" y="1720099"/>
                </a:cubicBezTo>
                <a:cubicBezTo>
                  <a:pt x="136523" y="1709158"/>
                  <a:pt x="150468" y="1709843"/>
                  <a:pt x="82095" y="1720099"/>
                </a:cubicBezTo>
                <a:cubicBezTo>
                  <a:pt x="65413" y="1722601"/>
                  <a:pt x="49123" y="1727412"/>
                  <a:pt x="33000" y="1732373"/>
                </a:cubicBezTo>
                <a:cubicBezTo>
                  <a:pt x="22471" y="1735613"/>
                  <a:pt x="-8681" y="1745294"/>
                  <a:pt x="2316" y="1744647"/>
                </a:cubicBezTo>
                <a:cubicBezTo>
                  <a:pt x="47658" y="1741980"/>
                  <a:pt x="92324" y="1732373"/>
                  <a:pt x="137328" y="1726236"/>
                </a:cubicBezTo>
                <a:cubicBezTo>
                  <a:pt x="124521" y="1675006"/>
                  <a:pt x="143998" y="1722233"/>
                  <a:pt x="106643" y="1695551"/>
                </a:cubicBezTo>
                <a:cubicBezTo>
                  <a:pt x="65441" y="1666122"/>
                  <a:pt x="109985" y="1675943"/>
                  <a:pt x="69822" y="1658730"/>
                </a:cubicBezTo>
                <a:cubicBezTo>
                  <a:pt x="62069" y="1655407"/>
                  <a:pt x="53171" y="1655555"/>
                  <a:pt x="45274" y="1652593"/>
                </a:cubicBezTo>
                <a:cubicBezTo>
                  <a:pt x="36708" y="1649381"/>
                  <a:pt x="14257" y="1633850"/>
                  <a:pt x="20726" y="1640319"/>
                </a:cubicBezTo>
                <a:cubicBezTo>
                  <a:pt x="31631" y="1651224"/>
                  <a:pt x="65147" y="1669877"/>
                  <a:pt x="82095" y="1677141"/>
                </a:cubicBezTo>
                <a:cubicBezTo>
                  <a:pt x="88041" y="1679689"/>
                  <a:pt x="94369" y="1681232"/>
                  <a:pt x="100506" y="1683278"/>
                </a:cubicBezTo>
                <a:cubicBezTo>
                  <a:pt x="145510" y="1681232"/>
                  <a:pt x="190591" y="1680469"/>
                  <a:pt x="235518" y="1677141"/>
                </a:cubicBezTo>
                <a:cubicBezTo>
                  <a:pt x="245920" y="1676370"/>
                  <a:pt x="255853" y="1672298"/>
                  <a:pt x="266203" y="1671004"/>
                </a:cubicBezTo>
                <a:cubicBezTo>
                  <a:pt x="304983" y="1666156"/>
                  <a:pt x="343937" y="1662821"/>
                  <a:pt x="382804" y="1658730"/>
                </a:cubicBezTo>
                <a:cubicBezTo>
                  <a:pt x="430171" y="1635047"/>
                  <a:pt x="383731" y="1654862"/>
                  <a:pt x="456447" y="1640319"/>
                </a:cubicBezTo>
                <a:cubicBezTo>
                  <a:pt x="471050" y="1637398"/>
                  <a:pt x="485086" y="1632136"/>
                  <a:pt x="499406" y="1628045"/>
                </a:cubicBezTo>
                <a:cubicBezTo>
                  <a:pt x="507588" y="1619863"/>
                  <a:pt x="514537" y="1610224"/>
                  <a:pt x="523953" y="1603498"/>
                </a:cubicBezTo>
                <a:cubicBezTo>
                  <a:pt x="529217" y="1599738"/>
                  <a:pt x="536418" y="1599909"/>
                  <a:pt x="542364" y="1597361"/>
                </a:cubicBezTo>
                <a:cubicBezTo>
                  <a:pt x="550773" y="1593757"/>
                  <a:pt x="558729" y="1589178"/>
                  <a:pt x="566912" y="1585087"/>
                </a:cubicBezTo>
                <a:cubicBezTo>
                  <a:pt x="581231" y="1570768"/>
                  <a:pt x="603466" y="1561340"/>
                  <a:pt x="609870" y="1542129"/>
                </a:cubicBezTo>
                <a:cubicBezTo>
                  <a:pt x="611916" y="1535992"/>
                  <a:pt x="613459" y="1529664"/>
                  <a:pt x="616007" y="1523718"/>
                </a:cubicBezTo>
                <a:cubicBezTo>
                  <a:pt x="625351" y="1501915"/>
                  <a:pt x="628227" y="1499250"/>
                  <a:pt x="640555" y="1480760"/>
                </a:cubicBezTo>
                <a:cubicBezTo>
                  <a:pt x="642600" y="1474623"/>
                  <a:pt x="644143" y="1468295"/>
                  <a:pt x="646691" y="1462349"/>
                </a:cubicBezTo>
                <a:cubicBezTo>
                  <a:pt x="650295" y="1453940"/>
                  <a:pt x="658568" y="1446941"/>
                  <a:pt x="658965" y="1437801"/>
                </a:cubicBezTo>
                <a:cubicBezTo>
                  <a:pt x="660656" y="1398917"/>
                  <a:pt x="657862" y="1359794"/>
                  <a:pt x="652828" y="1321200"/>
                </a:cubicBezTo>
                <a:cubicBezTo>
                  <a:pt x="651645" y="1312128"/>
                  <a:pt x="644159" y="1305061"/>
                  <a:pt x="640555" y="1296652"/>
                </a:cubicBezTo>
                <a:cubicBezTo>
                  <a:pt x="631970" y="1276620"/>
                  <a:pt x="636681" y="1274046"/>
                  <a:pt x="622144" y="1253694"/>
                </a:cubicBezTo>
                <a:cubicBezTo>
                  <a:pt x="609762" y="1236360"/>
                  <a:pt x="598322" y="1231211"/>
                  <a:pt x="579185" y="1223009"/>
                </a:cubicBezTo>
                <a:cubicBezTo>
                  <a:pt x="573239" y="1220461"/>
                  <a:pt x="566561" y="1219765"/>
                  <a:pt x="560775" y="1216872"/>
                </a:cubicBezTo>
                <a:cubicBezTo>
                  <a:pt x="546024" y="1209496"/>
                  <a:pt x="532295" y="1200222"/>
                  <a:pt x="517816" y="1192325"/>
                </a:cubicBezTo>
                <a:cubicBezTo>
                  <a:pt x="509785" y="1187944"/>
                  <a:pt x="501451" y="1184142"/>
                  <a:pt x="493269" y="1180051"/>
                </a:cubicBezTo>
                <a:cubicBezTo>
                  <a:pt x="417580" y="1182097"/>
                  <a:pt x="341834" y="1182587"/>
                  <a:pt x="266203" y="1186188"/>
                </a:cubicBezTo>
                <a:cubicBezTo>
                  <a:pt x="240204" y="1187426"/>
                  <a:pt x="235770" y="1191026"/>
                  <a:pt x="217108" y="1204598"/>
                </a:cubicBezTo>
                <a:cubicBezTo>
                  <a:pt x="209031" y="1210472"/>
                  <a:pt x="162129" y="1242293"/>
                  <a:pt x="149602" y="1259831"/>
                </a:cubicBezTo>
                <a:cubicBezTo>
                  <a:pt x="144285" y="1267275"/>
                  <a:pt x="142645" y="1276934"/>
                  <a:pt x="137328" y="1284378"/>
                </a:cubicBezTo>
                <a:cubicBezTo>
                  <a:pt x="107361" y="1326331"/>
                  <a:pt x="129120" y="1279993"/>
                  <a:pt x="106643" y="1321200"/>
                </a:cubicBezTo>
                <a:cubicBezTo>
                  <a:pt x="97881" y="1337263"/>
                  <a:pt x="95033" y="1357357"/>
                  <a:pt x="82095" y="1370295"/>
                </a:cubicBezTo>
                <a:lnTo>
                  <a:pt x="51411" y="1400980"/>
                </a:lnTo>
                <a:cubicBezTo>
                  <a:pt x="47320" y="1415299"/>
                  <a:pt x="25817" y="1450598"/>
                  <a:pt x="39137" y="1443938"/>
                </a:cubicBezTo>
                <a:cubicBezTo>
                  <a:pt x="55502" y="1435755"/>
                  <a:pt x="53536" y="1410067"/>
                  <a:pt x="63685" y="1394843"/>
                </a:cubicBezTo>
                <a:cubicBezTo>
                  <a:pt x="67776" y="1388706"/>
                  <a:pt x="72661" y="1383029"/>
                  <a:pt x="75959" y="1376432"/>
                </a:cubicBezTo>
                <a:cubicBezTo>
                  <a:pt x="80885" y="1366579"/>
                  <a:pt x="82882" y="1355377"/>
                  <a:pt x="88232" y="1345747"/>
                </a:cubicBezTo>
                <a:cubicBezTo>
                  <a:pt x="108686" y="1308929"/>
                  <a:pt x="102555" y="1331425"/>
                  <a:pt x="131191" y="1302789"/>
                </a:cubicBezTo>
                <a:cubicBezTo>
                  <a:pt x="152434" y="1281546"/>
                  <a:pt x="159551" y="1269454"/>
                  <a:pt x="174149" y="1247557"/>
                </a:cubicBezTo>
                <a:cubicBezTo>
                  <a:pt x="189683" y="1146587"/>
                  <a:pt x="197986" y="1125979"/>
                  <a:pt x="180286" y="1002080"/>
                </a:cubicBezTo>
                <a:cubicBezTo>
                  <a:pt x="177698" y="983967"/>
                  <a:pt x="165887" y="968209"/>
                  <a:pt x="155738" y="952985"/>
                </a:cubicBezTo>
                <a:cubicBezTo>
                  <a:pt x="151647" y="946848"/>
                  <a:pt x="146763" y="941171"/>
                  <a:pt x="143465" y="934574"/>
                </a:cubicBezTo>
                <a:cubicBezTo>
                  <a:pt x="140572" y="928788"/>
                  <a:pt x="141088" y="921428"/>
                  <a:pt x="137328" y="916164"/>
                </a:cubicBezTo>
                <a:cubicBezTo>
                  <a:pt x="130602" y="906748"/>
                  <a:pt x="120400" y="900325"/>
                  <a:pt x="112780" y="891616"/>
                </a:cubicBezTo>
                <a:cubicBezTo>
                  <a:pt x="76329" y="849958"/>
                  <a:pt x="114454" y="882132"/>
                  <a:pt x="69822" y="848657"/>
                </a:cubicBezTo>
                <a:cubicBezTo>
                  <a:pt x="59505" y="889925"/>
                  <a:pt x="60974" y="868496"/>
                  <a:pt x="75959" y="928437"/>
                </a:cubicBezTo>
                <a:cubicBezTo>
                  <a:pt x="79571" y="942885"/>
                  <a:pt x="83953" y="957131"/>
                  <a:pt x="88232" y="971396"/>
                </a:cubicBezTo>
                <a:cubicBezTo>
                  <a:pt x="90091" y="977592"/>
                  <a:pt x="90609" y="984542"/>
                  <a:pt x="94369" y="989806"/>
                </a:cubicBezTo>
                <a:cubicBezTo>
                  <a:pt x="101095" y="999222"/>
                  <a:pt x="111386" y="1005568"/>
                  <a:pt x="118917" y="1014354"/>
                </a:cubicBezTo>
                <a:cubicBezTo>
                  <a:pt x="123717" y="1019954"/>
                  <a:pt x="126663" y="1026943"/>
                  <a:pt x="131191" y="1032765"/>
                </a:cubicBezTo>
                <a:cubicBezTo>
                  <a:pt x="141000" y="1045376"/>
                  <a:pt x="151261" y="1057645"/>
                  <a:pt x="161875" y="1069586"/>
                </a:cubicBezTo>
                <a:cubicBezTo>
                  <a:pt x="167641" y="1076073"/>
                  <a:pt x="175241" y="1080935"/>
                  <a:pt x="180286" y="1087997"/>
                </a:cubicBezTo>
                <a:cubicBezTo>
                  <a:pt x="185603" y="1095441"/>
                  <a:pt x="188021" y="1104602"/>
                  <a:pt x="192560" y="1112545"/>
                </a:cubicBezTo>
                <a:cubicBezTo>
                  <a:pt x="197204" y="1120671"/>
                  <a:pt x="218859" y="1151118"/>
                  <a:pt x="223244" y="1155503"/>
                </a:cubicBezTo>
                <a:cubicBezTo>
                  <a:pt x="230476" y="1162736"/>
                  <a:pt x="240094" y="1167179"/>
                  <a:pt x="247792" y="1173914"/>
                </a:cubicBezTo>
                <a:cubicBezTo>
                  <a:pt x="256501" y="1181534"/>
                  <a:pt x="265235" y="1189328"/>
                  <a:pt x="272340" y="1198462"/>
                </a:cubicBezTo>
                <a:cubicBezTo>
                  <a:pt x="279663" y="1207877"/>
                  <a:pt x="281336" y="1221823"/>
                  <a:pt x="290751" y="1229146"/>
                </a:cubicBezTo>
                <a:cubicBezTo>
                  <a:pt x="300963" y="1237089"/>
                  <a:pt x="315298" y="1237329"/>
                  <a:pt x="327572" y="1241420"/>
                </a:cubicBezTo>
                <a:cubicBezTo>
                  <a:pt x="398453" y="1312301"/>
                  <a:pt x="347163" y="1270146"/>
                  <a:pt x="573048" y="1247557"/>
                </a:cubicBezTo>
                <a:cubicBezTo>
                  <a:pt x="580387" y="1246823"/>
                  <a:pt x="585055" y="1238942"/>
                  <a:pt x="591459" y="1235283"/>
                </a:cubicBezTo>
                <a:cubicBezTo>
                  <a:pt x="612693" y="1223149"/>
                  <a:pt x="613763" y="1223757"/>
                  <a:pt x="634418" y="1216872"/>
                </a:cubicBezTo>
                <a:cubicBezTo>
                  <a:pt x="638509" y="1208690"/>
                  <a:pt x="642152" y="1200268"/>
                  <a:pt x="646691" y="1192325"/>
                </a:cubicBezTo>
                <a:cubicBezTo>
                  <a:pt x="650350" y="1185921"/>
                  <a:pt x="658727" y="1181286"/>
                  <a:pt x="658965" y="1173914"/>
                </a:cubicBezTo>
                <a:cubicBezTo>
                  <a:pt x="660813" y="1116629"/>
                  <a:pt x="656911" y="1059249"/>
                  <a:pt x="652828" y="1002080"/>
                </a:cubicBezTo>
                <a:cubicBezTo>
                  <a:pt x="646158" y="908702"/>
                  <a:pt x="648246" y="943845"/>
                  <a:pt x="634418" y="897753"/>
                </a:cubicBezTo>
                <a:cubicBezTo>
                  <a:pt x="630139" y="883488"/>
                  <a:pt x="628307" y="868352"/>
                  <a:pt x="622144" y="854794"/>
                </a:cubicBezTo>
                <a:cubicBezTo>
                  <a:pt x="617912" y="845483"/>
                  <a:pt x="608887" y="839082"/>
                  <a:pt x="603733" y="830247"/>
                </a:cubicBezTo>
                <a:cubicBezTo>
                  <a:pt x="594514" y="814442"/>
                  <a:pt x="595550" y="789333"/>
                  <a:pt x="579185" y="781151"/>
                </a:cubicBezTo>
                <a:lnTo>
                  <a:pt x="542364" y="762741"/>
                </a:lnTo>
                <a:cubicBezTo>
                  <a:pt x="538273" y="754558"/>
                  <a:pt x="533694" y="746602"/>
                  <a:pt x="530090" y="738193"/>
                </a:cubicBezTo>
                <a:cubicBezTo>
                  <a:pt x="527542" y="732247"/>
                  <a:pt x="528094" y="724752"/>
                  <a:pt x="523953" y="719782"/>
                </a:cubicBezTo>
                <a:cubicBezTo>
                  <a:pt x="507285" y="699780"/>
                  <a:pt x="480365" y="687838"/>
                  <a:pt x="468721" y="664550"/>
                </a:cubicBezTo>
                <a:cubicBezTo>
                  <a:pt x="458393" y="643894"/>
                  <a:pt x="457388" y="635415"/>
                  <a:pt x="438036" y="621592"/>
                </a:cubicBezTo>
                <a:cubicBezTo>
                  <a:pt x="430592" y="616275"/>
                  <a:pt x="420473" y="615227"/>
                  <a:pt x="413489" y="609318"/>
                </a:cubicBezTo>
                <a:cubicBezTo>
                  <a:pt x="393613" y="592500"/>
                  <a:pt x="379086" y="569708"/>
                  <a:pt x="358257" y="554086"/>
                </a:cubicBezTo>
                <a:cubicBezTo>
                  <a:pt x="350074" y="547949"/>
                  <a:pt x="340942" y="542908"/>
                  <a:pt x="333709" y="535675"/>
                </a:cubicBezTo>
                <a:cubicBezTo>
                  <a:pt x="326476" y="528442"/>
                  <a:pt x="321955" y="518893"/>
                  <a:pt x="315298" y="511127"/>
                </a:cubicBezTo>
                <a:cubicBezTo>
                  <a:pt x="309650" y="504538"/>
                  <a:pt x="303024" y="498854"/>
                  <a:pt x="296887" y="492717"/>
                </a:cubicBezTo>
                <a:cubicBezTo>
                  <a:pt x="264011" y="426960"/>
                  <a:pt x="309854" y="509504"/>
                  <a:pt x="260066" y="449758"/>
                </a:cubicBezTo>
                <a:cubicBezTo>
                  <a:pt x="255925" y="444788"/>
                  <a:pt x="256477" y="437293"/>
                  <a:pt x="253929" y="431347"/>
                </a:cubicBezTo>
                <a:cubicBezTo>
                  <a:pt x="250325" y="422939"/>
                  <a:pt x="247448" y="413880"/>
                  <a:pt x="241655" y="406800"/>
                </a:cubicBezTo>
                <a:cubicBezTo>
                  <a:pt x="228831" y="391127"/>
                  <a:pt x="213017" y="378161"/>
                  <a:pt x="198697" y="363841"/>
                </a:cubicBezTo>
                <a:lnTo>
                  <a:pt x="155738" y="320883"/>
                </a:lnTo>
                <a:lnTo>
                  <a:pt x="174149" y="339294"/>
                </a:lnTo>
                <a:cubicBezTo>
                  <a:pt x="180286" y="345431"/>
                  <a:pt x="187746" y="350483"/>
                  <a:pt x="192560" y="357704"/>
                </a:cubicBezTo>
                <a:cubicBezTo>
                  <a:pt x="200743" y="369978"/>
                  <a:pt x="209519" y="381877"/>
                  <a:pt x="217108" y="394526"/>
                </a:cubicBezTo>
                <a:cubicBezTo>
                  <a:pt x="232864" y="420786"/>
                  <a:pt x="227066" y="426254"/>
                  <a:pt x="253929" y="449758"/>
                </a:cubicBezTo>
                <a:cubicBezTo>
                  <a:pt x="260814" y="455782"/>
                  <a:pt x="270294" y="457941"/>
                  <a:pt x="278477" y="462032"/>
                </a:cubicBezTo>
                <a:cubicBezTo>
                  <a:pt x="320771" y="518427"/>
                  <a:pt x="266694" y="450251"/>
                  <a:pt x="333709" y="517264"/>
                </a:cubicBezTo>
                <a:cubicBezTo>
                  <a:pt x="340942" y="524496"/>
                  <a:pt x="344888" y="534579"/>
                  <a:pt x="352120" y="541812"/>
                </a:cubicBezTo>
                <a:cubicBezTo>
                  <a:pt x="359352" y="549044"/>
                  <a:pt x="369435" y="552991"/>
                  <a:pt x="376667" y="560223"/>
                </a:cubicBezTo>
                <a:cubicBezTo>
                  <a:pt x="395192" y="578748"/>
                  <a:pt x="398276" y="591251"/>
                  <a:pt x="407352" y="615455"/>
                </a:cubicBezTo>
                <a:cubicBezTo>
                  <a:pt x="409623" y="621512"/>
                  <a:pt x="410347" y="628211"/>
                  <a:pt x="413489" y="633866"/>
                </a:cubicBezTo>
                <a:cubicBezTo>
                  <a:pt x="420653" y="646761"/>
                  <a:pt x="430447" y="658038"/>
                  <a:pt x="438036" y="670687"/>
                </a:cubicBezTo>
                <a:cubicBezTo>
                  <a:pt x="442743" y="678532"/>
                  <a:pt x="442991" y="689746"/>
                  <a:pt x="450310" y="695235"/>
                </a:cubicBezTo>
                <a:cubicBezTo>
                  <a:pt x="468607" y="708957"/>
                  <a:pt x="511679" y="725919"/>
                  <a:pt x="511679" y="725919"/>
                </a:cubicBezTo>
                <a:cubicBezTo>
                  <a:pt x="603193" y="908948"/>
                  <a:pt x="513098" y="738117"/>
                  <a:pt x="530090" y="222692"/>
                </a:cubicBezTo>
                <a:cubicBezTo>
                  <a:pt x="530724" y="203459"/>
                  <a:pt x="545881" y="188921"/>
                  <a:pt x="554638" y="173597"/>
                </a:cubicBezTo>
                <a:cubicBezTo>
                  <a:pt x="559177" y="165654"/>
                  <a:pt x="562821" y="157232"/>
                  <a:pt x="566912" y="149049"/>
                </a:cubicBezTo>
                <a:cubicBezTo>
                  <a:pt x="586677" y="-127704"/>
                  <a:pt x="567365" y="104872"/>
                  <a:pt x="585322" y="603181"/>
                </a:cubicBezTo>
                <a:cubicBezTo>
                  <a:pt x="587023" y="650378"/>
                  <a:pt x="593505" y="697280"/>
                  <a:pt x="597596" y="744330"/>
                </a:cubicBezTo>
                <a:cubicBezTo>
                  <a:pt x="605779" y="742284"/>
                  <a:pt x="617083" y="744941"/>
                  <a:pt x="622144" y="738193"/>
                </a:cubicBezTo>
                <a:cubicBezTo>
                  <a:pt x="629684" y="728139"/>
                  <a:pt x="646157" y="635647"/>
                  <a:pt x="646691" y="633866"/>
                </a:cubicBezTo>
                <a:cubicBezTo>
                  <a:pt x="653022" y="612763"/>
                  <a:pt x="664272" y="593398"/>
                  <a:pt x="671239" y="572496"/>
                </a:cubicBezTo>
                <a:cubicBezTo>
                  <a:pt x="680593" y="544435"/>
                  <a:pt x="684646" y="508296"/>
                  <a:pt x="695787" y="480443"/>
                </a:cubicBezTo>
                <a:cubicBezTo>
                  <a:pt x="698526" y="473595"/>
                  <a:pt x="703970" y="468169"/>
                  <a:pt x="708061" y="462032"/>
                </a:cubicBezTo>
                <a:cubicBezTo>
                  <a:pt x="710106" y="447713"/>
                  <a:pt x="707728" y="432012"/>
                  <a:pt x="714197" y="419074"/>
                </a:cubicBezTo>
                <a:cubicBezTo>
                  <a:pt x="718771" y="409925"/>
                  <a:pt x="731512" y="407896"/>
                  <a:pt x="738745" y="400663"/>
                </a:cubicBezTo>
                <a:cubicBezTo>
                  <a:pt x="745978" y="393430"/>
                  <a:pt x="749390" y="382772"/>
                  <a:pt x="757156" y="376115"/>
                </a:cubicBezTo>
                <a:cubicBezTo>
                  <a:pt x="764102" y="370161"/>
                  <a:pt x="774260" y="369158"/>
                  <a:pt x="781704" y="363841"/>
                </a:cubicBezTo>
                <a:cubicBezTo>
                  <a:pt x="788766" y="358797"/>
                  <a:pt x="793052" y="350475"/>
                  <a:pt x="800114" y="345431"/>
                </a:cubicBezTo>
                <a:cubicBezTo>
                  <a:pt x="856657" y="305044"/>
                  <a:pt x="795205" y="362614"/>
                  <a:pt x="843073" y="314746"/>
                </a:cubicBezTo>
                <a:cubicBezTo>
                  <a:pt x="857392" y="316792"/>
                  <a:pt x="874736" y="311847"/>
                  <a:pt x="886031" y="320883"/>
                </a:cubicBezTo>
                <a:cubicBezTo>
                  <a:pt x="891790" y="325491"/>
                  <a:pt x="878557" y="333694"/>
                  <a:pt x="873757" y="339294"/>
                </a:cubicBezTo>
                <a:cubicBezTo>
                  <a:pt x="855316" y="360809"/>
                  <a:pt x="840850" y="370529"/>
                  <a:pt x="818525" y="388389"/>
                </a:cubicBezTo>
                <a:cubicBezTo>
                  <a:pt x="816479" y="396572"/>
                  <a:pt x="817291" y="406074"/>
                  <a:pt x="812388" y="412937"/>
                </a:cubicBezTo>
                <a:cubicBezTo>
                  <a:pt x="806443" y="421260"/>
                  <a:pt x="795537" y="424612"/>
                  <a:pt x="787840" y="431347"/>
                </a:cubicBezTo>
                <a:cubicBezTo>
                  <a:pt x="779131" y="438967"/>
                  <a:pt x="770621" y="446939"/>
                  <a:pt x="763293" y="455895"/>
                </a:cubicBezTo>
                <a:cubicBezTo>
                  <a:pt x="752150" y="469515"/>
                  <a:pt x="742056" y="484007"/>
                  <a:pt x="732608" y="498853"/>
                </a:cubicBezTo>
                <a:cubicBezTo>
                  <a:pt x="727696" y="506571"/>
                  <a:pt x="724873" y="515458"/>
                  <a:pt x="720334" y="523401"/>
                </a:cubicBezTo>
                <a:cubicBezTo>
                  <a:pt x="716675" y="529805"/>
                  <a:pt x="712152" y="535675"/>
                  <a:pt x="708061" y="541812"/>
                </a:cubicBezTo>
                <a:cubicBezTo>
                  <a:pt x="706015" y="566360"/>
                  <a:pt x="703600" y="590879"/>
                  <a:pt x="701924" y="615455"/>
                </a:cubicBezTo>
                <a:cubicBezTo>
                  <a:pt x="697462" y="680891"/>
                  <a:pt x="694880" y="746457"/>
                  <a:pt x="689650" y="811836"/>
                </a:cubicBezTo>
                <a:cubicBezTo>
                  <a:pt x="680881" y="921445"/>
                  <a:pt x="689731" y="891412"/>
                  <a:pt x="665102" y="952985"/>
                </a:cubicBezTo>
                <a:cubicBezTo>
                  <a:pt x="674160" y="1016388"/>
                  <a:pt x="664829" y="975248"/>
                  <a:pt x="683513" y="1026628"/>
                </a:cubicBezTo>
                <a:cubicBezTo>
                  <a:pt x="687934" y="1038787"/>
                  <a:pt x="690433" y="1051671"/>
                  <a:pt x="695787" y="1063449"/>
                </a:cubicBezTo>
                <a:cubicBezTo>
                  <a:pt x="700723" y="1074308"/>
                  <a:pt x="708404" y="1083707"/>
                  <a:pt x="714197" y="1094134"/>
                </a:cubicBezTo>
                <a:cubicBezTo>
                  <a:pt x="718640" y="1102131"/>
                  <a:pt x="719027" y="1113365"/>
                  <a:pt x="726471" y="1118682"/>
                </a:cubicBezTo>
                <a:cubicBezTo>
                  <a:pt x="734959" y="1124745"/>
                  <a:pt x="746928" y="1122773"/>
                  <a:pt x="757156" y="1124819"/>
                </a:cubicBezTo>
                <a:cubicBezTo>
                  <a:pt x="775567" y="1120728"/>
                  <a:pt x="795950" y="1121791"/>
                  <a:pt x="812388" y="1112545"/>
                </a:cubicBezTo>
                <a:cubicBezTo>
                  <a:pt x="830038" y="1102617"/>
                  <a:pt x="841026" y="1083906"/>
                  <a:pt x="855346" y="1069586"/>
                </a:cubicBezTo>
                <a:cubicBezTo>
                  <a:pt x="861483" y="1063449"/>
                  <a:pt x="865699" y="1054399"/>
                  <a:pt x="873757" y="1051176"/>
                </a:cubicBezTo>
                <a:cubicBezTo>
                  <a:pt x="912936" y="1035504"/>
                  <a:pt x="894589" y="1043829"/>
                  <a:pt x="928989" y="1026628"/>
                </a:cubicBezTo>
                <a:cubicBezTo>
                  <a:pt x="949446" y="1028674"/>
                  <a:pt x="970113" y="1029192"/>
                  <a:pt x="990359" y="1032765"/>
                </a:cubicBezTo>
                <a:cubicBezTo>
                  <a:pt x="1054509" y="1044086"/>
                  <a:pt x="1011460" y="1050503"/>
                  <a:pt x="1057865" y="1038902"/>
                </a:cubicBezTo>
                <a:cubicBezTo>
                  <a:pt x="1051728" y="967305"/>
                  <a:pt x="1047949" y="895466"/>
                  <a:pt x="1039454" y="824110"/>
                </a:cubicBezTo>
                <a:cubicBezTo>
                  <a:pt x="1037693" y="809322"/>
                  <a:pt x="1029967" y="795781"/>
                  <a:pt x="1027180" y="781151"/>
                </a:cubicBezTo>
                <a:cubicBezTo>
                  <a:pt x="1021767" y="752733"/>
                  <a:pt x="1018997" y="723874"/>
                  <a:pt x="1014906" y="695235"/>
                </a:cubicBezTo>
                <a:cubicBezTo>
                  <a:pt x="1017473" y="623369"/>
                  <a:pt x="989744" y="557276"/>
                  <a:pt x="1033317" y="504990"/>
                </a:cubicBezTo>
                <a:cubicBezTo>
                  <a:pt x="1038873" y="498323"/>
                  <a:pt x="1045591" y="492717"/>
                  <a:pt x="1051728" y="486580"/>
                </a:cubicBezTo>
                <a:cubicBezTo>
                  <a:pt x="1055819" y="478397"/>
                  <a:pt x="1060876" y="470630"/>
                  <a:pt x="1064002" y="462032"/>
                </a:cubicBezTo>
                <a:cubicBezTo>
                  <a:pt x="1069091" y="448036"/>
                  <a:pt x="1067838" y="431346"/>
                  <a:pt x="1076275" y="419074"/>
                </a:cubicBezTo>
                <a:cubicBezTo>
                  <a:pt x="1108544" y="372137"/>
                  <a:pt x="1123565" y="369573"/>
                  <a:pt x="1162192" y="345431"/>
                </a:cubicBezTo>
                <a:cubicBezTo>
                  <a:pt x="1168447" y="341522"/>
                  <a:pt x="1174199" y="336816"/>
                  <a:pt x="1180603" y="333157"/>
                </a:cubicBezTo>
                <a:cubicBezTo>
                  <a:pt x="1188546" y="328618"/>
                  <a:pt x="1197154" y="325326"/>
                  <a:pt x="1205151" y="320883"/>
                </a:cubicBezTo>
                <a:cubicBezTo>
                  <a:pt x="1256749" y="292217"/>
                  <a:pt x="1214169" y="311138"/>
                  <a:pt x="1266520" y="290198"/>
                </a:cubicBezTo>
                <a:cubicBezTo>
                  <a:pt x="1262429" y="247240"/>
                  <a:pt x="1259439" y="204162"/>
                  <a:pt x="1254246" y="161323"/>
                </a:cubicBezTo>
                <a:cubicBezTo>
                  <a:pt x="1251251" y="136618"/>
                  <a:pt x="1245491" y="63044"/>
                  <a:pt x="1241972" y="87680"/>
                </a:cubicBezTo>
                <a:cubicBezTo>
                  <a:pt x="1228539" y="181712"/>
                  <a:pt x="1230301" y="177571"/>
                  <a:pt x="1260383" y="222692"/>
                </a:cubicBezTo>
                <a:cubicBezTo>
                  <a:pt x="1264474" y="234966"/>
                  <a:pt x="1269253" y="247032"/>
                  <a:pt x="1272657" y="259514"/>
                </a:cubicBezTo>
                <a:cubicBezTo>
                  <a:pt x="1276516" y="273666"/>
                  <a:pt x="1275640" y="298324"/>
                  <a:pt x="1291067" y="308609"/>
                </a:cubicBezTo>
                <a:cubicBezTo>
                  <a:pt x="1298085" y="313288"/>
                  <a:pt x="1307432" y="312700"/>
                  <a:pt x="1315615" y="314746"/>
                </a:cubicBezTo>
                <a:cubicBezTo>
                  <a:pt x="1321752" y="308609"/>
                  <a:pt x="1328819" y="303278"/>
                  <a:pt x="1334026" y="296335"/>
                </a:cubicBezTo>
                <a:cubicBezTo>
                  <a:pt x="1348436" y="277122"/>
                  <a:pt x="1361271" y="239324"/>
                  <a:pt x="1389258" y="228829"/>
                </a:cubicBezTo>
                <a:cubicBezTo>
                  <a:pt x="1399024" y="225167"/>
                  <a:pt x="1409714" y="224738"/>
                  <a:pt x="1419942" y="222692"/>
                </a:cubicBezTo>
                <a:cubicBezTo>
                  <a:pt x="1426079" y="226783"/>
                  <a:pt x="1440142" y="227810"/>
                  <a:pt x="1438353" y="234966"/>
                </a:cubicBezTo>
                <a:cubicBezTo>
                  <a:pt x="1436974" y="240482"/>
                  <a:pt x="1402010" y="251172"/>
                  <a:pt x="1395395" y="253377"/>
                </a:cubicBezTo>
                <a:cubicBezTo>
                  <a:pt x="1346295" y="318844"/>
                  <a:pt x="1409719" y="239052"/>
                  <a:pt x="1352436" y="296335"/>
                </a:cubicBezTo>
                <a:cubicBezTo>
                  <a:pt x="1345204" y="303567"/>
                  <a:pt x="1339971" y="312560"/>
                  <a:pt x="1334026" y="320883"/>
                </a:cubicBezTo>
                <a:cubicBezTo>
                  <a:pt x="1329739" y="326885"/>
                  <a:pt x="1327418" y="334572"/>
                  <a:pt x="1321752" y="339294"/>
                </a:cubicBezTo>
                <a:cubicBezTo>
                  <a:pt x="1314724" y="345151"/>
                  <a:pt x="1305387" y="347477"/>
                  <a:pt x="1297204" y="351568"/>
                </a:cubicBezTo>
                <a:cubicBezTo>
                  <a:pt x="1294809" y="358754"/>
                  <a:pt x="1281685" y="403909"/>
                  <a:pt x="1272657" y="412937"/>
                </a:cubicBezTo>
                <a:cubicBezTo>
                  <a:pt x="1268083" y="417511"/>
                  <a:pt x="1260383" y="417028"/>
                  <a:pt x="1254246" y="419074"/>
                </a:cubicBezTo>
                <a:cubicBezTo>
                  <a:pt x="1283991" y="420561"/>
                  <a:pt x="1376811" y="415919"/>
                  <a:pt x="1419942" y="437484"/>
                </a:cubicBezTo>
                <a:cubicBezTo>
                  <a:pt x="1427705" y="441365"/>
                  <a:pt x="1432216" y="449758"/>
                  <a:pt x="1438353" y="455895"/>
                </a:cubicBezTo>
                <a:cubicBezTo>
                  <a:pt x="1330966" y="527487"/>
                  <a:pt x="1457097" y="448023"/>
                  <a:pt x="1106960" y="480443"/>
                </a:cubicBezTo>
                <a:cubicBezTo>
                  <a:pt x="1098318" y="481243"/>
                  <a:pt x="1094686" y="492716"/>
                  <a:pt x="1088549" y="498853"/>
                </a:cubicBezTo>
                <a:cubicBezTo>
                  <a:pt x="1084458" y="507036"/>
                  <a:pt x="1076529" y="514256"/>
                  <a:pt x="1076275" y="523401"/>
                </a:cubicBezTo>
                <a:cubicBezTo>
                  <a:pt x="1071096" y="709835"/>
                  <a:pt x="1047384" y="667240"/>
                  <a:pt x="1094686" y="738193"/>
                </a:cubicBezTo>
                <a:cubicBezTo>
                  <a:pt x="1096732" y="748421"/>
                  <a:pt x="1098078" y="758815"/>
                  <a:pt x="1100823" y="768878"/>
                </a:cubicBezTo>
                <a:cubicBezTo>
                  <a:pt x="1131133" y="880014"/>
                  <a:pt x="1094202" y="723978"/>
                  <a:pt x="1125371" y="848657"/>
                </a:cubicBezTo>
                <a:cubicBezTo>
                  <a:pt x="1129945" y="866954"/>
                  <a:pt x="1133403" y="885513"/>
                  <a:pt x="1137644" y="903890"/>
                </a:cubicBezTo>
                <a:cubicBezTo>
                  <a:pt x="1139540" y="912108"/>
                  <a:pt x="1140459" y="920685"/>
                  <a:pt x="1143781" y="928437"/>
                </a:cubicBezTo>
                <a:cubicBezTo>
                  <a:pt x="1146687" y="935216"/>
                  <a:pt x="1151964" y="940711"/>
                  <a:pt x="1156055" y="946848"/>
                </a:cubicBezTo>
                <a:cubicBezTo>
                  <a:pt x="1181720" y="1062337"/>
                  <a:pt x="1154899" y="955654"/>
                  <a:pt x="1180603" y="1032765"/>
                </a:cubicBezTo>
                <a:cubicBezTo>
                  <a:pt x="1185312" y="1046893"/>
                  <a:pt x="1185746" y="1062649"/>
                  <a:pt x="1192877" y="1075723"/>
                </a:cubicBezTo>
                <a:cubicBezTo>
                  <a:pt x="1198418" y="1085882"/>
                  <a:pt x="1209804" y="1091562"/>
                  <a:pt x="1217424" y="1100271"/>
                </a:cubicBezTo>
                <a:cubicBezTo>
                  <a:pt x="1241680" y="1127993"/>
                  <a:pt x="1228061" y="1120785"/>
                  <a:pt x="1254246" y="1143229"/>
                </a:cubicBezTo>
                <a:cubicBezTo>
                  <a:pt x="1262012" y="1149885"/>
                  <a:pt x="1268792" y="1159497"/>
                  <a:pt x="1278793" y="1161640"/>
                </a:cubicBezTo>
                <a:cubicBezTo>
                  <a:pt x="1327172" y="1172007"/>
                  <a:pt x="1377072" y="1173244"/>
                  <a:pt x="1426079" y="1180051"/>
                </a:cubicBezTo>
                <a:cubicBezTo>
                  <a:pt x="1570612" y="1200125"/>
                  <a:pt x="1424095" y="1187598"/>
                  <a:pt x="1597913" y="1198462"/>
                </a:cubicBezTo>
                <a:cubicBezTo>
                  <a:pt x="1784220" y="1245036"/>
                  <a:pt x="1580737" y="1197872"/>
                  <a:pt x="2052044" y="1223009"/>
                </a:cubicBezTo>
                <a:cubicBezTo>
                  <a:pt x="2070877" y="1224013"/>
                  <a:pt x="2088455" y="1234088"/>
                  <a:pt x="2107277" y="1235283"/>
                </a:cubicBezTo>
                <a:cubicBezTo>
                  <a:pt x="2217595" y="1242287"/>
                  <a:pt x="2328206" y="1243466"/>
                  <a:pt x="2438670" y="1247557"/>
                </a:cubicBezTo>
                <a:cubicBezTo>
                  <a:pt x="2473446" y="1255739"/>
                  <a:pt x="2507430" y="1268749"/>
                  <a:pt x="2542997" y="1272104"/>
                </a:cubicBezTo>
                <a:cubicBezTo>
                  <a:pt x="2616343" y="1279023"/>
                  <a:pt x="2690382" y="1273915"/>
                  <a:pt x="2763926" y="1278241"/>
                </a:cubicBezTo>
                <a:cubicBezTo>
                  <a:pt x="2794829" y="1280059"/>
                  <a:pt x="2825295" y="1286424"/>
                  <a:pt x="2855980" y="1290515"/>
                </a:cubicBezTo>
                <a:cubicBezTo>
                  <a:pt x="2966444" y="1284378"/>
                  <a:pt x="3077085" y="1280857"/>
                  <a:pt x="3187373" y="1272104"/>
                </a:cubicBezTo>
                <a:cubicBezTo>
                  <a:pt x="3304501" y="1262808"/>
                  <a:pt x="3200047" y="1265859"/>
                  <a:pt x="3267153" y="1247557"/>
                </a:cubicBezTo>
                <a:cubicBezTo>
                  <a:pt x="3281108" y="1243751"/>
                  <a:pt x="3295792" y="1243466"/>
                  <a:pt x="3310112" y="1241420"/>
                </a:cubicBezTo>
                <a:cubicBezTo>
                  <a:pt x="3391746" y="1186996"/>
                  <a:pt x="3306615" y="1240099"/>
                  <a:pt x="3377618" y="1204598"/>
                </a:cubicBezTo>
                <a:cubicBezTo>
                  <a:pt x="3384215" y="1201300"/>
                  <a:pt x="3388913" y="1194265"/>
                  <a:pt x="3396028" y="1192325"/>
                </a:cubicBezTo>
                <a:cubicBezTo>
                  <a:pt x="3411940" y="1187986"/>
                  <a:pt x="3428759" y="1188234"/>
                  <a:pt x="3445124" y="1186188"/>
                </a:cubicBezTo>
                <a:cubicBezTo>
                  <a:pt x="3492288" y="1123299"/>
                  <a:pt x="3433576" y="1193961"/>
                  <a:pt x="3488082" y="1149366"/>
                </a:cubicBezTo>
                <a:cubicBezTo>
                  <a:pt x="3503755" y="1136543"/>
                  <a:pt x="3516721" y="1120727"/>
                  <a:pt x="3531040" y="1106408"/>
                </a:cubicBezTo>
                <a:cubicBezTo>
                  <a:pt x="3537177" y="1100271"/>
                  <a:pt x="3542230" y="1092811"/>
                  <a:pt x="3549451" y="1087997"/>
                </a:cubicBezTo>
                <a:cubicBezTo>
                  <a:pt x="3555588" y="1083906"/>
                  <a:pt x="3562262" y="1080523"/>
                  <a:pt x="3567862" y="1075723"/>
                </a:cubicBezTo>
                <a:cubicBezTo>
                  <a:pt x="3576648" y="1068192"/>
                  <a:pt x="3582294" y="1056796"/>
                  <a:pt x="3592410" y="1051176"/>
                </a:cubicBezTo>
                <a:cubicBezTo>
                  <a:pt x="3601528" y="1046111"/>
                  <a:pt x="3612866" y="1047085"/>
                  <a:pt x="3623094" y="1045039"/>
                </a:cubicBezTo>
                <a:cubicBezTo>
                  <a:pt x="3679391" y="1016890"/>
                  <a:pt x="3614268" y="1053865"/>
                  <a:pt x="3690600" y="977533"/>
                </a:cubicBezTo>
                <a:cubicBezTo>
                  <a:pt x="3696737" y="971396"/>
                  <a:pt x="3703966" y="966184"/>
                  <a:pt x="3709011" y="959122"/>
                </a:cubicBezTo>
                <a:cubicBezTo>
                  <a:pt x="3714328" y="951678"/>
                  <a:pt x="3717569" y="942934"/>
                  <a:pt x="3721285" y="934574"/>
                </a:cubicBezTo>
                <a:cubicBezTo>
                  <a:pt x="3733315" y="907507"/>
                  <a:pt x="3738340" y="890899"/>
                  <a:pt x="3745832" y="860931"/>
                </a:cubicBezTo>
                <a:cubicBezTo>
                  <a:pt x="3748362" y="850812"/>
                  <a:pt x="3747304" y="839576"/>
                  <a:pt x="3751969" y="830247"/>
                </a:cubicBezTo>
                <a:cubicBezTo>
                  <a:pt x="3761865" y="810456"/>
                  <a:pt x="3788791" y="775015"/>
                  <a:pt x="3788791" y="775015"/>
                </a:cubicBezTo>
                <a:cubicBezTo>
                  <a:pt x="3790837" y="736148"/>
                  <a:pt x="3792155" y="697235"/>
                  <a:pt x="3794928" y="658413"/>
                </a:cubicBezTo>
                <a:cubicBezTo>
                  <a:pt x="3805491" y="510538"/>
                  <a:pt x="3779428" y="554296"/>
                  <a:pt x="3825612" y="492717"/>
                </a:cubicBezTo>
                <a:cubicBezTo>
                  <a:pt x="3821521" y="404754"/>
                  <a:pt x="3820805" y="316570"/>
                  <a:pt x="3813338" y="228829"/>
                </a:cubicBezTo>
                <a:cubicBezTo>
                  <a:pt x="3812643" y="220664"/>
                  <a:pt x="3794145" y="193367"/>
                  <a:pt x="3788791" y="185871"/>
                </a:cubicBezTo>
                <a:cubicBezTo>
                  <a:pt x="3778494" y="171456"/>
                  <a:pt x="3766309" y="154066"/>
                  <a:pt x="3751969" y="142913"/>
                </a:cubicBezTo>
                <a:cubicBezTo>
                  <a:pt x="3740325" y="133857"/>
                  <a:pt x="3727422" y="126548"/>
                  <a:pt x="3715148" y="118365"/>
                </a:cubicBezTo>
                <a:cubicBezTo>
                  <a:pt x="3711057" y="112228"/>
                  <a:pt x="3705779" y="106733"/>
                  <a:pt x="3702874" y="99954"/>
                </a:cubicBezTo>
                <a:cubicBezTo>
                  <a:pt x="3692310" y="75304"/>
                  <a:pt x="3703723" y="76256"/>
                  <a:pt x="3684463" y="56996"/>
                </a:cubicBezTo>
                <a:cubicBezTo>
                  <a:pt x="3679248" y="51781"/>
                  <a:pt x="3672055" y="49009"/>
                  <a:pt x="3666053" y="44722"/>
                </a:cubicBezTo>
                <a:cubicBezTo>
                  <a:pt x="3657730" y="38777"/>
                  <a:pt x="3649688" y="32448"/>
                  <a:pt x="3641505" y="26311"/>
                </a:cubicBezTo>
                <a:cubicBezTo>
                  <a:pt x="3637414" y="18129"/>
                  <a:pt x="3620552" y="4657"/>
                  <a:pt x="3629231" y="1764"/>
                </a:cubicBezTo>
                <a:cubicBezTo>
                  <a:pt x="3658801" y="-8093"/>
                  <a:pt x="3659757" y="25993"/>
                  <a:pt x="3666053" y="38585"/>
                </a:cubicBezTo>
                <a:cubicBezTo>
                  <a:pt x="3673057" y="52592"/>
                  <a:pt x="3694732" y="91812"/>
                  <a:pt x="3709011" y="106091"/>
                </a:cubicBezTo>
                <a:cubicBezTo>
                  <a:pt x="3720308" y="117388"/>
                  <a:pt x="3732353" y="128198"/>
                  <a:pt x="3745832" y="136776"/>
                </a:cubicBezTo>
                <a:cubicBezTo>
                  <a:pt x="3755126" y="142690"/>
                  <a:pt x="3766289" y="144958"/>
                  <a:pt x="3776517" y="149049"/>
                </a:cubicBezTo>
                <a:cubicBezTo>
                  <a:pt x="3794928" y="163369"/>
                  <a:pt x="3817754" y="173349"/>
                  <a:pt x="3831749" y="192008"/>
                </a:cubicBezTo>
                <a:cubicBezTo>
                  <a:pt x="3837886" y="200190"/>
                  <a:pt x="3841837" y="210610"/>
                  <a:pt x="3850160" y="216555"/>
                </a:cubicBezTo>
                <a:cubicBezTo>
                  <a:pt x="3857024" y="221457"/>
                  <a:pt x="3866525" y="220646"/>
                  <a:pt x="3874708" y="222692"/>
                </a:cubicBezTo>
                <a:cubicBezTo>
                  <a:pt x="3877763" y="234916"/>
                  <a:pt x="3880840" y="269158"/>
                  <a:pt x="3905392" y="265651"/>
                </a:cubicBezTo>
                <a:cubicBezTo>
                  <a:pt x="3915518" y="264204"/>
                  <a:pt x="3916037" y="247760"/>
                  <a:pt x="3923803" y="241103"/>
                </a:cubicBezTo>
                <a:cubicBezTo>
                  <a:pt x="3930749" y="235149"/>
                  <a:pt x="3939942" y="232433"/>
                  <a:pt x="3948351" y="228829"/>
                </a:cubicBezTo>
                <a:cubicBezTo>
                  <a:pt x="3968602" y="220150"/>
                  <a:pt x="3991388" y="216503"/>
                  <a:pt x="4009720" y="204282"/>
                </a:cubicBezTo>
                <a:lnTo>
                  <a:pt x="4046541" y="179734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845DEE24-C167-4677-9C4A-937FF0E311C0}"/>
              </a:ext>
            </a:extLst>
          </p:cNvPr>
          <p:cNvSpPr/>
          <p:nvPr/>
        </p:nvSpPr>
        <p:spPr>
          <a:xfrm>
            <a:off x="2920446" y="3594380"/>
            <a:ext cx="3303107" cy="1451250"/>
          </a:xfrm>
          <a:custGeom>
            <a:avLst/>
            <a:gdLst>
              <a:gd name="connsiteX0" fmla="*/ 2720975 w 3303107"/>
              <a:gd name="connsiteY0" fmla="*/ 203475 h 1451250"/>
              <a:gd name="connsiteX1" fmla="*/ 2781300 w 3303107"/>
              <a:gd name="connsiteY1" fmla="*/ 178075 h 1451250"/>
              <a:gd name="connsiteX2" fmla="*/ 2797175 w 3303107"/>
              <a:gd name="connsiteY2" fmla="*/ 171725 h 1451250"/>
              <a:gd name="connsiteX3" fmla="*/ 2832100 w 3303107"/>
              <a:gd name="connsiteY3" fmla="*/ 165375 h 1451250"/>
              <a:gd name="connsiteX4" fmla="*/ 2857500 w 3303107"/>
              <a:gd name="connsiteY4" fmla="*/ 159025 h 1451250"/>
              <a:gd name="connsiteX5" fmla="*/ 2867025 w 3303107"/>
              <a:gd name="connsiteY5" fmla="*/ 149500 h 1451250"/>
              <a:gd name="connsiteX6" fmla="*/ 2879725 w 3303107"/>
              <a:gd name="connsiteY6" fmla="*/ 143150 h 1451250"/>
              <a:gd name="connsiteX7" fmla="*/ 2908300 w 3303107"/>
              <a:gd name="connsiteY7" fmla="*/ 133625 h 1451250"/>
              <a:gd name="connsiteX8" fmla="*/ 2946400 w 3303107"/>
              <a:gd name="connsiteY8" fmla="*/ 114575 h 1451250"/>
              <a:gd name="connsiteX9" fmla="*/ 2974975 w 3303107"/>
              <a:gd name="connsiteY9" fmla="*/ 108225 h 1451250"/>
              <a:gd name="connsiteX10" fmla="*/ 2984500 w 3303107"/>
              <a:gd name="connsiteY10" fmla="*/ 105050 h 1451250"/>
              <a:gd name="connsiteX11" fmla="*/ 3019425 w 3303107"/>
              <a:gd name="connsiteY11" fmla="*/ 92350 h 1451250"/>
              <a:gd name="connsiteX12" fmla="*/ 3048000 w 3303107"/>
              <a:gd name="connsiteY12" fmla="*/ 63775 h 1451250"/>
              <a:gd name="connsiteX13" fmla="*/ 3060700 w 3303107"/>
              <a:gd name="connsiteY13" fmla="*/ 57425 h 1451250"/>
              <a:gd name="connsiteX14" fmla="*/ 3070225 w 3303107"/>
              <a:gd name="connsiteY14" fmla="*/ 47900 h 1451250"/>
              <a:gd name="connsiteX15" fmla="*/ 3079750 w 3303107"/>
              <a:gd name="connsiteY15" fmla="*/ 41550 h 1451250"/>
              <a:gd name="connsiteX16" fmla="*/ 3086100 w 3303107"/>
              <a:gd name="connsiteY16" fmla="*/ 28850 h 1451250"/>
              <a:gd name="connsiteX17" fmla="*/ 3098800 w 3303107"/>
              <a:gd name="connsiteY17" fmla="*/ 12975 h 1451250"/>
              <a:gd name="connsiteX18" fmla="*/ 3111500 w 3303107"/>
              <a:gd name="connsiteY18" fmla="*/ 101875 h 1451250"/>
              <a:gd name="connsiteX19" fmla="*/ 3117850 w 3303107"/>
              <a:gd name="connsiteY19" fmla="*/ 114575 h 1451250"/>
              <a:gd name="connsiteX20" fmla="*/ 3121025 w 3303107"/>
              <a:gd name="connsiteY20" fmla="*/ 124100 h 1451250"/>
              <a:gd name="connsiteX21" fmla="*/ 3133725 w 3303107"/>
              <a:gd name="connsiteY21" fmla="*/ 130450 h 1451250"/>
              <a:gd name="connsiteX22" fmla="*/ 3216275 w 3303107"/>
              <a:gd name="connsiteY22" fmla="*/ 143150 h 1451250"/>
              <a:gd name="connsiteX23" fmla="*/ 3232150 w 3303107"/>
              <a:gd name="connsiteY23" fmla="*/ 146325 h 1451250"/>
              <a:gd name="connsiteX24" fmla="*/ 3276600 w 3303107"/>
              <a:gd name="connsiteY24" fmla="*/ 159025 h 1451250"/>
              <a:gd name="connsiteX25" fmla="*/ 3270250 w 3303107"/>
              <a:gd name="connsiteY25" fmla="*/ 174900 h 1451250"/>
              <a:gd name="connsiteX26" fmla="*/ 3168650 w 3303107"/>
              <a:gd name="connsiteY26" fmla="*/ 187600 h 1451250"/>
              <a:gd name="connsiteX27" fmla="*/ 3016250 w 3303107"/>
              <a:gd name="connsiteY27" fmla="*/ 178075 h 1451250"/>
              <a:gd name="connsiteX28" fmla="*/ 3006725 w 3303107"/>
              <a:gd name="connsiteY28" fmla="*/ 174900 h 1451250"/>
              <a:gd name="connsiteX29" fmla="*/ 2994025 w 3303107"/>
              <a:gd name="connsiteY29" fmla="*/ 168550 h 1451250"/>
              <a:gd name="connsiteX30" fmla="*/ 2911475 w 3303107"/>
              <a:gd name="connsiteY30" fmla="*/ 171725 h 1451250"/>
              <a:gd name="connsiteX31" fmla="*/ 2889250 w 3303107"/>
              <a:gd name="connsiteY31" fmla="*/ 174900 h 1451250"/>
              <a:gd name="connsiteX32" fmla="*/ 2873375 w 3303107"/>
              <a:gd name="connsiteY32" fmla="*/ 181250 h 1451250"/>
              <a:gd name="connsiteX33" fmla="*/ 2851150 w 3303107"/>
              <a:gd name="connsiteY33" fmla="*/ 187600 h 1451250"/>
              <a:gd name="connsiteX34" fmla="*/ 2813050 w 3303107"/>
              <a:gd name="connsiteY34" fmla="*/ 197125 h 1451250"/>
              <a:gd name="connsiteX35" fmla="*/ 2784475 w 3303107"/>
              <a:gd name="connsiteY35" fmla="*/ 209825 h 1451250"/>
              <a:gd name="connsiteX36" fmla="*/ 2768600 w 3303107"/>
              <a:gd name="connsiteY36" fmla="*/ 213000 h 1451250"/>
              <a:gd name="connsiteX37" fmla="*/ 2743200 w 3303107"/>
              <a:gd name="connsiteY37" fmla="*/ 228875 h 1451250"/>
              <a:gd name="connsiteX38" fmla="*/ 2724150 w 3303107"/>
              <a:gd name="connsiteY38" fmla="*/ 232050 h 1451250"/>
              <a:gd name="connsiteX39" fmla="*/ 2701925 w 3303107"/>
              <a:gd name="connsiteY39" fmla="*/ 244750 h 1451250"/>
              <a:gd name="connsiteX40" fmla="*/ 2686050 w 3303107"/>
              <a:gd name="connsiteY40" fmla="*/ 251100 h 1451250"/>
              <a:gd name="connsiteX41" fmla="*/ 2654300 w 3303107"/>
              <a:gd name="connsiteY41" fmla="*/ 273325 h 1451250"/>
              <a:gd name="connsiteX42" fmla="*/ 2628900 w 3303107"/>
              <a:gd name="connsiteY42" fmla="*/ 286025 h 1451250"/>
              <a:gd name="connsiteX43" fmla="*/ 2609850 w 3303107"/>
              <a:gd name="connsiteY43" fmla="*/ 292375 h 1451250"/>
              <a:gd name="connsiteX44" fmla="*/ 2571750 w 3303107"/>
              <a:gd name="connsiteY44" fmla="*/ 308250 h 1451250"/>
              <a:gd name="connsiteX45" fmla="*/ 2552700 w 3303107"/>
              <a:gd name="connsiteY45" fmla="*/ 371750 h 1451250"/>
              <a:gd name="connsiteX46" fmla="*/ 2543175 w 3303107"/>
              <a:gd name="connsiteY46" fmla="*/ 381275 h 1451250"/>
              <a:gd name="connsiteX47" fmla="*/ 2530475 w 3303107"/>
              <a:gd name="connsiteY47" fmla="*/ 409850 h 1451250"/>
              <a:gd name="connsiteX48" fmla="*/ 2527300 w 3303107"/>
              <a:gd name="connsiteY48" fmla="*/ 543200 h 1451250"/>
              <a:gd name="connsiteX49" fmla="*/ 2520950 w 3303107"/>
              <a:gd name="connsiteY49" fmla="*/ 559075 h 1451250"/>
              <a:gd name="connsiteX50" fmla="*/ 2514600 w 3303107"/>
              <a:gd name="connsiteY50" fmla="*/ 578125 h 1451250"/>
              <a:gd name="connsiteX51" fmla="*/ 2511425 w 3303107"/>
              <a:gd name="connsiteY51" fmla="*/ 667025 h 1451250"/>
              <a:gd name="connsiteX52" fmla="*/ 2571750 w 3303107"/>
              <a:gd name="connsiteY52" fmla="*/ 663850 h 1451250"/>
              <a:gd name="connsiteX53" fmla="*/ 2593975 w 3303107"/>
              <a:gd name="connsiteY53" fmla="*/ 641625 h 1451250"/>
              <a:gd name="connsiteX54" fmla="*/ 2606675 w 3303107"/>
              <a:gd name="connsiteY54" fmla="*/ 632100 h 1451250"/>
              <a:gd name="connsiteX55" fmla="*/ 2616200 w 3303107"/>
              <a:gd name="connsiteY55" fmla="*/ 619400 h 1451250"/>
              <a:gd name="connsiteX56" fmla="*/ 2638425 w 3303107"/>
              <a:gd name="connsiteY56" fmla="*/ 609875 h 1451250"/>
              <a:gd name="connsiteX57" fmla="*/ 2660650 w 3303107"/>
              <a:gd name="connsiteY57" fmla="*/ 587650 h 1451250"/>
              <a:gd name="connsiteX58" fmla="*/ 2670175 w 3303107"/>
              <a:gd name="connsiteY58" fmla="*/ 581300 h 1451250"/>
              <a:gd name="connsiteX59" fmla="*/ 2682875 w 3303107"/>
              <a:gd name="connsiteY59" fmla="*/ 578125 h 1451250"/>
              <a:gd name="connsiteX60" fmla="*/ 2692400 w 3303107"/>
              <a:gd name="connsiteY60" fmla="*/ 565425 h 1451250"/>
              <a:gd name="connsiteX61" fmla="*/ 2714625 w 3303107"/>
              <a:gd name="connsiteY61" fmla="*/ 555900 h 1451250"/>
              <a:gd name="connsiteX62" fmla="*/ 2746375 w 3303107"/>
              <a:gd name="connsiteY62" fmla="*/ 540025 h 1451250"/>
              <a:gd name="connsiteX63" fmla="*/ 3057525 w 3303107"/>
              <a:gd name="connsiteY63" fmla="*/ 543200 h 1451250"/>
              <a:gd name="connsiteX64" fmla="*/ 3124200 w 3303107"/>
              <a:gd name="connsiteY64" fmla="*/ 555900 h 1451250"/>
              <a:gd name="connsiteX65" fmla="*/ 3133725 w 3303107"/>
              <a:gd name="connsiteY65" fmla="*/ 559075 h 1451250"/>
              <a:gd name="connsiteX66" fmla="*/ 3146425 w 3303107"/>
              <a:gd name="connsiteY66" fmla="*/ 565425 h 1451250"/>
              <a:gd name="connsiteX67" fmla="*/ 3155950 w 3303107"/>
              <a:gd name="connsiteY67" fmla="*/ 571775 h 1451250"/>
              <a:gd name="connsiteX68" fmla="*/ 3200400 w 3303107"/>
              <a:gd name="connsiteY68" fmla="*/ 581300 h 1451250"/>
              <a:gd name="connsiteX69" fmla="*/ 3228975 w 3303107"/>
              <a:gd name="connsiteY69" fmla="*/ 594000 h 1451250"/>
              <a:gd name="connsiteX70" fmla="*/ 3238500 w 3303107"/>
              <a:gd name="connsiteY70" fmla="*/ 603525 h 1451250"/>
              <a:gd name="connsiteX71" fmla="*/ 3263900 w 3303107"/>
              <a:gd name="connsiteY71" fmla="*/ 616225 h 1451250"/>
              <a:gd name="connsiteX72" fmla="*/ 3286125 w 3303107"/>
              <a:gd name="connsiteY72" fmla="*/ 632100 h 1451250"/>
              <a:gd name="connsiteX73" fmla="*/ 3289300 w 3303107"/>
              <a:gd name="connsiteY73" fmla="*/ 651150 h 1451250"/>
              <a:gd name="connsiteX74" fmla="*/ 3302000 w 3303107"/>
              <a:gd name="connsiteY74" fmla="*/ 679725 h 1451250"/>
              <a:gd name="connsiteX75" fmla="*/ 3289300 w 3303107"/>
              <a:gd name="connsiteY75" fmla="*/ 673375 h 1451250"/>
              <a:gd name="connsiteX76" fmla="*/ 3257550 w 3303107"/>
              <a:gd name="connsiteY76" fmla="*/ 667025 h 1451250"/>
              <a:gd name="connsiteX77" fmla="*/ 3244850 w 3303107"/>
              <a:gd name="connsiteY77" fmla="*/ 651150 h 1451250"/>
              <a:gd name="connsiteX78" fmla="*/ 3184525 w 3303107"/>
              <a:gd name="connsiteY78" fmla="*/ 635275 h 1451250"/>
              <a:gd name="connsiteX79" fmla="*/ 3155950 w 3303107"/>
              <a:gd name="connsiteY79" fmla="*/ 622575 h 1451250"/>
              <a:gd name="connsiteX80" fmla="*/ 2952750 w 3303107"/>
              <a:gd name="connsiteY80" fmla="*/ 609875 h 1451250"/>
              <a:gd name="connsiteX81" fmla="*/ 2936875 w 3303107"/>
              <a:gd name="connsiteY81" fmla="*/ 606700 h 1451250"/>
              <a:gd name="connsiteX82" fmla="*/ 2895600 w 3303107"/>
              <a:gd name="connsiteY82" fmla="*/ 600350 h 1451250"/>
              <a:gd name="connsiteX83" fmla="*/ 2886075 w 3303107"/>
              <a:gd name="connsiteY83" fmla="*/ 587650 h 1451250"/>
              <a:gd name="connsiteX84" fmla="*/ 2873375 w 3303107"/>
              <a:gd name="connsiteY84" fmla="*/ 590825 h 1451250"/>
              <a:gd name="connsiteX85" fmla="*/ 2882900 w 3303107"/>
              <a:gd name="connsiteY85" fmla="*/ 603525 h 1451250"/>
              <a:gd name="connsiteX86" fmla="*/ 2917825 w 3303107"/>
              <a:gd name="connsiteY86" fmla="*/ 632100 h 1451250"/>
              <a:gd name="connsiteX87" fmla="*/ 2955925 w 3303107"/>
              <a:gd name="connsiteY87" fmla="*/ 651150 h 1451250"/>
              <a:gd name="connsiteX88" fmla="*/ 2981325 w 3303107"/>
              <a:gd name="connsiteY88" fmla="*/ 663850 h 1451250"/>
              <a:gd name="connsiteX89" fmla="*/ 2997200 w 3303107"/>
              <a:gd name="connsiteY89" fmla="*/ 670200 h 1451250"/>
              <a:gd name="connsiteX90" fmla="*/ 3009900 w 3303107"/>
              <a:gd name="connsiteY90" fmla="*/ 682900 h 1451250"/>
              <a:gd name="connsiteX91" fmla="*/ 3041650 w 3303107"/>
              <a:gd name="connsiteY91" fmla="*/ 701950 h 1451250"/>
              <a:gd name="connsiteX92" fmla="*/ 3082925 w 3303107"/>
              <a:gd name="connsiteY92" fmla="*/ 730525 h 1451250"/>
              <a:gd name="connsiteX93" fmla="*/ 3089275 w 3303107"/>
              <a:gd name="connsiteY93" fmla="*/ 746400 h 1451250"/>
              <a:gd name="connsiteX94" fmla="*/ 3098800 w 3303107"/>
              <a:gd name="connsiteY94" fmla="*/ 759100 h 1451250"/>
              <a:gd name="connsiteX95" fmla="*/ 3105150 w 3303107"/>
              <a:gd name="connsiteY95" fmla="*/ 768625 h 1451250"/>
              <a:gd name="connsiteX96" fmla="*/ 3111500 w 3303107"/>
              <a:gd name="connsiteY96" fmla="*/ 781325 h 1451250"/>
              <a:gd name="connsiteX97" fmla="*/ 3121025 w 3303107"/>
              <a:gd name="connsiteY97" fmla="*/ 794025 h 1451250"/>
              <a:gd name="connsiteX98" fmla="*/ 3127375 w 3303107"/>
              <a:gd name="connsiteY98" fmla="*/ 803550 h 1451250"/>
              <a:gd name="connsiteX99" fmla="*/ 3133725 w 3303107"/>
              <a:gd name="connsiteY99" fmla="*/ 832125 h 1451250"/>
              <a:gd name="connsiteX100" fmla="*/ 3140075 w 3303107"/>
              <a:gd name="connsiteY100" fmla="*/ 841650 h 1451250"/>
              <a:gd name="connsiteX101" fmla="*/ 3159125 w 3303107"/>
              <a:gd name="connsiteY101" fmla="*/ 959125 h 1451250"/>
              <a:gd name="connsiteX102" fmla="*/ 3155950 w 3303107"/>
              <a:gd name="connsiteY102" fmla="*/ 1098825 h 1451250"/>
              <a:gd name="connsiteX103" fmla="*/ 3149600 w 3303107"/>
              <a:gd name="connsiteY103" fmla="*/ 1127400 h 1451250"/>
              <a:gd name="connsiteX104" fmla="*/ 3143250 w 3303107"/>
              <a:gd name="connsiteY104" fmla="*/ 1143275 h 1451250"/>
              <a:gd name="connsiteX105" fmla="*/ 3140075 w 3303107"/>
              <a:gd name="connsiteY105" fmla="*/ 1152800 h 1451250"/>
              <a:gd name="connsiteX106" fmla="*/ 3127375 w 3303107"/>
              <a:gd name="connsiteY106" fmla="*/ 1187725 h 1451250"/>
              <a:gd name="connsiteX107" fmla="*/ 3117850 w 3303107"/>
              <a:gd name="connsiteY107" fmla="*/ 1197250 h 1451250"/>
              <a:gd name="connsiteX108" fmla="*/ 3098800 w 3303107"/>
              <a:gd name="connsiteY108" fmla="*/ 1108350 h 1451250"/>
              <a:gd name="connsiteX109" fmla="*/ 3092450 w 3303107"/>
              <a:gd name="connsiteY109" fmla="*/ 1079775 h 1451250"/>
              <a:gd name="connsiteX110" fmla="*/ 3086100 w 3303107"/>
              <a:gd name="connsiteY110" fmla="*/ 1032150 h 1451250"/>
              <a:gd name="connsiteX111" fmla="*/ 3082925 w 3303107"/>
              <a:gd name="connsiteY111" fmla="*/ 978175 h 1451250"/>
              <a:gd name="connsiteX112" fmla="*/ 3070225 w 3303107"/>
              <a:gd name="connsiteY112" fmla="*/ 936900 h 1451250"/>
              <a:gd name="connsiteX113" fmla="*/ 3063875 w 3303107"/>
              <a:gd name="connsiteY113" fmla="*/ 908325 h 1451250"/>
              <a:gd name="connsiteX114" fmla="*/ 3057525 w 3303107"/>
              <a:gd name="connsiteY114" fmla="*/ 892450 h 1451250"/>
              <a:gd name="connsiteX115" fmla="*/ 3038475 w 3303107"/>
              <a:gd name="connsiteY115" fmla="*/ 835300 h 1451250"/>
              <a:gd name="connsiteX116" fmla="*/ 3022600 w 3303107"/>
              <a:gd name="connsiteY116" fmla="*/ 803550 h 1451250"/>
              <a:gd name="connsiteX117" fmla="*/ 3016250 w 3303107"/>
              <a:gd name="connsiteY117" fmla="*/ 784500 h 1451250"/>
              <a:gd name="connsiteX118" fmla="*/ 3006725 w 3303107"/>
              <a:gd name="connsiteY118" fmla="*/ 774975 h 1451250"/>
              <a:gd name="connsiteX119" fmla="*/ 2990850 w 3303107"/>
              <a:gd name="connsiteY119" fmla="*/ 752750 h 1451250"/>
              <a:gd name="connsiteX120" fmla="*/ 2978150 w 3303107"/>
              <a:gd name="connsiteY120" fmla="*/ 743225 h 1451250"/>
              <a:gd name="connsiteX121" fmla="*/ 2955925 w 3303107"/>
              <a:gd name="connsiteY121" fmla="*/ 727350 h 1451250"/>
              <a:gd name="connsiteX122" fmla="*/ 2933700 w 3303107"/>
              <a:gd name="connsiteY122" fmla="*/ 701950 h 1451250"/>
              <a:gd name="connsiteX123" fmla="*/ 2924175 w 3303107"/>
              <a:gd name="connsiteY123" fmla="*/ 698775 h 1451250"/>
              <a:gd name="connsiteX124" fmla="*/ 2895600 w 3303107"/>
              <a:gd name="connsiteY124" fmla="*/ 686075 h 1451250"/>
              <a:gd name="connsiteX125" fmla="*/ 2851150 w 3303107"/>
              <a:gd name="connsiteY125" fmla="*/ 676550 h 1451250"/>
              <a:gd name="connsiteX126" fmla="*/ 2822575 w 3303107"/>
              <a:gd name="connsiteY126" fmla="*/ 663850 h 1451250"/>
              <a:gd name="connsiteX127" fmla="*/ 2787650 w 3303107"/>
              <a:gd name="connsiteY127" fmla="*/ 654325 h 1451250"/>
              <a:gd name="connsiteX128" fmla="*/ 2727325 w 3303107"/>
              <a:gd name="connsiteY128" fmla="*/ 651150 h 1451250"/>
              <a:gd name="connsiteX129" fmla="*/ 2717800 w 3303107"/>
              <a:gd name="connsiteY129" fmla="*/ 660675 h 1451250"/>
              <a:gd name="connsiteX130" fmla="*/ 2701925 w 3303107"/>
              <a:gd name="connsiteY130" fmla="*/ 667025 h 1451250"/>
              <a:gd name="connsiteX131" fmla="*/ 2679700 w 3303107"/>
              <a:gd name="connsiteY131" fmla="*/ 705125 h 1451250"/>
              <a:gd name="connsiteX132" fmla="*/ 2670175 w 3303107"/>
              <a:gd name="connsiteY132" fmla="*/ 714650 h 1451250"/>
              <a:gd name="connsiteX133" fmla="*/ 2651125 w 3303107"/>
              <a:gd name="connsiteY133" fmla="*/ 721000 h 1451250"/>
              <a:gd name="connsiteX134" fmla="*/ 2641600 w 3303107"/>
              <a:gd name="connsiteY134" fmla="*/ 733700 h 1451250"/>
              <a:gd name="connsiteX135" fmla="*/ 2628900 w 3303107"/>
              <a:gd name="connsiteY135" fmla="*/ 736875 h 1451250"/>
              <a:gd name="connsiteX136" fmla="*/ 2619375 w 3303107"/>
              <a:gd name="connsiteY136" fmla="*/ 743225 h 1451250"/>
              <a:gd name="connsiteX137" fmla="*/ 2606675 w 3303107"/>
              <a:gd name="connsiteY137" fmla="*/ 765450 h 1451250"/>
              <a:gd name="connsiteX138" fmla="*/ 2600325 w 3303107"/>
              <a:gd name="connsiteY138" fmla="*/ 790850 h 1451250"/>
              <a:gd name="connsiteX139" fmla="*/ 2597150 w 3303107"/>
              <a:gd name="connsiteY139" fmla="*/ 806725 h 1451250"/>
              <a:gd name="connsiteX140" fmla="*/ 2590800 w 3303107"/>
              <a:gd name="connsiteY140" fmla="*/ 822600 h 1451250"/>
              <a:gd name="connsiteX141" fmla="*/ 2584450 w 3303107"/>
              <a:gd name="connsiteY141" fmla="*/ 867050 h 1451250"/>
              <a:gd name="connsiteX142" fmla="*/ 2578100 w 3303107"/>
              <a:gd name="connsiteY142" fmla="*/ 876575 h 1451250"/>
              <a:gd name="connsiteX143" fmla="*/ 2571750 w 3303107"/>
              <a:gd name="connsiteY143" fmla="*/ 889275 h 1451250"/>
              <a:gd name="connsiteX144" fmla="*/ 2568575 w 3303107"/>
              <a:gd name="connsiteY144" fmla="*/ 898800 h 1451250"/>
              <a:gd name="connsiteX145" fmla="*/ 2555875 w 3303107"/>
              <a:gd name="connsiteY145" fmla="*/ 927375 h 1451250"/>
              <a:gd name="connsiteX146" fmla="*/ 2540000 w 3303107"/>
              <a:gd name="connsiteY146" fmla="*/ 946425 h 1451250"/>
              <a:gd name="connsiteX147" fmla="*/ 2524125 w 3303107"/>
              <a:gd name="connsiteY147" fmla="*/ 968650 h 1451250"/>
              <a:gd name="connsiteX148" fmla="*/ 2517775 w 3303107"/>
              <a:gd name="connsiteY148" fmla="*/ 990875 h 1451250"/>
              <a:gd name="connsiteX149" fmla="*/ 2508250 w 3303107"/>
              <a:gd name="connsiteY149" fmla="*/ 1006750 h 1451250"/>
              <a:gd name="connsiteX150" fmla="*/ 2501900 w 3303107"/>
              <a:gd name="connsiteY150" fmla="*/ 1019450 h 1451250"/>
              <a:gd name="connsiteX151" fmla="*/ 2495550 w 3303107"/>
              <a:gd name="connsiteY151" fmla="*/ 1035325 h 1451250"/>
              <a:gd name="connsiteX152" fmla="*/ 2492375 w 3303107"/>
              <a:gd name="connsiteY152" fmla="*/ 1051200 h 1451250"/>
              <a:gd name="connsiteX153" fmla="*/ 2479675 w 3303107"/>
              <a:gd name="connsiteY153" fmla="*/ 1070250 h 1451250"/>
              <a:gd name="connsiteX154" fmla="*/ 2466975 w 3303107"/>
              <a:gd name="connsiteY154" fmla="*/ 1098825 h 1451250"/>
              <a:gd name="connsiteX155" fmla="*/ 2457450 w 3303107"/>
              <a:gd name="connsiteY155" fmla="*/ 1108350 h 1451250"/>
              <a:gd name="connsiteX156" fmla="*/ 2451100 w 3303107"/>
              <a:gd name="connsiteY156" fmla="*/ 1124225 h 1451250"/>
              <a:gd name="connsiteX157" fmla="*/ 2447925 w 3303107"/>
              <a:gd name="connsiteY157" fmla="*/ 1143275 h 1451250"/>
              <a:gd name="connsiteX158" fmla="*/ 2428875 w 3303107"/>
              <a:gd name="connsiteY158" fmla="*/ 1162325 h 1451250"/>
              <a:gd name="connsiteX159" fmla="*/ 2419350 w 3303107"/>
              <a:gd name="connsiteY159" fmla="*/ 1175025 h 1451250"/>
              <a:gd name="connsiteX160" fmla="*/ 2413000 w 3303107"/>
              <a:gd name="connsiteY160" fmla="*/ 1197250 h 1451250"/>
              <a:gd name="connsiteX161" fmla="*/ 2387600 w 3303107"/>
              <a:gd name="connsiteY161" fmla="*/ 1222650 h 1451250"/>
              <a:gd name="connsiteX162" fmla="*/ 2371725 w 3303107"/>
              <a:gd name="connsiteY162" fmla="*/ 1244875 h 1451250"/>
              <a:gd name="connsiteX163" fmla="*/ 2355850 w 3303107"/>
              <a:gd name="connsiteY163" fmla="*/ 1273450 h 1451250"/>
              <a:gd name="connsiteX164" fmla="*/ 2346325 w 3303107"/>
              <a:gd name="connsiteY164" fmla="*/ 1276625 h 1451250"/>
              <a:gd name="connsiteX165" fmla="*/ 2333625 w 3303107"/>
              <a:gd name="connsiteY165" fmla="*/ 1289325 h 1451250"/>
              <a:gd name="connsiteX166" fmla="*/ 2305050 w 3303107"/>
              <a:gd name="connsiteY166" fmla="*/ 1298850 h 1451250"/>
              <a:gd name="connsiteX167" fmla="*/ 2289175 w 3303107"/>
              <a:gd name="connsiteY167" fmla="*/ 1305200 h 1451250"/>
              <a:gd name="connsiteX168" fmla="*/ 2266950 w 3303107"/>
              <a:gd name="connsiteY168" fmla="*/ 1324250 h 1451250"/>
              <a:gd name="connsiteX169" fmla="*/ 2247900 w 3303107"/>
              <a:gd name="connsiteY169" fmla="*/ 1327425 h 1451250"/>
              <a:gd name="connsiteX170" fmla="*/ 2228850 w 3303107"/>
              <a:gd name="connsiteY170" fmla="*/ 1340125 h 1451250"/>
              <a:gd name="connsiteX171" fmla="*/ 2216150 w 3303107"/>
              <a:gd name="connsiteY171" fmla="*/ 1349650 h 1451250"/>
              <a:gd name="connsiteX172" fmla="*/ 2193925 w 3303107"/>
              <a:gd name="connsiteY172" fmla="*/ 1356000 h 1451250"/>
              <a:gd name="connsiteX173" fmla="*/ 2155825 w 3303107"/>
              <a:gd name="connsiteY173" fmla="*/ 1371875 h 1451250"/>
              <a:gd name="connsiteX174" fmla="*/ 2143125 w 3303107"/>
              <a:gd name="connsiteY174" fmla="*/ 1378225 h 1451250"/>
              <a:gd name="connsiteX175" fmla="*/ 2057400 w 3303107"/>
              <a:gd name="connsiteY175" fmla="*/ 1403625 h 1451250"/>
              <a:gd name="connsiteX176" fmla="*/ 1825625 w 3303107"/>
              <a:gd name="connsiteY176" fmla="*/ 1400450 h 1451250"/>
              <a:gd name="connsiteX177" fmla="*/ 1812925 w 3303107"/>
              <a:gd name="connsiteY177" fmla="*/ 1394100 h 1451250"/>
              <a:gd name="connsiteX178" fmla="*/ 1803400 w 3303107"/>
              <a:gd name="connsiteY178" fmla="*/ 1390925 h 1451250"/>
              <a:gd name="connsiteX179" fmla="*/ 1733550 w 3303107"/>
              <a:gd name="connsiteY179" fmla="*/ 1378225 h 1451250"/>
              <a:gd name="connsiteX180" fmla="*/ 1644650 w 3303107"/>
              <a:gd name="connsiteY180" fmla="*/ 1381400 h 1451250"/>
              <a:gd name="connsiteX181" fmla="*/ 1552575 w 3303107"/>
              <a:gd name="connsiteY181" fmla="*/ 1394100 h 1451250"/>
              <a:gd name="connsiteX182" fmla="*/ 1530350 w 3303107"/>
              <a:gd name="connsiteY182" fmla="*/ 1403625 h 1451250"/>
              <a:gd name="connsiteX183" fmla="*/ 1520825 w 3303107"/>
              <a:gd name="connsiteY183" fmla="*/ 1409975 h 1451250"/>
              <a:gd name="connsiteX184" fmla="*/ 1463675 w 3303107"/>
              <a:gd name="connsiteY184" fmla="*/ 1416325 h 1451250"/>
              <a:gd name="connsiteX185" fmla="*/ 1397000 w 3303107"/>
              <a:gd name="connsiteY185" fmla="*/ 1435375 h 1451250"/>
              <a:gd name="connsiteX186" fmla="*/ 1381125 w 3303107"/>
              <a:gd name="connsiteY186" fmla="*/ 1438550 h 1451250"/>
              <a:gd name="connsiteX187" fmla="*/ 1352550 w 3303107"/>
              <a:gd name="connsiteY187" fmla="*/ 1444900 h 1451250"/>
              <a:gd name="connsiteX188" fmla="*/ 600075 w 3303107"/>
              <a:gd name="connsiteY188" fmla="*/ 1438550 h 1451250"/>
              <a:gd name="connsiteX189" fmla="*/ 552450 w 3303107"/>
              <a:gd name="connsiteY189" fmla="*/ 1432200 h 1451250"/>
              <a:gd name="connsiteX190" fmla="*/ 539750 w 3303107"/>
              <a:gd name="connsiteY190" fmla="*/ 1425850 h 1451250"/>
              <a:gd name="connsiteX191" fmla="*/ 501650 w 3303107"/>
              <a:gd name="connsiteY191" fmla="*/ 1419500 h 1451250"/>
              <a:gd name="connsiteX192" fmla="*/ 482600 w 3303107"/>
              <a:gd name="connsiteY192" fmla="*/ 1406800 h 1451250"/>
              <a:gd name="connsiteX193" fmla="*/ 454025 w 3303107"/>
              <a:gd name="connsiteY193" fmla="*/ 1403625 h 1451250"/>
              <a:gd name="connsiteX194" fmla="*/ 425450 w 3303107"/>
              <a:gd name="connsiteY194" fmla="*/ 1397275 h 1451250"/>
              <a:gd name="connsiteX195" fmla="*/ 387350 w 3303107"/>
              <a:gd name="connsiteY195" fmla="*/ 1390925 h 1451250"/>
              <a:gd name="connsiteX196" fmla="*/ 339725 w 3303107"/>
              <a:gd name="connsiteY196" fmla="*/ 1378225 h 1451250"/>
              <a:gd name="connsiteX197" fmla="*/ 180975 w 3303107"/>
              <a:gd name="connsiteY197" fmla="*/ 1359175 h 1451250"/>
              <a:gd name="connsiteX198" fmla="*/ 136525 w 3303107"/>
              <a:gd name="connsiteY198" fmla="*/ 1352825 h 1451250"/>
              <a:gd name="connsiteX199" fmla="*/ 123825 w 3303107"/>
              <a:gd name="connsiteY199" fmla="*/ 1349650 h 1451250"/>
              <a:gd name="connsiteX200" fmla="*/ 95250 w 3303107"/>
              <a:gd name="connsiteY200" fmla="*/ 1343300 h 1451250"/>
              <a:gd name="connsiteX201" fmla="*/ 44450 w 3303107"/>
              <a:gd name="connsiteY201" fmla="*/ 1336950 h 1451250"/>
              <a:gd name="connsiteX202" fmla="*/ 6350 w 3303107"/>
              <a:gd name="connsiteY202" fmla="*/ 1340125 h 1451250"/>
              <a:gd name="connsiteX203" fmla="*/ 9525 w 3303107"/>
              <a:gd name="connsiteY203" fmla="*/ 1356000 h 1451250"/>
              <a:gd name="connsiteX204" fmla="*/ 12700 w 3303107"/>
              <a:gd name="connsiteY204" fmla="*/ 1375050 h 1451250"/>
              <a:gd name="connsiteX205" fmla="*/ 34925 w 3303107"/>
              <a:gd name="connsiteY205" fmla="*/ 1390925 h 1451250"/>
              <a:gd name="connsiteX206" fmla="*/ 28575 w 3303107"/>
              <a:gd name="connsiteY206" fmla="*/ 1435375 h 1451250"/>
              <a:gd name="connsiteX207" fmla="*/ 9525 w 3303107"/>
              <a:gd name="connsiteY207" fmla="*/ 1441725 h 1451250"/>
              <a:gd name="connsiteX208" fmla="*/ 0 w 3303107"/>
              <a:gd name="connsiteY208" fmla="*/ 1451250 h 145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</a:cxnLst>
            <a:rect l="l" t="t" r="r" b="b"/>
            <a:pathLst>
              <a:path w="3303107" h="1451250">
                <a:moveTo>
                  <a:pt x="2720975" y="203475"/>
                </a:moveTo>
                <a:cubicBezTo>
                  <a:pt x="2760499" y="183713"/>
                  <a:pt x="2733495" y="196002"/>
                  <a:pt x="2781300" y="178075"/>
                </a:cubicBezTo>
                <a:cubicBezTo>
                  <a:pt x="2786636" y="176074"/>
                  <a:pt x="2791646" y="173107"/>
                  <a:pt x="2797175" y="171725"/>
                </a:cubicBezTo>
                <a:cubicBezTo>
                  <a:pt x="2808654" y="168855"/>
                  <a:pt x="2820521" y="167813"/>
                  <a:pt x="2832100" y="165375"/>
                </a:cubicBezTo>
                <a:cubicBezTo>
                  <a:pt x="2840640" y="163577"/>
                  <a:pt x="2849033" y="161142"/>
                  <a:pt x="2857500" y="159025"/>
                </a:cubicBezTo>
                <a:cubicBezTo>
                  <a:pt x="2860675" y="155850"/>
                  <a:pt x="2863371" y="152110"/>
                  <a:pt x="2867025" y="149500"/>
                </a:cubicBezTo>
                <a:cubicBezTo>
                  <a:pt x="2870876" y="146749"/>
                  <a:pt x="2875400" y="145072"/>
                  <a:pt x="2879725" y="143150"/>
                </a:cubicBezTo>
                <a:cubicBezTo>
                  <a:pt x="2895097" y="136318"/>
                  <a:pt x="2893558" y="137310"/>
                  <a:pt x="2908300" y="133625"/>
                </a:cubicBezTo>
                <a:cubicBezTo>
                  <a:pt x="2921222" y="126241"/>
                  <a:pt x="2932122" y="118655"/>
                  <a:pt x="2946400" y="114575"/>
                </a:cubicBezTo>
                <a:cubicBezTo>
                  <a:pt x="2955782" y="111894"/>
                  <a:pt x="2965509" y="110592"/>
                  <a:pt x="2974975" y="108225"/>
                </a:cubicBezTo>
                <a:cubicBezTo>
                  <a:pt x="2978222" y="107413"/>
                  <a:pt x="2981294" y="106012"/>
                  <a:pt x="2984500" y="105050"/>
                </a:cubicBezTo>
                <a:cubicBezTo>
                  <a:pt x="2991763" y="102871"/>
                  <a:pt x="3011820" y="98785"/>
                  <a:pt x="3019425" y="92350"/>
                </a:cubicBezTo>
                <a:cubicBezTo>
                  <a:pt x="3029708" y="83649"/>
                  <a:pt x="3035952" y="69799"/>
                  <a:pt x="3048000" y="63775"/>
                </a:cubicBezTo>
                <a:cubicBezTo>
                  <a:pt x="3052233" y="61658"/>
                  <a:pt x="3056849" y="60176"/>
                  <a:pt x="3060700" y="57425"/>
                </a:cubicBezTo>
                <a:cubicBezTo>
                  <a:pt x="3064354" y="54815"/>
                  <a:pt x="3066776" y="50775"/>
                  <a:pt x="3070225" y="47900"/>
                </a:cubicBezTo>
                <a:cubicBezTo>
                  <a:pt x="3073156" y="45457"/>
                  <a:pt x="3076575" y="43667"/>
                  <a:pt x="3079750" y="41550"/>
                </a:cubicBezTo>
                <a:cubicBezTo>
                  <a:pt x="3081867" y="37317"/>
                  <a:pt x="3084708" y="33374"/>
                  <a:pt x="3086100" y="28850"/>
                </a:cubicBezTo>
                <a:cubicBezTo>
                  <a:pt x="3095233" y="-833"/>
                  <a:pt x="3087234" y="-10156"/>
                  <a:pt x="3098800" y="12975"/>
                </a:cubicBezTo>
                <a:cubicBezTo>
                  <a:pt x="3103033" y="42608"/>
                  <a:pt x="3105983" y="72454"/>
                  <a:pt x="3111500" y="101875"/>
                </a:cubicBezTo>
                <a:cubicBezTo>
                  <a:pt x="3112372" y="106527"/>
                  <a:pt x="3115986" y="110225"/>
                  <a:pt x="3117850" y="114575"/>
                </a:cubicBezTo>
                <a:cubicBezTo>
                  <a:pt x="3119168" y="117651"/>
                  <a:pt x="3118658" y="121733"/>
                  <a:pt x="3121025" y="124100"/>
                </a:cubicBezTo>
                <a:cubicBezTo>
                  <a:pt x="3124372" y="127447"/>
                  <a:pt x="3129084" y="129522"/>
                  <a:pt x="3133725" y="130450"/>
                </a:cubicBezTo>
                <a:cubicBezTo>
                  <a:pt x="3161025" y="135910"/>
                  <a:pt x="3188790" y="138717"/>
                  <a:pt x="3216275" y="143150"/>
                </a:cubicBezTo>
                <a:cubicBezTo>
                  <a:pt x="3221603" y="144009"/>
                  <a:pt x="3226931" y="144952"/>
                  <a:pt x="3232150" y="146325"/>
                </a:cubicBezTo>
                <a:cubicBezTo>
                  <a:pt x="3247052" y="150247"/>
                  <a:pt x="3276600" y="159025"/>
                  <a:pt x="3276600" y="159025"/>
                </a:cubicBezTo>
                <a:cubicBezTo>
                  <a:pt x="3274483" y="164317"/>
                  <a:pt x="3275760" y="173442"/>
                  <a:pt x="3270250" y="174900"/>
                </a:cubicBezTo>
                <a:cubicBezTo>
                  <a:pt x="3237256" y="183634"/>
                  <a:pt x="3168650" y="187600"/>
                  <a:pt x="3168650" y="187600"/>
                </a:cubicBezTo>
                <a:cubicBezTo>
                  <a:pt x="3071158" y="185100"/>
                  <a:pt x="3076602" y="193163"/>
                  <a:pt x="3016250" y="178075"/>
                </a:cubicBezTo>
                <a:cubicBezTo>
                  <a:pt x="3013003" y="177263"/>
                  <a:pt x="3009801" y="176218"/>
                  <a:pt x="3006725" y="174900"/>
                </a:cubicBezTo>
                <a:cubicBezTo>
                  <a:pt x="3002375" y="173036"/>
                  <a:pt x="2998258" y="170667"/>
                  <a:pt x="2994025" y="168550"/>
                </a:cubicBezTo>
                <a:cubicBezTo>
                  <a:pt x="2966508" y="169608"/>
                  <a:pt x="2938962" y="170059"/>
                  <a:pt x="2911475" y="171725"/>
                </a:cubicBezTo>
                <a:cubicBezTo>
                  <a:pt x="2904005" y="172178"/>
                  <a:pt x="2896510" y="173085"/>
                  <a:pt x="2889250" y="174900"/>
                </a:cubicBezTo>
                <a:cubicBezTo>
                  <a:pt x="2883721" y="176282"/>
                  <a:pt x="2878782" y="179448"/>
                  <a:pt x="2873375" y="181250"/>
                </a:cubicBezTo>
                <a:cubicBezTo>
                  <a:pt x="2866066" y="183686"/>
                  <a:pt x="2858625" y="185731"/>
                  <a:pt x="2851150" y="187600"/>
                </a:cubicBezTo>
                <a:cubicBezTo>
                  <a:pt x="2843559" y="189498"/>
                  <a:pt x="2823514" y="192641"/>
                  <a:pt x="2813050" y="197125"/>
                </a:cubicBezTo>
                <a:cubicBezTo>
                  <a:pt x="2798457" y="203379"/>
                  <a:pt x="2800886" y="204902"/>
                  <a:pt x="2784475" y="209825"/>
                </a:cubicBezTo>
                <a:cubicBezTo>
                  <a:pt x="2779306" y="211376"/>
                  <a:pt x="2773892" y="211942"/>
                  <a:pt x="2768600" y="213000"/>
                </a:cubicBezTo>
                <a:cubicBezTo>
                  <a:pt x="2760133" y="218292"/>
                  <a:pt x="2752377" y="224942"/>
                  <a:pt x="2743200" y="228875"/>
                </a:cubicBezTo>
                <a:cubicBezTo>
                  <a:pt x="2737283" y="231411"/>
                  <a:pt x="2730316" y="230200"/>
                  <a:pt x="2724150" y="232050"/>
                </a:cubicBezTo>
                <a:cubicBezTo>
                  <a:pt x="2710234" y="236225"/>
                  <a:pt x="2713617" y="238904"/>
                  <a:pt x="2701925" y="244750"/>
                </a:cubicBezTo>
                <a:cubicBezTo>
                  <a:pt x="2696827" y="247299"/>
                  <a:pt x="2691032" y="248332"/>
                  <a:pt x="2686050" y="251100"/>
                </a:cubicBezTo>
                <a:cubicBezTo>
                  <a:pt x="2650211" y="271011"/>
                  <a:pt x="2702320" y="249315"/>
                  <a:pt x="2654300" y="273325"/>
                </a:cubicBezTo>
                <a:cubicBezTo>
                  <a:pt x="2645833" y="277558"/>
                  <a:pt x="2637601" y="282296"/>
                  <a:pt x="2628900" y="286025"/>
                </a:cubicBezTo>
                <a:cubicBezTo>
                  <a:pt x="2622748" y="288662"/>
                  <a:pt x="2615944" y="289605"/>
                  <a:pt x="2609850" y="292375"/>
                </a:cubicBezTo>
                <a:cubicBezTo>
                  <a:pt x="2567999" y="311398"/>
                  <a:pt x="2624091" y="293295"/>
                  <a:pt x="2571750" y="308250"/>
                </a:cubicBezTo>
                <a:cubicBezTo>
                  <a:pt x="2541739" y="330758"/>
                  <a:pt x="2569317" y="305283"/>
                  <a:pt x="2552700" y="371750"/>
                </a:cubicBezTo>
                <a:cubicBezTo>
                  <a:pt x="2551611" y="376106"/>
                  <a:pt x="2546050" y="377826"/>
                  <a:pt x="2543175" y="381275"/>
                </a:cubicBezTo>
                <a:cubicBezTo>
                  <a:pt x="2534789" y="391338"/>
                  <a:pt x="2535090" y="396006"/>
                  <a:pt x="2530475" y="409850"/>
                </a:cubicBezTo>
                <a:cubicBezTo>
                  <a:pt x="2529417" y="454300"/>
                  <a:pt x="2530132" y="498828"/>
                  <a:pt x="2527300" y="543200"/>
                </a:cubicBezTo>
                <a:cubicBezTo>
                  <a:pt x="2526937" y="548888"/>
                  <a:pt x="2522898" y="553719"/>
                  <a:pt x="2520950" y="559075"/>
                </a:cubicBezTo>
                <a:cubicBezTo>
                  <a:pt x="2518663" y="565365"/>
                  <a:pt x="2516717" y="571775"/>
                  <a:pt x="2514600" y="578125"/>
                </a:cubicBezTo>
                <a:cubicBezTo>
                  <a:pt x="2513607" y="585076"/>
                  <a:pt x="2499782" y="659457"/>
                  <a:pt x="2511425" y="667025"/>
                </a:cubicBezTo>
                <a:cubicBezTo>
                  <a:pt x="2528308" y="677999"/>
                  <a:pt x="2551642" y="664908"/>
                  <a:pt x="2571750" y="663850"/>
                </a:cubicBezTo>
                <a:cubicBezTo>
                  <a:pt x="2579158" y="656442"/>
                  <a:pt x="2585593" y="647911"/>
                  <a:pt x="2593975" y="641625"/>
                </a:cubicBezTo>
                <a:cubicBezTo>
                  <a:pt x="2598208" y="638450"/>
                  <a:pt x="2602933" y="635842"/>
                  <a:pt x="2606675" y="632100"/>
                </a:cubicBezTo>
                <a:cubicBezTo>
                  <a:pt x="2610417" y="628358"/>
                  <a:pt x="2612458" y="623142"/>
                  <a:pt x="2616200" y="619400"/>
                </a:cubicBezTo>
                <a:cubicBezTo>
                  <a:pt x="2623509" y="612091"/>
                  <a:pt x="2628709" y="612304"/>
                  <a:pt x="2638425" y="609875"/>
                </a:cubicBezTo>
                <a:cubicBezTo>
                  <a:pt x="2650148" y="594244"/>
                  <a:pt x="2644694" y="599047"/>
                  <a:pt x="2660650" y="587650"/>
                </a:cubicBezTo>
                <a:cubicBezTo>
                  <a:pt x="2663755" y="585432"/>
                  <a:pt x="2666668" y="582803"/>
                  <a:pt x="2670175" y="581300"/>
                </a:cubicBezTo>
                <a:cubicBezTo>
                  <a:pt x="2674186" y="579581"/>
                  <a:pt x="2678642" y="579183"/>
                  <a:pt x="2682875" y="578125"/>
                </a:cubicBezTo>
                <a:cubicBezTo>
                  <a:pt x="2686050" y="573892"/>
                  <a:pt x="2688658" y="569167"/>
                  <a:pt x="2692400" y="565425"/>
                </a:cubicBezTo>
                <a:cubicBezTo>
                  <a:pt x="2702364" y="555461"/>
                  <a:pt x="2701873" y="561365"/>
                  <a:pt x="2714625" y="555900"/>
                </a:cubicBezTo>
                <a:cubicBezTo>
                  <a:pt x="2725501" y="551239"/>
                  <a:pt x="2735792" y="545317"/>
                  <a:pt x="2746375" y="540025"/>
                </a:cubicBezTo>
                <a:lnTo>
                  <a:pt x="3057525" y="543200"/>
                </a:lnTo>
                <a:cubicBezTo>
                  <a:pt x="3080130" y="544150"/>
                  <a:pt x="3102736" y="548745"/>
                  <a:pt x="3124200" y="555900"/>
                </a:cubicBezTo>
                <a:cubicBezTo>
                  <a:pt x="3127375" y="556958"/>
                  <a:pt x="3130649" y="557757"/>
                  <a:pt x="3133725" y="559075"/>
                </a:cubicBezTo>
                <a:cubicBezTo>
                  <a:pt x="3138075" y="560939"/>
                  <a:pt x="3142316" y="563077"/>
                  <a:pt x="3146425" y="565425"/>
                </a:cubicBezTo>
                <a:cubicBezTo>
                  <a:pt x="3149738" y="567318"/>
                  <a:pt x="3152289" y="570698"/>
                  <a:pt x="3155950" y="571775"/>
                </a:cubicBezTo>
                <a:cubicBezTo>
                  <a:pt x="3170487" y="576051"/>
                  <a:pt x="3200400" y="581300"/>
                  <a:pt x="3200400" y="581300"/>
                </a:cubicBezTo>
                <a:cubicBezTo>
                  <a:pt x="3209925" y="585533"/>
                  <a:pt x="3219972" y="588748"/>
                  <a:pt x="3228975" y="594000"/>
                </a:cubicBezTo>
                <a:cubicBezTo>
                  <a:pt x="3232853" y="596262"/>
                  <a:pt x="3234712" y="601114"/>
                  <a:pt x="3238500" y="603525"/>
                </a:cubicBezTo>
                <a:cubicBezTo>
                  <a:pt x="3246486" y="608607"/>
                  <a:pt x="3257207" y="609532"/>
                  <a:pt x="3263900" y="616225"/>
                </a:cubicBezTo>
                <a:cubicBezTo>
                  <a:pt x="3276772" y="629097"/>
                  <a:pt x="3269409" y="623742"/>
                  <a:pt x="3286125" y="632100"/>
                </a:cubicBezTo>
                <a:cubicBezTo>
                  <a:pt x="3287183" y="638450"/>
                  <a:pt x="3287264" y="645043"/>
                  <a:pt x="3289300" y="651150"/>
                </a:cubicBezTo>
                <a:cubicBezTo>
                  <a:pt x="3292036" y="659358"/>
                  <a:pt x="3307295" y="669134"/>
                  <a:pt x="3302000" y="679725"/>
                </a:cubicBezTo>
                <a:cubicBezTo>
                  <a:pt x="3299883" y="683958"/>
                  <a:pt x="3293851" y="674675"/>
                  <a:pt x="3289300" y="673375"/>
                </a:cubicBezTo>
                <a:cubicBezTo>
                  <a:pt x="3278922" y="670410"/>
                  <a:pt x="3268133" y="669142"/>
                  <a:pt x="3257550" y="667025"/>
                </a:cubicBezTo>
                <a:cubicBezTo>
                  <a:pt x="3253317" y="661733"/>
                  <a:pt x="3250422" y="655007"/>
                  <a:pt x="3244850" y="651150"/>
                </a:cubicBezTo>
                <a:cubicBezTo>
                  <a:pt x="3222581" y="635733"/>
                  <a:pt x="3210294" y="637852"/>
                  <a:pt x="3184525" y="635275"/>
                </a:cubicBezTo>
                <a:cubicBezTo>
                  <a:pt x="3175000" y="631042"/>
                  <a:pt x="3165710" y="626235"/>
                  <a:pt x="3155950" y="622575"/>
                </a:cubicBezTo>
                <a:cubicBezTo>
                  <a:pt x="3096769" y="600382"/>
                  <a:pt x="2976250" y="610700"/>
                  <a:pt x="2952750" y="609875"/>
                </a:cubicBezTo>
                <a:cubicBezTo>
                  <a:pt x="2947458" y="608817"/>
                  <a:pt x="2942198" y="607587"/>
                  <a:pt x="2936875" y="606700"/>
                </a:cubicBezTo>
                <a:cubicBezTo>
                  <a:pt x="2923144" y="604412"/>
                  <a:pt x="2908634" y="605238"/>
                  <a:pt x="2895600" y="600350"/>
                </a:cubicBezTo>
                <a:cubicBezTo>
                  <a:pt x="2890645" y="598492"/>
                  <a:pt x="2889250" y="591883"/>
                  <a:pt x="2886075" y="587650"/>
                </a:cubicBezTo>
                <a:cubicBezTo>
                  <a:pt x="2881842" y="588708"/>
                  <a:pt x="2874231" y="586546"/>
                  <a:pt x="2873375" y="590825"/>
                </a:cubicBezTo>
                <a:cubicBezTo>
                  <a:pt x="2872337" y="596014"/>
                  <a:pt x="2879022" y="599924"/>
                  <a:pt x="2882900" y="603525"/>
                </a:cubicBezTo>
                <a:cubicBezTo>
                  <a:pt x="2893922" y="613760"/>
                  <a:pt x="2904371" y="625373"/>
                  <a:pt x="2917825" y="632100"/>
                </a:cubicBezTo>
                <a:lnTo>
                  <a:pt x="2955925" y="651150"/>
                </a:lnTo>
                <a:cubicBezTo>
                  <a:pt x="2964392" y="655383"/>
                  <a:pt x="2972536" y="660334"/>
                  <a:pt x="2981325" y="663850"/>
                </a:cubicBezTo>
                <a:lnTo>
                  <a:pt x="2997200" y="670200"/>
                </a:lnTo>
                <a:cubicBezTo>
                  <a:pt x="3001433" y="674433"/>
                  <a:pt x="3004995" y="679467"/>
                  <a:pt x="3009900" y="682900"/>
                </a:cubicBezTo>
                <a:cubicBezTo>
                  <a:pt x="3037670" y="702339"/>
                  <a:pt x="3020299" y="682540"/>
                  <a:pt x="3041650" y="701950"/>
                </a:cubicBezTo>
                <a:cubicBezTo>
                  <a:pt x="3072865" y="730327"/>
                  <a:pt x="3051216" y="719955"/>
                  <a:pt x="3082925" y="730525"/>
                </a:cubicBezTo>
                <a:cubicBezTo>
                  <a:pt x="3085042" y="735817"/>
                  <a:pt x="3086507" y="741418"/>
                  <a:pt x="3089275" y="746400"/>
                </a:cubicBezTo>
                <a:cubicBezTo>
                  <a:pt x="3091845" y="751026"/>
                  <a:pt x="3095724" y="754794"/>
                  <a:pt x="3098800" y="759100"/>
                </a:cubicBezTo>
                <a:cubicBezTo>
                  <a:pt x="3101018" y="762205"/>
                  <a:pt x="3103257" y="765312"/>
                  <a:pt x="3105150" y="768625"/>
                </a:cubicBezTo>
                <a:cubicBezTo>
                  <a:pt x="3107498" y="772734"/>
                  <a:pt x="3108992" y="777311"/>
                  <a:pt x="3111500" y="781325"/>
                </a:cubicBezTo>
                <a:cubicBezTo>
                  <a:pt x="3114305" y="785812"/>
                  <a:pt x="3117949" y="789719"/>
                  <a:pt x="3121025" y="794025"/>
                </a:cubicBezTo>
                <a:cubicBezTo>
                  <a:pt x="3123243" y="797130"/>
                  <a:pt x="3125258" y="800375"/>
                  <a:pt x="3127375" y="803550"/>
                </a:cubicBezTo>
                <a:cubicBezTo>
                  <a:pt x="3129492" y="813075"/>
                  <a:pt x="3130639" y="822868"/>
                  <a:pt x="3133725" y="832125"/>
                </a:cubicBezTo>
                <a:cubicBezTo>
                  <a:pt x="3134932" y="835745"/>
                  <a:pt x="3139327" y="837908"/>
                  <a:pt x="3140075" y="841650"/>
                </a:cubicBezTo>
                <a:cubicBezTo>
                  <a:pt x="3147855" y="880549"/>
                  <a:pt x="3159125" y="959125"/>
                  <a:pt x="3159125" y="959125"/>
                </a:cubicBezTo>
                <a:cubicBezTo>
                  <a:pt x="3158067" y="1005692"/>
                  <a:pt x="3158582" y="1052321"/>
                  <a:pt x="3155950" y="1098825"/>
                </a:cubicBezTo>
                <a:cubicBezTo>
                  <a:pt x="3155399" y="1108567"/>
                  <a:pt x="3152281" y="1118018"/>
                  <a:pt x="3149600" y="1127400"/>
                </a:cubicBezTo>
                <a:cubicBezTo>
                  <a:pt x="3148034" y="1132880"/>
                  <a:pt x="3145251" y="1137939"/>
                  <a:pt x="3143250" y="1143275"/>
                </a:cubicBezTo>
                <a:cubicBezTo>
                  <a:pt x="3142075" y="1146409"/>
                  <a:pt x="3141037" y="1149594"/>
                  <a:pt x="3140075" y="1152800"/>
                </a:cubicBezTo>
                <a:cubicBezTo>
                  <a:pt x="3136714" y="1164003"/>
                  <a:pt x="3134536" y="1177700"/>
                  <a:pt x="3127375" y="1187725"/>
                </a:cubicBezTo>
                <a:cubicBezTo>
                  <a:pt x="3124765" y="1191379"/>
                  <a:pt x="3121025" y="1194075"/>
                  <a:pt x="3117850" y="1197250"/>
                </a:cubicBezTo>
                <a:cubicBezTo>
                  <a:pt x="3111500" y="1167617"/>
                  <a:pt x="3105205" y="1137972"/>
                  <a:pt x="3098800" y="1108350"/>
                </a:cubicBezTo>
                <a:cubicBezTo>
                  <a:pt x="3096738" y="1098813"/>
                  <a:pt x="3093740" y="1089447"/>
                  <a:pt x="3092450" y="1079775"/>
                </a:cubicBezTo>
                <a:lnTo>
                  <a:pt x="3086100" y="1032150"/>
                </a:lnTo>
                <a:cubicBezTo>
                  <a:pt x="3085042" y="1014158"/>
                  <a:pt x="3085888" y="995953"/>
                  <a:pt x="3082925" y="978175"/>
                </a:cubicBezTo>
                <a:cubicBezTo>
                  <a:pt x="3080558" y="963976"/>
                  <a:pt x="3074013" y="950788"/>
                  <a:pt x="3070225" y="936900"/>
                </a:cubicBezTo>
                <a:cubicBezTo>
                  <a:pt x="3067658" y="927486"/>
                  <a:pt x="3066556" y="917707"/>
                  <a:pt x="3063875" y="908325"/>
                </a:cubicBezTo>
                <a:cubicBezTo>
                  <a:pt x="3062309" y="902845"/>
                  <a:pt x="3059091" y="897930"/>
                  <a:pt x="3057525" y="892450"/>
                </a:cubicBezTo>
                <a:cubicBezTo>
                  <a:pt x="3030781" y="798847"/>
                  <a:pt x="3074508" y="931388"/>
                  <a:pt x="3038475" y="835300"/>
                </a:cubicBezTo>
                <a:cubicBezTo>
                  <a:pt x="3027100" y="804966"/>
                  <a:pt x="3039783" y="820733"/>
                  <a:pt x="3022600" y="803550"/>
                </a:cubicBezTo>
                <a:cubicBezTo>
                  <a:pt x="3020483" y="797200"/>
                  <a:pt x="3019501" y="790351"/>
                  <a:pt x="3016250" y="784500"/>
                </a:cubicBezTo>
                <a:cubicBezTo>
                  <a:pt x="3014069" y="780575"/>
                  <a:pt x="3009600" y="778424"/>
                  <a:pt x="3006725" y="774975"/>
                </a:cubicBezTo>
                <a:cubicBezTo>
                  <a:pt x="2997711" y="764158"/>
                  <a:pt x="3002288" y="764188"/>
                  <a:pt x="2990850" y="752750"/>
                </a:cubicBezTo>
                <a:cubicBezTo>
                  <a:pt x="2987108" y="749008"/>
                  <a:pt x="2981892" y="746967"/>
                  <a:pt x="2978150" y="743225"/>
                </a:cubicBezTo>
                <a:cubicBezTo>
                  <a:pt x="2960610" y="725685"/>
                  <a:pt x="2978209" y="732921"/>
                  <a:pt x="2955925" y="727350"/>
                </a:cubicBezTo>
                <a:cubicBezTo>
                  <a:pt x="2949515" y="718804"/>
                  <a:pt x="2942553" y="708274"/>
                  <a:pt x="2933700" y="701950"/>
                </a:cubicBezTo>
                <a:cubicBezTo>
                  <a:pt x="2930977" y="700005"/>
                  <a:pt x="2927251" y="700093"/>
                  <a:pt x="2924175" y="698775"/>
                </a:cubicBezTo>
                <a:cubicBezTo>
                  <a:pt x="2912617" y="693822"/>
                  <a:pt x="2908355" y="689432"/>
                  <a:pt x="2895600" y="686075"/>
                </a:cubicBezTo>
                <a:cubicBezTo>
                  <a:pt x="2880946" y="682219"/>
                  <a:pt x="2851150" y="676550"/>
                  <a:pt x="2851150" y="676550"/>
                </a:cubicBezTo>
                <a:cubicBezTo>
                  <a:pt x="2840086" y="671018"/>
                  <a:pt x="2834737" y="667904"/>
                  <a:pt x="2822575" y="663850"/>
                </a:cubicBezTo>
                <a:cubicBezTo>
                  <a:pt x="2811252" y="660076"/>
                  <a:pt x="2799274" y="657231"/>
                  <a:pt x="2787650" y="654325"/>
                </a:cubicBezTo>
                <a:cubicBezTo>
                  <a:pt x="2766081" y="639945"/>
                  <a:pt x="2772718" y="641594"/>
                  <a:pt x="2727325" y="651150"/>
                </a:cubicBezTo>
                <a:cubicBezTo>
                  <a:pt x="2722931" y="652075"/>
                  <a:pt x="2721608" y="658295"/>
                  <a:pt x="2717800" y="660675"/>
                </a:cubicBezTo>
                <a:cubicBezTo>
                  <a:pt x="2712967" y="663696"/>
                  <a:pt x="2707217" y="664908"/>
                  <a:pt x="2701925" y="667025"/>
                </a:cubicBezTo>
                <a:cubicBezTo>
                  <a:pt x="2682129" y="716514"/>
                  <a:pt x="2700610" y="687700"/>
                  <a:pt x="2679700" y="705125"/>
                </a:cubicBezTo>
                <a:cubicBezTo>
                  <a:pt x="2676251" y="708000"/>
                  <a:pt x="2674100" y="712469"/>
                  <a:pt x="2670175" y="714650"/>
                </a:cubicBezTo>
                <a:cubicBezTo>
                  <a:pt x="2664324" y="717901"/>
                  <a:pt x="2657475" y="718883"/>
                  <a:pt x="2651125" y="721000"/>
                </a:cubicBezTo>
                <a:cubicBezTo>
                  <a:pt x="2647950" y="725233"/>
                  <a:pt x="2645906" y="730624"/>
                  <a:pt x="2641600" y="733700"/>
                </a:cubicBezTo>
                <a:cubicBezTo>
                  <a:pt x="2638049" y="736236"/>
                  <a:pt x="2632911" y="735156"/>
                  <a:pt x="2628900" y="736875"/>
                </a:cubicBezTo>
                <a:cubicBezTo>
                  <a:pt x="2625393" y="738378"/>
                  <a:pt x="2622550" y="741108"/>
                  <a:pt x="2619375" y="743225"/>
                </a:cubicBezTo>
                <a:cubicBezTo>
                  <a:pt x="2614730" y="750193"/>
                  <a:pt x="2609361" y="757393"/>
                  <a:pt x="2606675" y="765450"/>
                </a:cubicBezTo>
                <a:cubicBezTo>
                  <a:pt x="2603915" y="773729"/>
                  <a:pt x="2602287" y="782346"/>
                  <a:pt x="2600325" y="790850"/>
                </a:cubicBezTo>
                <a:cubicBezTo>
                  <a:pt x="2599112" y="796108"/>
                  <a:pt x="2598701" y="801556"/>
                  <a:pt x="2597150" y="806725"/>
                </a:cubicBezTo>
                <a:cubicBezTo>
                  <a:pt x="2595512" y="812184"/>
                  <a:pt x="2592917" y="817308"/>
                  <a:pt x="2590800" y="822600"/>
                </a:cubicBezTo>
                <a:cubicBezTo>
                  <a:pt x="2588683" y="837417"/>
                  <a:pt x="2587878" y="852481"/>
                  <a:pt x="2584450" y="867050"/>
                </a:cubicBezTo>
                <a:cubicBezTo>
                  <a:pt x="2583576" y="870764"/>
                  <a:pt x="2579993" y="873262"/>
                  <a:pt x="2578100" y="876575"/>
                </a:cubicBezTo>
                <a:cubicBezTo>
                  <a:pt x="2575752" y="880684"/>
                  <a:pt x="2573614" y="884925"/>
                  <a:pt x="2571750" y="889275"/>
                </a:cubicBezTo>
                <a:cubicBezTo>
                  <a:pt x="2570432" y="892351"/>
                  <a:pt x="2569750" y="895666"/>
                  <a:pt x="2568575" y="898800"/>
                </a:cubicBezTo>
                <a:cubicBezTo>
                  <a:pt x="2564864" y="908697"/>
                  <a:pt x="2561123" y="918192"/>
                  <a:pt x="2555875" y="927375"/>
                </a:cubicBezTo>
                <a:cubicBezTo>
                  <a:pt x="2541477" y="952571"/>
                  <a:pt x="2558762" y="920158"/>
                  <a:pt x="2540000" y="946425"/>
                </a:cubicBezTo>
                <a:cubicBezTo>
                  <a:pt x="2519105" y="975678"/>
                  <a:pt x="2548890" y="943885"/>
                  <a:pt x="2524125" y="968650"/>
                </a:cubicBezTo>
                <a:cubicBezTo>
                  <a:pt x="2522008" y="976058"/>
                  <a:pt x="2520738" y="983763"/>
                  <a:pt x="2517775" y="990875"/>
                </a:cubicBezTo>
                <a:cubicBezTo>
                  <a:pt x="2515402" y="996571"/>
                  <a:pt x="2511247" y="1001355"/>
                  <a:pt x="2508250" y="1006750"/>
                </a:cubicBezTo>
                <a:cubicBezTo>
                  <a:pt x="2505951" y="1010887"/>
                  <a:pt x="2503822" y="1015125"/>
                  <a:pt x="2501900" y="1019450"/>
                </a:cubicBezTo>
                <a:cubicBezTo>
                  <a:pt x="2499585" y="1024658"/>
                  <a:pt x="2497188" y="1029866"/>
                  <a:pt x="2495550" y="1035325"/>
                </a:cubicBezTo>
                <a:cubicBezTo>
                  <a:pt x="2493999" y="1040494"/>
                  <a:pt x="2494608" y="1046287"/>
                  <a:pt x="2492375" y="1051200"/>
                </a:cubicBezTo>
                <a:cubicBezTo>
                  <a:pt x="2489217" y="1058148"/>
                  <a:pt x="2483329" y="1063550"/>
                  <a:pt x="2479675" y="1070250"/>
                </a:cubicBezTo>
                <a:cubicBezTo>
                  <a:pt x="2473931" y="1080781"/>
                  <a:pt x="2473911" y="1089114"/>
                  <a:pt x="2466975" y="1098825"/>
                </a:cubicBezTo>
                <a:cubicBezTo>
                  <a:pt x="2464365" y="1102479"/>
                  <a:pt x="2460625" y="1105175"/>
                  <a:pt x="2457450" y="1108350"/>
                </a:cubicBezTo>
                <a:cubicBezTo>
                  <a:pt x="2455333" y="1113642"/>
                  <a:pt x="2452600" y="1118727"/>
                  <a:pt x="2451100" y="1124225"/>
                </a:cubicBezTo>
                <a:cubicBezTo>
                  <a:pt x="2449406" y="1130436"/>
                  <a:pt x="2449961" y="1137168"/>
                  <a:pt x="2447925" y="1143275"/>
                </a:cubicBezTo>
                <a:cubicBezTo>
                  <a:pt x="2444184" y="1154499"/>
                  <a:pt x="2436940" y="1154260"/>
                  <a:pt x="2428875" y="1162325"/>
                </a:cubicBezTo>
                <a:cubicBezTo>
                  <a:pt x="2425133" y="1166067"/>
                  <a:pt x="2422525" y="1170792"/>
                  <a:pt x="2419350" y="1175025"/>
                </a:cubicBezTo>
                <a:cubicBezTo>
                  <a:pt x="2417233" y="1182433"/>
                  <a:pt x="2417274" y="1190839"/>
                  <a:pt x="2413000" y="1197250"/>
                </a:cubicBezTo>
                <a:cubicBezTo>
                  <a:pt x="2406358" y="1207213"/>
                  <a:pt x="2387600" y="1222650"/>
                  <a:pt x="2387600" y="1222650"/>
                </a:cubicBezTo>
                <a:cubicBezTo>
                  <a:pt x="2379724" y="1246277"/>
                  <a:pt x="2391814" y="1214742"/>
                  <a:pt x="2371725" y="1244875"/>
                </a:cubicBezTo>
                <a:cubicBezTo>
                  <a:pt x="2361393" y="1260373"/>
                  <a:pt x="2370667" y="1261103"/>
                  <a:pt x="2355850" y="1273450"/>
                </a:cubicBezTo>
                <a:cubicBezTo>
                  <a:pt x="2353279" y="1275593"/>
                  <a:pt x="2349500" y="1275567"/>
                  <a:pt x="2346325" y="1276625"/>
                </a:cubicBezTo>
                <a:cubicBezTo>
                  <a:pt x="2342092" y="1280858"/>
                  <a:pt x="2338414" y="1285733"/>
                  <a:pt x="2333625" y="1289325"/>
                </a:cubicBezTo>
                <a:cubicBezTo>
                  <a:pt x="2321837" y="1298166"/>
                  <a:pt x="2319023" y="1294658"/>
                  <a:pt x="2305050" y="1298850"/>
                </a:cubicBezTo>
                <a:cubicBezTo>
                  <a:pt x="2299591" y="1300488"/>
                  <a:pt x="2294467" y="1303083"/>
                  <a:pt x="2289175" y="1305200"/>
                </a:cubicBezTo>
                <a:cubicBezTo>
                  <a:pt x="2285156" y="1309219"/>
                  <a:pt x="2274203" y="1321832"/>
                  <a:pt x="2266950" y="1324250"/>
                </a:cubicBezTo>
                <a:cubicBezTo>
                  <a:pt x="2260843" y="1326286"/>
                  <a:pt x="2254250" y="1326367"/>
                  <a:pt x="2247900" y="1327425"/>
                </a:cubicBezTo>
                <a:cubicBezTo>
                  <a:pt x="2241550" y="1331658"/>
                  <a:pt x="2235102" y="1335748"/>
                  <a:pt x="2228850" y="1340125"/>
                </a:cubicBezTo>
                <a:cubicBezTo>
                  <a:pt x="2224515" y="1343160"/>
                  <a:pt x="2220967" y="1347460"/>
                  <a:pt x="2216150" y="1349650"/>
                </a:cubicBezTo>
                <a:cubicBezTo>
                  <a:pt x="2209136" y="1352838"/>
                  <a:pt x="2201155" y="1353336"/>
                  <a:pt x="2193925" y="1356000"/>
                </a:cubicBezTo>
                <a:cubicBezTo>
                  <a:pt x="2181015" y="1360756"/>
                  <a:pt x="2168131" y="1365722"/>
                  <a:pt x="2155825" y="1371875"/>
                </a:cubicBezTo>
                <a:cubicBezTo>
                  <a:pt x="2151592" y="1373992"/>
                  <a:pt x="2147691" y="1376980"/>
                  <a:pt x="2143125" y="1378225"/>
                </a:cubicBezTo>
                <a:cubicBezTo>
                  <a:pt x="2055998" y="1401987"/>
                  <a:pt x="2114384" y="1378299"/>
                  <a:pt x="2057400" y="1403625"/>
                </a:cubicBezTo>
                <a:cubicBezTo>
                  <a:pt x="1980142" y="1402567"/>
                  <a:pt x="1902832" y="1403458"/>
                  <a:pt x="1825625" y="1400450"/>
                </a:cubicBezTo>
                <a:cubicBezTo>
                  <a:pt x="1820896" y="1400266"/>
                  <a:pt x="1817275" y="1395964"/>
                  <a:pt x="1812925" y="1394100"/>
                </a:cubicBezTo>
                <a:cubicBezTo>
                  <a:pt x="1809849" y="1392782"/>
                  <a:pt x="1806682" y="1391581"/>
                  <a:pt x="1803400" y="1390925"/>
                </a:cubicBezTo>
                <a:cubicBezTo>
                  <a:pt x="1780195" y="1386284"/>
                  <a:pt x="1756833" y="1382458"/>
                  <a:pt x="1733550" y="1378225"/>
                </a:cubicBezTo>
                <a:cubicBezTo>
                  <a:pt x="1703917" y="1379283"/>
                  <a:pt x="1674189" y="1378809"/>
                  <a:pt x="1644650" y="1381400"/>
                </a:cubicBezTo>
                <a:cubicBezTo>
                  <a:pt x="1613786" y="1384107"/>
                  <a:pt x="1552575" y="1394100"/>
                  <a:pt x="1552575" y="1394100"/>
                </a:cubicBezTo>
                <a:cubicBezTo>
                  <a:pt x="1545167" y="1397275"/>
                  <a:pt x="1537559" y="1400020"/>
                  <a:pt x="1530350" y="1403625"/>
                </a:cubicBezTo>
                <a:cubicBezTo>
                  <a:pt x="1526937" y="1405332"/>
                  <a:pt x="1524573" y="1409261"/>
                  <a:pt x="1520825" y="1409975"/>
                </a:cubicBezTo>
                <a:cubicBezTo>
                  <a:pt x="1501996" y="1413561"/>
                  <a:pt x="1482725" y="1414208"/>
                  <a:pt x="1463675" y="1416325"/>
                </a:cubicBezTo>
                <a:cubicBezTo>
                  <a:pt x="1391915" y="1434265"/>
                  <a:pt x="1500049" y="1406750"/>
                  <a:pt x="1397000" y="1435375"/>
                </a:cubicBezTo>
                <a:cubicBezTo>
                  <a:pt x="1391800" y="1436819"/>
                  <a:pt x="1386402" y="1437419"/>
                  <a:pt x="1381125" y="1438550"/>
                </a:cubicBezTo>
                <a:lnTo>
                  <a:pt x="1352550" y="1444900"/>
                </a:lnTo>
                <a:lnTo>
                  <a:pt x="600075" y="1438550"/>
                </a:lnTo>
                <a:cubicBezTo>
                  <a:pt x="584062" y="1438296"/>
                  <a:pt x="568122" y="1435499"/>
                  <a:pt x="552450" y="1432200"/>
                </a:cubicBezTo>
                <a:cubicBezTo>
                  <a:pt x="547819" y="1431225"/>
                  <a:pt x="544342" y="1426998"/>
                  <a:pt x="539750" y="1425850"/>
                </a:cubicBezTo>
                <a:cubicBezTo>
                  <a:pt x="527259" y="1422727"/>
                  <a:pt x="514350" y="1421617"/>
                  <a:pt x="501650" y="1419500"/>
                </a:cubicBezTo>
                <a:cubicBezTo>
                  <a:pt x="495300" y="1415267"/>
                  <a:pt x="489840" y="1409213"/>
                  <a:pt x="482600" y="1406800"/>
                </a:cubicBezTo>
                <a:cubicBezTo>
                  <a:pt x="473508" y="1403769"/>
                  <a:pt x="463478" y="1405201"/>
                  <a:pt x="454025" y="1403625"/>
                </a:cubicBezTo>
                <a:cubicBezTo>
                  <a:pt x="444400" y="1402021"/>
                  <a:pt x="435035" y="1399101"/>
                  <a:pt x="425450" y="1397275"/>
                </a:cubicBezTo>
                <a:cubicBezTo>
                  <a:pt x="412802" y="1394866"/>
                  <a:pt x="399919" y="1393718"/>
                  <a:pt x="387350" y="1390925"/>
                </a:cubicBezTo>
                <a:cubicBezTo>
                  <a:pt x="371311" y="1387361"/>
                  <a:pt x="355922" y="1380982"/>
                  <a:pt x="339725" y="1378225"/>
                </a:cubicBezTo>
                <a:cubicBezTo>
                  <a:pt x="289909" y="1369746"/>
                  <a:pt x="232284" y="1365589"/>
                  <a:pt x="180975" y="1359175"/>
                </a:cubicBezTo>
                <a:cubicBezTo>
                  <a:pt x="166123" y="1357319"/>
                  <a:pt x="151288" y="1355286"/>
                  <a:pt x="136525" y="1352825"/>
                </a:cubicBezTo>
                <a:cubicBezTo>
                  <a:pt x="132221" y="1352108"/>
                  <a:pt x="128077" y="1350631"/>
                  <a:pt x="123825" y="1349650"/>
                </a:cubicBezTo>
                <a:cubicBezTo>
                  <a:pt x="114318" y="1347456"/>
                  <a:pt x="104885" y="1344842"/>
                  <a:pt x="95250" y="1343300"/>
                </a:cubicBezTo>
                <a:cubicBezTo>
                  <a:pt x="78399" y="1340604"/>
                  <a:pt x="61383" y="1339067"/>
                  <a:pt x="44450" y="1336950"/>
                </a:cubicBezTo>
                <a:cubicBezTo>
                  <a:pt x="31750" y="1338008"/>
                  <a:pt x="17538" y="1334022"/>
                  <a:pt x="6350" y="1340125"/>
                </a:cubicBezTo>
                <a:cubicBezTo>
                  <a:pt x="1612" y="1342709"/>
                  <a:pt x="8560" y="1350691"/>
                  <a:pt x="9525" y="1356000"/>
                </a:cubicBezTo>
                <a:cubicBezTo>
                  <a:pt x="10677" y="1362334"/>
                  <a:pt x="9574" y="1369423"/>
                  <a:pt x="12700" y="1375050"/>
                </a:cubicBezTo>
                <a:cubicBezTo>
                  <a:pt x="13858" y="1377135"/>
                  <a:pt x="31521" y="1388656"/>
                  <a:pt x="34925" y="1390925"/>
                </a:cubicBezTo>
                <a:cubicBezTo>
                  <a:pt x="32808" y="1405742"/>
                  <a:pt x="35268" y="1421988"/>
                  <a:pt x="28575" y="1435375"/>
                </a:cubicBezTo>
                <a:cubicBezTo>
                  <a:pt x="25582" y="1441362"/>
                  <a:pt x="15376" y="1438474"/>
                  <a:pt x="9525" y="1441725"/>
                </a:cubicBezTo>
                <a:cubicBezTo>
                  <a:pt x="5600" y="1443906"/>
                  <a:pt x="0" y="1451250"/>
                  <a:pt x="0" y="145125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フリーフォーム: 図形 8">
            <a:extLst>
              <a:ext uri="{FF2B5EF4-FFF2-40B4-BE49-F238E27FC236}">
                <a16:creationId xmlns:a16="http://schemas.microsoft.com/office/drawing/2014/main" id="{B74996E5-DB19-4503-B99F-14FEDC39832E}"/>
              </a:ext>
            </a:extLst>
          </p:cNvPr>
          <p:cNvSpPr/>
          <p:nvPr/>
        </p:nvSpPr>
        <p:spPr>
          <a:xfrm>
            <a:off x="2425146" y="4804330"/>
            <a:ext cx="298797" cy="279400"/>
          </a:xfrm>
          <a:custGeom>
            <a:avLst/>
            <a:gdLst>
              <a:gd name="connsiteX0" fmla="*/ 149225 w 298797"/>
              <a:gd name="connsiteY0" fmla="*/ 228600 h 279400"/>
              <a:gd name="connsiteX1" fmla="*/ 133350 w 298797"/>
              <a:gd name="connsiteY1" fmla="*/ 247650 h 279400"/>
              <a:gd name="connsiteX2" fmla="*/ 101600 w 298797"/>
              <a:gd name="connsiteY2" fmla="*/ 266700 h 279400"/>
              <a:gd name="connsiteX3" fmla="*/ 66675 w 298797"/>
              <a:gd name="connsiteY3" fmla="*/ 279400 h 279400"/>
              <a:gd name="connsiteX4" fmla="*/ 12700 w 298797"/>
              <a:gd name="connsiteY4" fmla="*/ 276225 h 279400"/>
              <a:gd name="connsiteX5" fmla="*/ 6350 w 298797"/>
              <a:gd name="connsiteY5" fmla="*/ 260350 h 279400"/>
              <a:gd name="connsiteX6" fmla="*/ 0 w 298797"/>
              <a:gd name="connsiteY6" fmla="*/ 231775 h 279400"/>
              <a:gd name="connsiteX7" fmla="*/ 9525 w 298797"/>
              <a:gd name="connsiteY7" fmla="*/ 123825 h 279400"/>
              <a:gd name="connsiteX8" fmla="*/ 25400 w 298797"/>
              <a:gd name="connsiteY8" fmla="*/ 111125 h 279400"/>
              <a:gd name="connsiteX9" fmla="*/ 60325 w 298797"/>
              <a:gd name="connsiteY9" fmla="*/ 69850 h 279400"/>
              <a:gd name="connsiteX10" fmla="*/ 104775 w 298797"/>
              <a:gd name="connsiteY10" fmla="*/ 38100 h 279400"/>
              <a:gd name="connsiteX11" fmla="*/ 114300 w 298797"/>
              <a:gd name="connsiteY11" fmla="*/ 28575 h 279400"/>
              <a:gd name="connsiteX12" fmla="*/ 136525 w 298797"/>
              <a:gd name="connsiteY12" fmla="*/ 15875 h 279400"/>
              <a:gd name="connsiteX13" fmla="*/ 180975 w 298797"/>
              <a:gd name="connsiteY13" fmla="*/ 0 h 279400"/>
              <a:gd name="connsiteX14" fmla="*/ 260350 w 298797"/>
              <a:gd name="connsiteY14" fmla="*/ 6350 h 279400"/>
              <a:gd name="connsiteX15" fmla="*/ 282575 w 298797"/>
              <a:gd name="connsiteY15" fmla="*/ 28575 h 279400"/>
              <a:gd name="connsiteX16" fmla="*/ 298450 w 298797"/>
              <a:gd name="connsiteY16" fmla="*/ 95250 h 279400"/>
              <a:gd name="connsiteX17" fmla="*/ 295275 w 298797"/>
              <a:gd name="connsiteY17" fmla="*/ 136525 h 279400"/>
              <a:gd name="connsiteX18" fmla="*/ 285750 w 298797"/>
              <a:gd name="connsiteY18" fmla="*/ 158750 h 279400"/>
              <a:gd name="connsiteX19" fmla="*/ 260350 w 298797"/>
              <a:gd name="connsiteY19" fmla="*/ 193675 h 279400"/>
              <a:gd name="connsiteX20" fmla="*/ 244475 w 298797"/>
              <a:gd name="connsiteY20" fmla="*/ 200025 h 279400"/>
              <a:gd name="connsiteX21" fmla="*/ 200025 w 298797"/>
              <a:gd name="connsiteY21" fmla="*/ 209550 h 279400"/>
              <a:gd name="connsiteX22" fmla="*/ 171450 w 298797"/>
              <a:gd name="connsiteY22" fmla="*/ 228600 h 279400"/>
              <a:gd name="connsiteX23" fmla="*/ 149225 w 298797"/>
              <a:gd name="connsiteY23" fmla="*/ 231775 h 279400"/>
              <a:gd name="connsiteX24" fmla="*/ 130175 w 298797"/>
              <a:gd name="connsiteY24" fmla="*/ 238125 h 279400"/>
              <a:gd name="connsiteX25" fmla="*/ 107950 w 298797"/>
              <a:gd name="connsiteY25" fmla="*/ 257175 h 279400"/>
              <a:gd name="connsiteX26" fmla="*/ 101600 w 298797"/>
              <a:gd name="connsiteY26" fmla="*/ 254000 h 27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98797" h="279400">
                <a:moveTo>
                  <a:pt x="149225" y="228600"/>
                </a:moveTo>
                <a:cubicBezTo>
                  <a:pt x="143933" y="234950"/>
                  <a:pt x="139466" y="242090"/>
                  <a:pt x="133350" y="247650"/>
                </a:cubicBezTo>
                <a:cubicBezTo>
                  <a:pt x="128450" y="252105"/>
                  <a:pt x="109908" y="263679"/>
                  <a:pt x="101600" y="266700"/>
                </a:cubicBezTo>
                <a:cubicBezTo>
                  <a:pt x="59524" y="282001"/>
                  <a:pt x="95665" y="264905"/>
                  <a:pt x="66675" y="279400"/>
                </a:cubicBezTo>
                <a:lnTo>
                  <a:pt x="12700" y="276225"/>
                </a:lnTo>
                <a:cubicBezTo>
                  <a:pt x="7265" y="274509"/>
                  <a:pt x="7916" y="265830"/>
                  <a:pt x="6350" y="260350"/>
                </a:cubicBezTo>
                <a:cubicBezTo>
                  <a:pt x="3669" y="250968"/>
                  <a:pt x="2117" y="241300"/>
                  <a:pt x="0" y="231775"/>
                </a:cubicBezTo>
                <a:cubicBezTo>
                  <a:pt x="3175" y="195792"/>
                  <a:pt x="2083" y="159173"/>
                  <a:pt x="9525" y="123825"/>
                </a:cubicBezTo>
                <a:cubicBezTo>
                  <a:pt x="10921" y="117194"/>
                  <a:pt x="20756" y="116060"/>
                  <a:pt x="25400" y="111125"/>
                </a:cubicBezTo>
                <a:cubicBezTo>
                  <a:pt x="37752" y="98001"/>
                  <a:pt x="52265" y="85970"/>
                  <a:pt x="60325" y="69850"/>
                </a:cubicBezTo>
                <a:cubicBezTo>
                  <a:pt x="80081" y="30339"/>
                  <a:pt x="41275" y="101600"/>
                  <a:pt x="104775" y="38100"/>
                </a:cubicBezTo>
                <a:cubicBezTo>
                  <a:pt x="107950" y="34925"/>
                  <a:pt x="110851" y="31450"/>
                  <a:pt x="114300" y="28575"/>
                </a:cubicBezTo>
                <a:cubicBezTo>
                  <a:pt x="120137" y="23711"/>
                  <a:pt x="129871" y="18833"/>
                  <a:pt x="136525" y="15875"/>
                </a:cubicBezTo>
                <a:cubicBezTo>
                  <a:pt x="151643" y="9156"/>
                  <a:pt x="164749" y="5409"/>
                  <a:pt x="180975" y="0"/>
                </a:cubicBezTo>
                <a:cubicBezTo>
                  <a:pt x="207433" y="2117"/>
                  <a:pt x="234798" y="-836"/>
                  <a:pt x="260350" y="6350"/>
                </a:cubicBezTo>
                <a:cubicBezTo>
                  <a:pt x="270436" y="9187"/>
                  <a:pt x="282575" y="28575"/>
                  <a:pt x="282575" y="28575"/>
                </a:cubicBezTo>
                <a:cubicBezTo>
                  <a:pt x="290090" y="51119"/>
                  <a:pt x="295704" y="66872"/>
                  <a:pt x="298450" y="95250"/>
                </a:cubicBezTo>
                <a:cubicBezTo>
                  <a:pt x="299779" y="108985"/>
                  <a:pt x="296987" y="122833"/>
                  <a:pt x="295275" y="136525"/>
                </a:cubicBezTo>
                <a:cubicBezTo>
                  <a:pt x="294424" y="143330"/>
                  <a:pt x="288193" y="153254"/>
                  <a:pt x="285750" y="158750"/>
                </a:cubicBezTo>
                <a:cubicBezTo>
                  <a:pt x="277098" y="178217"/>
                  <a:pt x="281802" y="178074"/>
                  <a:pt x="260350" y="193675"/>
                </a:cubicBezTo>
                <a:cubicBezTo>
                  <a:pt x="255741" y="197027"/>
                  <a:pt x="249811" y="198024"/>
                  <a:pt x="244475" y="200025"/>
                </a:cubicBezTo>
                <a:cubicBezTo>
                  <a:pt x="228200" y="206128"/>
                  <a:pt x="222419" y="205478"/>
                  <a:pt x="200025" y="209550"/>
                </a:cubicBezTo>
                <a:cubicBezTo>
                  <a:pt x="192033" y="215944"/>
                  <a:pt x="182124" y="225689"/>
                  <a:pt x="171450" y="228600"/>
                </a:cubicBezTo>
                <a:cubicBezTo>
                  <a:pt x="164230" y="230569"/>
                  <a:pt x="156633" y="230717"/>
                  <a:pt x="149225" y="231775"/>
                </a:cubicBezTo>
                <a:cubicBezTo>
                  <a:pt x="142875" y="233892"/>
                  <a:pt x="135915" y="234681"/>
                  <a:pt x="130175" y="238125"/>
                </a:cubicBezTo>
                <a:cubicBezTo>
                  <a:pt x="125931" y="240671"/>
                  <a:pt x="115347" y="255696"/>
                  <a:pt x="107950" y="257175"/>
                </a:cubicBezTo>
                <a:cubicBezTo>
                  <a:pt x="105629" y="257639"/>
                  <a:pt x="103717" y="255058"/>
                  <a:pt x="101600" y="25400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4683538-311F-4D32-A494-1EFD974E1C62}"/>
              </a:ext>
            </a:extLst>
          </p:cNvPr>
          <p:cNvSpPr txBox="1"/>
          <p:nvPr/>
        </p:nvSpPr>
        <p:spPr>
          <a:xfrm>
            <a:off x="2492203" y="4990903"/>
            <a:ext cx="1758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核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D57A516-7F67-4439-B43C-B5FC740B15EE}"/>
              </a:ext>
            </a:extLst>
          </p:cNvPr>
          <p:cNvSpPr txBox="1"/>
          <p:nvPr/>
        </p:nvSpPr>
        <p:spPr>
          <a:xfrm>
            <a:off x="1449825" y="2864277"/>
            <a:ext cx="1758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樹状突起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入力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9A9AACE-07F0-4985-BC73-0F7E69B007A3}"/>
              </a:ext>
            </a:extLst>
          </p:cNvPr>
          <p:cNvSpPr txBox="1"/>
          <p:nvPr/>
        </p:nvSpPr>
        <p:spPr>
          <a:xfrm>
            <a:off x="3085930" y="5131643"/>
            <a:ext cx="2719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軸索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伝達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）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AF92727-1624-4843-BC26-3F8C7AC82403}"/>
              </a:ext>
            </a:extLst>
          </p:cNvPr>
          <p:cNvSpPr txBox="1"/>
          <p:nvPr/>
        </p:nvSpPr>
        <p:spPr>
          <a:xfrm>
            <a:off x="6172434" y="3291687"/>
            <a:ext cx="1758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軸索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出力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3731978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ED733A-4349-4430-B7E1-17F2397DF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脳のニューロン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1820CB-98AC-46FC-A770-A2560861E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" name="コンテンツ プレースホルダー 2">
            <a:extLst>
              <a:ext uri="{FF2B5EF4-FFF2-40B4-BE49-F238E27FC236}">
                <a16:creationId xmlns:a16="http://schemas.microsoft.com/office/drawing/2014/main" id="{F52D4B60-8530-731F-DB82-7FED9E815A49}"/>
              </a:ext>
            </a:extLst>
          </p:cNvPr>
          <p:cNvSpPr txBox="1">
            <a:spLocks/>
          </p:cNvSpPr>
          <p:nvPr/>
        </p:nvSpPr>
        <p:spPr>
          <a:xfrm>
            <a:off x="634236" y="1524834"/>
            <a:ext cx="4352386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カタツムリ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	11,000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ロブスター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	100,000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アリ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		250,000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カエル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	16,000,000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ハツカネズミ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	71,000,000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タコ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		500,000,000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ネコ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		760,000,000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ヒト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		86,000,000,000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　　　　　　～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100,000,000,000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アフリカゾウ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	257,000,000,000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DC736E8E-4AD6-7816-232C-97153770C3B1}"/>
              </a:ext>
            </a:extLst>
          </p:cNvPr>
          <p:cNvSpPr txBox="1">
            <a:spLocks/>
          </p:cNvSpPr>
          <p:nvPr/>
        </p:nvSpPr>
        <p:spPr>
          <a:xfrm>
            <a:off x="525379" y="994651"/>
            <a:ext cx="4364692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脳のニューロンの数（推定値）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43E1E3D-BD1E-7F48-1490-8F818582A538}"/>
              </a:ext>
            </a:extLst>
          </p:cNvPr>
          <p:cNvSpPr txBox="1"/>
          <p:nvPr/>
        </p:nvSpPr>
        <p:spPr>
          <a:xfrm>
            <a:off x="201529" y="5824001"/>
            <a:ext cx="45208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Wikipeida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の記事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: https://</a:t>
            </a:r>
            <a:r>
              <a:rPr kumimoji="1" lang="en-US" altLang="ja-JP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ja.wikipedia.org</a:t>
            </a: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/wiki/%E5%8B%95%E7%89%A9%E3%81%AE%E3%83%8B%E3%83%A5%E3%83%BC%E3%83%AD%E3%83%B3%E3%81%AE%E6%95%B0%E3%81%AE%E4%B8%80%E8%A6%A7 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より</a:t>
            </a:r>
          </a:p>
        </p:txBody>
      </p:sp>
      <p:sp>
        <p:nvSpPr>
          <p:cNvPr id="9" name="コンテンツ プレースホルダー 8">
            <a:extLst>
              <a:ext uri="{FF2B5EF4-FFF2-40B4-BE49-F238E27FC236}">
                <a16:creationId xmlns:a16="http://schemas.microsoft.com/office/drawing/2014/main" id="{7BDE9043-BCAE-DA35-28D0-CC585FFC9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7092" y="1000407"/>
            <a:ext cx="3988898" cy="5333166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生物の種によって数が異なる</a:t>
            </a:r>
            <a:endParaRPr lang="en-US" altLang="ja-JP" b="0" i="0" dirty="0">
              <a:solidFill>
                <a:srgbClr val="374151"/>
              </a:solidFill>
              <a:effectLst/>
              <a:latin typeface="Söhne"/>
            </a:endParaRPr>
          </a:p>
          <a:p>
            <a:pPr>
              <a:spcBef>
                <a:spcPts val="1200"/>
              </a:spcBef>
            </a:pP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人間の脳には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約</a:t>
            </a:r>
            <a:r>
              <a:rPr lang="en-US" altLang="ja-JP" b="1" i="0" dirty="0">
                <a:solidFill>
                  <a:srgbClr val="374151"/>
                </a:solidFill>
                <a:effectLst/>
                <a:latin typeface="Söhne"/>
              </a:rPr>
              <a:t>860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億～</a:t>
            </a:r>
            <a:r>
              <a:rPr lang="en-US" altLang="ja-JP" b="1" i="0" dirty="0">
                <a:solidFill>
                  <a:srgbClr val="374151"/>
                </a:solidFill>
                <a:effectLst/>
                <a:latin typeface="Söhne"/>
              </a:rPr>
              <a:t>1000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億個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のニューロンが存在</a:t>
            </a:r>
            <a:endParaRPr lang="en-US" altLang="ja-JP" b="0" i="0" dirty="0">
              <a:solidFill>
                <a:srgbClr val="374151"/>
              </a:solidFill>
              <a:effectLst/>
              <a:latin typeface="Söhne"/>
            </a:endParaRPr>
          </a:p>
          <a:p>
            <a:pPr>
              <a:spcBef>
                <a:spcPts val="1200"/>
              </a:spcBef>
            </a:pPr>
            <a:r>
              <a:rPr lang="ja-JP" altLang="en-US" i="1" dirty="0">
                <a:solidFill>
                  <a:srgbClr val="374151"/>
                </a:solidFill>
                <a:latin typeface="Söhne"/>
              </a:rPr>
              <a:t>複雑なネットワークを形成</a:t>
            </a:r>
            <a:endParaRPr lang="en-US" altLang="ja-JP" b="0" i="1" dirty="0">
              <a:solidFill>
                <a:srgbClr val="374151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1620119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34F4C2-E4A7-490C-832F-1D0DF9425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脳や神経系の研究の進展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6D5D04E-DCAB-4C9E-A6D2-72F90C7B9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4" y="846253"/>
            <a:ext cx="8620627" cy="5333166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kumimoji="1" lang="en-US" altLang="ja-JP" sz="2400" dirty="0"/>
              <a:t>1900</a:t>
            </a:r>
            <a:r>
              <a:rPr kumimoji="1" lang="ja-JP" altLang="en-US" sz="2400" dirty="0"/>
              <a:t>年頃</a:t>
            </a:r>
            <a:r>
              <a:rPr kumimoji="1" lang="en-US" altLang="ja-JP" sz="2400" dirty="0"/>
              <a:t>: </a:t>
            </a:r>
            <a:r>
              <a:rPr kumimoji="1" lang="ja-JP" altLang="en-US" sz="2400" b="1" dirty="0"/>
              <a:t>脳や神経系</a:t>
            </a:r>
            <a:r>
              <a:rPr kumimoji="1" lang="ja-JP" altLang="en-US" sz="2400" dirty="0"/>
              <a:t>は，</a:t>
            </a:r>
            <a:r>
              <a:rPr kumimoji="1" lang="ja-JP" altLang="en-US" sz="2400" b="1" u="sng" dirty="0"/>
              <a:t>ニューロンの集まり</a:t>
            </a:r>
            <a:r>
              <a:rPr kumimoji="1" lang="ja-JP" altLang="en-US" sz="2400" dirty="0"/>
              <a:t>と考えられるようになった．ニューロンが情報伝達を行うことも分かってきた．</a:t>
            </a:r>
            <a:endParaRPr kumimoji="1" lang="en-US" altLang="ja-JP" sz="2400" dirty="0"/>
          </a:p>
          <a:p>
            <a:pPr marL="0" indent="0">
              <a:spcBef>
                <a:spcPts val="1200"/>
              </a:spcBef>
              <a:buNone/>
            </a:pPr>
            <a:endParaRPr kumimoji="1" lang="en-US" altLang="ja-JP" sz="2400" dirty="0"/>
          </a:p>
          <a:p>
            <a:pPr marL="0" indent="0">
              <a:spcBef>
                <a:spcPts val="1200"/>
              </a:spcBef>
              <a:buNone/>
            </a:pPr>
            <a:r>
              <a:rPr kumimoji="1" lang="en-US" altLang="ja-JP" sz="2400" dirty="0"/>
              <a:t>1980</a:t>
            </a:r>
            <a:r>
              <a:rPr kumimoji="1" lang="ja-JP" altLang="en-US" sz="2400" dirty="0"/>
              <a:t>年頃</a:t>
            </a:r>
            <a:r>
              <a:rPr kumimoji="1" lang="en-US" altLang="ja-JP" sz="2400" dirty="0"/>
              <a:t>: </a:t>
            </a:r>
            <a:r>
              <a:rPr kumimoji="1" lang="ja-JP" altLang="en-US" sz="2400" b="1" u="sng" dirty="0"/>
              <a:t>脳機能マッピングによる脳の解明</a:t>
            </a:r>
            <a:r>
              <a:rPr kumimoji="1" lang="ja-JP" altLang="en-US" sz="2400" b="1" dirty="0"/>
              <a:t>（どの部分がどの機能を持つか</a:t>
            </a:r>
            <a:r>
              <a:rPr lang="ja-JP" altLang="en-US" sz="2400" b="1" dirty="0"/>
              <a:t>）</a:t>
            </a:r>
            <a:r>
              <a:rPr lang="ja-JP" altLang="en-US" sz="2400" dirty="0"/>
              <a:t>が進んだ．</a:t>
            </a:r>
            <a:r>
              <a:rPr kumimoji="1" lang="ja-JP" altLang="en-US" sz="2400" dirty="0"/>
              <a:t>生きた脳を対象とした測定が行われるようになってきた．</a:t>
            </a:r>
            <a:endParaRPr lang="en-US" altLang="ja-JP" sz="2400" dirty="0"/>
          </a:p>
          <a:p>
            <a:pPr marL="0" indent="0">
              <a:spcBef>
                <a:spcPts val="1200"/>
              </a:spcBef>
              <a:buNone/>
            </a:pPr>
            <a:endParaRPr kumimoji="1" lang="en-US" altLang="ja-JP" sz="2400" dirty="0"/>
          </a:p>
          <a:p>
            <a:pPr marL="0" indent="0">
              <a:spcBef>
                <a:spcPts val="1200"/>
              </a:spcBef>
              <a:buNone/>
            </a:pPr>
            <a:r>
              <a:rPr lang="en-US" altLang="ja-JP" sz="2400" dirty="0"/>
              <a:t>2010</a:t>
            </a:r>
            <a:r>
              <a:rPr lang="ja-JP" altLang="en-US" sz="2400" dirty="0"/>
              <a:t>年頃：</a:t>
            </a:r>
            <a:r>
              <a:rPr lang="ja-JP" altLang="en-US" sz="2400" b="1" i="0" u="sng" dirty="0">
                <a:solidFill>
                  <a:srgbClr val="374151"/>
                </a:solidFill>
                <a:effectLst/>
                <a:latin typeface="Söhne"/>
              </a:rPr>
              <a:t>異なる脳領域の連携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が観察されるようになった．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E719CD8-BADE-4ADC-8744-1B3CB7A95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5052F3A-C19E-2BA2-02F6-66B49ADD9F96}"/>
              </a:ext>
            </a:extLst>
          </p:cNvPr>
          <p:cNvSpPr txBox="1"/>
          <p:nvPr/>
        </p:nvSpPr>
        <p:spPr>
          <a:xfrm>
            <a:off x="469030" y="5471726"/>
            <a:ext cx="80708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Söhne"/>
                <a:ea typeface="游ゴシック" panose="020B0400000000000000" pitchFamily="50" charset="-128"/>
                <a:cs typeface="+mn-cs"/>
              </a:rPr>
              <a:t>脳の仕組みと機能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Söhne"/>
                <a:ea typeface="游ゴシック" panose="020B0400000000000000" pitchFamily="50" charset="-128"/>
                <a:cs typeface="+mn-cs"/>
              </a:rPr>
              <a:t>について</a:t>
            </a:r>
            <a:r>
              <a:rPr kumimoji="0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Söhne"/>
                <a:ea typeface="游ゴシック" panose="020B0400000000000000" pitchFamily="50" charset="-128"/>
                <a:cs typeface="+mn-cs"/>
              </a:rPr>
              <a:t>深い洞察</a:t>
            </a:r>
            <a:r>
              <a:rPr kumimoji="0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Söhne"/>
                <a:ea typeface="游ゴシック" panose="020B0400000000000000" pitchFamily="50" charset="-128"/>
                <a:cs typeface="+mn-cs"/>
              </a:rPr>
              <a:t>が得られるように</a:t>
            </a:r>
            <a:endParaRPr kumimoji="0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360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0" b="6870"/>
          <a:stretch/>
        </p:blipFill>
        <p:spPr>
          <a:xfrm>
            <a:off x="4667250" y="0"/>
            <a:ext cx="4476750" cy="6865139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C1D10E3-8A1C-93DE-BAA9-EFB285F4F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5108047" cy="5333166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ja-JP" altLang="en-US" sz="2400" b="1" i="0" u="sng" dirty="0">
                <a:solidFill>
                  <a:srgbClr val="374151"/>
                </a:solidFill>
                <a:effectLst/>
                <a:latin typeface="Söhne"/>
              </a:rPr>
              <a:t>コンピュータ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を使用</a:t>
            </a:r>
            <a:endParaRPr lang="en-US" altLang="ja-JP" sz="2400" b="1" i="0" dirty="0">
              <a:solidFill>
                <a:srgbClr val="374151"/>
              </a:solidFill>
              <a:effectLst/>
              <a:latin typeface="Söhne"/>
            </a:endParaRPr>
          </a:p>
          <a:p>
            <a:pPr>
              <a:spcBef>
                <a:spcPts val="1200"/>
              </a:spcBef>
            </a:pP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生物の脳の働きを模倣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することを目指した，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人工知能の一種</a:t>
            </a:r>
            <a:endParaRPr lang="en-US" altLang="ja-JP" sz="2400" b="1" i="0" dirty="0">
              <a:solidFill>
                <a:srgbClr val="374151"/>
              </a:solidFill>
              <a:effectLst/>
              <a:latin typeface="Söhne"/>
            </a:endParaRPr>
          </a:p>
          <a:p>
            <a:pPr>
              <a:spcBef>
                <a:spcPts val="1200"/>
              </a:spcBef>
            </a:pP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すでに広く普及している</a:t>
            </a:r>
            <a:endParaRPr lang="en-US" altLang="ja-JP" sz="2400" b="1" i="0" dirty="0">
              <a:solidFill>
                <a:srgbClr val="374151"/>
              </a:solidFill>
              <a:effectLst/>
              <a:latin typeface="Söhne"/>
            </a:endParaRPr>
          </a:p>
          <a:p>
            <a:pPr>
              <a:spcBef>
                <a:spcPts val="1200"/>
              </a:spcBef>
            </a:pP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仕組み：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入力の重みづけ，合計とバイアス，活性化関数の適用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を行う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ニューロン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が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ネットワーク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を形成</a:t>
            </a:r>
            <a:endParaRPr lang="ja-JP" altLang="en-US" sz="2400" dirty="0"/>
          </a:p>
        </p:txBody>
      </p:sp>
      <p:sp>
        <p:nvSpPr>
          <p:cNvPr id="9" name="タイトル 8">
            <a:extLst>
              <a:ext uri="{FF2B5EF4-FFF2-40B4-BE49-F238E27FC236}">
                <a16:creationId xmlns:a16="http://schemas.microsoft.com/office/drawing/2014/main" id="{738A3EB0-E328-8FE0-E52B-B626E7063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ニューラルネットワーク</a:t>
            </a:r>
          </a:p>
        </p:txBody>
      </p:sp>
    </p:spTree>
    <p:extLst>
      <p:ext uri="{BB962C8B-B14F-4D97-AF65-F5344CB8AC3E}">
        <p14:creationId xmlns:p14="http://schemas.microsoft.com/office/powerpoint/2010/main" val="2807960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60E9FF-BBB0-4B65-A7C1-B9DEB6539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ニューラルネットワークの歴史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A7003E6-EBB1-4BF6-B2EE-DF5615FA7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sz="2400" dirty="0"/>
              <a:t>1940</a:t>
            </a:r>
            <a:r>
              <a:rPr kumimoji="1" lang="ja-JP" altLang="en-US" sz="2400" dirty="0"/>
              <a:t>年代：</a:t>
            </a:r>
            <a:r>
              <a:rPr kumimoji="1" lang="en-US" altLang="ja-JP" sz="2400" dirty="0"/>
              <a:t> </a:t>
            </a:r>
            <a:r>
              <a:rPr kumimoji="1" lang="ja-JP" altLang="en-US" sz="2400" b="1" dirty="0"/>
              <a:t>ニューラルネットワークの誕生</a:t>
            </a:r>
            <a:endParaRPr kumimoji="1" lang="en-US" altLang="ja-JP" sz="2400" b="1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kumimoji="1" lang="en-US" altLang="ja-JP" sz="2400" dirty="0"/>
              <a:t>1960</a:t>
            </a:r>
            <a:r>
              <a:rPr kumimoji="1" lang="ja-JP" altLang="en-US" sz="2400" dirty="0"/>
              <a:t>年代：</a:t>
            </a:r>
            <a:r>
              <a:rPr kumimoji="1" lang="en-US" altLang="ja-JP" sz="2400" dirty="0"/>
              <a:t> </a:t>
            </a:r>
            <a:r>
              <a:rPr kumimoji="1" lang="ja-JP" altLang="en-US" sz="2400" b="1" dirty="0"/>
              <a:t>バックプロパゲーション</a:t>
            </a:r>
            <a:r>
              <a:rPr lang="ja-JP" altLang="en-US" sz="2400" b="1" dirty="0"/>
              <a:t>の誕生</a:t>
            </a:r>
            <a:r>
              <a:rPr kumimoji="1" lang="ja-JP" altLang="en-US" sz="2400" dirty="0"/>
              <a:t>（ニューラルネットワークの</a:t>
            </a:r>
            <a:r>
              <a:rPr kumimoji="1" lang="ja-JP" altLang="en-US" sz="2400" b="1" dirty="0"/>
              <a:t>学習の基本的な仕組み</a:t>
            </a:r>
            <a:r>
              <a:rPr kumimoji="1" lang="ja-JP" altLang="en-US" sz="2400" dirty="0"/>
              <a:t>）（</a:t>
            </a:r>
            <a:r>
              <a:rPr lang="en-US" altLang="ja-JP" sz="2400" dirty="0"/>
              <a:t>1986</a:t>
            </a:r>
            <a:r>
              <a:rPr lang="ja-JP" altLang="en-US" sz="2400" dirty="0"/>
              <a:t>年に</a:t>
            </a:r>
            <a:r>
              <a:rPr lang="en-US" altLang="ja-JP" sz="2400" dirty="0" err="1"/>
              <a:t>Rumelhart</a:t>
            </a:r>
            <a:r>
              <a:rPr lang="ja-JP" altLang="en-US" sz="2400" dirty="0"/>
              <a:t>らによって再発見</a:t>
            </a:r>
            <a:r>
              <a:rPr kumimoji="1" lang="ja-JP" altLang="en-US" sz="2400" dirty="0"/>
              <a:t>）</a:t>
            </a: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kumimoji="1" lang="en-US" altLang="ja-JP" sz="2400" dirty="0"/>
              <a:t>2010</a:t>
            </a:r>
            <a:r>
              <a:rPr kumimoji="1" lang="ja-JP" altLang="en-US" sz="2400" dirty="0"/>
              <a:t>年代：</a:t>
            </a:r>
            <a:r>
              <a:rPr kumimoji="1" lang="en-US" altLang="ja-JP" sz="2400" dirty="0"/>
              <a:t> </a:t>
            </a:r>
            <a:r>
              <a:rPr kumimoji="1" lang="ja-JP" altLang="en-US" sz="2400" dirty="0"/>
              <a:t>多層化，正規化，</a:t>
            </a:r>
            <a:r>
              <a:rPr kumimoji="1" lang="en-US" altLang="ja-JP" sz="2400" dirty="0" err="1"/>
              <a:t>ReLU</a:t>
            </a:r>
            <a:r>
              <a:rPr kumimoji="1" lang="ja-JP" altLang="en-US" sz="2400" dirty="0"/>
              <a:t>，ドロップアウト　　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　　　　　</a:t>
            </a:r>
            <a:r>
              <a:rPr kumimoji="1" lang="ja-JP" altLang="en-US" sz="2400" dirty="0"/>
              <a:t>など，ニューラルネットワークの</a:t>
            </a:r>
            <a:r>
              <a:rPr kumimoji="1" lang="ja-JP" altLang="en-US" sz="2400" b="1" dirty="0"/>
              <a:t>新技術</a:t>
            </a:r>
            <a:endParaRPr kumimoji="1" lang="en-US" altLang="ja-JP" sz="2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D0EFC4-720C-4963-8AFF-726A6C524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7761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FED733A-4349-4430-B7E1-17F2397DF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7888705" cy="796845"/>
          </a:xfrm>
        </p:spPr>
        <p:txBody>
          <a:bodyPr>
            <a:normAutofit/>
          </a:bodyPr>
          <a:lstStyle/>
          <a:p>
            <a:r>
              <a:rPr lang="ja-JP" altLang="en-US" dirty="0"/>
              <a:t>ニューラルネットワークの進展傾向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1820CB-98AC-46FC-A770-A2560861E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" name="コンテンツ プレースホルダー 8">
            <a:extLst>
              <a:ext uri="{FF2B5EF4-FFF2-40B4-BE49-F238E27FC236}">
                <a16:creationId xmlns:a16="http://schemas.microsoft.com/office/drawing/2014/main" id="{7BDE9043-BCAE-DA35-28D0-CC585FFC9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4260" y="1060449"/>
            <a:ext cx="4749740" cy="5661027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【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将来傾向</a:t>
            </a: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】</a:t>
            </a:r>
          </a:p>
          <a:p>
            <a:pPr>
              <a:spcBef>
                <a:spcPts val="1200"/>
              </a:spcBef>
            </a:pP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規模は増加傾向</a:t>
            </a: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  <a:p>
            <a:pPr>
              <a:spcBef>
                <a:spcPts val="1200"/>
              </a:spcBef>
            </a:pPr>
            <a:r>
              <a:rPr lang="en-US" altLang="ja-JP" sz="2400" dirty="0">
                <a:solidFill>
                  <a:srgbClr val="374151"/>
                </a:solidFill>
                <a:latin typeface="Söhne"/>
              </a:rPr>
              <a:t>GPU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（プロセッサの一種），クラウドコンピューティング（大規模計算の基盤）の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発展</a:t>
            </a: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  <a:p>
            <a:pPr>
              <a:spcBef>
                <a:spcPts val="1200"/>
              </a:spcBef>
            </a:pP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人間の脳の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約</a:t>
            </a:r>
            <a:r>
              <a:rPr lang="en-US" altLang="ja-JP" sz="2400" b="1" i="0" dirty="0">
                <a:solidFill>
                  <a:srgbClr val="374151"/>
                </a:solidFill>
                <a:effectLst/>
                <a:latin typeface="Söhne"/>
              </a:rPr>
              <a:t>860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～</a:t>
            </a:r>
            <a:r>
              <a:rPr lang="en-US" altLang="ja-JP" sz="2400" b="1" i="0" dirty="0">
                <a:solidFill>
                  <a:srgbClr val="374151"/>
                </a:solidFill>
                <a:effectLst/>
                <a:latin typeface="Söhne"/>
              </a:rPr>
              <a:t>1000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億個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のニューロンを模倣すること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も、あながち不可能ではないかも</a:t>
            </a:r>
            <a:endParaRPr lang="en-US" altLang="ja-JP" sz="24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946BFE0-26EC-F9F4-1775-849F369E9C54}"/>
              </a:ext>
            </a:extLst>
          </p:cNvPr>
          <p:cNvSpPr txBox="1">
            <a:spLocks/>
          </p:cNvSpPr>
          <p:nvPr/>
        </p:nvSpPr>
        <p:spPr>
          <a:xfrm>
            <a:off x="69910" y="5355706"/>
            <a:ext cx="4114739" cy="13657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所説あります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2055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年ごろには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1000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憶を超えるかも？</a:t>
            </a:r>
          </a:p>
        </p:txBody>
      </p:sp>
      <p:graphicFrame>
        <p:nvGraphicFramePr>
          <p:cNvPr id="6" name="表 6">
            <a:extLst>
              <a:ext uri="{FF2B5EF4-FFF2-40B4-BE49-F238E27FC236}">
                <a16:creationId xmlns:a16="http://schemas.microsoft.com/office/drawing/2014/main" id="{B2789667-93DD-B4DE-7B7B-B9AD04A96B73}"/>
              </a:ext>
            </a:extLst>
          </p:cNvPr>
          <p:cNvGraphicFramePr>
            <a:graphicFrameLocks noGrp="1"/>
          </p:cNvGraphicFramePr>
          <p:nvPr/>
        </p:nvGraphicFramePr>
        <p:xfrm>
          <a:off x="0" y="1215482"/>
          <a:ext cx="4336093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4450">
                  <a:extLst>
                    <a:ext uri="{9D8B030D-6E8A-4147-A177-3AD203B41FA5}">
                      <a16:colId xmlns:a16="http://schemas.microsoft.com/office/drawing/2014/main" val="421181015"/>
                    </a:ext>
                  </a:extLst>
                </a:gridCol>
                <a:gridCol w="3011643">
                  <a:extLst>
                    <a:ext uri="{9D8B030D-6E8A-4147-A177-3AD203B41FA5}">
                      <a16:colId xmlns:a16="http://schemas.microsoft.com/office/drawing/2014/main" val="1052280707"/>
                    </a:ext>
                  </a:extLst>
                </a:gridCol>
              </a:tblGrid>
              <a:tr h="840764"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ja-JP" altLang="en-US" sz="2800" dirty="0"/>
                        <a:t>コンピュータで扱えるニューロン数の規模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030535"/>
                  </a:ext>
                </a:extLst>
              </a:tr>
              <a:tr h="340977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2010</a:t>
                      </a:r>
                      <a:r>
                        <a:rPr kumimoji="1" lang="ja-JP" altLang="en-US" sz="2800" dirty="0"/>
                        <a:t>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800" dirty="0"/>
                        <a:t>100,000</a:t>
                      </a:r>
                      <a:r>
                        <a:rPr kumimoji="1" lang="ja-JP" altLang="en-US" sz="2800" dirty="0"/>
                        <a:t>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324349"/>
                  </a:ext>
                </a:extLst>
              </a:tr>
              <a:tr h="340977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2020</a:t>
                      </a:r>
                      <a:r>
                        <a:rPr kumimoji="1" lang="ja-JP" altLang="en-US" sz="2800" dirty="0"/>
                        <a:t>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800" dirty="0"/>
                        <a:t>2,000,000</a:t>
                      </a:r>
                      <a:r>
                        <a:rPr kumimoji="1" lang="ja-JP" altLang="en-US" sz="2800" dirty="0"/>
                        <a:t>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261726"/>
                  </a:ext>
                </a:extLst>
              </a:tr>
              <a:tr h="340977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2030</a:t>
                      </a:r>
                      <a:r>
                        <a:rPr kumimoji="1" lang="ja-JP" altLang="en-US" sz="2800" dirty="0"/>
                        <a:t>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800" dirty="0"/>
                        <a:t>50,000,000</a:t>
                      </a:r>
                      <a:r>
                        <a:rPr kumimoji="1" lang="ja-JP" altLang="en-US" sz="2800" dirty="0"/>
                        <a:t>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3148945"/>
                  </a:ext>
                </a:extLst>
              </a:tr>
              <a:tr h="340977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2040</a:t>
                      </a:r>
                      <a:r>
                        <a:rPr kumimoji="1" lang="ja-JP" altLang="en-US" sz="2800" dirty="0"/>
                        <a:t>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800" dirty="0"/>
                        <a:t>1,000,000,000</a:t>
                      </a:r>
                      <a:r>
                        <a:rPr kumimoji="1" lang="ja-JP" altLang="en-US" sz="2800" dirty="0"/>
                        <a:t>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4138320"/>
                  </a:ext>
                </a:extLst>
              </a:tr>
              <a:tr h="340977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2050</a:t>
                      </a:r>
                      <a:r>
                        <a:rPr kumimoji="1" lang="ja-JP" altLang="en-US" sz="2800" dirty="0"/>
                        <a:t>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en-US" altLang="ja-JP" sz="2800" dirty="0"/>
                        <a:t>20,000,000,000</a:t>
                      </a:r>
                      <a:r>
                        <a:rPr kumimoji="1" lang="ja-JP" altLang="en-US" sz="2800" dirty="0"/>
                        <a:t>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9692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1360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314D791-4D8A-4854-B8FC-6959656D0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5076E76-3EB3-4269-8135-07CAB20E5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90171" y="1741337"/>
            <a:ext cx="6611258" cy="2387918"/>
          </a:xfrm>
        </p:spPr>
        <p:txBody>
          <a:bodyPr anchor="b">
            <a:normAutofit/>
          </a:bodyPr>
          <a:lstStyle/>
          <a:p>
            <a:r>
              <a:rPr lang="en-US" altLang="ja-JP" sz="4500" dirty="0">
                <a:solidFill>
                  <a:schemeClr val="tx2"/>
                </a:solidFill>
              </a:rPr>
              <a:t>4-3. </a:t>
            </a:r>
            <a:r>
              <a:rPr lang="ja-JP" altLang="en-US" sz="4500" dirty="0">
                <a:solidFill>
                  <a:schemeClr val="tx2"/>
                </a:solidFill>
              </a:rPr>
              <a:t>ニューラルネットワークの基本構造</a:t>
            </a:r>
            <a:br>
              <a:rPr lang="ja-JP" altLang="en-US" sz="4500" dirty="0">
                <a:solidFill>
                  <a:schemeClr val="tx2"/>
                </a:solidFill>
              </a:rPr>
            </a:br>
            <a:endParaRPr lang="ja-JP" altLang="en-US" sz="4500" dirty="0">
              <a:solidFill>
                <a:schemeClr val="tx2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1BB6C5D-5D04-49F7-B5F6-C3E1CB233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128" y="4200522"/>
            <a:ext cx="5055514" cy="682079"/>
          </a:xfrm>
        </p:spPr>
        <p:txBody>
          <a:bodyPr>
            <a:normAutofit/>
          </a:bodyPr>
          <a:lstStyle/>
          <a:p>
            <a:endParaRPr kumimoji="1" lang="ja-JP" altLang="en-US">
              <a:solidFill>
                <a:schemeClr val="tx2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EB3C7E5-50E1-4F9E-AEA3-A6D219039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28" y="0"/>
            <a:ext cx="3872286" cy="3153018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0233B5C-C5A9-48C0-8C07-21E6F6B36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F3AF96-AAC1-41E3-9F66-0A6277845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DF38A98-557F-4C23-935A-42806B67AA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ACEB13D-EBFC-4288-B604-572C2F779A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988F9A4-0578-4C59-8B4A-346E02CF3A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6553998" y="4267997"/>
            <a:ext cx="3142400" cy="2037604"/>
            <a:chOff x="-305" y="-4155"/>
            <a:chExt cx="2514948" cy="2174333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63F827B-FA00-442A-A09C-806F1FFA34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876680-EE75-4791-842F-E23509221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9819B2-70D4-4E0A-8D51-6B359B44CB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FA8033D-6A70-4FA5-8F37-7F8C117C98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865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718281-DFDB-54A8-4D8F-D45A16B34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ニューラルネットワークの</a:t>
            </a:r>
            <a:r>
              <a:rPr lang="ja-JP" altLang="en-US" dirty="0"/>
              <a:t>仕組み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4B3742B-BD69-AA8D-CF84-3250FD429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4" y="846253"/>
            <a:ext cx="8775921" cy="5333166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ja-JP" altLang="en-US" sz="2400" b="1" dirty="0"/>
              <a:t>入力の重みづけ</a:t>
            </a:r>
            <a:r>
              <a:rPr lang="ja-JP" altLang="en-US" sz="2400" dirty="0"/>
              <a:t>，</a:t>
            </a:r>
            <a:r>
              <a:rPr lang="ja-JP" altLang="en-US" sz="2400" b="1" dirty="0"/>
              <a:t>合計とバイアス</a:t>
            </a:r>
            <a:r>
              <a:rPr lang="ja-JP" altLang="en-US" sz="2400" dirty="0"/>
              <a:t>，</a:t>
            </a:r>
            <a:r>
              <a:rPr lang="ja-JP" altLang="en-US" sz="2400" b="1" dirty="0"/>
              <a:t>活性化関数の適用</a:t>
            </a:r>
            <a:r>
              <a:rPr lang="ja-JP" altLang="en-US" sz="2400" dirty="0"/>
              <a:t>を行う</a:t>
            </a:r>
            <a:r>
              <a:rPr lang="ja-JP" altLang="en-US" sz="2400" b="1" dirty="0"/>
              <a:t>ニューロン</a:t>
            </a:r>
            <a:r>
              <a:rPr lang="ja-JP" altLang="en-US" sz="2400" dirty="0"/>
              <a:t>が</a:t>
            </a:r>
            <a:r>
              <a:rPr lang="ja-JP" altLang="en-US" sz="2400" b="1" dirty="0"/>
              <a:t>ネットワーク</a:t>
            </a:r>
            <a:r>
              <a:rPr lang="ja-JP" altLang="en-US" sz="2400" dirty="0"/>
              <a:t>を形成</a:t>
            </a:r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A2FA242-0432-0A8A-0B86-871EFE7E8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564ADB9-8BC7-9D69-96DF-E7F7F7405D3A}"/>
              </a:ext>
            </a:extLst>
          </p:cNvPr>
          <p:cNvSpPr/>
          <p:nvPr/>
        </p:nvSpPr>
        <p:spPr>
          <a:xfrm>
            <a:off x="1963268" y="2671378"/>
            <a:ext cx="366361" cy="5927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0D891E3-C253-92BB-D110-409F905AE2B5}"/>
              </a:ext>
            </a:extLst>
          </p:cNvPr>
          <p:cNvSpPr/>
          <p:nvPr/>
        </p:nvSpPr>
        <p:spPr>
          <a:xfrm>
            <a:off x="1963268" y="3549233"/>
            <a:ext cx="366361" cy="5927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0EF4AC2-D835-0A73-ED06-3EA8EDE4F25A}"/>
              </a:ext>
            </a:extLst>
          </p:cNvPr>
          <p:cNvSpPr/>
          <p:nvPr/>
        </p:nvSpPr>
        <p:spPr>
          <a:xfrm>
            <a:off x="3756505" y="2671376"/>
            <a:ext cx="366361" cy="592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B1907D8-5D18-72EE-6CE1-1CC117CC2918}"/>
              </a:ext>
            </a:extLst>
          </p:cNvPr>
          <p:cNvSpPr/>
          <p:nvPr/>
        </p:nvSpPr>
        <p:spPr>
          <a:xfrm>
            <a:off x="3756505" y="3440872"/>
            <a:ext cx="366361" cy="592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1F9E3DB-187D-9446-9400-D06A6E037276}"/>
              </a:ext>
            </a:extLst>
          </p:cNvPr>
          <p:cNvSpPr/>
          <p:nvPr/>
        </p:nvSpPr>
        <p:spPr>
          <a:xfrm>
            <a:off x="3756505" y="4210368"/>
            <a:ext cx="366361" cy="592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F37CF47-BF03-A93E-224C-F2837F25FA8E}"/>
              </a:ext>
            </a:extLst>
          </p:cNvPr>
          <p:cNvSpPr/>
          <p:nvPr/>
        </p:nvSpPr>
        <p:spPr>
          <a:xfrm>
            <a:off x="3756505" y="4979864"/>
            <a:ext cx="366361" cy="592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4A88F6EE-B386-6CAD-9CB8-7A56987E939E}"/>
              </a:ext>
            </a:extLst>
          </p:cNvPr>
          <p:cNvSpPr/>
          <p:nvPr/>
        </p:nvSpPr>
        <p:spPr>
          <a:xfrm>
            <a:off x="6410779" y="2671374"/>
            <a:ext cx="366361" cy="5927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CCB52557-D14D-3ADE-6E4D-B7D2C1FB3125}"/>
              </a:ext>
            </a:extLst>
          </p:cNvPr>
          <p:cNvSpPr/>
          <p:nvPr/>
        </p:nvSpPr>
        <p:spPr>
          <a:xfrm>
            <a:off x="6410779" y="3458302"/>
            <a:ext cx="366361" cy="5927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5E20C402-8798-6081-F107-4CBFB3ABD284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 flipV="1">
            <a:off x="2329629" y="2967759"/>
            <a:ext cx="1426876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6C707B27-7193-4B79-5933-931511CD985A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2329629" y="2967761"/>
            <a:ext cx="1440594" cy="8414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24131FA7-94C3-5CE5-41CC-354A310BDEBD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2329629" y="2967763"/>
            <a:ext cx="1426876" cy="1538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047541D4-C7E9-80A2-1544-6E74C4059AD1}"/>
              </a:ext>
            </a:extLst>
          </p:cNvPr>
          <p:cNvCxnSpPr>
            <a:cxnSpLocks/>
          </p:cNvCxnSpPr>
          <p:nvPr/>
        </p:nvCxnSpPr>
        <p:spPr>
          <a:xfrm>
            <a:off x="2329629" y="2967765"/>
            <a:ext cx="1426876" cy="15389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953AA924-1A36-A2B4-B4ED-161264F4CAB1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2329629" y="2967767"/>
            <a:ext cx="1426876" cy="2308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ADB7A2C3-A189-ECE0-1743-28508C4D113A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2329629" y="2967759"/>
            <a:ext cx="1426876" cy="8778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06F59C4A-6DE4-8265-695E-BAC3683B4C0F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2329629" y="3737255"/>
            <a:ext cx="1426876" cy="1083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5F88DD48-0BBB-FF7C-4E73-553ED6326F09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329629" y="3845616"/>
            <a:ext cx="1426876" cy="6611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00389BD7-378A-A03C-E5FE-009887DF70B0}"/>
              </a:ext>
            </a:extLst>
          </p:cNvPr>
          <p:cNvCxnSpPr>
            <a:cxnSpLocks/>
            <a:stCxn id="6" idx="3"/>
            <a:endCxn id="10" idx="1"/>
          </p:cNvCxnSpPr>
          <p:nvPr/>
        </p:nvCxnSpPr>
        <p:spPr>
          <a:xfrm>
            <a:off x="2329629" y="3845616"/>
            <a:ext cx="1426876" cy="14306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B96522CC-5A62-4945-DA8D-6FFBC2F2E4B4}"/>
              </a:ext>
            </a:extLst>
          </p:cNvPr>
          <p:cNvCxnSpPr>
            <a:cxnSpLocks/>
            <a:stCxn id="7" idx="3"/>
            <a:endCxn id="11" idx="1"/>
          </p:cNvCxnSpPr>
          <p:nvPr/>
        </p:nvCxnSpPr>
        <p:spPr>
          <a:xfrm flipV="1">
            <a:off x="4122866" y="2967757"/>
            <a:ext cx="2287913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446DB79D-F2BB-F126-9D39-13BBB579428B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4122866" y="2977798"/>
            <a:ext cx="2287913" cy="7768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9769F1B8-5729-70DE-35C9-C7A69564DE43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4122866" y="2967757"/>
            <a:ext cx="2287913" cy="7304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3331A44A-5D7B-A666-41F5-7ED9003A914B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4122866" y="3688200"/>
            <a:ext cx="2287913" cy="664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A6D0BFB0-7550-75DE-5E73-2E79A5A2F2DC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4110984" y="2967757"/>
            <a:ext cx="2299795" cy="15546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EA896A09-AE3D-E9C5-A181-DA1514270A2E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4098075" y="2967757"/>
            <a:ext cx="2312704" cy="23332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25D3EAA4-3871-C9CB-BAC8-036E36F4E047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4122866" y="3754685"/>
            <a:ext cx="2287913" cy="7520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0473BC18-83D6-E2DA-920A-860D31DC7260}"/>
              </a:ext>
            </a:extLst>
          </p:cNvPr>
          <p:cNvCxnSpPr>
            <a:cxnSpLocks/>
            <a:endCxn id="12" idx="1"/>
          </p:cNvCxnSpPr>
          <p:nvPr/>
        </p:nvCxnSpPr>
        <p:spPr>
          <a:xfrm flipV="1">
            <a:off x="4147657" y="3754685"/>
            <a:ext cx="2263122" cy="15389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ADE6D7C9-9DAB-B90A-9761-56020A27F330}"/>
              </a:ext>
            </a:extLst>
          </p:cNvPr>
          <p:cNvSpPr txBox="1"/>
          <p:nvPr/>
        </p:nvSpPr>
        <p:spPr>
          <a:xfrm>
            <a:off x="1676726" y="2153311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ニューロン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17B9BCD3-8318-C871-D5BB-039EFCEA5AA1}"/>
              </a:ext>
            </a:extLst>
          </p:cNvPr>
          <p:cNvSpPr txBox="1"/>
          <p:nvPr/>
        </p:nvSpPr>
        <p:spPr>
          <a:xfrm>
            <a:off x="3457670" y="2157320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ニューロン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9555E53-2262-21D2-291C-654B103EC9D3}"/>
              </a:ext>
            </a:extLst>
          </p:cNvPr>
          <p:cNvSpPr txBox="1"/>
          <p:nvPr/>
        </p:nvSpPr>
        <p:spPr>
          <a:xfrm>
            <a:off x="6039961" y="2148374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ニューロン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E849F804-A371-A3FD-E166-0FE5AED49B2F}"/>
              </a:ext>
            </a:extLst>
          </p:cNvPr>
          <p:cNvSpPr txBox="1"/>
          <p:nvPr/>
        </p:nvSpPr>
        <p:spPr>
          <a:xfrm>
            <a:off x="2373744" y="2374986"/>
            <a:ext cx="1567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ニューロン間の結合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DBBD8B99-6794-0969-ED83-BE32F3AFE53F}"/>
              </a:ext>
            </a:extLst>
          </p:cNvPr>
          <p:cNvSpPr txBox="1"/>
          <p:nvPr/>
        </p:nvSpPr>
        <p:spPr>
          <a:xfrm>
            <a:off x="4673727" y="2375788"/>
            <a:ext cx="1567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ニューロン間の結合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035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A718281-DFDB-54A8-4D8F-D45A16B34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7984811" cy="744509"/>
          </a:xfrm>
        </p:spPr>
        <p:txBody>
          <a:bodyPr>
            <a:normAutofit fontScale="90000"/>
          </a:bodyPr>
          <a:lstStyle/>
          <a:p>
            <a:r>
              <a:rPr lang="ja-JP" altLang="en-US" sz="3200" i="0" dirty="0">
                <a:solidFill>
                  <a:srgbClr val="FF0000"/>
                </a:solidFill>
                <a:effectLst/>
                <a:latin typeface="Söhne"/>
              </a:rPr>
              <a:t>入力の重みづけ</a:t>
            </a:r>
            <a:r>
              <a:rPr lang="ja-JP" altLang="en-US" sz="3200" dirty="0">
                <a:solidFill>
                  <a:srgbClr val="374151"/>
                </a:solidFill>
                <a:latin typeface="Söhne"/>
              </a:rPr>
              <a:t>，</a:t>
            </a:r>
            <a:r>
              <a:rPr lang="ja-JP" altLang="en-US" sz="3200" i="0" dirty="0">
                <a:solidFill>
                  <a:srgbClr val="FF0000"/>
                </a:solidFill>
                <a:effectLst/>
                <a:latin typeface="Söhne"/>
              </a:rPr>
              <a:t>合計とバイアス</a:t>
            </a:r>
            <a:r>
              <a:rPr lang="ja-JP" altLang="en-US" sz="3200" dirty="0">
                <a:solidFill>
                  <a:srgbClr val="374151"/>
                </a:solidFill>
                <a:latin typeface="Söhne"/>
              </a:rPr>
              <a:t>，</a:t>
            </a:r>
            <a:r>
              <a:rPr lang="ja-JP" altLang="en-US" sz="3200" dirty="0">
                <a:solidFill>
                  <a:srgbClr val="FF0000"/>
                </a:solidFill>
                <a:latin typeface="Söhne"/>
              </a:rPr>
              <a:t>活性化関数の適用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A2FA242-0432-0A8A-0B86-871EFE7E8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5" name="コンテンツ プレースホルダー 2">
            <a:extLst>
              <a:ext uri="{FF2B5EF4-FFF2-40B4-BE49-F238E27FC236}">
                <a16:creationId xmlns:a16="http://schemas.microsoft.com/office/drawing/2014/main" id="{A8FF750F-0819-4C83-F7A7-C82B5FCD6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1097970"/>
            <a:ext cx="8620626" cy="533316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ja-JP" altLang="en-US" sz="2400" b="1" i="0" u="sng" dirty="0">
                <a:solidFill>
                  <a:srgbClr val="FF0000"/>
                </a:solidFill>
                <a:effectLst/>
                <a:latin typeface="Söhne"/>
              </a:rPr>
              <a:t>入力の重みづけ</a:t>
            </a: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各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入力値に対して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，それぞれの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対応する重み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を掛ける．例：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0.3×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0.1  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-0.5×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0.8  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0.2×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-0.5 </a:t>
            </a:r>
            <a:endParaRPr lang="en-US" altLang="ja-JP" sz="2400" b="1" dirty="0">
              <a:solidFill>
                <a:srgbClr val="374151"/>
              </a:solidFill>
              <a:latin typeface="Söhne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b="1" i="0" u="sng" dirty="0">
                <a:solidFill>
                  <a:srgbClr val="FF0000"/>
                </a:solidFill>
                <a:effectLst/>
                <a:latin typeface="Söhne"/>
              </a:rPr>
              <a:t>合計とバイアス</a:t>
            </a: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合計を計算</a:t>
            </a:r>
            <a:r>
              <a:rPr lang="ja-JP" altLang="en-US" sz="2400" i="0" dirty="0">
                <a:solidFill>
                  <a:srgbClr val="374151"/>
                </a:solidFill>
                <a:effectLst/>
                <a:latin typeface="Söhne"/>
              </a:rPr>
              <a:t>し，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バイアス</a:t>
            </a:r>
            <a:r>
              <a:rPr lang="ja-JP" altLang="en-US" sz="2400" i="0" dirty="0">
                <a:solidFill>
                  <a:srgbClr val="374151"/>
                </a:solidFill>
                <a:effectLst/>
                <a:latin typeface="Söhne"/>
              </a:rPr>
              <a:t>（数値）を加える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．例 </a:t>
            </a:r>
            <a:r>
              <a:rPr lang="en-US" altLang="ja-JP" sz="2400" b="1" dirty="0">
                <a:solidFill>
                  <a:srgbClr val="374151"/>
                </a:solidFill>
                <a:latin typeface="Söhne"/>
              </a:rPr>
              <a:t>0.03  -0.4  -0.1 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の合計は </a:t>
            </a:r>
            <a:r>
              <a:rPr lang="en-US" altLang="ja-JP" sz="2400" b="1" dirty="0">
                <a:solidFill>
                  <a:srgbClr val="374151"/>
                </a:solidFill>
                <a:latin typeface="Söhne"/>
              </a:rPr>
              <a:t>-0.47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．これに </a:t>
            </a:r>
            <a:r>
              <a:rPr lang="en-US" altLang="ja-JP" sz="2400" b="1" dirty="0">
                <a:solidFill>
                  <a:srgbClr val="374151"/>
                </a:solidFill>
                <a:latin typeface="Söhne"/>
              </a:rPr>
              <a:t>0.2 </a:t>
            </a:r>
            <a:r>
              <a:rPr lang="ja-JP" altLang="en-US" sz="2400" b="1" dirty="0">
                <a:solidFill>
                  <a:srgbClr val="374151"/>
                </a:solidFill>
                <a:latin typeface="Söhne"/>
              </a:rPr>
              <a:t>を加える</a:t>
            </a:r>
            <a:r>
              <a:rPr lang="en-US" altLang="ja-JP" sz="2400" b="1" dirty="0">
                <a:solidFill>
                  <a:srgbClr val="374151"/>
                </a:solidFill>
                <a:latin typeface="Söhne"/>
              </a:rPr>
              <a:t> </a:t>
            </a:r>
            <a:endParaRPr lang="ja-JP" altLang="en-US" sz="2400" b="1" i="0" dirty="0">
              <a:solidFill>
                <a:srgbClr val="374151"/>
              </a:solidFill>
              <a:effectLst/>
              <a:latin typeface="Söhne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400" b="1" u="sng" dirty="0">
                <a:solidFill>
                  <a:srgbClr val="FF0000"/>
                </a:solidFill>
                <a:latin typeface="Söhne"/>
              </a:rPr>
              <a:t>活性化関数の適用</a:t>
            </a:r>
            <a:r>
              <a:rPr lang="en-US" altLang="ja-JP" sz="2400" b="0" i="0" dirty="0">
                <a:solidFill>
                  <a:srgbClr val="374151"/>
                </a:solidFill>
                <a:effectLst/>
                <a:latin typeface="Söhne"/>
              </a:rPr>
              <a:t>:</a:t>
            </a:r>
            <a:r>
              <a:rPr lang="ja-JP" altLang="en-US" sz="2400" dirty="0">
                <a:solidFill>
                  <a:srgbClr val="374151"/>
                </a:solidFill>
                <a:latin typeface="Söhne"/>
              </a:rPr>
              <a:t> 結果に，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活性化関数</a:t>
            </a:r>
            <a:r>
              <a:rPr lang="ja-JP" altLang="en-US" sz="2400" i="0" dirty="0">
                <a:solidFill>
                  <a:srgbClr val="374151"/>
                </a:solidFill>
                <a:effectLst/>
                <a:latin typeface="Söhne"/>
              </a:rPr>
              <a:t>を適用．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ニューロンの活性度</a:t>
            </a:r>
            <a:r>
              <a:rPr lang="ja-JP" altLang="en-US" sz="2400" i="0" dirty="0">
                <a:solidFill>
                  <a:srgbClr val="374151"/>
                </a:solidFill>
                <a:effectLst/>
                <a:latin typeface="Söhne"/>
              </a:rPr>
              <a:t>を得る（→次のニューロンの入力になる）</a:t>
            </a:r>
          </a:p>
          <a:p>
            <a:endParaRPr kumimoji="1" lang="en-US" altLang="ja-JP" sz="2400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EE8B0E6A-4534-9374-F1AC-A9BB90316350}"/>
              </a:ext>
            </a:extLst>
          </p:cNvPr>
          <p:cNvSpPr txBox="1"/>
          <p:nvPr/>
        </p:nvSpPr>
        <p:spPr>
          <a:xfrm>
            <a:off x="295953" y="4447272"/>
            <a:ext cx="3892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0.3    ×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0.1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  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⇒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0.03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030B5A1B-47D7-CAC5-0AD2-A4D36B835C38}"/>
              </a:ext>
            </a:extLst>
          </p:cNvPr>
          <p:cNvSpPr txBox="1"/>
          <p:nvPr/>
        </p:nvSpPr>
        <p:spPr>
          <a:xfrm>
            <a:off x="262143" y="5016487"/>
            <a:ext cx="3748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-0.5   ×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0.8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    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⇒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-0.4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49EFCDDA-50B8-64EB-CBF2-75D8C9BBB01C}"/>
              </a:ext>
            </a:extLst>
          </p:cNvPr>
          <p:cNvSpPr txBox="1"/>
          <p:nvPr/>
        </p:nvSpPr>
        <p:spPr>
          <a:xfrm>
            <a:off x="295953" y="5652807"/>
            <a:ext cx="37481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0.2    ×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-0.5   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⇒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-0.1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B7FCF343-D899-B877-30BE-ED5EE3339ED8}"/>
              </a:ext>
            </a:extLst>
          </p:cNvPr>
          <p:cNvSpPr txBox="1"/>
          <p:nvPr/>
        </p:nvSpPr>
        <p:spPr>
          <a:xfrm>
            <a:off x="4151598" y="4745403"/>
            <a:ext cx="11448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合計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-0.47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0" name="矢印: 右 39">
            <a:extLst>
              <a:ext uri="{FF2B5EF4-FFF2-40B4-BE49-F238E27FC236}">
                <a16:creationId xmlns:a16="http://schemas.microsoft.com/office/drawing/2014/main" id="{7084BEAC-CDAE-799C-1F4E-4641C811F61D}"/>
              </a:ext>
            </a:extLst>
          </p:cNvPr>
          <p:cNvSpPr/>
          <p:nvPr/>
        </p:nvSpPr>
        <p:spPr>
          <a:xfrm>
            <a:off x="6215016" y="5007896"/>
            <a:ext cx="490953" cy="4698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2CA1063E-8C91-A750-1DFD-BA96185E820B}"/>
              </a:ext>
            </a:extLst>
          </p:cNvPr>
          <p:cNvSpPr txBox="1"/>
          <p:nvPr/>
        </p:nvSpPr>
        <p:spPr>
          <a:xfrm>
            <a:off x="6813464" y="4550669"/>
            <a:ext cx="22365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-0.27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に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活性化関数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を適用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8F3411E9-C2F2-2A69-2552-95B200924572}"/>
              </a:ext>
            </a:extLst>
          </p:cNvPr>
          <p:cNvSpPr txBox="1"/>
          <p:nvPr/>
        </p:nvSpPr>
        <p:spPr>
          <a:xfrm>
            <a:off x="112734" y="6206536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入力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BDE6553D-92FB-67CF-EA32-E3C93DD45C1D}"/>
              </a:ext>
            </a:extLst>
          </p:cNvPr>
          <p:cNvSpPr txBox="1"/>
          <p:nvPr/>
        </p:nvSpPr>
        <p:spPr>
          <a:xfrm>
            <a:off x="1550799" y="6187241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重み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9967456-4688-5916-D4A8-0A3989F8B921}"/>
              </a:ext>
            </a:extLst>
          </p:cNvPr>
          <p:cNvSpPr txBox="1"/>
          <p:nvPr/>
        </p:nvSpPr>
        <p:spPr>
          <a:xfrm>
            <a:off x="3595328" y="3878057"/>
            <a:ext cx="2720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バイアス 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0.2</a:t>
            </a:r>
          </a:p>
        </p:txBody>
      </p:sp>
    </p:spTree>
    <p:extLst>
      <p:ext uri="{BB962C8B-B14F-4D97-AF65-F5344CB8AC3E}">
        <p14:creationId xmlns:p14="http://schemas.microsoft.com/office/powerpoint/2010/main" val="16273595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360CFBB-2D9C-49E1-9903-BB47637A0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D445A5C-8030-4E0E-AE1E-8D4E6F745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03" y="768292"/>
            <a:ext cx="8859005" cy="321315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B11046D-9A03-4706-8C91-286356253884}"/>
              </a:ext>
            </a:extLst>
          </p:cNvPr>
          <p:cNvSpPr txBox="1"/>
          <p:nvPr/>
        </p:nvSpPr>
        <p:spPr>
          <a:xfrm>
            <a:off x="1924050" y="4699000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1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層目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A669F14-7655-4841-9FB5-35529178A5EF}"/>
              </a:ext>
            </a:extLst>
          </p:cNvPr>
          <p:cNvSpPr txBox="1"/>
          <p:nvPr/>
        </p:nvSpPr>
        <p:spPr>
          <a:xfrm>
            <a:off x="4483100" y="4693682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2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層目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4305C3D-1BAE-4D28-9AAA-49AA044CE0BA}"/>
              </a:ext>
            </a:extLst>
          </p:cNvPr>
          <p:cNvSpPr txBox="1"/>
          <p:nvPr/>
        </p:nvSpPr>
        <p:spPr>
          <a:xfrm>
            <a:off x="3203575" y="4693682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→結合→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3A8A05C-F6B5-4F58-8A87-386494DB564C}"/>
              </a:ext>
            </a:extLst>
          </p:cNvPr>
          <p:cNvSpPr txBox="1"/>
          <p:nvPr/>
        </p:nvSpPr>
        <p:spPr>
          <a:xfrm>
            <a:off x="860938" y="4656693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→結合→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74D5ADB-DE51-4F9D-8592-16108A3A342F}"/>
              </a:ext>
            </a:extLst>
          </p:cNvPr>
          <p:cNvSpPr txBox="1"/>
          <p:nvPr/>
        </p:nvSpPr>
        <p:spPr>
          <a:xfrm>
            <a:off x="305861" y="3891845"/>
            <a:ext cx="4108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前処理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（データが青い部分にあれば活性化）</a:t>
            </a:r>
          </a:p>
        </p:txBody>
      </p:sp>
      <p:sp>
        <p:nvSpPr>
          <p:cNvPr id="9" name="右中かっこ 8">
            <a:extLst>
              <a:ext uri="{FF2B5EF4-FFF2-40B4-BE49-F238E27FC236}">
                <a16:creationId xmlns:a16="http://schemas.microsoft.com/office/drawing/2014/main" id="{1FABB553-AFFC-4758-B050-F245D74B2832}"/>
              </a:ext>
            </a:extLst>
          </p:cNvPr>
          <p:cNvSpPr/>
          <p:nvPr/>
        </p:nvSpPr>
        <p:spPr>
          <a:xfrm rot="5400000">
            <a:off x="3356390" y="3361821"/>
            <a:ext cx="356444" cy="384697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334ABDF-CA42-4B1E-8C70-907862F23C59}"/>
              </a:ext>
            </a:extLst>
          </p:cNvPr>
          <p:cNvSpPr txBox="1"/>
          <p:nvPr/>
        </p:nvSpPr>
        <p:spPr>
          <a:xfrm>
            <a:off x="2167401" y="5544591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ニューラルネットワーク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3531FDF-4B04-42CA-8551-D624C57B5DEC}"/>
              </a:ext>
            </a:extLst>
          </p:cNvPr>
          <p:cNvSpPr/>
          <p:nvPr/>
        </p:nvSpPr>
        <p:spPr>
          <a:xfrm>
            <a:off x="2643261" y="6352144"/>
            <a:ext cx="3962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URL: https://playground.tensorflow.org/</a:t>
            </a: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FCC4EB6-CF0A-4F2A-A2C6-4E6AD604D354}"/>
              </a:ext>
            </a:extLst>
          </p:cNvPr>
          <p:cNvSpPr txBox="1"/>
          <p:nvPr/>
        </p:nvSpPr>
        <p:spPr>
          <a:xfrm>
            <a:off x="5868621" y="4289504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データが中央にあれば活性化</a:t>
            </a:r>
          </a:p>
        </p:txBody>
      </p:sp>
    </p:spTree>
    <p:extLst>
      <p:ext uri="{BB962C8B-B14F-4D97-AF65-F5344CB8AC3E}">
        <p14:creationId xmlns:p14="http://schemas.microsoft.com/office/powerpoint/2010/main" val="3146883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4-1 </a:t>
            </a:r>
            <a:r>
              <a:rPr lang="ja-JP" altLang="en-US" dirty="0"/>
              <a:t>機械学習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921024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5665B6-9D80-458C-ABB8-4E9726586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6" y="548640"/>
            <a:ext cx="7626096" cy="1179576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ニューロンの活性化と非活性化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35982F-CB59-4F31-B30A-DED860201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80AFF2D7-C88C-4355-A277-9891359E7477}"/>
              </a:ext>
            </a:extLst>
          </p:cNvPr>
          <p:cNvSpPr txBox="1"/>
          <p:nvPr/>
        </p:nvSpPr>
        <p:spPr>
          <a:xfrm>
            <a:off x="762000" y="2668688"/>
            <a:ext cx="798309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ニューロン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の出力が，プラスの大きな値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→　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活性化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している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1" lang="en-US" altLang="ja-JP" sz="2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ニューロン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の出力が，０に近い値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→　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活性化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していない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9356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タイトル 1">
            <a:extLst>
              <a:ext uri="{FF2B5EF4-FFF2-40B4-BE49-F238E27FC236}">
                <a16:creationId xmlns:a16="http://schemas.microsoft.com/office/drawing/2014/main" id="{37C88082-E4C7-436D-B940-BCC09C9055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ja-JP" dirty="0"/>
              <a:t>4-4. </a:t>
            </a:r>
            <a:r>
              <a:rPr lang="ja-JP" altLang="en-US" dirty="0"/>
              <a:t>ニューラルネットワークの種類、応用分野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C55EA51-9070-4602-B0BA-B1839A370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31</a:t>
            </a:fld>
            <a:endParaRPr kumimoji="1" lang="ja-JP" altLang="en-US"/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9FFD449D-5B01-436C-BA35-7AF444F420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316803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9C3FE3-69A8-4B7C-AA27-68B008DC1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ニューラルネットワークの種類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89AEE67-3A1B-4B10-958A-A4B5B938E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/>
              <a:t>① </a:t>
            </a:r>
            <a:r>
              <a:rPr kumimoji="1" lang="ja-JP" altLang="en-US" b="1" dirty="0"/>
              <a:t>オートエンコーダ（オートエンコーダ）</a:t>
            </a:r>
            <a:endParaRPr kumimoji="1" lang="en-US" altLang="ja-JP" b="1" dirty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ja-JP" altLang="en-US" b="1" dirty="0"/>
              <a:t>データを低次元の符号にマッピング</a:t>
            </a: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② </a:t>
            </a:r>
            <a:r>
              <a:rPr kumimoji="1" lang="ja-JP" altLang="en-US" b="1" dirty="0"/>
              <a:t>分類</a:t>
            </a:r>
            <a:r>
              <a:rPr lang="ja-JP" altLang="en-US" b="1" dirty="0"/>
              <a:t>や</a:t>
            </a:r>
            <a:r>
              <a:rPr kumimoji="1" lang="ja-JP" altLang="en-US" b="1" dirty="0"/>
              <a:t>予測</a:t>
            </a:r>
            <a:endParaRPr kumimoji="1" lang="en-US" altLang="ja-JP" b="1" dirty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ja-JP" altLang="en-US" b="1" dirty="0"/>
              <a:t>データから分類結果，予測結果を導く</a:t>
            </a:r>
            <a:endParaRPr lang="en-US" altLang="ja-JP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942A932-CBA0-4639-A036-3F1FE13A6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32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380B169-8DA5-BE69-0925-AD138645C1FE}"/>
              </a:ext>
            </a:extLst>
          </p:cNvPr>
          <p:cNvSpPr txBox="1"/>
          <p:nvPr/>
        </p:nvSpPr>
        <p:spPr>
          <a:xfrm>
            <a:off x="321845" y="4738656"/>
            <a:ext cx="82350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b="0" i="0" dirty="0">
                <a:solidFill>
                  <a:srgbClr val="374151"/>
                </a:solidFill>
                <a:effectLst/>
                <a:latin typeface="Söhne"/>
              </a:rPr>
              <a:t>データを用いて学習を行うことは共通している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3354873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BFCB7A-3FB5-999E-3743-DB7FC9F42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オートエンコーダでの符号化と再構築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7A8DF68-9089-7C70-D8C8-7A2A90DD7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895" y="2291844"/>
            <a:ext cx="2034005" cy="14079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1" lang="ja-JP" altLang="en-US" sz="2400" b="1" dirty="0"/>
              <a:t>元データ</a:t>
            </a:r>
            <a:endParaRPr kumimoji="1" lang="en-US" altLang="ja-JP" sz="2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A053E8C-1FDB-D9DB-3093-AE90C177A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33</a:t>
            </a:fld>
            <a:endParaRPr kumimoji="1" lang="ja-JP" altLang="en-US"/>
          </a:p>
        </p:txBody>
      </p:sp>
      <p:sp>
        <p:nvSpPr>
          <p:cNvPr id="5" name="フリーフォーム: 図形 4">
            <a:extLst>
              <a:ext uri="{FF2B5EF4-FFF2-40B4-BE49-F238E27FC236}">
                <a16:creationId xmlns:a16="http://schemas.microsoft.com/office/drawing/2014/main" id="{F6A6A6BD-C55D-8CC3-F016-A4B32436014E}"/>
              </a:ext>
            </a:extLst>
          </p:cNvPr>
          <p:cNvSpPr/>
          <p:nvPr/>
        </p:nvSpPr>
        <p:spPr>
          <a:xfrm>
            <a:off x="2247900" y="2044700"/>
            <a:ext cx="1866900" cy="3467100"/>
          </a:xfrm>
          <a:custGeom>
            <a:avLst/>
            <a:gdLst>
              <a:gd name="connsiteX0" fmla="*/ 6350 w 1866900"/>
              <a:gd name="connsiteY0" fmla="*/ 0 h 3467100"/>
              <a:gd name="connsiteX1" fmla="*/ 0 w 1866900"/>
              <a:gd name="connsiteY1" fmla="*/ 3467100 h 3467100"/>
              <a:gd name="connsiteX2" fmla="*/ 1866900 w 1866900"/>
              <a:gd name="connsiteY2" fmla="*/ 1936750 h 3467100"/>
              <a:gd name="connsiteX3" fmla="*/ 1866900 w 1866900"/>
              <a:gd name="connsiteY3" fmla="*/ 1206500 h 3467100"/>
              <a:gd name="connsiteX4" fmla="*/ 6350 w 1866900"/>
              <a:gd name="connsiteY4" fmla="*/ 0 h 346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6900" h="3467100">
                <a:moveTo>
                  <a:pt x="6350" y="0"/>
                </a:moveTo>
                <a:cubicBezTo>
                  <a:pt x="4233" y="1155700"/>
                  <a:pt x="2117" y="2311400"/>
                  <a:pt x="0" y="3467100"/>
                </a:cubicBezTo>
                <a:lnTo>
                  <a:pt x="1866900" y="1936750"/>
                </a:lnTo>
                <a:lnTo>
                  <a:pt x="1866900" y="1206500"/>
                </a:lnTo>
                <a:lnTo>
                  <a:pt x="6350" y="0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58A1D45B-4CF1-8BE1-B0E3-8DA655CC64FA}"/>
              </a:ext>
            </a:extLst>
          </p:cNvPr>
          <p:cNvSpPr txBox="1">
            <a:spLocks/>
          </p:cNvSpPr>
          <p:nvPr/>
        </p:nvSpPr>
        <p:spPr>
          <a:xfrm>
            <a:off x="3790965" y="2427263"/>
            <a:ext cx="2380218" cy="1407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2400" b="1" dirty="0">
                <a:latin typeface="Abadi" panose="020B0604020104020204" pitchFamily="34" charset="0"/>
              </a:rPr>
              <a:t>エンコード表現</a:t>
            </a:r>
          </a:p>
        </p:txBody>
      </p:sp>
      <p:sp>
        <p:nvSpPr>
          <p:cNvPr id="7" name="フリーフォーム: 図形 6">
            <a:extLst>
              <a:ext uri="{FF2B5EF4-FFF2-40B4-BE49-F238E27FC236}">
                <a16:creationId xmlns:a16="http://schemas.microsoft.com/office/drawing/2014/main" id="{8531692C-0661-EB86-ACD7-16045FDB6524}"/>
              </a:ext>
            </a:extLst>
          </p:cNvPr>
          <p:cNvSpPr/>
          <p:nvPr/>
        </p:nvSpPr>
        <p:spPr>
          <a:xfrm flipH="1">
            <a:off x="5738395" y="2095500"/>
            <a:ext cx="1866900" cy="3467100"/>
          </a:xfrm>
          <a:custGeom>
            <a:avLst/>
            <a:gdLst>
              <a:gd name="connsiteX0" fmla="*/ 6350 w 1866900"/>
              <a:gd name="connsiteY0" fmla="*/ 0 h 3467100"/>
              <a:gd name="connsiteX1" fmla="*/ 0 w 1866900"/>
              <a:gd name="connsiteY1" fmla="*/ 3467100 h 3467100"/>
              <a:gd name="connsiteX2" fmla="*/ 1866900 w 1866900"/>
              <a:gd name="connsiteY2" fmla="*/ 1936750 h 3467100"/>
              <a:gd name="connsiteX3" fmla="*/ 1866900 w 1866900"/>
              <a:gd name="connsiteY3" fmla="*/ 1206500 h 3467100"/>
              <a:gd name="connsiteX4" fmla="*/ 6350 w 1866900"/>
              <a:gd name="connsiteY4" fmla="*/ 0 h 346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6900" h="3467100">
                <a:moveTo>
                  <a:pt x="6350" y="0"/>
                </a:moveTo>
                <a:cubicBezTo>
                  <a:pt x="4233" y="1155700"/>
                  <a:pt x="2117" y="2311400"/>
                  <a:pt x="0" y="3467100"/>
                </a:cubicBezTo>
                <a:lnTo>
                  <a:pt x="1866900" y="1936750"/>
                </a:lnTo>
                <a:lnTo>
                  <a:pt x="1866900" y="1206500"/>
                </a:lnTo>
                <a:lnTo>
                  <a:pt x="6350" y="0"/>
                </a:lnTo>
                <a:close/>
              </a:path>
            </a:pathLst>
          </a:cu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D04916DF-6AC5-7388-A567-36C32DFDFB50}"/>
              </a:ext>
            </a:extLst>
          </p:cNvPr>
          <p:cNvSpPr txBox="1">
            <a:spLocks/>
          </p:cNvSpPr>
          <p:nvPr/>
        </p:nvSpPr>
        <p:spPr>
          <a:xfrm>
            <a:off x="7388966" y="2317250"/>
            <a:ext cx="2034005" cy="1407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2400" b="1" dirty="0">
                <a:latin typeface="Abadi" panose="020B0604020104020204" pitchFamily="34" charset="0"/>
              </a:rPr>
              <a:t>再構成結果</a:t>
            </a:r>
            <a:endParaRPr lang="en-US" altLang="ja-JP" sz="2400" b="1" dirty="0">
              <a:latin typeface="Abadi" panose="020B0604020104020204" pitchFamily="34" charset="0"/>
            </a:endParaRPr>
          </a:p>
        </p:txBody>
      </p:sp>
      <p:sp>
        <p:nvSpPr>
          <p:cNvPr id="13" name="フリーフォーム: 図形 12">
            <a:extLst>
              <a:ext uri="{FF2B5EF4-FFF2-40B4-BE49-F238E27FC236}">
                <a16:creationId xmlns:a16="http://schemas.microsoft.com/office/drawing/2014/main" id="{42833EF7-72D0-F591-02D7-D592C3856414}"/>
              </a:ext>
            </a:extLst>
          </p:cNvPr>
          <p:cNvSpPr/>
          <p:nvPr/>
        </p:nvSpPr>
        <p:spPr>
          <a:xfrm>
            <a:off x="1036995" y="4933950"/>
            <a:ext cx="7459305" cy="1543534"/>
          </a:xfrm>
          <a:custGeom>
            <a:avLst/>
            <a:gdLst>
              <a:gd name="connsiteX0" fmla="*/ 29805 w 7459305"/>
              <a:gd name="connsiteY0" fmla="*/ 101600 h 1333984"/>
              <a:gd name="connsiteX1" fmla="*/ 67905 w 7459305"/>
              <a:gd name="connsiteY1" fmla="*/ 209550 h 1333984"/>
              <a:gd name="connsiteX2" fmla="*/ 626705 w 7459305"/>
              <a:gd name="connsiteY2" fmla="*/ 1079500 h 1333984"/>
              <a:gd name="connsiteX3" fmla="*/ 2417405 w 7459305"/>
              <a:gd name="connsiteY3" fmla="*/ 1308100 h 1333984"/>
              <a:gd name="connsiteX4" fmla="*/ 5103455 w 7459305"/>
              <a:gd name="connsiteY4" fmla="*/ 1301750 h 1333984"/>
              <a:gd name="connsiteX5" fmla="*/ 6748105 w 7459305"/>
              <a:gd name="connsiteY5" fmla="*/ 1212850 h 1333984"/>
              <a:gd name="connsiteX6" fmla="*/ 7459305 w 7459305"/>
              <a:gd name="connsiteY6" fmla="*/ 0 h 1333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59305" h="1333984">
                <a:moveTo>
                  <a:pt x="29805" y="101600"/>
                </a:moveTo>
                <a:cubicBezTo>
                  <a:pt x="-887" y="74083"/>
                  <a:pt x="-31578" y="46567"/>
                  <a:pt x="67905" y="209550"/>
                </a:cubicBezTo>
                <a:cubicBezTo>
                  <a:pt x="167388" y="372533"/>
                  <a:pt x="235122" y="896408"/>
                  <a:pt x="626705" y="1079500"/>
                </a:cubicBezTo>
                <a:cubicBezTo>
                  <a:pt x="1018288" y="1262592"/>
                  <a:pt x="1671280" y="1271058"/>
                  <a:pt x="2417405" y="1308100"/>
                </a:cubicBezTo>
                <a:cubicBezTo>
                  <a:pt x="3163530" y="1345142"/>
                  <a:pt x="4381672" y="1317625"/>
                  <a:pt x="5103455" y="1301750"/>
                </a:cubicBezTo>
                <a:cubicBezTo>
                  <a:pt x="5825238" y="1285875"/>
                  <a:pt x="6355463" y="1429808"/>
                  <a:pt x="6748105" y="1212850"/>
                </a:cubicBezTo>
                <a:cubicBezTo>
                  <a:pt x="7140747" y="995892"/>
                  <a:pt x="7300026" y="497946"/>
                  <a:pt x="7459305" y="0"/>
                </a:cubicBezTo>
              </a:path>
            </a:pathLst>
          </a:custGeom>
          <a:noFill/>
          <a:ln w="28575"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297B76B-20DA-C3DB-FBBE-2C345C33F2AC}"/>
              </a:ext>
            </a:extLst>
          </p:cNvPr>
          <p:cNvSpPr txBox="1"/>
          <p:nvPr/>
        </p:nvSpPr>
        <p:spPr>
          <a:xfrm>
            <a:off x="957321" y="779288"/>
            <a:ext cx="69942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400" b="1" i="0" dirty="0">
                <a:solidFill>
                  <a:srgbClr val="37415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元データ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lang="ja-JP" altLang="en-US" sz="2400" b="1" dirty="0">
                <a:solidFill>
                  <a:srgbClr val="37415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圧縮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して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エンコード表現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を得る</a:t>
            </a:r>
            <a:endParaRPr lang="en-US" altLang="ja-JP" sz="2400" b="0" i="0" dirty="0">
              <a:solidFill>
                <a:srgbClr val="374151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400" b="0" i="0" dirty="0">
                <a:solidFill>
                  <a:srgbClr val="37415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エンコード表現から再構成し，元データを再現</a:t>
            </a:r>
            <a:endParaRPr lang="en-US" altLang="ja-JP" sz="2400" b="0" i="0" dirty="0">
              <a:solidFill>
                <a:srgbClr val="374151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元のデータの最も重要な特徴を自動的に学習</a:t>
            </a:r>
            <a:endParaRPr kumimoji="1" lang="en-US" altLang="ja-JP" sz="2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23C70F2C-2874-C744-DBF7-B73E97160997}"/>
              </a:ext>
            </a:extLst>
          </p:cNvPr>
          <p:cNvSpPr txBox="1">
            <a:spLocks/>
          </p:cNvSpPr>
          <p:nvPr/>
        </p:nvSpPr>
        <p:spPr>
          <a:xfrm>
            <a:off x="2491483" y="5963502"/>
            <a:ext cx="4669713" cy="1407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2400" b="1" dirty="0">
                <a:latin typeface="Abadi" panose="020B0604020104020204" pitchFamily="34" charset="0"/>
              </a:rPr>
              <a:t>再構成結果は，元データを再現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6FBCEED-3E30-EB7F-FA19-740253C71AED}"/>
              </a:ext>
            </a:extLst>
          </p:cNvPr>
          <p:cNvSpPr/>
          <p:nvPr/>
        </p:nvSpPr>
        <p:spPr>
          <a:xfrm>
            <a:off x="541893" y="3006587"/>
            <a:ext cx="1351511" cy="21456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9B39D5C-5BD2-5138-3F48-C69210764529}"/>
              </a:ext>
            </a:extLst>
          </p:cNvPr>
          <p:cNvSpPr/>
          <p:nvPr/>
        </p:nvSpPr>
        <p:spPr>
          <a:xfrm>
            <a:off x="541892" y="3405348"/>
            <a:ext cx="1351511" cy="21456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EE27F27-4217-F03E-A868-FE29738784C4}"/>
              </a:ext>
            </a:extLst>
          </p:cNvPr>
          <p:cNvSpPr/>
          <p:nvPr/>
        </p:nvSpPr>
        <p:spPr>
          <a:xfrm>
            <a:off x="541891" y="3804109"/>
            <a:ext cx="1351511" cy="21456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EB815EA-DCE2-CD20-5B50-E27C93EDBEED}"/>
              </a:ext>
            </a:extLst>
          </p:cNvPr>
          <p:cNvSpPr/>
          <p:nvPr/>
        </p:nvSpPr>
        <p:spPr>
          <a:xfrm>
            <a:off x="541890" y="4202870"/>
            <a:ext cx="1351511" cy="21456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E0E18C5A-B09E-666D-DCCE-583B67DF5BC5}"/>
              </a:ext>
            </a:extLst>
          </p:cNvPr>
          <p:cNvSpPr/>
          <p:nvPr/>
        </p:nvSpPr>
        <p:spPr>
          <a:xfrm>
            <a:off x="4685162" y="3040275"/>
            <a:ext cx="460403" cy="19629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619E6EE-FAB4-CCEE-4182-538EEE31CDFD}"/>
              </a:ext>
            </a:extLst>
          </p:cNvPr>
          <p:cNvSpPr/>
          <p:nvPr/>
        </p:nvSpPr>
        <p:spPr>
          <a:xfrm>
            <a:off x="4685161" y="3439036"/>
            <a:ext cx="460403" cy="19629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42CBD60C-E162-A77D-A8CF-BE528E22789B}"/>
              </a:ext>
            </a:extLst>
          </p:cNvPr>
          <p:cNvSpPr/>
          <p:nvPr/>
        </p:nvSpPr>
        <p:spPr>
          <a:xfrm>
            <a:off x="4685160" y="3837797"/>
            <a:ext cx="460403" cy="19629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D3B33FC-BCDA-30B7-0650-CECD6C10A57D}"/>
              </a:ext>
            </a:extLst>
          </p:cNvPr>
          <p:cNvSpPr/>
          <p:nvPr/>
        </p:nvSpPr>
        <p:spPr>
          <a:xfrm>
            <a:off x="4685159" y="4236558"/>
            <a:ext cx="460403" cy="19629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8F839E89-587F-621F-C457-4A658DC0CEA5}"/>
              </a:ext>
            </a:extLst>
          </p:cNvPr>
          <p:cNvSpPr/>
          <p:nvPr/>
        </p:nvSpPr>
        <p:spPr>
          <a:xfrm>
            <a:off x="7714251" y="2936146"/>
            <a:ext cx="1351511" cy="21456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1A6C7D39-05F9-EB19-AAEA-9A8C1C2D9C9A}"/>
              </a:ext>
            </a:extLst>
          </p:cNvPr>
          <p:cNvSpPr/>
          <p:nvPr/>
        </p:nvSpPr>
        <p:spPr>
          <a:xfrm>
            <a:off x="7714250" y="3334907"/>
            <a:ext cx="1351511" cy="21456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22580A67-A5DD-EE58-EA37-7304FE4E9401}"/>
              </a:ext>
            </a:extLst>
          </p:cNvPr>
          <p:cNvSpPr/>
          <p:nvPr/>
        </p:nvSpPr>
        <p:spPr>
          <a:xfrm>
            <a:off x="7714249" y="3733668"/>
            <a:ext cx="1351511" cy="21456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51F21DAB-EBA6-B2DF-80D7-10AEFBA8C651}"/>
              </a:ext>
            </a:extLst>
          </p:cNvPr>
          <p:cNvSpPr/>
          <p:nvPr/>
        </p:nvSpPr>
        <p:spPr>
          <a:xfrm>
            <a:off x="7714248" y="4132429"/>
            <a:ext cx="1351511" cy="21456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61843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DF447F-671E-7A2C-7BEF-6A2FE970D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オートエンコーダの応用例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7F80D94-8563-0948-234F-9D000A95A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34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A44E489-ADB0-DA18-39D7-43CC14EC4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63" y="1194836"/>
            <a:ext cx="3636139" cy="196988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9DC5A12-9DD4-FB74-ED5C-9247DBCA5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13" y="3542911"/>
            <a:ext cx="3646590" cy="2049322"/>
          </a:xfrm>
          <a:prstGeom prst="rect">
            <a:avLst/>
          </a:prstGeom>
        </p:spPr>
      </p:pic>
      <p:sp>
        <p:nvSpPr>
          <p:cNvPr id="13" name="矢印: 下 12">
            <a:extLst>
              <a:ext uri="{FF2B5EF4-FFF2-40B4-BE49-F238E27FC236}">
                <a16:creationId xmlns:a16="http://schemas.microsoft.com/office/drawing/2014/main" id="{EEFA1EB5-9B41-2EE3-47B0-4F6E0E9D7295}"/>
              </a:ext>
            </a:extLst>
          </p:cNvPr>
          <p:cNvSpPr/>
          <p:nvPr/>
        </p:nvSpPr>
        <p:spPr>
          <a:xfrm>
            <a:off x="2159000" y="3278630"/>
            <a:ext cx="546100" cy="18484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12E453F-FA09-5B95-0D25-6CB85BF863C5}"/>
              </a:ext>
            </a:extLst>
          </p:cNvPr>
          <p:cNvSpPr txBox="1"/>
          <p:nvPr/>
        </p:nvSpPr>
        <p:spPr>
          <a:xfrm>
            <a:off x="1423988" y="602932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画像復元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B505D76C-6712-CB6D-F4CA-C7C6B2ED5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8220" y="1338262"/>
            <a:ext cx="4001023" cy="198083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393D889D-0956-ECC4-209E-E0D7BC59E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2950" y="3584550"/>
            <a:ext cx="3996294" cy="1935188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3CC0244-AF42-3C9F-83B2-1F3D93CD8C61}"/>
              </a:ext>
            </a:extLst>
          </p:cNvPr>
          <p:cNvSpPr txBox="1"/>
          <p:nvPr/>
        </p:nvSpPr>
        <p:spPr>
          <a:xfrm>
            <a:off x="5319935" y="5844771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写真からの顔の３次元化</a:t>
            </a:r>
          </a:p>
        </p:txBody>
      </p:sp>
    </p:spTree>
    <p:extLst>
      <p:ext uri="{BB962C8B-B14F-4D97-AF65-F5344CB8AC3E}">
        <p14:creationId xmlns:p14="http://schemas.microsoft.com/office/powerpoint/2010/main" val="13739818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3D2435-8E7E-67B9-35F7-822006E3A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オートエンコーダの応用分野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F5DBA90-5FB5-43C5-D62A-7A13933BD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8461208" cy="5775441"/>
          </a:xfrm>
        </p:spPr>
        <p:txBody>
          <a:bodyPr>
            <a:normAutofit lnSpcReduction="10000"/>
          </a:bodyPr>
          <a:lstStyle/>
          <a:p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特徴抽出</a:t>
            </a:r>
            <a:endParaRPr lang="en-US" altLang="ja-JP" b="1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r>
              <a:rPr lang="en-US" altLang="ja-JP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オートエンコーダは、データを低次元の符号にマッピングするので，特徴抽出に活用できる</a:t>
            </a:r>
            <a:endParaRPr lang="en-US" altLang="ja-JP" b="0" i="0" dirty="0">
              <a:solidFill>
                <a:srgbClr val="374151"/>
              </a:solidFill>
              <a:effectLst/>
              <a:latin typeface="Söhne"/>
            </a:endParaRPr>
          </a:p>
          <a:p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データ圧縮</a:t>
            </a:r>
            <a:endParaRPr lang="en-US" altLang="ja-JP" b="1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>
              <a:buNone/>
            </a:pP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低次元の符号化表現は元のデータよりも効率的な表現となる</a:t>
            </a:r>
            <a:endParaRPr lang="en-US" altLang="ja-JP" b="0" i="0" dirty="0">
              <a:solidFill>
                <a:srgbClr val="374151"/>
              </a:solidFill>
              <a:effectLst/>
              <a:latin typeface="Söhne"/>
            </a:endParaRPr>
          </a:p>
          <a:p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ノイズ除去</a:t>
            </a:r>
            <a:endParaRPr lang="en-US" altLang="ja-JP" b="1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>
              <a:buNone/>
            </a:pP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ノイズのあるデータを与え、ノイズのないデータを復元できる</a:t>
            </a:r>
            <a:endParaRPr lang="en-US" altLang="ja-JP" b="0" i="0" dirty="0">
              <a:solidFill>
                <a:srgbClr val="374151"/>
              </a:solidFill>
              <a:effectLst/>
              <a:latin typeface="Söhne"/>
            </a:endParaRPr>
          </a:p>
          <a:p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異常検出</a:t>
            </a:r>
            <a:endParaRPr lang="en-US" altLang="ja-JP" b="1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正常なデータのパターンを学習し、異常なデータを検出するために使用できる</a:t>
            </a:r>
            <a:endParaRPr lang="en-US" altLang="ja-JP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D1665FF-4A1F-809B-A372-567C774C5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3864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A5FBB2-AA17-EB1F-23A5-0CC91BFF9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オートエンコーダの例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D9B3194-2BA2-CCEA-268E-F87CEF965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元のデータ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２５画素の白黒画像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11111</a:t>
            </a:r>
          </a:p>
          <a:p>
            <a:pPr marL="0" indent="0">
              <a:buNone/>
            </a:pPr>
            <a:r>
              <a:rPr lang="en-US" altLang="ja-JP" dirty="0"/>
              <a:t>10001</a:t>
            </a:r>
          </a:p>
          <a:p>
            <a:pPr marL="0" indent="0">
              <a:buNone/>
            </a:pPr>
            <a:r>
              <a:rPr lang="en-US" altLang="ja-JP" dirty="0"/>
              <a:t>10001</a:t>
            </a:r>
          </a:p>
          <a:p>
            <a:pPr marL="0" indent="0">
              <a:buNone/>
            </a:pPr>
            <a:r>
              <a:rPr lang="en-US" altLang="ja-JP" dirty="0"/>
              <a:t>10001</a:t>
            </a:r>
          </a:p>
          <a:p>
            <a:pPr marL="0" indent="0">
              <a:buNone/>
            </a:pPr>
            <a:r>
              <a:rPr lang="en-US" altLang="ja-JP" dirty="0"/>
              <a:t>11111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C762EA5-5843-EC87-C638-C8FFE3F0C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5477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A5FBB2-AA17-EB1F-23A5-0CC91BFF9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オートエンコーダの圧縮と再構成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D9B3194-2BA2-CCEA-268E-F87CEF965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3"/>
            <a:ext cx="3642601" cy="5333166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元のデータ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８個の数値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lang="en-US" altLang="ja-JP" b="1" dirty="0"/>
              <a:t>1 0 1 0 1 0 1 0</a:t>
            </a:r>
            <a:endParaRPr kumimoji="1" lang="en-US" altLang="ja-JP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C762EA5-5843-EC87-C638-C8FFE3F0C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24E42D27-942B-BFD1-44E0-8F3B19CD5D8B}"/>
              </a:ext>
            </a:extLst>
          </p:cNvPr>
          <p:cNvSpPr txBox="1">
            <a:spLocks/>
          </p:cNvSpPr>
          <p:nvPr/>
        </p:nvSpPr>
        <p:spPr>
          <a:xfrm>
            <a:off x="4572000" y="846253"/>
            <a:ext cx="3642601" cy="53331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エンコード表現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元のデータを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圧縮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0.993 0.838 0.995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再構成データ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８個の数値を再構成可能（完ぺきではない）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0.104 0.997 0.999, 0.968 0.997 0.945, 0.975 0.000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6" name="矢印: 下 5">
            <a:extLst>
              <a:ext uri="{FF2B5EF4-FFF2-40B4-BE49-F238E27FC236}">
                <a16:creationId xmlns:a16="http://schemas.microsoft.com/office/drawing/2014/main" id="{6AED5C6F-EEC6-8AA1-0D15-513E08B25932}"/>
              </a:ext>
            </a:extLst>
          </p:cNvPr>
          <p:cNvSpPr/>
          <p:nvPr/>
        </p:nvSpPr>
        <p:spPr>
          <a:xfrm>
            <a:off x="5910754" y="2865451"/>
            <a:ext cx="595280" cy="42344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075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FFF0AA-11EA-924A-A8F2-E79E0F155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オートエンコーダの圧縮と再構成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369DB8-0C7D-E846-DF14-043A404B1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b="1" dirty="0"/>
              <a:t>１．データの圧縮と再構成</a:t>
            </a:r>
            <a:endParaRPr kumimoji="1" lang="en-US" altLang="ja-JP" sz="2400" b="1" dirty="0"/>
          </a:p>
          <a:p>
            <a:r>
              <a:rPr kumimoji="1" lang="ja-JP" altLang="en-US" sz="2400" dirty="0"/>
              <a:t>入力</a:t>
            </a:r>
            <a:r>
              <a:rPr kumimoji="1" lang="en-US" altLang="ja-JP" sz="2400" dirty="0"/>
              <a:t>: [1, 0, 1, 0, 1, 0, 1, 0]</a:t>
            </a:r>
          </a:p>
          <a:p>
            <a:r>
              <a:rPr kumimoji="1" lang="ja-JP" altLang="en-US" sz="2400" dirty="0"/>
              <a:t>再構成</a:t>
            </a:r>
            <a:r>
              <a:rPr kumimoji="1" lang="en-US" altLang="ja-JP" sz="2400" dirty="0"/>
              <a:t>: [0.998, 0.028, 0.979, 0.016, 0.985, 0.017, 0.975, 0.004]</a:t>
            </a:r>
          </a:p>
          <a:p>
            <a:r>
              <a:rPr kumimoji="1" lang="ja-JP" altLang="en-US" sz="2400" dirty="0"/>
              <a:t>高精度な再現</a:t>
            </a:r>
            <a:r>
              <a:rPr kumimoji="1" lang="en-US" altLang="ja-JP" sz="2400" dirty="0"/>
              <a:t>: 1 → 0.9</a:t>
            </a:r>
            <a:r>
              <a:rPr kumimoji="1" lang="ja-JP" altLang="en-US" sz="2400" dirty="0"/>
              <a:t>以上</a:t>
            </a:r>
            <a:r>
              <a:rPr kumimoji="1" lang="en-US" altLang="ja-JP" sz="2400" dirty="0"/>
              <a:t>, 0 → 0.03</a:t>
            </a:r>
            <a:r>
              <a:rPr kumimoji="1" lang="ja-JP" altLang="en-US" sz="2400" dirty="0"/>
              <a:t>未満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b="1" dirty="0"/>
              <a:t>２．</a:t>
            </a:r>
            <a:r>
              <a:rPr kumimoji="1" lang="ja-JP" altLang="en-US" sz="2400" b="1" dirty="0"/>
              <a:t>エンコード表現によるサイズ削減</a:t>
            </a:r>
            <a:endParaRPr kumimoji="1" lang="en-US" altLang="ja-JP" sz="2400" b="1" dirty="0"/>
          </a:p>
          <a:p>
            <a:r>
              <a:rPr lang="ja-JP" altLang="en-US" sz="2400" dirty="0"/>
              <a:t>元データは８つの数値</a:t>
            </a:r>
            <a:r>
              <a:rPr kumimoji="1" lang="ja-JP" altLang="en-US" sz="2400" dirty="0"/>
              <a:t> → </a:t>
            </a:r>
            <a:r>
              <a:rPr lang="ja-JP" altLang="en-US" sz="2400" dirty="0"/>
              <a:t>エンコード表現は３つの数値</a:t>
            </a:r>
            <a:endParaRPr lang="en-US" altLang="ja-JP" sz="2400" dirty="0"/>
          </a:p>
          <a:p>
            <a:r>
              <a:rPr kumimoji="1" lang="ja-JP" altLang="en-US" sz="2400" dirty="0"/>
              <a:t>エンコード例</a:t>
            </a:r>
            <a:r>
              <a:rPr kumimoji="1" lang="en-US" altLang="ja-JP" sz="2400" dirty="0"/>
              <a:t>: [1, 0, 1, 0, 1, 0, 1, 0] → [0.993, 0.838, 0.995]</a:t>
            </a:r>
          </a:p>
          <a:p>
            <a:r>
              <a:rPr kumimoji="1" lang="ja-JP" altLang="en-US" sz="2400" dirty="0"/>
              <a:t>本質的特徴を保持しつつデータ圧縮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F287E4B-A23F-E4EF-7221-A6DF3EC08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7475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CC5261-B663-32D3-65A4-B95EBA9C6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オートエンコーダによるデータ生成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2E64966-6688-1E90-2118-74F8C55E9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39</a:t>
            </a:fld>
            <a:endParaRPr kumimoji="1" lang="ja-JP" altLang="en-US"/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A09965A4-9CCE-3686-68D6-5B37B06869BB}"/>
              </a:ext>
            </a:extLst>
          </p:cNvPr>
          <p:cNvCxnSpPr/>
          <p:nvPr/>
        </p:nvCxnSpPr>
        <p:spPr>
          <a:xfrm>
            <a:off x="1910207" y="5491370"/>
            <a:ext cx="43942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B759D8E4-8E2C-EAE7-0165-91191C17C10B}"/>
              </a:ext>
            </a:extLst>
          </p:cNvPr>
          <p:cNvCxnSpPr>
            <a:cxnSpLocks/>
          </p:cNvCxnSpPr>
          <p:nvPr/>
        </p:nvCxnSpPr>
        <p:spPr>
          <a:xfrm flipV="1">
            <a:off x="2062607" y="2513220"/>
            <a:ext cx="0" cy="3130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楕円 8">
            <a:extLst>
              <a:ext uri="{FF2B5EF4-FFF2-40B4-BE49-F238E27FC236}">
                <a16:creationId xmlns:a16="http://schemas.microsoft.com/office/drawing/2014/main" id="{0D713BFD-210D-FFD5-1C42-EE2F88CA4029}"/>
              </a:ext>
            </a:extLst>
          </p:cNvPr>
          <p:cNvSpPr/>
          <p:nvPr/>
        </p:nvSpPr>
        <p:spPr>
          <a:xfrm>
            <a:off x="3135757" y="3516520"/>
            <a:ext cx="171450" cy="177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A01DA5DB-2E68-FBB2-A4BC-40C8CEE8D58F}"/>
              </a:ext>
            </a:extLst>
          </p:cNvPr>
          <p:cNvSpPr/>
          <p:nvPr/>
        </p:nvSpPr>
        <p:spPr>
          <a:xfrm>
            <a:off x="3288157" y="3668920"/>
            <a:ext cx="171450" cy="177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AF0A273A-5A5C-5B3D-02A6-01D06E550F28}"/>
              </a:ext>
            </a:extLst>
          </p:cNvPr>
          <p:cNvSpPr/>
          <p:nvPr/>
        </p:nvSpPr>
        <p:spPr>
          <a:xfrm>
            <a:off x="3347424" y="3824504"/>
            <a:ext cx="171450" cy="177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4D95373-6E56-1338-A3AD-5E773D844902}"/>
              </a:ext>
            </a:extLst>
          </p:cNvPr>
          <p:cNvSpPr/>
          <p:nvPr/>
        </p:nvSpPr>
        <p:spPr>
          <a:xfrm>
            <a:off x="3040507" y="3745133"/>
            <a:ext cx="171450" cy="177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06B4F652-D7BA-705C-ABA8-244F0C0B5E16}"/>
              </a:ext>
            </a:extLst>
          </p:cNvPr>
          <p:cNvSpPr/>
          <p:nvPr/>
        </p:nvSpPr>
        <p:spPr>
          <a:xfrm>
            <a:off x="3965490" y="2933396"/>
            <a:ext cx="171450" cy="177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BED67734-36A1-2F0B-209B-ECFDDEA72D78}"/>
              </a:ext>
            </a:extLst>
          </p:cNvPr>
          <p:cNvSpPr/>
          <p:nvPr/>
        </p:nvSpPr>
        <p:spPr>
          <a:xfrm>
            <a:off x="4217373" y="3009788"/>
            <a:ext cx="171450" cy="177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66A39BF5-5CBE-A545-B517-79BF006918ED}"/>
              </a:ext>
            </a:extLst>
          </p:cNvPr>
          <p:cNvSpPr/>
          <p:nvPr/>
        </p:nvSpPr>
        <p:spPr>
          <a:xfrm>
            <a:off x="3935857" y="3277369"/>
            <a:ext cx="171450" cy="177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1F1548F2-E06D-03C4-B78E-742FE4E513E2}"/>
              </a:ext>
            </a:extLst>
          </p:cNvPr>
          <p:cNvSpPr/>
          <p:nvPr/>
        </p:nvSpPr>
        <p:spPr>
          <a:xfrm>
            <a:off x="4303098" y="3277369"/>
            <a:ext cx="171450" cy="177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9144710D-1FD4-44C9-6300-B9EA1B748AA8}"/>
              </a:ext>
            </a:extLst>
          </p:cNvPr>
          <p:cNvSpPr/>
          <p:nvPr/>
        </p:nvSpPr>
        <p:spPr>
          <a:xfrm>
            <a:off x="4584614" y="3330290"/>
            <a:ext cx="171450" cy="177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958F781F-C223-D30F-B646-A82EA3C7B213}"/>
              </a:ext>
            </a:extLst>
          </p:cNvPr>
          <p:cNvSpPr/>
          <p:nvPr/>
        </p:nvSpPr>
        <p:spPr>
          <a:xfrm>
            <a:off x="4215254" y="4410830"/>
            <a:ext cx="171450" cy="177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67EFC099-5340-67BB-0692-7453E0E9FC94}"/>
              </a:ext>
            </a:extLst>
          </p:cNvPr>
          <p:cNvSpPr/>
          <p:nvPr/>
        </p:nvSpPr>
        <p:spPr>
          <a:xfrm>
            <a:off x="4474548" y="4284874"/>
            <a:ext cx="171450" cy="177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B5C64E05-3FC7-15F1-98A2-88A73774F6AB}"/>
              </a:ext>
            </a:extLst>
          </p:cNvPr>
          <p:cNvSpPr/>
          <p:nvPr/>
        </p:nvSpPr>
        <p:spPr>
          <a:xfrm>
            <a:off x="4498889" y="4558922"/>
            <a:ext cx="171450" cy="177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3815888A-384A-E638-DE20-C343E000C0C2}"/>
              </a:ext>
            </a:extLst>
          </p:cNvPr>
          <p:cNvSpPr/>
          <p:nvPr/>
        </p:nvSpPr>
        <p:spPr>
          <a:xfrm>
            <a:off x="4756064" y="4161683"/>
            <a:ext cx="171450" cy="177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9B18F69B-9953-4A8F-C1E1-551EFD28F446}"/>
              </a:ext>
            </a:extLst>
          </p:cNvPr>
          <p:cNvSpPr/>
          <p:nvPr/>
        </p:nvSpPr>
        <p:spPr>
          <a:xfrm>
            <a:off x="4951855" y="4284874"/>
            <a:ext cx="171450" cy="17779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0959F88-4C48-7A1C-FA3C-53E3E34136CD}"/>
              </a:ext>
            </a:extLst>
          </p:cNvPr>
          <p:cNvSpPr txBox="1"/>
          <p:nvPr/>
        </p:nvSpPr>
        <p:spPr>
          <a:xfrm>
            <a:off x="561359" y="884668"/>
            <a:ext cx="78263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b="1" dirty="0"/>
              <a:t>オートエンコーダの結果</a:t>
            </a:r>
            <a:r>
              <a:rPr lang="ja-JP" altLang="en-US" sz="2400" dirty="0"/>
              <a:t>として，</a:t>
            </a:r>
            <a:r>
              <a:rPr lang="ja-JP" altLang="en-US" sz="2400" b="1" dirty="0">
                <a:solidFill>
                  <a:srgbClr val="37415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再構成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（エンコード表現からの元データの再</a:t>
            </a:r>
            <a:r>
              <a:rPr lang="ja-JP" altLang="en-US" sz="2400" b="1" dirty="0">
                <a:solidFill>
                  <a:srgbClr val="37415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構成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）ができる</a:t>
            </a:r>
            <a:r>
              <a:rPr lang="ja-JP" altLang="en-US" sz="2400" i="0" dirty="0">
                <a:solidFill>
                  <a:srgbClr val="374151"/>
                </a:solidFill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ことから，</a:t>
            </a:r>
            <a:r>
              <a:rPr lang="ja-JP" altLang="en-US" sz="2400" b="1" dirty="0"/>
              <a:t>「現実にあり得るデータを生成できる能力を獲得</a:t>
            </a:r>
            <a:r>
              <a:rPr lang="ja-JP" altLang="en-US" sz="2400" dirty="0"/>
              <a:t>」と考えることもできる</a:t>
            </a:r>
            <a:endParaRPr lang="en-US" altLang="ja-JP" sz="2400" dirty="0"/>
          </a:p>
        </p:txBody>
      </p:sp>
      <p:sp>
        <p:nvSpPr>
          <p:cNvPr id="25" name="フリーフォーム: 図形 24">
            <a:extLst>
              <a:ext uri="{FF2B5EF4-FFF2-40B4-BE49-F238E27FC236}">
                <a16:creationId xmlns:a16="http://schemas.microsoft.com/office/drawing/2014/main" id="{CF050919-F145-FBDC-4FA0-2B712E3269BF}"/>
              </a:ext>
            </a:extLst>
          </p:cNvPr>
          <p:cNvSpPr/>
          <p:nvPr/>
        </p:nvSpPr>
        <p:spPr>
          <a:xfrm>
            <a:off x="2894955" y="3468353"/>
            <a:ext cx="694827" cy="547920"/>
          </a:xfrm>
          <a:custGeom>
            <a:avLst/>
            <a:gdLst>
              <a:gd name="connsiteX0" fmla="*/ 409589 w 694827"/>
              <a:gd name="connsiteY0" fmla="*/ 523875 h 547920"/>
              <a:gd name="connsiteX1" fmla="*/ 252426 w 694827"/>
              <a:gd name="connsiteY1" fmla="*/ 514350 h 547920"/>
              <a:gd name="connsiteX2" fmla="*/ 204801 w 694827"/>
              <a:gd name="connsiteY2" fmla="*/ 476250 h 547920"/>
              <a:gd name="connsiteX3" fmla="*/ 138126 w 694827"/>
              <a:gd name="connsiteY3" fmla="*/ 400050 h 547920"/>
              <a:gd name="connsiteX4" fmla="*/ 119076 w 694827"/>
              <a:gd name="connsiteY4" fmla="*/ 385763 h 547920"/>
              <a:gd name="connsiteX5" fmla="*/ 19064 w 694827"/>
              <a:gd name="connsiteY5" fmla="*/ 247650 h 547920"/>
              <a:gd name="connsiteX6" fmla="*/ 14 w 694827"/>
              <a:gd name="connsiteY6" fmla="*/ 185738 h 547920"/>
              <a:gd name="connsiteX7" fmla="*/ 71451 w 694827"/>
              <a:gd name="connsiteY7" fmla="*/ 14288 h 547920"/>
              <a:gd name="connsiteX8" fmla="*/ 142889 w 694827"/>
              <a:gd name="connsiteY8" fmla="*/ 0 h 547920"/>
              <a:gd name="connsiteX9" fmla="*/ 338151 w 694827"/>
              <a:gd name="connsiteY9" fmla="*/ 47625 h 547920"/>
              <a:gd name="connsiteX10" fmla="*/ 614376 w 694827"/>
              <a:gd name="connsiteY10" fmla="*/ 128588 h 547920"/>
              <a:gd name="connsiteX11" fmla="*/ 633426 w 694827"/>
              <a:gd name="connsiteY11" fmla="*/ 171450 h 547920"/>
              <a:gd name="connsiteX12" fmla="*/ 652476 w 694827"/>
              <a:gd name="connsiteY12" fmla="*/ 195263 h 547920"/>
              <a:gd name="connsiteX13" fmla="*/ 666764 w 694827"/>
              <a:gd name="connsiteY13" fmla="*/ 238125 h 547920"/>
              <a:gd name="connsiteX14" fmla="*/ 676289 w 694827"/>
              <a:gd name="connsiteY14" fmla="*/ 261938 h 547920"/>
              <a:gd name="connsiteX15" fmla="*/ 676289 w 694827"/>
              <a:gd name="connsiteY15" fmla="*/ 523875 h 547920"/>
              <a:gd name="connsiteX16" fmla="*/ 623901 w 694827"/>
              <a:gd name="connsiteY16" fmla="*/ 528638 h 547920"/>
              <a:gd name="connsiteX17" fmla="*/ 581039 w 694827"/>
              <a:gd name="connsiteY17" fmla="*/ 538163 h 547920"/>
              <a:gd name="connsiteX18" fmla="*/ 557226 w 694827"/>
              <a:gd name="connsiteY18" fmla="*/ 547688 h 547920"/>
              <a:gd name="connsiteX19" fmla="*/ 409589 w 694827"/>
              <a:gd name="connsiteY19" fmla="*/ 523875 h 54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4827" h="547920">
                <a:moveTo>
                  <a:pt x="409589" y="523875"/>
                </a:moveTo>
                <a:cubicBezTo>
                  <a:pt x="358789" y="518319"/>
                  <a:pt x="370160" y="554628"/>
                  <a:pt x="252426" y="514350"/>
                </a:cubicBezTo>
                <a:cubicBezTo>
                  <a:pt x="233191" y="507769"/>
                  <a:pt x="219952" y="489806"/>
                  <a:pt x="204801" y="476250"/>
                </a:cubicBezTo>
                <a:cubicBezTo>
                  <a:pt x="107589" y="389271"/>
                  <a:pt x="203891" y="473121"/>
                  <a:pt x="138126" y="400050"/>
                </a:cubicBezTo>
                <a:cubicBezTo>
                  <a:pt x="132816" y="394150"/>
                  <a:pt x="124303" y="391737"/>
                  <a:pt x="119076" y="385763"/>
                </a:cubicBezTo>
                <a:cubicBezTo>
                  <a:pt x="86144" y="348127"/>
                  <a:pt x="46559" y="287643"/>
                  <a:pt x="19064" y="247650"/>
                </a:cubicBezTo>
                <a:cubicBezTo>
                  <a:pt x="12714" y="227013"/>
                  <a:pt x="-500" y="207324"/>
                  <a:pt x="14" y="185738"/>
                </a:cubicBezTo>
                <a:cubicBezTo>
                  <a:pt x="2039" y="100684"/>
                  <a:pt x="-4043" y="44486"/>
                  <a:pt x="71451" y="14288"/>
                </a:cubicBezTo>
                <a:cubicBezTo>
                  <a:pt x="93998" y="5269"/>
                  <a:pt x="119076" y="4763"/>
                  <a:pt x="142889" y="0"/>
                </a:cubicBezTo>
                <a:cubicBezTo>
                  <a:pt x="412659" y="20752"/>
                  <a:pt x="152585" y="-15925"/>
                  <a:pt x="338151" y="47625"/>
                </a:cubicBezTo>
                <a:cubicBezTo>
                  <a:pt x="428924" y="78712"/>
                  <a:pt x="614376" y="128588"/>
                  <a:pt x="614376" y="128588"/>
                </a:cubicBezTo>
                <a:cubicBezTo>
                  <a:pt x="620726" y="142875"/>
                  <a:pt x="625669" y="157875"/>
                  <a:pt x="633426" y="171450"/>
                </a:cubicBezTo>
                <a:cubicBezTo>
                  <a:pt x="638469" y="180276"/>
                  <a:pt x="647930" y="186171"/>
                  <a:pt x="652476" y="195263"/>
                </a:cubicBezTo>
                <a:cubicBezTo>
                  <a:pt x="659211" y="208733"/>
                  <a:pt x="661699" y="223942"/>
                  <a:pt x="666764" y="238125"/>
                </a:cubicBezTo>
                <a:cubicBezTo>
                  <a:pt x="669639" y="246176"/>
                  <a:pt x="673114" y="254000"/>
                  <a:pt x="676289" y="261938"/>
                </a:cubicBezTo>
                <a:cubicBezTo>
                  <a:pt x="692897" y="353283"/>
                  <a:pt x="707991" y="414137"/>
                  <a:pt x="676289" y="523875"/>
                </a:cubicBezTo>
                <a:cubicBezTo>
                  <a:pt x="671422" y="540721"/>
                  <a:pt x="641364" y="527050"/>
                  <a:pt x="623901" y="528638"/>
                </a:cubicBezTo>
                <a:cubicBezTo>
                  <a:pt x="609614" y="531813"/>
                  <a:pt x="595112" y="534142"/>
                  <a:pt x="581039" y="538163"/>
                </a:cubicBezTo>
                <a:cubicBezTo>
                  <a:pt x="572819" y="540512"/>
                  <a:pt x="565757" y="547138"/>
                  <a:pt x="557226" y="547688"/>
                </a:cubicBezTo>
                <a:cubicBezTo>
                  <a:pt x="516037" y="550345"/>
                  <a:pt x="460389" y="529431"/>
                  <a:pt x="409589" y="52387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27" name="フリーフォーム: 図形 26">
            <a:extLst>
              <a:ext uri="{FF2B5EF4-FFF2-40B4-BE49-F238E27FC236}">
                <a16:creationId xmlns:a16="http://schemas.microsoft.com/office/drawing/2014/main" id="{6B5B2A1F-EFC6-FA55-07BD-F456C216FC05}"/>
              </a:ext>
            </a:extLst>
          </p:cNvPr>
          <p:cNvSpPr/>
          <p:nvPr/>
        </p:nvSpPr>
        <p:spPr>
          <a:xfrm>
            <a:off x="3872357" y="2913991"/>
            <a:ext cx="952500" cy="634279"/>
          </a:xfrm>
          <a:custGeom>
            <a:avLst/>
            <a:gdLst>
              <a:gd name="connsiteX0" fmla="*/ 104775 w 952500"/>
              <a:gd name="connsiteY0" fmla="*/ 15154 h 634279"/>
              <a:gd name="connsiteX1" fmla="*/ 133350 w 952500"/>
              <a:gd name="connsiteY1" fmla="*/ 867 h 634279"/>
              <a:gd name="connsiteX2" fmla="*/ 352425 w 952500"/>
              <a:gd name="connsiteY2" fmla="*/ 5629 h 634279"/>
              <a:gd name="connsiteX3" fmla="*/ 371475 w 952500"/>
              <a:gd name="connsiteY3" fmla="*/ 10392 h 634279"/>
              <a:gd name="connsiteX4" fmla="*/ 395288 w 952500"/>
              <a:gd name="connsiteY4" fmla="*/ 19917 h 634279"/>
              <a:gd name="connsiteX5" fmla="*/ 409575 w 952500"/>
              <a:gd name="connsiteY5" fmla="*/ 34204 h 634279"/>
              <a:gd name="connsiteX6" fmla="*/ 509588 w 952500"/>
              <a:gd name="connsiteY6" fmla="*/ 96117 h 634279"/>
              <a:gd name="connsiteX7" fmla="*/ 523875 w 952500"/>
              <a:gd name="connsiteY7" fmla="*/ 115167 h 634279"/>
              <a:gd name="connsiteX8" fmla="*/ 557213 w 952500"/>
              <a:gd name="connsiteY8" fmla="*/ 143742 h 634279"/>
              <a:gd name="connsiteX9" fmla="*/ 581025 w 952500"/>
              <a:gd name="connsiteY9" fmla="*/ 186604 h 634279"/>
              <a:gd name="connsiteX10" fmla="*/ 619125 w 952500"/>
              <a:gd name="connsiteY10" fmla="*/ 281854 h 634279"/>
              <a:gd name="connsiteX11" fmla="*/ 666750 w 952500"/>
              <a:gd name="connsiteY11" fmla="*/ 334242 h 634279"/>
              <a:gd name="connsiteX12" fmla="*/ 719138 w 952500"/>
              <a:gd name="connsiteY12" fmla="*/ 377104 h 634279"/>
              <a:gd name="connsiteX13" fmla="*/ 823913 w 952500"/>
              <a:gd name="connsiteY13" fmla="*/ 405679 h 634279"/>
              <a:gd name="connsiteX14" fmla="*/ 857250 w 952500"/>
              <a:gd name="connsiteY14" fmla="*/ 419967 h 634279"/>
              <a:gd name="connsiteX15" fmla="*/ 952500 w 952500"/>
              <a:gd name="connsiteY15" fmla="*/ 534267 h 634279"/>
              <a:gd name="connsiteX16" fmla="*/ 947738 w 952500"/>
              <a:gd name="connsiteY16" fmla="*/ 591417 h 634279"/>
              <a:gd name="connsiteX17" fmla="*/ 895350 w 952500"/>
              <a:gd name="connsiteY17" fmla="*/ 634279 h 634279"/>
              <a:gd name="connsiteX18" fmla="*/ 676275 w 952500"/>
              <a:gd name="connsiteY18" fmla="*/ 629517 h 634279"/>
              <a:gd name="connsiteX19" fmla="*/ 652463 w 952500"/>
              <a:gd name="connsiteY19" fmla="*/ 610467 h 634279"/>
              <a:gd name="connsiteX20" fmla="*/ 557213 w 952500"/>
              <a:gd name="connsiteY20" fmla="*/ 586654 h 634279"/>
              <a:gd name="connsiteX21" fmla="*/ 57150 w 952500"/>
              <a:gd name="connsiteY21" fmla="*/ 577129 h 634279"/>
              <a:gd name="connsiteX22" fmla="*/ 42863 w 952500"/>
              <a:gd name="connsiteY22" fmla="*/ 558079 h 634279"/>
              <a:gd name="connsiteX23" fmla="*/ 19050 w 952500"/>
              <a:gd name="connsiteY23" fmla="*/ 477117 h 634279"/>
              <a:gd name="connsiteX24" fmla="*/ 0 w 952500"/>
              <a:gd name="connsiteY24" fmla="*/ 391392 h 634279"/>
              <a:gd name="connsiteX25" fmla="*/ 4763 w 952500"/>
              <a:gd name="connsiteY25" fmla="*/ 129454 h 634279"/>
              <a:gd name="connsiteX26" fmla="*/ 14288 w 952500"/>
              <a:gd name="connsiteY26" fmla="*/ 100879 h 634279"/>
              <a:gd name="connsiteX27" fmla="*/ 28575 w 952500"/>
              <a:gd name="connsiteY27" fmla="*/ 86592 h 634279"/>
              <a:gd name="connsiteX28" fmla="*/ 85725 w 952500"/>
              <a:gd name="connsiteY28" fmla="*/ 62779 h 634279"/>
              <a:gd name="connsiteX29" fmla="*/ 104775 w 952500"/>
              <a:gd name="connsiteY29" fmla="*/ 53254 h 634279"/>
              <a:gd name="connsiteX30" fmla="*/ 114300 w 952500"/>
              <a:gd name="connsiteY30" fmla="*/ 34204 h 634279"/>
              <a:gd name="connsiteX31" fmla="*/ 104775 w 952500"/>
              <a:gd name="connsiteY31" fmla="*/ 15154 h 634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52500" h="634279">
                <a:moveTo>
                  <a:pt x="104775" y="15154"/>
                </a:moveTo>
                <a:cubicBezTo>
                  <a:pt x="107950" y="9598"/>
                  <a:pt x="122709" y="1276"/>
                  <a:pt x="133350" y="867"/>
                </a:cubicBezTo>
                <a:cubicBezTo>
                  <a:pt x="206338" y="-1940"/>
                  <a:pt x="279441" y="2710"/>
                  <a:pt x="352425" y="5629"/>
                </a:cubicBezTo>
                <a:cubicBezTo>
                  <a:pt x="358965" y="5891"/>
                  <a:pt x="365265" y="8322"/>
                  <a:pt x="371475" y="10392"/>
                </a:cubicBezTo>
                <a:cubicBezTo>
                  <a:pt x="379585" y="13096"/>
                  <a:pt x="387350" y="16742"/>
                  <a:pt x="395288" y="19917"/>
                </a:cubicBezTo>
                <a:cubicBezTo>
                  <a:pt x="400050" y="24679"/>
                  <a:pt x="404115" y="30261"/>
                  <a:pt x="409575" y="34204"/>
                </a:cubicBezTo>
                <a:cubicBezTo>
                  <a:pt x="469797" y="77698"/>
                  <a:pt x="462886" y="72765"/>
                  <a:pt x="509588" y="96117"/>
                </a:cubicBezTo>
                <a:cubicBezTo>
                  <a:pt x="514350" y="102467"/>
                  <a:pt x="518262" y="109554"/>
                  <a:pt x="523875" y="115167"/>
                </a:cubicBezTo>
                <a:cubicBezTo>
                  <a:pt x="534224" y="125516"/>
                  <a:pt x="548070" y="132313"/>
                  <a:pt x="557213" y="143742"/>
                </a:cubicBezTo>
                <a:cubicBezTo>
                  <a:pt x="567423" y="156505"/>
                  <a:pt x="574587" y="171581"/>
                  <a:pt x="581025" y="186604"/>
                </a:cubicBezTo>
                <a:cubicBezTo>
                  <a:pt x="602089" y="235754"/>
                  <a:pt x="592845" y="240975"/>
                  <a:pt x="619125" y="281854"/>
                </a:cubicBezTo>
                <a:cubicBezTo>
                  <a:pt x="635870" y="307901"/>
                  <a:pt x="647076" y="311757"/>
                  <a:pt x="666750" y="334242"/>
                </a:cubicBezTo>
                <a:cubicBezTo>
                  <a:pt x="688929" y="359589"/>
                  <a:pt x="662127" y="355035"/>
                  <a:pt x="719138" y="377104"/>
                </a:cubicBezTo>
                <a:cubicBezTo>
                  <a:pt x="752898" y="390172"/>
                  <a:pt x="789339" y="394949"/>
                  <a:pt x="823913" y="405679"/>
                </a:cubicBezTo>
                <a:cubicBezTo>
                  <a:pt x="835460" y="409263"/>
                  <a:pt x="846138" y="415204"/>
                  <a:pt x="857250" y="419967"/>
                </a:cubicBezTo>
                <a:cubicBezTo>
                  <a:pt x="950075" y="512792"/>
                  <a:pt x="930196" y="467355"/>
                  <a:pt x="952500" y="534267"/>
                </a:cubicBezTo>
                <a:cubicBezTo>
                  <a:pt x="950913" y="553317"/>
                  <a:pt x="954100" y="573391"/>
                  <a:pt x="947738" y="591417"/>
                </a:cubicBezTo>
                <a:cubicBezTo>
                  <a:pt x="942830" y="605324"/>
                  <a:pt x="905731" y="627358"/>
                  <a:pt x="895350" y="634279"/>
                </a:cubicBezTo>
                <a:lnTo>
                  <a:pt x="676275" y="629517"/>
                </a:lnTo>
                <a:cubicBezTo>
                  <a:pt x="666159" y="628525"/>
                  <a:pt x="661776" y="614541"/>
                  <a:pt x="652463" y="610467"/>
                </a:cubicBezTo>
                <a:cubicBezTo>
                  <a:pt x="647999" y="608514"/>
                  <a:pt x="567576" y="587018"/>
                  <a:pt x="557213" y="586654"/>
                </a:cubicBezTo>
                <a:cubicBezTo>
                  <a:pt x="390598" y="580808"/>
                  <a:pt x="223838" y="580304"/>
                  <a:pt x="57150" y="577129"/>
                </a:cubicBezTo>
                <a:cubicBezTo>
                  <a:pt x="52388" y="570779"/>
                  <a:pt x="46044" y="565351"/>
                  <a:pt x="42863" y="558079"/>
                </a:cubicBezTo>
                <a:cubicBezTo>
                  <a:pt x="17671" y="500496"/>
                  <a:pt x="29196" y="517699"/>
                  <a:pt x="19050" y="477117"/>
                </a:cubicBezTo>
                <a:cubicBezTo>
                  <a:pt x="-149" y="400324"/>
                  <a:pt x="18961" y="495677"/>
                  <a:pt x="0" y="391392"/>
                </a:cubicBezTo>
                <a:cubicBezTo>
                  <a:pt x="1588" y="304079"/>
                  <a:pt x="473" y="216676"/>
                  <a:pt x="4763" y="129454"/>
                </a:cubicBezTo>
                <a:cubicBezTo>
                  <a:pt x="5256" y="119426"/>
                  <a:pt x="9412" y="109656"/>
                  <a:pt x="14288" y="100879"/>
                </a:cubicBezTo>
                <a:cubicBezTo>
                  <a:pt x="17559" y="94992"/>
                  <a:pt x="23057" y="90454"/>
                  <a:pt x="28575" y="86592"/>
                </a:cubicBezTo>
                <a:cubicBezTo>
                  <a:pt x="58561" y="65602"/>
                  <a:pt x="55928" y="68739"/>
                  <a:pt x="85725" y="62779"/>
                </a:cubicBezTo>
                <a:cubicBezTo>
                  <a:pt x="92075" y="59604"/>
                  <a:pt x="99755" y="58274"/>
                  <a:pt x="104775" y="53254"/>
                </a:cubicBezTo>
                <a:cubicBezTo>
                  <a:pt x="109795" y="48234"/>
                  <a:pt x="110778" y="40368"/>
                  <a:pt x="114300" y="34204"/>
                </a:cubicBezTo>
                <a:cubicBezTo>
                  <a:pt x="117140" y="29234"/>
                  <a:pt x="101600" y="20710"/>
                  <a:pt x="104775" y="1515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28" name="フリーフォーム: 図形 27">
            <a:extLst>
              <a:ext uri="{FF2B5EF4-FFF2-40B4-BE49-F238E27FC236}">
                <a16:creationId xmlns:a16="http://schemas.microsoft.com/office/drawing/2014/main" id="{E67F468D-4706-16EA-2A43-E86E5FDCE76B}"/>
              </a:ext>
            </a:extLst>
          </p:cNvPr>
          <p:cNvSpPr/>
          <p:nvPr/>
        </p:nvSpPr>
        <p:spPr>
          <a:xfrm>
            <a:off x="4170786" y="4145170"/>
            <a:ext cx="996971" cy="632565"/>
          </a:xfrm>
          <a:custGeom>
            <a:avLst/>
            <a:gdLst>
              <a:gd name="connsiteX0" fmla="*/ 19071 w 996971"/>
              <a:gd name="connsiteY0" fmla="*/ 314325 h 632565"/>
              <a:gd name="connsiteX1" fmla="*/ 38121 w 996971"/>
              <a:gd name="connsiteY1" fmla="*/ 295275 h 632565"/>
              <a:gd name="connsiteX2" fmla="*/ 117496 w 996971"/>
              <a:gd name="connsiteY2" fmla="*/ 263525 h 632565"/>
              <a:gd name="connsiteX3" fmla="*/ 165121 w 996971"/>
              <a:gd name="connsiteY3" fmla="*/ 209550 h 632565"/>
              <a:gd name="connsiteX4" fmla="*/ 180996 w 996971"/>
              <a:gd name="connsiteY4" fmla="*/ 200025 h 632565"/>
              <a:gd name="connsiteX5" fmla="*/ 215921 w 996971"/>
              <a:gd name="connsiteY5" fmla="*/ 174625 h 632565"/>
              <a:gd name="connsiteX6" fmla="*/ 279421 w 996971"/>
              <a:gd name="connsiteY6" fmla="*/ 136525 h 632565"/>
              <a:gd name="connsiteX7" fmla="*/ 358796 w 996971"/>
              <a:gd name="connsiteY7" fmla="*/ 104775 h 632565"/>
              <a:gd name="connsiteX8" fmla="*/ 409596 w 996971"/>
              <a:gd name="connsiteY8" fmla="*/ 79375 h 632565"/>
              <a:gd name="connsiteX9" fmla="*/ 457221 w 996971"/>
              <a:gd name="connsiteY9" fmla="*/ 66675 h 632565"/>
              <a:gd name="connsiteX10" fmla="*/ 482621 w 996971"/>
              <a:gd name="connsiteY10" fmla="*/ 57150 h 632565"/>
              <a:gd name="connsiteX11" fmla="*/ 504846 w 996971"/>
              <a:gd name="connsiteY11" fmla="*/ 44450 h 632565"/>
              <a:gd name="connsiteX12" fmla="*/ 565171 w 996971"/>
              <a:gd name="connsiteY12" fmla="*/ 31750 h 632565"/>
              <a:gd name="connsiteX13" fmla="*/ 593746 w 996971"/>
              <a:gd name="connsiteY13" fmla="*/ 15875 h 632565"/>
              <a:gd name="connsiteX14" fmla="*/ 615971 w 996971"/>
              <a:gd name="connsiteY14" fmla="*/ 0 h 632565"/>
              <a:gd name="connsiteX15" fmla="*/ 771546 w 996971"/>
              <a:gd name="connsiteY15" fmla="*/ 19050 h 632565"/>
              <a:gd name="connsiteX16" fmla="*/ 806471 w 996971"/>
              <a:gd name="connsiteY16" fmla="*/ 53975 h 632565"/>
              <a:gd name="connsiteX17" fmla="*/ 847746 w 996971"/>
              <a:gd name="connsiteY17" fmla="*/ 73025 h 632565"/>
              <a:gd name="connsiteX18" fmla="*/ 860446 w 996971"/>
              <a:gd name="connsiteY18" fmla="*/ 82550 h 632565"/>
              <a:gd name="connsiteX19" fmla="*/ 917596 w 996971"/>
              <a:gd name="connsiteY19" fmla="*/ 117475 h 632565"/>
              <a:gd name="connsiteX20" fmla="*/ 933471 w 996971"/>
              <a:gd name="connsiteY20" fmla="*/ 146050 h 632565"/>
              <a:gd name="connsiteX21" fmla="*/ 942996 w 996971"/>
              <a:gd name="connsiteY21" fmla="*/ 161925 h 632565"/>
              <a:gd name="connsiteX22" fmla="*/ 949346 w 996971"/>
              <a:gd name="connsiteY22" fmla="*/ 174625 h 632565"/>
              <a:gd name="connsiteX23" fmla="*/ 962046 w 996971"/>
              <a:gd name="connsiteY23" fmla="*/ 190500 h 632565"/>
              <a:gd name="connsiteX24" fmla="*/ 968396 w 996971"/>
              <a:gd name="connsiteY24" fmla="*/ 209550 h 632565"/>
              <a:gd name="connsiteX25" fmla="*/ 974746 w 996971"/>
              <a:gd name="connsiteY25" fmla="*/ 219075 h 632565"/>
              <a:gd name="connsiteX26" fmla="*/ 977921 w 996971"/>
              <a:gd name="connsiteY26" fmla="*/ 234950 h 632565"/>
              <a:gd name="connsiteX27" fmla="*/ 984271 w 996971"/>
              <a:gd name="connsiteY27" fmla="*/ 260350 h 632565"/>
              <a:gd name="connsiteX28" fmla="*/ 990621 w 996971"/>
              <a:gd name="connsiteY28" fmla="*/ 276225 h 632565"/>
              <a:gd name="connsiteX29" fmla="*/ 996971 w 996971"/>
              <a:gd name="connsiteY29" fmla="*/ 298450 h 632565"/>
              <a:gd name="connsiteX30" fmla="*/ 993796 w 996971"/>
              <a:gd name="connsiteY30" fmla="*/ 327025 h 632565"/>
              <a:gd name="connsiteX31" fmla="*/ 981096 w 996971"/>
              <a:gd name="connsiteY31" fmla="*/ 346075 h 632565"/>
              <a:gd name="connsiteX32" fmla="*/ 971571 w 996971"/>
              <a:gd name="connsiteY32" fmla="*/ 349250 h 632565"/>
              <a:gd name="connsiteX33" fmla="*/ 949346 w 996971"/>
              <a:gd name="connsiteY33" fmla="*/ 355600 h 632565"/>
              <a:gd name="connsiteX34" fmla="*/ 850921 w 996971"/>
              <a:gd name="connsiteY34" fmla="*/ 352425 h 632565"/>
              <a:gd name="connsiteX35" fmla="*/ 828696 w 996971"/>
              <a:gd name="connsiteY35" fmla="*/ 349250 h 632565"/>
              <a:gd name="connsiteX36" fmla="*/ 654071 w 996971"/>
              <a:gd name="connsiteY36" fmla="*/ 365125 h 632565"/>
              <a:gd name="connsiteX37" fmla="*/ 609621 w 996971"/>
              <a:gd name="connsiteY37" fmla="*/ 381000 h 632565"/>
              <a:gd name="connsiteX38" fmla="*/ 565171 w 996971"/>
              <a:gd name="connsiteY38" fmla="*/ 406400 h 632565"/>
              <a:gd name="connsiteX39" fmla="*/ 555646 w 996971"/>
              <a:gd name="connsiteY39" fmla="*/ 415925 h 632565"/>
              <a:gd name="connsiteX40" fmla="*/ 520721 w 996971"/>
              <a:gd name="connsiteY40" fmla="*/ 460375 h 632565"/>
              <a:gd name="connsiteX41" fmla="*/ 508021 w 996971"/>
              <a:gd name="connsiteY41" fmla="*/ 488950 h 632565"/>
              <a:gd name="connsiteX42" fmla="*/ 501671 w 996971"/>
              <a:gd name="connsiteY42" fmla="*/ 552450 h 632565"/>
              <a:gd name="connsiteX43" fmla="*/ 488971 w 996971"/>
              <a:gd name="connsiteY43" fmla="*/ 571500 h 632565"/>
              <a:gd name="connsiteX44" fmla="*/ 438171 w 996971"/>
              <a:gd name="connsiteY44" fmla="*/ 606425 h 632565"/>
              <a:gd name="connsiteX45" fmla="*/ 422296 w 996971"/>
              <a:gd name="connsiteY45" fmla="*/ 609600 h 632565"/>
              <a:gd name="connsiteX46" fmla="*/ 257196 w 996971"/>
              <a:gd name="connsiteY46" fmla="*/ 615950 h 632565"/>
              <a:gd name="connsiteX47" fmla="*/ 219096 w 996971"/>
              <a:gd name="connsiteY47" fmla="*/ 577850 h 632565"/>
              <a:gd name="connsiteX48" fmla="*/ 203221 w 996971"/>
              <a:gd name="connsiteY48" fmla="*/ 561975 h 632565"/>
              <a:gd name="connsiteX49" fmla="*/ 193696 w 996971"/>
              <a:gd name="connsiteY49" fmla="*/ 552450 h 632565"/>
              <a:gd name="connsiteX50" fmla="*/ 155596 w 996971"/>
              <a:gd name="connsiteY50" fmla="*/ 533400 h 632565"/>
              <a:gd name="connsiteX51" fmla="*/ 123846 w 996971"/>
              <a:gd name="connsiteY51" fmla="*/ 523875 h 632565"/>
              <a:gd name="connsiteX52" fmla="*/ 98446 w 996971"/>
              <a:gd name="connsiteY52" fmla="*/ 511175 h 632565"/>
              <a:gd name="connsiteX53" fmla="*/ 38121 w 996971"/>
              <a:gd name="connsiteY53" fmla="*/ 488950 h 632565"/>
              <a:gd name="connsiteX54" fmla="*/ 22246 w 996971"/>
              <a:gd name="connsiteY54" fmla="*/ 476250 h 632565"/>
              <a:gd name="connsiteX55" fmla="*/ 9546 w 996971"/>
              <a:gd name="connsiteY55" fmla="*/ 447675 h 632565"/>
              <a:gd name="connsiteX56" fmla="*/ 6371 w 996971"/>
              <a:gd name="connsiteY56" fmla="*/ 425450 h 632565"/>
              <a:gd name="connsiteX57" fmla="*/ 21 w 996971"/>
              <a:gd name="connsiteY57" fmla="*/ 409575 h 632565"/>
              <a:gd name="connsiteX58" fmla="*/ 12721 w 996971"/>
              <a:gd name="connsiteY58" fmla="*/ 336550 h 632565"/>
              <a:gd name="connsiteX59" fmla="*/ 28596 w 996971"/>
              <a:gd name="connsiteY59" fmla="*/ 327025 h 632565"/>
              <a:gd name="connsiteX60" fmla="*/ 19071 w 996971"/>
              <a:gd name="connsiteY60" fmla="*/ 314325 h 632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996971" h="632565">
                <a:moveTo>
                  <a:pt x="19071" y="314325"/>
                </a:moveTo>
                <a:cubicBezTo>
                  <a:pt x="20658" y="309033"/>
                  <a:pt x="30174" y="299458"/>
                  <a:pt x="38121" y="295275"/>
                </a:cubicBezTo>
                <a:cubicBezTo>
                  <a:pt x="97844" y="263842"/>
                  <a:pt x="61710" y="303372"/>
                  <a:pt x="117496" y="263525"/>
                </a:cubicBezTo>
                <a:cubicBezTo>
                  <a:pt x="157785" y="234747"/>
                  <a:pt x="134665" y="240006"/>
                  <a:pt x="165121" y="209550"/>
                </a:cubicBezTo>
                <a:cubicBezTo>
                  <a:pt x="169485" y="205186"/>
                  <a:pt x="175911" y="203521"/>
                  <a:pt x="180996" y="200025"/>
                </a:cubicBezTo>
                <a:cubicBezTo>
                  <a:pt x="192858" y="191870"/>
                  <a:pt x="204028" y="182734"/>
                  <a:pt x="215921" y="174625"/>
                </a:cubicBezTo>
                <a:cubicBezTo>
                  <a:pt x="233284" y="162786"/>
                  <a:pt x="259910" y="146281"/>
                  <a:pt x="279421" y="136525"/>
                </a:cubicBezTo>
                <a:cubicBezTo>
                  <a:pt x="383278" y="84596"/>
                  <a:pt x="261770" y="146357"/>
                  <a:pt x="358796" y="104775"/>
                </a:cubicBezTo>
                <a:cubicBezTo>
                  <a:pt x="376197" y="97317"/>
                  <a:pt x="391941" y="86209"/>
                  <a:pt x="409596" y="79375"/>
                </a:cubicBezTo>
                <a:cubicBezTo>
                  <a:pt x="424918" y="73444"/>
                  <a:pt x="441503" y="71459"/>
                  <a:pt x="457221" y="66675"/>
                </a:cubicBezTo>
                <a:cubicBezTo>
                  <a:pt x="465872" y="64042"/>
                  <a:pt x="474427" y="60974"/>
                  <a:pt x="482621" y="57150"/>
                </a:cubicBezTo>
                <a:cubicBezTo>
                  <a:pt x="490353" y="53542"/>
                  <a:pt x="496691" y="46959"/>
                  <a:pt x="504846" y="44450"/>
                </a:cubicBezTo>
                <a:cubicBezTo>
                  <a:pt x="524486" y="38407"/>
                  <a:pt x="545063" y="35983"/>
                  <a:pt x="565171" y="31750"/>
                </a:cubicBezTo>
                <a:cubicBezTo>
                  <a:pt x="574696" y="26458"/>
                  <a:pt x="584787" y="22077"/>
                  <a:pt x="593746" y="15875"/>
                </a:cubicBezTo>
                <a:cubicBezTo>
                  <a:pt x="621727" y="-3496"/>
                  <a:pt x="593547" y="7475"/>
                  <a:pt x="615971" y="0"/>
                </a:cubicBezTo>
                <a:cubicBezTo>
                  <a:pt x="629803" y="768"/>
                  <a:pt x="737122" y="-2465"/>
                  <a:pt x="771546" y="19050"/>
                </a:cubicBezTo>
                <a:cubicBezTo>
                  <a:pt x="785507" y="27776"/>
                  <a:pt x="793036" y="44459"/>
                  <a:pt x="806471" y="53975"/>
                </a:cubicBezTo>
                <a:cubicBezTo>
                  <a:pt x="818836" y="62734"/>
                  <a:pt x="834354" y="65935"/>
                  <a:pt x="847746" y="73025"/>
                </a:cubicBezTo>
                <a:cubicBezTo>
                  <a:pt x="852423" y="75501"/>
                  <a:pt x="855982" y="79709"/>
                  <a:pt x="860446" y="82550"/>
                </a:cubicBezTo>
                <a:cubicBezTo>
                  <a:pt x="879281" y="94536"/>
                  <a:pt x="917596" y="117475"/>
                  <a:pt x="917596" y="117475"/>
                </a:cubicBezTo>
                <a:cubicBezTo>
                  <a:pt x="923504" y="135198"/>
                  <a:pt x="918187" y="122032"/>
                  <a:pt x="933471" y="146050"/>
                </a:cubicBezTo>
                <a:cubicBezTo>
                  <a:pt x="936784" y="151256"/>
                  <a:pt x="939999" y="156530"/>
                  <a:pt x="942996" y="161925"/>
                </a:cubicBezTo>
                <a:cubicBezTo>
                  <a:pt x="945295" y="166062"/>
                  <a:pt x="946721" y="170687"/>
                  <a:pt x="949346" y="174625"/>
                </a:cubicBezTo>
                <a:cubicBezTo>
                  <a:pt x="953105" y="180264"/>
                  <a:pt x="957813" y="185208"/>
                  <a:pt x="962046" y="190500"/>
                </a:cubicBezTo>
                <a:cubicBezTo>
                  <a:pt x="964163" y="196850"/>
                  <a:pt x="965678" y="203433"/>
                  <a:pt x="968396" y="209550"/>
                </a:cubicBezTo>
                <a:cubicBezTo>
                  <a:pt x="969946" y="213037"/>
                  <a:pt x="973406" y="215502"/>
                  <a:pt x="974746" y="219075"/>
                </a:cubicBezTo>
                <a:cubicBezTo>
                  <a:pt x="976641" y="224128"/>
                  <a:pt x="976708" y="229692"/>
                  <a:pt x="977921" y="234950"/>
                </a:cubicBezTo>
                <a:cubicBezTo>
                  <a:pt x="979883" y="243454"/>
                  <a:pt x="981704" y="252009"/>
                  <a:pt x="984271" y="260350"/>
                </a:cubicBezTo>
                <a:cubicBezTo>
                  <a:pt x="985947" y="265797"/>
                  <a:pt x="988819" y="270818"/>
                  <a:pt x="990621" y="276225"/>
                </a:cubicBezTo>
                <a:cubicBezTo>
                  <a:pt x="993057" y="283534"/>
                  <a:pt x="994854" y="291042"/>
                  <a:pt x="996971" y="298450"/>
                </a:cubicBezTo>
                <a:cubicBezTo>
                  <a:pt x="995913" y="307975"/>
                  <a:pt x="996827" y="317933"/>
                  <a:pt x="993796" y="327025"/>
                </a:cubicBezTo>
                <a:cubicBezTo>
                  <a:pt x="991383" y="334265"/>
                  <a:pt x="986492" y="340679"/>
                  <a:pt x="981096" y="346075"/>
                </a:cubicBezTo>
                <a:cubicBezTo>
                  <a:pt x="978729" y="348442"/>
                  <a:pt x="974777" y="348288"/>
                  <a:pt x="971571" y="349250"/>
                </a:cubicBezTo>
                <a:cubicBezTo>
                  <a:pt x="964191" y="351464"/>
                  <a:pt x="956754" y="353483"/>
                  <a:pt x="949346" y="355600"/>
                </a:cubicBezTo>
                <a:cubicBezTo>
                  <a:pt x="916538" y="354542"/>
                  <a:pt x="883701" y="354150"/>
                  <a:pt x="850921" y="352425"/>
                </a:cubicBezTo>
                <a:cubicBezTo>
                  <a:pt x="843448" y="352032"/>
                  <a:pt x="836164" y="348768"/>
                  <a:pt x="828696" y="349250"/>
                </a:cubicBezTo>
                <a:cubicBezTo>
                  <a:pt x="770369" y="353013"/>
                  <a:pt x="712279" y="359833"/>
                  <a:pt x="654071" y="365125"/>
                </a:cubicBezTo>
                <a:cubicBezTo>
                  <a:pt x="639254" y="370417"/>
                  <a:pt x="623891" y="374375"/>
                  <a:pt x="609621" y="381000"/>
                </a:cubicBezTo>
                <a:cubicBezTo>
                  <a:pt x="594143" y="388186"/>
                  <a:pt x="579498" y="397129"/>
                  <a:pt x="565171" y="406400"/>
                </a:cubicBezTo>
                <a:cubicBezTo>
                  <a:pt x="561401" y="408839"/>
                  <a:pt x="558650" y="412588"/>
                  <a:pt x="555646" y="415925"/>
                </a:cubicBezTo>
                <a:cubicBezTo>
                  <a:pt x="545838" y="426823"/>
                  <a:pt x="528116" y="447229"/>
                  <a:pt x="520721" y="460375"/>
                </a:cubicBezTo>
                <a:cubicBezTo>
                  <a:pt x="515611" y="469460"/>
                  <a:pt x="512254" y="479425"/>
                  <a:pt x="508021" y="488950"/>
                </a:cubicBezTo>
                <a:cubicBezTo>
                  <a:pt x="505904" y="510117"/>
                  <a:pt x="506454" y="531723"/>
                  <a:pt x="501671" y="552450"/>
                </a:cubicBezTo>
                <a:cubicBezTo>
                  <a:pt x="499955" y="559886"/>
                  <a:pt x="494147" y="565892"/>
                  <a:pt x="488971" y="571500"/>
                </a:cubicBezTo>
                <a:cubicBezTo>
                  <a:pt x="473105" y="588689"/>
                  <a:pt x="459618" y="598176"/>
                  <a:pt x="438171" y="606425"/>
                </a:cubicBezTo>
                <a:cubicBezTo>
                  <a:pt x="433134" y="608362"/>
                  <a:pt x="427588" y="608542"/>
                  <a:pt x="422296" y="609600"/>
                </a:cubicBezTo>
                <a:cubicBezTo>
                  <a:pt x="346143" y="647676"/>
                  <a:pt x="398325" y="630063"/>
                  <a:pt x="257196" y="615950"/>
                </a:cubicBezTo>
                <a:lnTo>
                  <a:pt x="219096" y="577850"/>
                </a:lnTo>
                <a:lnTo>
                  <a:pt x="203221" y="561975"/>
                </a:lnTo>
                <a:cubicBezTo>
                  <a:pt x="200046" y="558800"/>
                  <a:pt x="197595" y="554678"/>
                  <a:pt x="193696" y="552450"/>
                </a:cubicBezTo>
                <a:cubicBezTo>
                  <a:pt x="176498" y="542623"/>
                  <a:pt x="172730" y="539111"/>
                  <a:pt x="155596" y="533400"/>
                </a:cubicBezTo>
                <a:cubicBezTo>
                  <a:pt x="145114" y="529906"/>
                  <a:pt x="134144" y="527880"/>
                  <a:pt x="123846" y="523875"/>
                </a:cubicBezTo>
                <a:cubicBezTo>
                  <a:pt x="115024" y="520444"/>
                  <a:pt x="107212" y="514747"/>
                  <a:pt x="98446" y="511175"/>
                </a:cubicBezTo>
                <a:cubicBezTo>
                  <a:pt x="78600" y="503090"/>
                  <a:pt x="38121" y="488950"/>
                  <a:pt x="38121" y="488950"/>
                </a:cubicBezTo>
                <a:cubicBezTo>
                  <a:pt x="32829" y="484717"/>
                  <a:pt x="27038" y="481042"/>
                  <a:pt x="22246" y="476250"/>
                </a:cubicBezTo>
                <a:cubicBezTo>
                  <a:pt x="14699" y="468703"/>
                  <a:pt x="12690" y="457106"/>
                  <a:pt x="9546" y="447675"/>
                </a:cubicBezTo>
                <a:cubicBezTo>
                  <a:pt x="8488" y="440267"/>
                  <a:pt x="8186" y="432710"/>
                  <a:pt x="6371" y="425450"/>
                </a:cubicBezTo>
                <a:cubicBezTo>
                  <a:pt x="4989" y="419921"/>
                  <a:pt x="-385" y="415260"/>
                  <a:pt x="21" y="409575"/>
                </a:cubicBezTo>
                <a:cubicBezTo>
                  <a:pt x="1781" y="384931"/>
                  <a:pt x="4639" y="359898"/>
                  <a:pt x="12721" y="336550"/>
                </a:cubicBezTo>
                <a:cubicBezTo>
                  <a:pt x="14740" y="330718"/>
                  <a:pt x="23574" y="330612"/>
                  <a:pt x="28596" y="327025"/>
                </a:cubicBezTo>
                <a:cubicBezTo>
                  <a:pt x="31032" y="325285"/>
                  <a:pt x="17484" y="319617"/>
                  <a:pt x="19071" y="314325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072D933C-F53D-8988-F3C7-3733DBEB56E9}"/>
              </a:ext>
            </a:extLst>
          </p:cNvPr>
          <p:cNvCxnSpPr/>
          <p:nvPr/>
        </p:nvCxnSpPr>
        <p:spPr>
          <a:xfrm flipH="1">
            <a:off x="4386704" y="2712830"/>
            <a:ext cx="1212935" cy="3595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B81DF26-33A5-D05A-B572-679F7E8E4A0C}"/>
              </a:ext>
            </a:extLst>
          </p:cNvPr>
          <p:cNvSpPr txBox="1"/>
          <p:nvPr/>
        </p:nvSpPr>
        <p:spPr>
          <a:xfrm>
            <a:off x="5546243" y="252325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元データ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814E2DE-93C9-4A44-311A-7CC159C21E6F}"/>
              </a:ext>
            </a:extLst>
          </p:cNvPr>
          <p:cNvSpPr txBox="1"/>
          <p:nvPr/>
        </p:nvSpPr>
        <p:spPr>
          <a:xfrm>
            <a:off x="5834110" y="3519761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chemeClr val="accent5">
                    <a:lumMod val="50000"/>
                  </a:schemeClr>
                </a:solidFill>
              </a:rPr>
              <a:t>現実にありえる</a:t>
            </a:r>
            <a:endParaRPr kumimoji="1" lang="en-US" altLang="ja-JP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kumimoji="1" lang="ja-JP" altLang="en-US" sz="2400" dirty="0">
                <a:solidFill>
                  <a:schemeClr val="accent5">
                    <a:lumMod val="50000"/>
                  </a:schemeClr>
                </a:solidFill>
              </a:rPr>
              <a:t>データの範囲</a:t>
            </a:r>
          </a:p>
        </p:txBody>
      </p: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12572DE8-654C-0468-5948-A40CE466452D}"/>
              </a:ext>
            </a:extLst>
          </p:cNvPr>
          <p:cNvCxnSpPr>
            <a:cxnSpLocks/>
            <a:stCxn id="23" idx="1"/>
          </p:cNvCxnSpPr>
          <p:nvPr/>
        </p:nvCxnSpPr>
        <p:spPr>
          <a:xfrm flipH="1" flipV="1">
            <a:off x="4819564" y="3489490"/>
            <a:ext cx="1014546" cy="44577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594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0" r="31660"/>
          <a:stretch/>
        </p:blipFill>
        <p:spPr>
          <a:xfrm>
            <a:off x="4667250" y="0"/>
            <a:ext cx="4476750" cy="6865139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C1D10E3-8A1C-93DE-BAA9-EFB285F4F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5108047" cy="6011747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kumimoji="1" lang="ja-JP" altLang="en-US" sz="2400" b="1" dirty="0">
                <a:solidFill>
                  <a:srgbClr val="C00000"/>
                </a:solidFill>
              </a:rPr>
              <a:t>機械学習</a:t>
            </a:r>
            <a:r>
              <a:rPr kumimoji="1" lang="ja-JP" altLang="en-US" sz="2400" dirty="0"/>
              <a:t>は，</a:t>
            </a:r>
            <a:r>
              <a:rPr kumimoji="1" lang="ja-JP" altLang="en-US" sz="2400" b="1" dirty="0"/>
              <a:t>コンピュータ</a:t>
            </a:r>
            <a:r>
              <a:rPr kumimoji="1" lang="ja-JP" altLang="en-US" sz="2400" dirty="0"/>
              <a:t>が</a:t>
            </a:r>
            <a:r>
              <a:rPr kumimoji="1" lang="ja-JP" altLang="en-US" sz="2400" b="1" dirty="0"/>
              <a:t>データ</a:t>
            </a:r>
            <a:r>
              <a:rPr kumimoji="1" lang="ja-JP" altLang="en-US" sz="2400" dirty="0"/>
              <a:t>を使用して</a:t>
            </a:r>
            <a:r>
              <a:rPr kumimoji="1" lang="ja-JP" altLang="en-US" sz="2400" b="1" dirty="0">
                <a:solidFill>
                  <a:srgbClr val="C00000"/>
                </a:solidFill>
              </a:rPr>
              <a:t>学習</a:t>
            </a:r>
            <a:r>
              <a:rPr kumimoji="1" lang="ja-JP" altLang="en-US" sz="2400" dirty="0"/>
              <a:t>することにより</a:t>
            </a:r>
            <a:r>
              <a:rPr lang="ja-JP" altLang="en-US" sz="2400" b="1" dirty="0">
                <a:solidFill>
                  <a:srgbClr val="C00000"/>
                </a:solidFill>
              </a:rPr>
              <a:t>知的能力を向上</a:t>
            </a:r>
            <a:r>
              <a:rPr lang="ja-JP" altLang="en-US" sz="2400" dirty="0"/>
              <a:t>させる技術</a:t>
            </a:r>
            <a:endParaRPr kumimoji="1" lang="en-US" altLang="ja-JP" sz="24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ja-JP" altLang="en-US" sz="2400" b="1" dirty="0"/>
              <a:t>情報の抽出</a:t>
            </a:r>
            <a:r>
              <a:rPr lang="ja-JP" altLang="en-US" sz="2400" dirty="0"/>
              <a:t>：データの中からパターンや関係性を自動で見つけ出す能力</a:t>
            </a:r>
            <a:endParaRPr lang="en-US" altLang="ja-JP" sz="24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ja-JP" altLang="en-US" sz="2400" b="1" dirty="0"/>
              <a:t>簡潔さ</a:t>
            </a:r>
            <a:r>
              <a:rPr lang="ja-JP" altLang="en-US" sz="2400" dirty="0"/>
              <a:t>：人間が設定しなければならなかったルールを、自動で生成できるようになる</a:t>
            </a:r>
            <a:endParaRPr lang="en-US" altLang="ja-JP" sz="24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ja-JP" altLang="en-US" sz="2400" b="1" dirty="0"/>
              <a:t>限界の超越</a:t>
            </a:r>
            <a:r>
              <a:rPr lang="ja-JP" altLang="en-US" sz="2400" dirty="0"/>
              <a:t>：他の方法では難しかった課題でも、機械学習を用いることで解決策や視点を得られる可能性がある</a:t>
            </a:r>
            <a:endParaRPr lang="en-US" altLang="ja-JP" sz="24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endParaRPr lang="ja-JP" altLang="en-US" sz="2400" dirty="0"/>
          </a:p>
        </p:txBody>
      </p:sp>
      <p:sp>
        <p:nvSpPr>
          <p:cNvPr id="9" name="タイトル 8">
            <a:extLst>
              <a:ext uri="{FF2B5EF4-FFF2-40B4-BE49-F238E27FC236}">
                <a16:creationId xmlns:a16="http://schemas.microsoft.com/office/drawing/2014/main" id="{738A3EB0-E328-8FE0-E52B-B626E7063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>
                <a:latin typeface="Segoe UI" panose="020B0502040204020203" pitchFamily="34" charset="0"/>
              </a:rPr>
              <a:t>機械学習の特徴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927009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0B4787-5D58-A663-6BE7-E62E1C7CC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ここまでのまとめ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D5C3197-B52F-7F56-AB5D-AD257EE67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2400" b="1" dirty="0"/>
              <a:t>オートエンコーダの基本</a:t>
            </a:r>
            <a:endParaRPr kumimoji="1" lang="en-US" altLang="ja-JP" sz="2400" b="1" dirty="0"/>
          </a:p>
          <a:p>
            <a:pPr lvl="1"/>
            <a:r>
              <a:rPr kumimoji="1" lang="ja-JP" altLang="en-US" i="1" dirty="0"/>
              <a:t>データ圧縮と再構成</a:t>
            </a:r>
            <a:r>
              <a:rPr kumimoji="1" lang="en-US" altLang="ja-JP" i="1" dirty="0"/>
              <a:t>: </a:t>
            </a:r>
            <a:r>
              <a:rPr kumimoji="1" lang="ja-JP" altLang="en-US" i="1" dirty="0"/>
              <a:t>データの重要な特徴を保持し、効率的に再構成。</a:t>
            </a:r>
          </a:p>
          <a:p>
            <a:pPr lvl="1"/>
            <a:r>
              <a:rPr kumimoji="1" lang="ja-JP" altLang="en-US" b="1" i="1" dirty="0"/>
              <a:t>教師なし学習の一種</a:t>
            </a:r>
            <a:r>
              <a:rPr kumimoji="1" lang="en-US" altLang="ja-JP" b="1" i="1" dirty="0"/>
              <a:t>: </a:t>
            </a:r>
            <a:r>
              <a:rPr kumimoji="1" lang="ja-JP" altLang="en-US" b="1" i="1" dirty="0"/>
              <a:t>ラベルなし</a:t>
            </a:r>
            <a:r>
              <a:rPr kumimoji="1" lang="ja-JP" altLang="en-US" i="1" dirty="0"/>
              <a:t>で</a:t>
            </a:r>
            <a:r>
              <a:rPr kumimoji="1" lang="ja-JP" altLang="en-US" b="1" i="1" dirty="0"/>
              <a:t>特徴抽出</a:t>
            </a:r>
            <a:r>
              <a:rPr kumimoji="1" lang="ja-JP" altLang="en-US" i="1" dirty="0"/>
              <a:t>を行う。</a:t>
            </a:r>
          </a:p>
          <a:p>
            <a:r>
              <a:rPr kumimoji="1" lang="ja-JP" altLang="en-US" sz="2400" b="1" dirty="0"/>
              <a:t>オートエンコーダの機能</a:t>
            </a:r>
            <a:endParaRPr kumimoji="1" lang="en-US" altLang="ja-JP" sz="2400" b="1" dirty="0"/>
          </a:p>
          <a:p>
            <a:pPr lvl="1"/>
            <a:r>
              <a:rPr kumimoji="1" lang="ja-JP" altLang="en-US" b="1" i="1" dirty="0"/>
              <a:t>ノイズ除去</a:t>
            </a:r>
            <a:r>
              <a:rPr kumimoji="1" lang="en-US" altLang="ja-JP" i="1" dirty="0"/>
              <a:t>: </a:t>
            </a:r>
            <a:r>
              <a:rPr kumimoji="1" lang="ja-JP" altLang="en-US" i="1" dirty="0"/>
              <a:t>データ</a:t>
            </a:r>
            <a:r>
              <a:rPr kumimoji="1" lang="ja-JP" altLang="en-US" dirty="0"/>
              <a:t>からノイズを削減し、元のパターンに近づける。</a:t>
            </a:r>
          </a:p>
          <a:p>
            <a:pPr lvl="1"/>
            <a:r>
              <a:rPr kumimoji="1" lang="ja-JP" altLang="en-US" b="1" dirty="0"/>
              <a:t>データ生成</a:t>
            </a:r>
            <a:r>
              <a:rPr kumimoji="1" lang="en-US" altLang="ja-JP" dirty="0"/>
              <a:t>: </a:t>
            </a:r>
            <a:r>
              <a:rPr kumimoji="1" lang="ja-JP" altLang="en-US" dirty="0"/>
              <a:t>ランダムな潜在表現から新しいデータを作成可能。</a:t>
            </a:r>
          </a:p>
          <a:p>
            <a:r>
              <a:rPr kumimoji="1" lang="ja-JP" altLang="en-US" sz="2400" b="1" dirty="0"/>
              <a:t>応用例</a:t>
            </a:r>
            <a:r>
              <a:rPr kumimoji="1" lang="en-US" altLang="ja-JP" sz="2400" dirty="0"/>
              <a:t>: </a:t>
            </a:r>
            <a:r>
              <a:rPr kumimoji="1" lang="ja-JP" altLang="en-US" sz="2400" dirty="0"/>
              <a:t>ノイズ除去、異常検知、情報検索、画像生成。</a:t>
            </a:r>
          </a:p>
          <a:p>
            <a:r>
              <a:rPr kumimoji="1" lang="ja-JP" altLang="en-US" sz="2400" b="1" dirty="0"/>
              <a:t>オートエンコーダの種類</a:t>
            </a:r>
            <a:r>
              <a:rPr kumimoji="1" lang="en-US" altLang="ja-JP" sz="2400" dirty="0"/>
              <a:t>: </a:t>
            </a:r>
            <a:r>
              <a:rPr kumimoji="1" lang="ja-JP" altLang="en-US" sz="2400" dirty="0"/>
              <a:t>通常型、変分</a:t>
            </a:r>
            <a:r>
              <a:rPr kumimoji="1" lang="en-US" altLang="ja-JP" sz="2400" dirty="0"/>
              <a:t>(VAE)</a:t>
            </a:r>
            <a:r>
              <a:rPr kumimoji="1" lang="ja-JP" altLang="en-US" sz="2400" dirty="0"/>
              <a:t>、積層型、畳み込み型。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FAB7DC3-4F60-998B-6C0F-63908AC5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8013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837A6A-8D04-C6F6-6758-56AF43677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分類の応用例</a:t>
            </a:r>
          </a:p>
        </p:txBody>
      </p:sp>
      <p:pic>
        <p:nvPicPr>
          <p:cNvPr id="6" name="コンテンツ プレースホルダー 5" descr="屋外, ウマ, 持つ, 裁判所 が含まれている画像&#10;&#10;自動的に生成された説明">
            <a:extLst>
              <a:ext uri="{FF2B5EF4-FFF2-40B4-BE49-F238E27FC236}">
                <a16:creationId xmlns:a16="http://schemas.microsoft.com/office/drawing/2014/main" id="{5C797EFD-F5DE-AC3B-9EAB-6344BF95EB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65" y="609676"/>
            <a:ext cx="6647973" cy="5280803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2FDB5D9-F51A-6362-A7F4-2BFC57362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41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E4E9723-0818-5E84-ECC2-3684909B57FC}"/>
              </a:ext>
            </a:extLst>
          </p:cNvPr>
          <p:cNvSpPr txBox="1"/>
          <p:nvPr/>
        </p:nvSpPr>
        <p:spPr>
          <a:xfrm>
            <a:off x="785420" y="5940852"/>
            <a:ext cx="6647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物体検知、セグメンテーションなどの画像認識</a:t>
            </a:r>
            <a:endParaRPr kumimoji="1" lang="en-US" altLang="ja-JP" sz="2400" dirty="0"/>
          </a:p>
          <a:p>
            <a:r>
              <a:rPr kumimoji="1" lang="ja-JP" altLang="en-US" sz="2400" dirty="0"/>
              <a:t>　</a:t>
            </a:r>
          </a:p>
        </p:txBody>
      </p:sp>
    </p:spTree>
    <p:extLst>
      <p:ext uri="{BB962C8B-B14F-4D97-AF65-F5344CB8AC3E}">
        <p14:creationId xmlns:p14="http://schemas.microsoft.com/office/powerpoint/2010/main" val="15818247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E697F9-70CC-4E5E-957C-308DC50B9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機械学習における分類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36F9602-6CB9-4DEC-812F-B6E5FE425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470" y="2510328"/>
            <a:ext cx="2745205" cy="741247"/>
          </a:xfrm>
        </p:spPr>
        <p:txBody>
          <a:bodyPr/>
          <a:lstStyle/>
          <a:p>
            <a:pPr marL="0" indent="0">
              <a:buNone/>
            </a:pPr>
            <a:r>
              <a:rPr kumimoji="1" lang="ja-JP" altLang="en-US" dirty="0"/>
              <a:t>訓練データ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C7727EF-919C-48E7-9A48-41776FD15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C2DEAFC-E99E-47DD-81F1-575112A35B41}"/>
              </a:ext>
            </a:extLst>
          </p:cNvPr>
          <p:cNvSpPr/>
          <p:nvPr/>
        </p:nvSpPr>
        <p:spPr>
          <a:xfrm>
            <a:off x="321845" y="3149622"/>
            <a:ext cx="3371850" cy="31305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9C7D4ADB-EAF6-4A13-AAE7-6F1FD5A473FE}"/>
              </a:ext>
            </a:extLst>
          </p:cNvPr>
          <p:cNvSpPr/>
          <p:nvPr/>
        </p:nvSpPr>
        <p:spPr>
          <a:xfrm>
            <a:off x="647425" y="755505"/>
            <a:ext cx="81356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分類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：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データを，あらかじめ分かっている種類（例：自動車，人間，自転車）に分類すること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B641F2E7-305E-43C2-A05C-20BDF582280C}"/>
              </a:ext>
            </a:extLst>
          </p:cNvPr>
          <p:cNvSpPr/>
          <p:nvPr/>
        </p:nvSpPr>
        <p:spPr>
          <a:xfrm>
            <a:off x="966363" y="3744819"/>
            <a:ext cx="133350" cy="1460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2" name="矢印: 右 41">
            <a:extLst>
              <a:ext uri="{FF2B5EF4-FFF2-40B4-BE49-F238E27FC236}">
                <a16:creationId xmlns:a16="http://schemas.microsoft.com/office/drawing/2014/main" id="{6C8A3F25-9D8E-4EA9-9227-49E08A76CC4B}"/>
              </a:ext>
            </a:extLst>
          </p:cNvPr>
          <p:cNvSpPr/>
          <p:nvPr/>
        </p:nvSpPr>
        <p:spPr>
          <a:xfrm>
            <a:off x="4339277" y="4413452"/>
            <a:ext cx="300560" cy="7490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3" name="楕円 42">
            <a:extLst>
              <a:ext uri="{FF2B5EF4-FFF2-40B4-BE49-F238E27FC236}">
                <a16:creationId xmlns:a16="http://schemas.microsoft.com/office/drawing/2014/main" id="{F0DC0798-0469-4D3C-BB88-3AB43EB68A27}"/>
              </a:ext>
            </a:extLst>
          </p:cNvPr>
          <p:cNvSpPr/>
          <p:nvPr/>
        </p:nvSpPr>
        <p:spPr>
          <a:xfrm>
            <a:off x="790795" y="4303982"/>
            <a:ext cx="133350" cy="1460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6" name="楕円 45">
            <a:extLst>
              <a:ext uri="{FF2B5EF4-FFF2-40B4-BE49-F238E27FC236}">
                <a16:creationId xmlns:a16="http://schemas.microsoft.com/office/drawing/2014/main" id="{81AC4E07-4696-4BF1-8534-6F544D38B2E1}"/>
              </a:ext>
            </a:extLst>
          </p:cNvPr>
          <p:cNvSpPr/>
          <p:nvPr/>
        </p:nvSpPr>
        <p:spPr>
          <a:xfrm>
            <a:off x="1559260" y="4099030"/>
            <a:ext cx="133350" cy="1460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7" name="楕円 46">
            <a:extLst>
              <a:ext uri="{FF2B5EF4-FFF2-40B4-BE49-F238E27FC236}">
                <a16:creationId xmlns:a16="http://schemas.microsoft.com/office/drawing/2014/main" id="{5998A8CA-AE33-482A-9758-120D0BAEDCC3}"/>
              </a:ext>
            </a:extLst>
          </p:cNvPr>
          <p:cNvSpPr/>
          <p:nvPr/>
        </p:nvSpPr>
        <p:spPr>
          <a:xfrm>
            <a:off x="1559260" y="4568749"/>
            <a:ext cx="133350" cy="1460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8" name="楕円 47">
            <a:extLst>
              <a:ext uri="{FF2B5EF4-FFF2-40B4-BE49-F238E27FC236}">
                <a16:creationId xmlns:a16="http://schemas.microsoft.com/office/drawing/2014/main" id="{2F0D56D3-F591-46B4-8526-2041612F7DD4}"/>
              </a:ext>
            </a:extLst>
          </p:cNvPr>
          <p:cNvSpPr/>
          <p:nvPr/>
        </p:nvSpPr>
        <p:spPr>
          <a:xfrm>
            <a:off x="1224713" y="4356320"/>
            <a:ext cx="133350" cy="1460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9" name="楕円 48">
            <a:extLst>
              <a:ext uri="{FF2B5EF4-FFF2-40B4-BE49-F238E27FC236}">
                <a16:creationId xmlns:a16="http://schemas.microsoft.com/office/drawing/2014/main" id="{22598DF8-EB4E-44DE-A728-32627F651911}"/>
              </a:ext>
            </a:extLst>
          </p:cNvPr>
          <p:cNvSpPr/>
          <p:nvPr/>
        </p:nvSpPr>
        <p:spPr>
          <a:xfrm>
            <a:off x="1224718" y="5443104"/>
            <a:ext cx="133350" cy="14605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0" name="楕円 49">
            <a:extLst>
              <a:ext uri="{FF2B5EF4-FFF2-40B4-BE49-F238E27FC236}">
                <a16:creationId xmlns:a16="http://schemas.microsoft.com/office/drawing/2014/main" id="{A99B8D07-3541-47AE-B125-36A8B14BEE21}"/>
              </a:ext>
            </a:extLst>
          </p:cNvPr>
          <p:cNvSpPr/>
          <p:nvPr/>
        </p:nvSpPr>
        <p:spPr>
          <a:xfrm>
            <a:off x="841606" y="5942851"/>
            <a:ext cx="133350" cy="14605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1" name="楕円 50">
            <a:extLst>
              <a:ext uri="{FF2B5EF4-FFF2-40B4-BE49-F238E27FC236}">
                <a16:creationId xmlns:a16="http://schemas.microsoft.com/office/drawing/2014/main" id="{83466EB5-8D67-441C-AB1C-D9859E1E6C4E}"/>
              </a:ext>
            </a:extLst>
          </p:cNvPr>
          <p:cNvSpPr/>
          <p:nvPr/>
        </p:nvSpPr>
        <p:spPr>
          <a:xfrm>
            <a:off x="2205783" y="5358256"/>
            <a:ext cx="133350" cy="1460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2" name="楕円 51">
            <a:extLst>
              <a:ext uri="{FF2B5EF4-FFF2-40B4-BE49-F238E27FC236}">
                <a16:creationId xmlns:a16="http://schemas.microsoft.com/office/drawing/2014/main" id="{4DE3B6BF-E641-4B79-9283-CCFAE13FEECA}"/>
              </a:ext>
            </a:extLst>
          </p:cNvPr>
          <p:cNvSpPr/>
          <p:nvPr/>
        </p:nvSpPr>
        <p:spPr>
          <a:xfrm>
            <a:off x="1781399" y="5942851"/>
            <a:ext cx="133350" cy="14605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3" name="楕円 52">
            <a:extLst>
              <a:ext uri="{FF2B5EF4-FFF2-40B4-BE49-F238E27FC236}">
                <a16:creationId xmlns:a16="http://schemas.microsoft.com/office/drawing/2014/main" id="{CE5BCFBF-A59C-413F-BB72-C0666EBC89DF}"/>
              </a:ext>
            </a:extLst>
          </p:cNvPr>
          <p:cNvSpPr/>
          <p:nvPr/>
        </p:nvSpPr>
        <p:spPr>
          <a:xfrm>
            <a:off x="2015181" y="4920106"/>
            <a:ext cx="133350" cy="1460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4" name="楕円 53">
            <a:extLst>
              <a:ext uri="{FF2B5EF4-FFF2-40B4-BE49-F238E27FC236}">
                <a16:creationId xmlns:a16="http://schemas.microsoft.com/office/drawing/2014/main" id="{E2D8E207-ED76-489D-A8E6-C6FDE798B3DF}"/>
              </a:ext>
            </a:extLst>
          </p:cNvPr>
          <p:cNvSpPr/>
          <p:nvPr/>
        </p:nvSpPr>
        <p:spPr>
          <a:xfrm>
            <a:off x="2430048" y="5151891"/>
            <a:ext cx="133350" cy="14605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5" name="楕円 54">
            <a:extLst>
              <a:ext uri="{FF2B5EF4-FFF2-40B4-BE49-F238E27FC236}">
                <a16:creationId xmlns:a16="http://schemas.microsoft.com/office/drawing/2014/main" id="{A91502BD-E0D6-4EB3-9C91-029406DA0987}"/>
              </a:ext>
            </a:extLst>
          </p:cNvPr>
          <p:cNvSpPr/>
          <p:nvPr/>
        </p:nvSpPr>
        <p:spPr>
          <a:xfrm>
            <a:off x="1739084" y="5066156"/>
            <a:ext cx="133350" cy="14605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6" name="楕円 55">
            <a:extLst>
              <a:ext uri="{FF2B5EF4-FFF2-40B4-BE49-F238E27FC236}">
                <a16:creationId xmlns:a16="http://schemas.microsoft.com/office/drawing/2014/main" id="{EA549CAD-BB6B-4FAF-833E-474D76140C9F}"/>
              </a:ext>
            </a:extLst>
          </p:cNvPr>
          <p:cNvSpPr/>
          <p:nvPr/>
        </p:nvSpPr>
        <p:spPr>
          <a:xfrm>
            <a:off x="2339133" y="4298681"/>
            <a:ext cx="133350" cy="1460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7" name="楕円 56">
            <a:extLst>
              <a:ext uri="{FF2B5EF4-FFF2-40B4-BE49-F238E27FC236}">
                <a16:creationId xmlns:a16="http://schemas.microsoft.com/office/drawing/2014/main" id="{99DE8837-4DE0-41CC-ABDF-B9599A768225}"/>
              </a:ext>
            </a:extLst>
          </p:cNvPr>
          <p:cNvSpPr/>
          <p:nvPr/>
        </p:nvSpPr>
        <p:spPr>
          <a:xfrm>
            <a:off x="2971798" y="5078866"/>
            <a:ext cx="133350" cy="1460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8" name="楕円 57">
            <a:extLst>
              <a:ext uri="{FF2B5EF4-FFF2-40B4-BE49-F238E27FC236}">
                <a16:creationId xmlns:a16="http://schemas.microsoft.com/office/drawing/2014/main" id="{6F08D7AA-B04E-473C-AD87-93D71766B984}"/>
              </a:ext>
            </a:extLst>
          </p:cNvPr>
          <p:cNvSpPr/>
          <p:nvPr/>
        </p:nvSpPr>
        <p:spPr>
          <a:xfrm>
            <a:off x="3126316" y="4456758"/>
            <a:ext cx="133350" cy="1460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9" name="楕円 58">
            <a:extLst>
              <a:ext uri="{FF2B5EF4-FFF2-40B4-BE49-F238E27FC236}">
                <a16:creationId xmlns:a16="http://schemas.microsoft.com/office/drawing/2014/main" id="{9C76C296-B5E6-4DDE-89B0-662004EF0574}"/>
              </a:ext>
            </a:extLst>
          </p:cNvPr>
          <p:cNvSpPr/>
          <p:nvPr/>
        </p:nvSpPr>
        <p:spPr>
          <a:xfrm>
            <a:off x="3059641" y="3918036"/>
            <a:ext cx="133350" cy="1460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A2856CEB-9105-438C-9ECF-955EDB29FEB5}"/>
              </a:ext>
            </a:extLst>
          </p:cNvPr>
          <p:cNvSpPr/>
          <p:nvPr/>
        </p:nvSpPr>
        <p:spPr>
          <a:xfrm>
            <a:off x="5276954" y="3149622"/>
            <a:ext cx="3371850" cy="31305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1" name="楕円 60">
            <a:extLst>
              <a:ext uri="{FF2B5EF4-FFF2-40B4-BE49-F238E27FC236}">
                <a16:creationId xmlns:a16="http://schemas.microsoft.com/office/drawing/2014/main" id="{DF80F336-B6B2-4A96-8F99-FCD00E782733}"/>
              </a:ext>
            </a:extLst>
          </p:cNvPr>
          <p:cNvSpPr/>
          <p:nvPr/>
        </p:nvSpPr>
        <p:spPr>
          <a:xfrm>
            <a:off x="5921472" y="3744819"/>
            <a:ext cx="133350" cy="1460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2" name="楕円 61">
            <a:extLst>
              <a:ext uri="{FF2B5EF4-FFF2-40B4-BE49-F238E27FC236}">
                <a16:creationId xmlns:a16="http://schemas.microsoft.com/office/drawing/2014/main" id="{2BED3930-BDBC-40FC-A312-9AAB2B8E58BD}"/>
              </a:ext>
            </a:extLst>
          </p:cNvPr>
          <p:cNvSpPr/>
          <p:nvPr/>
        </p:nvSpPr>
        <p:spPr>
          <a:xfrm>
            <a:off x="5745904" y="4303982"/>
            <a:ext cx="133350" cy="1460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3" name="楕円 62">
            <a:extLst>
              <a:ext uri="{FF2B5EF4-FFF2-40B4-BE49-F238E27FC236}">
                <a16:creationId xmlns:a16="http://schemas.microsoft.com/office/drawing/2014/main" id="{073F800B-3F24-45CC-A11F-A8538CB41ABC}"/>
              </a:ext>
            </a:extLst>
          </p:cNvPr>
          <p:cNvSpPr/>
          <p:nvPr/>
        </p:nvSpPr>
        <p:spPr>
          <a:xfrm>
            <a:off x="6514369" y="4099030"/>
            <a:ext cx="133350" cy="1460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4" name="楕円 63">
            <a:extLst>
              <a:ext uri="{FF2B5EF4-FFF2-40B4-BE49-F238E27FC236}">
                <a16:creationId xmlns:a16="http://schemas.microsoft.com/office/drawing/2014/main" id="{3A89C623-A236-48D6-98C3-A3550A15820B}"/>
              </a:ext>
            </a:extLst>
          </p:cNvPr>
          <p:cNvSpPr/>
          <p:nvPr/>
        </p:nvSpPr>
        <p:spPr>
          <a:xfrm>
            <a:off x="6514369" y="4568749"/>
            <a:ext cx="133350" cy="1460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5" name="楕円 64">
            <a:extLst>
              <a:ext uri="{FF2B5EF4-FFF2-40B4-BE49-F238E27FC236}">
                <a16:creationId xmlns:a16="http://schemas.microsoft.com/office/drawing/2014/main" id="{5914BC20-00D5-404C-9C8A-86CF0FBB3CA1}"/>
              </a:ext>
            </a:extLst>
          </p:cNvPr>
          <p:cNvSpPr/>
          <p:nvPr/>
        </p:nvSpPr>
        <p:spPr>
          <a:xfrm>
            <a:off x="6179822" y="4356320"/>
            <a:ext cx="133350" cy="1460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6" name="楕円 65">
            <a:extLst>
              <a:ext uri="{FF2B5EF4-FFF2-40B4-BE49-F238E27FC236}">
                <a16:creationId xmlns:a16="http://schemas.microsoft.com/office/drawing/2014/main" id="{1AC7778A-6578-4FBB-A2EB-C71B94A3AF2D}"/>
              </a:ext>
            </a:extLst>
          </p:cNvPr>
          <p:cNvSpPr/>
          <p:nvPr/>
        </p:nvSpPr>
        <p:spPr>
          <a:xfrm>
            <a:off x="6179827" y="5443104"/>
            <a:ext cx="133350" cy="14605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7" name="楕円 66">
            <a:extLst>
              <a:ext uri="{FF2B5EF4-FFF2-40B4-BE49-F238E27FC236}">
                <a16:creationId xmlns:a16="http://schemas.microsoft.com/office/drawing/2014/main" id="{2B623FDD-4A9D-4F7E-910B-7CE14F426216}"/>
              </a:ext>
            </a:extLst>
          </p:cNvPr>
          <p:cNvSpPr/>
          <p:nvPr/>
        </p:nvSpPr>
        <p:spPr>
          <a:xfrm>
            <a:off x="5796715" y="5942851"/>
            <a:ext cx="133350" cy="14605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8" name="楕円 67">
            <a:extLst>
              <a:ext uri="{FF2B5EF4-FFF2-40B4-BE49-F238E27FC236}">
                <a16:creationId xmlns:a16="http://schemas.microsoft.com/office/drawing/2014/main" id="{1E366E21-C0C2-4CEB-8AFF-6D1D056CFD97}"/>
              </a:ext>
            </a:extLst>
          </p:cNvPr>
          <p:cNvSpPr/>
          <p:nvPr/>
        </p:nvSpPr>
        <p:spPr>
          <a:xfrm>
            <a:off x="7160892" y="5358256"/>
            <a:ext cx="133350" cy="1460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9" name="楕円 68">
            <a:extLst>
              <a:ext uri="{FF2B5EF4-FFF2-40B4-BE49-F238E27FC236}">
                <a16:creationId xmlns:a16="http://schemas.microsoft.com/office/drawing/2014/main" id="{440FF83A-270E-4B09-AA10-FE8A84C13E9B}"/>
              </a:ext>
            </a:extLst>
          </p:cNvPr>
          <p:cNvSpPr/>
          <p:nvPr/>
        </p:nvSpPr>
        <p:spPr>
          <a:xfrm>
            <a:off x="6736508" y="5942851"/>
            <a:ext cx="133350" cy="14605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0" name="楕円 69">
            <a:extLst>
              <a:ext uri="{FF2B5EF4-FFF2-40B4-BE49-F238E27FC236}">
                <a16:creationId xmlns:a16="http://schemas.microsoft.com/office/drawing/2014/main" id="{5642F56D-503D-46F8-93C2-1B8C41ECF3F9}"/>
              </a:ext>
            </a:extLst>
          </p:cNvPr>
          <p:cNvSpPr/>
          <p:nvPr/>
        </p:nvSpPr>
        <p:spPr>
          <a:xfrm>
            <a:off x="6970290" y="4920106"/>
            <a:ext cx="133350" cy="1460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1" name="楕円 70">
            <a:extLst>
              <a:ext uri="{FF2B5EF4-FFF2-40B4-BE49-F238E27FC236}">
                <a16:creationId xmlns:a16="http://schemas.microsoft.com/office/drawing/2014/main" id="{32F26751-EF2F-4ED5-9A31-9C55CB1AD60F}"/>
              </a:ext>
            </a:extLst>
          </p:cNvPr>
          <p:cNvSpPr/>
          <p:nvPr/>
        </p:nvSpPr>
        <p:spPr>
          <a:xfrm>
            <a:off x="7385157" y="5151891"/>
            <a:ext cx="133350" cy="14605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2" name="楕円 71">
            <a:extLst>
              <a:ext uri="{FF2B5EF4-FFF2-40B4-BE49-F238E27FC236}">
                <a16:creationId xmlns:a16="http://schemas.microsoft.com/office/drawing/2014/main" id="{E000944A-8AD4-44B2-903D-C93E185EE122}"/>
              </a:ext>
            </a:extLst>
          </p:cNvPr>
          <p:cNvSpPr/>
          <p:nvPr/>
        </p:nvSpPr>
        <p:spPr>
          <a:xfrm>
            <a:off x="6694193" y="5066156"/>
            <a:ext cx="133350" cy="14605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3" name="楕円 72">
            <a:extLst>
              <a:ext uri="{FF2B5EF4-FFF2-40B4-BE49-F238E27FC236}">
                <a16:creationId xmlns:a16="http://schemas.microsoft.com/office/drawing/2014/main" id="{0F090957-1DBB-40A7-913D-9A44B8B74A92}"/>
              </a:ext>
            </a:extLst>
          </p:cNvPr>
          <p:cNvSpPr/>
          <p:nvPr/>
        </p:nvSpPr>
        <p:spPr>
          <a:xfrm>
            <a:off x="7294242" y="4298681"/>
            <a:ext cx="133350" cy="1460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4" name="楕円 73">
            <a:extLst>
              <a:ext uri="{FF2B5EF4-FFF2-40B4-BE49-F238E27FC236}">
                <a16:creationId xmlns:a16="http://schemas.microsoft.com/office/drawing/2014/main" id="{3AC2A31E-9184-453D-9292-C598F42760B9}"/>
              </a:ext>
            </a:extLst>
          </p:cNvPr>
          <p:cNvSpPr/>
          <p:nvPr/>
        </p:nvSpPr>
        <p:spPr>
          <a:xfrm>
            <a:off x="7926907" y="5078866"/>
            <a:ext cx="133350" cy="1460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5" name="楕円 74">
            <a:extLst>
              <a:ext uri="{FF2B5EF4-FFF2-40B4-BE49-F238E27FC236}">
                <a16:creationId xmlns:a16="http://schemas.microsoft.com/office/drawing/2014/main" id="{547B03BD-DC10-4CCB-ACD2-9F1476C12187}"/>
              </a:ext>
            </a:extLst>
          </p:cNvPr>
          <p:cNvSpPr/>
          <p:nvPr/>
        </p:nvSpPr>
        <p:spPr>
          <a:xfrm>
            <a:off x="8081425" y="4456758"/>
            <a:ext cx="133350" cy="1460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6" name="楕円 75">
            <a:extLst>
              <a:ext uri="{FF2B5EF4-FFF2-40B4-BE49-F238E27FC236}">
                <a16:creationId xmlns:a16="http://schemas.microsoft.com/office/drawing/2014/main" id="{8D3AEAEA-B529-4C11-835D-09CB21273A08}"/>
              </a:ext>
            </a:extLst>
          </p:cNvPr>
          <p:cNvSpPr/>
          <p:nvPr/>
        </p:nvSpPr>
        <p:spPr>
          <a:xfrm>
            <a:off x="8014750" y="3918036"/>
            <a:ext cx="133350" cy="1460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7" name="コンテンツ プレースホルダー 2">
            <a:extLst>
              <a:ext uri="{FF2B5EF4-FFF2-40B4-BE49-F238E27FC236}">
                <a16:creationId xmlns:a16="http://schemas.microsoft.com/office/drawing/2014/main" id="{B5860130-E12C-4CE0-B060-4767F9620CDC}"/>
              </a:ext>
            </a:extLst>
          </p:cNvPr>
          <p:cNvSpPr txBox="1">
            <a:spLocks/>
          </p:cNvSpPr>
          <p:nvPr/>
        </p:nvSpPr>
        <p:spPr>
          <a:xfrm>
            <a:off x="5276954" y="2560516"/>
            <a:ext cx="3371850" cy="741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構築されたモデル</a:t>
            </a:r>
          </a:p>
        </p:txBody>
      </p:sp>
      <p:sp>
        <p:nvSpPr>
          <p:cNvPr id="5" name="フリーフォーム: 図形 4">
            <a:extLst>
              <a:ext uri="{FF2B5EF4-FFF2-40B4-BE49-F238E27FC236}">
                <a16:creationId xmlns:a16="http://schemas.microsoft.com/office/drawing/2014/main" id="{F4370734-1925-44CE-9A4C-7959D1F1793B}"/>
              </a:ext>
            </a:extLst>
          </p:cNvPr>
          <p:cNvSpPr/>
          <p:nvPr/>
        </p:nvSpPr>
        <p:spPr>
          <a:xfrm>
            <a:off x="5255850" y="3106821"/>
            <a:ext cx="1988360" cy="2319753"/>
          </a:xfrm>
          <a:custGeom>
            <a:avLst/>
            <a:gdLst>
              <a:gd name="connsiteX0" fmla="*/ 0 w 1988360"/>
              <a:gd name="connsiteY0" fmla="*/ 2319753 h 2319753"/>
              <a:gd name="connsiteX1" fmla="*/ 693472 w 1988360"/>
              <a:gd name="connsiteY1" fmla="*/ 1994497 h 2319753"/>
              <a:gd name="connsiteX2" fmla="*/ 1245794 w 1988360"/>
              <a:gd name="connsiteY2" fmla="*/ 1853348 h 2319753"/>
              <a:gd name="connsiteX3" fmla="*/ 1534229 w 1988360"/>
              <a:gd name="connsiteY3" fmla="*/ 1724473 h 2319753"/>
              <a:gd name="connsiteX4" fmla="*/ 1761294 w 1988360"/>
              <a:gd name="connsiteY4" fmla="*/ 1301026 h 2319753"/>
              <a:gd name="connsiteX5" fmla="*/ 1926991 w 1988360"/>
              <a:gd name="connsiteY5" fmla="*/ 736430 h 2319753"/>
              <a:gd name="connsiteX6" fmla="*/ 1988360 w 1988360"/>
              <a:gd name="connsiteY6" fmla="*/ 0 h 2319753"/>
              <a:gd name="connsiteX7" fmla="*/ 1945402 w 1988360"/>
              <a:gd name="connsiteY7" fmla="*/ 36822 h 2319753"/>
              <a:gd name="connsiteX8" fmla="*/ 18411 w 1988360"/>
              <a:gd name="connsiteY8" fmla="*/ 30685 h 2319753"/>
              <a:gd name="connsiteX9" fmla="*/ 0 w 1988360"/>
              <a:gd name="connsiteY9" fmla="*/ 2319753 h 2319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88360" h="2319753">
                <a:moveTo>
                  <a:pt x="0" y="2319753"/>
                </a:moveTo>
                <a:lnTo>
                  <a:pt x="693472" y="1994497"/>
                </a:lnTo>
                <a:lnTo>
                  <a:pt x="1245794" y="1853348"/>
                </a:lnTo>
                <a:lnTo>
                  <a:pt x="1534229" y="1724473"/>
                </a:lnTo>
                <a:lnTo>
                  <a:pt x="1761294" y="1301026"/>
                </a:lnTo>
                <a:lnTo>
                  <a:pt x="1926991" y="736430"/>
                </a:lnTo>
                <a:lnTo>
                  <a:pt x="1988360" y="0"/>
                </a:lnTo>
                <a:lnTo>
                  <a:pt x="1945402" y="36822"/>
                </a:lnTo>
                <a:lnTo>
                  <a:pt x="18411" y="30685"/>
                </a:lnTo>
                <a:lnTo>
                  <a:pt x="0" y="2319753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フリーフォーム: 図形 23">
            <a:extLst>
              <a:ext uri="{FF2B5EF4-FFF2-40B4-BE49-F238E27FC236}">
                <a16:creationId xmlns:a16="http://schemas.microsoft.com/office/drawing/2014/main" id="{46B5AC2F-951D-4FBC-9D97-035FF6620D0D}"/>
              </a:ext>
            </a:extLst>
          </p:cNvPr>
          <p:cNvSpPr/>
          <p:nvPr/>
        </p:nvSpPr>
        <p:spPr>
          <a:xfrm>
            <a:off x="5243577" y="4825157"/>
            <a:ext cx="2589777" cy="1466722"/>
          </a:xfrm>
          <a:custGeom>
            <a:avLst/>
            <a:gdLst>
              <a:gd name="connsiteX0" fmla="*/ 0 w 2589777"/>
              <a:gd name="connsiteY0" fmla="*/ 583007 h 1466722"/>
              <a:gd name="connsiteX1" fmla="*/ 564596 w 2589777"/>
              <a:gd name="connsiteY1" fmla="*/ 343667 h 1466722"/>
              <a:gd name="connsiteX2" fmla="*/ 981906 w 2589777"/>
              <a:gd name="connsiteY2" fmla="*/ 177970 h 1466722"/>
              <a:gd name="connsiteX3" fmla="*/ 1386942 w 2589777"/>
              <a:gd name="connsiteY3" fmla="*/ 79780 h 1466722"/>
              <a:gd name="connsiteX4" fmla="*/ 1515817 w 2589777"/>
              <a:gd name="connsiteY4" fmla="*/ 0 h 1466722"/>
              <a:gd name="connsiteX5" fmla="*/ 1687651 w 2589777"/>
              <a:gd name="connsiteY5" fmla="*/ 306846 h 1466722"/>
              <a:gd name="connsiteX6" fmla="*/ 2104961 w 2589777"/>
              <a:gd name="connsiteY6" fmla="*/ 490953 h 1466722"/>
              <a:gd name="connsiteX7" fmla="*/ 2258384 w 2589777"/>
              <a:gd name="connsiteY7" fmla="*/ 705745 h 1466722"/>
              <a:gd name="connsiteX8" fmla="*/ 2399533 w 2589777"/>
              <a:gd name="connsiteY8" fmla="*/ 1037138 h 1466722"/>
              <a:gd name="connsiteX9" fmla="*/ 2589777 w 2589777"/>
              <a:gd name="connsiteY9" fmla="*/ 1466722 h 1466722"/>
              <a:gd name="connsiteX10" fmla="*/ 2141782 w 2589777"/>
              <a:gd name="connsiteY10" fmla="*/ 1429901 h 1466722"/>
              <a:gd name="connsiteX11" fmla="*/ 632102 w 2589777"/>
              <a:gd name="connsiteY11" fmla="*/ 1448311 h 1466722"/>
              <a:gd name="connsiteX12" fmla="*/ 24547 w 2589777"/>
              <a:gd name="connsiteY12" fmla="*/ 1466722 h 1466722"/>
              <a:gd name="connsiteX13" fmla="*/ 0 w 2589777"/>
              <a:gd name="connsiteY13" fmla="*/ 583007 h 146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89777" h="1466722">
                <a:moveTo>
                  <a:pt x="0" y="583007"/>
                </a:moveTo>
                <a:lnTo>
                  <a:pt x="564596" y="343667"/>
                </a:lnTo>
                <a:lnTo>
                  <a:pt x="981906" y="177970"/>
                </a:lnTo>
                <a:lnTo>
                  <a:pt x="1386942" y="79780"/>
                </a:lnTo>
                <a:lnTo>
                  <a:pt x="1515817" y="0"/>
                </a:lnTo>
                <a:lnTo>
                  <a:pt x="1687651" y="306846"/>
                </a:lnTo>
                <a:lnTo>
                  <a:pt x="2104961" y="490953"/>
                </a:lnTo>
                <a:lnTo>
                  <a:pt x="2258384" y="705745"/>
                </a:lnTo>
                <a:lnTo>
                  <a:pt x="2399533" y="1037138"/>
                </a:lnTo>
                <a:lnTo>
                  <a:pt x="2589777" y="1466722"/>
                </a:lnTo>
                <a:lnTo>
                  <a:pt x="2141782" y="1429901"/>
                </a:lnTo>
                <a:lnTo>
                  <a:pt x="632102" y="1448311"/>
                </a:lnTo>
                <a:lnTo>
                  <a:pt x="24547" y="1466722"/>
                </a:lnTo>
                <a:lnTo>
                  <a:pt x="0" y="583007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0" name="フリーフォーム: 図形 79">
            <a:extLst>
              <a:ext uri="{FF2B5EF4-FFF2-40B4-BE49-F238E27FC236}">
                <a16:creationId xmlns:a16="http://schemas.microsoft.com/office/drawing/2014/main" id="{A71B16E2-E958-4727-82FB-6F71D2E354A0}"/>
              </a:ext>
            </a:extLst>
          </p:cNvPr>
          <p:cNvSpPr/>
          <p:nvPr/>
        </p:nvSpPr>
        <p:spPr>
          <a:xfrm>
            <a:off x="6783942" y="3112958"/>
            <a:ext cx="1871758" cy="3185058"/>
          </a:xfrm>
          <a:custGeom>
            <a:avLst/>
            <a:gdLst>
              <a:gd name="connsiteX0" fmla="*/ 447994 w 1871758"/>
              <a:gd name="connsiteY0" fmla="*/ 24548 h 3185058"/>
              <a:gd name="connsiteX1" fmla="*/ 411173 w 1871758"/>
              <a:gd name="connsiteY1" fmla="*/ 687334 h 3185058"/>
              <a:gd name="connsiteX2" fmla="*/ 306845 w 1871758"/>
              <a:gd name="connsiteY2" fmla="*/ 1055549 h 3185058"/>
              <a:gd name="connsiteX3" fmla="*/ 190244 w 1871758"/>
              <a:gd name="connsiteY3" fmla="*/ 1368532 h 3185058"/>
              <a:gd name="connsiteX4" fmla="*/ 0 w 1871758"/>
              <a:gd name="connsiteY4" fmla="*/ 1718336 h 3185058"/>
              <a:gd name="connsiteX5" fmla="*/ 135012 w 1871758"/>
              <a:gd name="connsiteY5" fmla="*/ 2043592 h 3185058"/>
              <a:gd name="connsiteX6" fmla="*/ 601417 w 1871758"/>
              <a:gd name="connsiteY6" fmla="*/ 2215426 h 3185058"/>
              <a:gd name="connsiteX7" fmla="*/ 760977 w 1871758"/>
              <a:gd name="connsiteY7" fmla="*/ 2473176 h 3185058"/>
              <a:gd name="connsiteX8" fmla="*/ 932811 w 1871758"/>
              <a:gd name="connsiteY8" fmla="*/ 2915034 h 3185058"/>
              <a:gd name="connsiteX9" fmla="*/ 1061686 w 1871758"/>
              <a:gd name="connsiteY9" fmla="*/ 3185058 h 3185058"/>
              <a:gd name="connsiteX10" fmla="*/ 1865621 w 1871758"/>
              <a:gd name="connsiteY10" fmla="*/ 3166647 h 3185058"/>
              <a:gd name="connsiteX11" fmla="*/ 1871758 w 1871758"/>
              <a:gd name="connsiteY11" fmla="*/ 0 h 3185058"/>
              <a:gd name="connsiteX12" fmla="*/ 447994 w 1871758"/>
              <a:gd name="connsiteY12" fmla="*/ 24548 h 3185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71758" h="3185058">
                <a:moveTo>
                  <a:pt x="447994" y="24548"/>
                </a:moveTo>
                <a:lnTo>
                  <a:pt x="411173" y="687334"/>
                </a:lnTo>
                <a:lnTo>
                  <a:pt x="306845" y="1055549"/>
                </a:lnTo>
                <a:lnTo>
                  <a:pt x="190244" y="1368532"/>
                </a:lnTo>
                <a:lnTo>
                  <a:pt x="0" y="1718336"/>
                </a:lnTo>
                <a:lnTo>
                  <a:pt x="135012" y="2043592"/>
                </a:lnTo>
                <a:lnTo>
                  <a:pt x="601417" y="2215426"/>
                </a:lnTo>
                <a:lnTo>
                  <a:pt x="760977" y="2473176"/>
                </a:lnTo>
                <a:lnTo>
                  <a:pt x="932811" y="2915034"/>
                </a:lnTo>
                <a:lnTo>
                  <a:pt x="1061686" y="3185058"/>
                </a:lnTo>
                <a:lnTo>
                  <a:pt x="1865621" y="3166647"/>
                </a:lnTo>
                <a:cubicBezTo>
                  <a:pt x="1867667" y="2111098"/>
                  <a:pt x="1869712" y="1055549"/>
                  <a:pt x="1871758" y="0"/>
                </a:cubicBezTo>
                <a:lnTo>
                  <a:pt x="447994" y="24548"/>
                </a:lnTo>
                <a:close/>
              </a:path>
            </a:pathLst>
          </a:custGeom>
          <a:solidFill>
            <a:srgbClr val="FF000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C969214-7B70-D94D-74A8-E0B47C33F018}"/>
              </a:ext>
            </a:extLst>
          </p:cNvPr>
          <p:cNvSpPr/>
          <p:nvPr/>
        </p:nvSpPr>
        <p:spPr>
          <a:xfrm>
            <a:off x="572023" y="1867334"/>
            <a:ext cx="81356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主要プロセス①　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訓練データからのモデル構築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6189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BD2F377-38CD-E6C6-76B9-8146BAB18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分類や予測の応用分野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B245B09-57D0-14F4-7699-59AC22747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776178"/>
            <a:ext cx="8461208" cy="608182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2000" dirty="0"/>
              <a:t>人工知能による</a:t>
            </a:r>
            <a:r>
              <a:rPr kumimoji="1" lang="ja-JP" altLang="en-US" sz="2000" b="1" dirty="0"/>
              <a:t>分類や予測の応用分野</a:t>
            </a:r>
            <a:r>
              <a:rPr kumimoji="1" lang="ja-JP" altLang="en-US" sz="2000" dirty="0"/>
              <a:t>は</a:t>
            </a:r>
            <a:r>
              <a:rPr kumimoji="1" lang="ja-JP" altLang="en-US" sz="2000" b="1" dirty="0"/>
              <a:t>多岐にわたる</a:t>
            </a:r>
            <a:endParaRPr kumimoji="1" lang="en-US" altLang="ja-JP" sz="2000" b="1" dirty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kumimoji="1" lang="ja-JP" altLang="en-US" sz="2000" b="1" dirty="0"/>
              <a:t>画像認識と画像理解</a:t>
            </a:r>
            <a:endParaRPr kumimoji="1" lang="en-US" altLang="ja-JP" sz="2000" b="1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2000" dirty="0"/>
              <a:t>道路標識の認識や顔認識、物体検出、画像セグメンテーションなど。自動運転技術や監視カメラの映像解析などに応用。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kumimoji="1" lang="ja-JP" altLang="en-US" sz="2000" b="1" dirty="0"/>
              <a:t>自然言語処理</a:t>
            </a:r>
            <a:endParaRPr kumimoji="1" lang="en-US" altLang="ja-JP" sz="2000" b="1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2000" dirty="0"/>
              <a:t>要約、校正、質問応答、翻訳、音声認識、音声合成、感情分析、文書分類、アイデア出しなど。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kumimoji="1" lang="ja-JP" altLang="en-US" sz="2000" b="1" dirty="0"/>
              <a:t>バイオインフォマティクス</a:t>
            </a:r>
            <a:endParaRPr kumimoji="1" lang="en-US" altLang="ja-JP" sz="2000" b="1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2000" dirty="0"/>
              <a:t>遺伝子解析やタンパク質構造の予測、薬剤の設計など。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kumimoji="1" lang="ja-JP" altLang="en-US" sz="2000" b="1" dirty="0"/>
              <a:t>金融と経済予測</a:t>
            </a:r>
            <a:endParaRPr kumimoji="1" lang="en-US" altLang="ja-JP" sz="2000" b="1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2000" dirty="0"/>
              <a:t>市場のトレンド分析やリスク評価、予測モデルの構築、意思決定のサポートなど。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kumimoji="1" lang="ja-JP" altLang="en-US" sz="2000" b="1" dirty="0"/>
              <a:t>医療診断と予測</a:t>
            </a:r>
            <a:endParaRPr kumimoji="1" lang="en-US" altLang="ja-JP" sz="2000" b="1" dirty="0"/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kumimoji="1" lang="ja-JP" altLang="en-US" sz="2000" dirty="0"/>
              <a:t>疾患の診断や予測、画像診断（</a:t>
            </a:r>
            <a:r>
              <a:rPr kumimoji="1" lang="en-US" altLang="ja-JP" sz="2000" dirty="0"/>
              <a:t>MRI</a:t>
            </a:r>
            <a:r>
              <a:rPr kumimoji="1" lang="ja-JP" altLang="en-US" sz="2000" dirty="0"/>
              <a:t>や</a:t>
            </a:r>
            <a:r>
              <a:rPr kumimoji="1" lang="en-US" altLang="ja-JP" sz="2000" dirty="0"/>
              <a:t>CT</a:t>
            </a:r>
            <a:r>
              <a:rPr kumimoji="1" lang="ja-JP" altLang="en-US" sz="2000" dirty="0"/>
              <a:t>スキャン）、病気の予後予測、薬物副作用の予測など。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F4A7A72-A906-FEFA-6AC3-1B958C98D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70942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928811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4-5 </a:t>
            </a:r>
            <a:r>
              <a:rPr lang="ja-JP" altLang="en-US" dirty="0"/>
              <a:t>線形近似（学習の例）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0484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1AD18F-2D66-4874-A3B8-16215E196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線形近似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A597BD-A694-043C-4D90-45ECD57BD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6" y="762417"/>
            <a:ext cx="8461208" cy="5333166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線形近似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は、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データを直線で近似</a:t>
            </a: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する手法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データ点が多い</a:t>
            </a:r>
            <a:r>
              <a:rPr lang="ja-JP" altLang="en-US" sz="2400" i="0" dirty="0">
                <a:solidFill>
                  <a:srgbClr val="374151"/>
                </a:solidFill>
                <a:effectLst/>
                <a:latin typeface="Söhne"/>
              </a:rPr>
              <a:t>ほど、</a:t>
            </a:r>
            <a:r>
              <a:rPr lang="ja-JP" altLang="en-US" sz="2400" b="1" i="0" dirty="0">
                <a:solidFill>
                  <a:srgbClr val="374151"/>
                </a:solidFill>
                <a:effectLst/>
                <a:latin typeface="Söhne"/>
              </a:rPr>
              <a:t>より正確な近似結果</a:t>
            </a:r>
            <a:endParaRPr lang="ja-JP" altLang="en-US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sz="2400" b="0" i="0" dirty="0">
                <a:solidFill>
                  <a:srgbClr val="374151"/>
                </a:solidFill>
                <a:effectLst/>
                <a:latin typeface="Söhne"/>
              </a:rPr>
              <a:t>線形近似はデータの特徴を捉える一種の学習手法としても考えることができる</a:t>
            </a:r>
          </a:p>
          <a:p>
            <a:endParaRPr kumimoji="1" lang="ja-JP" alt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5659451-9895-ED2E-6511-38CDE9618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45</a:t>
            </a:fld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C3A2834-1D35-3465-733D-E5D789817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498" y="2952830"/>
            <a:ext cx="6010386" cy="30114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0B14788-92A4-F46F-0071-59901CF3CFB9}"/>
              </a:ext>
            </a:extLst>
          </p:cNvPr>
          <p:cNvSpPr/>
          <p:nvPr/>
        </p:nvSpPr>
        <p:spPr>
          <a:xfrm>
            <a:off x="3279516" y="6194057"/>
            <a:ext cx="2100300" cy="1052878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ja-JP" altLang="en-US" sz="2100" dirty="0">
                <a:latin typeface="Abadi" panose="020B0604020104020204" pitchFamily="34" charset="0"/>
                <a:ea typeface="メイリオ" panose="020B0604030504040204" pitchFamily="50" charset="-128"/>
              </a:rPr>
              <a:t>散布図＋線形近似</a:t>
            </a:r>
          </a:p>
        </p:txBody>
      </p:sp>
    </p:spTree>
    <p:extLst>
      <p:ext uri="{BB962C8B-B14F-4D97-AF65-F5344CB8AC3E}">
        <p14:creationId xmlns:p14="http://schemas.microsoft.com/office/powerpoint/2010/main" val="32717288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7297" y="355908"/>
            <a:ext cx="8461208" cy="469865"/>
          </a:xfrm>
        </p:spPr>
        <p:txBody>
          <a:bodyPr>
            <a:noAutofit/>
          </a:bodyPr>
          <a:lstStyle/>
          <a:p>
            <a:r>
              <a:rPr lang="en-US" altLang="ja-JP" dirty="0"/>
              <a:t>Excel </a:t>
            </a:r>
            <a:r>
              <a:rPr lang="ja-JP" altLang="en-US" dirty="0"/>
              <a:t>での線形近似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46</a:t>
            </a:fld>
            <a:endParaRPr lang="ja-JP" altLang="en-US"/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568859"/>
              </p:ext>
            </p:extLst>
          </p:nvPr>
        </p:nvGraphicFramePr>
        <p:xfrm>
          <a:off x="297297" y="1700201"/>
          <a:ext cx="3142162" cy="31469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1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85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18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年次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出生数（千人）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死亡数</a:t>
                      </a:r>
                      <a:endParaRPr kumimoji="1" lang="en-US" altLang="ja-JP" sz="1800" dirty="0">
                        <a:latin typeface="Abadi" panose="020B0604020104020204" pitchFamily="34" charset="0"/>
                        <a:ea typeface="メイリオ" panose="020B0604030504040204" pitchFamily="50" charset="-128"/>
                      </a:endParaRPr>
                    </a:p>
                    <a:p>
                      <a:pPr algn="ctr"/>
                      <a:r>
                        <a:rPr kumimoji="1" lang="ja-JP" altLang="en-US" sz="1800" dirty="0"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（千人）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1985</a:t>
                      </a:r>
                      <a:endParaRPr lang="ja-JP" altLang="en-US" sz="2100" dirty="0">
                        <a:effectLst/>
                        <a:latin typeface="Abadi" panose="020B0604020104020204" pitchFamily="34" charset="0"/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1432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752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1990</a:t>
                      </a:r>
                      <a:endParaRPr lang="ja-JP" altLang="en-US" sz="2100" dirty="0">
                        <a:effectLst/>
                        <a:latin typeface="Abadi" panose="020B0604020104020204" pitchFamily="34" charset="0"/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1222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820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1995</a:t>
                      </a:r>
                      <a:r>
                        <a:rPr lang="ja-JP" altLang="en-US" sz="2100" dirty="0">
                          <a:effectLst/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　　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1187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922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2000</a:t>
                      </a:r>
                      <a:r>
                        <a:rPr lang="ja-JP" altLang="en-US" sz="2100" dirty="0">
                          <a:effectLst/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　　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1191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962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2005</a:t>
                      </a:r>
                      <a:r>
                        <a:rPr lang="ja-JP" altLang="en-US" sz="2100" dirty="0">
                          <a:effectLst/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　　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1063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1084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2010</a:t>
                      </a:r>
                      <a:endParaRPr lang="ja-JP" altLang="en-US" sz="2100" dirty="0">
                        <a:effectLst/>
                        <a:latin typeface="Abadi" panose="020B0604020104020204" pitchFamily="34" charset="0"/>
                        <a:ea typeface="メイリオ" panose="020B0604030504040204" pitchFamily="50" charset="-128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1071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ja-JP" sz="2100" dirty="0">
                          <a:effectLst/>
                          <a:latin typeface="Abadi" panose="020B0604020104020204" pitchFamily="34" charset="0"/>
                          <a:ea typeface="メイリオ" panose="020B0604030504040204" pitchFamily="50" charset="-128"/>
                        </a:rPr>
                        <a:t>1197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右矢印 6"/>
          <p:cNvSpPr/>
          <p:nvPr/>
        </p:nvSpPr>
        <p:spPr>
          <a:xfrm>
            <a:off x="3710415" y="2931696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297297" y="5837127"/>
            <a:ext cx="4374916" cy="60016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ja-JP" altLang="en-US" dirty="0">
                <a:latin typeface="Abadi" panose="020B0604020104020204" pitchFamily="34" charset="0"/>
                <a:ea typeface="メイリオ" panose="020B0604030504040204" pitchFamily="50" charset="-128"/>
              </a:rPr>
              <a:t>出生数，死亡数の推移</a:t>
            </a:r>
            <a:endParaRPr lang="en-US" altLang="ja-JP" dirty="0">
              <a:latin typeface="Abadi" panose="020B0604020104020204" pitchFamily="34" charset="0"/>
              <a:ea typeface="メイリオ" panose="020B0604030504040204" pitchFamily="50" charset="-128"/>
            </a:endParaRPr>
          </a:p>
          <a:p>
            <a:r>
              <a:rPr lang="zh-TW" altLang="en-US" sz="1500" dirty="0">
                <a:latin typeface="Abadi" panose="020B0604020104020204" pitchFamily="34" charset="0"/>
                <a:ea typeface="メイリオ" panose="020B0604030504040204" pitchFamily="50" charset="-128"/>
              </a:rPr>
              <a:t>出典：総務省「第</a:t>
            </a:r>
            <a:r>
              <a:rPr lang="en-US" altLang="zh-TW" sz="1500" dirty="0">
                <a:latin typeface="Abadi" panose="020B0604020104020204" pitchFamily="34" charset="0"/>
                <a:ea typeface="メイリオ" panose="020B0604030504040204" pitchFamily="50" charset="-128"/>
              </a:rPr>
              <a:t>63</a:t>
            </a:r>
            <a:r>
              <a:rPr lang="zh-TW" altLang="en-US" sz="1500" dirty="0">
                <a:latin typeface="Abadi" panose="020B0604020104020204" pitchFamily="34" charset="0"/>
                <a:ea typeface="メイリオ" panose="020B0604030504040204" pitchFamily="50" charset="-128"/>
              </a:rPr>
              <a:t>回 日本統計年鑑 平成</a:t>
            </a:r>
            <a:r>
              <a:rPr lang="en-US" altLang="zh-TW" sz="1500" dirty="0">
                <a:latin typeface="Abadi" panose="020B0604020104020204" pitchFamily="34" charset="0"/>
                <a:ea typeface="メイリオ" panose="020B0604030504040204" pitchFamily="50" charset="-128"/>
              </a:rPr>
              <a:t>26</a:t>
            </a:r>
            <a:r>
              <a:rPr lang="zh-TW" altLang="en-US" sz="1500" dirty="0">
                <a:latin typeface="Abadi" panose="020B0604020104020204" pitchFamily="34" charset="0"/>
                <a:ea typeface="メイリオ" panose="020B0604030504040204" pitchFamily="50" charset="-128"/>
              </a:rPr>
              <a:t>年」</a:t>
            </a:r>
            <a:endParaRPr lang="ja-JP" altLang="en-US" sz="150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710" y="2218623"/>
            <a:ext cx="4216687" cy="21127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正方形/長方形 15"/>
          <p:cNvSpPr/>
          <p:nvPr/>
        </p:nvSpPr>
        <p:spPr>
          <a:xfrm>
            <a:off x="5353883" y="4477772"/>
            <a:ext cx="1531188" cy="73866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ja-JP" altLang="en-US" sz="2100" dirty="0">
                <a:latin typeface="Abadi" panose="020B0604020104020204" pitchFamily="34" charset="0"/>
                <a:ea typeface="メイリオ" panose="020B0604030504040204" pitchFamily="50" charset="-128"/>
              </a:rPr>
              <a:t>散布図＋線形近似</a:t>
            </a:r>
          </a:p>
        </p:txBody>
      </p:sp>
      <p:sp>
        <p:nvSpPr>
          <p:cNvPr id="3" name="右中かっこ 2">
            <a:extLst>
              <a:ext uri="{FF2B5EF4-FFF2-40B4-BE49-F238E27FC236}">
                <a16:creationId xmlns:a16="http://schemas.microsoft.com/office/drawing/2014/main" id="{8536BE7E-B40D-302A-BE75-C98D63B78618}"/>
              </a:ext>
            </a:extLst>
          </p:cNvPr>
          <p:cNvSpPr/>
          <p:nvPr/>
        </p:nvSpPr>
        <p:spPr>
          <a:xfrm rot="5400000">
            <a:off x="689900" y="4715600"/>
            <a:ext cx="320523" cy="73729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右中かっこ 16">
            <a:extLst>
              <a:ext uri="{FF2B5EF4-FFF2-40B4-BE49-F238E27FC236}">
                <a16:creationId xmlns:a16="http://schemas.microsoft.com/office/drawing/2014/main" id="{C04671F8-B667-13C5-32FB-4495EA0D9595}"/>
              </a:ext>
            </a:extLst>
          </p:cNvPr>
          <p:cNvSpPr/>
          <p:nvPr/>
        </p:nvSpPr>
        <p:spPr>
          <a:xfrm rot="5400000">
            <a:off x="2199557" y="4092359"/>
            <a:ext cx="317038" cy="198727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67DA4C41-D423-D88C-BFAC-9097A106F7A0}"/>
              </a:ext>
            </a:extLst>
          </p:cNvPr>
          <p:cNvSpPr/>
          <p:nvPr/>
        </p:nvSpPr>
        <p:spPr>
          <a:xfrm>
            <a:off x="469384" y="5315410"/>
            <a:ext cx="1531188" cy="73866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ja-JP" altLang="en-US" sz="2100" dirty="0">
                <a:latin typeface="Abadi" panose="020B0604020104020204" pitchFamily="34" charset="0"/>
                <a:ea typeface="メイリオ" panose="020B0604030504040204" pitchFamily="50" charset="-128"/>
              </a:rPr>
              <a:t>入力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645B2D7-88E0-FEC1-F381-0868337271F7}"/>
              </a:ext>
            </a:extLst>
          </p:cNvPr>
          <p:cNvSpPr/>
          <p:nvPr/>
        </p:nvSpPr>
        <p:spPr>
          <a:xfrm>
            <a:off x="2000572" y="5324884"/>
            <a:ext cx="1531188" cy="73866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ja-JP" altLang="en-US" sz="2100" dirty="0">
                <a:latin typeface="Abadi" panose="020B0604020104020204" pitchFamily="34" charset="0"/>
                <a:ea typeface="メイリオ" panose="020B0604030504040204" pitchFamily="50" charset="-128"/>
              </a:rPr>
              <a:t>出力</a:t>
            </a:r>
          </a:p>
        </p:txBody>
      </p:sp>
    </p:spTree>
    <p:extLst>
      <p:ext uri="{BB962C8B-B14F-4D97-AF65-F5344CB8AC3E}">
        <p14:creationId xmlns:p14="http://schemas.microsoft.com/office/powerpoint/2010/main" val="18888969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線形近似の例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47</a:t>
            </a:fld>
            <a:endParaRPr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307" y="1533526"/>
            <a:ext cx="7312043" cy="36636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正方形/長方形 5"/>
          <p:cNvSpPr/>
          <p:nvPr/>
        </p:nvSpPr>
        <p:spPr>
          <a:xfrm>
            <a:off x="1644387" y="5346594"/>
            <a:ext cx="5840060" cy="415498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ja-JP" altLang="en-US" sz="2100" dirty="0">
                <a:latin typeface="Abadi" panose="020B0604020104020204" pitchFamily="34" charset="0"/>
                <a:ea typeface="メイリオ" panose="020B0604030504040204" pitchFamily="50" charset="-128"/>
              </a:rPr>
              <a:t>線形近似とは，データの分布を近似した補助線</a:t>
            </a:r>
          </a:p>
        </p:txBody>
      </p:sp>
    </p:spTree>
    <p:extLst>
      <p:ext uri="{BB962C8B-B14F-4D97-AF65-F5344CB8AC3E}">
        <p14:creationId xmlns:p14="http://schemas.microsoft.com/office/powerpoint/2010/main" val="20678545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673487"/>
          </a:xfrm>
        </p:spPr>
        <p:txBody>
          <a:bodyPr>
            <a:noAutofit/>
          </a:bodyPr>
          <a:lstStyle/>
          <a:p>
            <a:r>
              <a:rPr lang="en-US" altLang="ja-JP" dirty="0"/>
              <a:t>Excel </a:t>
            </a:r>
            <a:r>
              <a:rPr lang="ja-JP" altLang="en-US" dirty="0"/>
              <a:t>での散布図＋線形近似の作成手順</a:t>
            </a:r>
            <a:br>
              <a:rPr lang="en-US" altLang="ja-JP" dirty="0"/>
            </a:br>
            <a:r>
              <a:rPr lang="ja-JP" altLang="en-US" dirty="0"/>
              <a:t>（１／３）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48</a:t>
            </a:fld>
            <a:endParaRPr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88" y="1228191"/>
            <a:ext cx="2641146" cy="156694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492" y="1195986"/>
            <a:ext cx="2736941" cy="162378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59" y="3747639"/>
            <a:ext cx="3557588" cy="162163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4963" y="3804667"/>
            <a:ext cx="3393281" cy="1735931"/>
          </a:xfrm>
          <a:prstGeom prst="rect">
            <a:avLst/>
          </a:prstGeom>
        </p:spPr>
      </p:pic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4164653" y="2874177"/>
            <a:ext cx="3280682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①　</a:t>
            </a:r>
            <a:r>
              <a:rPr lang="ja-JP" altLang="en-US" sz="1875" b="1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データ部分</a:t>
            </a: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を</a:t>
            </a:r>
            <a:r>
              <a:rPr lang="ja-JP" altLang="en-US" sz="1875" b="1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範囲選択</a:t>
            </a:r>
          </a:p>
        </p:txBody>
      </p:sp>
      <p:sp>
        <p:nvSpPr>
          <p:cNvPr id="10" name="角丸四角形 9"/>
          <p:cNvSpPr/>
          <p:nvPr/>
        </p:nvSpPr>
        <p:spPr>
          <a:xfrm>
            <a:off x="3947837" y="2748698"/>
            <a:ext cx="3385871" cy="531854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>
          <a:xfrm>
            <a:off x="1554293" y="2819768"/>
            <a:ext cx="3280682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b="1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元データ</a:t>
            </a:r>
          </a:p>
        </p:txBody>
      </p:sp>
      <p:sp>
        <p:nvSpPr>
          <p:cNvPr id="12" name="右矢印 11"/>
          <p:cNvSpPr/>
          <p:nvPr/>
        </p:nvSpPr>
        <p:spPr>
          <a:xfrm>
            <a:off x="3452535" y="1795186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3" name="右矢印 12"/>
          <p:cNvSpPr/>
          <p:nvPr/>
        </p:nvSpPr>
        <p:spPr>
          <a:xfrm>
            <a:off x="87767" y="4228771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4" name="右矢印 13"/>
          <p:cNvSpPr/>
          <p:nvPr/>
        </p:nvSpPr>
        <p:spPr>
          <a:xfrm>
            <a:off x="4555436" y="4241035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5" name="コンテンツ プレースホルダー 2"/>
          <p:cNvSpPr txBox="1">
            <a:spLocks/>
          </p:cNvSpPr>
          <p:nvPr/>
        </p:nvSpPr>
        <p:spPr>
          <a:xfrm>
            <a:off x="-38914" y="5566837"/>
            <a:ext cx="5639921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②　リボンで「</a:t>
            </a:r>
            <a:r>
              <a:rPr lang="ja-JP" altLang="en-US" sz="1875" b="1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挿入</a:t>
            </a: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」→散布図の選択</a:t>
            </a:r>
          </a:p>
        </p:txBody>
      </p:sp>
      <p:sp>
        <p:nvSpPr>
          <p:cNvPr id="16" name="角丸四角形 15"/>
          <p:cNvSpPr/>
          <p:nvPr/>
        </p:nvSpPr>
        <p:spPr>
          <a:xfrm>
            <a:off x="0" y="5406617"/>
            <a:ext cx="4200525" cy="531854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1361444" y="3883512"/>
            <a:ext cx="481644" cy="2307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986814" y="4815261"/>
            <a:ext cx="481644" cy="55400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2986813" y="4469335"/>
            <a:ext cx="270737" cy="1660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2" name="コンテンツ プレースホルダー 2"/>
          <p:cNvSpPr txBox="1">
            <a:spLocks/>
          </p:cNvSpPr>
          <p:nvPr/>
        </p:nvSpPr>
        <p:spPr>
          <a:xfrm>
            <a:off x="5699608" y="5566837"/>
            <a:ext cx="3280682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③　散布図を確認</a:t>
            </a:r>
            <a:endParaRPr lang="ja-JP" altLang="en-US" sz="1875" b="1" dirty="0">
              <a:solidFill>
                <a:schemeClr val="tx1"/>
              </a:solidFill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3" name="角丸四角形 22"/>
          <p:cNvSpPr/>
          <p:nvPr/>
        </p:nvSpPr>
        <p:spPr>
          <a:xfrm>
            <a:off x="5591422" y="5424171"/>
            <a:ext cx="2448045" cy="531854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39567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49</a:t>
            </a:fld>
            <a:endParaRPr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34" y="1523404"/>
            <a:ext cx="3818258" cy="212798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196" y="1577540"/>
            <a:ext cx="1550194" cy="195024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348" y="4477348"/>
            <a:ext cx="1457325" cy="1607344"/>
          </a:xfrm>
          <a:prstGeom prst="rect">
            <a:avLst/>
          </a:prstGeom>
        </p:spPr>
      </p:pic>
      <p:sp>
        <p:nvSpPr>
          <p:cNvPr id="3" name="円/楕円 2"/>
          <p:cNvSpPr/>
          <p:nvPr/>
        </p:nvSpPr>
        <p:spPr>
          <a:xfrm>
            <a:off x="2789711" y="1719858"/>
            <a:ext cx="794629" cy="2106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 flipV="1">
            <a:off x="2789711" y="1901500"/>
            <a:ext cx="253527" cy="407148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コンテンツ プレースホルダー 2"/>
          <p:cNvSpPr txBox="1">
            <a:spLocks/>
          </p:cNvSpPr>
          <p:nvPr/>
        </p:nvSpPr>
        <p:spPr>
          <a:xfrm>
            <a:off x="2077174" y="2398630"/>
            <a:ext cx="1425073" cy="40797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b="1" dirty="0">
                <a:solidFill>
                  <a:srgbClr val="FF0000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この付近を</a:t>
            </a:r>
            <a:endParaRPr lang="en-US" altLang="ja-JP" sz="1875" b="1" dirty="0">
              <a:solidFill>
                <a:srgbClr val="FF0000"/>
              </a:solidFill>
              <a:latin typeface="Abadi" panose="020B0604020104020204" pitchFamily="34" charset="0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1875" b="1" dirty="0">
                <a:solidFill>
                  <a:srgbClr val="FF0000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クリック</a:t>
            </a:r>
          </a:p>
        </p:txBody>
      </p:sp>
      <p:sp>
        <p:nvSpPr>
          <p:cNvPr id="19" name="コンテンツ プレースホルダー 2"/>
          <p:cNvSpPr txBox="1">
            <a:spLocks/>
          </p:cNvSpPr>
          <p:nvPr/>
        </p:nvSpPr>
        <p:spPr>
          <a:xfrm>
            <a:off x="520349" y="3707398"/>
            <a:ext cx="3280682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④　グラフメニューを出す</a:t>
            </a:r>
            <a:endParaRPr lang="ja-JP" altLang="en-US" sz="1875" b="1" dirty="0">
              <a:solidFill>
                <a:schemeClr val="tx1"/>
              </a:solidFill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>
          <a:xfrm>
            <a:off x="303533" y="3581919"/>
            <a:ext cx="3385871" cy="531854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cxnSp>
        <p:nvCxnSpPr>
          <p:cNvPr id="21" name="直線矢印コネクタ 20"/>
          <p:cNvCxnSpPr/>
          <p:nvPr/>
        </p:nvCxnSpPr>
        <p:spPr>
          <a:xfrm flipH="1" flipV="1">
            <a:off x="3861258" y="2344441"/>
            <a:ext cx="53517" cy="462167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コンテンツ プレースホルダー 2"/>
          <p:cNvSpPr txBox="1">
            <a:spLocks/>
          </p:cNvSpPr>
          <p:nvPr/>
        </p:nvSpPr>
        <p:spPr>
          <a:xfrm>
            <a:off x="3474584" y="2834357"/>
            <a:ext cx="1425073" cy="40797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b="1" dirty="0">
                <a:solidFill>
                  <a:srgbClr val="FF0000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グラフ</a:t>
            </a:r>
            <a:endParaRPr lang="en-US" altLang="ja-JP" sz="1875" b="1" dirty="0">
              <a:solidFill>
                <a:srgbClr val="FF0000"/>
              </a:solidFill>
              <a:latin typeface="Abadi" panose="020B0604020104020204" pitchFamily="34" charset="0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1875" b="1" dirty="0">
                <a:solidFill>
                  <a:srgbClr val="FF0000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メニュー</a:t>
            </a:r>
          </a:p>
        </p:txBody>
      </p:sp>
      <p:sp>
        <p:nvSpPr>
          <p:cNvPr id="24" name="右矢印 23"/>
          <p:cNvSpPr/>
          <p:nvPr/>
        </p:nvSpPr>
        <p:spPr>
          <a:xfrm>
            <a:off x="4547428" y="2147243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5588873" y="1614882"/>
            <a:ext cx="481644" cy="2866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6002422" y="2806608"/>
            <a:ext cx="670874" cy="27949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7" name="コンテンツ プレースホルダー 2"/>
          <p:cNvSpPr txBox="1">
            <a:spLocks/>
          </p:cNvSpPr>
          <p:nvPr/>
        </p:nvSpPr>
        <p:spPr>
          <a:xfrm>
            <a:off x="4784059" y="3600335"/>
            <a:ext cx="4040456" cy="60619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⑤　「＋」のボタンをクリックしたのちに，「近似曲線」をクリック</a:t>
            </a:r>
            <a:endParaRPr lang="ja-JP" altLang="en-US" sz="1875" b="1" dirty="0">
              <a:solidFill>
                <a:schemeClr val="tx1"/>
              </a:solidFill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8" name="角丸四角形 27"/>
          <p:cNvSpPr/>
          <p:nvPr/>
        </p:nvSpPr>
        <p:spPr>
          <a:xfrm>
            <a:off x="4672432" y="3492108"/>
            <a:ext cx="4152083" cy="671249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9" name="右矢印 28"/>
          <p:cNvSpPr/>
          <p:nvPr/>
        </p:nvSpPr>
        <p:spPr>
          <a:xfrm>
            <a:off x="35644" y="2174992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1194137" y="4823379"/>
            <a:ext cx="670874" cy="27949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1325595" y="5737984"/>
            <a:ext cx="670874" cy="27949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32" name="コンテンツ プレースホルダー 2"/>
          <p:cNvSpPr txBox="1">
            <a:spLocks/>
          </p:cNvSpPr>
          <p:nvPr/>
        </p:nvSpPr>
        <p:spPr>
          <a:xfrm>
            <a:off x="2669339" y="5078235"/>
            <a:ext cx="2144158" cy="116014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⑥「</a:t>
            </a:r>
            <a:r>
              <a:rPr lang="ja-JP" altLang="en-US" sz="1875" b="1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系列１</a:t>
            </a: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」を</a:t>
            </a:r>
            <a:endParaRPr lang="en-US" altLang="ja-JP" sz="1875" dirty="0">
              <a:solidFill>
                <a:schemeClr val="tx1"/>
              </a:solidFill>
              <a:latin typeface="Abadi" panose="020B0604020104020204" pitchFamily="34" charset="0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　クリックして</a:t>
            </a:r>
            <a:endParaRPr lang="en-US" altLang="ja-JP" sz="1875" dirty="0">
              <a:solidFill>
                <a:schemeClr val="tx1"/>
              </a:solidFill>
              <a:latin typeface="Abadi" panose="020B0604020104020204" pitchFamily="34" charset="0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　「</a:t>
            </a:r>
            <a:r>
              <a:rPr lang="ja-JP" altLang="en-US" sz="1875" b="1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ＯＫ</a:t>
            </a: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」</a:t>
            </a:r>
            <a:endParaRPr lang="ja-JP" altLang="en-US" sz="1875" b="1" dirty="0">
              <a:solidFill>
                <a:schemeClr val="tx1"/>
              </a:solidFill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33" name="角丸四角形 32"/>
          <p:cNvSpPr/>
          <p:nvPr/>
        </p:nvSpPr>
        <p:spPr>
          <a:xfrm>
            <a:off x="2651461" y="4951104"/>
            <a:ext cx="1895966" cy="1254823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34" name="右矢印 33"/>
          <p:cNvSpPr/>
          <p:nvPr/>
        </p:nvSpPr>
        <p:spPr>
          <a:xfrm>
            <a:off x="498688" y="4866971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35" name="右矢印 34"/>
          <p:cNvSpPr/>
          <p:nvPr/>
        </p:nvSpPr>
        <p:spPr>
          <a:xfrm>
            <a:off x="4713861" y="4919150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36" name="図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3743" y="4586651"/>
            <a:ext cx="2460172" cy="1386563"/>
          </a:xfrm>
          <a:prstGeom prst="rect">
            <a:avLst/>
          </a:prstGeom>
        </p:spPr>
      </p:pic>
      <p:sp>
        <p:nvSpPr>
          <p:cNvPr id="37" name="角丸四角形 36"/>
          <p:cNvSpPr/>
          <p:nvPr/>
        </p:nvSpPr>
        <p:spPr>
          <a:xfrm>
            <a:off x="4899656" y="5731741"/>
            <a:ext cx="3515001" cy="531854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38" name="コンテンツ プレースホルダー 2"/>
          <p:cNvSpPr txBox="1">
            <a:spLocks/>
          </p:cNvSpPr>
          <p:nvPr/>
        </p:nvSpPr>
        <p:spPr>
          <a:xfrm>
            <a:off x="4919019" y="5874407"/>
            <a:ext cx="4061271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⑦　補助線が１つ出るので確認</a:t>
            </a:r>
            <a:endParaRPr lang="ja-JP" altLang="en-US" sz="1875" b="1" dirty="0">
              <a:solidFill>
                <a:schemeClr val="tx1"/>
              </a:solidFill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39" name="タイトル 1"/>
          <p:cNvSpPr txBox="1">
            <a:spLocks/>
          </p:cNvSpPr>
          <p:nvPr/>
        </p:nvSpPr>
        <p:spPr>
          <a:xfrm>
            <a:off x="226815" y="568061"/>
            <a:ext cx="8753475" cy="507206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rgbClr val="0066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>
                <a:solidFill>
                  <a:srgbClr val="FF0000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Excel </a:t>
            </a:r>
            <a:r>
              <a:rPr lang="ja-JP" altLang="en-US" sz="3200" dirty="0">
                <a:solidFill>
                  <a:srgbClr val="FF0000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での散布図＋線形近似の作成手順</a:t>
            </a:r>
            <a:endParaRPr lang="en-US" altLang="ja-JP" sz="3200" dirty="0">
              <a:solidFill>
                <a:srgbClr val="FF0000"/>
              </a:solidFill>
              <a:latin typeface="Abadi" panose="020B0604020104020204" pitchFamily="34" charset="0"/>
              <a:ea typeface="メイリオ" panose="020B0604030504040204" pitchFamily="50" charset="-128"/>
            </a:endParaRPr>
          </a:p>
          <a:p>
            <a:r>
              <a:rPr lang="ja-JP" altLang="en-US" sz="3200" dirty="0">
                <a:solidFill>
                  <a:srgbClr val="FF0000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（２／３）</a:t>
            </a:r>
          </a:p>
        </p:txBody>
      </p:sp>
    </p:spTree>
    <p:extLst>
      <p:ext uri="{BB962C8B-B14F-4D97-AF65-F5344CB8AC3E}">
        <p14:creationId xmlns:p14="http://schemas.microsoft.com/office/powerpoint/2010/main" val="3824981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7984C65-1717-4E7C-8BBF-6E40935D1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機械学習</a:t>
            </a:r>
            <a:r>
              <a:rPr lang="ja-JP" altLang="en-US" dirty="0"/>
              <a:t>と訓練データ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D8E55D1-1FE2-4A08-89E3-B95E8B413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313" y="2345259"/>
            <a:ext cx="2740769" cy="1258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b="1" dirty="0">
                <a:solidFill>
                  <a:srgbClr val="C00000"/>
                </a:solidFill>
              </a:rPr>
              <a:t>訓練データ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DD1CB9F-CF01-4581-9454-F91C7561D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E1F6843B-28EC-4A59-B50B-51133402EA3C}"/>
              </a:ext>
            </a:extLst>
          </p:cNvPr>
          <p:cNvSpPr/>
          <p:nvPr/>
        </p:nvSpPr>
        <p:spPr>
          <a:xfrm>
            <a:off x="3680363" y="3737892"/>
            <a:ext cx="1302707" cy="538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979A9927-E4A1-42B0-8005-66BB083A2091}"/>
              </a:ext>
            </a:extLst>
          </p:cNvPr>
          <p:cNvSpPr txBox="1">
            <a:spLocks/>
          </p:cNvSpPr>
          <p:nvPr/>
        </p:nvSpPr>
        <p:spPr>
          <a:xfrm>
            <a:off x="3759269" y="4342444"/>
            <a:ext cx="1302707" cy="929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学習</a:t>
            </a: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0AE06ACA-BA5C-4703-A6E9-8E94982BE4A0}"/>
              </a:ext>
            </a:extLst>
          </p:cNvPr>
          <p:cNvSpPr txBox="1">
            <a:spLocks/>
          </p:cNvSpPr>
          <p:nvPr/>
        </p:nvSpPr>
        <p:spPr>
          <a:xfrm>
            <a:off x="5385960" y="3645701"/>
            <a:ext cx="2331585" cy="9261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学習者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2EFDCAD7-EDBA-486C-AED8-8D5452D2BD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605" y="2398629"/>
            <a:ext cx="856154" cy="93060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81A970B-8D18-4894-9532-F7064ED2B9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55" y="2464833"/>
            <a:ext cx="909404" cy="852567"/>
          </a:xfrm>
          <a:prstGeom prst="rect">
            <a:avLst/>
          </a:prstGeom>
        </p:spPr>
      </p:pic>
      <p:sp>
        <p:nvSpPr>
          <p:cNvPr id="13" name="楕円 12">
            <a:extLst>
              <a:ext uri="{FF2B5EF4-FFF2-40B4-BE49-F238E27FC236}">
                <a16:creationId xmlns:a16="http://schemas.microsoft.com/office/drawing/2014/main" id="{20D8C177-2BB1-45AA-A995-7B1946A69C96}"/>
              </a:ext>
            </a:extLst>
          </p:cNvPr>
          <p:cNvSpPr/>
          <p:nvPr/>
        </p:nvSpPr>
        <p:spPr>
          <a:xfrm>
            <a:off x="1585932" y="3426680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F8CAEC21-0A6B-41C8-8107-42AD385568B9}"/>
              </a:ext>
            </a:extLst>
          </p:cNvPr>
          <p:cNvSpPr/>
          <p:nvPr/>
        </p:nvSpPr>
        <p:spPr>
          <a:xfrm>
            <a:off x="1766769" y="3559838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3021D202-4DA3-4398-87C6-C0B8BAF666D2}"/>
              </a:ext>
            </a:extLst>
          </p:cNvPr>
          <p:cNvSpPr/>
          <p:nvPr/>
        </p:nvSpPr>
        <p:spPr>
          <a:xfrm>
            <a:off x="1435576" y="3945379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CFA02881-1553-4589-8C27-0AB50A119585}"/>
              </a:ext>
            </a:extLst>
          </p:cNvPr>
          <p:cNvSpPr/>
          <p:nvPr/>
        </p:nvSpPr>
        <p:spPr>
          <a:xfrm>
            <a:off x="1294634" y="3521614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14FCF42D-B17E-4DE2-884B-5A7A05B4FE19}"/>
              </a:ext>
            </a:extLst>
          </p:cNvPr>
          <p:cNvSpPr/>
          <p:nvPr/>
        </p:nvSpPr>
        <p:spPr>
          <a:xfrm>
            <a:off x="1385052" y="3259495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4CF53297-A341-4A12-AC93-DC3761920784}"/>
              </a:ext>
            </a:extLst>
          </p:cNvPr>
          <p:cNvSpPr/>
          <p:nvPr/>
        </p:nvSpPr>
        <p:spPr>
          <a:xfrm>
            <a:off x="1864138" y="3068699"/>
            <a:ext cx="200880" cy="18986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33A6CF86-E118-4175-8F0B-E70D39D5A965}"/>
              </a:ext>
            </a:extLst>
          </p:cNvPr>
          <p:cNvSpPr/>
          <p:nvPr/>
        </p:nvSpPr>
        <p:spPr>
          <a:xfrm>
            <a:off x="493754" y="2947593"/>
            <a:ext cx="2740769" cy="17999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ED9FFFA9-7D89-498D-8F6B-0128F29A33EF}"/>
              </a:ext>
            </a:extLst>
          </p:cNvPr>
          <p:cNvSpPr/>
          <p:nvPr/>
        </p:nvSpPr>
        <p:spPr>
          <a:xfrm>
            <a:off x="914445" y="4110778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FE727935-9D95-4B2F-9BBE-EE2325C79066}"/>
              </a:ext>
            </a:extLst>
          </p:cNvPr>
          <p:cNvSpPr/>
          <p:nvPr/>
        </p:nvSpPr>
        <p:spPr>
          <a:xfrm>
            <a:off x="1158061" y="4134565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7FD3485B-9292-430A-96BD-FC5EC4FA643E}"/>
              </a:ext>
            </a:extLst>
          </p:cNvPr>
          <p:cNvSpPr/>
          <p:nvPr/>
        </p:nvSpPr>
        <p:spPr>
          <a:xfrm>
            <a:off x="945015" y="3822487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A5794278-1948-45C9-B2F2-27E1E3B2F1A8}"/>
              </a:ext>
            </a:extLst>
          </p:cNvPr>
          <p:cNvSpPr/>
          <p:nvPr/>
        </p:nvSpPr>
        <p:spPr>
          <a:xfrm>
            <a:off x="1684060" y="3817333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FAE6B274-2854-4087-B55A-98BDA5A35AB0}"/>
              </a:ext>
            </a:extLst>
          </p:cNvPr>
          <p:cNvSpPr/>
          <p:nvPr/>
        </p:nvSpPr>
        <p:spPr>
          <a:xfrm>
            <a:off x="1115325" y="4387574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05C71A81-2665-4389-BC3C-59E1694A7FFD}"/>
              </a:ext>
            </a:extLst>
          </p:cNvPr>
          <p:cNvSpPr/>
          <p:nvPr/>
        </p:nvSpPr>
        <p:spPr>
          <a:xfrm>
            <a:off x="603660" y="4110506"/>
            <a:ext cx="200880" cy="1898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011B2BD3-B049-44E7-851B-403F57AF757B}"/>
              </a:ext>
            </a:extLst>
          </p:cNvPr>
          <p:cNvSpPr/>
          <p:nvPr/>
        </p:nvSpPr>
        <p:spPr>
          <a:xfrm>
            <a:off x="2507426" y="4292639"/>
            <a:ext cx="200880" cy="1898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6FF05582-08E8-4855-8CC5-6AB25E989EE9}"/>
              </a:ext>
            </a:extLst>
          </p:cNvPr>
          <p:cNvSpPr/>
          <p:nvPr/>
        </p:nvSpPr>
        <p:spPr>
          <a:xfrm>
            <a:off x="2377398" y="3945378"/>
            <a:ext cx="200880" cy="1898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67A2C804-1C95-483A-A04C-20C82CD07CBB}"/>
              </a:ext>
            </a:extLst>
          </p:cNvPr>
          <p:cNvSpPr/>
          <p:nvPr/>
        </p:nvSpPr>
        <p:spPr>
          <a:xfrm>
            <a:off x="2740764" y="3858750"/>
            <a:ext cx="200880" cy="1898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23B38543-0D88-448D-8891-1DCC1A88D3C7}"/>
              </a:ext>
            </a:extLst>
          </p:cNvPr>
          <p:cNvSpPr/>
          <p:nvPr/>
        </p:nvSpPr>
        <p:spPr>
          <a:xfrm>
            <a:off x="1963740" y="4149003"/>
            <a:ext cx="200880" cy="1898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DB1263EA-13C6-4143-B412-63469DBC08B3}"/>
              </a:ext>
            </a:extLst>
          </p:cNvPr>
          <p:cNvSpPr/>
          <p:nvPr/>
        </p:nvSpPr>
        <p:spPr>
          <a:xfrm>
            <a:off x="2135143" y="4409437"/>
            <a:ext cx="200880" cy="189869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5BBEA85-10FE-4C83-818D-0FDCC0E0C152}"/>
              </a:ext>
            </a:extLst>
          </p:cNvPr>
          <p:cNvSpPr txBox="1"/>
          <p:nvPr/>
        </p:nvSpPr>
        <p:spPr>
          <a:xfrm>
            <a:off x="482694" y="4800468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３種類に分類済み</a:t>
            </a:r>
          </a:p>
        </p:txBody>
      </p:sp>
      <p:sp>
        <p:nvSpPr>
          <p:cNvPr id="34" name="コンテンツ プレースホルダー 2">
            <a:extLst>
              <a:ext uri="{FF2B5EF4-FFF2-40B4-BE49-F238E27FC236}">
                <a16:creationId xmlns:a16="http://schemas.microsoft.com/office/drawing/2014/main" id="{41BAFA1E-5FC7-4C90-8201-DE59B86FFA93}"/>
              </a:ext>
            </a:extLst>
          </p:cNvPr>
          <p:cNvSpPr txBox="1">
            <a:spLocks/>
          </p:cNvSpPr>
          <p:nvPr/>
        </p:nvSpPr>
        <p:spPr>
          <a:xfrm>
            <a:off x="204468" y="5573138"/>
            <a:ext cx="3920303" cy="1141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大量の訓練データを用いて学習を行う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35" name="タイトル 1">
            <a:extLst>
              <a:ext uri="{FF2B5EF4-FFF2-40B4-BE49-F238E27FC236}">
                <a16:creationId xmlns:a16="http://schemas.microsoft.com/office/drawing/2014/main" id="{97984C65-1717-4E7C-8BBF-6E40935D190F}"/>
              </a:ext>
            </a:extLst>
          </p:cNvPr>
          <p:cNvSpPr txBox="1">
            <a:spLocks/>
          </p:cNvSpPr>
          <p:nvPr/>
        </p:nvSpPr>
        <p:spPr>
          <a:xfrm>
            <a:off x="453366" y="605028"/>
            <a:ext cx="8198166" cy="1623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kern="120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機械学習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は，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コンピュータ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が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データ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を使用して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学習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することより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知的能力を向上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させる技術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9676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コンテンツ プレースホルダー 31">
            <a:extLst>
              <a:ext uri="{FF2B5EF4-FFF2-40B4-BE49-F238E27FC236}">
                <a16:creationId xmlns:a16="http://schemas.microsoft.com/office/drawing/2014/main" id="{E36166BA-7A22-439D-9ACC-24A8C16D55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50</a:t>
            </a:fld>
            <a:endParaRPr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34" y="1448921"/>
            <a:ext cx="1707356" cy="166449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288" y="1411311"/>
            <a:ext cx="2721769" cy="211455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690" y="4524224"/>
            <a:ext cx="1450181" cy="1600200"/>
          </a:xfrm>
          <a:prstGeom prst="rect">
            <a:avLst/>
          </a:prstGeom>
        </p:spPr>
      </p:pic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426366" y="3113415"/>
            <a:ext cx="3280682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⑧　もう１度，</a:t>
            </a:r>
            <a:r>
              <a:rPr lang="ja-JP" altLang="en-US" sz="1875" b="1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グラフメニュー</a:t>
            </a: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を出し，</a:t>
            </a:r>
            <a:r>
              <a:rPr lang="ja-JP" altLang="en-US" sz="1875" b="1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近似曲線</a:t>
            </a: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の</a:t>
            </a:r>
            <a:r>
              <a:rPr lang="ja-JP" altLang="en-US" sz="1875" b="1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右横</a:t>
            </a: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の「▶」を</a:t>
            </a:r>
            <a:r>
              <a:rPr lang="ja-JP" altLang="en-US" sz="1875" b="1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展開</a:t>
            </a:r>
          </a:p>
        </p:txBody>
      </p:sp>
      <p:sp>
        <p:nvSpPr>
          <p:cNvPr id="11" name="角丸四角形 10"/>
          <p:cNvSpPr/>
          <p:nvPr/>
        </p:nvSpPr>
        <p:spPr>
          <a:xfrm>
            <a:off x="209550" y="3030969"/>
            <a:ext cx="3497498" cy="909950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221439" y="543255"/>
            <a:ext cx="8753475" cy="507206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rgbClr val="0066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dirty="0">
                <a:solidFill>
                  <a:srgbClr val="FF0000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Excel </a:t>
            </a:r>
            <a:r>
              <a:rPr lang="ja-JP" altLang="en-US" sz="3200" dirty="0">
                <a:solidFill>
                  <a:srgbClr val="FF0000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での散布図＋線形近似の作成手順</a:t>
            </a:r>
            <a:endParaRPr lang="en-US" altLang="ja-JP" sz="3200" dirty="0">
              <a:solidFill>
                <a:srgbClr val="FF0000"/>
              </a:solidFill>
              <a:latin typeface="Abadi" panose="020B0604020104020204" pitchFamily="34" charset="0"/>
              <a:ea typeface="メイリオ" panose="020B0604030504040204" pitchFamily="50" charset="-128"/>
            </a:endParaRPr>
          </a:p>
          <a:p>
            <a:r>
              <a:rPr lang="ja-JP" altLang="en-US" sz="3200" dirty="0">
                <a:solidFill>
                  <a:srgbClr val="FF0000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（３／３）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729203" y="1499473"/>
            <a:ext cx="481644" cy="2866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1825089" y="2667690"/>
            <a:ext cx="481644" cy="2866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5" name="右矢印 14"/>
          <p:cNvSpPr/>
          <p:nvPr/>
        </p:nvSpPr>
        <p:spPr>
          <a:xfrm>
            <a:off x="35644" y="2174992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6" name="右矢印 15"/>
          <p:cNvSpPr/>
          <p:nvPr/>
        </p:nvSpPr>
        <p:spPr>
          <a:xfrm>
            <a:off x="2895125" y="2046937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7" name="右矢印 16"/>
          <p:cNvSpPr/>
          <p:nvPr/>
        </p:nvSpPr>
        <p:spPr>
          <a:xfrm>
            <a:off x="221439" y="4994641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8" name="角丸四角形 17"/>
          <p:cNvSpPr/>
          <p:nvPr/>
        </p:nvSpPr>
        <p:spPr>
          <a:xfrm>
            <a:off x="4586287" y="3561514"/>
            <a:ext cx="3111227" cy="464606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6243839" y="2691048"/>
            <a:ext cx="481644" cy="2866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0" name="コンテンツ プレースホルダー 2"/>
          <p:cNvSpPr txBox="1">
            <a:spLocks/>
          </p:cNvSpPr>
          <p:nvPr/>
        </p:nvSpPr>
        <p:spPr>
          <a:xfrm>
            <a:off x="4959602" y="3671938"/>
            <a:ext cx="3280682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⑨　「</a:t>
            </a:r>
            <a:r>
              <a:rPr lang="ja-JP" altLang="en-US" sz="1875" b="1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線形</a:t>
            </a: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」を選ぶ</a:t>
            </a:r>
            <a:endParaRPr lang="ja-JP" altLang="en-US" sz="1875" b="1" dirty="0">
              <a:solidFill>
                <a:schemeClr val="tx1"/>
              </a:solidFill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1" name="角丸四角形 20"/>
          <p:cNvSpPr/>
          <p:nvPr/>
        </p:nvSpPr>
        <p:spPr>
          <a:xfrm>
            <a:off x="2663349" y="4897905"/>
            <a:ext cx="1895966" cy="1254823"/>
          </a:xfrm>
          <a:prstGeom prst="roundRect">
            <a:avLst/>
          </a:prstGeom>
          <a:noFill/>
          <a:ln w="57150">
            <a:solidFill>
              <a:schemeClr val="tx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2" name="コンテンツ プレースホルダー 2"/>
          <p:cNvSpPr txBox="1">
            <a:spLocks/>
          </p:cNvSpPr>
          <p:nvPr/>
        </p:nvSpPr>
        <p:spPr>
          <a:xfrm>
            <a:off x="2681227" y="5025036"/>
            <a:ext cx="2144158" cy="116014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⑩「</a:t>
            </a:r>
            <a:r>
              <a:rPr lang="ja-JP" altLang="en-US" sz="1875" b="1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系列２</a:t>
            </a: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」を</a:t>
            </a:r>
            <a:endParaRPr lang="en-US" altLang="ja-JP" sz="1875" dirty="0">
              <a:solidFill>
                <a:schemeClr val="tx1"/>
              </a:solidFill>
              <a:latin typeface="Abadi" panose="020B0604020104020204" pitchFamily="34" charset="0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　クリックして</a:t>
            </a:r>
            <a:endParaRPr lang="en-US" altLang="ja-JP" sz="1875" dirty="0">
              <a:solidFill>
                <a:schemeClr val="tx1"/>
              </a:solidFill>
              <a:latin typeface="Abadi" panose="020B0604020104020204" pitchFamily="34" charset="0"/>
              <a:ea typeface="メイリオ" panose="020B0604030504040204" pitchFamily="50" charset="-128"/>
            </a:endParaRPr>
          </a:p>
          <a:p>
            <a:pPr marL="0" indent="0">
              <a:buNone/>
            </a:pP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　「</a:t>
            </a:r>
            <a:r>
              <a:rPr lang="ja-JP" altLang="en-US" sz="1875" b="1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ＯＫ</a:t>
            </a:r>
            <a:r>
              <a:rPr lang="ja-JP" altLang="en-US" sz="1875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」</a:t>
            </a:r>
            <a:endParaRPr lang="ja-JP" altLang="en-US" sz="1875" b="1" dirty="0">
              <a:solidFill>
                <a:schemeClr val="tx1"/>
              </a:solidFill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786124" y="5020501"/>
            <a:ext cx="481644" cy="2866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814556" y="5773442"/>
            <a:ext cx="734470" cy="2866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sp>
        <p:nvSpPr>
          <p:cNvPr id="25" name="右矢印 24"/>
          <p:cNvSpPr/>
          <p:nvPr/>
        </p:nvSpPr>
        <p:spPr>
          <a:xfrm>
            <a:off x="4825385" y="4932632"/>
            <a:ext cx="371591" cy="6593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ja-JP" altLang="en-US" sz="1350" dirty="0">
              <a:latin typeface="Abadi" panose="020B0604020104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26" name="図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5792" y="4363679"/>
            <a:ext cx="3044882" cy="15256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7" name="コンテンツ プレースホルダー 2"/>
          <p:cNvSpPr txBox="1">
            <a:spLocks/>
          </p:cNvSpPr>
          <p:nvPr/>
        </p:nvSpPr>
        <p:spPr>
          <a:xfrm>
            <a:off x="5563815" y="5963526"/>
            <a:ext cx="3280682" cy="44264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rgbClr val="0033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1875" b="1" dirty="0">
                <a:solidFill>
                  <a:schemeClr val="tx1"/>
                </a:solidFill>
                <a:latin typeface="Abadi" panose="020B0604020104020204" pitchFamily="34" charset="0"/>
                <a:ea typeface="メイリオ" panose="020B0604030504040204" pitchFamily="50" charset="-128"/>
              </a:rPr>
              <a:t>完成</a:t>
            </a:r>
          </a:p>
        </p:txBody>
      </p:sp>
    </p:spTree>
    <p:extLst>
      <p:ext uri="{BB962C8B-B14F-4D97-AF65-F5344CB8AC3E}">
        <p14:creationId xmlns:p14="http://schemas.microsoft.com/office/powerpoint/2010/main" val="9577837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Autofit/>
          </a:bodyPr>
          <a:lstStyle/>
          <a:p>
            <a:r>
              <a:rPr lang="en-US" altLang="ja-JP" dirty="0"/>
              <a:t>4-6 </a:t>
            </a:r>
            <a:r>
              <a:rPr lang="ja-JP" altLang="en-US" dirty="0"/>
              <a:t>最適化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6110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最適化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7831555" cy="5333166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最適化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は、与えられた問題に対して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最適な解を求めるプロセス</a:t>
            </a:r>
            <a:endParaRPr lang="ja-JP" altLang="en-US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最適化は、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パラメータや変数の値などを調整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して、目的関数（ゴールともいう）と呼ばれるものを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最小化または最大化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する</a:t>
            </a:r>
            <a:endParaRPr lang="en-US" altLang="ja-JP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374151"/>
                </a:solidFill>
                <a:latin typeface="Söhne"/>
              </a:rPr>
              <a:t>　　</a:t>
            </a:r>
            <a:r>
              <a:rPr lang="ja-JP" altLang="en-US" b="1" dirty="0"/>
              <a:t>ゴールの例</a:t>
            </a:r>
            <a:r>
              <a:rPr lang="ja-JP" altLang="en-US" dirty="0"/>
              <a:t>：　誤差の最小化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b="1" dirty="0"/>
              <a:t>　　パラメータ</a:t>
            </a:r>
            <a:r>
              <a:rPr lang="ja-JP" altLang="en-US" b="1" dirty="0"/>
              <a:t>の例</a:t>
            </a:r>
            <a:r>
              <a:rPr kumimoji="1" lang="ja-JP" altLang="en-US" dirty="0"/>
              <a:t>：　直線の上下の位置と，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　　　　　　　　直線の傾き</a:t>
            </a:r>
            <a:endParaRPr lang="en-US" altLang="ja-JP" dirty="0"/>
          </a:p>
          <a:p>
            <a:pPr marL="0" indent="0" algn="l">
              <a:buNone/>
            </a:pPr>
            <a:endParaRPr lang="en-US" altLang="ja-JP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104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104020204" pitchFamily="34" charset="0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4316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最適化により方程式を解く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7526755" cy="5333166"/>
          </a:xfrm>
        </p:spPr>
        <p:txBody>
          <a:bodyPr>
            <a:normAutofit/>
          </a:bodyPr>
          <a:lstStyle/>
          <a:p>
            <a:r>
              <a:rPr lang="ja-JP" altLang="en-US" b="1" u="sng" dirty="0">
                <a:solidFill>
                  <a:srgbClr val="FF0000"/>
                </a:solidFill>
              </a:rPr>
              <a:t>次の式の値が最小</a:t>
            </a:r>
            <a:r>
              <a:rPr lang="ja-JP" altLang="en-US" dirty="0"/>
              <a:t>になるように，</a:t>
            </a:r>
            <a:r>
              <a:rPr lang="en-US" altLang="ja-JP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ja-JP" altLang="en-US" b="1" dirty="0">
                <a:solidFill>
                  <a:srgbClr val="FF0000"/>
                </a:solidFill>
              </a:rPr>
              <a:t>の値を定めたい</a:t>
            </a:r>
            <a:r>
              <a:rPr lang="ja-JP" altLang="en-US" dirty="0"/>
              <a:t>．但し， </a:t>
            </a:r>
            <a:r>
              <a:rPr lang="en-US" altLang="ja-JP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ja-JP" altLang="en-US" dirty="0"/>
              <a:t> </a:t>
            </a:r>
            <a:r>
              <a:rPr lang="en-US" altLang="ja-JP" dirty="0"/>
              <a:t>=</a:t>
            </a:r>
            <a:r>
              <a:rPr lang="ja-JP" altLang="en-US" dirty="0"/>
              <a:t> </a:t>
            </a:r>
            <a:r>
              <a:rPr lang="en-US" altLang="ja-JP" dirty="0"/>
              <a:t>5</a:t>
            </a:r>
            <a:r>
              <a:rPr lang="ja-JP" altLang="en-US" dirty="0"/>
              <a:t> とする．</a:t>
            </a: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lang="en-US" altLang="ja-JP" dirty="0"/>
              <a:t>https://</a:t>
            </a:r>
            <a:r>
              <a:rPr lang="en-US" altLang="ja-JP" dirty="0" err="1"/>
              <a:t>docs.scipy.org</a:t>
            </a:r>
            <a:r>
              <a:rPr lang="en-US" altLang="ja-JP" dirty="0"/>
              <a:t>/doc/</a:t>
            </a:r>
            <a:r>
              <a:rPr lang="en-US" altLang="ja-JP" dirty="0" err="1"/>
              <a:t>scipy</a:t>
            </a:r>
            <a:r>
              <a:rPr lang="en-US" altLang="ja-JP" dirty="0"/>
              <a:t>/reference/tutorial/</a:t>
            </a:r>
            <a:r>
              <a:rPr lang="en-US" altLang="ja-JP" dirty="0" err="1"/>
              <a:t>optimize.html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4" y="2181224"/>
            <a:ext cx="708977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02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9105" y="846253"/>
            <a:ext cx="8673948" cy="533316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ja-JP" dirty="0"/>
              <a:t>import </a:t>
            </a:r>
            <a:r>
              <a:rPr lang="en-US" altLang="ja-JP" dirty="0" err="1"/>
              <a:t>numpy</a:t>
            </a:r>
            <a:r>
              <a:rPr lang="en-US" altLang="ja-JP" dirty="0"/>
              <a:t> as np</a:t>
            </a:r>
          </a:p>
          <a:p>
            <a:pPr marL="0" indent="0">
              <a:buNone/>
            </a:pPr>
            <a:r>
              <a:rPr lang="en-US" altLang="ja-JP" dirty="0"/>
              <a:t>from </a:t>
            </a:r>
            <a:r>
              <a:rPr lang="en-US" altLang="ja-JP" dirty="0" err="1"/>
              <a:t>scipy.optimize</a:t>
            </a:r>
            <a:r>
              <a:rPr lang="en-US" altLang="ja-JP" dirty="0"/>
              <a:t> import minimize</a:t>
            </a:r>
          </a:p>
          <a:p>
            <a:pPr marL="0" indent="0">
              <a:buNone/>
            </a:pPr>
            <a:r>
              <a:rPr lang="en-US" altLang="ja-JP" dirty="0" err="1"/>
              <a:t>def</a:t>
            </a:r>
            <a:r>
              <a:rPr lang="en-US" altLang="ja-JP" dirty="0"/>
              <a:t> </a:t>
            </a:r>
            <a:r>
              <a:rPr lang="en-US" altLang="ja-JP" dirty="0" err="1"/>
              <a:t>rosen</a:t>
            </a:r>
            <a:r>
              <a:rPr lang="en-US" altLang="ja-JP" dirty="0"/>
              <a:t>(x):</a:t>
            </a:r>
          </a:p>
          <a:p>
            <a:pPr marL="0" indent="0">
              <a:buNone/>
            </a:pPr>
            <a:r>
              <a:rPr lang="en-US" altLang="ja-JP" dirty="0"/>
              <a:t>    """The </a:t>
            </a:r>
            <a:r>
              <a:rPr lang="en-US" altLang="ja-JP" dirty="0" err="1"/>
              <a:t>Rosenbrock</a:t>
            </a:r>
            <a:r>
              <a:rPr lang="en-US" altLang="ja-JP" dirty="0"/>
              <a:t> function"""</a:t>
            </a:r>
          </a:p>
          <a:p>
            <a:pPr marL="0" indent="0">
              <a:buNone/>
            </a:pPr>
            <a:r>
              <a:rPr lang="en-US" altLang="ja-JP" dirty="0"/>
              <a:t>    return sum(</a:t>
            </a:r>
            <a:r>
              <a:rPr lang="en-US" altLang="ja-JP" b="1" dirty="0"/>
              <a:t>100.0*(x[1:]-x[:-1]**2.0)**2.0 + (1-x[:-1])**2.0</a:t>
            </a:r>
            <a:r>
              <a:rPr lang="en-US" altLang="ja-JP" dirty="0"/>
              <a:t>)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en-US" altLang="ja-JP" dirty="0" err="1"/>
              <a:t>x0</a:t>
            </a:r>
            <a:r>
              <a:rPr lang="en-US" altLang="ja-JP" dirty="0"/>
              <a:t> = </a:t>
            </a:r>
            <a:r>
              <a:rPr lang="en-US" altLang="ja-JP" dirty="0" err="1"/>
              <a:t>np.array</a:t>
            </a:r>
            <a:r>
              <a:rPr lang="en-US" altLang="ja-JP" dirty="0"/>
              <a:t>([</a:t>
            </a:r>
            <a:r>
              <a:rPr lang="en-US" altLang="ja-JP" b="1" dirty="0"/>
              <a:t>1.3, 0.7, 0.8, 1.9, 1.2</a:t>
            </a:r>
            <a:r>
              <a:rPr lang="en-US" altLang="ja-JP" dirty="0"/>
              <a:t>])</a:t>
            </a:r>
          </a:p>
          <a:p>
            <a:pPr marL="0" indent="0">
              <a:buNone/>
            </a:pPr>
            <a:r>
              <a:rPr lang="en-US" altLang="ja-JP" dirty="0"/>
              <a:t>res = minimize(</a:t>
            </a:r>
            <a:r>
              <a:rPr lang="en-US" altLang="ja-JP" dirty="0" err="1"/>
              <a:t>rosen</a:t>
            </a:r>
            <a:r>
              <a:rPr lang="en-US" altLang="ja-JP" dirty="0"/>
              <a:t>, </a:t>
            </a:r>
            <a:r>
              <a:rPr lang="en-US" altLang="ja-JP" dirty="0" err="1"/>
              <a:t>x0</a:t>
            </a:r>
            <a:r>
              <a:rPr lang="en-US" altLang="ja-JP" dirty="0"/>
              <a:t>, method='</a:t>
            </a:r>
            <a:r>
              <a:rPr lang="en-US" altLang="ja-JP" dirty="0" err="1"/>
              <a:t>nelder</a:t>
            </a:r>
            <a:r>
              <a:rPr lang="en-US" altLang="ja-JP" dirty="0"/>
              <a:t>-mead',</a:t>
            </a:r>
          </a:p>
          <a:p>
            <a:pPr marL="0" indent="0">
              <a:buNone/>
            </a:pPr>
            <a:r>
              <a:rPr lang="en-US" altLang="ja-JP" dirty="0"/>
              <a:t>    options={'</a:t>
            </a:r>
            <a:r>
              <a:rPr lang="en-US" altLang="ja-JP" dirty="0" err="1"/>
              <a:t>xtol</a:t>
            </a:r>
            <a:r>
              <a:rPr lang="en-US" altLang="ja-JP" dirty="0"/>
              <a:t>': </a:t>
            </a:r>
            <a:r>
              <a:rPr lang="en-US" altLang="ja-JP" dirty="0" err="1"/>
              <a:t>1e</a:t>
            </a:r>
            <a:r>
              <a:rPr lang="en-US" altLang="ja-JP" dirty="0"/>
              <a:t>-8, '</a:t>
            </a:r>
            <a:r>
              <a:rPr lang="en-US" altLang="ja-JP" dirty="0" err="1"/>
              <a:t>disp</a:t>
            </a:r>
            <a:r>
              <a:rPr lang="en-US" altLang="ja-JP" dirty="0"/>
              <a:t>': True})</a:t>
            </a:r>
          </a:p>
          <a:p>
            <a:pPr marL="0" indent="0">
              <a:buNone/>
            </a:pPr>
            <a:r>
              <a:rPr lang="en-US" altLang="ja-JP" dirty="0"/>
              <a:t>print(</a:t>
            </a:r>
            <a:r>
              <a:rPr lang="en-US" altLang="ja-JP" dirty="0" err="1"/>
              <a:t>res.x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761274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① 最適化により方程式を解く</a:t>
            </a:r>
            <a:br>
              <a:rPr lang="en-US" altLang="ja-JP" dirty="0"/>
            </a:br>
            <a:r>
              <a:rPr lang="en-US" altLang="ja-JP" dirty="0"/>
              <a:t>Python </a:t>
            </a:r>
            <a:r>
              <a:rPr lang="ja-JP" altLang="en-US" dirty="0"/>
              <a:t>プログラム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227206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45" y="996974"/>
            <a:ext cx="7549269" cy="424646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71250" y="4861408"/>
            <a:ext cx="754084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x = [1 1 1 1 1]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のとき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（すべての値が 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1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のとき）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最適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t>であると求まった．</a:t>
            </a: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1A3F29F1-14D4-4139-9924-AF9059997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761274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① 最適化により方程式を解く</a:t>
            </a:r>
            <a:br>
              <a:rPr lang="en-US" altLang="ja-JP" dirty="0"/>
            </a:br>
            <a:r>
              <a:rPr lang="en-US" altLang="ja-JP" dirty="0"/>
              <a:t>Python </a:t>
            </a:r>
            <a:r>
              <a:rPr lang="ja-JP" altLang="en-US" dirty="0"/>
              <a:t>プログラム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162037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AF414C5-F860-60E2-9F86-F8586628A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線形近似での最適化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EDF587D-ABDD-0507-955D-EA275BE6C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線形近似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では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最適化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が行われ、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最適な直線の探索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が行われる</a:t>
            </a:r>
            <a:endParaRPr lang="en-US" altLang="ja-JP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endParaRPr lang="en-US" altLang="ja-JP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l"/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線形近似は、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データを直線で近似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することを目指す</a:t>
            </a:r>
            <a:endParaRPr lang="en-US" altLang="ja-JP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l"/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最適な直線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を探索するために、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最適化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の手法を使用</a:t>
            </a:r>
            <a:endParaRPr lang="en-US" altLang="ja-JP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l"/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直線を適切に調整することで、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データに最もよくフィットする直線を見つける</a:t>
            </a:r>
            <a:endParaRPr lang="en-US" altLang="ja-JP" b="1" i="0" dirty="0">
              <a:solidFill>
                <a:srgbClr val="374151"/>
              </a:solidFill>
              <a:effectLst/>
              <a:latin typeface="Söhne"/>
            </a:endParaRPr>
          </a:p>
          <a:p>
            <a:pPr marL="0" indent="0" algn="l">
              <a:buNone/>
            </a:pPr>
            <a:endParaRPr lang="en-US" altLang="ja-JP" dirty="0">
              <a:solidFill>
                <a:srgbClr val="374151"/>
              </a:solidFill>
              <a:latin typeface="Söhne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76F99EC-8FF7-B3B6-E7AD-C4CA7EC2D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64050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データの例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5055577"/>
            <a:ext cx="8461208" cy="1123842"/>
          </a:xfrm>
        </p:spPr>
        <p:txBody>
          <a:bodyPr/>
          <a:lstStyle/>
          <a:p>
            <a:r>
              <a:rPr kumimoji="1" lang="ja-JP" altLang="en-US" b="1" u="sng" dirty="0">
                <a:solidFill>
                  <a:srgbClr val="FF0000"/>
                </a:solidFill>
              </a:rPr>
              <a:t>多数のデータの集まり</a:t>
            </a:r>
            <a:endParaRPr kumimoji="1" lang="en-US" altLang="ja-JP" b="1" u="sng" dirty="0">
              <a:solidFill>
                <a:srgbClr val="FF0000"/>
              </a:solidFill>
            </a:endParaRPr>
          </a:p>
          <a:p>
            <a:r>
              <a:rPr lang="ja-JP" altLang="en-US" dirty="0"/>
              <a:t>上の図では，点１つで，１つのデータ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9321"/>
            <a:ext cx="5883255" cy="381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0862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直線による近似の例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20" y="2032859"/>
            <a:ext cx="4530680" cy="293552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680" y="2032859"/>
            <a:ext cx="4530680" cy="2935526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 flipH="1">
            <a:off x="1362808" y="2145323"/>
            <a:ext cx="756138" cy="2426677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 flipH="1">
            <a:off x="5137350" y="2145323"/>
            <a:ext cx="3645703" cy="2288567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880946" y="5298636"/>
            <a:ext cx="26981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最適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で</a:t>
            </a:r>
            <a:r>
              <a:rPr kumimoji="1" lang="ja-JP" alt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ない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近似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（誤差大）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728193" y="5298636"/>
            <a:ext cx="19800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最適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な近似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（誤差小）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4241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誤差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楕円 4"/>
          <p:cNvSpPr/>
          <p:nvPr/>
        </p:nvSpPr>
        <p:spPr>
          <a:xfrm>
            <a:off x="1717288" y="3464312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楕円 5"/>
          <p:cNvSpPr/>
          <p:nvPr/>
        </p:nvSpPr>
        <p:spPr>
          <a:xfrm>
            <a:off x="4173308" y="3088026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楕円 6"/>
          <p:cNvSpPr/>
          <p:nvPr/>
        </p:nvSpPr>
        <p:spPr>
          <a:xfrm>
            <a:off x="4977161" y="2135458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939912" y="5296828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赤点：元データ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 flipV="1">
            <a:off x="490654" y="1717288"/>
            <a:ext cx="5932448" cy="3345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上下矢印 12"/>
          <p:cNvSpPr/>
          <p:nvPr/>
        </p:nvSpPr>
        <p:spPr>
          <a:xfrm>
            <a:off x="4977161" y="1734014"/>
            <a:ext cx="379141" cy="59101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上下矢印 13"/>
          <p:cNvSpPr/>
          <p:nvPr/>
        </p:nvSpPr>
        <p:spPr>
          <a:xfrm>
            <a:off x="4173307" y="1742377"/>
            <a:ext cx="379141" cy="153608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上下矢印 14"/>
          <p:cNvSpPr/>
          <p:nvPr/>
        </p:nvSpPr>
        <p:spPr>
          <a:xfrm>
            <a:off x="1717287" y="1742376"/>
            <a:ext cx="379141" cy="193752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310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2ED5BEC-7461-47D7-AF0E-7B885CED3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機械学習と訓練データとプログラム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AB03C12-CF13-4024-806F-5F904AB6B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E7935C2B-4068-4AC8-814B-A82AD90B4961}"/>
              </a:ext>
            </a:extLst>
          </p:cNvPr>
          <p:cNvSpPr txBox="1">
            <a:spLocks/>
          </p:cNvSpPr>
          <p:nvPr/>
        </p:nvSpPr>
        <p:spPr>
          <a:xfrm>
            <a:off x="4316902" y="879059"/>
            <a:ext cx="6909134" cy="1283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rPr>
              <a:t>機械学習のプログラム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Segoe UI" panose="020B0502040204020203" pitchFamily="34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210053E-18CC-4A44-BD72-969EB27E07C2}"/>
              </a:ext>
            </a:extLst>
          </p:cNvPr>
          <p:cNvSpPr/>
          <p:nvPr/>
        </p:nvSpPr>
        <p:spPr>
          <a:xfrm>
            <a:off x="6151667" y="147589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データを用いて学習を行う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学習ののち，画像分類を行う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ECABC5E-0448-43A1-8283-1D58B6D60FC7}"/>
              </a:ext>
            </a:extLst>
          </p:cNvPr>
          <p:cNvSpPr txBox="1"/>
          <p:nvPr/>
        </p:nvSpPr>
        <p:spPr>
          <a:xfrm>
            <a:off x="4588422" y="164224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プログラム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36B67FB-1516-45E9-B801-4815BD8CADA1}"/>
              </a:ext>
            </a:extLst>
          </p:cNvPr>
          <p:cNvSpPr txBox="1"/>
          <p:nvPr/>
        </p:nvSpPr>
        <p:spPr>
          <a:xfrm>
            <a:off x="4473006" y="4654182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学習の結果、文字認識の能力を獲得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73C2FD4-F48B-4045-8602-9384841FD6A9}"/>
              </a:ext>
            </a:extLst>
          </p:cNvPr>
          <p:cNvSpPr txBox="1"/>
          <p:nvPr/>
        </p:nvSpPr>
        <p:spPr>
          <a:xfrm>
            <a:off x="40281" y="1411415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学習に使用する訓練データ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（抜粋）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60AFF4FA-E568-400C-BC3F-EBE36DAA1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81" y="2284921"/>
            <a:ext cx="2041662" cy="2622884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E344D455-E113-4912-B9E3-36DF0A3C9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6262" y="2330077"/>
            <a:ext cx="1444699" cy="289257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532" y="5023514"/>
            <a:ext cx="3454909" cy="169796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963" y="2011580"/>
            <a:ext cx="2193108" cy="252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589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直線の上下移動による誤差の変化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楕円 4"/>
          <p:cNvSpPr/>
          <p:nvPr/>
        </p:nvSpPr>
        <p:spPr>
          <a:xfrm>
            <a:off x="2179257" y="2706029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楕円 5"/>
          <p:cNvSpPr/>
          <p:nvPr/>
        </p:nvSpPr>
        <p:spPr>
          <a:xfrm>
            <a:off x="4635277" y="2329743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楕円 6"/>
          <p:cNvSpPr/>
          <p:nvPr/>
        </p:nvSpPr>
        <p:spPr>
          <a:xfrm>
            <a:off x="5439130" y="1377175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015721" y="6290069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赤点：元データ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 flipV="1">
            <a:off x="952623" y="959005"/>
            <a:ext cx="5932448" cy="3345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上下矢印 12"/>
          <p:cNvSpPr/>
          <p:nvPr/>
        </p:nvSpPr>
        <p:spPr>
          <a:xfrm>
            <a:off x="5439130" y="975731"/>
            <a:ext cx="379141" cy="59101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上下矢印 13"/>
          <p:cNvSpPr/>
          <p:nvPr/>
        </p:nvSpPr>
        <p:spPr>
          <a:xfrm>
            <a:off x="4635276" y="984094"/>
            <a:ext cx="379141" cy="153608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上下矢印 14"/>
          <p:cNvSpPr/>
          <p:nvPr/>
        </p:nvSpPr>
        <p:spPr>
          <a:xfrm>
            <a:off x="2179256" y="984093"/>
            <a:ext cx="379141" cy="193752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楕円 15"/>
          <p:cNvSpPr/>
          <p:nvPr/>
        </p:nvSpPr>
        <p:spPr>
          <a:xfrm>
            <a:off x="2179257" y="5553564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楕円 16"/>
          <p:cNvSpPr/>
          <p:nvPr/>
        </p:nvSpPr>
        <p:spPr>
          <a:xfrm>
            <a:off x="4635277" y="5177278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楕円 17"/>
          <p:cNvSpPr/>
          <p:nvPr/>
        </p:nvSpPr>
        <p:spPr>
          <a:xfrm>
            <a:off x="5439130" y="4224710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9" name="直線コネクタ 18"/>
          <p:cNvCxnSpPr/>
          <p:nvPr/>
        </p:nvCxnSpPr>
        <p:spPr>
          <a:xfrm flipV="1">
            <a:off x="907930" y="4775093"/>
            <a:ext cx="5932448" cy="3345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上下矢印 19"/>
          <p:cNvSpPr/>
          <p:nvPr/>
        </p:nvSpPr>
        <p:spPr>
          <a:xfrm>
            <a:off x="5431694" y="4431007"/>
            <a:ext cx="379141" cy="37753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上下矢印 20"/>
          <p:cNvSpPr/>
          <p:nvPr/>
        </p:nvSpPr>
        <p:spPr>
          <a:xfrm>
            <a:off x="4635276" y="4775093"/>
            <a:ext cx="379141" cy="59261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上下矢印 21"/>
          <p:cNvSpPr/>
          <p:nvPr/>
        </p:nvSpPr>
        <p:spPr>
          <a:xfrm>
            <a:off x="2179256" y="4832194"/>
            <a:ext cx="379141" cy="93695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490654" y="676507"/>
            <a:ext cx="7092175" cy="26298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490653" y="3549341"/>
            <a:ext cx="7092175" cy="26298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680587" y="1946418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誤差大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680587" y="4570584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誤差小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4063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直線の傾きの変化による誤差の変化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楕円 4"/>
          <p:cNvSpPr/>
          <p:nvPr/>
        </p:nvSpPr>
        <p:spPr>
          <a:xfrm>
            <a:off x="2179257" y="2706029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楕円 5"/>
          <p:cNvSpPr/>
          <p:nvPr/>
        </p:nvSpPr>
        <p:spPr>
          <a:xfrm>
            <a:off x="4635277" y="2329743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楕円 6"/>
          <p:cNvSpPr/>
          <p:nvPr/>
        </p:nvSpPr>
        <p:spPr>
          <a:xfrm>
            <a:off x="5439130" y="1377175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015721" y="6290069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赤点：元データ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 flipV="1">
            <a:off x="952623" y="959005"/>
            <a:ext cx="5932448" cy="33453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上下矢印 12"/>
          <p:cNvSpPr/>
          <p:nvPr/>
        </p:nvSpPr>
        <p:spPr>
          <a:xfrm>
            <a:off x="5439130" y="975731"/>
            <a:ext cx="379141" cy="59101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上下矢印 13"/>
          <p:cNvSpPr/>
          <p:nvPr/>
        </p:nvSpPr>
        <p:spPr>
          <a:xfrm>
            <a:off x="4635276" y="984094"/>
            <a:ext cx="379141" cy="153608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上下矢印 14"/>
          <p:cNvSpPr/>
          <p:nvPr/>
        </p:nvSpPr>
        <p:spPr>
          <a:xfrm>
            <a:off x="2179256" y="984093"/>
            <a:ext cx="379141" cy="193752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楕円 15"/>
          <p:cNvSpPr/>
          <p:nvPr/>
        </p:nvSpPr>
        <p:spPr>
          <a:xfrm>
            <a:off x="2179257" y="5553564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楕円 16"/>
          <p:cNvSpPr/>
          <p:nvPr/>
        </p:nvSpPr>
        <p:spPr>
          <a:xfrm>
            <a:off x="4635277" y="5177278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楕円 17"/>
          <p:cNvSpPr/>
          <p:nvPr/>
        </p:nvSpPr>
        <p:spPr>
          <a:xfrm>
            <a:off x="5439130" y="4224710"/>
            <a:ext cx="379141" cy="4125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19" name="直線コネクタ 18"/>
          <p:cNvCxnSpPr/>
          <p:nvPr/>
        </p:nvCxnSpPr>
        <p:spPr>
          <a:xfrm flipV="1">
            <a:off x="1842247" y="3792071"/>
            <a:ext cx="4935071" cy="2387099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上下矢印 19"/>
          <p:cNvSpPr/>
          <p:nvPr/>
        </p:nvSpPr>
        <p:spPr>
          <a:xfrm>
            <a:off x="5341371" y="4205012"/>
            <a:ext cx="379141" cy="37753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1" name="上下矢印 20"/>
          <p:cNvSpPr/>
          <p:nvPr/>
        </p:nvSpPr>
        <p:spPr>
          <a:xfrm>
            <a:off x="4635276" y="4691543"/>
            <a:ext cx="379141" cy="676167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上下矢印 21"/>
          <p:cNvSpPr/>
          <p:nvPr/>
        </p:nvSpPr>
        <p:spPr>
          <a:xfrm>
            <a:off x="2179255" y="5826067"/>
            <a:ext cx="379141" cy="11968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490654" y="676507"/>
            <a:ext cx="7092175" cy="26298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490653" y="3549341"/>
            <a:ext cx="7092175" cy="26298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680587" y="1946418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誤差大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680587" y="4570584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誤差小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2869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誤差の変化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6778202" cy="5333166"/>
          </a:xfrm>
        </p:spPr>
        <p:txBody>
          <a:bodyPr/>
          <a:lstStyle/>
          <a:p>
            <a:r>
              <a:rPr lang="ja-JP" altLang="en-US" dirty="0"/>
              <a:t>直線</a:t>
            </a:r>
            <a:r>
              <a:rPr kumimoji="1" lang="ja-JP" altLang="en-US" dirty="0"/>
              <a:t>の上下移動や，傾きの変化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kumimoji="1" lang="ja-JP" altLang="en-US" dirty="0"/>
              <a:t>により，</a:t>
            </a:r>
            <a:r>
              <a:rPr kumimoji="1" lang="ja-JP" altLang="en-US" b="1" dirty="0">
                <a:solidFill>
                  <a:srgbClr val="C00000"/>
                </a:solidFill>
              </a:rPr>
              <a:t>誤差</a:t>
            </a:r>
            <a:r>
              <a:rPr kumimoji="1" lang="ja-JP" altLang="en-US" dirty="0"/>
              <a:t>が変化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A860695-C5EC-459F-A01B-A5BE87FC6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146" y="2340879"/>
            <a:ext cx="4076244" cy="316380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2D6FBD6-E2E7-4604-9A91-60B0FE274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611" y="2340879"/>
            <a:ext cx="4062775" cy="316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558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最適化は機械学習でも重要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1845" y="846253"/>
            <a:ext cx="7342605" cy="5333166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kumimoji="1" lang="ja-JP" altLang="en-US" b="1" dirty="0"/>
              <a:t>ニューラルネットワーク</a:t>
            </a:r>
            <a:r>
              <a:rPr kumimoji="1" lang="ja-JP" altLang="en-US" dirty="0"/>
              <a:t>は，</a:t>
            </a:r>
            <a:r>
              <a:rPr kumimoji="1" lang="ja-JP" altLang="en-US" b="1" dirty="0"/>
              <a:t>学習</a:t>
            </a:r>
            <a:r>
              <a:rPr kumimoji="1" lang="ja-JP" altLang="en-US" dirty="0"/>
              <a:t>の過程で，</a:t>
            </a:r>
            <a:r>
              <a:rPr kumimoji="1" lang="ja-JP" altLang="en-US" b="1" dirty="0"/>
              <a:t>最適な状態になるように調整</a:t>
            </a:r>
            <a:r>
              <a:rPr kumimoji="1" lang="ja-JP" altLang="en-US" dirty="0"/>
              <a:t>される</a:t>
            </a:r>
            <a:endParaRPr lang="en-US" altLang="ja-JP" dirty="0"/>
          </a:p>
          <a:p>
            <a:pPr>
              <a:spcBef>
                <a:spcPts val="1200"/>
              </a:spcBef>
            </a:pPr>
            <a:r>
              <a:rPr kumimoji="1" lang="ja-JP" altLang="en-US" b="1" dirty="0"/>
              <a:t>最適化</a:t>
            </a:r>
            <a:r>
              <a:rPr kumimoji="1" lang="ja-JP" altLang="en-US" dirty="0"/>
              <a:t>は，</a:t>
            </a:r>
            <a:r>
              <a:rPr kumimoji="1" lang="ja-JP" altLang="en-US" b="1" dirty="0"/>
              <a:t>ニューラルネットワーク</a:t>
            </a:r>
            <a:r>
              <a:rPr kumimoji="1" lang="ja-JP" altLang="en-US" dirty="0"/>
              <a:t>の</a:t>
            </a:r>
            <a:r>
              <a:rPr kumimoji="1" lang="ja-JP" altLang="en-US" b="1" dirty="0"/>
              <a:t>学習</a:t>
            </a:r>
            <a:r>
              <a:rPr kumimoji="1" lang="ja-JP" altLang="en-US" dirty="0"/>
              <a:t>で，重要な役割を果たす</a:t>
            </a:r>
            <a:endParaRPr lang="en-US" altLang="ja-JP" dirty="0"/>
          </a:p>
          <a:p>
            <a:pPr>
              <a:spcBef>
                <a:spcPts val="1200"/>
              </a:spcBef>
            </a:pPr>
            <a:r>
              <a:rPr lang="ja-JP" altLang="en-US" b="1" i="0" dirty="0">
                <a:effectLst/>
                <a:latin typeface="Söhne"/>
              </a:rPr>
              <a:t>ニューラルネットワーク</a:t>
            </a:r>
            <a:r>
              <a:rPr lang="ja-JP" altLang="en-US" b="0" i="0" dirty="0">
                <a:effectLst/>
                <a:latin typeface="Söhne"/>
              </a:rPr>
              <a:t>のパラメータ（重みやバイアス）を</a:t>
            </a:r>
            <a:r>
              <a:rPr lang="ja-JP" altLang="en-US" b="1" i="0" dirty="0">
                <a:effectLst/>
                <a:latin typeface="Söhne"/>
              </a:rPr>
              <a:t>最適化</a:t>
            </a:r>
            <a:r>
              <a:rPr lang="ja-JP" altLang="en-US" b="0" i="0" dirty="0">
                <a:effectLst/>
                <a:latin typeface="Söhne"/>
              </a:rPr>
              <a:t>することで、</a:t>
            </a:r>
            <a:r>
              <a:rPr lang="ja-JP" altLang="en-US" b="1" i="0" dirty="0">
                <a:effectLst/>
                <a:latin typeface="Söhne"/>
              </a:rPr>
              <a:t>性能を向上</a:t>
            </a:r>
            <a:r>
              <a:rPr lang="ja-JP" altLang="en-US" b="0" i="0" dirty="0">
                <a:effectLst/>
                <a:latin typeface="Söhne"/>
              </a:rPr>
              <a:t>させる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2690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4" r="9334"/>
          <a:stretch/>
        </p:blipFill>
        <p:spPr>
          <a:xfrm>
            <a:off x="4667250" y="0"/>
            <a:ext cx="4476750" cy="6865139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7DD4950-D159-4EF1-90C3-DB06CAAE7C11}" type="slidenum">
              <a:rPr kumimoji="1" lang="ja-JP" altLang="en-US" sz="18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64</a:t>
            </a:fld>
            <a:endParaRPr kumimoji="1" lang="ja-JP" altLang="en-US" sz="1800">
              <a:solidFill>
                <a:srgbClr val="FFFFFF"/>
              </a:solidFill>
            </a:endParaRP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C1D10E3-8A1C-93DE-BAA9-EFB285F4F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5108047" cy="601174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kumimoji="1" lang="ja-JP" altLang="en-US" sz="3000" b="1" dirty="0"/>
              <a:t>機械学習</a:t>
            </a:r>
            <a:r>
              <a:rPr kumimoji="1" lang="ja-JP" altLang="en-US" sz="3000" dirty="0"/>
              <a:t>は，</a:t>
            </a:r>
            <a:r>
              <a:rPr kumimoji="1" lang="ja-JP" altLang="en-US" sz="3000" b="1" dirty="0"/>
              <a:t>コンピュータ</a:t>
            </a:r>
            <a:r>
              <a:rPr kumimoji="1" lang="ja-JP" altLang="en-US" sz="3000" dirty="0"/>
              <a:t>が</a:t>
            </a:r>
            <a:r>
              <a:rPr kumimoji="1" lang="ja-JP" altLang="en-US" sz="3000" b="1" dirty="0"/>
              <a:t>データ</a:t>
            </a:r>
            <a:r>
              <a:rPr kumimoji="1" lang="ja-JP" altLang="en-US" sz="3000" dirty="0"/>
              <a:t>を使用して</a:t>
            </a:r>
            <a:r>
              <a:rPr kumimoji="1" lang="ja-JP" altLang="en-US" sz="3000" b="1" u="sng" dirty="0">
                <a:solidFill>
                  <a:srgbClr val="FF0000"/>
                </a:solidFill>
              </a:rPr>
              <a:t>学習</a:t>
            </a:r>
            <a:r>
              <a:rPr kumimoji="1" lang="ja-JP" altLang="en-US" sz="3000" dirty="0"/>
              <a:t>することより</a:t>
            </a:r>
            <a:r>
              <a:rPr lang="ja-JP" altLang="en-US" sz="3000" b="1" u="sng" dirty="0">
                <a:solidFill>
                  <a:srgbClr val="FF0000"/>
                </a:solidFill>
              </a:rPr>
              <a:t>知的能力を向上</a:t>
            </a:r>
            <a:r>
              <a:rPr lang="ja-JP" altLang="en-US" sz="3000" dirty="0"/>
              <a:t>させる技術</a:t>
            </a:r>
            <a:endParaRPr lang="en-US" altLang="ja-JP" sz="30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kumimoji="1" lang="ja-JP" altLang="en-US" sz="3000" dirty="0"/>
              <a:t>情報の抽出能力，ルールや知識のプログラム化不要などの</a:t>
            </a:r>
            <a:r>
              <a:rPr kumimoji="1" lang="ja-JP" altLang="en-US" sz="3000" b="1" dirty="0"/>
              <a:t>特徴</a:t>
            </a:r>
            <a:r>
              <a:rPr kumimoji="1" lang="ja-JP" altLang="en-US" sz="3000" dirty="0"/>
              <a:t>を持つ</a:t>
            </a:r>
            <a:endParaRPr kumimoji="1" lang="en-US" altLang="ja-JP" sz="30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ja-JP" altLang="en-US" sz="3000" dirty="0"/>
              <a:t>他の方法では</a:t>
            </a:r>
            <a:r>
              <a:rPr lang="ja-JP" altLang="en-US" sz="3000" b="1" dirty="0"/>
              <a:t>解決が難しかった問題に取り組むことが可能</a:t>
            </a:r>
            <a:r>
              <a:rPr lang="ja-JP" altLang="en-US" sz="3000" dirty="0"/>
              <a:t>に</a:t>
            </a:r>
            <a:endParaRPr kumimoji="1" lang="en-US" altLang="ja-JP" sz="3000" dirty="0"/>
          </a:p>
          <a:p>
            <a:pPr>
              <a:lnSpc>
                <a:spcPct val="110000"/>
              </a:lnSpc>
              <a:spcBef>
                <a:spcPts val="1200"/>
              </a:spcBef>
            </a:pPr>
            <a:endParaRPr lang="ja-JP" altLang="en-US" dirty="0"/>
          </a:p>
        </p:txBody>
      </p:sp>
      <p:sp>
        <p:nvSpPr>
          <p:cNvPr id="9" name="タイトル 8">
            <a:extLst>
              <a:ext uri="{FF2B5EF4-FFF2-40B4-BE49-F238E27FC236}">
                <a16:creationId xmlns:a16="http://schemas.microsoft.com/office/drawing/2014/main" id="{738A3EB0-E328-8FE0-E52B-B626E7063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>
                <a:latin typeface="Segoe UI" panose="020B0502040204020203" pitchFamily="34" charset="0"/>
              </a:rPr>
              <a:t>全体まとめ　①機械学習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321824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4" r="28304"/>
          <a:stretch/>
        </p:blipFill>
        <p:spPr>
          <a:xfrm>
            <a:off x="4667250" y="0"/>
            <a:ext cx="4476750" cy="6865139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E7DD4950-D159-4EF1-90C3-DB06CAAE7C11}" type="slidenum">
              <a:rPr kumimoji="1" lang="ja-JP" altLang="en-US" sz="180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65</a:t>
            </a:fld>
            <a:endParaRPr kumimoji="1" lang="ja-JP" altLang="en-US" sz="1800">
              <a:solidFill>
                <a:srgbClr val="FFFFFF"/>
              </a:solidFill>
            </a:endParaRP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C1D10E3-8A1C-93DE-BAA9-EFB285F4F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5108047" cy="6011747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ja-JP" altLang="en-US" b="1" i="0" dirty="0">
                <a:effectLst/>
                <a:latin typeface="Söhne"/>
              </a:rPr>
              <a:t>ニューラルネットワーク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は，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機械学習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の</a:t>
            </a: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一種</a:t>
            </a:r>
            <a:endParaRPr lang="en-US" altLang="ja-JP" b="1" i="0" dirty="0">
              <a:solidFill>
                <a:srgbClr val="374151"/>
              </a:solidFill>
              <a:effectLst/>
              <a:latin typeface="Söhn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生物の脳の働きを模倣することを目指す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数理に基づいた原理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に基づいて動作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ja-JP" altLang="en-US" b="1" i="0" dirty="0">
                <a:solidFill>
                  <a:srgbClr val="374151"/>
                </a:solidFill>
                <a:effectLst/>
                <a:latin typeface="Söhne"/>
              </a:rPr>
              <a:t>ニューラルネットワーク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は</a:t>
            </a:r>
            <a:r>
              <a:rPr lang="ja-JP" altLang="en-US" b="1" i="0" u="sng" dirty="0">
                <a:solidFill>
                  <a:srgbClr val="FF0000"/>
                </a:solidFill>
                <a:effectLst/>
                <a:latin typeface="Söhne"/>
              </a:rPr>
              <a:t>機械学習に広く活用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されており，</a:t>
            </a:r>
            <a:r>
              <a:rPr lang="ja-JP" altLang="en-US" b="1" i="0" u="sng" dirty="0">
                <a:solidFill>
                  <a:srgbClr val="FF0000"/>
                </a:solidFill>
                <a:effectLst/>
                <a:latin typeface="Söhne"/>
              </a:rPr>
              <a:t>性能や学習の効率が向上</a:t>
            </a:r>
            <a:r>
              <a:rPr lang="ja-JP" altLang="en-US" b="0" i="0" dirty="0">
                <a:solidFill>
                  <a:srgbClr val="374151"/>
                </a:solidFill>
                <a:effectLst/>
                <a:latin typeface="Söhne"/>
              </a:rPr>
              <a:t>している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endParaRPr lang="ja-JP" altLang="en-US" dirty="0"/>
          </a:p>
        </p:txBody>
      </p:sp>
      <p:sp>
        <p:nvSpPr>
          <p:cNvPr id="9" name="タイトル 8">
            <a:extLst>
              <a:ext uri="{FF2B5EF4-FFF2-40B4-BE49-F238E27FC236}">
                <a16:creationId xmlns:a16="http://schemas.microsoft.com/office/drawing/2014/main" id="{738A3EB0-E328-8FE0-E52B-B626E7063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>
                <a:latin typeface="Segoe UI" panose="020B0502040204020203" pitchFamily="34" charset="0"/>
              </a:rPr>
              <a:t>全体まとめ　②ニューラルネットワーク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93883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ADE5C89F-0CB4-504E-E8F6-BD3C6D03C7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9" r="25519"/>
          <a:stretch/>
        </p:blipFill>
        <p:spPr>
          <a:xfrm>
            <a:off x="4667250" y="0"/>
            <a:ext cx="4476750" cy="6865139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effectLst>
            <a:softEdge rad="635000"/>
          </a:effectLst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71AC035-0C11-72EC-EAF9-C2E472D8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7DD4950-D159-4EF1-90C3-DB06CAAE7C11}" type="slidenum"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C1D10E3-8A1C-93DE-BAA9-EFB285F4F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45" y="846252"/>
            <a:ext cx="5294341" cy="593554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ja-JP" altLang="en-US" b="1" dirty="0"/>
              <a:t>機械学習の特徴</a:t>
            </a:r>
            <a:endParaRPr lang="en-US" altLang="ja-JP" dirty="0"/>
          </a:p>
          <a:p>
            <a:r>
              <a:rPr lang="ja-JP" altLang="en-US" dirty="0"/>
              <a:t>データを用いて知的能力を向上</a:t>
            </a:r>
          </a:p>
          <a:p>
            <a:r>
              <a:rPr lang="ja-JP" altLang="en-US" dirty="0"/>
              <a:t>自動でデータのパターンを抽出</a:t>
            </a:r>
          </a:p>
          <a:p>
            <a:r>
              <a:rPr lang="ja-JP" altLang="en-US" dirty="0"/>
              <a:t>さまざまなタスクを自動実行</a:t>
            </a:r>
          </a:p>
          <a:p>
            <a:pPr marL="0" indent="0">
              <a:buNone/>
            </a:pPr>
            <a:r>
              <a:rPr lang="ja-JP" altLang="en-US" b="1" dirty="0"/>
              <a:t>応用事例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画像理解、自然言語処理、予測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など多数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b="1" dirty="0"/>
              <a:t>機械学習の定義</a:t>
            </a:r>
            <a:r>
              <a:rPr lang="ja-JP" altLang="en-US" dirty="0"/>
              <a:t>：</a:t>
            </a:r>
            <a:endParaRPr lang="en-US" altLang="ja-JP" dirty="0"/>
          </a:p>
          <a:p>
            <a:r>
              <a:rPr lang="ja-JP" altLang="en-US" b="1" dirty="0"/>
              <a:t>訓練データ</a:t>
            </a:r>
            <a:r>
              <a:rPr lang="ja-JP" altLang="en-US" dirty="0"/>
              <a:t>を用いて</a:t>
            </a:r>
            <a:r>
              <a:rPr lang="ja-JP" altLang="en-US" b="1" dirty="0"/>
              <a:t>学習</a:t>
            </a:r>
            <a:r>
              <a:rPr lang="ja-JP" altLang="en-US" dirty="0"/>
              <a:t>し、その結果として知的能力が向上</a:t>
            </a:r>
          </a:p>
          <a:p>
            <a:r>
              <a:rPr lang="ja-JP" altLang="en-US" dirty="0"/>
              <a:t>訓練データの追加により、さらに知的能力が向上する可能性</a:t>
            </a:r>
          </a:p>
        </p:txBody>
      </p:sp>
      <p:sp>
        <p:nvSpPr>
          <p:cNvPr id="9" name="タイトル 8">
            <a:extLst>
              <a:ext uri="{FF2B5EF4-FFF2-40B4-BE49-F238E27FC236}">
                <a16:creationId xmlns:a16="http://schemas.microsoft.com/office/drawing/2014/main" id="{738A3EB0-E328-8FE0-E52B-B626E7063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>
                <a:latin typeface="Segoe UI" panose="020B0502040204020203" pitchFamily="34" charset="0"/>
              </a:rPr>
              <a:t>機械学習まとめ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7488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281B39-687E-45E0-A24F-C3C567841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一般のプログラミング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474F021-5E3E-4D99-9D04-2027E1D1B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528C956-F21A-45BA-9E5D-0AE9A460FCC9}"/>
              </a:ext>
            </a:extLst>
          </p:cNvPr>
          <p:cNvSpPr/>
          <p:nvPr/>
        </p:nvSpPr>
        <p:spPr>
          <a:xfrm>
            <a:off x="2763983" y="1066582"/>
            <a:ext cx="3165763" cy="23206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557E9A0-F297-45B3-B220-51305C26BD56}"/>
              </a:ext>
            </a:extLst>
          </p:cNvPr>
          <p:cNvSpPr txBox="1"/>
          <p:nvPr/>
        </p:nvSpPr>
        <p:spPr>
          <a:xfrm>
            <a:off x="3324274" y="2806252"/>
            <a:ext cx="203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コンピュータ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983CB33-190D-4057-9277-8525886C4082}"/>
              </a:ext>
            </a:extLst>
          </p:cNvPr>
          <p:cNvSpPr/>
          <p:nvPr/>
        </p:nvSpPr>
        <p:spPr>
          <a:xfrm>
            <a:off x="3048001" y="1253618"/>
            <a:ext cx="2583873" cy="1260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B4ABC2D-5ABB-4E75-8F72-045CCF165898}"/>
              </a:ext>
            </a:extLst>
          </p:cNvPr>
          <p:cNvSpPr txBox="1"/>
          <p:nvPr/>
        </p:nvSpPr>
        <p:spPr>
          <a:xfrm>
            <a:off x="3545203" y="1662831"/>
            <a:ext cx="1723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プログラム</a:t>
            </a: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C0D5AC37-8880-48CE-9D41-F21840BF2DAF}"/>
              </a:ext>
            </a:extLst>
          </p:cNvPr>
          <p:cNvSpPr/>
          <p:nvPr/>
        </p:nvSpPr>
        <p:spPr>
          <a:xfrm>
            <a:off x="2105892" y="1787018"/>
            <a:ext cx="311727" cy="595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3034A203-928E-4F06-B52A-5A23B037B657}"/>
              </a:ext>
            </a:extLst>
          </p:cNvPr>
          <p:cNvSpPr/>
          <p:nvPr/>
        </p:nvSpPr>
        <p:spPr>
          <a:xfrm>
            <a:off x="6300916" y="1787018"/>
            <a:ext cx="311727" cy="595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FCBB432-EE87-4035-BA03-159676E6D8BD}"/>
              </a:ext>
            </a:extLst>
          </p:cNvPr>
          <p:cNvSpPr txBox="1"/>
          <p:nvPr/>
        </p:nvSpPr>
        <p:spPr>
          <a:xfrm>
            <a:off x="74567" y="1690313"/>
            <a:ext cx="2031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データ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（入力）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37A6936-2D72-428F-BC25-171A8C403CBD}"/>
              </a:ext>
            </a:extLst>
          </p:cNvPr>
          <p:cNvSpPr txBox="1"/>
          <p:nvPr/>
        </p:nvSpPr>
        <p:spPr>
          <a:xfrm>
            <a:off x="6795729" y="1893663"/>
            <a:ext cx="203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処理結果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37E25E1-E594-427E-A9CC-4BB00716F22F}"/>
              </a:ext>
            </a:extLst>
          </p:cNvPr>
          <p:cNvSpPr txBox="1"/>
          <p:nvPr/>
        </p:nvSpPr>
        <p:spPr>
          <a:xfrm>
            <a:off x="665498" y="5052994"/>
            <a:ext cx="592982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あらゆる入力について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正しい処理結果が得られるように，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プログラムを作成し，テストする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4905C33-5559-4B81-B187-A5A9952E9794}"/>
              </a:ext>
            </a:extLst>
          </p:cNvPr>
          <p:cNvSpPr txBox="1"/>
          <p:nvPr/>
        </p:nvSpPr>
        <p:spPr>
          <a:xfrm>
            <a:off x="6680313" y="2806252"/>
            <a:ext cx="180049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入力　処理結果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９　　５００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１０　５００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１１　５００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１２　１０００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１３　１０００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１４　１０００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7D20CDA-DCFF-3E25-92CA-C4832723A848}"/>
              </a:ext>
            </a:extLst>
          </p:cNvPr>
          <p:cNvSpPr txBox="1"/>
          <p:nvPr/>
        </p:nvSpPr>
        <p:spPr>
          <a:xfrm>
            <a:off x="863555" y="2647772"/>
            <a:ext cx="87716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入力　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９　　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１０　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１１　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１２　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１３　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１４　</a:t>
            </a:r>
          </a:p>
        </p:txBody>
      </p:sp>
    </p:spTree>
    <p:extLst>
      <p:ext uri="{BB962C8B-B14F-4D97-AF65-F5344CB8AC3E}">
        <p14:creationId xmlns:p14="http://schemas.microsoft.com/office/powerpoint/2010/main" val="3405467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77B59C-A8C7-482E-8660-6147BD032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機械学習での予測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61D76D2-2197-43B8-A9CF-2DD20A670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badi" panose="020B060402020202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badi" panose="020B060402020202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7140139-0F7E-4667-A043-C1F138CCA0CB}"/>
              </a:ext>
            </a:extLst>
          </p:cNvPr>
          <p:cNvSpPr/>
          <p:nvPr/>
        </p:nvSpPr>
        <p:spPr>
          <a:xfrm>
            <a:off x="2751283" y="767312"/>
            <a:ext cx="3165763" cy="23206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DA30B4C-6E2B-44E5-AE00-6B27206A2370}"/>
              </a:ext>
            </a:extLst>
          </p:cNvPr>
          <p:cNvSpPr txBox="1"/>
          <p:nvPr/>
        </p:nvSpPr>
        <p:spPr>
          <a:xfrm>
            <a:off x="3311574" y="2506982"/>
            <a:ext cx="203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コンピュータ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6694049-A592-43C9-A825-FBD57346D882}"/>
              </a:ext>
            </a:extLst>
          </p:cNvPr>
          <p:cNvSpPr/>
          <p:nvPr/>
        </p:nvSpPr>
        <p:spPr>
          <a:xfrm>
            <a:off x="3035301" y="954348"/>
            <a:ext cx="2583873" cy="12607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E0A0461-CA2F-4E81-A479-D5B54310E0A6}"/>
              </a:ext>
            </a:extLst>
          </p:cNvPr>
          <p:cNvSpPr txBox="1"/>
          <p:nvPr/>
        </p:nvSpPr>
        <p:spPr>
          <a:xfrm>
            <a:off x="3532503" y="1363561"/>
            <a:ext cx="1723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プログラム</a:t>
            </a:r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EC54D227-46A0-4199-853D-9D467E2C5682}"/>
              </a:ext>
            </a:extLst>
          </p:cNvPr>
          <p:cNvSpPr/>
          <p:nvPr/>
        </p:nvSpPr>
        <p:spPr>
          <a:xfrm>
            <a:off x="2093192" y="1487748"/>
            <a:ext cx="311727" cy="595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2711BF7D-DE37-431D-A5AE-36CE73E1CEE7}"/>
              </a:ext>
            </a:extLst>
          </p:cNvPr>
          <p:cNvSpPr/>
          <p:nvPr/>
        </p:nvSpPr>
        <p:spPr>
          <a:xfrm>
            <a:off x="6288216" y="1487748"/>
            <a:ext cx="311727" cy="595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57F1BD9-9825-4BFD-B23F-9DCAAEE1139C}"/>
              </a:ext>
            </a:extLst>
          </p:cNvPr>
          <p:cNvSpPr txBox="1"/>
          <p:nvPr/>
        </p:nvSpPr>
        <p:spPr>
          <a:xfrm>
            <a:off x="61867" y="1391043"/>
            <a:ext cx="2031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データ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（入力）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4943AAB-AEAB-44EB-BB82-5AFC0604A4F6}"/>
              </a:ext>
            </a:extLst>
          </p:cNvPr>
          <p:cNvSpPr txBox="1"/>
          <p:nvPr/>
        </p:nvSpPr>
        <p:spPr>
          <a:xfrm>
            <a:off x="6898446" y="1384115"/>
            <a:ext cx="2031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予測結果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07E4A9A-7068-4183-A212-DBE699486D5F}"/>
              </a:ext>
            </a:extLst>
          </p:cNvPr>
          <p:cNvSpPr txBox="1"/>
          <p:nvPr/>
        </p:nvSpPr>
        <p:spPr>
          <a:xfrm>
            <a:off x="800986" y="5387417"/>
            <a:ext cx="91614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訓練データにより，学習が行われる。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新しいデータに対しては、自動で処理が行われる。　　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50832F4-E112-4A53-8D6D-CCA772480948}"/>
              </a:ext>
            </a:extLst>
          </p:cNvPr>
          <p:cNvSpPr txBox="1"/>
          <p:nvPr/>
        </p:nvSpPr>
        <p:spPr>
          <a:xfrm>
            <a:off x="7013524" y="2222040"/>
            <a:ext cx="18004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入力　予測結果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１０　５００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１３　１０００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B1820A4-E650-4B48-9118-EF98F89C28FF}"/>
              </a:ext>
            </a:extLst>
          </p:cNvPr>
          <p:cNvSpPr txBox="1"/>
          <p:nvPr/>
        </p:nvSpPr>
        <p:spPr>
          <a:xfrm>
            <a:off x="4124973" y="3325273"/>
            <a:ext cx="22621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入力　　　正解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９　　　　５００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１１　　　５００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１２　　　１０００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１４　　　１０００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矢印: 右 16">
            <a:extLst>
              <a:ext uri="{FF2B5EF4-FFF2-40B4-BE49-F238E27FC236}">
                <a16:creationId xmlns:a16="http://schemas.microsoft.com/office/drawing/2014/main" id="{9A07CF4E-1462-4816-ADAE-9F86E0305F9D}"/>
              </a:ext>
            </a:extLst>
          </p:cNvPr>
          <p:cNvSpPr/>
          <p:nvPr/>
        </p:nvSpPr>
        <p:spPr>
          <a:xfrm rot="16200000">
            <a:off x="3155710" y="3169072"/>
            <a:ext cx="311727" cy="595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AA6149E-0BD5-43E0-98F9-D789E40CD968}"/>
              </a:ext>
            </a:extLst>
          </p:cNvPr>
          <p:cNvSpPr txBox="1"/>
          <p:nvPr/>
        </p:nvSpPr>
        <p:spPr>
          <a:xfrm>
            <a:off x="1806476" y="3802058"/>
            <a:ext cx="2340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訓練データ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A5159B4-9FEB-412B-9CFA-7E7B56E6748A}"/>
              </a:ext>
            </a:extLst>
          </p:cNvPr>
          <p:cNvSpPr txBox="1"/>
          <p:nvPr/>
        </p:nvSpPr>
        <p:spPr>
          <a:xfrm>
            <a:off x="846830" y="2349999"/>
            <a:ext cx="6463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入力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１０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１３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3763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1238</TotalTime>
  <Words>3283</Words>
  <Application>Microsoft Office PowerPoint</Application>
  <PresentationFormat>画面に合わせる (4:3)</PresentationFormat>
  <Paragraphs>572</Paragraphs>
  <Slides>65</Slides>
  <Notes>12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5</vt:i4>
      </vt:variant>
      <vt:variant>
        <vt:lpstr>スライド タイトル</vt:lpstr>
      </vt:variant>
      <vt:variant>
        <vt:i4>65</vt:i4>
      </vt:variant>
    </vt:vector>
  </HeadingPairs>
  <TitlesOfParts>
    <vt:vector size="79" baseType="lpstr">
      <vt:lpstr>ＭＳ ゴシック</vt:lpstr>
      <vt:lpstr>Söhne</vt:lpstr>
      <vt:lpstr>メイリオ</vt:lpstr>
      <vt:lpstr>游ゴシック</vt:lpstr>
      <vt:lpstr>Abadi</vt:lpstr>
      <vt:lpstr>Arial</vt:lpstr>
      <vt:lpstr>Calibri</vt:lpstr>
      <vt:lpstr>Segoe UI</vt:lpstr>
      <vt:lpstr>Times New Roman</vt:lpstr>
      <vt:lpstr>Office テーマ</vt:lpstr>
      <vt:lpstr>1_Office テーマ</vt:lpstr>
      <vt:lpstr>3_Office テーマ</vt:lpstr>
      <vt:lpstr>2_Office テーマ</vt:lpstr>
      <vt:lpstr>4_Office テーマ</vt:lpstr>
      <vt:lpstr>aa-4. 機械学習、ニューラルネットワーク</vt:lpstr>
      <vt:lpstr>アウトライン</vt:lpstr>
      <vt:lpstr>4-1 機械学習 </vt:lpstr>
      <vt:lpstr>機械学習の特徴</vt:lpstr>
      <vt:lpstr>機械学習と訓練データ</vt:lpstr>
      <vt:lpstr>機械学習と訓練データとプログラム</vt:lpstr>
      <vt:lpstr>機械学習まとめ</vt:lpstr>
      <vt:lpstr>一般のプログラミング</vt:lpstr>
      <vt:lpstr>機械学習での予測</vt:lpstr>
      <vt:lpstr>PowerPoint プレゼンテーション</vt:lpstr>
      <vt:lpstr>4-2 機械学習の現状 </vt:lpstr>
      <vt:lpstr>機械学習の特徴と応用</vt:lpstr>
      <vt:lpstr>人工知能の宿泊サイトでの応用</vt:lpstr>
      <vt:lpstr>医療での人工知能の応用のニュース</vt:lpstr>
      <vt:lpstr>医学での人工知能の応用のニュース</vt:lpstr>
      <vt:lpstr>人工知能とゲーム</vt:lpstr>
      <vt:lpstr>自動運転のニュース</vt:lpstr>
      <vt:lpstr>人工知能による画像の合成</vt:lpstr>
      <vt:lpstr>4-3. ニューロンと脳の構造 </vt:lpstr>
      <vt:lpstr>ニューロン</vt:lpstr>
      <vt:lpstr>脳のニューロン</vt:lpstr>
      <vt:lpstr>脳や神経系の研究の進展</vt:lpstr>
      <vt:lpstr>ニューラルネットワーク</vt:lpstr>
      <vt:lpstr>ニューラルネットワークの歴史</vt:lpstr>
      <vt:lpstr>ニューラルネットワークの進展傾向</vt:lpstr>
      <vt:lpstr>4-3. ニューラルネットワークの基本構造 </vt:lpstr>
      <vt:lpstr>ニューラルネットワークの仕組み</vt:lpstr>
      <vt:lpstr>入力の重みづけ，合計とバイアス，活性化関数の適用</vt:lpstr>
      <vt:lpstr>PowerPoint プレゼンテーション</vt:lpstr>
      <vt:lpstr>ニューロンの活性化と非活性化</vt:lpstr>
      <vt:lpstr>4-4. ニューラルネットワークの種類、応用分野</vt:lpstr>
      <vt:lpstr>ニューラルネットワークの種類</vt:lpstr>
      <vt:lpstr>オートエンコーダでの符号化と再構築</vt:lpstr>
      <vt:lpstr>オートエンコーダの応用例</vt:lpstr>
      <vt:lpstr>オートエンコーダの応用分野</vt:lpstr>
      <vt:lpstr>オートエンコーダの例</vt:lpstr>
      <vt:lpstr>オートエンコーダの圧縮と再構成</vt:lpstr>
      <vt:lpstr>オートエンコーダの圧縮と再構成</vt:lpstr>
      <vt:lpstr>オートエンコーダによるデータ生成</vt:lpstr>
      <vt:lpstr>ここまでのまとめ</vt:lpstr>
      <vt:lpstr>分類の応用例</vt:lpstr>
      <vt:lpstr>機械学習における分類</vt:lpstr>
      <vt:lpstr>分類や予測の応用分野</vt:lpstr>
      <vt:lpstr>4-5 線形近似（学習の例） </vt:lpstr>
      <vt:lpstr>線形近似</vt:lpstr>
      <vt:lpstr>Excel での線形近似</vt:lpstr>
      <vt:lpstr>線形近似の例</vt:lpstr>
      <vt:lpstr>Excel での散布図＋線形近似の作成手順 （１／３）</vt:lpstr>
      <vt:lpstr>PowerPoint プレゼンテーション</vt:lpstr>
      <vt:lpstr>PowerPoint プレゼンテーション</vt:lpstr>
      <vt:lpstr>4-6 最適化 </vt:lpstr>
      <vt:lpstr>最適化</vt:lpstr>
      <vt:lpstr>最適化により方程式を解く</vt:lpstr>
      <vt:lpstr>① 最適化により方程式を解く Python プログラム</vt:lpstr>
      <vt:lpstr>① 最適化により方程式を解く Python プログラム</vt:lpstr>
      <vt:lpstr>線形近似での最適化</vt:lpstr>
      <vt:lpstr>データの例</vt:lpstr>
      <vt:lpstr>直線による近似の例</vt:lpstr>
      <vt:lpstr>誤差</vt:lpstr>
      <vt:lpstr>直線の上下移動による誤差の変化</vt:lpstr>
      <vt:lpstr>直線の傾きの変化による誤差の変化</vt:lpstr>
      <vt:lpstr>誤差の変化</vt:lpstr>
      <vt:lpstr>最適化は機械学習でも重要</vt:lpstr>
      <vt:lpstr>全体まとめ　①機械学習</vt:lpstr>
      <vt:lpstr>全体まとめ　②ニューラルネットワーク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aa-4. 機械学習，ニューラルネットワーク（人工知能）</dc:title>
  <dc:creator>kunihiko</dc:creator>
  <cp:lastModifiedBy>金子　邦彦</cp:lastModifiedBy>
  <cp:revision>114</cp:revision>
  <cp:lastPrinted>2020-05-07T11:56:39Z</cp:lastPrinted>
  <dcterms:created xsi:type="dcterms:W3CDTF">2020-05-07T06:42:29Z</dcterms:created>
  <dcterms:modified xsi:type="dcterms:W3CDTF">2025-03-25T08:53:00Z</dcterms:modified>
</cp:coreProperties>
</file>