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65"/>
  </p:notesMasterIdLst>
  <p:sldIdLst>
    <p:sldId id="932" r:id="rId3"/>
    <p:sldId id="1750" r:id="rId4"/>
    <p:sldId id="1827" r:id="rId5"/>
    <p:sldId id="993" r:id="rId6"/>
    <p:sldId id="1839" r:id="rId7"/>
    <p:sldId id="893" r:id="rId8"/>
    <p:sldId id="910" r:id="rId9"/>
    <p:sldId id="979" r:id="rId10"/>
    <p:sldId id="1840" r:id="rId11"/>
    <p:sldId id="1821" r:id="rId12"/>
    <p:sldId id="1825" r:id="rId13"/>
    <p:sldId id="1826" r:id="rId14"/>
    <p:sldId id="1823" r:id="rId15"/>
    <p:sldId id="1822" r:id="rId16"/>
    <p:sldId id="1369" r:id="rId17"/>
    <p:sldId id="1368" r:id="rId18"/>
    <p:sldId id="1371" r:id="rId19"/>
    <p:sldId id="1392" r:id="rId20"/>
    <p:sldId id="1393" r:id="rId21"/>
    <p:sldId id="1394" r:id="rId22"/>
    <p:sldId id="1396" r:id="rId23"/>
    <p:sldId id="1842" r:id="rId24"/>
    <p:sldId id="989" r:id="rId25"/>
    <p:sldId id="1843" r:id="rId26"/>
    <p:sldId id="1748" r:id="rId27"/>
    <p:sldId id="1758" r:id="rId28"/>
    <p:sldId id="850" r:id="rId29"/>
    <p:sldId id="1772" r:id="rId30"/>
    <p:sldId id="1767" r:id="rId31"/>
    <p:sldId id="581" r:id="rId32"/>
    <p:sldId id="1844" r:id="rId33"/>
    <p:sldId id="1775" r:id="rId34"/>
    <p:sldId id="1777" r:id="rId35"/>
    <p:sldId id="584" r:id="rId36"/>
    <p:sldId id="585" r:id="rId37"/>
    <p:sldId id="586" r:id="rId38"/>
    <p:sldId id="825" r:id="rId39"/>
    <p:sldId id="1766" r:id="rId40"/>
    <p:sldId id="1845" r:id="rId41"/>
    <p:sldId id="582" r:id="rId42"/>
    <p:sldId id="1846" r:id="rId43"/>
    <p:sldId id="571" r:id="rId44"/>
    <p:sldId id="1778" r:id="rId45"/>
    <p:sldId id="701" r:id="rId46"/>
    <p:sldId id="1847" r:id="rId47"/>
    <p:sldId id="892" r:id="rId48"/>
    <p:sldId id="1848" r:id="rId49"/>
    <p:sldId id="961" r:id="rId50"/>
    <p:sldId id="1665" r:id="rId51"/>
    <p:sldId id="1849" r:id="rId52"/>
    <p:sldId id="1407" r:id="rId53"/>
    <p:sldId id="1850" r:id="rId54"/>
    <p:sldId id="1851" r:id="rId55"/>
    <p:sldId id="1389" r:id="rId56"/>
    <p:sldId id="1388" r:id="rId57"/>
    <p:sldId id="1852" r:id="rId58"/>
    <p:sldId id="1853" r:id="rId59"/>
    <p:sldId id="1724" r:id="rId60"/>
    <p:sldId id="1722" r:id="rId61"/>
    <p:sldId id="1350" r:id="rId62"/>
    <p:sldId id="1351" r:id="rId63"/>
    <p:sldId id="1854" r:id="rId6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94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554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6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7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8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0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4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02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7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5027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B0A3-2511-4231-8D8D-1A02D976D3A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11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653C-AB33-4AEE-8ADF-8CBC889DAC3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67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62F-1C88-4F72-A2F3-539EB351F97B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28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5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540-9CF7-4592-8041-50186FF23E5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1653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55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15" y="1033434"/>
            <a:ext cx="8256653" cy="514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EBCB-4574-4917-A517-BC61951E719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934" y="64312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D4950-D159-4EF1-90C3-DB06CAAE7C1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723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ggingface.co/spaces/stabilityai/stable-diffusion-3-medium" TargetMode="External"/><Relationship Id="rId3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erezo.fukuyama-u.ac.jp/ct/link_iframe_balloon?url=https%3A%2F%2Fchatgpt.com%2F" TargetMode="Externa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hat.openai.com/" TargetMode="Externa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s://trinket.io/python/5468e2724a" TargetMode="Externa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s://trinket.io/python/2955caf0c8" TargetMode="Externa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aa-15. </a:t>
            </a:r>
            <a:r>
              <a:rPr lang="ja-JP" altLang="en-US" sz="4000" dirty="0"/>
              <a:t>全体まとめ、発展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</a:t>
            </a:r>
            <a:r>
              <a:rPr lang="en-US" altLang="ja-JP" err="1">
                <a:hlinkClick r:id="rId3"/>
              </a:rPr>
              <a:t>jp</a:t>
            </a:r>
            <a:r>
              <a:rPr lang="en-US" altLang="ja-JP">
                <a:hlinkClick r:id="rId3"/>
              </a:rPr>
              <a:t>/ai/</a:t>
            </a:r>
            <a:r>
              <a:rPr lang="en-US" altLang="ja-JP" dirty="0">
                <a:hlinkClick r:id="rId3"/>
              </a:rPr>
              <a:t>mi/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15-2</a:t>
            </a:r>
            <a:r>
              <a:rPr lang="ja-JP" altLang="en-US" dirty="0"/>
              <a:t> </a:t>
            </a:r>
            <a:r>
              <a:rPr lang="en-US" altLang="ja-JP" dirty="0"/>
              <a:t>AI </a:t>
            </a:r>
            <a:r>
              <a:rPr lang="ja-JP" altLang="en-US" dirty="0"/>
              <a:t>の魅力と可能性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0E2BBA-3493-C71E-9E82-B67E18A8D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8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文章からの画像生成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ページ３，４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文章からの画像生成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プロンプト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0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630CC2-F37E-3EE2-2C2F-F44E6625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48" y="925830"/>
            <a:ext cx="4935852" cy="579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it-IT" altLang="ja-JP" sz="2400" dirty="0"/>
              <a:t>Demo Stable Diffusion 3 Medium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を試す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https://huggingface.co/spaces/stabilityai/stable-diffusion-3-medium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プロンプトを</a:t>
            </a:r>
            <a:r>
              <a:rPr lang="ja-JP" altLang="en-US" sz="2400" b="1" dirty="0"/>
              <a:t>英語</a:t>
            </a:r>
            <a:r>
              <a:rPr lang="ja-JP" altLang="en-US" sz="2400" dirty="0"/>
              <a:t>で入れて「</a:t>
            </a:r>
            <a:r>
              <a:rPr lang="en-US" altLang="ja-JP" sz="2400" b="1" dirty="0"/>
              <a:t>Run</a:t>
            </a:r>
            <a:r>
              <a:rPr lang="ja-JP" altLang="en-US" sz="2400" dirty="0"/>
              <a:t>」をクリック実行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思い通りの結果を得るためにプロンプトを工夫する．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beautiful garden, small house, many flowers, blue sky, clouds, realistic, cinematic, landscape vista photography, Ghibli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0F2FDF-F438-AFAC-AC96-5906CF7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004C78-0737-0676-5452-996D2839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1" y="1020505"/>
            <a:ext cx="4107622" cy="40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チャットボット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ページ５，６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生成</a:t>
            </a:r>
            <a:r>
              <a:rPr lang="en-US" altLang="ja-JP" b="1" dirty="0"/>
              <a:t>AI</a:t>
            </a:r>
            <a:r>
              <a:rPr lang="ja-JP" altLang="en-US" b="1" dirty="0"/>
              <a:t>に作業を頼む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生成</a:t>
            </a:r>
            <a:r>
              <a:rPr lang="en-US" altLang="ja-JP" b="1" dirty="0"/>
              <a:t>AI</a:t>
            </a:r>
            <a:r>
              <a:rPr lang="ja-JP" altLang="en-US" b="1" dirty="0"/>
              <a:t>からアイデアや知識を引き出す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00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0507B-2192-CD1E-CB08-179D6A3E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3CD1ED-7ED7-4A85-6588-E4B500ED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34" y="62819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b="1" dirty="0"/>
              <a:t>次は，チャットボットの</a:t>
            </a:r>
            <a:r>
              <a:rPr lang="en-US" altLang="ja-JP" sz="2400" b="1" dirty="0"/>
              <a:t>ChatGPT 3.5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E30053-34C0-5ABD-ED7C-998CDACC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E4265F-01B8-5A07-93E1-D1913441873E}"/>
              </a:ext>
            </a:extLst>
          </p:cNvPr>
          <p:cNvSpPr txBox="1"/>
          <p:nvPr/>
        </p:nvSpPr>
        <p:spPr>
          <a:xfrm>
            <a:off x="1396538" y="1335400"/>
            <a:ext cx="8887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https://chatgpt.com/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FF7150-24F8-2440-84C2-4134AB3E3986}"/>
              </a:ext>
            </a:extLst>
          </p:cNvPr>
          <p:cNvSpPr txBox="1"/>
          <p:nvPr/>
        </p:nvSpPr>
        <p:spPr>
          <a:xfrm>
            <a:off x="628650" y="3125159"/>
            <a:ext cx="65836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注意点：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秘密にしたい情報を投稿してはいけません．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AI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の回答は完璧に正確というわけではありません．</a:t>
            </a:r>
          </a:p>
        </p:txBody>
      </p:sp>
    </p:spTree>
    <p:extLst>
      <p:ext uri="{BB962C8B-B14F-4D97-AF65-F5344CB8AC3E}">
        <p14:creationId xmlns:p14="http://schemas.microsoft.com/office/powerpoint/2010/main" val="147320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509FC-95C1-CCA0-AF8D-A5D6F412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ChatGPT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CF493-C9F9-39DD-87D5-63D3249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678685" cy="514352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AI </a:t>
            </a:r>
            <a:r>
              <a:rPr kumimoji="1" lang="ja-JP" altLang="en-US" dirty="0"/>
              <a:t>による対話システム</a:t>
            </a:r>
            <a:endParaRPr kumimoji="1" lang="en-US" altLang="ja-JP" dirty="0"/>
          </a:p>
          <a:p>
            <a:r>
              <a:rPr kumimoji="1" lang="ja-JP" altLang="en-US" dirty="0"/>
              <a:t>文章処理（要約、推敲、翻訳）のほか、問答により学び、新たな視点を得ることができる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URL: </a:t>
            </a:r>
            <a:r>
              <a:rPr kumimoji="1" lang="en-US" altLang="ja-JP" dirty="0">
                <a:hlinkClick r:id="rId2"/>
              </a:rPr>
              <a:t>https://chat.openai.com/</a:t>
            </a:r>
            <a:endParaRPr kumimoji="1" lang="en-US" altLang="ja-JP" dirty="0"/>
          </a:p>
          <a:p>
            <a:r>
              <a:rPr kumimoji="1" lang="ja-JP" altLang="en-US" dirty="0"/>
              <a:t>登録必要</a:t>
            </a:r>
            <a:endParaRPr kumimoji="1" lang="en-US" altLang="ja-JP" dirty="0"/>
          </a:p>
          <a:p>
            <a:r>
              <a:rPr lang="en-US" altLang="ja-JP" b="1" dirty="0"/>
              <a:t>AI</a:t>
            </a:r>
            <a:r>
              <a:rPr lang="ja-JP" altLang="en-US" b="1" dirty="0"/>
              <a:t>の回答が間違っている場合がある</a:t>
            </a:r>
            <a:r>
              <a:rPr lang="ja-JP" altLang="en-US" dirty="0"/>
              <a:t>（必ず根拠を確かめよう）</a:t>
            </a:r>
            <a:endParaRPr lang="en-US" altLang="ja-JP" dirty="0"/>
          </a:p>
          <a:p>
            <a:r>
              <a:rPr lang="ja-JP" altLang="en-US" b="1" dirty="0"/>
              <a:t>秘密の情報やプライバシについて投稿してはいけない</a:t>
            </a:r>
            <a:endParaRPr lang="en-US" altLang="ja-JP" b="1" dirty="0"/>
          </a:p>
          <a:p>
            <a:r>
              <a:rPr lang="ja-JP" altLang="en-US" dirty="0"/>
              <a:t>大学のレポートなどは、学生自身の成果物を求めているので、</a:t>
            </a:r>
            <a:r>
              <a:rPr lang="en-US" altLang="ja-JP" dirty="0"/>
              <a:t>AI</a:t>
            </a:r>
            <a:r>
              <a:rPr lang="ja-JP" altLang="en-US" dirty="0"/>
              <a:t>の回答をそのまま提出してはいけない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3A21C6-5EB9-87C5-772C-8D6CF1BF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3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B400E-9E2E-1754-8604-EE7326AB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193251"/>
          </a:xfrm>
        </p:spPr>
        <p:txBody>
          <a:bodyPr/>
          <a:lstStyle/>
          <a:p>
            <a:r>
              <a:rPr lang="en-US" altLang="ja-JP" dirty="0" err="1"/>
              <a:t>ChatGPT</a:t>
            </a:r>
            <a:r>
              <a:rPr lang="en-US" altLang="ja-JP" dirty="0"/>
              <a:t> </a:t>
            </a:r>
            <a:r>
              <a:rPr lang="ja-JP" altLang="en-US" dirty="0"/>
              <a:t>との問答の例①　質問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88EE79-01AC-601F-A51C-C06D1564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99D150D-8928-DA5D-38DC-5C7F870A2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223"/>
            <a:ext cx="9144000" cy="11375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C540B9E-D861-9DDA-8975-86952434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0634"/>
            <a:ext cx="8015528" cy="49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B400E-9E2E-1754-8604-EE7326AB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692562"/>
          </a:xfrm>
        </p:spPr>
        <p:txBody>
          <a:bodyPr/>
          <a:lstStyle/>
          <a:p>
            <a:r>
              <a:rPr lang="en-US" altLang="ja-JP" dirty="0" err="1"/>
              <a:t>ChatGPT</a:t>
            </a:r>
            <a:r>
              <a:rPr lang="en-US" altLang="ja-JP" dirty="0"/>
              <a:t> </a:t>
            </a:r>
            <a:r>
              <a:rPr lang="ja-JP" altLang="en-US" dirty="0"/>
              <a:t>との問答の例②　プログラム作成を頼む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88EE79-01AC-601F-A51C-C06D1564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8BBEA3-5E56-309B-54C2-CFCC0B04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3796871" cy="199124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FD5F53-1DAF-1DBC-27BE-3BE28367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71" y="1606962"/>
            <a:ext cx="5347129" cy="51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82F4B-3A00-2649-21D0-09D15F98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ChatGPT</a:t>
            </a:r>
            <a:r>
              <a:rPr lang="en-US" altLang="ja-JP" dirty="0"/>
              <a:t> </a:t>
            </a:r>
            <a:r>
              <a:rPr lang="ja-JP" altLang="en-US" dirty="0"/>
              <a:t>との問答の例③　ミスを探すことを頼む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6ABC2-6CAE-B500-2287-475C380E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AD1DBE-EB6D-0740-7469-D792B4E7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3934"/>
            <a:ext cx="9142649" cy="17525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2BC9324-55F4-DFF0-D44F-9720310B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9300"/>
            <a:ext cx="9144000" cy="26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2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82F4B-3A00-2649-21D0-09D15F98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ChatGPT</a:t>
            </a:r>
            <a:r>
              <a:rPr lang="en-US" altLang="ja-JP" dirty="0"/>
              <a:t> </a:t>
            </a:r>
            <a:r>
              <a:rPr lang="ja-JP" altLang="en-US" dirty="0"/>
              <a:t>との問答の例④　疑問に思ったことを相談する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6ABC2-6CAE-B500-2287-475C380E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532290-8001-06AE-F59C-51BDC6A0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15"/>
            <a:ext cx="5467350" cy="7429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BE93DA4-CBE9-9D91-C94A-55F44238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17" y="1472435"/>
            <a:ext cx="5205730" cy="53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76466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の全体を，基礎から最新応用まで幅広く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確認．理論と実践のバランスにも配慮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ビジュアルな説明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．ＡＩがパソコンで実行できることを確認できるための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プログラム例紹介，体験型学習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の社会的影響と倫理的考察の深化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技術の可能性，限界，未来展望，社会への影響について考察できる基礎知識とスキル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実務にも直結する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スキルの習得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：問題解決能力，アルゴリズム的思考，ＡＩの基礎スキルの向上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82F4B-3A00-2649-21D0-09D15F98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ChatGPT</a:t>
            </a:r>
            <a:r>
              <a:rPr lang="en-US" altLang="ja-JP" dirty="0"/>
              <a:t> </a:t>
            </a:r>
            <a:r>
              <a:rPr lang="ja-JP" altLang="en-US" dirty="0"/>
              <a:t>との問答の例⑤　勉強用に要点の作成を頼む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6ABC2-6CAE-B500-2287-475C380E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EFAE6-5326-B04A-B745-D6A2036C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922"/>
            <a:ext cx="5495925" cy="7524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B59799-DE88-928C-A0CB-626CDC3B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43" y="2232367"/>
            <a:ext cx="6705600" cy="45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1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509FC-95C1-CCA0-AF8D-A5D6F412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ChatGPT</a:t>
            </a:r>
            <a:r>
              <a:rPr kumimoji="1" lang="en-US" altLang="ja-JP" dirty="0"/>
              <a:t> </a:t>
            </a:r>
            <a:r>
              <a:rPr kumimoji="1" lang="ja-JP" altLang="en-US" dirty="0"/>
              <a:t>利用上の注意点を再確認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CF493-C9F9-39DD-87D5-63D3249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678685" cy="57629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ja-JP" sz="2400" b="1" dirty="0"/>
              <a:t>AI</a:t>
            </a:r>
            <a:r>
              <a:rPr lang="ja-JP" altLang="en-US" sz="2400" b="1" dirty="0"/>
              <a:t>の回答が間違っている場合がある</a:t>
            </a:r>
            <a:r>
              <a:rPr lang="en-US" altLang="ja-JP" sz="24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2400" dirty="0"/>
              <a:t>AI </a:t>
            </a:r>
            <a:r>
              <a:rPr lang="ja-JP" altLang="en-US" sz="2400" dirty="0"/>
              <a:t>は、不正確な回答を提供する可能性がある。提供される回答は、参考にとどめ、</a:t>
            </a:r>
            <a:r>
              <a:rPr lang="ja-JP" altLang="en-US" sz="2400" b="1" dirty="0"/>
              <a:t>必ず他の信頼性の高い情報源などを確認</a:t>
            </a:r>
            <a:r>
              <a:rPr lang="ja-JP" altLang="en-US" sz="2400" dirty="0"/>
              <a:t>する。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dirty="0"/>
              <a:t>秘密の情報やプライバシについての投稿</a:t>
            </a:r>
            <a:r>
              <a:rPr lang="en-US" altLang="ja-JP" sz="24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sz="2400" b="1" dirty="0"/>
              <a:t>個人情報や機密情報を投稿しないこと</a:t>
            </a:r>
            <a:endParaRPr lang="en-US" altLang="ja-JP" sz="24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ja-JP" altLang="en-US" sz="2400" dirty="0"/>
              <a:t>自習などでの利用</a:t>
            </a:r>
            <a:r>
              <a:rPr lang="en-US" altLang="ja-JP" sz="24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2400" dirty="0"/>
              <a:t>AI</a:t>
            </a:r>
            <a:r>
              <a:rPr lang="ja-JP" altLang="en-US" sz="2400" dirty="0"/>
              <a:t>は、相談相手として、自習などに役立つ。しかし、</a:t>
            </a:r>
            <a:r>
              <a:rPr lang="en-US" altLang="ja-JP" sz="2400" b="1" dirty="0"/>
              <a:t>AI</a:t>
            </a:r>
            <a:r>
              <a:rPr lang="ja-JP" altLang="en-US" sz="2400" b="1" dirty="0"/>
              <a:t> の回答をそのまま学校のレポートや宿題として提出してはいけません</a:t>
            </a:r>
            <a:r>
              <a:rPr lang="ja-JP" altLang="en-US" sz="2400" dirty="0"/>
              <a:t>。レポートや宿題は、学生自身の知識と理解を高めるためのもの。</a:t>
            </a:r>
            <a:r>
              <a:rPr lang="en-US" altLang="ja-JP" sz="2400" dirty="0"/>
              <a:t>AI</a:t>
            </a:r>
            <a:r>
              <a:rPr lang="ja-JP" altLang="en-US" sz="2400" dirty="0"/>
              <a:t>は参考として活用し、自分自身の考えや研究成果など、自分の成果物を提出することが大切。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3A21C6-5EB9-87C5-772C-8D6CF1BF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88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 </a:t>
            </a:r>
            <a:r>
              <a:rPr lang="ja-JP" altLang="en-US" dirty="0"/>
              <a:t>の魅力と可能性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</a:rPr>
              <a:t>AI 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は，複雑な問題の解決能力を持つ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ja-JP" sz="2400" dirty="0">
                <a:latin typeface="メイリオ" panose="020B0604030504040204" pitchFamily="50" charset="-128"/>
              </a:rPr>
              <a:t>AI </a:t>
            </a:r>
            <a:r>
              <a:rPr lang="ja-JP" altLang="en-US" sz="2400" dirty="0">
                <a:latin typeface="メイリオ" panose="020B0604030504040204" pitchFamily="50" charset="-128"/>
              </a:rPr>
              <a:t>は，人間の能力を拡張できる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例：作品の創造，翻訳，画像からの発見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en-US" altLang="ja-JP" sz="2400" dirty="0">
                <a:latin typeface="メイリオ" panose="020B0604030504040204" pitchFamily="50" charset="-128"/>
              </a:rPr>
              <a:t>AI 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は，今後も進歩し，生活や社会をより豊かにする能力を持つ</a:t>
            </a: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95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15-4. </a:t>
            </a:r>
            <a:r>
              <a:rPr lang="ja-JP" altLang="en-US" sz="4000" dirty="0"/>
              <a:t>問題解決と探索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5C8A7632-F41A-CEFB-5195-1212E1ACC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80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3516D-C954-7D88-2882-B00DC0B8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問題解決と探索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F526BF-A283-BE55-5BD0-CFCF9E773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AI </a:t>
            </a:r>
            <a:r>
              <a:rPr kumimoji="1" lang="ja-JP" altLang="en-US" dirty="0"/>
              <a:t>は，</a:t>
            </a:r>
            <a:r>
              <a:rPr lang="ja-JP" altLang="en-US" dirty="0"/>
              <a:t>効率的に問題を解決できる能力を持つ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そのための技術の１つ：　</a:t>
            </a:r>
            <a:r>
              <a:rPr lang="ja-JP" altLang="en-US" b="1" dirty="0"/>
              <a:t>探索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探索</a:t>
            </a:r>
            <a:r>
              <a:rPr lang="ja-JP" altLang="en-US" dirty="0"/>
              <a:t>は，可能な選択肢を順々に調べていくこと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最短経路を求める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ゲームの次の一手を決める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0F92FB-CCC1-C2AE-E44F-FB8600EB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283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99D72-0BAD-B159-7C16-FBF0B286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21 </a:t>
            </a:r>
            <a:r>
              <a:rPr kumimoji="1" lang="ja-JP" altLang="en-US" dirty="0"/>
              <a:t>ゲーム</a:t>
            </a:r>
            <a:r>
              <a:rPr lang="ja-JP" altLang="en-US" dirty="0"/>
              <a:t>のルール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47940-EB34-AC76-2547-C8DB662F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60696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dirty="0">
                <a:latin typeface="メイリオ" panose="020B0604030504040204" pitchFamily="50" charset="-128"/>
              </a:rPr>
              <a:t>２人のゲーム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ゲームは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「０」から開始</a:t>
            </a:r>
            <a:endParaRPr kumimoji="1" lang="en-US" altLang="ja-JP" sz="2400" b="1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dirty="0">
                <a:latin typeface="メイリオ" panose="020B0604030504040204" pitchFamily="50" charset="-128"/>
              </a:rPr>
              <a:t>２人で交互に、現在の数に、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１または２または３を足す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ことができる。これにより、数が増える。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ja-JP" altLang="en-US" sz="2400" b="1" dirty="0">
                <a:latin typeface="メイリオ" panose="020B0604030504040204" pitchFamily="50" charset="-128"/>
              </a:rPr>
              <a:t>２１を言った人が負け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とする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9485C2-2201-C459-75B6-AEB373CC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B3E99E-CE78-89E5-3ED6-B77E8EFF23EC}"/>
              </a:ext>
            </a:extLst>
          </p:cNvPr>
          <p:cNvSpPr txBox="1"/>
          <p:nvPr/>
        </p:nvSpPr>
        <p:spPr>
          <a:xfrm>
            <a:off x="438220" y="5045507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9CFBF672-1A4B-ACF7-E4B6-77416340776D}"/>
              </a:ext>
            </a:extLst>
          </p:cNvPr>
          <p:cNvSpPr/>
          <p:nvPr/>
        </p:nvSpPr>
        <p:spPr>
          <a:xfrm>
            <a:off x="243671" y="4760984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23325964-40A3-30EB-2EE6-458387C1BCAF}"/>
              </a:ext>
            </a:extLst>
          </p:cNvPr>
          <p:cNvSpPr/>
          <p:nvPr/>
        </p:nvSpPr>
        <p:spPr>
          <a:xfrm>
            <a:off x="1618639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A8914D16-BB3A-CCB5-DC60-2BE867560A64}"/>
              </a:ext>
            </a:extLst>
          </p:cNvPr>
          <p:cNvSpPr/>
          <p:nvPr/>
        </p:nvSpPr>
        <p:spPr>
          <a:xfrm>
            <a:off x="2977608" y="4732737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EBC1227D-A22A-F3DC-D65F-A0EB6EAAFED0}"/>
              </a:ext>
            </a:extLst>
          </p:cNvPr>
          <p:cNvSpPr/>
          <p:nvPr/>
        </p:nvSpPr>
        <p:spPr>
          <a:xfrm flipV="1">
            <a:off x="927365" y="5541597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DAECE710-41F6-7EEB-CB9E-253378628D05}"/>
              </a:ext>
            </a:extLst>
          </p:cNvPr>
          <p:cNvSpPr/>
          <p:nvPr/>
        </p:nvSpPr>
        <p:spPr>
          <a:xfrm>
            <a:off x="4644750" y="4732737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3C968E2D-65BB-2E19-97D4-DBB9CA05E3F4}"/>
              </a:ext>
            </a:extLst>
          </p:cNvPr>
          <p:cNvSpPr/>
          <p:nvPr/>
        </p:nvSpPr>
        <p:spPr>
          <a:xfrm>
            <a:off x="6323578" y="474857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C6C17018-4A3B-0D33-89C3-CB334AFA659D}"/>
              </a:ext>
            </a:extLst>
          </p:cNvPr>
          <p:cNvSpPr/>
          <p:nvPr/>
        </p:nvSpPr>
        <p:spPr>
          <a:xfrm>
            <a:off x="8159016" y="4763620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A7EE3099-E09C-BA0C-7EB9-4A1776735E93}"/>
              </a:ext>
            </a:extLst>
          </p:cNvPr>
          <p:cNvSpPr/>
          <p:nvPr/>
        </p:nvSpPr>
        <p:spPr>
          <a:xfrm flipV="1">
            <a:off x="1953748" y="5555162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F92E12B-91DB-22A9-C12D-9695BC8EBDC2}"/>
              </a:ext>
            </a:extLst>
          </p:cNvPr>
          <p:cNvSpPr/>
          <p:nvPr/>
        </p:nvSpPr>
        <p:spPr>
          <a:xfrm flipV="1">
            <a:off x="4105438" y="5553550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512391B8-AA7A-0E97-7FB1-CCE54364B6E6}"/>
              </a:ext>
            </a:extLst>
          </p:cNvPr>
          <p:cNvSpPr/>
          <p:nvPr/>
        </p:nvSpPr>
        <p:spPr>
          <a:xfrm flipV="1">
            <a:off x="5025461" y="5526556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A94A78DC-D9C6-1110-4200-78F897A327F9}"/>
              </a:ext>
            </a:extLst>
          </p:cNvPr>
          <p:cNvSpPr/>
          <p:nvPr/>
        </p:nvSpPr>
        <p:spPr>
          <a:xfrm flipV="1">
            <a:off x="6768317" y="5567589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74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66EB9-69E3-F60C-49FB-05D5A339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21</a:t>
            </a:r>
            <a:r>
              <a:rPr lang="ja-JP" altLang="en-US" dirty="0"/>
              <a:t> </a:t>
            </a:r>
            <a:r>
              <a:rPr kumimoji="1" lang="ja-JP" altLang="en-US" dirty="0"/>
              <a:t>ゲームの対戦イメージ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67DD9B-39C4-FBF9-675F-5BDB00E5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631FD32-EDA6-B712-E192-C2FEB1C6A647}"/>
              </a:ext>
            </a:extLst>
          </p:cNvPr>
          <p:cNvSpPr txBox="1">
            <a:spLocks/>
          </p:cNvSpPr>
          <p:nvPr/>
        </p:nvSpPr>
        <p:spPr>
          <a:xfrm>
            <a:off x="968183" y="1486896"/>
            <a:ext cx="6973614" cy="396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先攻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		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後攻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１，２　　　　　　３，４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５　　　　　　　　６，７，８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９，１０，１１　　１２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１３　　　　　　　１４，１５，１６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１７　　　　　　　１８，１９，２０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２１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（負け）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549B94F-26F5-097F-4CF9-C6D742A97196}"/>
              </a:ext>
            </a:extLst>
          </p:cNvPr>
          <p:cNvSpPr txBox="1">
            <a:spLocks/>
          </p:cNvSpPr>
          <p:nvPr/>
        </p:nvSpPr>
        <p:spPr>
          <a:xfrm>
            <a:off x="968183" y="853740"/>
            <a:ext cx="6654778" cy="53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最初は０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4EA1FA-36C4-3039-E6DF-9391CF35C78B}"/>
              </a:ext>
            </a:extLst>
          </p:cNvPr>
          <p:cNvSpPr txBox="1"/>
          <p:nvPr/>
        </p:nvSpPr>
        <p:spPr>
          <a:xfrm>
            <a:off x="438220" y="5454889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1  2  3  4  5  6  7  8  9 10 11 12 13 14 15 16 17 18 19 20 21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42BE62EE-BCFB-DB28-8ED6-F51F9D426A7E}"/>
              </a:ext>
            </a:extLst>
          </p:cNvPr>
          <p:cNvSpPr/>
          <p:nvPr/>
        </p:nvSpPr>
        <p:spPr>
          <a:xfrm>
            <a:off x="243671" y="5170366"/>
            <a:ext cx="783050" cy="287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8DE31BD2-AD2A-4FE0-65B4-6AC32A250EEC}"/>
              </a:ext>
            </a:extLst>
          </p:cNvPr>
          <p:cNvSpPr/>
          <p:nvPr/>
        </p:nvSpPr>
        <p:spPr>
          <a:xfrm>
            <a:off x="1618639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CF04D5B4-B53C-1956-3B3B-5D2CE88D11C3}"/>
              </a:ext>
            </a:extLst>
          </p:cNvPr>
          <p:cNvSpPr/>
          <p:nvPr/>
        </p:nvSpPr>
        <p:spPr>
          <a:xfrm>
            <a:off x="2977608" y="5142119"/>
            <a:ext cx="1180339" cy="3144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67FD87-889C-EC61-737A-457192787FA1}"/>
              </a:ext>
            </a:extLst>
          </p:cNvPr>
          <p:cNvSpPr/>
          <p:nvPr/>
        </p:nvSpPr>
        <p:spPr>
          <a:xfrm flipV="1">
            <a:off x="927365" y="5950979"/>
            <a:ext cx="783050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661261F6-95EA-4DF9-CF81-2287C7346FC8}"/>
              </a:ext>
            </a:extLst>
          </p:cNvPr>
          <p:cNvSpPr/>
          <p:nvPr/>
        </p:nvSpPr>
        <p:spPr>
          <a:xfrm>
            <a:off x="4644750" y="5142119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下カーブ 12">
            <a:extLst>
              <a:ext uri="{FF2B5EF4-FFF2-40B4-BE49-F238E27FC236}">
                <a16:creationId xmlns:a16="http://schemas.microsoft.com/office/drawing/2014/main" id="{3CDEB5AA-4F73-830F-C790-CE0421EAAF4D}"/>
              </a:ext>
            </a:extLst>
          </p:cNvPr>
          <p:cNvSpPr/>
          <p:nvPr/>
        </p:nvSpPr>
        <p:spPr>
          <a:xfrm>
            <a:off x="6323578" y="5157961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下カーブ 13">
            <a:extLst>
              <a:ext uri="{FF2B5EF4-FFF2-40B4-BE49-F238E27FC236}">
                <a16:creationId xmlns:a16="http://schemas.microsoft.com/office/drawing/2014/main" id="{268F0766-59F7-2F07-D8BA-A1EC092974C4}"/>
              </a:ext>
            </a:extLst>
          </p:cNvPr>
          <p:cNvSpPr/>
          <p:nvPr/>
        </p:nvSpPr>
        <p:spPr>
          <a:xfrm>
            <a:off x="8159016" y="5173002"/>
            <a:ext cx="422549" cy="3127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下カーブ 14">
            <a:extLst>
              <a:ext uri="{FF2B5EF4-FFF2-40B4-BE49-F238E27FC236}">
                <a16:creationId xmlns:a16="http://schemas.microsoft.com/office/drawing/2014/main" id="{D82FFABF-D97A-42D7-E0A1-374A47F3A458}"/>
              </a:ext>
            </a:extLst>
          </p:cNvPr>
          <p:cNvSpPr/>
          <p:nvPr/>
        </p:nvSpPr>
        <p:spPr>
          <a:xfrm flipV="1">
            <a:off x="1953748" y="5964544"/>
            <a:ext cx="1123085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下カーブ 15">
            <a:extLst>
              <a:ext uri="{FF2B5EF4-FFF2-40B4-BE49-F238E27FC236}">
                <a16:creationId xmlns:a16="http://schemas.microsoft.com/office/drawing/2014/main" id="{8D37560C-2289-6E0C-7DA2-DFE0B740E4CD}"/>
              </a:ext>
            </a:extLst>
          </p:cNvPr>
          <p:cNvSpPr/>
          <p:nvPr/>
        </p:nvSpPr>
        <p:spPr>
          <a:xfrm flipV="1">
            <a:off x="4105438" y="5962932"/>
            <a:ext cx="584907" cy="3240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AAA28B3C-1DD5-248B-D2AA-4128DBCFFE2A}"/>
              </a:ext>
            </a:extLst>
          </p:cNvPr>
          <p:cNvSpPr/>
          <p:nvPr/>
        </p:nvSpPr>
        <p:spPr>
          <a:xfrm flipV="1">
            <a:off x="5025461" y="5935938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カーブ 17">
            <a:extLst>
              <a:ext uri="{FF2B5EF4-FFF2-40B4-BE49-F238E27FC236}">
                <a16:creationId xmlns:a16="http://schemas.microsoft.com/office/drawing/2014/main" id="{45DE1AF4-FA38-8A83-6DBC-87D4AF1362B0}"/>
              </a:ext>
            </a:extLst>
          </p:cNvPr>
          <p:cNvSpPr/>
          <p:nvPr/>
        </p:nvSpPr>
        <p:spPr>
          <a:xfrm flipV="1">
            <a:off x="6768317" y="5976971"/>
            <a:ext cx="1370494" cy="3127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8051211" y="11107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8005645" y="2562748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29DEBF-0E45-4F85-9C24-C1ABCF2C698A}"/>
              </a:ext>
            </a:extLst>
          </p:cNvPr>
          <p:cNvSpPr txBox="1"/>
          <p:nvPr/>
        </p:nvSpPr>
        <p:spPr>
          <a:xfrm>
            <a:off x="8051211" y="35432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9741A-284A-4F44-8305-623269A04503}"/>
              </a:ext>
            </a:extLst>
          </p:cNvPr>
          <p:cNvSpPr txBox="1"/>
          <p:nvPr/>
        </p:nvSpPr>
        <p:spPr>
          <a:xfrm>
            <a:off x="2611028" y="867745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が自分の使う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決める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AA4489-4D8A-4F7B-825B-4ABD13BA7463}"/>
              </a:ext>
            </a:extLst>
          </p:cNvPr>
          <p:cNvSpPr/>
          <p:nvPr/>
        </p:nvSpPr>
        <p:spPr>
          <a:xfrm>
            <a:off x="853696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def computer(a):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if( a == 1 ):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2 ):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2 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3 ):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1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5 ):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6 ):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2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7 ):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1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9 ):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10 ):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2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11 ):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1 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13 ):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14 ):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2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15 ):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1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17 ):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18 ):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2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elif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a == 19 ):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1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else: 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return 0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496134-0765-4D66-9A0A-813FD54D1FB9}"/>
              </a:ext>
            </a:extLst>
          </p:cNvPr>
          <p:cNvSpPr/>
          <p:nvPr/>
        </p:nvSpPr>
        <p:spPr>
          <a:xfrm>
            <a:off x="5425696" y="644893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def move(a, r):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if (r == 1) and (a &lt; 21):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a = a + 1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if (r == 2) and (a &lt; 21):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a = a + 2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if (r == 3) and (a &lt; 21):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a = a + 3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     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return a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= 0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while(True):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print('a = %d' % a)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r = int(input())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a = move(a, r)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print('a = %d' % a)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r = computer(a)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print('computer: %d' % r)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    a = move(a, 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1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733EE81-4CC7-8ABE-7D30-203A246B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" y="2214497"/>
            <a:ext cx="5477084" cy="267133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822156" cy="5962761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URL</a:t>
            </a:r>
            <a:r>
              <a:rPr lang="en-US" altLang="ja-JP" sz="2400" dirty="0"/>
              <a:t>: </a:t>
            </a:r>
            <a:r>
              <a:rPr lang="en-US" altLang="ja-JP" sz="2400" dirty="0">
                <a:hlinkClick r:id="rId3"/>
              </a:rPr>
              <a:t>https://trinket.io/python/5468e2724a</a:t>
            </a:r>
            <a:endParaRPr lang="en-US" altLang="ja-JP" sz="2400" dirty="0">
              <a:latin typeface="Merriweather" panose="020F0502020204030204" pitchFamily="2" charset="0"/>
            </a:endParaRPr>
          </a:p>
          <a:p>
            <a:r>
              <a:rPr lang="ja-JP" altLang="en-US" sz="2400" dirty="0"/>
              <a:t>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065120" y="3652818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279988" y="4104369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068292" y="496495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3669812" y="51285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373183" y="2919691"/>
            <a:ext cx="391886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512970" y="1752832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428464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A8BF9-CF18-ED7A-E82B-D086E8C3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実行開始後の手順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D30296-0C89-3A9E-AF86-ED091488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キーボードで、１＋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、２＋</a:t>
            </a:r>
            <a:r>
              <a:rPr kumimoji="1" lang="en-US" altLang="ja-JP" dirty="0"/>
              <a:t>Enter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 + Enter </a:t>
            </a:r>
            <a:r>
              <a:rPr kumimoji="1" lang="ja-JP" altLang="en-US" dirty="0"/>
              <a:t>の操作を続ける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１：行動１　２：行動２　３：行動３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　</a:t>
            </a:r>
            <a:r>
              <a:rPr kumimoji="1" lang="ja-JP" altLang="en-US" dirty="0">
                <a:solidFill>
                  <a:srgbClr val="C00000"/>
                </a:solidFill>
              </a:rPr>
              <a:t>今度はコンピュータが対戦相手である</a:t>
            </a:r>
            <a:r>
              <a:rPr kumimoji="1" lang="ja-JP" altLang="en-US" dirty="0"/>
              <a:t>。画面を確認する。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２１になったらゲームは終わり。「</a:t>
            </a:r>
            <a:r>
              <a:rPr lang="en-US" altLang="ja-JP" b="1" i="0" dirty="0">
                <a:solidFill>
                  <a:srgbClr val="1A1A1A"/>
                </a:solidFill>
                <a:effectLst/>
                <a:latin typeface="ヒラギノ角ゴ Pro W3"/>
              </a:rPr>
              <a:t>Stop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」をクリックして</a:t>
            </a:r>
            <a:r>
              <a:rPr lang="ja-JP" altLang="en-US" b="1" i="0" dirty="0">
                <a:solidFill>
                  <a:srgbClr val="1A1A1A"/>
                </a:solidFill>
                <a:effectLst/>
                <a:latin typeface="ヒラギノ角ゴ Pro W3"/>
              </a:rPr>
              <a:t>終了</a:t>
            </a:r>
            <a:r>
              <a:rPr lang="ja-JP" altLang="en-US" b="0" i="0" dirty="0">
                <a:solidFill>
                  <a:srgbClr val="1A1A1A"/>
                </a:solidFill>
                <a:effectLst/>
                <a:latin typeface="ヒラギノ角ゴ Pro W3"/>
              </a:rPr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39097C-8C35-4BA2-9C19-E4CEBBE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9C1A75-A9EC-3F78-5346-193C03FD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1" y="3771105"/>
            <a:ext cx="4367244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15-1</a:t>
            </a:r>
            <a:r>
              <a:rPr lang="ja-JP" altLang="en-US" dirty="0"/>
              <a:t> 人工知能（</a:t>
            </a:r>
            <a:r>
              <a:rPr lang="en-US" altLang="ja-JP" dirty="0"/>
              <a:t>AI</a:t>
            </a:r>
            <a:r>
              <a:rPr lang="ja-JP" altLang="en-US" dirty="0"/>
              <a:t>）とは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0E2BBA-3493-C71E-9E82-B67E18A8D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595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15-5 </a:t>
            </a:r>
            <a:r>
              <a:rPr lang="ja-JP" altLang="en-US" dirty="0"/>
              <a:t>総当たり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A48C7A-0956-4C5C-B2A6-9F2533C82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360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3313D-A14E-1277-5163-A0F89DC6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総当たり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D881E-1798-E252-BC4C-31979F10E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総当たり</a:t>
            </a:r>
            <a:r>
              <a:rPr kumimoji="1" lang="ja-JP" altLang="en-US" dirty="0"/>
              <a:t>は，シンプルで，強力な問題解決手法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可能なすべての選択肢を試す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《</a:t>
            </a:r>
            <a:r>
              <a:rPr lang="ja-JP" altLang="en-US" dirty="0"/>
              <a:t>なぜ重要？</a:t>
            </a:r>
            <a:r>
              <a:rPr lang="en-US" altLang="ja-JP" dirty="0"/>
              <a:t>》</a:t>
            </a:r>
          </a:p>
          <a:p>
            <a:r>
              <a:rPr lang="ja-JP" altLang="en-US" dirty="0"/>
              <a:t>確実に最適解を見つけられる</a:t>
            </a:r>
            <a:endParaRPr lang="en-US" altLang="ja-JP" dirty="0"/>
          </a:p>
          <a:p>
            <a:r>
              <a:rPr lang="ja-JP" altLang="en-US" dirty="0"/>
              <a:t>コンピュータの高速化により、以前は不可能だった問題も解けるように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BE74B-0703-EB43-1A1C-9686F691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180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探索の対象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5D65A2-7A16-4624-B7AC-F7C8CE22EED6}"/>
              </a:ext>
            </a:extLst>
          </p:cNvPr>
          <p:cNvGrpSpPr/>
          <p:nvPr/>
        </p:nvGrpSpPr>
        <p:grpSpPr>
          <a:xfrm>
            <a:off x="301486" y="2320709"/>
            <a:ext cx="3177210" cy="3899118"/>
            <a:chOff x="76199" y="2567943"/>
            <a:chExt cx="2342323" cy="284255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D8D0238-8B63-4C8E-B6AE-D5F6C38E387F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EA8683A-2B01-43B9-8282-26A06CBA906B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8CD992DE-CFE5-4EE5-A170-E7BC522325FC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614A4DD-F479-4C7C-8A1C-12CED33E2F6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D9CECBF-BFB9-48D4-B7F5-5EF5E20284E7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3E75CBA-41AC-459B-9C9D-474CE47868CC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534EC24-4943-48D4-B761-B4A93BA826B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995E215-E92F-487B-B2D0-01BCD7F3936D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B137D7-3EC7-4E46-9B23-8EDC5DD4B6AB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30672D-F0B4-AE84-8054-4444940C3CEC}"/>
              </a:ext>
            </a:extLst>
          </p:cNvPr>
          <p:cNvSpPr txBox="1"/>
          <p:nvPr/>
        </p:nvSpPr>
        <p:spPr>
          <a:xfrm>
            <a:off x="4445000" y="2745652"/>
            <a:ext cx="391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縦　３，横　２</a:t>
            </a:r>
          </a:p>
        </p:txBody>
      </p:sp>
    </p:spTree>
    <p:extLst>
      <p:ext uri="{BB962C8B-B14F-4D97-AF65-F5344CB8AC3E}">
        <p14:creationId xmlns:p14="http://schemas.microsoft.com/office/powerpoint/2010/main" val="1773651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遷移関数と行動番号</a:t>
            </a:r>
            <a:r>
              <a:rPr kumimoji="1" lang="ja-JP" altLang="en-US" sz="3500" dirty="0"/>
              <a:t>　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8D0238-8B63-4C8E-B6AE-D5F6C38E387F}"/>
              </a:ext>
            </a:extLst>
          </p:cNvPr>
          <p:cNvSpPr txBox="1"/>
          <p:nvPr/>
        </p:nvSpPr>
        <p:spPr>
          <a:xfrm>
            <a:off x="301486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A8683A-2B01-43B9-8282-26A06CBA906B}"/>
              </a:ext>
            </a:extLst>
          </p:cNvPr>
          <p:cNvSpPr/>
          <p:nvPr/>
        </p:nvSpPr>
        <p:spPr>
          <a:xfrm>
            <a:off x="908167" y="2320709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D992DE-CFE5-4EE5-A170-E7BC522325FC}"/>
              </a:ext>
            </a:extLst>
          </p:cNvPr>
          <p:cNvSpPr/>
          <p:nvPr/>
        </p:nvSpPr>
        <p:spPr>
          <a:xfrm>
            <a:off x="908165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614A4DD-F479-4C7C-8A1C-12CED33E2F68}"/>
              </a:ext>
            </a:extLst>
          </p:cNvPr>
          <p:cNvSpPr/>
          <p:nvPr/>
        </p:nvSpPr>
        <p:spPr>
          <a:xfrm>
            <a:off x="908165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D9CECBF-BFB9-48D4-B7F5-5EF5E20284E7}"/>
              </a:ext>
            </a:extLst>
          </p:cNvPr>
          <p:cNvSpPr txBox="1"/>
          <p:nvPr/>
        </p:nvSpPr>
        <p:spPr>
          <a:xfrm>
            <a:off x="1586751" y="2701817"/>
            <a:ext cx="1285265" cy="63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3E75CBA-41AC-459B-9C9D-474CE47868CC}"/>
              </a:ext>
            </a:extLst>
          </p:cNvPr>
          <p:cNvSpPr/>
          <p:nvPr/>
        </p:nvSpPr>
        <p:spPr>
          <a:xfrm>
            <a:off x="2194900" y="2342063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534EC24-4943-48D4-B761-B4A93BA826BA}"/>
              </a:ext>
            </a:extLst>
          </p:cNvPr>
          <p:cNvSpPr/>
          <p:nvPr/>
        </p:nvSpPr>
        <p:spPr>
          <a:xfrm>
            <a:off x="2193430" y="3618134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95E215-E92F-487B-B2D0-01BCD7F3936D}"/>
              </a:ext>
            </a:extLst>
          </p:cNvPr>
          <p:cNvSpPr/>
          <p:nvPr/>
        </p:nvSpPr>
        <p:spPr>
          <a:xfrm>
            <a:off x="2193430" y="4915560"/>
            <a:ext cx="1285265" cy="13042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B137D7-3EC7-4E46-9B23-8EDC5DD4B6AB}"/>
              </a:ext>
            </a:extLst>
          </p:cNvPr>
          <p:cNvSpPr txBox="1"/>
          <p:nvPr/>
        </p:nvSpPr>
        <p:spPr>
          <a:xfrm>
            <a:off x="878866" y="2745652"/>
            <a:ext cx="141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B710A3-00A0-44D2-AC58-3D7A161D95E5}"/>
              </a:ext>
            </a:extLst>
          </p:cNvPr>
          <p:cNvSpPr txBox="1"/>
          <p:nvPr/>
        </p:nvSpPr>
        <p:spPr>
          <a:xfrm>
            <a:off x="1390223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5124B5-A454-4F3B-9BBD-C1487E9D3DA6}"/>
              </a:ext>
            </a:extLst>
          </p:cNvPr>
          <p:cNvSpPr txBox="1"/>
          <p:nvPr/>
        </p:nvSpPr>
        <p:spPr>
          <a:xfrm>
            <a:off x="2626781" y="18370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705201-3D3B-42F9-BDB6-564E4D52883A}"/>
              </a:ext>
            </a:extLst>
          </p:cNvPr>
          <p:cNvSpPr txBox="1"/>
          <p:nvPr/>
        </p:nvSpPr>
        <p:spPr>
          <a:xfrm>
            <a:off x="4108008" y="3292926"/>
            <a:ext cx="49816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1.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&lt; 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+ 1, y = 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endParaRPr kumimoji="1" lang="en-US" altLang="ja-JP" sz="2400" noProof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 – 1, </a:t>
            </a: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&lt; 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+ 1</a:t>
            </a:r>
          </a:p>
          <a:p>
            <a:pPr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上へ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&gt; 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のときのみ可能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x =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 y = y - 1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B1FCAD-5A28-454C-B32C-6022CEABD320}"/>
              </a:ext>
            </a:extLst>
          </p:cNvPr>
          <p:cNvSpPr txBox="1"/>
          <p:nvPr/>
        </p:nvSpPr>
        <p:spPr>
          <a:xfrm>
            <a:off x="3101599" y="18610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32F10E-8BD9-46CF-9CE7-BB1BC82C41A5}"/>
              </a:ext>
            </a:extLst>
          </p:cNvPr>
          <p:cNvSpPr txBox="1"/>
          <p:nvPr/>
        </p:nvSpPr>
        <p:spPr>
          <a:xfrm>
            <a:off x="463861" y="2750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A3AD2E-D755-44BA-94D8-47F4FD11A383}"/>
              </a:ext>
            </a:extLst>
          </p:cNvPr>
          <p:cNvSpPr txBox="1"/>
          <p:nvPr/>
        </p:nvSpPr>
        <p:spPr>
          <a:xfrm>
            <a:off x="466538" y="3971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9761C7-348C-4974-A745-CF24259BF6CD}"/>
              </a:ext>
            </a:extLst>
          </p:cNvPr>
          <p:cNvSpPr txBox="1"/>
          <p:nvPr/>
        </p:nvSpPr>
        <p:spPr>
          <a:xfrm>
            <a:off x="463861" y="5191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9FD16FA-C436-4C41-A3A9-49A060E4BA90}"/>
              </a:ext>
            </a:extLst>
          </p:cNvPr>
          <p:cNvSpPr txBox="1"/>
          <p:nvPr/>
        </p:nvSpPr>
        <p:spPr>
          <a:xfrm>
            <a:off x="0" y="574451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A738AB5-D7AC-4983-BDDA-E9296533490A}"/>
              </a:ext>
            </a:extLst>
          </p:cNvPr>
          <p:cNvSpPr txBox="1"/>
          <p:nvPr/>
        </p:nvSpPr>
        <p:spPr>
          <a:xfrm>
            <a:off x="3739754" y="26840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行動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番号</a:t>
            </a:r>
          </a:p>
        </p:txBody>
      </p:sp>
    </p:spTree>
    <p:extLst>
      <p:ext uri="{BB962C8B-B14F-4D97-AF65-F5344CB8AC3E}">
        <p14:creationId xmlns:p14="http://schemas.microsoft.com/office/powerpoint/2010/main" val="262030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パス長１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60388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FBF8037-E4CE-44B9-882D-6138F8D18D23}"/>
              </a:ext>
            </a:extLst>
          </p:cNvPr>
          <p:cNvSpPr/>
          <p:nvPr/>
        </p:nvSpPr>
        <p:spPr>
          <a:xfrm>
            <a:off x="1082005" y="3241960"/>
            <a:ext cx="1427372" cy="39757"/>
          </a:xfrm>
          <a:custGeom>
            <a:avLst/>
            <a:gdLst>
              <a:gd name="connsiteX0" fmla="*/ 0 w 1427372"/>
              <a:gd name="connsiteY0" fmla="*/ 39757 h 39757"/>
              <a:gd name="connsiteX1" fmla="*/ 1331843 w 1427372"/>
              <a:gd name="connsiteY1" fmla="*/ 6626 h 39757"/>
              <a:gd name="connsiteX2" fmla="*/ 1325217 w 1427372"/>
              <a:gd name="connsiteY2" fmla="*/ 0 h 39757"/>
              <a:gd name="connsiteX3" fmla="*/ 1358347 w 1427372"/>
              <a:gd name="connsiteY3" fmla="*/ 6626 h 3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372" h="39757">
                <a:moveTo>
                  <a:pt x="0" y="39757"/>
                </a:moveTo>
                <a:lnTo>
                  <a:pt x="1331843" y="6626"/>
                </a:lnTo>
                <a:cubicBezTo>
                  <a:pt x="1552712" y="0"/>
                  <a:pt x="1320800" y="0"/>
                  <a:pt x="1325217" y="0"/>
                </a:cubicBezTo>
                <a:cubicBezTo>
                  <a:pt x="1329634" y="0"/>
                  <a:pt x="1343990" y="3313"/>
                  <a:pt x="1358347" y="66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2108F7B9-1EE8-48CE-BC54-FD545CB148AF}"/>
              </a:ext>
            </a:extLst>
          </p:cNvPr>
          <p:cNvSpPr/>
          <p:nvPr/>
        </p:nvSpPr>
        <p:spPr>
          <a:xfrm>
            <a:off x="982613" y="3381108"/>
            <a:ext cx="39757" cy="1106557"/>
          </a:xfrm>
          <a:custGeom>
            <a:avLst/>
            <a:gdLst>
              <a:gd name="connsiteX0" fmla="*/ 0 w 39757"/>
              <a:gd name="connsiteY0" fmla="*/ 0 h 1106557"/>
              <a:gd name="connsiteX1" fmla="*/ 39757 w 39757"/>
              <a:gd name="connsiteY1" fmla="*/ 1106557 h 1106557"/>
              <a:gd name="connsiteX2" fmla="*/ 39757 w 39757"/>
              <a:gd name="connsiteY2" fmla="*/ 1106557 h 110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7" h="1106557">
                <a:moveTo>
                  <a:pt x="0" y="0"/>
                </a:moveTo>
                <a:lnTo>
                  <a:pt x="39757" y="1106557"/>
                </a:lnTo>
                <a:lnTo>
                  <a:pt x="39757" y="1106557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8F2CBE-0C31-4944-A22E-E1E1D3679D39}"/>
              </a:ext>
            </a:extLst>
          </p:cNvPr>
          <p:cNvSpPr txBox="1"/>
          <p:nvPr/>
        </p:nvSpPr>
        <p:spPr>
          <a:xfrm>
            <a:off x="3485257" y="2601828"/>
            <a:ext cx="306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697F43-8EF5-C613-7B70-5999B73E9F39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4184299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総当たり</a:t>
            </a:r>
            <a:r>
              <a:rPr kumimoji="1" lang="ja-JP" altLang="en-US" sz="3500" dirty="0"/>
              <a:t>の例　パス長２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13A0F0-0CFD-4914-A03C-FD55D3F1B8D2}"/>
              </a:ext>
            </a:extLst>
          </p:cNvPr>
          <p:cNvGrpSpPr/>
          <p:nvPr/>
        </p:nvGrpSpPr>
        <p:grpSpPr>
          <a:xfrm>
            <a:off x="-102636" y="2487168"/>
            <a:ext cx="3177210" cy="3899118"/>
            <a:chOff x="76199" y="2567943"/>
            <a:chExt cx="2342323" cy="2842553"/>
          </a:xfrm>
        </p:grpSpPr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A945D20-90A0-4491-8471-FBBDBD44BB96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FEC3CEF-3087-432A-9470-D86D743DFFE7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DAEA8431-B03B-4961-AA78-01BF6D274472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1C8F173-061A-4C7D-8A64-8B80F22FA4F8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71E5FF19-168C-4B5D-A4C3-B86F585D0B9E}"/>
                </a:ext>
              </a:extLst>
            </p:cNvPr>
            <p:cNvSpPr txBox="1"/>
            <p:nvPr/>
          </p:nvSpPr>
          <p:spPr>
            <a:xfrm>
              <a:off x="1023730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821E2C51-B8DC-4FAD-9DB5-8F15F123B1E8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3D6A225-957D-4937-97CB-8B12C8251D20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605B65A-988D-4E2A-8E3A-6871B3896A3B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D740122-DE1F-407A-811F-9AB964C98B59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0BAE22A-2D07-4605-A35D-67FC7413E0F1}"/>
              </a:ext>
            </a:extLst>
          </p:cNvPr>
          <p:cNvSpPr/>
          <p:nvPr/>
        </p:nvSpPr>
        <p:spPr>
          <a:xfrm>
            <a:off x="1119878" y="3116052"/>
            <a:ext cx="1473699" cy="1364987"/>
          </a:xfrm>
          <a:custGeom>
            <a:avLst/>
            <a:gdLst>
              <a:gd name="connsiteX0" fmla="*/ 0 w 1473699"/>
              <a:gd name="connsiteY0" fmla="*/ 106030 h 1364987"/>
              <a:gd name="connsiteX1" fmla="*/ 1331844 w 1473699"/>
              <a:gd name="connsiteY1" fmla="*/ 125908 h 1364987"/>
              <a:gd name="connsiteX2" fmla="*/ 1371600 w 1473699"/>
              <a:gd name="connsiteY2" fmla="*/ 1364987 h 136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699" h="1364987">
                <a:moveTo>
                  <a:pt x="0" y="106030"/>
                </a:moveTo>
                <a:cubicBezTo>
                  <a:pt x="551622" y="11056"/>
                  <a:pt x="1103244" y="-83918"/>
                  <a:pt x="1331844" y="125908"/>
                </a:cubicBezTo>
                <a:cubicBezTo>
                  <a:pt x="1560444" y="335734"/>
                  <a:pt x="1466022" y="850360"/>
                  <a:pt x="1371600" y="136498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C3A1755A-EFE1-4387-B965-AF69DA911C44}"/>
              </a:ext>
            </a:extLst>
          </p:cNvPr>
          <p:cNvSpPr/>
          <p:nvPr/>
        </p:nvSpPr>
        <p:spPr>
          <a:xfrm>
            <a:off x="988599" y="3319064"/>
            <a:ext cx="1306807" cy="1262331"/>
          </a:xfrm>
          <a:custGeom>
            <a:avLst/>
            <a:gdLst>
              <a:gd name="connsiteX0" fmla="*/ 59898 w 1306807"/>
              <a:gd name="connsiteY0" fmla="*/ 0 h 1262331"/>
              <a:gd name="connsiteX1" fmla="*/ 143026 w 1306807"/>
              <a:gd name="connsiteY1" fmla="*/ 1108363 h 1262331"/>
              <a:gd name="connsiteX2" fmla="*/ 1306807 w 1306807"/>
              <a:gd name="connsiteY2" fmla="*/ 1226127 h 12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807" h="1262331">
                <a:moveTo>
                  <a:pt x="59898" y="0"/>
                </a:moveTo>
                <a:cubicBezTo>
                  <a:pt x="-2447" y="452004"/>
                  <a:pt x="-64792" y="904009"/>
                  <a:pt x="143026" y="1108363"/>
                </a:cubicBezTo>
                <a:cubicBezTo>
                  <a:pt x="350844" y="1312717"/>
                  <a:pt x="828825" y="1269422"/>
                  <a:pt x="1306807" y="122612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3839B2-FDC1-4149-A9CF-F32E6097E357}"/>
              </a:ext>
            </a:extLst>
          </p:cNvPr>
          <p:cNvSpPr/>
          <p:nvPr/>
        </p:nvSpPr>
        <p:spPr>
          <a:xfrm>
            <a:off x="1152406" y="3239426"/>
            <a:ext cx="1297817" cy="245950"/>
          </a:xfrm>
          <a:custGeom>
            <a:avLst/>
            <a:gdLst>
              <a:gd name="connsiteX0" fmla="*/ 6928 w 1297817"/>
              <a:gd name="connsiteY0" fmla="*/ 31147 h 245950"/>
              <a:gd name="connsiteX1" fmla="*/ 997528 w 1297817"/>
              <a:gd name="connsiteY1" fmla="*/ 3438 h 245950"/>
              <a:gd name="connsiteX2" fmla="*/ 1191491 w 1297817"/>
              <a:gd name="connsiteY2" fmla="*/ 100420 h 245950"/>
              <a:gd name="connsiteX3" fmla="*/ 1205346 w 1297817"/>
              <a:gd name="connsiteY3" fmla="*/ 245892 h 245950"/>
              <a:gd name="connsiteX4" fmla="*/ 0 w 1297817"/>
              <a:gd name="connsiteY4" fmla="*/ 114274 h 24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817" h="245950">
                <a:moveTo>
                  <a:pt x="6928" y="31147"/>
                </a:moveTo>
                <a:cubicBezTo>
                  <a:pt x="403514" y="11520"/>
                  <a:pt x="800101" y="-8107"/>
                  <a:pt x="997528" y="3438"/>
                </a:cubicBezTo>
                <a:cubicBezTo>
                  <a:pt x="1194955" y="14983"/>
                  <a:pt x="1156855" y="60011"/>
                  <a:pt x="1191491" y="100420"/>
                </a:cubicBezTo>
                <a:cubicBezTo>
                  <a:pt x="1226127" y="140829"/>
                  <a:pt x="1403928" y="243583"/>
                  <a:pt x="1205346" y="245892"/>
                </a:cubicBezTo>
                <a:cubicBezTo>
                  <a:pt x="1006764" y="248201"/>
                  <a:pt x="503382" y="181237"/>
                  <a:pt x="0" y="1142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54D661B3-92F7-4538-83CA-F03273C53D17}"/>
              </a:ext>
            </a:extLst>
          </p:cNvPr>
          <p:cNvSpPr/>
          <p:nvPr/>
        </p:nvSpPr>
        <p:spPr>
          <a:xfrm>
            <a:off x="1103916" y="3388337"/>
            <a:ext cx="222355" cy="1215119"/>
          </a:xfrm>
          <a:custGeom>
            <a:avLst/>
            <a:gdLst>
              <a:gd name="connsiteX0" fmla="*/ 0 w 222355"/>
              <a:gd name="connsiteY0" fmla="*/ 0 h 1215119"/>
              <a:gd name="connsiteX1" fmla="*/ 48490 w 222355"/>
              <a:gd name="connsiteY1" fmla="*/ 1032163 h 1215119"/>
              <a:gd name="connsiteX2" fmla="*/ 152400 w 222355"/>
              <a:gd name="connsiteY2" fmla="*/ 1184563 h 1215119"/>
              <a:gd name="connsiteX3" fmla="*/ 221672 w 222355"/>
              <a:gd name="connsiteY3" fmla="*/ 678872 h 1215119"/>
              <a:gd name="connsiteX4" fmla="*/ 110836 w 222355"/>
              <a:gd name="connsiteY4" fmla="*/ 20781 h 121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55" h="1215119">
                <a:moveTo>
                  <a:pt x="0" y="0"/>
                </a:moveTo>
                <a:cubicBezTo>
                  <a:pt x="11545" y="417368"/>
                  <a:pt x="23090" y="834736"/>
                  <a:pt x="48490" y="1032163"/>
                </a:cubicBezTo>
                <a:cubicBezTo>
                  <a:pt x="73890" y="1229590"/>
                  <a:pt x="123536" y="1243445"/>
                  <a:pt x="152400" y="1184563"/>
                </a:cubicBezTo>
                <a:cubicBezTo>
                  <a:pt x="181264" y="1125681"/>
                  <a:pt x="228599" y="872836"/>
                  <a:pt x="221672" y="678872"/>
                </a:cubicBezTo>
                <a:cubicBezTo>
                  <a:pt x="214745" y="484908"/>
                  <a:pt x="162790" y="252844"/>
                  <a:pt x="110836" y="2078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1A05085-8F4B-4617-B85D-08B1C11BEA41}"/>
              </a:ext>
            </a:extLst>
          </p:cNvPr>
          <p:cNvSpPr/>
          <p:nvPr/>
        </p:nvSpPr>
        <p:spPr>
          <a:xfrm>
            <a:off x="840283" y="3353700"/>
            <a:ext cx="263633" cy="2576946"/>
          </a:xfrm>
          <a:custGeom>
            <a:avLst/>
            <a:gdLst>
              <a:gd name="connsiteX0" fmla="*/ 28105 w 263633"/>
              <a:gd name="connsiteY0" fmla="*/ 0 h 2576946"/>
              <a:gd name="connsiteX1" fmla="*/ 21178 w 263633"/>
              <a:gd name="connsiteY1" fmla="*/ 1115291 h 2576946"/>
              <a:gd name="connsiteX2" fmla="*/ 263633 w 263633"/>
              <a:gd name="connsiteY2" fmla="*/ 2576946 h 257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633" h="2576946">
                <a:moveTo>
                  <a:pt x="28105" y="0"/>
                </a:moveTo>
                <a:cubicBezTo>
                  <a:pt x="5014" y="342900"/>
                  <a:pt x="-18077" y="685800"/>
                  <a:pt x="21178" y="1115291"/>
                </a:cubicBezTo>
                <a:cubicBezTo>
                  <a:pt x="60433" y="1544782"/>
                  <a:pt x="162033" y="2060864"/>
                  <a:pt x="263633" y="25769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43F961-A9FC-4038-A4B2-C41F7023B623}"/>
              </a:ext>
            </a:extLst>
          </p:cNvPr>
          <p:cNvSpPr txBox="1"/>
          <p:nvPr/>
        </p:nvSpPr>
        <p:spPr>
          <a:xfrm>
            <a:off x="3554633" y="2445765"/>
            <a:ext cx="35509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AC455F-FA8A-DDC7-7A71-0CBFEA138D79}"/>
              </a:ext>
            </a:extLst>
          </p:cNvPr>
          <p:cNvSpPr txBox="1"/>
          <p:nvPr/>
        </p:nvSpPr>
        <p:spPr>
          <a:xfrm>
            <a:off x="7024421" y="2937520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1258968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探索の例　パス長３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B01C752-096B-424D-A395-816F5E79B1B9}"/>
              </a:ext>
            </a:extLst>
          </p:cNvPr>
          <p:cNvSpPr txBox="1"/>
          <p:nvPr/>
        </p:nvSpPr>
        <p:spPr>
          <a:xfrm>
            <a:off x="3471799" y="2088652"/>
            <a:ext cx="348845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総当たりの対象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1, 2, 3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3, 1, 4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3, 3, 4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・一連の行動：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3, 4, 3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A485913-F977-4F52-A722-A3E077F485F9}"/>
              </a:ext>
            </a:extLst>
          </p:cNvPr>
          <p:cNvGrpSpPr/>
          <p:nvPr/>
        </p:nvGrpSpPr>
        <p:grpSpPr>
          <a:xfrm>
            <a:off x="66448" y="2410242"/>
            <a:ext cx="3177210" cy="3899118"/>
            <a:chOff x="76199" y="2567943"/>
            <a:chExt cx="2342323" cy="2842553"/>
          </a:xfrm>
        </p:grpSpPr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CFF0DA3C-37F6-4A07-8589-92634CEA8D9B}"/>
                </a:ext>
              </a:extLst>
            </p:cNvPr>
            <p:cNvSpPr txBox="1"/>
            <p:nvPr/>
          </p:nvSpPr>
          <p:spPr>
            <a:xfrm>
              <a:off x="76199" y="2845780"/>
              <a:ext cx="9475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C6600475-35F0-4595-8085-C3E3288F8AB2}"/>
                </a:ext>
              </a:extLst>
            </p:cNvPr>
            <p:cNvSpPr/>
            <p:nvPr/>
          </p:nvSpPr>
          <p:spPr>
            <a:xfrm>
              <a:off x="523460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B1E1F3F-693D-49C5-BA6C-186EB642772F}"/>
                </a:ext>
              </a:extLst>
            </p:cNvPr>
            <p:cNvSpPr/>
            <p:nvPr/>
          </p:nvSpPr>
          <p:spPr>
            <a:xfrm>
              <a:off x="523459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43C06384-86B5-49D8-B0F8-029EF73BB812}"/>
                </a:ext>
              </a:extLst>
            </p:cNvPr>
            <p:cNvSpPr/>
            <p:nvPr/>
          </p:nvSpPr>
          <p:spPr>
            <a:xfrm>
              <a:off x="523459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510715D-F970-47B5-9B64-41E09AC49871}"/>
                </a:ext>
              </a:extLst>
            </p:cNvPr>
            <p:cNvSpPr/>
            <p:nvPr/>
          </p:nvSpPr>
          <p:spPr>
            <a:xfrm>
              <a:off x="1470991" y="256794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B196E2B-8884-4616-814D-9163C79BA02A}"/>
                </a:ext>
              </a:extLst>
            </p:cNvPr>
            <p:cNvSpPr/>
            <p:nvPr/>
          </p:nvSpPr>
          <p:spPr>
            <a:xfrm>
              <a:off x="1470990" y="3513798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35615C75-9C6E-4B32-9A59-41DAC6681409}"/>
                </a:ext>
              </a:extLst>
            </p:cNvPr>
            <p:cNvSpPr/>
            <p:nvPr/>
          </p:nvSpPr>
          <p:spPr>
            <a:xfrm>
              <a:off x="1470990" y="4459653"/>
              <a:ext cx="947531" cy="95084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CFE757E-B307-4EF4-8DAC-33F3A12B2186}"/>
                </a:ext>
              </a:extLst>
            </p:cNvPr>
            <p:cNvSpPr txBox="1"/>
            <p:nvPr/>
          </p:nvSpPr>
          <p:spPr>
            <a:xfrm>
              <a:off x="421864" y="2819816"/>
              <a:ext cx="1043744" cy="336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スタート</a:t>
              </a:r>
            </a:p>
          </p:txBody>
        </p:sp>
      </p:grp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BD24F238-BE51-40B1-8722-CF324EB923E3}"/>
              </a:ext>
            </a:extLst>
          </p:cNvPr>
          <p:cNvSpPr/>
          <p:nvPr/>
        </p:nvSpPr>
        <p:spPr>
          <a:xfrm>
            <a:off x="982974" y="3234515"/>
            <a:ext cx="1622318" cy="2745148"/>
          </a:xfrm>
          <a:custGeom>
            <a:avLst/>
            <a:gdLst>
              <a:gd name="connsiteX0" fmla="*/ 132955 w 1622318"/>
              <a:gd name="connsiteY0" fmla="*/ 0 h 2745148"/>
              <a:gd name="connsiteX1" fmla="*/ 98318 w 1622318"/>
              <a:gd name="connsiteY1" fmla="*/ 1143000 h 2745148"/>
              <a:gd name="connsiteX2" fmla="*/ 119100 w 1622318"/>
              <a:gd name="connsiteY2" fmla="*/ 2576945 h 2745148"/>
              <a:gd name="connsiteX3" fmla="*/ 1622318 w 1622318"/>
              <a:gd name="connsiteY3" fmla="*/ 2660073 h 274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2318" h="2745148">
                <a:moveTo>
                  <a:pt x="132955" y="0"/>
                </a:moveTo>
                <a:cubicBezTo>
                  <a:pt x="116791" y="356754"/>
                  <a:pt x="100627" y="713509"/>
                  <a:pt x="98318" y="1143000"/>
                </a:cubicBezTo>
                <a:cubicBezTo>
                  <a:pt x="96009" y="1572491"/>
                  <a:pt x="-134900" y="2324100"/>
                  <a:pt x="119100" y="2576945"/>
                </a:cubicBezTo>
                <a:cubicBezTo>
                  <a:pt x="373100" y="2829790"/>
                  <a:pt x="997709" y="2744931"/>
                  <a:pt x="1622318" y="266007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69EB76F1-188E-4462-843A-9F2724521833}"/>
              </a:ext>
            </a:extLst>
          </p:cNvPr>
          <p:cNvSpPr/>
          <p:nvPr/>
        </p:nvSpPr>
        <p:spPr>
          <a:xfrm>
            <a:off x="1094757" y="3269151"/>
            <a:ext cx="138935" cy="2552144"/>
          </a:xfrm>
          <a:custGeom>
            <a:avLst/>
            <a:gdLst>
              <a:gd name="connsiteX0" fmla="*/ 48881 w 138935"/>
              <a:gd name="connsiteY0" fmla="*/ 0 h 2552144"/>
              <a:gd name="connsiteX1" fmla="*/ 62735 w 138935"/>
              <a:gd name="connsiteY1" fmla="*/ 1108364 h 2552144"/>
              <a:gd name="connsiteX2" fmla="*/ 390 w 138935"/>
              <a:gd name="connsiteY2" fmla="*/ 2355273 h 2552144"/>
              <a:gd name="connsiteX3" fmla="*/ 97372 w 138935"/>
              <a:gd name="connsiteY3" fmla="*/ 2424546 h 2552144"/>
              <a:gd name="connsiteX4" fmla="*/ 138935 w 138935"/>
              <a:gd name="connsiteY4" fmla="*/ 1129146 h 255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35" h="2552144">
                <a:moveTo>
                  <a:pt x="48881" y="0"/>
                </a:moveTo>
                <a:cubicBezTo>
                  <a:pt x="59849" y="357909"/>
                  <a:pt x="70817" y="715819"/>
                  <a:pt x="62735" y="1108364"/>
                </a:cubicBezTo>
                <a:cubicBezTo>
                  <a:pt x="54653" y="1500909"/>
                  <a:pt x="-5383" y="2135909"/>
                  <a:pt x="390" y="2355273"/>
                </a:cubicBezTo>
                <a:cubicBezTo>
                  <a:pt x="6163" y="2574637"/>
                  <a:pt x="74281" y="2628900"/>
                  <a:pt x="97372" y="2424546"/>
                </a:cubicBezTo>
                <a:cubicBezTo>
                  <a:pt x="120463" y="2220192"/>
                  <a:pt x="129699" y="1674669"/>
                  <a:pt x="138935" y="112914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A746054D-95A3-4347-A298-92B21088EAD1}"/>
              </a:ext>
            </a:extLst>
          </p:cNvPr>
          <p:cNvSpPr/>
          <p:nvPr/>
        </p:nvSpPr>
        <p:spPr>
          <a:xfrm>
            <a:off x="1200918" y="3255297"/>
            <a:ext cx="1350327" cy="2403763"/>
          </a:xfrm>
          <a:custGeom>
            <a:avLst/>
            <a:gdLst>
              <a:gd name="connsiteX0" fmla="*/ 74338 w 1350327"/>
              <a:gd name="connsiteY0" fmla="*/ 0 h 2403763"/>
              <a:gd name="connsiteX1" fmla="*/ 115902 w 1350327"/>
              <a:gd name="connsiteY1" fmla="*/ 1233054 h 2403763"/>
              <a:gd name="connsiteX2" fmla="*/ 1168847 w 1350327"/>
              <a:gd name="connsiteY2" fmla="*/ 1385454 h 2403763"/>
              <a:gd name="connsiteX3" fmla="*/ 1342029 w 1350327"/>
              <a:gd name="connsiteY3" fmla="*/ 2403763 h 240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27" h="2403763">
                <a:moveTo>
                  <a:pt x="74338" y="0"/>
                </a:moveTo>
                <a:cubicBezTo>
                  <a:pt x="3911" y="501072"/>
                  <a:pt x="-66516" y="1002145"/>
                  <a:pt x="115902" y="1233054"/>
                </a:cubicBezTo>
                <a:cubicBezTo>
                  <a:pt x="298320" y="1463963"/>
                  <a:pt x="964493" y="1190336"/>
                  <a:pt x="1168847" y="1385454"/>
                </a:cubicBezTo>
                <a:cubicBezTo>
                  <a:pt x="1373202" y="1580572"/>
                  <a:pt x="1357615" y="1992167"/>
                  <a:pt x="1342029" y="240376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487AEBAC-4910-44F4-86F5-571B962C7D1B}"/>
              </a:ext>
            </a:extLst>
          </p:cNvPr>
          <p:cNvSpPr/>
          <p:nvPr/>
        </p:nvSpPr>
        <p:spPr>
          <a:xfrm>
            <a:off x="1226991" y="3262224"/>
            <a:ext cx="1345432" cy="1287891"/>
          </a:xfrm>
          <a:custGeom>
            <a:avLst/>
            <a:gdLst>
              <a:gd name="connsiteX0" fmla="*/ 96756 w 1345432"/>
              <a:gd name="connsiteY0" fmla="*/ 0 h 1287891"/>
              <a:gd name="connsiteX1" fmla="*/ 110611 w 1345432"/>
              <a:gd name="connsiteY1" fmla="*/ 1184564 h 1287891"/>
              <a:gd name="connsiteX2" fmla="*/ 1212047 w 1345432"/>
              <a:gd name="connsiteY2" fmla="*/ 1226127 h 1287891"/>
              <a:gd name="connsiteX3" fmla="*/ 1212047 w 1345432"/>
              <a:gd name="connsiteY3" fmla="*/ 1177636 h 1287891"/>
              <a:gd name="connsiteX4" fmla="*/ 179883 w 1345432"/>
              <a:gd name="connsiteY4" fmla="*/ 1177636 h 12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32" h="1287891">
                <a:moveTo>
                  <a:pt x="96756" y="0"/>
                </a:moveTo>
                <a:cubicBezTo>
                  <a:pt x="10742" y="490105"/>
                  <a:pt x="-75271" y="980210"/>
                  <a:pt x="110611" y="1184564"/>
                </a:cubicBezTo>
                <a:cubicBezTo>
                  <a:pt x="296493" y="1388918"/>
                  <a:pt x="1028474" y="1227282"/>
                  <a:pt x="1212047" y="1226127"/>
                </a:cubicBezTo>
                <a:cubicBezTo>
                  <a:pt x="1395620" y="1224972"/>
                  <a:pt x="1384074" y="1185718"/>
                  <a:pt x="1212047" y="1177636"/>
                </a:cubicBezTo>
                <a:cubicBezTo>
                  <a:pt x="1040020" y="1169554"/>
                  <a:pt x="609951" y="1173595"/>
                  <a:pt x="179883" y="117763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BA75E27F-51BD-468C-9D73-385D93C6239D}"/>
              </a:ext>
            </a:extLst>
          </p:cNvPr>
          <p:cNvSpPr/>
          <p:nvPr/>
        </p:nvSpPr>
        <p:spPr>
          <a:xfrm>
            <a:off x="1265747" y="3241442"/>
            <a:ext cx="1325049" cy="1178942"/>
          </a:xfrm>
          <a:custGeom>
            <a:avLst/>
            <a:gdLst>
              <a:gd name="connsiteX0" fmla="*/ 113418 w 1325049"/>
              <a:gd name="connsiteY0" fmla="*/ 41564 h 1178942"/>
              <a:gd name="connsiteX1" fmla="*/ 99564 w 1325049"/>
              <a:gd name="connsiteY1" fmla="*/ 1066800 h 1178942"/>
              <a:gd name="connsiteX2" fmla="*/ 1180218 w 1325049"/>
              <a:gd name="connsiteY2" fmla="*/ 1032164 h 1178942"/>
              <a:gd name="connsiteX3" fmla="*/ 1284127 w 1325049"/>
              <a:gd name="connsiteY3" fmla="*/ 0 h 117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49" h="1178942">
                <a:moveTo>
                  <a:pt x="113418" y="41564"/>
                </a:moveTo>
                <a:cubicBezTo>
                  <a:pt x="17591" y="471632"/>
                  <a:pt x="-78236" y="901700"/>
                  <a:pt x="99564" y="1066800"/>
                </a:cubicBezTo>
                <a:cubicBezTo>
                  <a:pt x="277364" y="1231900"/>
                  <a:pt x="982791" y="1209964"/>
                  <a:pt x="1180218" y="1032164"/>
                </a:cubicBezTo>
                <a:cubicBezTo>
                  <a:pt x="1377645" y="854364"/>
                  <a:pt x="1330886" y="427182"/>
                  <a:pt x="1284127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57622872-3A1A-4723-B2BB-8767488B0A3E}"/>
              </a:ext>
            </a:extLst>
          </p:cNvPr>
          <p:cNvSpPr/>
          <p:nvPr/>
        </p:nvSpPr>
        <p:spPr>
          <a:xfrm>
            <a:off x="1434583" y="3052154"/>
            <a:ext cx="1008515" cy="1220266"/>
          </a:xfrm>
          <a:custGeom>
            <a:avLst/>
            <a:gdLst>
              <a:gd name="connsiteX0" fmla="*/ 0 w 1008515"/>
              <a:gd name="connsiteY0" fmla="*/ 78452 h 1220266"/>
              <a:gd name="connsiteX1" fmla="*/ 858982 w 1008515"/>
              <a:gd name="connsiteY1" fmla="*/ 106161 h 1220266"/>
              <a:gd name="connsiteX2" fmla="*/ 942109 w 1008515"/>
              <a:gd name="connsiteY2" fmla="*/ 1110615 h 1220266"/>
              <a:gd name="connsiteX3" fmla="*/ 159328 w 1008515"/>
              <a:gd name="connsiteY3" fmla="*/ 1193743 h 1220266"/>
              <a:gd name="connsiteX4" fmla="*/ 187037 w 1008515"/>
              <a:gd name="connsiteY4" fmla="*/ 1166034 h 122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515" h="1220266">
                <a:moveTo>
                  <a:pt x="0" y="78452"/>
                </a:moveTo>
                <a:cubicBezTo>
                  <a:pt x="350982" y="6293"/>
                  <a:pt x="701964" y="-65866"/>
                  <a:pt x="858982" y="106161"/>
                </a:cubicBezTo>
                <a:cubicBezTo>
                  <a:pt x="1016000" y="278188"/>
                  <a:pt x="1058718" y="929351"/>
                  <a:pt x="942109" y="1110615"/>
                </a:cubicBezTo>
                <a:cubicBezTo>
                  <a:pt x="825500" y="1291879"/>
                  <a:pt x="159328" y="1193743"/>
                  <a:pt x="159328" y="1193743"/>
                </a:cubicBezTo>
                <a:cubicBezTo>
                  <a:pt x="33483" y="1202979"/>
                  <a:pt x="110260" y="1184506"/>
                  <a:pt x="187037" y="116603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72B2D25-5B60-4E74-96EE-7FCF355FB218}"/>
              </a:ext>
            </a:extLst>
          </p:cNvPr>
          <p:cNvSpPr/>
          <p:nvPr/>
        </p:nvSpPr>
        <p:spPr>
          <a:xfrm>
            <a:off x="1448438" y="2891032"/>
            <a:ext cx="1233753" cy="2795737"/>
          </a:xfrm>
          <a:custGeom>
            <a:avLst/>
            <a:gdLst>
              <a:gd name="connsiteX0" fmla="*/ 0 w 1233753"/>
              <a:gd name="connsiteY0" fmla="*/ 128737 h 2795737"/>
              <a:gd name="connsiteX1" fmla="*/ 1046018 w 1233753"/>
              <a:gd name="connsiteY1" fmla="*/ 114883 h 2795737"/>
              <a:gd name="connsiteX2" fmla="*/ 1219200 w 1233753"/>
              <a:gd name="connsiteY2" fmla="*/ 1354865 h 2795737"/>
              <a:gd name="connsiteX3" fmla="*/ 1212273 w 1233753"/>
              <a:gd name="connsiteY3" fmla="*/ 2795737 h 279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753" h="2795737">
                <a:moveTo>
                  <a:pt x="0" y="128737"/>
                </a:moveTo>
                <a:cubicBezTo>
                  <a:pt x="421409" y="19632"/>
                  <a:pt x="842818" y="-89472"/>
                  <a:pt x="1046018" y="114883"/>
                </a:cubicBezTo>
                <a:cubicBezTo>
                  <a:pt x="1249218" y="319238"/>
                  <a:pt x="1191491" y="908056"/>
                  <a:pt x="1219200" y="1354865"/>
                </a:cubicBezTo>
                <a:cubicBezTo>
                  <a:pt x="1246909" y="1801674"/>
                  <a:pt x="1229591" y="2298705"/>
                  <a:pt x="1212273" y="279573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E0FB35F5-B82C-4698-9D29-4A28C95BE532}"/>
              </a:ext>
            </a:extLst>
          </p:cNvPr>
          <p:cNvSpPr/>
          <p:nvPr/>
        </p:nvSpPr>
        <p:spPr>
          <a:xfrm>
            <a:off x="1434583" y="2733063"/>
            <a:ext cx="1401250" cy="1802413"/>
          </a:xfrm>
          <a:custGeom>
            <a:avLst/>
            <a:gdLst>
              <a:gd name="connsiteX0" fmla="*/ 0 w 1401250"/>
              <a:gd name="connsiteY0" fmla="*/ 189725 h 1802413"/>
              <a:gd name="connsiteX1" fmla="*/ 1136073 w 1401250"/>
              <a:gd name="connsiteY1" fmla="*/ 120452 h 1802413"/>
              <a:gd name="connsiteX2" fmla="*/ 1371600 w 1401250"/>
              <a:gd name="connsiteY2" fmla="*/ 1589034 h 1802413"/>
              <a:gd name="connsiteX3" fmla="*/ 1399309 w 1401250"/>
              <a:gd name="connsiteY3" fmla="*/ 1644452 h 1802413"/>
              <a:gd name="connsiteX4" fmla="*/ 1385455 w 1401250"/>
              <a:gd name="connsiteY4" fmla="*/ 168943 h 180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250" h="1802413">
                <a:moveTo>
                  <a:pt x="0" y="189725"/>
                </a:moveTo>
                <a:cubicBezTo>
                  <a:pt x="453736" y="38479"/>
                  <a:pt x="907473" y="-112766"/>
                  <a:pt x="1136073" y="120452"/>
                </a:cubicBezTo>
                <a:cubicBezTo>
                  <a:pt x="1364673" y="353670"/>
                  <a:pt x="1327727" y="1335034"/>
                  <a:pt x="1371600" y="1589034"/>
                </a:cubicBezTo>
                <a:cubicBezTo>
                  <a:pt x="1415473" y="1843034"/>
                  <a:pt x="1397000" y="1881134"/>
                  <a:pt x="1399309" y="1644452"/>
                </a:cubicBezTo>
                <a:cubicBezTo>
                  <a:pt x="1401618" y="1407770"/>
                  <a:pt x="1393536" y="788356"/>
                  <a:pt x="1385455" y="1689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F3C2424B-A7C7-4C0E-B97A-8C0190B84319}"/>
              </a:ext>
            </a:extLst>
          </p:cNvPr>
          <p:cNvSpPr/>
          <p:nvPr/>
        </p:nvSpPr>
        <p:spPr>
          <a:xfrm>
            <a:off x="1449643" y="3197168"/>
            <a:ext cx="882626" cy="185530"/>
          </a:xfrm>
          <a:custGeom>
            <a:avLst/>
            <a:gdLst>
              <a:gd name="connsiteX0" fmla="*/ 0 w 882626"/>
              <a:gd name="connsiteY0" fmla="*/ 0 h 185530"/>
              <a:gd name="connsiteX1" fmla="*/ 762000 w 882626"/>
              <a:gd name="connsiteY1" fmla="*/ 39756 h 185530"/>
              <a:gd name="connsiteX2" fmla="*/ 808382 w 882626"/>
              <a:gd name="connsiteY2" fmla="*/ 99391 h 185530"/>
              <a:gd name="connsiteX3" fmla="*/ 46382 w 882626"/>
              <a:gd name="connsiteY3" fmla="*/ 53008 h 185530"/>
              <a:gd name="connsiteX4" fmla="*/ 841513 w 882626"/>
              <a:gd name="connsiteY4" fmla="*/ 185530 h 1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626" h="185530">
                <a:moveTo>
                  <a:pt x="0" y="0"/>
                </a:moveTo>
                <a:cubicBezTo>
                  <a:pt x="313635" y="11595"/>
                  <a:pt x="627270" y="23191"/>
                  <a:pt x="762000" y="39756"/>
                </a:cubicBezTo>
                <a:cubicBezTo>
                  <a:pt x="896730" y="56321"/>
                  <a:pt x="927652" y="97182"/>
                  <a:pt x="808382" y="99391"/>
                </a:cubicBezTo>
                <a:cubicBezTo>
                  <a:pt x="689112" y="101600"/>
                  <a:pt x="40860" y="38652"/>
                  <a:pt x="46382" y="53008"/>
                </a:cubicBezTo>
                <a:cubicBezTo>
                  <a:pt x="51904" y="67364"/>
                  <a:pt x="446708" y="126447"/>
                  <a:pt x="841513" y="1855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A9071C98-7DD3-4E7B-9D39-3B5A875022F3}"/>
              </a:ext>
            </a:extLst>
          </p:cNvPr>
          <p:cNvSpPr/>
          <p:nvPr/>
        </p:nvSpPr>
        <p:spPr>
          <a:xfrm>
            <a:off x="1456576" y="3366133"/>
            <a:ext cx="809280" cy="658091"/>
          </a:xfrm>
          <a:custGeom>
            <a:avLst/>
            <a:gdLst>
              <a:gd name="connsiteX0" fmla="*/ 68062 w 809280"/>
              <a:gd name="connsiteY0" fmla="*/ 0 h 658091"/>
              <a:gd name="connsiteX1" fmla="*/ 809280 w 809280"/>
              <a:gd name="connsiteY1" fmla="*/ 96982 h 658091"/>
              <a:gd name="connsiteX2" fmla="*/ 68062 w 809280"/>
              <a:gd name="connsiteY2" fmla="*/ 62345 h 658091"/>
              <a:gd name="connsiteX3" fmla="*/ 33426 w 809280"/>
              <a:gd name="connsiteY3" fmla="*/ 658091 h 658091"/>
              <a:gd name="connsiteX4" fmla="*/ 33426 w 809280"/>
              <a:gd name="connsiteY4" fmla="*/ 658091 h 65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80" h="658091">
                <a:moveTo>
                  <a:pt x="68062" y="0"/>
                </a:moveTo>
                <a:cubicBezTo>
                  <a:pt x="438671" y="43295"/>
                  <a:pt x="809280" y="86591"/>
                  <a:pt x="809280" y="96982"/>
                </a:cubicBezTo>
                <a:cubicBezTo>
                  <a:pt x="809280" y="107373"/>
                  <a:pt x="197371" y="-31173"/>
                  <a:pt x="68062" y="62345"/>
                </a:cubicBezTo>
                <a:cubicBezTo>
                  <a:pt x="-61247" y="155863"/>
                  <a:pt x="33426" y="658091"/>
                  <a:pt x="33426" y="658091"/>
                </a:cubicBezTo>
                <a:lnTo>
                  <a:pt x="33426" y="65809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B63FD21-DEE6-43F3-989E-CCA50FDB04CE}"/>
              </a:ext>
            </a:extLst>
          </p:cNvPr>
          <p:cNvSpPr/>
          <p:nvPr/>
        </p:nvSpPr>
        <p:spPr>
          <a:xfrm>
            <a:off x="874312" y="2993920"/>
            <a:ext cx="1186401" cy="1623907"/>
          </a:xfrm>
          <a:custGeom>
            <a:avLst/>
            <a:gdLst>
              <a:gd name="connsiteX0" fmla="*/ 59966 w 1186401"/>
              <a:gd name="connsiteY0" fmla="*/ 120341 h 1623907"/>
              <a:gd name="connsiteX1" fmla="*/ 331 w 1186401"/>
              <a:gd name="connsiteY1" fmla="*/ 1432306 h 1623907"/>
              <a:gd name="connsiteX2" fmla="*/ 40088 w 1186401"/>
              <a:gd name="connsiteY2" fmla="*/ 1478689 h 1623907"/>
              <a:gd name="connsiteX3" fmla="*/ 126227 w 1186401"/>
              <a:gd name="connsiteY3" fmla="*/ 120341 h 1623907"/>
              <a:gd name="connsiteX4" fmla="*/ 1186401 w 1186401"/>
              <a:gd name="connsiteY4" fmla="*/ 153471 h 162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401" h="1623907">
                <a:moveTo>
                  <a:pt x="59966" y="120341"/>
                </a:moveTo>
                <a:cubicBezTo>
                  <a:pt x="31805" y="663128"/>
                  <a:pt x="3644" y="1205915"/>
                  <a:pt x="331" y="1432306"/>
                </a:cubicBezTo>
                <a:cubicBezTo>
                  <a:pt x="-2982" y="1658697"/>
                  <a:pt x="19105" y="1697350"/>
                  <a:pt x="40088" y="1478689"/>
                </a:cubicBezTo>
                <a:cubicBezTo>
                  <a:pt x="61071" y="1260028"/>
                  <a:pt x="-64825" y="341211"/>
                  <a:pt x="126227" y="120341"/>
                </a:cubicBezTo>
                <a:cubicBezTo>
                  <a:pt x="317279" y="-100529"/>
                  <a:pt x="751840" y="26471"/>
                  <a:pt x="1186401" y="15347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49E2248-E2C1-487C-B840-498876F7C15A}"/>
              </a:ext>
            </a:extLst>
          </p:cNvPr>
          <p:cNvSpPr/>
          <p:nvPr/>
        </p:nvSpPr>
        <p:spPr>
          <a:xfrm>
            <a:off x="715617" y="3134139"/>
            <a:ext cx="79513" cy="1484244"/>
          </a:xfrm>
          <a:custGeom>
            <a:avLst/>
            <a:gdLst>
              <a:gd name="connsiteX0" fmla="*/ 0 w 79513"/>
              <a:gd name="connsiteY0" fmla="*/ 0 h 1484244"/>
              <a:gd name="connsiteX1" fmla="*/ 19879 w 79513"/>
              <a:gd name="connsiteY1" fmla="*/ 1431235 h 1484244"/>
              <a:gd name="connsiteX2" fmla="*/ 59635 w 79513"/>
              <a:gd name="connsiteY2" fmla="*/ 185531 h 1484244"/>
              <a:gd name="connsiteX3" fmla="*/ 79513 w 79513"/>
              <a:gd name="connsiteY3" fmla="*/ 1484244 h 148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" h="1484244">
                <a:moveTo>
                  <a:pt x="0" y="0"/>
                </a:moveTo>
                <a:cubicBezTo>
                  <a:pt x="4970" y="700156"/>
                  <a:pt x="9940" y="1400313"/>
                  <a:pt x="19879" y="1431235"/>
                </a:cubicBezTo>
                <a:cubicBezTo>
                  <a:pt x="29818" y="1462157"/>
                  <a:pt x="49696" y="176696"/>
                  <a:pt x="59635" y="185531"/>
                </a:cubicBezTo>
                <a:cubicBezTo>
                  <a:pt x="69574" y="194366"/>
                  <a:pt x="74543" y="839305"/>
                  <a:pt x="79513" y="148424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022DEB-1631-7D81-02B7-0BAFB8E115F3}"/>
              </a:ext>
            </a:extLst>
          </p:cNvPr>
          <p:cNvSpPr txBox="1"/>
          <p:nvPr/>
        </p:nvSpPr>
        <p:spPr>
          <a:xfrm>
            <a:off x="7003460" y="3063493"/>
            <a:ext cx="20313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それぞれが</a:t>
            </a:r>
            <a:endParaRPr kumimoji="1" lang="en-US" altLang="ja-JP" sz="2400" dirty="0"/>
          </a:p>
          <a:p>
            <a:r>
              <a:rPr kumimoji="1" lang="ja-JP" altLang="en-US" sz="2400" dirty="0"/>
              <a:t>経路（パス）</a:t>
            </a:r>
          </a:p>
        </p:txBody>
      </p:sp>
    </p:spTree>
    <p:extLst>
      <p:ext uri="{BB962C8B-B14F-4D97-AF65-F5344CB8AC3E}">
        <p14:creationId xmlns:p14="http://schemas.microsoft.com/office/powerpoint/2010/main" val="2905147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5566428" y="24624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遷移関数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8091F5-C35C-48FE-AA25-79D86CAED17F}"/>
              </a:ext>
            </a:extLst>
          </p:cNvPr>
          <p:cNvSpPr txBox="1"/>
          <p:nvPr/>
        </p:nvSpPr>
        <p:spPr>
          <a:xfrm>
            <a:off x="5447003" y="4971607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最初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総当たり，条件に合致しない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行動は総当たりの対象にし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121875-3961-44F5-8AC6-DEB56D90C2A1}"/>
              </a:ext>
            </a:extLst>
          </p:cNvPr>
          <p:cNvSpPr txBox="1"/>
          <p:nvPr/>
        </p:nvSpPr>
        <p:spPr>
          <a:xfrm>
            <a:off x="5447003" y="3720680"/>
            <a:ext cx="3348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総当たりで探索するパスの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パス長は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に設定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nsteps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 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EBE6A4-AB5D-EFB9-46E5-BC0B6F12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010"/>
            <a:ext cx="5379138" cy="45093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49C03A-91E3-E0EA-1687-6B312AD3160A}"/>
              </a:ext>
            </a:extLst>
          </p:cNvPr>
          <p:cNvSpPr txBox="1"/>
          <p:nvPr/>
        </p:nvSpPr>
        <p:spPr>
          <a:xfrm>
            <a:off x="321844" y="770678"/>
            <a:ext cx="7784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dirty="0">
                <a:effectLst/>
                <a:latin typeface="Merriweather" panose="00000500000000000000" pitchFamily="2" charset="0"/>
                <a:hlinkClick r:id="rId3"/>
              </a:rPr>
              <a:t>https://trinket.io/python/2955caf0c8</a:t>
            </a:r>
            <a:endParaRPr lang="en-US" altLang="ja-JP" sz="2400" b="0" i="0" dirty="0">
              <a:effectLst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1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8415BCE-E473-61F6-FCFF-AC881A90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918116"/>
            <a:ext cx="8770221" cy="50217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3EEAB4A-5BD2-F8AE-3278-834B8DD5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nstep</a:t>
            </a:r>
            <a:r>
              <a:rPr lang="en-US" altLang="ja-JP" dirty="0" err="1"/>
              <a:t>s</a:t>
            </a:r>
            <a:r>
              <a:rPr lang="en-US" altLang="ja-JP" dirty="0"/>
              <a:t> = 4 </a:t>
            </a:r>
            <a:r>
              <a:rPr lang="ja-JP" altLang="en-US" dirty="0"/>
              <a:t>に書きかえて再実行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B4E0-7D3F-FE5E-37E3-1E62180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25DCFD-73E9-CFF3-2330-2E1024B30766}"/>
              </a:ext>
            </a:extLst>
          </p:cNvPr>
          <p:cNvSpPr/>
          <p:nvPr/>
        </p:nvSpPr>
        <p:spPr>
          <a:xfrm>
            <a:off x="213360" y="3657601"/>
            <a:ext cx="1653540" cy="198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2893B1-0419-1E17-E42D-B2E5764EB3F8}"/>
              </a:ext>
            </a:extLst>
          </p:cNvPr>
          <p:cNvSpPr/>
          <p:nvPr/>
        </p:nvSpPr>
        <p:spPr>
          <a:xfrm>
            <a:off x="3337560" y="1623060"/>
            <a:ext cx="1783080" cy="4316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06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3313D-A14E-1277-5163-A0F89DC6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総当たり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6D881E-1798-E252-BC4C-31979F10E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６つの部屋を探索する </a:t>
            </a:r>
            <a:r>
              <a:rPr lang="en-US" altLang="ja-JP" dirty="0"/>
              <a:t>AI </a:t>
            </a:r>
            <a:r>
              <a:rPr lang="ja-JP" altLang="en-US" dirty="0"/>
              <a:t>を紹介した</a:t>
            </a:r>
            <a:endParaRPr lang="en-US" altLang="ja-JP" dirty="0"/>
          </a:p>
          <a:p>
            <a:r>
              <a:rPr lang="ja-JP" altLang="en-US" b="1" dirty="0"/>
              <a:t>総当たりで全ての道筋を試す</a:t>
            </a:r>
            <a:endParaRPr lang="en-US" altLang="ja-JP" b="1" dirty="0"/>
          </a:p>
          <a:p>
            <a:r>
              <a:rPr lang="ja-JP" altLang="en-US" dirty="0"/>
              <a:t>人間なら諦めてしまうような複雑な迷路を解く場合などでも、</a:t>
            </a:r>
            <a:r>
              <a:rPr lang="en-US" altLang="ja-JP" dirty="0"/>
              <a:t>AI</a:t>
            </a:r>
            <a:r>
              <a:rPr lang="ja-JP" altLang="en-US" dirty="0"/>
              <a:t>は粘り強く問題解決を行う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BE74B-0703-EB43-1A1C-9686F691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人工知能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758360" cy="5690535"/>
          </a:xfrm>
        </p:spPr>
        <p:txBody>
          <a:bodyPr>
            <a:norm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人工知能は、コンピュータが知的な能力を持つこと</a:t>
            </a:r>
            <a:endParaRPr lang="en-US" altLang="ja-JP" b="1" i="0" dirty="0">
              <a:solidFill>
                <a:srgbClr val="374151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altLang="ja-JP" b="0" i="0" dirty="0">
              <a:solidFill>
                <a:srgbClr val="374151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知能：思考や判断などの能力</a:t>
            </a:r>
            <a:endParaRPr lang="en-US" altLang="ja-JP" b="0" i="0" dirty="0">
              <a:solidFill>
                <a:srgbClr val="374151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374151"/>
                </a:solidFill>
                <a:latin typeface="Abadi" panose="020B0604020104020204" pitchFamily="34" charset="0"/>
              </a:rPr>
              <a:t>知識：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情報を扱う能力</a:t>
            </a:r>
            <a:endParaRPr lang="en-US" altLang="ja-JP" b="0" i="0" dirty="0">
              <a:solidFill>
                <a:srgbClr val="374151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学習：知的な能力が上達できる能力</a:t>
            </a:r>
            <a:endParaRPr lang="en-US" altLang="ja-JP" b="0" i="0" dirty="0">
              <a:solidFill>
                <a:srgbClr val="374151"/>
              </a:solidFill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374151"/>
              </a:solidFill>
              <a:latin typeface="Abadi" panose="020B0604020104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AE18CF-38B1-432B-9CEF-07EC371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427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15-6 </a:t>
            </a:r>
            <a:r>
              <a:rPr lang="ja-JP" altLang="en-US" dirty="0"/>
              <a:t>知識の表現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EDA229-73F0-47F1-8435-126631E9F3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112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51C9F-C496-D60A-81A6-0DE2E8B2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4ABDC-077D-F770-25A5-69409CD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AI</a:t>
            </a:r>
            <a:r>
              <a:rPr kumimoji="1" lang="ja-JP" altLang="en-US" b="1" dirty="0"/>
              <a:t>が知識を扱うには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知識を表現する方法が必要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r>
              <a:rPr kumimoji="1" lang="ja-JP" altLang="en-US" dirty="0"/>
              <a:t>その一手法が</a:t>
            </a:r>
            <a:r>
              <a:rPr kumimoji="1" lang="ja-JP" altLang="en-US" b="1" dirty="0"/>
              <a:t>述語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r>
              <a:rPr kumimoji="1" lang="ja-JP" altLang="en-US" b="1" dirty="0"/>
              <a:t>述語</a:t>
            </a:r>
            <a:r>
              <a:rPr kumimoji="1" lang="ja-JP" altLang="en-US" dirty="0"/>
              <a:t>により，</a:t>
            </a:r>
            <a:r>
              <a:rPr kumimoji="1" lang="ja-JP" altLang="en-US" b="1" dirty="0"/>
              <a:t>事実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規則</a:t>
            </a:r>
            <a:r>
              <a:rPr kumimoji="1" lang="ja-JP" altLang="en-US" dirty="0"/>
              <a:t>という知識を表現できる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例：「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が </a:t>
            </a:r>
            <a:r>
              <a:rPr kumimoji="1" lang="en-US" altLang="ja-JP" dirty="0"/>
              <a:t>Y </a:t>
            </a:r>
            <a:r>
              <a:rPr kumimoji="1" lang="ja-JP" altLang="en-US" dirty="0"/>
              <a:t>の親ならば、</a:t>
            </a:r>
            <a:r>
              <a:rPr kumimoji="1" lang="en-US" altLang="ja-JP" dirty="0"/>
              <a:t>Y 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X </a:t>
            </a:r>
            <a:r>
              <a:rPr kumimoji="1" lang="ja-JP" altLang="en-US" dirty="0"/>
              <a:t>の子供である」という規則を表現できる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455010-A4B5-D29C-13B6-08371257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174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A438B7E-7C3C-4E1F-A10C-D10985F19C73}"/>
              </a:ext>
            </a:extLst>
          </p:cNvPr>
          <p:cNvSpPr txBox="1">
            <a:spLocks/>
          </p:cNvSpPr>
          <p:nvPr/>
        </p:nvSpPr>
        <p:spPr>
          <a:xfrm>
            <a:off x="2008102" y="974402"/>
            <a:ext cx="5441492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男性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880559" y="1378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7915224-7476-4791-B8C7-6E74AE383D93}"/>
              </a:ext>
            </a:extLst>
          </p:cNvPr>
          <p:cNvSpPr txBox="1">
            <a:spLocks/>
          </p:cNvSpPr>
          <p:nvPr/>
        </p:nvSpPr>
        <p:spPr>
          <a:xfrm>
            <a:off x="3025422" y="3642597"/>
            <a:ext cx="3084361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877918" y="55244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851731" y="2959876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788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625916" y="1060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570532" y="490715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述語と含意関係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DD96E8C-7FD1-EB57-38D6-2BE449BB3804}"/>
              </a:ext>
            </a:extLst>
          </p:cNvPr>
          <p:cNvSpPr txBox="1">
            <a:spLocks/>
          </p:cNvSpPr>
          <p:nvPr/>
        </p:nvSpPr>
        <p:spPr>
          <a:xfrm>
            <a:off x="1951502" y="655921"/>
            <a:ext cx="5441492" cy="1332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子供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69300-D80B-C714-1AFB-4070F8C93E1C}"/>
              </a:ext>
            </a:extLst>
          </p:cNvPr>
          <p:cNvSpPr txBox="1">
            <a:spLocks/>
          </p:cNvSpPr>
          <p:nvPr/>
        </p:nvSpPr>
        <p:spPr>
          <a:xfrm>
            <a:off x="2005210" y="357176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24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推論の例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B5F2661-AE69-4CFE-A8CF-6D9447BEAF66}"/>
              </a:ext>
            </a:extLst>
          </p:cNvPr>
          <p:cNvSpPr txBox="1">
            <a:spLocks/>
          </p:cNvSpPr>
          <p:nvPr/>
        </p:nvSpPr>
        <p:spPr>
          <a:xfrm>
            <a:off x="2316104" y="2344625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7FA59B-365D-49B7-AB71-CA92F3873B28}"/>
              </a:ext>
            </a:extLst>
          </p:cNvPr>
          <p:cNvSpPr txBox="1"/>
          <p:nvPr/>
        </p:nvSpPr>
        <p:spPr>
          <a:xfrm>
            <a:off x="909005" y="25336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2F84F36-05A9-4FC4-9FA6-7A03B32E42F5}"/>
              </a:ext>
            </a:extLst>
          </p:cNvPr>
          <p:cNvSpPr txBox="1">
            <a:spLocks/>
          </p:cNvSpPr>
          <p:nvPr/>
        </p:nvSpPr>
        <p:spPr>
          <a:xfrm>
            <a:off x="2262395" y="493487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下矢印 16">
            <a:extLst>
              <a:ext uri="{FF2B5EF4-FFF2-40B4-BE49-F238E27FC236}">
                <a16:creationId xmlns:a16="http://schemas.microsoft.com/office/drawing/2014/main" id="{57927A70-F391-464E-994D-5355B0D3CDE0}"/>
              </a:ext>
            </a:extLst>
          </p:cNvPr>
          <p:cNvSpPr/>
          <p:nvPr/>
        </p:nvSpPr>
        <p:spPr>
          <a:xfrm rot="16200000" flipH="1">
            <a:off x="1143000" y="4846001"/>
            <a:ext cx="335643" cy="798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CC7D3-A71F-4255-8F0B-1C6CCFB8C6B6}"/>
              </a:ext>
            </a:extLst>
          </p:cNvPr>
          <p:cNvSpPr txBox="1"/>
          <p:nvPr/>
        </p:nvSpPr>
        <p:spPr>
          <a:xfrm>
            <a:off x="2330328" y="588645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り得られた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新しい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574F4C-2775-4463-BA02-B68A7FC0EAD4}"/>
              </a:ext>
            </a:extLst>
          </p:cNvPr>
          <p:cNvSpPr txBox="1"/>
          <p:nvPr/>
        </p:nvSpPr>
        <p:spPr>
          <a:xfrm>
            <a:off x="859415" y="35707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387645A-C557-415D-AE2C-7DD89A74AA02}"/>
              </a:ext>
            </a:extLst>
          </p:cNvPr>
          <p:cNvSpPr txBox="1">
            <a:spLocks/>
          </p:cNvSpPr>
          <p:nvPr/>
        </p:nvSpPr>
        <p:spPr>
          <a:xfrm>
            <a:off x="2262395" y="3475199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00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51C9F-C496-D60A-81A6-0DE2E8B2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4ABDC-077D-F770-25A5-69409CD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家族関係のような複雑な</a:t>
            </a:r>
            <a:r>
              <a:rPr kumimoji="1" lang="ja-JP" altLang="en-US" b="1" dirty="0"/>
              <a:t>関係性</a:t>
            </a:r>
            <a:r>
              <a:rPr kumimoji="1" lang="ja-JP" altLang="en-US" dirty="0"/>
              <a:t>も、</a:t>
            </a:r>
            <a:r>
              <a:rPr kumimoji="1" lang="ja-JP" altLang="en-US" b="1" dirty="0"/>
              <a:t>述語</a:t>
            </a:r>
            <a:r>
              <a:rPr kumimoji="1" lang="ja-JP" altLang="en-US" dirty="0"/>
              <a:t>を使えば簡単に表現できる。</a:t>
            </a:r>
            <a:endParaRPr kumimoji="1" lang="en-US" altLang="ja-JP" dirty="0"/>
          </a:p>
          <a:p>
            <a:r>
              <a:rPr kumimoji="1" lang="en-US" altLang="ja-JP" dirty="0"/>
              <a:t>AI</a:t>
            </a:r>
            <a:r>
              <a:rPr kumimoji="1" lang="ja-JP" altLang="en-US" dirty="0"/>
              <a:t>はこの</a:t>
            </a:r>
            <a:r>
              <a:rPr kumimoji="1" lang="ja-JP" altLang="en-US" b="1" dirty="0"/>
              <a:t>述語</a:t>
            </a:r>
            <a:r>
              <a:rPr kumimoji="1" lang="ja-JP" altLang="en-US" dirty="0"/>
              <a:t>を使って、</a:t>
            </a:r>
            <a:r>
              <a:rPr kumimoji="1" lang="ja-JP" altLang="en-US" b="1" dirty="0"/>
              <a:t>新しい事実を推論</a:t>
            </a:r>
            <a:r>
              <a:rPr kumimoji="1" lang="ja-JP" altLang="en-US" dirty="0"/>
              <a:t>するこができる。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455010-A4B5-D29C-13B6-08371257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56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15-6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F4A2F3-7BCC-4604-A6DB-E3179EA14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81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2E7E7-CDA7-3A07-CCB3-E080D383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2569E-FD26-B1C3-F7E8-14F0001B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ニューラルネットワークの究極の目標は，</a:t>
            </a:r>
            <a:r>
              <a:rPr kumimoji="1" lang="ja-JP" altLang="en-US" b="1" dirty="0"/>
              <a:t>人間の脳の仕組みを模倣</a:t>
            </a:r>
            <a:r>
              <a:rPr kumimoji="1" lang="ja-JP" altLang="en-US" dirty="0"/>
              <a:t>すること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《</a:t>
            </a:r>
            <a:r>
              <a:rPr kumimoji="1" lang="ja-JP" altLang="en-US" dirty="0"/>
              <a:t>特徴</a:t>
            </a:r>
            <a:r>
              <a:rPr kumimoji="1" lang="en-US" altLang="ja-JP" dirty="0"/>
              <a:t>》</a:t>
            </a:r>
          </a:p>
          <a:p>
            <a:r>
              <a:rPr kumimoji="1" lang="ja-JP" altLang="en-US" b="1" dirty="0"/>
              <a:t>大量のデータ</a:t>
            </a:r>
            <a:r>
              <a:rPr kumimoji="1" lang="ja-JP" altLang="en-US" dirty="0"/>
              <a:t>から自動的に</a:t>
            </a:r>
            <a:r>
              <a:rPr kumimoji="1" lang="ja-JP" altLang="en-US" b="1" dirty="0"/>
              <a:t>パターンを学</a:t>
            </a:r>
            <a:r>
              <a:rPr kumimoji="1" lang="ja-JP" altLang="en-US" dirty="0"/>
              <a:t>習</a:t>
            </a:r>
            <a:endParaRPr kumimoji="1" lang="en-US" altLang="ja-JP" dirty="0"/>
          </a:p>
          <a:p>
            <a:r>
              <a:rPr kumimoji="1" lang="ja-JP" altLang="en-US" b="1" dirty="0"/>
              <a:t>複雑な問題を解決する能力</a:t>
            </a:r>
            <a:r>
              <a:rPr kumimoji="1" lang="ja-JP" altLang="en-US" dirty="0"/>
              <a:t>（画像認識、自然言語処理など）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2EB2A-92F1-51EA-6834-A98D20AF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735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13" y="2345259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学習用</a:t>
            </a:r>
            <a:r>
              <a:rPr lang="ja-JP" altLang="en-US" b="1" dirty="0">
                <a:solidFill>
                  <a:srgbClr val="C00000"/>
                </a:solidFill>
              </a:rPr>
              <a:t>データ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680363" y="3737892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3759269" y="4342444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385960" y="3645701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5" y="2398629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55" y="2464833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585932" y="342668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766769" y="3559838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435576" y="39453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294634" y="352161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385052" y="325949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1864138" y="306869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493754" y="2947593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914445" y="411077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158061" y="4134565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945015" y="3822487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684060" y="381733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115325" y="4387574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603660" y="4110506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507426" y="4292639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377398" y="394537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740764" y="3858750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1963740" y="414900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135143" y="4409437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482694" y="48004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３種類に分類済み</a:t>
            </a: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204468" y="5573138"/>
            <a:ext cx="3920303" cy="114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大量の学習用データを用いて学習を行う</a:t>
            </a:r>
            <a:endParaRPr lang="en-US" altLang="ja-JP" sz="2400" dirty="0"/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53366" y="605028"/>
            <a:ext cx="8198166" cy="162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u="sng" dirty="0"/>
              <a:t>機械学習は、データによる学習を行うための手法</a:t>
            </a:r>
            <a:endParaRPr lang="en-US" altLang="ja-JP" sz="2800" b="1" u="sng" dirty="0"/>
          </a:p>
          <a:p>
            <a:r>
              <a:rPr lang="ja-JP" altLang="en-US" sz="2800" b="1" u="sng" dirty="0"/>
              <a:t>（人工知能の一種）</a:t>
            </a:r>
            <a:endParaRPr lang="en-US" altLang="ja-JP" sz="2800" b="1" u="sng" dirty="0"/>
          </a:p>
        </p:txBody>
      </p:sp>
    </p:spTree>
    <p:extLst>
      <p:ext uri="{BB962C8B-B14F-4D97-AF65-F5344CB8AC3E}">
        <p14:creationId xmlns:p14="http://schemas.microsoft.com/office/powerpoint/2010/main" val="1724967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ニューラルネットワークの処理の原理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w1, 1 × w2, 1 × w3, 0 × w4, 1 × w5, 1 × w6, 0 × w7,  0 × w8, 1 × w9</a:t>
            </a:r>
            <a:br>
              <a:rPr kumimoji="1" lang="en-US" altLang="ja-JP" sz="1800" dirty="0"/>
            </a:br>
            <a:r>
              <a:rPr kumimoji="1" lang="ja-JP" altLang="en-US" sz="1800" dirty="0"/>
              <a:t>（</a:t>
            </a:r>
            <a:r>
              <a:rPr kumimoji="1" lang="en-US" altLang="ja-JP" sz="1800" dirty="0"/>
              <a:t>w1 </a:t>
            </a:r>
            <a:r>
              <a:rPr kumimoji="1" lang="ja-JP" altLang="en-US" sz="1800" dirty="0"/>
              <a:t>から </a:t>
            </a:r>
            <a:r>
              <a:rPr kumimoji="1" lang="en-US" altLang="ja-JP" sz="1800" dirty="0"/>
              <a:t>w9 </a:t>
            </a:r>
            <a:r>
              <a:rPr kumimoji="1" lang="ja-JP" altLang="en-US" sz="1800" dirty="0"/>
              <a:t>は重み）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</a:t>
            </a:r>
            <a:r>
              <a:rPr lang="ja-JP" altLang="en-US" sz="1800" dirty="0"/>
              <a:t> （</a:t>
            </a:r>
            <a:r>
              <a:rPr lang="en-US" altLang="ja-JP" sz="1800" b="1" dirty="0"/>
              <a:t>b </a:t>
            </a:r>
            <a:r>
              <a:rPr lang="ja-JP" altLang="en-US" sz="1800" dirty="0"/>
              <a:t>は</a:t>
            </a:r>
            <a:r>
              <a:rPr lang="ja-JP" altLang="en-US" sz="1800" b="1" dirty="0"/>
              <a:t>バイアス</a:t>
            </a:r>
            <a:r>
              <a:rPr lang="ja-JP" altLang="en-US" sz="1800" dirty="0"/>
              <a:t>．</a:t>
            </a:r>
            <a:r>
              <a:rPr lang="ja-JP" altLang="en-US" sz="1800" b="1" dirty="0"/>
              <a:t>プラスや０やマイナスの数</a:t>
            </a:r>
            <a:r>
              <a:rPr lang="ja-JP" altLang="en-US" sz="1800" dirty="0"/>
              <a:t>）</a:t>
            </a:r>
            <a:endParaRPr kumimoji="1" lang="ja-JP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活性化関数の適用による出力値の取得</a:t>
            </a:r>
            <a:br>
              <a:rPr lang="en-US" altLang="ja-JP" sz="2400" b="1" u="sng" dirty="0">
                <a:solidFill>
                  <a:srgbClr val="FF0000"/>
                </a:solidFill>
                <a:latin typeface="Söhne"/>
              </a:rPr>
            </a:br>
            <a:r>
              <a:rPr lang="en-US" altLang="ja-JP" sz="1800" b="1" i="1" dirty="0">
                <a:latin typeface="Söhne"/>
              </a:rPr>
              <a:t>f</a:t>
            </a:r>
            <a:r>
              <a:rPr lang="en-US" altLang="ja-JP" sz="1800" b="1" dirty="0">
                <a:latin typeface="Söhne"/>
              </a:rPr>
              <a:t>(</a:t>
            </a: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b)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（</a:t>
            </a:r>
            <a:r>
              <a:rPr kumimoji="1" lang="en-US" altLang="ja-JP" sz="1800" b="1" i="1" dirty="0"/>
              <a:t>f</a:t>
            </a:r>
            <a:r>
              <a:rPr kumimoji="1" lang="ja-JP" altLang="en-US" sz="1800" b="1" dirty="0"/>
              <a:t> </a:t>
            </a:r>
            <a:r>
              <a:rPr kumimoji="1" lang="ja-JP" altLang="en-US" sz="1800" dirty="0"/>
              <a:t>は</a:t>
            </a:r>
            <a:r>
              <a:rPr kumimoji="1" lang="ja-JP" altLang="en-US" sz="1800" b="1" dirty="0"/>
              <a:t>活性化関数</a:t>
            </a:r>
            <a:r>
              <a:rPr kumimoji="1" lang="ja-JP" altLang="en-US" sz="1800" dirty="0"/>
              <a:t>）</a:t>
            </a: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4   5   6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7   8   9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白黒の画像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（画素は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または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677990" y="3705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C9DCD9-444F-47D0-8BDA-0737F8F594EC}"/>
              </a:ext>
            </a:extLst>
          </p:cNvPr>
          <p:cNvSpPr txBox="1"/>
          <p:nvPr/>
        </p:nvSpPr>
        <p:spPr>
          <a:xfrm>
            <a:off x="2596402" y="4005429"/>
            <a:ext cx="409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w1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w2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w3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w4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w5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w6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w7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w8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w9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5170038" y="355498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活性化関数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さまざまな種類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04BB05-0CC7-4769-A5A2-7D20F8416EFA}"/>
              </a:ext>
            </a:extLst>
          </p:cNvPr>
          <p:cNvSpPr txBox="1"/>
          <p:nvPr/>
        </p:nvSpPr>
        <p:spPr>
          <a:xfrm>
            <a:off x="2598223" y="5734006"/>
            <a:ext cx="2722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合計は，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w1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w2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w3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w4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w5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w6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+ 0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w8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+ 1 ×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w9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F8EF42-16F2-2071-4394-209AA47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4" y="3890665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F8A734-9344-3B99-E47D-D15960B95687}"/>
              </a:ext>
            </a:extLst>
          </p:cNvPr>
          <p:cNvSpPr txBox="1"/>
          <p:nvPr/>
        </p:nvSpPr>
        <p:spPr>
          <a:xfrm>
            <a:off x="7160856" y="43630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8E9BE3-48B2-4A70-E289-30398EC46BBE}"/>
              </a:ext>
            </a:extLst>
          </p:cNvPr>
          <p:cNvSpPr txBox="1"/>
          <p:nvPr/>
        </p:nvSpPr>
        <p:spPr>
          <a:xfrm>
            <a:off x="7198141" y="547863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年発表）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DCA6EB-60CE-4A12-F1F3-571BF2AFEEC6}"/>
              </a:ext>
            </a:extLst>
          </p:cNvPr>
          <p:cNvSpPr/>
          <p:nvPr/>
        </p:nvSpPr>
        <p:spPr>
          <a:xfrm>
            <a:off x="5505450" y="5286901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95E997-625B-99E1-4E94-6EF9AB595E18}"/>
              </a:ext>
            </a:extLst>
          </p:cNvPr>
          <p:cNvSpPr txBox="1"/>
          <p:nvPr/>
        </p:nvSpPr>
        <p:spPr>
          <a:xfrm>
            <a:off x="5294029" y="5366676"/>
            <a:ext cx="264880" cy="1071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0.9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0.6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290333-C8D6-C722-0838-D511C0BD1C82}"/>
              </a:ext>
            </a:extLst>
          </p:cNvPr>
          <p:cNvSpPr txBox="1"/>
          <p:nvPr/>
        </p:nvSpPr>
        <p:spPr>
          <a:xfrm>
            <a:off x="5457084" y="6356351"/>
            <a:ext cx="1632178" cy="14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-2.0     -1.5     -1.0     -0.5      0.0      0.5      1.0      1.5      2.0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96D0B52-1F20-05A4-5669-5CF982765B0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05450" y="6356351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BB2B60D-E3AD-226E-6869-551FE61B39A8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6312959" y="5286900"/>
            <a:ext cx="332316" cy="106945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357698" cy="67122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車両の発見・検知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AF3BA67-FF4A-4519-9BA9-25AF9C64644F}"/>
              </a:ext>
            </a:extLst>
          </p:cNvPr>
          <p:cNvSpPr/>
          <p:nvPr/>
        </p:nvSpPr>
        <p:spPr>
          <a:xfrm>
            <a:off x="269595" y="5336481"/>
            <a:ext cx="881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人工知能は，車両の場所と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向き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（前なのか後ろなのか）を素早く発見できるようになってきた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Dlib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を使用）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F5AF4F-B664-4B78-A1DA-56FD7A82D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979"/>
            <a:ext cx="9144000" cy="36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5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62E7E7-CDA7-3A07-CCB3-E080D383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B2569E-FD26-B1C3-F7E8-14F0001B9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ニューラルネットワーク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単純な数学的操作（足し算、掛け算、活性化関数の適用）の組み合わせ</a:t>
            </a:r>
            <a:r>
              <a:rPr kumimoji="1" lang="ja-JP" altLang="en-US" dirty="0"/>
              <a:t>で動作</a:t>
            </a:r>
            <a:endParaRPr lang="en-US" altLang="ja-JP" dirty="0"/>
          </a:p>
          <a:p>
            <a:r>
              <a:rPr kumimoji="1" lang="ja-JP" altLang="en-US" dirty="0"/>
              <a:t>単純な仕組みであるが、学習能力を持つ</a:t>
            </a:r>
            <a:endParaRPr kumimoji="1" lang="en-US" altLang="ja-JP" dirty="0"/>
          </a:p>
          <a:p>
            <a:r>
              <a:rPr kumimoji="1" lang="ja-JP" altLang="en-US" b="1" dirty="0"/>
              <a:t>複雑な問題を解決する能力</a:t>
            </a:r>
            <a:r>
              <a:rPr kumimoji="1" lang="ja-JP" altLang="en-US" dirty="0"/>
              <a:t>（画像認識、自然言語処理など）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F2EB2A-92F1-51EA-6834-A98D20AF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279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D733A-4349-4430-B7E1-17F2397D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888705" cy="79684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コンピュータの進展とニューラルネットワーク進展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820CB-98AC-46FC-A770-A2560861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BDE9043-BCAE-DA35-28D0-CC585FFC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260" y="1060449"/>
            <a:ext cx="4749740" cy="566102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過去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人間の脳の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約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860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億個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のニューロンを模倣することは不可能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【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現状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GPU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，クラウドコンピューティングで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，コンピュータの性能向上が続く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dirty="0">
                <a:solidFill>
                  <a:srgbClr val="374151"/>
                </a:solidFill>
                <a:latin typeface="Söhne"/>
              </a:rPr>
              <a:t>【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将来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生物の脳に近いニューラルネットワークの実現へ進む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46BFE0-26EC-F9F4-1775-849F369E9C54}"/>
              </a:ext>
            </a:extLst>
          </p:cNvPr>
          <p:cNvSpPr txBox="1">
            <a:spLocks/>
          </p:cNvSpPr>
          <p:nvPr/>
        </p:nvSpPr>
        <p:spPr>
          <a:xfrm>
            <a:off x="69910" y="5355706"/>
            <a:ext cx="4114739" cy="13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諸説あります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2055</a:t>
            </a:r>
            <a:r>
              <a:rPr lang="ja-JP" altLang="en-US" sz="2000" dirty="0"/>
              <a:t>年ごろには，</a:t>
            </a:r>
            <a:r>
              <a:rPr lang="en-US" altLang="ja-JP" sz="2000" dirty="0"/>
              <a:t>860</a:t>
            </a:r>
            <a:r>
              <a:rPr lang="ja-JP" altLang="en-US" sz="2000" dirty="0"/>
              <a:t>億を超えるかも？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2789667-93DD-B4DE-7B7B-B9AD04A96B73}"/>
              </a:ext>
            </a:extLst>
          </p:cNvPr>
          <p:cNvGraphicFramePr>
            <a:graphicFrameLocks noGrp="1"/>
          </p:cNvGraphicFramePr>
          <p:nvPr/>
        </p:nvGraphicFramePr>
        <p:xfrm>
          <a:off x="0" y="1215482"/>
          <a:ext cx="433609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450">
                  <a:extLst>
                    <a:ext uri="{9D8B030D-6E8A-4147-A177-3AD203B41FA5}">
                      <a16:colId xmlns:a16="http://schemas.microsoft.com/office/drawing/2014/main" val="421181015"/>
                    </a:ext>
                  </a:extLst>
                </a:gridCol>
                <a:gridCol w="3011643">
                  <a:extLst>
                    <a:ext uri="{9D8B030D-6E8A-4147-A177-3AD203B41FA5}">
                      <a16:colId xmlns:a16="http://schemas.microsoft.com/office/drawing/2014/main" val="1052280707"/>
                    </a:ext>
                  </a:extLst>
                </a:gridCol>
              </a:tblGrid>
              <a:tr h="840764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コンピュータで扱えるユニット数の規模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30535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2010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24349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2020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726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2030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48945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2040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1,000,000,000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8320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2050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20,000,000,000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9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43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15-7 </a:t>
            </a:r>
            <a:r>
              <a:rPr lang="ja-JP" altLang="en-US" dirty="0"/>
              <a:t>最適化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F4A2F3-7BCC-4604-A6DB-E3179EA14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688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D829F-9130-A828-C606-14BA6CAF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最適化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F2824B-0A6D-E239-7212-91D4D3E0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最適化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与えられた条件の中で最良の解を見つけ出す</a:t>
            </a:r>
            <a:r>
              <a:rPr kumimoji="1" lang="ja-JP" altLang="en-US" dirty="0"/>
              <a:t>過程。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6E40A2-A35C-74E3-B4DC-62F3AC2D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687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52705-37DC-4EBA-9847-C5A3634C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3477"/>
            <a:ext cx="8558268" cy="1509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ニューラルネットワークの学習</a:t>
            </a:r>
            <a:r>
              <a:rPr kumimoji="1" lang="ja-JP" altLang="en-US" dirty="0"/>
              <a:t>では，</a:t>
            </a:r>
            <a:r>
              <a:rPr kumimoji="1" lang="ja-JP" altLang="en-US" b="1" dirty="0"/>
              <a:t>結合の重みとバイアスの調整</a:t>
            </a:r>
            <a:r>
              <a:rPr kumimoji="1" lang="ja-JP" altLang="en-US" dirty="0"/>
              <a:t>により，訓練データの</a:t>
            </a:r>
            <a:r>
              <a:rPr kumimoji="1" lang="ja-JP" altLang="en-US" b="1" u="sng" dirty="0"/>
              <a:t>パターンをより正確に認識できる</a:t>
            </a:r>
            <a:r>
              <a:rPr kumimoji="1" lang="ja-JP" altLang="en-US" dirty="0"/>
              <a:t>ようになる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5A9242-94B8-426C-9188-E10468EAE259}"/>
              </a:ext>
            </a:extLst>
          </p:cNvPr>
          <p:cNvSpPr/>
          <p:nvPr/>
        </p:nvSpPr>
        <p:spPr>
          <a:xfrm>
            <a:off x="1799339" y="367284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869D60-DF61-4812-8320-A0A7FB0B7276}"/>
              </a:ext>
            </a:extLst>
          </p:cNvPr>
          <p:cNvSpPr/>
          <p:nvPr/>
        </p:nvSpPr>
        <p:spPr>
          <a:xfrm>
            <a:off x="2135889" y="367284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E23BC69-D293-434C-A3CC-BEA13BE17CBB}"/>
              </a:ext>
            </a:extLst>
          </p:cNvPr>
          <p:cNvSpPr/>
          <p:nvPr/>
        </p:nvSpPr>
        <p:spPr>
          <a:xfrm>
            <a:off x="2472439" y="367284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CEC0A79-73B3-4340-BF02-EFBF3203A123}"/>
              </a:ext>
            </a:extLst>
          </p:cNvPr>
          <p:cNvSpPr/>
          <p:nvPr/>
        </p:nvSpPr>
        <p:spPr>
          <a:xfrm>
            <a:off x="1799339" y="4026845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615270-5A25-4564-8880-88DC3CE5E9C7}"/>
              </a:ext>
            </a:extLst>
          </p:cNvPr>
          <p:cNvSpPr/>
          <p:nvPr/>
        </p:nvSpPr>
        <p:spPr>
          <a:xfrm>
            <a:off x="2135889" y="402684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2EB7C3-0A51-42A7-8D78-41A638B2CBC8}"/>
              </a:ext>
            </a:extLst>
          </p:cNvPr>
          <p:cNvSpPr/>
          <p:nvPr/>
        </p:nvSpPr>
        <p:spPr>
          <a:xfrm>
            <a:off x="2472439" y="402684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556F626-76AE-4502-9D31-1B94C56B7663}"/>
              </a:ext>
            </a:extLst>
          </p:cNvPr>
          <p:cNvSpPr/>
          <p:nvPr/>
        </p:nvSpPr>
        <p:spPr>
          <a:xfrm>
            <a:off x="1799339" y="4380841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D6B7AB-83D8-4A9D-9686-57B683D3B1AE}"/>
              </a:ext>
            </a:extLst>
          </p:cNvPr>
          <p:cNvSpPr/>
          <p:nvPr/>
        </p:nvSpPr>
        <p:spPr>
          <a:xfrm>
            <a:off x="2135889" y="4380841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A69715-6540-455B-9C70-6D699153645C}"/>
              </a:ext>
            </a:extLst>
          </p:cNvPr>
          <p:cNvSpPr/>
          <p:nvPr/>
        </p:nvSpPr>
        <p:spPr>
          <a:xfrm>
            <a:off x="2472439" y="438084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70A8857-BB6B-44D9-8839-CAB7035FA50C}"/>
              </a:ext>
            </a:extLst>
          </p:cNvPr>
          <p:cNvSpPr txBox="1"/>
          <p:nvPr/>
        </p:nvSpPr>
        <p:spPr>
          <a:xfrm>
            <a:off x="1771806" y="3632595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4   5   6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7   8   9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D581F3-AA1C-4D2D-BB26-2E561F7A8432}"/>
              </a:ext>
            </a:extLst>
          </p:cNvPr>
          <p:cNvSpPr txBox="1"/>
          <p:nvPr/>
        </p:nvSpPr>
        <p:spPr>
          <a:xfrm>
            <a:off x="3003299" y="3088179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435B04B-B5E6-461F-82AE-AA6FB871D40C}"/>
              </a:ext>
            </a:extLst>
          </p:cNvPr>
          <p:cNvSpPr/>
          <p:nvPr/>
        </p:nvSpPr>
        <p:spPr>
          <a:xfrm>
            <a:off x="4622508" y="402684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FAE995B-E507-4CFB-8925-CBC74941E81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538738" y="3270937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D9CFD55-8B90-488A-A556-220A19D44685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538738" y="3552624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D6EBFA3-6E8B-4208-9FB2-2ED322047FB9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538738" y="3825485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FE976E-D8A8-4D71-8048-1B23C9D454AA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516866" y="4097637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B9D2C9A-A340-46E5-BD08-FF24905D9B50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527802" y="4310051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2C690C31-BAEF-4D46-AECC-AD4A3CF4FD72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505930" y="4310050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C1398A6-46A5-4212-8A5B-63ADED98F01E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527802" y="4310050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C3B0E86-A7D0-4D76-B904-66A9EDF66EBF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514065" y="4310050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F164E8-9208-46DF-AC47-A084EBD7E574}"/>
              </a:ext>
            </a:extLst>
          </p:cNvPr>
          <p:cNvCxnSpPr>
            <a:cxnSpLocks/>
          </p:cNvCxnSpPr>
          <p:nvPr/>
        </p:nvCxnSpPr>
        <p:spPr>
          <a:xfrm flipV="1">
            <a:off x="3494994" y="4310050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BA5A7C3-768F-48C1-A5EF-D1E0F0984650}"/>
              </a:ext>
            </a:extLst>
          </p:cNvPr>
          <p:cNvSpPr txBox="1"/>
          <p:nvPr/>
        </p:nvSpPr>
        <p:spPr>
          <a:xfrm>
            <a:off x="4358928" y="46455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DF8E32-E2B4-40CD-A7FD-8E6786614C96}"/>
              </a:ext>
            </a:extLst>
          </p:cNvPr>
          <p:cNvSpPr txBox="1"/>
          <p:nvPr/>
        </p:nvSpPr>
        <p:spPr>
          <a:xfrm>
            <a:off x="3751797" y="3447326"/>
            <a:ext cx="2984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5CCCA1A-5442-4611-BAB7-75435DAF4182}"/>
              </a:ext>
            </a:extLst>
          </p:cNvPr>
          <p:cNvCxnSpPr>
            <a:stCxn id="19" idx="6"/>
          </p:cNvCxnSpPr>
          <p:nvPr/>
        </p:nvCxnSpPr>
        <p:spPr>
          <a:xfrm flipV="1">
            <a:off x="5240575" y="4301868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60C5825-A129-470F-AE9D-9EA63791FD53}"/>
              </a:ext>
            </a:extLst>
          </p:cNvPr>
          <p:cNvSpPr txBox="1"/>
          <p:nvPr/>
        </p:nvSpPr>
        <p:spPr>
          <a:xfrm>
            <a:off x="5242583" y="37648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ACBB42D-097C-4AE7-B7DD-0508DA824881}"/>
              </a:ext>
            </a:extLst>
          </p:cNvPr>
          <p:cNvSpPr txBox="1"/>
          <p:nvPr/>
        </p:nvSpPr>
        <p:spPr>
          <a:xfrm>
            <a:off x="3694580" y="30834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2C3A36F-8AB2-44E1-A456-FE8101CDD0BE}"/>
              </a:ext>
            </a:extLst>
          </p:cNvPr>
          <p:cNvSpPr txBox="1"/>
          <p:nvPr/>
        </p:nvSpPr>
        <p:spPr>
          <a:xfrm>
            <a:off x="5609274" y="4543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高い活性度</a:t>
            </a:r>
          </a:p>
        </p:txBody>
      </p:sp>
    </p:spTree>
    <p:extLst>
      <p:ext uri="{BB962C8B-B14F-4D97-AF65-F5344CB8AC3E}">
        <p14:creationId xmlns:p14="http://schemas.microsoft.com/office/powerpoint/2010/main" val="8637011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EC78D-0B82-445A-A737-6C118CCF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ニューラルネットワークでの教師あり学習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36273-E44A-4CAA-A480-6E7B7654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74E8D4-4F55-4DFE-9895-FA8291E9CBEB}"/>
              </a:ext>
            </a:extLst>
          </p:cNvPr>
          <p:cNvSpPr/>
          <p:nvPr/>
        </p:nvSpPr>
        <p:spPr>
          <a:xfrm>
            <a:off x="30978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C62375-45A5-4359-8158-8DA4477C856B}"/>
              </a:ext>
            </a:extLst>
          </p:cNvPr>
          <p:cNvSpPr/>
          <p:nvPr/>
        </p:nvSpPr>
        <p:spPr>
          <a:xfrm>
            <a:off x="64633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39CD523-5451-4D57-8CF7-2AB75FC07D81}"/>
              </a:ext>
            </a:extLst>
          </p:cNvPr>
          <p:cNvSpPr/>
          <p:nvPr/>
        </p:nvSpPr>
        <p:spPr>
          <a:xfrm>
            <a:off x="982883" y="224942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309783" y="260342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241626A-7262-4C36-8F4B-3843DFCFF895}"/>
              </a:ext>
            </a:extLst>
          </p:cNvPr>
          <p:cNvSpPr/>
          <p:nvPr/>
        </p:nvSpPr>
        <p:spPr>
          <a:xfrm>
            <a:off x="646333" y="260342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B5A792-9ECC-4ADB-AB20-F792CFFD1D3F}"/>
              </a:ext>
            </a:extLst>
          </p:cNvPr>
          <p:cNvSpPr/>
          <p:nvPr/>
        </p:nvSpPr>
        <p:spPr>
          <a:xfrm>
            <a:off x="982883" y="260342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F521F93-93EA-4F75-9CFB-B8C0DB7DB15A}"/>
              </a:ext>
            </a:extLst>
          </p:cNvPr>
          <p:cNvSpPr/>
          <p:nvPr/>
        </p:nvSpPr>
        <p:spPr>
          <a:xfrm>
            <a:off x="309783" y="295741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737BCC-5831-4F8E-AE01-01F871637AF1}"/>
              </a:ext>
            </a:extLst>
          </p:cNvPr>
          <p:cNvSpPr/>
          <p:nvPr/>
        </p:nvSpPr>
        <p:spPr>
          <a:xfrm>
            <a:off x="646333" y="295741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9539B0-9D54-47B7-AB53-B5069551650E}"/>
              </a:ext>
            </a:extLst>
          </p:cNvPr>
          <p:cNvSpPr/>
          <p:nvPr/>
        </p:nvSpPr>
        <p:spPr>
          <a:xfrm>
            <a:off x="982883" y="295741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A6CC9D-5E39-4DC3-BC8A-D00042E699EC}"/>
              </a:ext>
            </a:extLst>
          </p:cNvPr>
          <p:cNvSpPr txBox="1"/>
          <p:nvPr/>
        </p:nvSpPr>
        <p:spPr>
          <a:xfrm>
            <a:off x="414498" y="35423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21F7C99-2FFF-4057-B233-BFA76D122545}"/>
              </a:ext>
            </a:extLst>
          </p:cNvPr>
          <p:cNvGrpSpPr/>
          <p:nvPr/>
        </p:nvGrpSpPr>
        <p:grpSpPr>
          <a:xfrm>
            <a:off x="2527629" y="2028632"/>
            <a:ext cx="4085238" cy="2521080"/>
            <a:chOff x="2352383" y="1603152"/>
            <a:chExt cx="4813872" cy="2901256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F227736A-3C74-4DA2-97E0-D1B4F9D51023}"/>
                </a:ext>
              </a:extLst>
            </p:cNvPr>
            <p:cNvSpPr/>
            <p:nvPr/>
          </p:nvSpPr>
          <p:spPr>
            <a:xfrm>
              <a:off x="2352383" y="1603156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9C0131B-6DC2-442A-8210-C5A18A524476}"/>
                </a:ext>
              </a:extLst>
            </p:cNvPr>
            <p:cNvSpPr/>
            <p:nvPr/>
          </p:nvSpPr>
          <p:spPr>
            <a:xfrm>
              <a:off x="2352383" y="2481011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A2B494C-D1E6-4FA4-8770-04C88D4A7D3C}"/>
                </a:ext>
              </a:extLst>
            </p:cNvPr>
            <p:cNvSpPr/>
            <p:nvPr/>
          </p:nvSpPr>
          <p:spPr>
            <a:xfrm>
              <a:off x="4145620" y="1603154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164E015-5949-437D-80B0-6746D7FB50C4}"/>
                </a:ext>
              </a:extLst>
            </p:cNvPr>
            <p:cNvSpPr/>
            <p:nvPr/>
          </p:nvSpPr>
          <p:spPr>
            <a:xfrm>
              <a:off x="4145620" y="237265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8AACCED-ACDB-44BC-8BDA-ED451D079609}"/>
                </a:ext>
              </a:extLst>
            </p:cNvPr>
            <p:cNvSpPr/>
            <p:nvPr/>
          </p:nvSpPr>
          <p:spPr>
            <a:xfrm>
              <a:off x="4145620" y="3142146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867C630-7B5D-4F80-8A81-6A2E7F3E6AF7}"/>
                </a:ext>
              </a:extLst>
            </p:cNvPr>
            <p:cNvSpPr/>
            <p:nvPr/>
          </p:nvSpPr>
          <p:spPr>
            <a:xfrm>
              <a:off x="4145620" y="3911642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8320FB2-6A26-48CC-99CF-F0E2B77D5CFD}"/>
                </a:ext>
              </a:extLst>
            </p:cNvPr>
            <p:cNvSpPr/>
            <p:nvPr/>
          </p:nvSpPr>
          <p:spPr>
            <a:xfrm>
              <a:off x="6799894" y="1603152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CA7F4FF-6A9B-44D4-BFCD-E7A21A4E3B83}"/>
                </a:ext>
              </a:extLst>
            </p:cNvPr>
            <p:cNvSpPr/>
            <p:nvPr/>
          </p:nvSpPr>
          <p:spPr>
            <a:xfrm>
              <a:off x="6799894" y="2390080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1A9ABA1B-A640-457C-B8FF-CEBF6CB18EDE}"/>
                </a:ext>
              </a:extLst>
            </p:cNvPr>
            <p:cNvCxnSpPr>
              <a:stCxn id="27" idx="3"/>
              <a:endCxn id="29" idx="1"/>
            </p:cNvCxnSpPr>
            <p:nvPr/>
          </p:nvCxnSpPr>
          <p:spPr>
            <a:xfrm flipV="1">
              <a:off x="2718744" y="1899537"/>
              <a:ext cx="14268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567481CE-B0A8-4617-A211-405D1B8662C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718744" y="1899539"/>
              <a:ext cx="1440594" cy="841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23FDEA50-3DD6-4D1C-8C7C-5CE5E54C277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2718744" y="1899541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84737D1B-8D80-4E28-95CD-38FAD9D744B8}"/>
                </a:ext>
              </a:extLst>
            </p:cNvPr>
            <p:cNvCxnSpPr>
              <a:cxnSpLocks/>
            </p:cNvCxnSpPr>
            <p:nvPr/>
          </p:nvCxnSpPr>
          <p:spPr>
            <a:xfrm>
              <a:off x="2718744" y="1899543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834CC186-60BD-4503-BCBC-F90DA8338DA9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2718744" y="1899545"/>
              <a:ext cx="1426876" cy="23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A921BABB-6C14-48DD-9CA6-BA509414FE1A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2718744" y="1899537"/>
              <a:ext cx="1426876" cy="877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C9CE57F0-F53E-46A9-BA65-A2B478CE8A5F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2718744" y="2669033"/>
              <a:ext cx="1426876" cy="108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C3E91BE9-8487-44CB-8659-87F68AE2A292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2718744" y="2777394"/>
              <a:ext cx="1426876" cy="66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4277D446-CEF5-410B-8439-29F420B65A74}"/>
                </a:ext>
              </a:extLst>
            </p:cNvPr>
            <p:cNvCxnSpPr>
              <a:cxnSpLocks/>
              <a:stCxn id="28" idx="3"/>
              <a:endCxn id="32" idx="1"/>
            </p:cNvCxnSpPr>
            <p:nvPr/>
          </p:nvCxnSpPr>
          <p:spPr>
            <a:xfrm>
              <a:off x="2718744" y="2777394"/>
              <a:ext cx="1426876" cy="1430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E7815E70-E1BA-469B-9F57-ECBBD352F5D9}"/>
                </a:ext>
              </a:extLst>
            </p:cNvPr>
            <p:cNvCxnSpPr>
              <a:cxnSpLocks/>
              <a:stCxn id="29" idx="3"/>
              <a:endCxn id="33" idx="1"/>
            </p:cNvCxnSpPr>
            <p:nvPr/>
          </p:nvCxnSpPr>
          <p:spPr>
            <a:xfrm flipV="1">
              <a:off x="4511981" y="1899535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498580B8-29B3-4E6F-B340-2B2A7FDE8F79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4511981" y="1909576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9FB830C1-67D5-4193-A85F-B1A65EC2FE2C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511981" y="1899535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E70F03C7-FA40-417B-BE5E-A756069FBDF3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4511981" y="2619978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4FCADBE7-A3A9-40C3-86CC-F2FB1A3154D6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500099" y="1899535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FF38E326-7470-41C1-A305-38FF0DFC89F4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flipV="1">
              <a:off x="4487190" y="1899535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E5F787D0-CB18-4BA2-B893-5DE3D3FC9880}"/>
                </a:ext>
              </a:extLst>
            </p:cNvPr>
            <p:cNvCxnSpPr>
              <a:cxnSpLocks/>
              <a:stCxn id="31" idx="3"/>
              <a:endCxn id="34" idx="1"/>
            </p:cNvCxnSpPr>
            <p:nvPr/>
          </p:nvCxnSpPr>
          <p:spPr>
            <a:xfrm flipV="1">
              <a:off x="4511981" y="2686463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9A3E7EAD-27A7-4C17-886D-81514543C27F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4536772" y="2686463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FB40A6AF-B6E6-425D-BD64-4CE6ACA2DC17}"/>
              </a:ext>
            </a:extLst>
          </p:cNvPr>
          <p:cNvGrpSpPr/>
          <p:nvPr/>
        </p:nvGrpSpPr>
        <p:grpSpPr>
          <a:xfrm>
            <a:off x="2000967" y="1923545"/>
            <a:ext cx="813878" cy="773751"/>
            <a:chOff x="1979929" y="1904724"/>
            <a:chExt cx="813878" cy="973216"/>
          </a:xfrm>
        </p:grpSpPr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12064B3B-5002-4B05-91CF-F7C3F8B54FA5}"/>
                </a:ext>
              </a:extLst>
            </p:cNvPr>
            <p:cNvCxnSpPr>
              <a:endCxn id="27" idx="1"/>
            </p:cNvCxnSpPr>
            <p:nvPr/>
          </p:nvCxnSpPr>
          <p:spPr>
            <a:xfrm>
              <a:off x="1979929" y="1904724"/>
              <a:ext cx="547700" cy="44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F75C0825-FA41-4DB2-9620-D79BB966F92F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9774" y="2041037"/>
              <a:ext cx="527855" cy="308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98881BB6-242E-4DFE-A429-303353BCE220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3748" y="2175657"/>
              <a:ext cx="533881" cy="173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253B4D4-1364-466C-BFEA-00AED8D7B0A3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993747" y="2302719"/>
              <a:ext cx="533882" cy="46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5F3E2F64-9BA9-4BA5-BE21-7AED1E609131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1986725" y="2349462"/>
              <a:ext cx="540904" cy="9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D1AB3CA8-E943-4E69-892F-AEB60A161D6D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000183" y="2349462"/>
              <a:ext cx="527446" cy="207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56C37744-4EDA-4C9F-B903-6648B1D1BB3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1995154" y="2349462"/>
              <a:ext cx="532475" cy="311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4279200-6F4F-4BB0-86CE-B4002B76C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6" y="2040706"/>
              <a:ext cx="521421" cy="411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C00B3ABB-17C0-46E3-AB78-851072636539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000181" y="2349462"/>
              <a:ext cx="527448" cy="52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E66830F-8570-4028-A659-91795B7D5830}"/>
              </a:ext>
            </a:extLst>
          </p:cNvPr>
          <p:cNvGrpSpPr/>
          <p:nvPr/>
        </p:nvGrpSpPr>
        <p:grpSpPr>
          <a:xfrm>
            <a:off x="1986725" y="2712442"/>
            <a:ext cx="547700" cy="773751"/>
            <a:chOff x="2252133" y="1595967"/>
            <a:chExt cx="547700" cy="973216"/>
          </a:xfrm>
        </p:grpSpPr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9A5759DD-30AF-45E5-9A00-A64EF28F3294}"/>
                </a:ext>
              </a:extLst>
            </p:cNvPr>
            <p:cNvCxnSpPr/>
            <p:nvPr/>
          </p:nvCxnSpPr>
          <p:spPr>
            <a:xfrm>
              <a:off x="2252133" y="1595967"/>
              <a:ext cx="547700" cy="4447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EBA008D4-97E3-46E0-A60E-3E51C57FA82E}"/>
                </a:ext>
              </a:extLst>
            </p:cNvPr>
            <p:cNvCxnSpPr>
              <a:cxnSpLocks/>
            </p:cNvCxnSpPr>
            <p:nvPr/>
          </p:nvCxnSpPr>
          <p:spPr>
            <a:xfrm>
              <a:off x="2271978" y="1732280"/>
              <a:ext cx="527855" cy="308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0200D6AF-B541-468F-B0A7-D7623C5F8F71}"/>
                </a:ext>
              </a:extLst>
            </p:cNvPr>
            <p:cNvCxnSpPr>
              <a:cxnSpLocks/>
            </p:cNvCxnSpPr>
            <p:nvPr/>
          </p:nvCxnSpPr>
          <p:spPr>
            <a:xfrm>
              <a:off x="2265952" y="1866900"/>
              <a:ext cx="533881" cy="173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83FDBB0F-B467-4E8C-B81B-47E09407BC04}"/>
                </a:ext>
              </a:extLst>
            </p:cNvPr>
            <p:cNvCxnSpPr>
              <a:cxnSpLocks/>
            </p:cNvCxnSpPr>
            <p:nvPr/>
          </p:nvCxnSpPr>
          <p:spPr>
            <a:xfrm>
              <a:off x="2265951" y="1993962"/>
              <a:ext cx="533882" cy="46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id="{3CB43762-7300-433E-97CA-FD79B72B3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929" y="2040705"/>
              <a:ext cx="540904" cy="9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55A20E9F-F47C-4C3A-8D2F-A0685BF418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7" y="2040705"/>
              <a:ext cx="527446" cy="207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36D863E9-0C2C-482B-AFFE-71B1FDFFC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358" y="2040705"/>
              <a:ext cx="532475" cy="311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C99115B9-9A6F-4FB2-9791-FBE9A8657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6" y="2040706"/>
              <a:ext cx="521421" cy="411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42C5D8EB-0FA3-4B91-A804-3B3627E80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385" y="2040705"/>
              <a:ext cx="527448" cy="52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B08668FB-636E-4850-BE92-87C0672878FC}"/>
              </a:ext>
            </a:extLst>
          </p:cNvPr>
          <p:cNvCxnSpPr/>
          <p:nvPr/>
        </p:nvCxnSpPr>
        <p:spPr>
          <a:xfrm>
            <a:off x="6791382" y="2294903"/>
            <a:ext cx="62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565192E1-1BE5-41FD-B44C-754A1F04228E}"/>
              </a:ext>
            </a:extLst>
          </p:cNvPr>
          <p:cNvCxnSpPr/>
          <p:nvPr/>
        </p:nvCxnSpPr>
        <p:spPr>
          <a:xfrm>
            <a:off x="6791382" y="2961651"/>
            <a:ext cx="625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C16D02D8-00BE-4B3C-BBA9-8803DF10475C}"/>
              </a:ext>
            </a:extLst>
          </p:cNvPr>
          <p:cNvSpPr txBox="1"/>
          <p:nvPr/>
        </p:nvSpPr>
        <p:spPr>
          <a:xfrm>
            <a:off x="7444225" y="192354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　　正解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F046067-5B9D-45BD-8502-2E213F2D5916}"/>
              </a:ext>
            </a:extLst>
          </p:cNvPr>
          <p:cNvSpPr txBox="1"/>
          <p:nvPr/>
        </p:nvSpPr>
        <p:spPr>
          <a:xfrm>
            <a:off x="7444225" y="267377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　　正解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        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矢印: 左右 100">
            <a:extLst>
              <a:ext uri="{FF2B5EF4-FFF2-40B4-BE49-F238E27FC236}">
                <a16:creationId xmlns:a16="http://schemas.microsoft.com/office/drawing/2014/main" id="{5D7B198E-0F0E-43EA-8E4A-67B6FC9EB634}"/>
              </a:ext>
            </a:extLst>
          </p:cNvPr>
          <p:cNvSpPr/>
          <p:nvPr/>
        </p:nvSpPr>
        <p:spPr>
          <a:xfrm>
            <a:off x="7994348" y="2322882"/>
            <a:ext cx="353551" cy="11891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矢印: 左右 102">
            <a:extLst>
              <a:ext uri="{FF2B5EF4-FFF2-40B4-BE49-F238E27FC236}">
                <a16:creationId xmlns:a16="http://schemas.microsoft.com/office/drawing/2014/main" id="{9522F595-B6DE-47A7-AA4B-6929A1590DA0}"/>
              </a:ext>
            </a:extLst>
          </p:cNvPr>
          <p:cNvSpPr/>
          <p:nvPr/>
        </p:nvSpPr>
        <p:spPr>
          <a:xfrm>
            <a:off x="8019355" y="3075616"/>
            <a:ext cx="353551" cy="11891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54130BA-A527-4CC1-B582-436E04424673}"/>
              </a:ext>
            </a:extLst>
          </p:cNvPr>
          <p:cNvSpPr txBox="1"/>
          <p:nvPr/>
        </p:nvSpPr>
        <p:spPr>
          <a:xfrm>
            <a:off x="7796020" y="34397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570B481-1DCE-4EAA-A845-C44BE94B1B5E}"/>
              </a:ext>
            </a:extLst>
          </p:cNvPr>
          <p:cNvSpPr txBox="1"/>
          <p:nvPr/>
        </p:nvSpPr>
        <p:spPr>
          <a:xfrm>
            <a:off x="4212571" y="4930968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実際に一度動作させてみて，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少なくなるよう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を調整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＝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62E3E-5668-F991-FF84-A99B511F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ニューラルネットワークでの最適化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D05DF7-D007-69A6-4FF5-3D14B0B7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学習過程</a:t>
            </a:r>
            <a:r>
              <a:rPr kumimoji="1" lang="ja-JP" altLang="en-US" dirty="0"/>
              <a:t>自体が、</a:t>
            </a:r>
            <a:r>
              <a:rPr kumimoji="1" lang="ja-JP" altLang="en-US" b="1" dirty="0"/>
              <a:t>一種の最適化</a:t>
            </a:r>
            <a:r>
              <a:rPr kumimoji="1" lang="ja-JP" altLang="en-US" dirty="0"/>
              <a:t>になっている。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ニューラルネットワークの膨大なニューロン</a:t>
            </a:r>
            <a:r>
              <a:rPr kumimoji="1" lang="ja-JP" altLang="en-US" dirty="0"/>
              <a:t>を調整して、</a:t>
            </a:r>
            <a:r>
              <a:rPr kumimoji="1" lang="ja-JP" altLang="en-US" b="1" dirty="0"/>
              <a:t>最も良い結果を出すための「結合の重み」と「バイアス」を見つけ出す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EE473-B34B-2D4E-D825-66752F3A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336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15-8 </a:t>
            </a:r>
            <a:r>
              <a:rPr lang="ja-JP" altLang="en-US" dirty="0"/>
              <a:t>汎化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F4A2F3-7BCC-4604-A6DB-E3179EA14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637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0214C-61B2-F1E9-1266-C38A0DBD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30DCF7-8E11-8A63-1611-BED978152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汎化</a:t>
            </a:r>
            <a:r>
              <a:rPr lang="ja-JP" altLang="en-US" dirty="0"/>
              <a:t>は、</a:t>
            </a:r>
            <a:r>
              <a:rPr lang="ja-JP" altLang="en-US" b="1" dirty="0"/>
              <a:t>学習したこと</a:t>
            </a:r>
            <a:r>
              <a:rPr lang="ja-JP" altLang="en-US" dirty="0"/>
              <a:t>を</a:t>
            </a:r>
            <a:r>
              <a:rPr lang="ja-JP" altLang="en-US" b="1" dirty="0"/>
              <a:t>未知の状況に適用</a:t>
            </a:r>
            <a:r>
              <a:rPr lang="ja-JP" altLang="en-US" dirty="0"/>
              <a:t>する能力になる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740C2-21A0-3353-3319-33310B22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83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297681" y="462012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訓練データと未知のデータ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985232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3874169" y="5297977"/>
            <a:ext cx="499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訓練データに基づいて学習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し，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未知のデータに対しても適切に処理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01" y="175028"/>
            <a:ext cx="8741252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人や自転車などの，オブジェクトの発見・検知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1529" y="4828047"/>
            <a:ext cx="9326879" cy="1854925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人間の「目」</a:t>
            </a:r>
            <a:r>
              <a:rPr lang="ja-JP" altLang="en-US" sz="2400" dirty="0"/>
              <a:t>の一部機能</a:t>
            </a:r>
            <a:r>
              <a:rPr kumimoji="1" lang="ja-JP" altLang="en-US" sz="2400" dirty="0"/>
              <a:t>をコンピュータで再現．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画像の中の</a:t>
            </a:r>
            <a:r>
              <a:rPr lang="ja-JP" altLang="en-US" sz="2400" dirty="0"/>
              <a:t>オブジェクト</a:t>
            </a:r>
            <a:r>
              <a:rPr kumimoji="1" lang="ja-JP" altLang="en-US" sz="2400" dirty="0"/>
              <a:t>を，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人工知能</a:t>
            </a:r>
            <a:r>
              <a:rPr kumimoji="1" lang="ja-JP" altLang="en-US" sz="2400" dirty="0"/>
              <a:t>が発見・検知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27912" y="377143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元画像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56710" y="3841639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人工知能による読み取り結果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DeepLabv3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+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を使用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</p:txBody>
      </p:sp>
      <p:pic>
        <p:nvPicPr>
          <p:cNvPr id="1026" name="Picture 2" descr="2.png">
            <a:extLst>
              <a:ext uri="{FF2B5EF4-FFF2-40B4-BE49-F238E27FC236}">
                <a16:creationId xmlns:a16="http://schemas.microsoft.com/office/drawing/2014/main" id="{E92603C5-7D78-49B6-8DD0-888999C7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" y="1240446"/>
            <a:ext cx="4547160" cy="22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4.png">
            <a:extLst>
              <a:ext uri="{FF2B5EF4-FFF2-40B4-BE49-F238E27FC236}">
                <a16:creationId xmlns:a16="http://schemas.microsoft.com/office/drawing/2014/main" id="{FD6C3C52-D0C7-42A4-9473-C436C225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82" y="1191599"/>
            <a:ext cx="4731418" cy="23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353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CD37F-A908-4E8B-862B-36FC5ED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5" y="374614"/>
            <a:ext cx="8601076" cy="634686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一般のプログラミング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機械学習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D08E76-CB62-4E70-9D25-712FBB3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7CD0A4-7D33-44EA-9520-FEC22E0DB8F5}"/>
              </a:ext>
            </a:extLst>
          </p:cNvPr>
          <p:cNvSpPr txBox="1"/>
          <p:nvPr/>
        </p:nvSpPr>
        <p:spPr>
          <a:xfrm>
            <a:off x="4572000" y="209253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・プログラムは人間が作成し，　　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テストし，調整する．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365FD-03D6-4A6A-9E80-D8241481035E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A45AF9-3191-4344-B53F-68CDA2E43D22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B582CA-8E1D-4AAF-9ACD-E865D8445ADD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C029A-1B06-4AC6-8796-459ACA916E1C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B6293A0-CDBE-4B90-B405-1FFAE6F4F67B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0E07CAB-0A7E-425D-B531-D664BED41A5B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A31E49-4CB4-435F-BE20-19A640FB28FE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EA3D2-566D-4218-9320-F7F45E5504E7}"/>
              </a:ext>
            </a:extLst>
          </p:cNvPr>
          <p:cNvSpPr txBox="1"/>
          <p:nvPr/>
        </p:nvSpPr>
        <p:spPr>
          <a:xfrm>
            <a:off x="6693740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処理結果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0B325-BB9E-4A0D-BC30-EEA4264CA002}"/>
              </a:ext>
            </a:extLst>
          </p:cNvPr>
          <p:cNvSpPr/>
          <p:nvPr/>
        </p:nvSpPr>
        <p:spPr>
          <a:xfrm>
            <a:off x="2763983" y="425725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E71FFE-A013-42CD-B12A-0FFD7A02E57F}"/>
              </a:ext>
            </a:extLst>
          </p:cNvPr>
          <p:cNvSpPr txBox="1"/>
          <p:nvPr/>
        </p:nvSpPr>
        <p:spPr>
          <a:xfrm>
            <a:off x="3324274" y="599692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4C78B-EAF8-4D5A-8C90-F6ECD2FBCFB2}"/>
              </a:ext>
            </a:extLst>
          </p:cNvPr>
          <p:cNvSpPr/>
          <p:nvPr/>
        </p:nvSpPr>
        <p:spPr>
          <a:xfrm>
            <a:off x="3048001" y="444428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40B0F0-29DD-403A-9D4E-BD8EEA5C811E}"/>
              </a:ext>
            </a:extLst>
          </p:cNvPr>
          <p:cNvSpPr txBox="1"/>
          <p:nvPr/>
        </p:nvSpPr>
        <p:spPr>
          <a:xfrm>
            <a:off x="3545203" y="485350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8232115-D2DC-4AF0-BFDE-86CC28A61AA0}"/>
              </a:ext>
            </a:extLst>
          </p:cNvPr>
          <p:cNvSpPr/>
          <p:nvPr/>
        </p:nvSpPr>
        <p:spPr>
          <a:xfrm>
            <a:off x="2105892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BEBFFFAF-1E43-4C67-ADBF-A78BB959231C}"/>
              </a:ext>
            </a:extLst>
          </p:cNvPr>
          <p:cNvSpPr/>
          <p:nvPr/>
        </p:nvSpPr>
        <p:spPr>
          <a:xfrm>
            <a:off x="6300916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8449E8-61FA-40A6-B7FE-27320D009569}"/>
              </a:ext>
            </a:extLst>
          </p:cNvPr>
          <p:cNvSpPr txBox="1"/>
          <p:nvPr/>
        </p:nvSpPr>
        <p:spPr>
          <a:xfrm>
            <a:off x="74567" y="488098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（入力）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F9BC6A-2D9C-414D-B233-E09BDB8E57E6}"/>
              </a:ext>
            </a:extLst>
          </p:cNvPr>
          <p:cNvSpPr txBox="1"/>
          <p:nvPr/>
        </p:nvSpPr>
        <p:spPr>
          <a:xfrm>
            <a:off x="6693739" y="507467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処理結果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C5EC07F-5CB1-4F7D-B2ED-7FD73AAA2C60}"/>
              </a:ext>
            </a:extLst>
          </p:cNvPr>
          <p:cNvSpPr/>
          <p:nvPr/>
        </p:nvSpPr>
        <p:spPr>
          <a:xfrm>
            <a:off x="2123210" y="605847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154C67-B247-4FCD-AF36-336CB0B783B8}"/>
              </a:ext>
            </a:extLst>
          </p:cNvPr>
          <p:cNvSpPr txBox="1"/>
          <p:nvPr/>
        </p:nvSpPr>
        <p:spPr>
          <a:xfrm>
            <a:off x="-80110" y="612551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D42895-F4DF-45D5-9634-7B1505DBF3A6}"/>
              </a:ext>
            </a:extLst>
          </p:cNvPr>
          <p:cNvSpPr txBox="1"/>
          <p:nvPr/>
        </p:nvSpPr>
        <p:spPr>
          <a:xfrm>
            <a:off x="4572000" y="3469704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・データを利用して知的能力を向上させる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04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A8DFB-2BD3-4CA2-9CA7-80EF7EA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汎化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462FA9-5392-4D69-A2F6-4A9014DB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45" y="9097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《</a:t>
            </a:r>
            <a:r>
              <a:rPr lang="ja-JP" altLang="en-US" dirty="0"/>
              <a:t>汎化のメリット</a:t>
            </a:r>
            <a:r>
              <a:rPr lang="en-US" altLang="ja-JP" dirty="0"/>
              <a:t>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新しい状況に対応できる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人間の学習能力を模倣できる</a:t>
            </a:r>
          </a:p>
          <a:p>
            <a:pPr marL="0" indent="0">
              <a:buNone/>
            </a:pPr>
            <a:r>
              <a:rPr lang="ja-JP" altLang="en-US" dirty="0"/>
              <a:t>例： 手書き数字認識</a:t>
            </a:r>
            <a:r>
              <a:rPr lang="en-US" altLang="ja-JP" dirty="0"/>
              <a:t>AI</a:t>
            </a:r>
            <a:r>
              <a:rPr lang="ja-JP" altLang="en-US" dirty="0"/>
              <a:t>は、学習時にで見たことのない人の字でも正しく認識できる。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⇒ 数字の本質的な特徴を学習。新しい状況に対応。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8D1CB2-2323-422A-B7EA-9A527B09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71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76466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技術全体の理解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：基礎から最新技術までを理解．画像認識、自然言語処理など具体的応用例の理解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実践的スキルの習得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を使用した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プログラムにより体験的学習、実践力の向上。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実践力，応用力の向上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：将来のビジネス課題への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応用力を育成。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技術者としての視野拡大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技術の社会的影響，倫理的課題の理解。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の可能性と限界を踏まえた適切な活用判断力の向上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28AD78-F80B-0D4E-58B9-C10F2531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85" y="175028"/>
            <a:ext cx="6409967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今回の授業の意義と満足感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905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AF42A-8EF9-4FA5-BC8D-4ABD1BBB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人体の向き，ポーズの読み取り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D1F1C-5D40-4601-98E8-6D164984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655013"/>
            <a:ext cx="8461208" cy="524406"/>
          </a:xfrm>
        </p:spPr>
        <p:txBody>
          <a:bodyPr/>
          <a:lstStyle/>
          <a:p>
            <a:r>
              <a:rPr kumimoji="1" lang="ja-JP" altLang="en-US" dirty="0"/>
              <a:t>写真やビデオから，人体の姿勢を読み取り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B5DF9C-2C4D-4889-9A07-5A3124BB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AEFA14-D7A2-4B56-A9CC-136DB5A7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2" y="678581"/>
            <a:ext cx="3207195" cy="46748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2228A2C-B81F-4045-97E9-1361307C1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07" y="1224961"/>
            <a:ext cx="5650117" cy="35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6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C3BC2C-76B3-4EDB-9CE2-EEFC27249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翻訳</a:t>
            </a:r>
            <a:r>
              <a:rPr lang="ja-JP" altLang="en-US" dirty="0"/>
              <a:t>を行うオンラインサービス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C18B43-4E6A-480E-A236-08E8CCF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B69712-EAE3-4183-B2A8-826BF0DB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210593"/>
            <a:ext cx="7762875" cy="2436813"/>
          </a:xfrm>
          <a:prstGeom prst="rect">
            <a:avLst/>
          </a:prstGeom>
        </p:spPr>
      </p:pic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A9C2E803-5EFA-440F-8470-22070A2C08A6}"/>
              </a:ext>
            </a:extLst>
          </p:cNvPr>
          <p:cNvSpPr txBox="1"/>
          <p:nvPr/>
        </p:nvSpPr>
        <p:spPr>
          <a:xfrm>
            <a:off x="1206655" y="5122423"/>
            <a:ext cx="6945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DeepL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www.deepl.com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/ja/translator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01F3FED-6EDC-4ADC-B1D0-3156E63A04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2263" y="846138"/>
            <a:ext cx="8184063" cy="89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Web </a:t>
            </a:r>
            <a:r>
              <a:rPr lang="ja-JP" altLang="en-US" dirty="0"/>
              <a:t>ブラウザで動く</a:t>
            </a:r>
          </a:p>
        </p:txBody>
      </p:sp>
    </p:spTree>
    <p:extLst>
      <p:ext uri="{BB962C8B-B14F-4D97-AF65-F5344CB8AC3E}">
        <p14:creationId xmlns:p14="http://schemas.microsoft.com/office/powerpoint/2010/main" val="373940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0AECB8-ED36-7497-D92F-4D701079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F288E1-A3FF-578D-1E67-3241D977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人工知能（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）の究極の目標は、コンピュータで人間の知能を模倣すること</a:t>
            </a:r>
          </a:p>
          <a:p>
            <a:r>
              <a:rPr lang="ja-JP" altLang="en-US" sz="240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学習、問題解決、パターン認識、対話などを行う</a:t>
            </a:r>
          </a:p>
          <a:p>
            <a:r>
              <a:rPr lang="en-US" altLang="ja-JP" sz="2400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AI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は、すでに、私たちの日常生活に深く浸透している</a:t>
            </a:r>
          </a:p>
          <a:p>
            <a:pPr marL="0" indent="0">
              <a:buNone/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例：	スマートフォンの音声アシスタント</a:t>
            </a:r>
          </a:p>
          <a:p>
            <a:pPr marL="0" indent="0">
              <a:buNone/>
            </a:pPr>
            <a:r>
              <a:rPr lang="ja-JP" altLang="en-US" sz="2400" i="0" dirty="0">
                <a:solidFill>
                  <a:srgbClr val="374151"/>
                </a:solidFill>
                <a:effectLst/>
                <a:latin typeface="Abadi" panose="020B0604020104020204" pitchFamily="34" charset="0"/>
              </a:rPr>
              <a:t>	自動運転車</a:t>
            </a:r>
          </a:p>
          <a:p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生活と社会が大きく変化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4366E9-6E58-4342-E13B-A0C676F3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3CCADD-0EC3-D1B1-A491-D2DD78F56031}"/>
              </a:ext>
            </a:extLst>
          </p:cNvPr>
          <p:cNvSpPr txBox="1"/>
          <p:nvPr/>
        </p:nvSpPr>
        <p:spPr>
          <a:xfrm>
            <a:off x="1021283" y="4442087"/>
            <a:ext cx="7646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例：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・医療診断，個別化医療の実現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・自動運転技術，交通事故の減少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・言語の壁を越えたコミュニケーションの促進</a:t>
            </a:r>
          </a:p>
        </p:txBody>
      </p:sp>
    </p:spTree>
    <p:extLst>
      <p:ext uri="{BB962C8B-B14F-4D97-AF65-F5344CB8AC3E}">
        <p14:creationId xmlns:p14="http://schemas.microsoft.com/office/powerpoint/2010/main" val="360243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3390</Words>
  <Application>Microsoft Office PowerPoint</Application>
  <PresentationFormat>画面に合わせる (4:3)</PresentationFormat>
  <Paragraphs>533</Paragraphs>
  <Slides>62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62</vt:i4>
      </vt:variant>
    </vt:vector>
  </HeadingPairs>
  <TitlesOfParts>
    <vt:vector size="73" baseType="lpstr">
      <vt:lpstr>Söhne</vt:lpstr>
      <vt:lpstr>ヒラギノ角ゴ Pro W3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Office テーマ</vt:lpstr>
      <vt:lpstr>1_Office テーマ</vt:lpstr>
      <vt:lpstr>aa-15. 全体まとめ、発展</vt:lpstr>
      <vt:lpstr>PowerPoint プレゼンテーション</vt:lpstr>
      <vt:lpstr>15-1 人工知能（AI）とは </vt:lpstr>
      <vt:lpstr>人工知能</vt:lpstr>
      <vt:lpstr>車両の発見・検知</vt:lpstr>
      <vt:lpstr>人や自転車などの，オブジェクトの発見・検知</vt:lpstr>
      <vt:lpstr>人体の向き，ポーズの読み取り</vt:lpstr>
      <vt:lpstr>翻訳を行うオンラインサービス</vt:lpstr>
      <vt:lpstr>人工知能</vt:lpstr>
      <vt:lpstr>15-2 AI の魅力と可能性 </vt:lpstr>
      <vt:lpstr>演習 文章からの画像生成</vt:lpstr>
      <vt:lpstr>PowerPoint プレゼンテーション</vt:lpstr>
      <vt:lpstr>演習 チャットボット</vt:lpstr>
      <vt:lpstr>演習</vt:lpstr>
      <vt:lpstr>ChatGPT</vt:lpstr>
      <vt:lpstr>ChatGPT との問答の例①　質問</vt:lpstr>
      <vt:lpstr>ChatGPT との問答の例②　プログラム作成を頼む</vt:lpstr>
      <vt:lpstr>ChatGPT との問答の例③　ミスを探すことを頼む</vt:lpstr>
      <vt:lpstr>ChatGPT との問答の例④　疑問に思ったことを相談する</vt:lpstr>
      <vt:lpstr>ChatGPT との問答の例⑤　勉強用に要点の作成を頼む</vt:lpstr>
      <vt:lpstr>ChatGPT 利用上の注意点を再確認</vt:lpstr>
      <vt:lpstr>AI の魅力と可能性</vt:lpstr>
      <vt:lpstr>15-4. 問題解決と探索</vt:lpstr>
      <vt:lpstr>問題解決と探索</vt:lpstr>
      <vt:lpstr>21 ゲームのルール</vt:lpstr>
      <vt:lpstr>21 ゲームの対戦イメージ</vt:lpstr>
      <vt:lpstr>ソースコード</vt:lpstr>
      <vt:lpstr>trinket でのプログラム実行</vt:lpstr>
      <vt:lpstr>実行開始後の手順</vt:lpstr>
      <vt:lpstr>15-5 総当たり </vt:lpstr>
      <vt:lpstr>総当たり</vt:lpstr>
      <vt:lpstr>探索の対象</vt:lpstr>
      <vt:lpstr>遷移関数と行動番号　</vt:lpstr>
      <vt:lpstr>総当たりの例　パス長１</vt:lpstr>
      <vt:lpstr>総当たりの例　パス長２</vt:lpstr>
      <vt:lpstr>探索の例　パス長３</vt:lpstr>
      <vt:lpstr>ソースコード</vt:lpstr>
      <vt:lpstr>nsteps = 4 に書きかえて再実行</vt:lpstr>
      <vt:lpstr>総当たり</vt:lpstr>
      <vt:lpstr>15-6 知識の表現 </vt:lpstr>
      <vt:lpstr>述語</vt:lpstr>
      <vt:lpstr>PowerPoint プレゼンテーション</vt:lpstr>
      <vt:lpstr>PowerPoint プレゼンテーション</vt:lpstr>
      <vt:lpstr>推論の例</vt:lpstr>
      <vt:lpstr>述語</vt:lpstr>
      <vt:lpstr>15-6 ニューラルネットワーク </vt:lpstr>
      <vt:lpstr>ニューラルネットワーク</vt:lpstr>
      <vt:lpstr>機械学習</vt:lpstr>
      <vt:lpstr>ニューラルネットワークの処理の原理</vt:lpstr>
      <vt:lpstr>ニューラルネットワーク</vt:lpstr>
      <vt:lpstr>コンピュータの進展とニューラルネットワーク進展</vt:lpstr>
      <vt:lpstr>15-7 最適化 </vt:lpstr>
      <vt:lpstr>最適化</vt:lpstr>
      <vt:lpstr>PowerPoint プレゼンテーション</vt:lpstr>
      <vt:lpstr>ニューラルネットワークでの教師あり学習</vt:lpstr>
      <vt:lpstr>ニューラルネットワークでの最適化</vt:lpstr>
      <vt:lpstr>15-8 汎化 </vt:lpstr>
      <vt:lpstr>汎化</vt:lpstr>
      <vt:lpstr>汎化</vt:lpstr>
      <vt:lpstr>PowerPoint プレゼンテーション</vt:lpstr>
      <vt:lpstr>汎化</vt:lpstr>
      <vt:lpstr>今回の授業の意義と満足感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aa-15. 全体まとめ，発展（人工知能）</dc:title>
  <dc:creator>kunihiko</dc:creator>
  <cp:lastModifiedBy>金子　邦彦</cp:lastModifiedBy>
  <cp:revision>55</cp:revision>
  <dcterms:created xsi:type="dcterms:W3CDTF">2020-06-03T12:20:31Z</dcterms:created>
  <dcterms:modified xsi:type="dcterms:W3CDTF">2025-03-25T08:49:10Z</dcterms:modified>
</cp:coreProperties>
</file>