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874" r:id="rId2"/>
    <p:sldId id="1745" r:id="rId3"/>
    <p:sldId id="794" r:id="rId4"/>
    <p:sldId id="1747" r:id="rId5"/>
    <p:sldId id="1788" r:id="rId6"/>
    <p:sldId id="1746" r:id="rId7"/>
    <p:sldId id="580" r:id="rId8"/>
    <p:sldId id="579" r:id="rId9"/>
    <p:sldId id="821" r:id="rId10"/>
    <p:sldId id="635" r:id="rId11"/>
    <p:sldId id="1779" r:id="rId12"/>
    <p:sldId id="875" r:id="rId13"/>
    <p:sldId id="820" r:id="rId14"/>
    <p:sldId id="827" r:id="rId15"/>
    <p:sldId id="631" r:id="rId16"/>
    <p:sldId id="1780" r:id="rId17"/>
    <p:sldId id="876" r:id="rId18"/>
    <p:sldId id="828" r:id="rId19"/>
    <p:sldId id="1783" r:id="rId20"/>
    <p:sldId id="1782" r:id="rId21"/>
    <p:sldId id="1785" r:id="rId22"/>
    <p:sldId id="818" r:id="rId23"/>
    <p:sldId id="1789" r:id="rId24"/>
    <p:sldId id="880" r:id="rId25"/>
    <p:sldId id="576" r:id="rId26"/>
    <p:sldId id="577" r:id="rId27"/>
    <p:sldId id="578" r:id="rId28"/>
    <p:sldId id="817" r:id="rId29"/>
    <p:sldId id="826" r:id="rId30"/>
    <p:sldId id="1790" r:id="rId31"/>
    <p:sldId id="1791" r:id="rId32"/>
    <p:sldId id="1792" r:id="rId33"/>
    <p:sldId id="553" r:id="rId34"/>
    <p:sldId id="554" r:id="rId35"/>
    <p:sldId id="555" r:id="rId36"/>
    <p:sldId id="556" r:id="rId37"/>
    <p:sldId id="1786" r:id="rId38"/>
    <p:sldId id="1787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4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848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tus.kuee.kyoto-u.ac.jp/nl-resource/cgi-bin/knp.cgi" TargetMode="Externa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epl.com/translator" TargetMode="Externa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ggingface.co/spaces/stabilityai/stable-diffusion-3-medium" TargetMode="External"/><Relationship Id="rId3" Type="http://schemas.openxmlformats.org/officeDocument/2006/relationships/image" Target="../media/image1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aa-14. </a:t>
            </a:r>
            <a:r>
              <a:rPr lang="ja-JP" altLang="en-US" sz="4000" dirty="0"/>
              <a:t>自然言語処理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</a:t>
            </a:r>
            <a:r>
              <a:rPr lang="en-US" altLang="ja-JP" err="1">
                <a:hlinkClick r:id="rId3"/>
              </a:rPr>
              <a:t>jp</a:t>
            </a:r>
            <a:r>
              <a:rPr lang="en-US" altLang="ja-JP">
                <a:hlinkClick r:id="rId3"/>
              </a:rPr>
              <a:t>/ai/</a:t>
            </a:r>
            <a:r>
              <a:rPr lang="en-US" altLang="ja-JP" dirty="0">
                <a:hlinkClick r:id="rId3"/>
              </a:rPr>
              <a:t>mi/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DD5294-AF5A-4604-BEC5-D123FEC8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構文解析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A35750-08A5-4570-BF07-AD1CF29C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550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構文解析</a:t>
            </a:r>
            <a:r>
              <a:rPr lang="ja-JP" altLang="en-US" sz="2400" dirty="0"/>
              <a:t>は，自然言語処理の一部で，文章の構造を分析し，文章内の単語の</a:t>
            </a:r>
            <a:r>
              <a:rPr lang="ja-JP" altLang="en-US" sz="2400" b="1" dirty="0">
                <a:solidFill>
                  <a:srgbClr val="C00000"/>
                </a:solidFill>
              </a:rPr>
              <a:t>係り受け</a:t>
            </a:r>
            <a:r>
              <a:rPr lang="ja-JP" altLang="en-US" sz="2400" dirty="0"/>
              <a:t>の解析を行う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主語，述語，修飾語</a:t>
            </a:r>
            <a:r>
              <a:rPr lang="ja-JP" altLang="en-US" sz="2400" dirty="0"/>
              <a:t>などの文章の部分を特定し，それらの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間の関係を分析，単語間の関係の分析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1268B-E2FA-4E20-A740-995C2719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5F0A5CE-D5B8-44FA-BAAB-7176C9448DBF}"/>
              </a:ext>
            </a:extLst>
          </p:cNvPr>
          <p:cNvSpPr txBox="1">
            <a:spLocks/>
          </p:cNvSpPr>
          <p:nvPr/>
        </p:nvSpPr>
        <p:spPr>
          <a:xfrm>
            <a:off x="701935" y="2592283"/>
            <a:ext cx="8081118" cy="348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構文解析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KNP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のデモサイト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http://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lotus.kuee.kyoto-u.ac.jp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-resource/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cgi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-bin/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knp.cgi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5C341F-CFB6-4C7B-9E61-30E563F5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02" y="3594313"/>
            <a:ext cx="3797416" cy="16209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F26D79-2BB9-4F9A-B425-FE08EAD9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02" y="5295985"/>
            <a:ext cx="4967328" cy="15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構文解析を試してみる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ページ１１、１２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構文解析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係り受け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245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52B33-0757-4C8B-910E-AE49BFC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498A8-0258-4222-B230-38B52A98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構文解析 </a:t>
            </a:r>
            <a:r>
              <a:rPr lang="en-US" altLang="ja-JP" dirty="0" err="1">
                <a:solidFill>
                  <a:prstClr val="black"/>
                </a:solidFill>
              </a:rPr>
              <a:t>KNP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ja-JP" altLang="en-US" dirty="0">
                <a:solidFill>
                  <a:prstClr val="black"/>
                </a:solidFill>
              </a:rPr>
              <a:t>のデモサイトを開く</a:t>
            </a:r>
            <a:endParaRPr lang="en-US" altLang="ja-JP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US" altLang="ja-JP" dirty="0">
                <a:solidFill>
                  <a:prstClr val="black"/>
                </a:solidFill>
                <a:hlinkClick r:id="rId2"/>
              </a:rPr>
              <a:t>http://lotus.kuee.kyoto-u.ac.jp/nl-resource/cgi-bin/knp.cgi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自分でいくつかの文章をいれ結果を確認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94241-7CF6-44A0-A5A7-DB1934A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3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意味解析の例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592223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意味解析</a:t>
            </a:r>
            <a:r>
              <a:rPr lang="ja-JP" altLang="en-US" sz="2400" dirty="0"/>
              <a:t>は，自然言語の一部で，コンピュータが文の意味を理解するプロセスである</a:t>
            </a:r>
            <a:endParaRPr lang="en-US" altLang="ja-JP" sz="2400" dirty="0"/>
          </a:p>
          <a:p>
            <a:r>
              <a:rPr lang="ja-JP" altLang="en-US" sz="2400" dirty="0"/>
              <a:t>単語やフレーズが，文脈により，どのような意味をもち，どのように解釈されるか分析する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駅前のコンビニは，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油を売っていた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　　油：調理油の意味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あの人は，仕事中に，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油を売っていた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en-US" sz="2400" dirty="0"/>
              <a:t>　　油を売る：仕事をさぼっている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同じ単語やフレーズでも，文脈によって意味が変わる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7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14-3 </a:t>
            </a:r>
            <a:r>
              <a:rPr lang="ja-JP" altLang="en-US" dirty="0"/>
              <a:t>人工知能による翻訳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4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翻訳の例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1473437"/>
            <a:ext cx="6816860" cy="21398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6" y="3932703"/>
            <a:ext cx="6816860" cy="25511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681BE9-4418-40B2-B54F-CD86E3B44C3E}"/>
              </a:ext>
            </a:extLst>
          </p:cNvPr>
          <p:cNvSpPr txBox="1"/>
          <p:nvPr/>
        </p:nvSpPr>
        <p:spPr>
          <a:xfrm>
            <a:off x="389106" y="797555"/>
            <a:ext cx="654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/>
              <a:t>DeepL</a:t>
            </a:r>
            <a:r>
              <a:rPr kumimoji="1" lang="en-US" altLang="ja-JP" sz="2800" dirty="0"/>
              <a:t>   https://</a:t>
            </a:r>
            <a:r>
              <a:rPr kumimoji="1" lang="en-US" altLang="ja-JP" sz="2800" dirty="0" err="1"/>
              <a:t>www.deepl.com</a:t>
            </a:r>
            <a:r>
              <a:rPr kumimoji="1" lang="en-US" altLang="ja-JP" sz="2800" dirty="0"/>
              <a:t>//translator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582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機械翻訳を試してみる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ページ１６、１７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DeepL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437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52B33-0757-4C8B-910E-AE49BFC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498A8-0258-4222-B230-38B52A98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ja-JP" dirty="0" err="1"/>
              <a:t>DeepL</a:t>
            </a:r>
            <a:r>
              <a:rPr lang="en-US" altLang="ja-JP" dirty="0"/>
              <a:t> </a:t>
            </a:r>
            <a:r>
              <a:rPr lang="ja-JP" altLang="en-US" dirty="0"/>
              <a:t>による</a:t>
            </a:r>
            <a:r>
              <a:rPr lang="ja-JP" altLang="en-US" b="1" dirty="0"/>
              <a:t>翻訳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prstClr val="black"/>
                </a:solidFill>
              </a:rPr>
              <a:t>試してみる</a:t>
            </a: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PDF</a:t>
            </a:r>
            <a:r>
              <a:rPr lang="ja-JP" altLang="en-US" b="1" dirty="0">
                <a:solidFill>
                  <a:prstClr val="black"/>
                </a:solidFill>
              </a:rPr>
              <a:t>，ワード，パワーポイントファイル</a:t>
            </a:r>
            <a:r>
              <a:rPr lang="ja-JP" altLang="en-US" dirty="0">
                <a:solidFill>
                  <a:prstClr val="black"/>
                </a:solidFill>
              </a:rPr>
              <a:t>などの翻訳も可能である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94241-7CF6-44A0-A5A7-DB1934A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22E08B-CD7E-465E-AC95-7183BB225E13}"/>
              </a:ext>
            </a:extLst>
          </p:cNvPr>
          <p:cNvSpPr txBox="1"/>
          <p:nvPr/>
        </p:nvSpPr>
        <p:spPr>
          <a:xfrm>
            <a:off x="752273" y="1692499"/>
            <a:ext cx="6560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/>
              <a:t>DeepL</a:t>
            </a:r>
            <a:r>
              <a:rPr kumimoji="1" lang="en-US" altLang="ja-JP" sz="2800" dirty="0"/>
              <a:t>   </a:t>
            </a:r>
            <a:r>
              <a:rPr kumimoji="1" lang="en-US" altLang="ja-JP" sz="2800" dirty="0">
                <a:hlinkClick r:id="rId2"/>
              </a:rPr>
              <a:t>https://www.deepl.com//translator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050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14-4 </a:t>
            </a:r>
            <a:r>
              <a:rPr kumimoji="1" lang="ja-JP" altLang="en-US" dirty="0"/>
              <a:t>文章からの画像生成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2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D392E-881A-9CAC-C9C4-221B5B73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文章からの画像生成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E06A6E-3E29-8B88-B4CE-8EBEE4C2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プロンプト</a:t>
            </a:r>
            <a:r>
              <a:rPr kumimoji="1" lang="ja-JP" altLang="en-US" sz="2400" dirty="0"/>
              <a:t>と呼ばれる文章から，短時間で大量の</a:t>
            </a:r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を生成可能</a:t>
            </a:r>
            <a:endParaRPr kumimoji="1" lang="en-US" altLang="ja-JP" sz="2400" dirty="0"/>
          </a:p>
          <a:p>
            <a:r>
              <a:rPr lang="ja-JP" altLang="en-US" sz="2400" dirty="0"/>
              <a:t>プロンプトは，長く詳細に書くなどの工夫が大切</a:t>
            </a:r>
            <a:endParaRPr lang="en-US" altLang="ja-JP" sz="2400" dirty="0"/>
          </a:p>
          <a:p>
            <a:r>
              <a:rPr kumimoji="1" lang="ja-JP" altLang="en-US" sz="2400" b="1" dirty="0"/>
              <a:t>倫理的な問題，著作権の尊重</a:t>
            </a:r>
            <a:r>
              <a:rPr kumimoji="1" lang="ja-JP" altLang="en-US" sz="2400" dirty="0"/>
              <a:t>については，利用者で注意が必要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例：生成</a:t>
            </a:r>
            <a:r>
              <a:rPr lang="en-US" altLang="ja-JP" sz="2400" dirty="0"/>
              <a:t>AI</a:t>
            </a:r>
            <a:r>
              <a:rPr lang="ja-JP" altLang="en-US" sz="2400" dirty="0"/>
              <a:t>が既存の著作物を学習データとして使用することによる著作権侵害の可能性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例：ディープフェイク技術による人物画像の不正利用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生成</a:t>
            </a:r>
            <a:r>
              <a:rPr lang="en-US" altLang="ja-JP" sz="2400" dirty="0"/>
              <a:t>AI</a:t>
            </a:r>
            <a:r>
              <a:rPr lang="ja-JP" altLang="en-US" sz="2400" dirty="0"/>
              <a:t>を画像生成に利用した場合、「生成された画像の出所を明示」するなど、透明性を確保することも重要。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E3F0F1-0EBA-030B-671D-52A41B41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1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079106"/>
            <a:ext cx="6765328" cy="4776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自然言語処理の基礎から最新応用まで。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具体的な例の豊富な提示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自然言語処理の基本概念（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構文解析、意味解析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など）。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先進的応用（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翻訳、画像生成）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。単語の意味的類似性分析（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Word2Vec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獲得できる知識：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自然言語処理の基礎。事前言語処理の原理。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Web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スクレイピング。意味的類似性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実践的スキル：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による自然言語処理プログラミング。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Web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ページからのテキストデータ抽出。自然言語処理モデルの使用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文章からの画像生成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ページ２０，２１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文章からの画像生成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プロンプト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70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30CC2-F37E-3EE2-2C2F-F44E662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48" y="925830"/>
            <a:ext cx="4935852" cy="57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it-IT" altLang="ja-JP" sz="2400" dirty="0"/>
              <a:t>Demo Stable Diffusion 3 Medium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を試す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https://huggingface.co/spaces/stabilityai/stable-diffusion-3-medium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プロンプトを</a:t>
            </a:r>
            <a:r>
              <a:rPr lang="ja-JP" altLang="en-US" sz="2400" b="1" dirty="0"/>
              <a:t>英語</a:t>
            </a:r>
            <a:r>
              <a:rPr lang="ja-JP" altLang="en-US" sz="2400" dirty="0"/>
              <a:t>で入れて「</a:t>
            </a:r>
            <a:r>
              <a:rPr lang="en-US" altLang="ja-JP" sz="2400" b="1" dirty="0"/>
              <a:t>Run</a:t>
            </a:r>
            <a:r>
              <a:rPr lang="ja-JP" altLang="en-US" sz="2400" dirty="0"/>
              <a:t>」をクリック実行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思い通りの結果を得るためにプロンプトを工夫する．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beautiful garden, small house, many flowers, blue sky, clouds, realistic, cinematic, landscape vista photography, Ghibli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0F2FDF-F438-AFAC-AC96-5906CF7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004C78-0737-0676-5452-996D2839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1" y="1020505"/>
            <a:ext cx="4107622" cy="40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テキスト処理と分析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0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E46FBD-C253-8F5C-862F-128B35F2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テキスト処理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E25245-1D31-81E7-A5F2-1960BA4D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テキスト処理</a:t>
            </a:r>
            <a:r>
              <a:rPr kumimoji="1" lang="ja-JP" altLang="en-US" dirty="0"/>
              <a:t>は、インターネット上の情報を効率的に収集し分析するための</a:t>
            </a:r>
            <a:r>
              <a:rPr lang="ja-JP" altLang="en-US" dirty="0"/>
              <a:t>役立つ</a:t>
            </a:r>
            <a:endParaRPr lang="en-US" altLang="ja-JP" dirty="0"/>
          </a:p>
          <a:p>
            <a:r>
              <a:rPr kumimoji="1" lang="ja-JP" altLang="en-US" dirty="0"/>
              <a:t>用途の例：市場動向の把握、競合製品の分析、ソーシャルメディアの感情分析など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以下では、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ページからのテキスト抽出と単語頻度分析の基本的な手法を学ぶ。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1D87EE-E0A1-2850-8ED1-4B40CD39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63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771DD1-35E0-4B59-8953-B382980F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FD518B-952B-4265-BA5C-309BFA0D1511}"/>
              </a:ext>
            </a:extLst>
          </p:cNvPr>
          <p:cNvSpPr/>
          <p:nvPr/>
        </p:nvSpPr>
        <p:spPr>
          <a:xfrm>
            <a:off x="2192383" y="6171685"/>
            <a:ext cx="386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835F95-23DD-431A-A1D2-FD1B02C5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581"/>
            <a:ext cx="9144000" cy="460083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038F51-B977-4498-B0B2-E54B2515F2C9}"/>
              </a:ext>
            </a:extLst>
          </p:cNvPr>
          <p:cNvSpPr/>
          <p:nvPr/>
        </p:nvSpPr>
        <p:spPr>
          <a:xfrm>
            <a:off x="260027" y="501648"/>
            <a:ext cx="375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WikiPedia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SpaceX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の記事</a:t>
            </a:r>
          </a:p>
        </p:txBody>
      </p:sp>
    </p:spTree>
    <p:extLst>
      <p:ext uri="{BB962C8B-B14F-4D97-AF65-F5344CB8AC3E}">
        <p14:creationId xmlns:p14="http://schemas.microsoft.com/office/powerpoint/2010/main" val="132480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90B3BA-9BEB-4100-8C06-7BCA98A33C2C}"/>
              </a:ext>
            </a:extLst>
          </p:cNvPr>
          <p:cNvSpPr/>
          <p:nvPr/>
        </p:nvSpPr>
        <p:spPr>
          <a:xfrm>
            <a:off x="940526" y="505856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urllib.request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response = 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urllib.request.urlopen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response.read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print(html)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ページのダウンロード</a:t>
            </a: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を行うプログラム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001D85-B047-451A-99BB-0F165A1790DF}"/>
              </a:ext>
            </a:extLst>
          </p:cNvPr>
          <p:cNvSpPr/>
          <p:nvPr/>
        </p:nvSpPr>
        <p:spPr>
          <a:xfrm>
            <a:off x="1682677" y="6075145"/>
            <a:ext cx="7688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この資料のソースコードは，次で公開されているものを使用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towardsdatascience.com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/gentle-start-to-natural-language-processing-using-python-6e46c07addf3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52B234-8071-4D51-A857-CB44A933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725"/>
            <a:ext cx="9144000" cy="36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0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41745" y="165548"/>
            <a:ext cx="7252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ページから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タグを取りのぞくプログラム（テキストが残る）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3A1499-B7D2-4622-9784-8CD95750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70" y="1092958"/>
            <a:ext cx="3935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from bs4 import BeautifulSoup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soup = BeautifulSoup(html,'html5lib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'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)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text = soup.get_text(strip = True)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print(text)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850C75-CBB5-4B12-92BE-B32408EF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335"/>
            <a:ext cx="9144000" cy="33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文章を，単語ごとに切り分けるプログラム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439EAF-A0EA-4566-BC71-A8855889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77" y="718055"/>
            <a:ext cx="30893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tokens = [t for t in text.split()]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print(tokens)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CB493F-7419-48FB-A58B-CCE968A6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750"/>
            <a:ext cx="9144000" cy="29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1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単語の数を数えるプログラム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439EAF-A0EA-4566-BC71-A8855889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07" y="568361"/>
            <a:ext cx="75294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nltk.download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nltk.corpus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sr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stopwords.words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english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= tokens[:]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for token in tokens: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if token in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stopwords.words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english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clean_tokens.remove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(token)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nltk.FreqDist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key,val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in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freq.items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print(str(key) + ':' + str(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val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freq.plot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(20, cumulative=False)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36B171-046D-48C5-856B-AE7EA4F3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43" y="631711"/>
            <a:ext cx="4509450" cy="36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6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14-7 </a:t>
            </a:r>
            <a:r>
              <a:rPr lang="ja-JP" altLang="en-US" dirty="0"/>
              <a:t>単語の意味的類似性分析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0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14-1 </a:t>
            </a:r>
            <a:r>
              <a:rPr lang="ja-JP" altLang="en-US" dirty="0"/>
              <a:t>自然言語処理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C8404-8C22-F671-9519-AB75AC5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単語の分散表現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4B5BDF-3BE1-2AE6-98D2-6CC07862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単語の意味を数値ベクトル（</a:t>
            </a:r>
            <a:r>
              <a:rPr kumimoji="1" lang="ja-JP" altLang="en-US" sz="2400" b="1" dirty="0"/>
              <a:t>意味ベクトル）</a:t>
            </a:r>
            <a:r>
              <a:rPr kumimoji="1" lang="ja-JP" altLang="en-US" sz="2400" dirty="0"/>
              <a:t>で表現　＝　「</a:t>
            </a:r>
            <a:r>
              <a:rPr kumimoji="1" lang="ja-JP" altLang="en-US" sz="2400" b="1" dirty="0"/>
              <a:t>単語の分散表現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単語間の意味的関係をコンピュータで計算できるようになる。</a:t>
            </a:r>
            <a:endParaRPr kumimoji="1" lang="en-US" altLang="ja-JP" sz="2400" dirty="0"/>
          </a:p>
          <a:p>
            <a:r>
              <a:rPr kumimoji="1" lang="ja-JP" altLang="en-US" sz="2400" dirty="0"/>
              <a:t>コンピュータによる類似語の検出、文脈理解に役立つ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《</a:t>
            </a:r>
            <a:r>
              <a:rPr kumimoji="1" lang="ja-JP" altLang="en-US" sz="2400" b="1" dirty="0"/>
              <a:t>分散表現の基本的なアイデア</a:t>
            </a:r>
            <a:r>
              <a:rPr kumimoji="1" lang="en-US" altLang="ja-JP" sz="2400" dirty="0"/>
              <a:t>》</a:t>
            </a:r>
          </a:p>
          <a:p>
            <a:pPr marL="0" indent="0">
              <a:buNone/>
            </a:pPr>
            <a:r>
              <a:rPr kumimoji="1" lang="ja-JP" altLang="en-US" sz="2400" dirty="0"/>
              <a:t>「似た文脈で使われる単語は、似た意味を持つ」という仮説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kumimoji="1" lang="ja-JP" altLang="en-US" sz="2400" b="1" dirty="0"/>
              <a:t>「王」と「女王」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「男」と「女」</a:t>
            </a:r>
            <a:r>
              <a:rPr kumimoji="1" lang="ja-JP" altLang="en-US" sz="2400" dirty="0"/>
              <a:t>といった単語は、類似した文脈で使用されることが多く、その</a:t>
            </a:r>
            <a:r>
              <a:rPr kumimoji="1" lang="ja-JP" altLang="en-US" sz="2400" b="1" dirty="0"/>
              <a:t>意味ベクトルも近くなる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855DC1-D5C2-93E7-03A2-33D3044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324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C8404-8C22-F671-9519-AB75AC5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単語の分散表現の手法 </a:t>
            </a:r>
            <a:r>
              <a:rPr kumimoji="1" lang="en-US" altLang="ja-JP" dirty="0"/>
              <a:t>Word2Vec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4B5BDF-3BE1-2AE6-98D2-6CC07862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1925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Word2Vec</a:t>
            </a:r>
            <a:r>
              <a:rPr kumimoji="1" lang="ja-JP" altLang="en-US" sz="2400" dirty="0"/>
              <a:t>は、単語の分散表現を学習する人工知能（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dirty="0"/>
              <a:t>近い単語同士が近い位置に配置される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類似語の発見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「東京」に近い単語</a:t>
            </a:r>
            <a:r>
              <a:rPr kumimoji="1" lang="ja-JP" altLang="en-US" sz="2400" dirty="0"/>
              <a:t>として「</a:t>
            </a:r>
            <a:r>
              <a:rPr kumimoji="1" lang="ja-JP" altLang="en-US" sz="2400" b="1" dirty="0"/>
              <a:t>大阪</a:t>
            </a:r>
            <a:r>
              <a:rPr kumimoji="1" lang="ja-JP" altLang="en-US" sz="2400" dirty="0"/>
              <a:t>」「名古屋」などの他の都市名が得られる</a:t>
            </a:r>
            <a:endParaRPr kumimoji="1" lang="en-US" altLang="ja-JP" sz="2400" dirty="0"/>
          </a:p>
          <a:p>
            <a:r>
              <a:rPr kumimoji="1" lang="ja-JP" altLang="en-US" sz="2400" dirty="0"/>
              <a:t>単語の関係性の捕捉</a:t>
            </a:r>
            <a:r>
              <a:rPr kumimoji="1" lang="en-US" altLang="ja-JP" sz="2400" dirty="0"/>
              <a:t>: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b="1" dirty="0"/>
              <a:t>「王」 </a:t>
            </a:r>
            <a:r>
              <a:rPr kumimoji="1" lang="en-US" altLang="ja-JP" sz="2400" b="1" dirty="0"/>
              <a:t>- </a:t>
            </a:r>
            <a:r>
              <a:rPr kumimoji="1" lang="ja-JP" altLang="en-US" sz="2400" b="1" dirty="0"/>
              <a:t>「男」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「女」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「女王」</a:t>
            </a:r>
            <a:r>
              <a:rPr kumimoji="1" lang="ja-JP" altLang="en-US" sz="2400" dirty="0"/>
              <a:t>といった演算が可能</a:t>
            </a:r>
            <a:endParaRPr kumimoji="1" lang="en-US" altLang="ja-JP" sz="2400" dirty="0"/>
          </a:p>
          <a:p>
            <a:r>
              <a:rPr kumimoji="1" lang="ja-JP" altLang="en-US" sz="2400" dirty="0"/>
              <a:t>文脈に応じた単語の意味理解</a:t>
            </a:r>
            <a:r>
              <a:rPr kumimoji="1" lang="en-US" altLang="ja-JP" sz="2400" dirty="0"/>
              <a:t>: </a:t>
            </a:r>
          </a:p>
          <a:p>
            <a:pPr marL="0" indent="0">
              <a:buNone/>
            </a:pPr>
            <a:r>
              <a:rPr kumimoji="1" lang="ja-JP" altLang="en-US" sz="2400" dirty="0"/>
              <a:t>　「</a:t>
            </a:r>
            <a:r>
              <a:rPr kumimoji="1" lang="ja-JP" altLang="en-US" sz="2400" b="1" dirty="0"/>
              <a:t>バンク</a:t>
            </a:r>
            <a:r>
              <a:rPr kumimoji="1" lang="ja-JP" altLang="en-US" sz="2400" dirty="0"/>
              <a:t>」が</a:t>
            </a:r>
            <a:r>
              <a:rPr kumimoji="1" lang="ja-JP" altLang="en-US" sz="2400" b="1" dirty="0"/>
              <a:t>金融機関</a:t>
            </a:r>
            <a:r>
              <a:rPr kumimoji="1" lang="ja-JP" altLang="en-US" sz="2400" dirty="0"/>
              <a:t>を指すのか、</a:t>
            </a:r>
            <a:r>
              <a:rPr kumimoji="1" lang="ja-JP" altLang="en-US" sz="2400" b="1" dirty="0"/>
              <a:t>川岸</a:t>
            </a:r>
            <a:r>
              <a:rPr kumimoji="1" lang="ja-JP" altLang="en-US" sz="2400" dirty="0"/>
              <a:t>を指すのかを</a:t>
            </a:r>
            <a:r>
              <a:rPr kumimoji="1" lang="ja-JP" altLang="en-US" sz="2400" b="1" dirty="0"/>
              <a:t>周辺の単語から判断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855DC1-D5C2-93E7-03A2-33D3044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28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C8404-8C22-F671-9519-AB75AC5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Word2Vec</a:t>
            </a:r>
            <a:r>
              <a:rPr lang="ja-JP" altLang="en-US" dirty="0"/>
              <a:t> の応用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4B5BDF-3BE1-2AE6-98D2-6CC07862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1925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検索エンジンの精度向上</a:t>
            </a:r>
            <a:endParaRPr kumimoji="1" lang="en-US" altLang="ja-JP" dirty="0"/>
          </a:p>
          <a:p>
            <a:r>
              <a:rPr kumimoji="1" lang="ja-JP" altLang="en-US" dirty="0"/>
              <a:t>推薦システムの改善</a:t>
            </a:r>
            <a:endParaRPr kumimoji="1" lang="en-US" altLang="ja-JP" dirty="0"/>
          </a:p>
          <a:p>
            <a:r>
              <a:rPr kumimoji="1" lang="ja-JP" altLang="en-US" dirty="0"/>
              <a:t>機械翻訳の品質向上</a:t>
            </a:r>
            <a:endParaRPr kumimoji="1" lang="en-US" altLang="ja-JP" dirty="0"/>
          </a:p>
          <a:p>
            <a:r>
              <a:rPr kumimoji="1" lang="ja-JP" altLang="en-US" dirty="0"/>
              <a:t>商品推薦</a:t>
            </a:r>
            <a:endParaRPr kumimoji="1" lang="en-US" altLang="ja-JP" dirty="0"/>
          </a:p>
          <a:p>
            <a:r>
              <a:rPr kumimoji="1" lang="ja-JP" altLang="en-US" dirty="0"/>
              <a:t>チャットボット（</a:t>
            </a:r>
            <a:r>
              <a:rPr kumimoji="1" lang="en-US" altLang="ja-JP" dirty="0"/>
              <a:t>ChatGPT</a:t>
            </a:r>
            <a:r>
              <a:rPr kumimoji="1" lang="ja-JP" altLang="en-US" dirty="0"/>
              <a:t>など）の応答生成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855DC1-D5C2-93E7-03A2-33D3044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603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9F626-E578-4298-92A4-E6285613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ここで行うこと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038E4-396C-4FF2-A4B5-CB48958A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文章の組織化による，人工知能による</a:t>
            </a:r>
            <a:r>
              <a:rPr kumimoji="1" lang="ja-JP" altLang="en-US" sz="2400" b="1" dirty="0"/>
              <a:t>類似語の取得</a:t>
            </a:r>
            <a:r>
              <a:rPr kumimoji="1" lang="ja-JP" altLang="en-US" sz="2400" dirty="0"/>
              <a:t>を行う．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dirty="0"/>
              <a:t>謝辞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次のサイトの記事，ソースコード，データを使用しています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</a:t>
            </a:r>
            <a:r>
              <a:rPr lang="en-US" altLang="ja-JP" sz="2400" dirty="0" err="1"/>
              <a:t>aial.shiroyagi.co.jp</a:t>
            </a:r>
            <a:r>
              <a:rPr lang="en-US" altLang="ja-JP" sz="2400" dirty="0"/>
              <a:t>/2017/02/</a:t>
            </a:r>
            <a:r>
              <a:rPr lang="en-US" altLang="ja-JP" sz="2400" dirty="0" err="1"/>
              <a:t>japanese</a:t>
            </a:r>
            <a:r>
              <a:rPr lang="en-US" altLang="ja-JP" sz="2400" dirty="0"/>
              <a:t>-</a:t>
            </a:r>
            <a:r>
              <a:rPr lang="en-US" altLang="ja-JP" sz="2400" dirty="0" err="1"/>
              <a:t>word2vec</a:t>
            </a:r>
            <a:r>
              <a:rPr lang="en-US" altLang="ja-JP" sz="2400" dirty="0"/>
              <a:t>-model-builder/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98BADF-5CE3-402B-998B-DE6538F5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0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CC4A6C-AB0C-4BD2-BE72-F627281E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78D025-D6F1-42E6-B20E-240DCA3F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5" y="146564"/>
            <a:ext cx="8414692" cy="6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124C80-7717-4EE4-824C-7916C91C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3447CD-2AD6-4171-8DAA-5FD0C6F9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4" y="139319"/>
            <a:ext cx="6642320" cy="57634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F2532-F4B9-481E-97D8-F4C70913D202}"/>
              </a:ext>
            </a:extLst>
          </p:cNvPr>
          <p:cNvSpPr txBox="1"/>
          <p:nvPr/>
        </p:nvSpPr>
        <p:spPr>
          <a:xfrm>
            <a:off x="2223654" y="6004915"/>
            <a:ext cx="605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Word2Vec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により「楽しい」に意味の似ているものを検索</a:t>
            </a:r>
          </a:p>
        </p:txBody>
      </p:sp>
    </p:spTree>
    <p:extLst>
      <p:ext uri="{BB962C8B-B14F-4D97-AF65-F5344CB8AC3E}">
        <p14:creationId xmlns:p14="http://schemas.microsoft.com/office/powerpoint/2010/main" val="3391747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A6017A-1792-443B-9B1F-4CCC7241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6C4290-4051-45CB-BA64-56D203FC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1" y="135226"/>
            <a:ext cx="8124028" cy="65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9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3AC42-763D-E762-A193-AA8916D3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4E9DE5-A001-9C0F-6A11-EE9A0F46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自然言語処理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：人間が使用する言語をコンピュータが処理する技術。誤字や脱字の検出、翻訳や要約作成、音声アシスタントなど、多岐にわたる用途が存在。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構文解析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：文の構造を解析し各部分を識別。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意味解析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：文脈に基づいて単語の意味を理解。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自然言語処理の進歩により、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文章からの画像生成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による翻訳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も可能となった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テキスト情報の整理や分類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を行うことも可能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D0FD05-016A-D992-8105-944CC5EC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01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813318"/>
            <a:ext cx="6765328" cy="504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自然言語処理の学習意義と価値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。自然言語処理は多数の応用。デジタル社会の基盤技術。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最新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サービス（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DeepL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翻訳、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ChatGPT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など）の基礎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技術的スキルの向上：実際に動作させることによる自然言語処理活用スキルの向上、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学習による着実な成長と達成感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技術の可能性と創造的応用：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と人間の対話によるコミュニケーション、文書の推敲、文章からの画像生成など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技術の革新的応用。</a:t>
            </a:r>
          </a:p>
          <a:p>
            <a:pPr marL="0" indent="0">
              <a:buNone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④ 未来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への展望：ビッグデータ分析や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開発分野での可能性、総合的能力の獲得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0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5E23B-A863-510B-7F71-0ACD878E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Söhne"/>
              </a:rPr>
              <a:t>自然言語処理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A0546-FD76-04EC-4B78-E30DE74C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5318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自然言語処理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人間が使用する自然言語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コンピュータが処理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する技術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レポートの作成：誤字や脱字を探す</a:t>
            </a: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文献の下調べ： 翻訳や要約作成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外国語の学習：通訳や音声読み上げ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音声アシスタント：コンピュータへの指示を音声で行う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など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E1BC-073C-8DF4-3A89-FCE72EED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2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F4790-4CFB-8FBC-27E7-B0BE7641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自然言語処理の意義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9B2A4-C0C5-9679-F709-83C28F66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i="0" dirty="0">
                <a:solidFill>
                  <a:srgbClr val="343541"/>
                </a:solidFill>
                <a:effectLst/>
                <a:latin typeface="Söhne"/>
              </a:rPr>
              <a:t>実際の課題解決に応用可能</a:t>
            </a:r>
            <a:endParaRPr lang="en-US" altLang="ja-JP" sz="2400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4354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i="0" dirty="0">
                <a:solidFill>
                  <a:srgbClr val="343541"/>
                </a:solidFill>
                <a:effectLst/>
                <a:latin typeface="Söhne"/>
              </a:rPr>
              <a:t>例：自動要約システムの開発、長文レポートの効率的な把握</a:t>
            </a:r>
            <a:endParaRPr lang="en-US" altLang="ja-JP" sz="2400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43541"/>
                </a:solidFill>
                <a:latin typeface="Söhne"/>
              </a:rPr>
              <a:t>例：</a:t>
            </a:r>
            <a:r>
              <a:rPr lang="ja-JP" altLang="en-US" sz="2400" i="0" dirty="0">
                <a:solidFill>
                  <a:srgbClr val="343541"/>
                </a:solidFill>
                <a:effectLst/>
                <a:latin typeface="Söhne"/>
              </a:rPr>
              <a:t>大量の顧客フィードバックを感情分析。製品改善に活用</a:t>
            </a:r>
            <a:endParaRPr lang="en-US" altLang="ja-JP" sz="2400" i="0" dirty="0">
              <a:solidFill>
                <a:srgbClr val="34354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5D6D4F-E0CF-91A9-0E17-5304781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09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F4790-4CFB-8FBC-27E7-B0BE7641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自然言語処理のバリエーション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9B2A4-C0C5-9679-F709-83C28F66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構文解析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：文の構造を解析し、その部分（例えば、名詞、動詞、形容詞など）を識別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意味解析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：文脈に基づいて単語の意味を理解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翻訳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：ある言語の文を別の言語に変換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品詞の判定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：文中の単語がどの品詞（名詞、動詞、形容詞など）に該当するかを特定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単語数の数え上げ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：文章中の単語数をカウント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音声生成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：テキストを音声に変換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テキスト情報の整理や分類　</a:t>
            </a:r>
            <a:endParaRPr lang="en-US" altLang="ja-JP" sz="2400" b="1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自然言語による </a:t>
            </a:r>
            <a:r>
              <a:rPr lang="en-US" altLang="ja-JP" sz="2400" b="1" i="0" dirty="0">
                <a:solidFill>
                  <a:srgbClr val="343541"/>
                </a:solidFill>
                <a:effectLst/>
                <a:latin typeface="Söhne"/>
              </a:rPr>
              <a:t>AI 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との対話</a:t>
            </a:r>
            <a:endParaRPr lang="en-US" altLang="ja-JP" sz="2400" b="1" i="0" dirty="0">
              <a:solidFill>
                <a:srgbClr val="34354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5D6D4F-E0CF-91A9-0E17-5304781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7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771DD1-35E0-4B59-8953-B382980F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FD518B-952B-4265-BA5C-309BFA0D1511}"/>
              </a:ext>
            </a:extLst>
          </p:cNvPr>
          <p:cNvSpPr/>
          <p:nvPr/>
        </p:nvSpPr>
        <p:spPr>
          <a:xfrm>
            <a:off x="2192383" y="6171685"/>
            <a:ext cx="386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835F95-23DD-431A-A1D2-FD1B02C5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581"/>
            <a:ext cx="9144000" cy="460083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038F51-B977-4498-B0B2-E54B2515F2C9}"/>
              </a:ext>
            </a:extLst>
          </p:cNvPr>
          <p:cNvSpPr/>
          <p:nvPr/>
        </p:nvSpPr>
        <p:spPr>
          <a:xfrm>
            <a:off x="260027" y="501648"/>
            <a:ext cx="375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WikiPedia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SpaceX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の記事</a:t>
            </a:r>
          </a:p>
        </p:txBody>
      </p:sp>
    </p:spTree>
    <p:extLst>
      <p:ext uri="{BB962C8B-B14F-4D97-AF65-F5344CB8AC3E}">
        <p14:creationId xmlns:p14="http://schemas.microsoft.com/office/powerpoint/2010/main" val="113261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ページの中の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単語の数を数える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よく登場する単語は何かのデータ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682E85-9138-429E-9147-C362EFDE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9" y="1020745"/>
            <a:ext cx="6938307" cy="5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14-2 </a:t>
            </a:r>
            <a:r>
              <a:rPr lang="ja-JP" altLang="en-US" dirty="0"/>
              <a:t>構文解析，意味解析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1766</Words>
  <Application>Microsoft Office PowerPoint</Application>
  <PresentationFormat>画面に合わせる (4:3)</PresentationFormat>
  <Paragraphs>213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Arial Unicode MS</vt:lpstr>
      <vt:lpstr>Söhne</vt:lpstr>
      <vt:lpstr>游ゴシック</vt:lpstr>
      <vt:lpstr>Arial</vt:lpstr>
      <vt:lpstr>Calibri</vt:lpstr>
      <vt:lpstr>Office テーマ</vt:lpstr>
      <vt:lpstr>aa-14. 自然言語処理</vt:lpstr>
      <vt:lpstr>PowerPoint プレゼンテーション</vt:lpstr>
      <vt:lpstr>14-1 自然言語処理</vt:lpstr>
      <vt:lpstr>自然言語処理</vt:lpstr>
      <vt:lpstr>自然言語処理の意義</vt:lpstr>
      <vt:lpstr>自然言語処理のバリエーション</vt:lpstr>
      <vt:lpstr>PowerPoint プレゼンテーション</vt:lpstr>
      <vt:lpstr>PowerPoint プレゼンテーション</vt:lpstr>
      <vt:lpstr>14-2 構文解析，意味解析</vt:lpstr>
      <vt:lpstr>構文解析</vt:lpstr>
      <vt:lpstr>演習 構文解析を試してみる</vt:lpstr>
      <vt:lpstr>演習①</vt:lpstr>
      <vt:lpstr>意味解析の例</vt:lpstr>
      <vt:lpstr>14-3 人工知能による翻訳</vt:lpstr>
      <vt:lpstr>翻訳の例</vt:lpstr>
      <vt:lpstr>演習 機械翻訳を試してみる</vt:lpstr>
      <vt:lpstr>演習②</vt:lpstr>
      <vt:lpstr>14-4 文章からの画像生成</vt:lpstr>
      <vt:lpstr>文章からの画像生成</vt:lpstr>
      <vt:lpstr>演習 文章からの画像生成</vt:lpstr>
      <vt:lpstr>PowerPoint プレゼンテーション</vt:lpstr>
      <vt:lpstr>Webテキスト処理と分析</vt:lpstr>
      <vt:lpstr>Webテキスト処理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14-7 単語の意味的類似性分析</vt:lpstr>
      <vt:lpstr>単語の分散表現</vt:lpstr>
      <vt:lpstr>単語の分散表現の手法 Word2Vec</vt:lpstr>
      <vt:lpstr>Word2Vec の応用</vt:lpstr>
      <vt:lpstr>ここで行うこと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aa-14. 自然言語処理（人工知能）</dc:title>
  <dc:creator>kunihiko</dc:creator>
  <cp:lastModifiedBy>金子　邦彦</cp:lastModifiedBy>
  <cp:revision>82</cp:revision>
  <cp:lastPrinted>2020-05-07T11:56:39Z</cp:lastPrinted>
  <dcterms:created xsi:type="dcterms:W3CDTF">2020-05-07T06:42:29Z</dcterms:created>
  <dcterms:modified xsi:type="dcterms:W3CDTF">2025-03-25T08:51:10Z</dcterms:modified>
</cp:coreProperties>
</file>