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874" r:id="rId2"/>
    <p:sldId id="1809" r:id="rId3"/>
    <p:sldId id="696" r:id="rId4"/>
    <p:sldId id="578" r:id="rId5"/>
    <p:sldId id="897" r:id="rId6"/>
    <p:sldId id="898" r:id="rId7"/>
    <p:sldId id="899" r:id="rId8"/>
    <p:sldId id="900" r:id="rId9"/>
    <p:sldId id="901" r:id="rId10"/>
    <p:sldId id="902" r:id="rId11"/>
    <p:sldId id="1781" r:id="rId12"/>
    <p:sldId id="1782" r:id="rId13"/>
    <p:sldId id="1778" r:id="rId14"/>
    <p:sldId id="1771" r:id="rId15"/>
    <p:sldId id="1783" r:id="rId16"/>
    <p:sldId id="1808" r:id="rId17"/>
    <p:sldId id="1784" r:id="rId18"/>
    <p:sldId id="1785" r:id="rId19"/>
    <p:sldId id="829" r:id="rId20"/>
    <p:sldId id="1786" r:id="rId21"/>
    <p:sldId id="1812" r:id="rId22"/>
    <p:sldId id="1813" r:id="rId23"/>
    <p:sldId id="1814" r:id="rId24"/>
    <p:sldId id="1787" r:id="rId25"/>
    <p:sldId id="879" r:id="rId26"/>
    <p:sldId id="1789" r:id="rId27"/>
    <p:sldId id="1790" r:id="rId28"/>
    <p:sldId id="841" r:id="rId29"/>
    <p:sldId id="1791" r:id="rId30"/>
    <p:sldId id="882" r:id="rId31"/>
    <p:sldId id="1793" r:id="rId32"/>
    <p:sldId id="884" r:id="rId33"/>
    <p:sldId id="1811" r:id="rId34"/>
    <p:sldId id="885" r:id="rId35"/>
    <p:sldId id="1794" r:id="rId36"/>
    <p:sldId id="890" r:id="rId37"/>
    <p:sldId id="1795" r:id="rId38"/>
    <p:sldId id="1792" r:id="rId39"/>
    <p:sldId id="891" r:id="rId40"/>
    <p:sldId id="1796" r:id="rId41"/>
    <p:sldId id="1815" r:id="rId42"/>
    <p:sldId id="842" r:id="rId43"/>
    <p:sldId id="843" r:id="rId44"/>
    <p:sldId id="642" r:id="rId45"/>
    <p:sldId id="896" r:id="rId46"/>
    <p:sldId id="844" r:id="rId47"/>
    <p:sldId id="895" r:id="rId48"/>
    <p:sldId id="888" r:id="rId49"/>
    <p:sldId id="876" r:id="rId50"/>
    <p:sldId id="663" r:id="rId51"/>
    <p:sldId id="860" r:id="rId52"/>
    <p:sldId id="1797" r:id="rId53"/>
    <p:sldId id="1807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1" autoAdjust="0"/>
    <p:restoredTop sz="86436" autoAdjust="0"/>
  </p:normalViewPr>
  <p:slideViewPr>
    <p:cSldViewPr snapToGrid="0">
      <p:cViewPr varScale="1">
        <p:scale>
          <a:sx n="52" d="100"/>
          <a:sy n="52" d="100"/>
        </p:scale>
        <p:origin x="1540" y="32"/>
      </p:cViewPr>
      <p:guideLst/>
    </p:cSldViewPr>
  </p:slideViewPr>
  <p:outlineViewPr>
    <p:cViewPr>
      <p:scale>
        <a:sx n="33" d="100"/>
        <a:sy n="33" d="100"/>
      </p:scale>
      <p:origin x="0" y="-188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7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16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CFB52-8F3D-1641-8E79-1A787D3DAB9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666210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mi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f7b7dc2ca0" TargetMode="External"/><Relationship Id="rId3" Type="http://schemas.openxmlformats.org/officeDocument/2006/relationships/image" Target="../media/image9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fadcd5d6cd" TargetMode="External"/><Relationship Id="rId3" Type="http://schemas.openxmlformats.org/officeDocument/2006/relationships/image" Target="../media/image1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a08b56265f" TargetMode="External"/><Relationship Id="rId3" Type="http://schemas.openxmlformats.org/officeDocument/2006/relationships/image" Target="../media/image15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inket.io/python/c47a9c3b2e" TargetMode="External"/><Relationship Id="rId3" Type="http://schemas.openxmlformats.org/officeDocument/2006/relationships/image" Target="../media/image20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12. </a:t>
            </a:r>
            <a:r>
              <a:rPr lang="ja-JP" altLang="en-US" sz="4000" dirty="0"/>
              <a:t>プロダクションシステム、</a:t>
            </a:r>
            <a:br>
              <a:rPr lang="en-US" altLang="ja-JP" sz="4000" dirty="0"/>
            </a:br>
            <a:r>
              <a:rPr lang="ja-JP" altLang="en-US" sz="4000" dirty="0"/>
              <a:t>知識表現、推論エンジン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</a:t>
            </a:r>
            <a:r>
              <a:rPr lang="en-US" altLang="ja-JP" err="1">
                <a:hlinkClick r:id="rId3"/>
              </a:rPr>
              <a:t>jp</a:t>
            </a:r>
            <a:r>
              <a:rPr lang="en-US" altLang="ja-JP">
                <a:hlinkClick r:id="rId3"/>
              </a:rPr>
              <a:t>/ai/</a:t>
            </a:r>
            <a:r>
              <a:rPr lang="en-US" altLang="ja-JP" dirty="0">
                <a:hlinkClick r:id="rId3"/>
              </a:rPr>
              <a:t>mi/</a:t>
            </a:r>
            <a:r>
              <a:rPr lang="en-US" altLang="ja-JP" dirty="0" err="1">
                <a:hlinkClick r:id="rId3"/>
              </a:rPr>
              <a:t>index</a:t>
            </a:r>
            <a:r>
              <a:rPr lang="en-US" altLang="ja-JP" err="1">
                <a:hlinkClick r:id="rId3"/>
              </a:rPr>
              <a:t>.</a:t>
            </a:r>
            <a:r>
              <a:rPr lang="en-US" altLang="ja-JP">
                <a:hlinkClick r:id="rId3"/>
              </a:rPr>
              <a:t>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CC8DA-B15D-4BFD-6B2A-03B2F17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lang="ja-JP" altLang="en-US" dirty="0"/>
              <a:t> のプログラム例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B647C1-5DF4-12F2-999A-2DC46EA1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5" y="1096510"/>
            <a:ext cx="3489158" cy="2763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知識表現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x </a:t>
            </a:r>
            <a:r>
              <a:rPr kumimoji="1" lang="ja-JP" altLang="en-US" sz="2400" dirty="0"/>
              <a:t>についての知識を表示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y </a:t>
            </a:r>
            <a:r>
              <a:rPr kumimoji="1" lang="ja-JP" altLang="en-US" sz="2400" dirty="0"/>
              <a:t>についての知識を </a:t>
            </a:r>
            <a:r>
              <a:rPr kumimoji="1" lang="en-US" altLang="ja-JP" sz="2400" dirty="0"/>
              <a:t>100 </a:t>
            </a:r>
            <a:r>
              <a:rPr kumimoji="1" lang="ja-JP" altLang="en-US" sz="2400" dirty="0"/>
              <a:t>に変更し，表示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73950-9AAC-5D75-232E-0B887C8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2B8147-62F6-1BBD-79FE-7D2234C0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826"/>
            <a:ext cx="5146661" cy="26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0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03709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ja-JP" altLang="en-US" dirty="0"/>
              <a:t>属性 </a:t>
            </a:r>
            <a:r>
              <a:rPr lang="en-US" altLang="ja-JP" dirty="0"/>
              <a:t>x, y </a:t>
            </a:r>
            <a:r>
              <a:rPr lang="ja-JP" altLang="en-US" dirty="0"/>
              <a:t>についての知識表現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ページ１３～１７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知識表現，知識の照会，知識の変更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https://trinket.io/python/f7b7dc2ca0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019B1EF-5DD9-1272-166B-2A8B242F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98445"/>
            <a:ext cx="8207078" cy="22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222123-E1B3-9079-AFCF-88C562D6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10139"/>
            <a:ext cx="8461208" cy="566928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次の確認クイズに自主的に取り組む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プログラムの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行目を修正して，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 </a:t>
            </a:r>
            <a:r>
              <a:rPr lang="ja-JP" altLang="en-US" dirty="0"/>
              <a:t>が </a:t>
            </a:r>
            <a:r>
              <a:rPr lang="en-US" altLang="ja-JP" dirty="0"/>
              <a:t>100 </a:t>
            </a:r>
            <a:r>
              <a:rPr lang="ja-JP" altLang="en-US" dirty="0"/>
              <a:t>であるという知識を追加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そして，確かに </a:t>
            </a:r>
            <a:r>
              <a:rPr lang="en-US" altLang="ja-JP" dirty="0"/>
              <a:t>a </a:t>
            </a:r>
            <a:r>
              <a:rPr lang="ja-JP" altLang="en-US" dirty="0"/>
              <a:t>が </a:t>
            </a:r>
            <a:r>
              <a:rPr lang="en-US" altLang="ja-JP" dirty="0"/>
              <a:t>100 </a:t>
            </a:r>
            <a:r>
              <a:rPr lang="ja-JP" altLang="en-US" dirty="0"/>
              <a:t>であることを確認表示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C5F211-97CF-472B-3747-8FDB18BF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56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84480"/>
            <a:ext cx="8461208" cy="589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④体毛がある</a:t>
            </a:r>
            <a:r>
              <a:rPr lang="ja-JP" altLang="en-US" sz="2400" dirty="0"/>
              <a:t>，</a:t>
            </a:r>
            <a:r>
              <a:rPr lang="ja-JP" altLang="en-US" sz="2400" b="1" dirty="0"/>
              <a:t>肉食である</a:t>
            </a:r>
            <a:r>
              <a:rPr lang="ja-JP" altLang="en-US" sz="2400" dirty="0"/>
              <a:t>という</a:t>
            </a:r>
            <a:r>
              <a:rPr lang="ja-JP" altLang="en-US" sz="2400" b="1" dirty="0"/>
              <a:t>知識</a:t>
            </a:r>
            <a:r>
              <a:rPr lang="ja-JP" altLang="en-US" sz="2400" dirty="0"/>
              <a:t>の知識表現を次のように考える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属性 </a:t>
            </a:r>
            <a:r>
              <a:rPr kumimoji="1" lang="en-US" altLang="ja-JP" sz="2400" b="1" dirty="0" err="1"/>
              <a:t>taimou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ja-JP" altLang="en-US" sz="2400" dirty="0"/>
              <a:t>，属性 </a:t>
            </a:r>
            <a:r>
              <a:rPr kumimoji="1" lang="en-US" altLang="ja-JP" sz="2400" b="1" dirty="0" err="1"/>
              <a:t>nikusyoku</a:t>
            </a:r>
            <a:r>
              <a:rPr kumimoji="1" lang="en-US" altLang="ja-JP" sz="2400" b="1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en-US" altLang="ja-JP" sz="2400" b="1" dirty="0"/>
              <a:t> </a:t>
            </a:r>
            <a:r>
              <a:rPr kumimoji="1" lang="ja-JP" altLang="en-US" sz="2400" dirty="0"/>
              <a:t>であることを次のように書くことができる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lang="en-US" altLang="ja-JP" sz="2400" b="1" dirty="0"/>
              <a:t>m = {'</a:t>
            </a:r>
            <a:r>
              <a:rPr lang="en-US" altLang="ja-JP" sz="2400" b="1" dirty="0" err="1"/>
              <a:t>taimou</a:t>
            </a:r>
            <a:r>
              <a:rPr lang="en-US" altLang="ja-JP" sz="2400" b="1" dirty="0"/>
              <a:t>': </a:t>
            </a:r>
            <a:r>
              <a:rPr lang="en-US" altLang="ja-JP" sz="2400" b="1" dirty="0">
                <a:solidFill>
                  <a:srgbClr val="C00000"/>
                </a:solidFill>
              </a:rPr>
              <a:t>True</a:t>
            </a:r>
            <a:r>
              <a:rPr lang="en-US" altLang="ja-JP" sz="2400" b="1" dirty="0"/>
              <a:t>, '</a:t>
            </a:r>
            <a:r>
              <a:rPr lang="en-US" altLang="ja-JP" sz="2400" b="1" dirty="0" err="1"/>
              <a:t>nikusyoku</a:t>
            </a:r>
            <a:r>
              <a:rPr lang="en-US" altLang="ja-JP" sz="2400" b="1" dirty="0"/>
              <a:t>': </a:t>
            </a:r>
            <a:r>
              <a:rPr lang="en-US" altLang="ja-JP" sz="2400" b="1" dirty="0">
                <a:solidFill>
                  <a:srgbClr val="C00000"/>
                </a:solidFill>
              </a:rPr>
              <a:t>True</a:t>
            </a:r>
            <a:r>
              <a:rPr lang="en-US" altLang="ja-JP" sz="2400" b="1" dirty="0"/>
              <a:t>}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属性 </a:t>
            </a:r>
            <a:r>
              <a:rPr kumimoji="1" lang="en-US" altLang="ja-JP" sz="2400" b="1" dirty="0" err="1"/>
              <a:t>akarui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ja-JP" altLang="en-US" sz="2400" dirty="0"/>
              <a:t>，属性 </a:t>
            </a:r>
            <a:r>
              <a:rPr kumimoji="1" lang="en-US" altLang="ja-JP" sz="2400" b="1" dirty="0" err="1"/>
              <a:t>hima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の値が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True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であることを，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同じ書き方でプログラムとして</a:t>
            </a:r>
            <a:r>
              <a:rPr kumimoji="1" lang="ja-JP" altLang="en-US" sz="2400" dirty="0"/>
              <a:t>書きなさい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そして，たしかに </a:t>
            </a:r>
            <a:r>
              <a:rPr kumimoji="1" lang="en-US" altLang="ja-JP" sz="2400" b="1" dirty="0" err="1"/>
              <a:t>akarui</a:t>
            </a:r>
            <a:r>
              <a:rPr kumimoji="1" lang="en-US" altLang="ja-JP" sz="2400" dirty="0"/>
              <a:t> </a:t>
            </a:r>
            <a:r>
              <a:rPr lang="ja-JP" altLang="en-US" sz="2400" dirty="0"/>
              <a:t>や </a:t>
            </a:r>
            <a:r>
              <a:rPr lang="en-US" altLang="ja-JP" sz="2400" b="1" dirty="0" err="1"/>
              <a:t>hima</a:t>
            </a:r>
            <a:r>
              <a:rPr lang="ja-JP" altLang="en-US" sz="2400" b="1" dirty="0"/>
              <a:t> </a:t>
            </a:r>
            <a:r>
              <a:rPr lang="ja-JP" altLang="en-US" sz="2400" dirty="0"/>
              <a:t>の</a:t>
            </a:r>
            <a:r>
              <a:rPr kumimoji="1" lang="ja-JP" altLang="en-US" sz="2400" dirty="0"/>
              <a:t>値が </a:t>
            </a:r>
            <a:r>
              <a:rPr kumimoji="1" lang="en-US" altLang="ja-JP" sz="2400" dirty="0">
                <a:solidFill>
                  <a:srgbClr val="C00000"/>
                </a:solidFill>
              </a:rPr>
              <a:t>True </a:t>
            </a:r>
            <a:r>
              <a:rPr kumimoji="1" lang="ja-JP" altLang="en-US" sz="2400" dirty="0"/>
              <a:t>であることをプログラムで</a:t>
            </a:r>
            <a:r>
              <a:rPr lang="ja-JP" altLang="en-US" sz="2400" dirty="0"/>
              <a:t>表示しなさい，以上のことを自主的に行う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5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EAD7E-FBED-3EDD-FE29-2E502E74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解答例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AAA03AE-A8F0-64E7-41E3-D6C78A6D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5488"/>
            <a:ext cx="9187619" cy="229513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144FE5-90AE-E7E3-A196-46FCAE1B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A830EE-DA65-2314-B932-ECBB9ED96A4C}"/>
              </a:ext>
            </a:extLst>
          </p:cNvPr>
          <p:cNvSpPr txBox="1"/>
          <p:nvPr/>
        </p:nvSpPr>
        <p:spPr>
          <a:xfrm>
            <a:off x="182880" y="72189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③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9B1C093-443F-AFF7-341A-7EE2BAF3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75973"/>
            <a:ext cx="8532695" cy="26820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E5D78C-C4D3-F8F3-C134-D2A25C76176C}"/>
              </a:ext>
            </a:extLst>
          </p:cNvPr>
          <p:cNvSpPr txBox="1"/>
          <p:nvPr/>
        </p:nvSpPr>
        <p:spPr>
          <a:xfrm>
            <a:off x="182880" y="3652753"/>
            <a:ext cx="548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④　</a:t>
            </a:r>
            <a:r>
              <a:rPr lang="en-US" altLang="ja-JP" sz="2400" dirty="0"/>
              <a:t>https://trinket.io/python/f5da5a47cd</a:t>
            </a:r>
          </a:p>
          <a:p>
            <a:r>
              <a:rPr kumimoji="1" lang="ja-JP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01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150FD-F7E1-86A5-DC40-1469F25C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F301C-AD9D-63F9-2B19-740BFB5C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6011748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知識表現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lang="ja-JP" altLang="en-US" sz="2400" b="1" dirty="0"/>
              <a:t>理解</a:t>
            </a:r>
            <a:r>
              <a:rPr kumimoji="1" lang="ja-JP" altLang="en-US" sz="2400" dirty="0"/>
              <a:t>し</a:t>
            </a:r>
            <a:r>
              <a:rPr kumimoji="1" lang="ja-JP" altLang="en-US" sz="2400" b="1" dirty="0"/>
              <a:t>処理</a:t>
            </a:r>
            <a:r>
              <a:rPr kumimoji="1" lang="ja-JP" altLang="en-US" sz="2400" dirty="0"/>
              <a:t>できる形式に</a:t>
            </a:r>
            <a:r>
              <a:rPr kumimoji="1" lang="ja-JP" altLang="en-US" sz="2400" b="1" dirty="0"/>
              <a:t>知識</a:t>
            </a:r>
            <a:r>
              <a:rPr kumimoji="1" lang="ja-JP" altLang="en-US" sz="2400" dirty="0"/>
              <a:t>を整理し，表現する手法</a:t>
            </a:r>
            <a:endParaRPr lang="en-US" altLang="ja-JP" sz="2400" dirty="0"/>
          </a:p>
          <a:p>
            <a:r>
              <a:rPr lang="ja-JP" altLang="en-US" sz="2400" dirty="0"/>
              <a:t>知識表現により，</a:t>
            </a:r>
            <a:r>
              <a:rPr lang="ja-JP" altLang="en-US" sz="2400" b="1" dirty="0"/>
              <a:t>コンピュータ</a:t>
            </a:r>
            <a:r>
              <a:rPr lang="ja-JP" altLang="en-US" sz="2400" dirty="0"/>
              <a:t>は知識に基づいた</a:t>
            </a:r>
            <a:r>
              <a:rPr lang="ja-JP" altLang="en-US" sz="2400" b="1" dirty="0"/>
              <a:t>推論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課題解決</a:t>
            </a:r>
            <a:r>
              <a:rPr lang="ja-JP" altLang="en-US" sz="2400" dirty="0"/>
              <a:t>を行うことができる</a:t>
            </a:r>
            <a:endParaRPr lang="en-US" altLang="ja-JP" sz="2400" dirty="0"/>
          </a:p>
          <a:p>
            <a:r>
              <a:rPr kumimoji="1" lang="ja-JP" altLang="en-US" sz="2400" b="1" u="sng" dirty="0"/>
              <a:t>属性と値のペアを用いた知識表現</a:t>
            </a: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　事実や条件についての知識を扱うための有用な方法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体毛がある</a:t>
            </a:r>
            <a:r>
              <a:rPr kumimoji="1" lang="ja-JP" altLang="en-US" sz="2400" dirty="0"/>
              <a:t>」「</a:t>
            </a:r>
            <a:r>
              <a:rPr kumimoji="1" lang="ja-JP" altLang="en-US" sz="2400" b="1" dirty="0"/>
              <a:t>肉食である</a:t>
            </a:r>
            <a:r>
              <a:rPr kumimoji="1" lang="ja-JP" altLang="en-US" sz="2400" dirty="0"/>
              <a:t>」といった</a:t>
            </a:r>
            <a:r>
              <a:rPr kumimoji="1" lang="ja-JP" altLang="en-US" sz="2400" b="1" dirty="0"/>
              <a:t>知識</a:t>
            </a:r>
            <a:r>
              <a:rPr kumimoji="1" lang="ja-JP" altLang="en-US" sz="2400" dirty="0"/>
              <a:t>は、「</a:t>
            </a:r>
            <a:r>
              <a:rPr kumimoji="1" lang="en-US" altLang="ja-JP" sz="2400" b="1" dirty="0" err="1"/>
              <a:t>taimou</a:t>
            </a:r>
            <a:r>
              <a:rPr kumimoji="1" lang="en-US" altLang="ja-JP" sz="2400" b="1" dirty="0"/>
              <a:t>‘: True, ’</a:t>
            </a:r>
            <a:r>
              <a:rPr kumimoji="1" lang="en-US" altLang="ja-JP" sz="2400" b="1" dirty="0" err="1"/>
              <a:t>nikusyoku</a:t>
            </a:r>
            <a:r>
              <a:rPr kumimoji="1" lang="en-US" altLang="ja-JP" sz="2400" b="1" dirty="0"/>
              <a:t>‘: True</a:t>
            </a:r>
            <a:r>
              <a:rPr kumimoji="1" lang="ja-JP" altLang="en-US" sz="2400" dirty="0"/>
              <a:t>」のように</a:t>
            </a:r>
            <a:r>
              <a:rPr kumimoji="1" lang="en-US" altLang="ja-JP" sz="2400" b="1" dirty="0"/>
              <a:t>Python</a:t>
            </a:r>
            <a:r>
              <a:rPr lang="ja-JP" altLang="en-US" sz="2400" b="1" dirty="0"/>
              <a:t>プログラミング言語で扱うことが可能</a:t>
            </a:r>
            <a:endParaRPr lang="en-US" altLang="ja-JP" sz="2400" b="1" dirty="0"/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知識表現を学ぶことは，プログラミングスキルや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AI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スキルの向上にもつながる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0C51BF-C714-5DE1-543F-143E8D8E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19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0619" y="1122363"/>
            <a:ext cx="815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12-2 </a:t>
            </a:r>
            <a:r>
              <a:rPr lang="ja-JP" altLang="en-US" dirty="0"/>
              <a:t>プロダクションシステム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D280B4-DC67-4EA6-B940-8EC0FB489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3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819573"/>
            <a:ext cx="6193399" cy="5536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ja-JP" altLang="en-US" sz="2400" dirty="0"/>
              <a:t>人工知能の基礎概念。知識表現の重要性。プロダクションシステム。推論エンジン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図解と具体例による説明、理論と実践のバランス、演習、</a:t>
            </a:r>
            <a:r>
              <a:rPr lang="en-US" altLang="ja-JP" sz="2400" dirty="0"/>
              <a:t>Python</a:t>
            </a:r>
            <a:r>
              <a:rPr lang="ja-JP" altLang="en-US" sz="2400" dirty="0"/>
              <a:t>を用いた実現も紹介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習得できる知識は、属性と値のペアによる知識表現、プロダクションルール、推論プロセス</a:t>
            </a:r>
          </a:p>
          <a:p>
            <a:pPr marL="0" indent="0">
              <a:buNone/>
            </a:pPr>
            <a:r>
              <a:rPr lang="ja-JP" altLang="en-US" sz="2400" dirty="0"/>
              <a:t>④ 獲得できるスキルは、知識表現プログラミング、プロダクションルールの設計と実装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78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AF2DD-F940-571F-A213-A53487E1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515AB0-F3CD-BDBE-2D05-4791189B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プロダクションシステム</a:t>
            </a:r>
            <a:r>
              <a:rPr kumimoji="1" lang="ja-JP" altLang="en-US" sz="2400" dirty="0"/>
              <a:t>は，「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もし～ならば～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形式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ルール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プロダクションルール</a:t>
            </a:r>
            <a:r>
              <a:rPr kumimoji="1" lang="ja-JP" altLang="en-US" sz="2400" dirty="0"/>
              <a:t>）を用いる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もし</a:t>
            </a:r>
            <a:r>
              <a:rPr kumimoji="1" lang="en-US" altLang="ja-JP" sz="2400" dirty="0"/>
              <a:t>【</a:t>
            </a:r>
            <a:r>
              <a:rPr kumimoji="1" lang="ja-JP" altLang="en-US" sz="2400" dirty="0"/>
              <a:t>条件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ならば</a:t>
            </a:r>
            <a:r>
              <a:rPr kumimoji="1" lang="en-US" altLang="ja-JP" sz="2400" dirty="0"/>
              <a:t>【</a:t>
            </a:r>
            <a:r>
              <a:rPr lang="ja-JP" altLang="en-US" sz="2400" dirty="0"/>
              <a:t>結果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例：もし雨ならば傘をもつ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もし体温が３８度以上ならば病院へ行く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kumimoji="1" lang="ja-JP" altLang="en-US" sz="2400" dirty="0"/>
              <a:t>プロダクションルールにより，特定の</a:t>
            </a:r>
            <a:r>
              <a:rPr kumimoji="1" lang="ja-JP" altLang="en-US" sz="2400" b="1" dirty="0"/>
              <a:t>条件が満たされた</a:t>
            </a:r>
            <a:r>
              <a:rPr kumimoji="1" lang="ja-JP" altLang="en-US" sz="2400" dirty="0"/>
              <a:t>場合にとるべき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を明確に定義できる．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D12B04-361A-142F-AEF3-CEA78A9A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64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単純なプロダクションシステム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ページ２１～２３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プロダクションシステム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336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FBACA86-1FB8-B43E-B6B3-93B1A186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4" y="1146747"/>
            <a:ext cx="6270101" cy="41663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4065908" y="3004363"/>
            <a:ext cx="2072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プロダクション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7B3D6C6-4252-4E9C-9FBC-C345CDF01871}"/>
              </a:ext>
            </a:extLst>
          </p:cNvPr>
          <p:cNvSpPr/>
          <p:nvPr/>
        </p:nvSpPr>
        <p:spPr>
          <a:xfrm>
            <a:off x="3704843" y="2829827"/>
            <a:ext cx="597650" cy="19874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30EBA-7908-423D-AEAE-9BF5989430BA}"/>
              </a:ext>
            </a:extLst>
          </p:cNvPr>
          <p:cNvSpPr txBox="1"/>
          <p:nvPr/>
        </p:nvSpPr>
        <p:spPr>
          <a:xfrm>
            <a:off x="3446906" y="2237364"/>
            <a:ext cx="11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A305F5B-CDBD-4004-891D-3F97CACD864C}"/>
              </a:ext>
            </a:extLst>
          </p:cNvPr>
          <p:cNvSpPr/>
          <p:nvPr/>
        </p:nvSpPr>
        <p:spPr>
          <a:xfrm>
            <a:off x="3090855" y="2108674"/>
            <a:ext cx="319318" cy="657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2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https://trinket.io/python/fadcd5d6cd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③１１から１８行目の条件判断を確認。その上で、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６から９行目の値を「</a:t>
            </a:r>
            <a:r>
              <a:rPr lang="en-US" altLang="ja-JP" dirty="0"/>
              <a:t>temperature = 33</a:t>
            </a:r>
            <a:r>
              <a:rPr lang="ja-JP" altLang="en-US" dirty="0"/>
              <a:t>」などに変えて、結果の変化を見よう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1429F5-678E-B4A4-431B-7F9795EC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79" y="2594395"/>
            <a:ext cx="4943274" cy="14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D5FEE-B8BB-C37C-D398-FEB0F2EC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CEEDA0-CA3B-9209-E770-0677CF86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32" y="84625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プロダクションルールは、「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もし～ならば～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形式</a:t>
            </a:r>
            <a:r>
              <a:rPr kumimoji="1" lang="ja-JP" altLang="en-US" sz="2400" dirty="0"/>
              <a:t>のルールである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例　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もし 体毛がある ならば 哺乳類である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このルールは、「</a:t>
            </a:r>
            <a:r>
              <a:rPr lang="ja-JP" altLang="en-US" sz="2400" b="1" dirty="0"/>
              <a:t>体毛がある</a:t>
            </a:r>
            <a:r>
              <a:rPr lang="ja-JP" altLang="en-US" sz="2400" dirty="0"/>
              <a:t>」という</a:t>
            </a:r>
            <a:r>
              <a:rPr lang="ja-JP" altLang="en-US" sz="2400" b="1" dirty="0"/>
              <a:t>条件</a:t>
            </a:r>
            <a:r>
              <a:rPr lang="ja-JP" altLang="en-US" sz="2400" dirty="0"/>
              <a:t>が満たされた場合、「</a:t>
            </a:r>
            <a:r>
              <a:rPr lang="ja-JP" altLang="en-US" sz="2400" b="1" dirty="0"/>
              <a:t>哺乳類である</a:t>
            </a:r>
            <a:r>
              <a:rPr lang="ja-JP" altLang="en-US" sz="2400" dirty="0"/>
              <a:t>」という結果を導き出す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21E9A8-8D3C-F0F8-22CC-964E9151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7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プロダクションルールの適用による知識の増加①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71FF8A-6300-4AE5-B62C-2EA39A5A8DB5}"/>
              </a:ext>
            </a:extLst>
          </p:cNvPr>
          <p:cNvSpPr txBox="1"/>
          <p:nvPr/>
        </p:nvSpPr>
        <p:spPr>
          <a:xfrm>
            <a:off x="1071524" y="353530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33B3A1-A331-4DD4-9857-AACAA830C536}"/>
              </a:ext>
            </a:extLst>
          </p:cNvPr>
          <p:cNvSpPr/>
          <p:nvPr/>
        </p:nvSpPr>
        <p:spPr>
          <a:xfrm>
            <a:off x="914498" y="469032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既存の知識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5239087" y="3542757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3847631" y="3980608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5325795" y="501494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最新の知識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3691784" y="3429000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328F7A1-2935-49EF-A737-2C91B415055C}"/>
              </a:ext>
            </a:extLst>
          </p:cNvPr>
          <p:cNvSpPr/>
          <p:nvPr/>
        </p:nvSpPr>
        <p:spPr>
          <a:xfrm>
            <a:off x="1458960" y="1252711"/>
            <a:ext cx="6068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3E6CD0-4FC8-4748-B549-F01971997F75}"/>
              </a:ext>
            </a:extLst>
          </p:cNvPr>
          <p:cNvSpPr/>
          <p:nvPr/>
        </p:nvSpPr>
        <p:spPr>
          <a:xfrm>
            <a:off x="2698742" y="200405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プロダクションルール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549B5B-1D45-4C9E-847E-1DA6694689E0}"/>
              </a:ext>
            </a:extLst>
          </p:cNvPr>
          <p:cNvSpPr/>
          <p:nvPr/>
        </p:nvSpPr>
        <p:spPr>
          <a:xfrm>
            <a:off x="1096535" y="1096886"/>
            <a:ext cx="6793178" cy="6621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522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プロダクションルールの適用による知識の増加②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71FF8A-6300-4AE5-B62C-2EA39A5A8DB5}"/>
              </a:ext>
            </a:extLst>
          </p:cNvPr>
          <p:cNvSpPr txBox="1"/>
          <p:nvPr/>
        </p:nvSpPr>
        <p:spPr>
          <a:xfrm>
            <a:off x="157026" y="390106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33B3A1-A331-4DD4-9857-AACAA830C536}"/>
              </a:ext>
            </a:extLst>
          </p:cNvPr>
          <p:cNvSpPr/>
          <p:nvPr/>
        </p:nvSpPr>
        <p:spPr>
          <a:xfrm>
            <a:off x="0" y="505608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既存の知識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3034801" y="3744887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2288240" y="4134612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3121509" y="521707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最新の知識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2132393" y="3583004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328F7A1-2935-49EF-A737-2C91B415055C}"/>
              </a:ext>
            </a:extLst>
          </p:cNvPr>
          <p:cNvSpPr/>
          <p:nvPr/>
        </p:nvSpPr>
        <p:spPr>
          <a:xfrm>
            <a:off x="5250" y="1287065"/>
            <a:ext cx="9253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‘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B3E6CD0-4FC8-4748-B549-F01971997F75}"/>
              </a:ext>
            </a:extLst>
          </p:cNvPr>
          <p:cNvSpPr/>
          <p:nvPr/>
        </p:nvSpPr>
        <p:spPr>
          <a:xfrm>
            <a:off x="2861908" y="225399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２つのプロダクションルール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549B5B-1D45-4C9E-847E-1DA6694689E0}"/>
              </a:ext>
            </a:extLst>
          </p:cNvPr>
          <p:cNvSpPr/>
          <p:nvPr/>
        </p:nvSpPr>
        <p:spPr>
          <a:xfrm>
            <a:off x="0" y="1096886"/>
            <a:ext cx="9138750" cy="1157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67209A9-7BA2-8C4A-DEB5-0E3ADCBB2E06}"/>
              </a:ext>
            </a:extLst>
          </p:cNvPr>
          <p:cNvSpPr/>
          <p:nvPr/>
        </p:nvSpPr>
        <p:spPr>
          <a:xfrm>
            <a:off x="5454947" y="4042345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630BE5-0CEC-9F16-2B83-4337673C0315}"/>
              </a:ext>
            </a:extLst>
          </p:cNvPr>
          <p:cNvSpPr/>
          <p:nvPr/>
        </p:nvSpPr>
        <p:spPr>
          <a:xfrm flipH="1">
            <a:off x="5310866" y="3507448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1D34B8-B123-385E-E8AB-6384E83E59A0}"/>
              </a:ext>
            </a:extLst>
          </p:cNvPr>
          <p:cNvSpPr txBox="1"/>
          <p:nvPr/>
        </p:nvSpPr>
        <p:spPr>
          <a:xfrm>
            <a:off x="6210269" y="3685420"/>
            <a:ext cx="2541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肉食動物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DB5A98-EF59-712E-191B-DF28A6845432}"/>
              </a:ext>
            </a:extLst>
          </p:cNvPr>
          <p:cNvSpPr/>
          <p:nvPr/>
        </p:nvSpPr>
        <p:spPr>
          <a:xfrm>
            <a:off x="6465107" y="511135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さらに最新の</a:t>
            </a:r>
            <a:endParaRPr lang="en-US" altLang="ja-JP" sz="2400" dirty="0"/>
          </a:p>
          <a:p>
            <a:r>
              <a:rPr lang="ja-JP" altLang="en-US" sz="2400" dirty="0"/>
              <a:t>知識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DF99389-4310-4D51-5A73-859F896F7272}"/>
              </a:ext>
            </a:extLst>
          </p:cNvPr>
          <p:cNvSpPr/>
          <p:nvPr/>
        </p:nvSpPr>
        <p:spPr>
          <a:xfrm>
            <a:off x="920685" y="6086342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が複数あり，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知識の追加や変化が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連続する</a:t>
            </a:r>
            <a:endParaRPr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76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958FA0-B422-03BB-B785-AA548E2F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7D8341-49D5-8B9D-DE5C-AA9B4727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プロダクションシステム</a:t>
            </a:r>
            <a:r>
              <a:rPr kumimoji="1" lang="ja-JP" altLang="en-US" sz="2400" dirty="0"/>
              <a:t>は，「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もし～ならば～</a:t>
            </a:r>
            <a:r>
              <a:rPr kumimoji="1" lang="ja-JP" altLang="en-US" sz="2400" dirty="0"/>
              <a:t>」</a:t>
            </a:r>
            <a:r>
              <a:rPr kumimoji="1" lang="ja-JP" altLang="en-US" sz="2400" b="1" dirty="0"/>
              <a:t>形式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ルール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プロダクションルール</a:t>
            </a:r>
            <a:r>
              <a:rPr kumimoji="1" lang="ja-JP" altLang="en-US" sz="2400" dirty="0"/>
              <a:t>）を用いる．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特定の</a:t>
            </a:r>
            <a:r>
              <a:rPr kumimoji="1" lang="ja-JP" altLang="en-US" sz="2400" b="1" dirty="0"/>
              <a:t>条件が満たされた</a:t>
            </a:r>
            <a:r>
              <a:rPr kumimoji="1" lang="ja-JP" altLang="en-US" sz="2400" dirty="0"/>
              <a:t>場合にとるべき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を明確に定義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例：もし 体毛がある ならば 哺乳類である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既存の知識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プロダクションルール</a:t>
            </a:r>
            <a:r>
              <a:rPr lang="ja-JP" altLang="en-US" sz="2400" dirty="0"/>
              <a:t>を組み合わせることで、</a:t>
            </a:r>
            <a:r>
              <a:rPr lang="ja-JP" altLang="en-US" sz="2400" b="1" dirty="0"/>
              <a:t>新たな事実や知識を導き出す</a:t>
            </a:r>
            <a:r>
              <a:rPr lang="ja-JP" altLang="en-US" sz="2400" dirty="0"/>
              <a:t>ことが可能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E9A19D-B77C-5CB8-ECC0-5F30BE60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11F179-05BD-1830-BD6E-0AB1E42831DA}"/>
              </a:ext>
            </a:extLst>
          </p:cNvPr>
          <p:cNvSpPr txBox="1"/>
          <p:nvPr/>
        </p:nvSpPr>
        <p:spPr>
          <a:xfrm>
            <a:off x="227910" y="486340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AF51F2-D590-34BC-EA6B-BB2202FC194E}"/>
              </a:ext>
            </a:extLst>
          </p:cNvPr>
          <p:cNvSpPr/>
          <p:nvPr/>
        </p:nvSpPr>
        <p:spPr>
          <a:xfrm>
            <a:off x="70884" y="601842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既存の知識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F00256-0D7E-1EF1-51EC-D430D082FF6A}"/>
              </a:ext>
            </a:extLst>
          </p:cNvPr>
          <p:cNvSpPr txBox="1"/>
          <p:nvPr/>
        </p:nvSpPr>
        <p:spPr>
          <a:xfrm>
            <a:off x="3105685" y="4707227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D1FE8F3-8339-E6CB-E5ED-05D93DB7D4AF}"/>
              </a:ext>
            </a:extLst>
          </p:cNvPr>
          <p:cNvSpPr/>
          <p:nvPr/>
        </p:nvSpPr>
        <p:spPr>
          <a:xfrm>
            <a:off x="2359124" y="5096952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EB0D82-8B93-B201-3161-F504DC2E8426}"/>
              </a:ext>
            </a:extLst>
          </p:cNvPr>
          <p:cNvSpPr/>
          <p:nvPr/>
        </p:nvSpPr>
        <p:spPr>
          <a:xfrm>
            <a:off x="3192393" y="61794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最新の知識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C45F4A-2B0B-21DC-1D24-B538CCFE3E51}"/>
              </a:ext>
            </a:extLst>
          </p:cNvPr>
          <p:cNvSpPr/>
          <p:nvPr/>
        </p:nvSpPr>
        <p:spPr>
          <a:xfrm flipH="1">
            <a:off x="2203277" y="4545344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7E36FE6-2ABF-3A9C-80CB-3F50F3F35EA0}"/>
              </a:ext>
            </a:extLst>
          </p:cNvPr>
          <p:cNvSpPr/>
          <p:nvPr/>
        </p:nvSpPr>
        <p:spPr>
          <a:xfrm>
            <a:off x="5525831" y="5004685"/>
            <a:ext cx="489647" cy="367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B20C45-9853-427B-D710-5607870EB982}"/>
              </a:ext>
            </a:extLst>
          </p:cNvPr>
          <p:cNvSpPr/>
          <p:nvPr/>
        </p:nvSpPr>
        <p:spPr>
          <a:xfrm flipH="1">
            <a:off x="5381750" y="4469788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追加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AECD35-13B9-6DEF-2608-153C6FAC77FA}"/>
              </a:ext>
            </a:extLst>
          </p:cNvPr>
          <p:cNvSpPr txBox="1"/>
          <p:nvPr/>
        </p:nvSpPr>
        <p:spPr>
          <a:xfrm>
            <a:off x="6281153" y="4647760"/>
            <a:ext cx="2541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肉食動物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6DAD5D-AA9E-2F08-2CD3-33349142B4FE}"/>
              </a:ext>
            </a:extLst>
          </p:cNvPr>
          <p:cNvSpPr/>
          <p:nvPr/>
        </p:nvSpPr>
        <p:spPr>
          <a:xfrm>
            <a:off x="6535991" y="6073692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さらに最新の</a:t>
            </a:r>
            <a:endParaRPr lang="en-US" altLang="ja-JP" sz="2400" dirty="0"/>
          </a:p>
          <a:p>
            <a:r>
              <a:rPr lang="ja-JP" altLang="en-US" sz="2400" dirty="0"/>
              <a:t>知識</a:t>
            </a:r>
          </a:p>
        </p:txBody>
      </p:sp>
    </p:spTree>
    <p:extLst>
      <p:ext uri="{BB962C8B-B14F-4D97-AF65-F5344CB8AC3E}">
        <p14:creationId xmlns:p14="http://schemas.microsoft.com/office/powerpoint/2010/main" val="311222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2A485B-CD34-4436-8F00-190FD9B0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8D5F14-12CA-4CEF-AF2F-08C7D484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２つのプロダクションルール</a:t>
            </a:r>
            <a:endParaRPr kumimoji="1" lang="en-US" altLang="ja-JP" dirty="0"/>
          </a:p>
          <a:p>
            <a:pPr marL="0" lvl="0" indent="0">
              <a:buNone/>
              <a:defRPr/>
            </a:pPr>
            <a:r>
              <a:rPr lang="ja-JP" altLang="en-US" dirty="0">
                <a:solidFill>
                  <a:srgbClr val="FF0000"/>
                </a:solidFill>
              </a:rPr>
              <a:t>もし</a:t>
            </a:r>
            <a:r>
              <a:rPr lang="ja-JP" altLang="en-US" b="1" dirty="0"/>
              <a:t> </a:t>
            </a:r>
            <a:r>
              <a:rPr lang="en-US" altLang="ja-JP" b="1" dirty="0"/>
              <a:t>‘</a:t>
            </a:r>
            <a:r>
              <a:rPr lang="ja-JP" altLang="en-US" b="1" dirty="0"/>
              <a:t>明るさ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 ‘</a:t>
            </a:r>
            <a:r>
              <a:rPr lang="ja-JP" altLang="en-US" b="1" dirty="0"/>
              <a:t>明るい</a:t>
            </a:r>
            <a:r>
              <a:rPr lang="en-US" altLang="ja-JP" b="1" dirty="0"/>
              <a:t>’ </a:t>
            </a:r>
            <a:r>
              <a:rPr lang="ja-JP" altLang="en-US" dirty="0">
                <a:solidFill>
                  <a:srgbClr val="FF0000"/>
                </a:solidFill>
              </a:rPr>
              <a:t>ならば</a:t>
            </a:r>
            <a:r>
              <a:rPr lang="ja-JP" altLang="en-US" b="1" dirty="0"/>
              <a:t>  </a:t>
            </a:r>
            <a:r>
              <a:rPr lang="en-US" altLang="ja-JP" dirty="0"/>
              <a:t>[‘</a:t>
            </a:r>
            <a:r>
              <a:rPr lang="ja-JP" altLang="en-US" b="1" dirty="0"/>
              <a:t>昼か夜か</a:t>
            </a:r>
            <a:r>
              <a:rPr lang="en-US" altLang="ja-JP" b="1" dirty="0"/>
              <a:t>’, ‘</a:t>
            </a:r>
            <a:r>
              <a:rPr lang="ja-JP" altLang="en-US" b="1" dirty="0"/>
              <a:t>昼</a:t>
            </a:r>
            <a:r>
              <a:rPr lang="en-US" altLang="ja-JP" b="1" dirty="0"/>
              <a:t>’</a:t>
            </a:r>
            <a:r>
              <a:rPr lang="en-US" altLang="ja-JP" dirty="0"/>
              <a:t>]</a:t>
            </a:r>
            <a:r>
              <a:rPr lang="ja-JP" altLang="en-US" b="1" dirty="0"/>
              <a:t>　　　　　　　　　　　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もし</a:t>
            </a:r>
            <a:r>
              <a:rPr lang="ja-JP" altLang="en-US" dirty="0"/>
              <a:t> </a:t>
            </a:r>
            <a:r>
              <a:rPr lang="en-US" altLang="ja-JP" dirty="0"/>
              <a:t>‘</a:t>
            </a:r>
            <a:r>
              <a:rPr lang="ja-JP" altLang="en-US" b="1" dirty="0"/>
              <a:t>昼か夜か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</a:t>
            </a:r>
            <a:r>
              <a:rPr lang="ja-JP" altLang="en-US" b="1" dirty="0"/>
              <a:t> </a:t>
            </a:r>
            <a:r>
              <a:rPr lang="en-US" altLang="ja-JP" b="1" dirty="0"/>
              <a:t>‘</a:t>
            </a:r>
            <a:r>
              <a:rPr lang="ja-JP" altLang="en-US" b="1" dirty="0"/>
              <a:t>昼</a:t>
            </a:r>
            <a:r>
              <a:rPr lang="en-US" altLang="ja-JP" b="1" dirty="0"/>
              <a:t>’ </a:t>
            </a:r>
            <a:r>
              <a:rPr lang="en-US" altLang="ja-JP" dirty="0"/>
              <a:t>and  ‘</a:t>
            </a:r>
            <a:r>
              <a:rPr lang="ja-JP" altLang="en-US" b="1" dirty="0"/>
              <a:t>暇か</a:t>
            </a:r>
            <a:r>
              <a:rPr lang="en-US" altLang="ja-JP" b="1" dirty="0"/>
              <a:t>’</a:t>
            </a:r>
            <a:r>
              <a:rPr lang="ja-JP" altLang="en-US" b="1" dirty="0"/>
              <a:t> </a:t>
            </a:r>
            <a:r>
              <a:rPr lang="en-US" altLang="ja-JP" b="1" dirty="0"/>
              <a:t>= ‘</a:t>
            </a:r>
            <a:r>
              <a:rPr lang="ja-JP" altLang="en-US" b="1" dirty="0"/>
              <a:t>はい</a:t>
            </a:r>
            <a:r>
              <a:rPr lang="en-US" altLang="ja-JP" b="1" dirty="0"/>
              <a:t>’</a:t>
            </a:r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>
                <a:solidFill>
                  <a:srgbClr val="FF0000"/>
                </a:solidFill>
              </a:rPr>
              <a:t>ならば</a:t>
            </a:r>
            <a:r>
              <a:rPr lang="ja-JP" altLang="en-US" dirty="0"/>
              <a:t> </a:t>
            </a:r>
            <a:r>
              <a:rPr lang="en-US" altLang="ja-JP" dirty="0"/>
              <a:t>[‘</a:t>
            </a:r>
            <a:r>
              <a:rPr lang="ja-JP" altLang="en-US" b="1" dirty="0"/>
              <a:t>行動</a:t>
            </a:r>
            <a:r>
              <a:rPr lang="en-US" altLang="ja-JP" b="1" dirty="0"/>
              <a:t>’, ‘</a:t>
            </a:r>
            <a:r>
              <a:rPr lang="ja-JP" altLang="en-US" b="1" dirty="0"/>
              <a:t>外出</a:t>
            </a:r>
            <a:r>
              <a:rPr lang="en-US" altLang="ja-JP" b="1" dirty="0"/>
              <a:t>’</a:t>
            </a:r>
            <a:r>
              <a:rPr lang="en-US" altLang="ja-JP" dirty="0"/>
              <a:t>]</a:t>
            </a:r>
          </a:p>
          <a:p>
            <a:pPr marL="0" indent="0">
              <a:buNone/>
            </a:pPr>
            <a:r>
              <a:rPr kumimoji="1" lang="ja-JP" altLang="en-US" dirty="0"/>
              <a:t>次を確認しなさい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8BC96D-03F7-4E4D-ABC3-3976D271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3BB65D-99C2-47DC-92ED-44F92163FA64}"/>
              </a:ext>
            </a:extLst>
          </p:cNvPr>
          <p:cNvSpPr txBox="1"/>
          <p:nvPr/>
        </p:nvSpPr>
        <p:spPr>
          <a:xfrm>
            <a:off x="19035" y="4272104"/>
            <a:ext cx="267081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20E421-A3D2-4C5D-8123-05AEB7406FA1}"/>
              </a:ext>
            </a:extLst>
          </p:cNvPr>
          <p:cNvSpPr/>
          <p:nvPr/>
        </p:nvSpPr>
        <p:spPr>
          <a:xfrm>
            <a:off x="527278" y="36590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スタート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FDB8FF-3AB9-4F74-B0AF-9CFA5BB4CB43}"/>
              </a:ext>
            </a:extLst>
          </p:cNvPr>
          <p:cNvCxnSpPr>
            <a:cxnSpLocks/>
          </p:cNvCxnSpPr>
          <p:nvPr/>
        </p:nvCxnSpPr>
        <p:spPr>
          <a:xfrm>
            <a:off x="2689853" y="4792025"/>
            <a:ext cx="422314" cy="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791F28-F799-421D-BF4E-3BD4B1CAA7BD}"/>
              </a:ext>
            </a:extLst>
          </p:cNvPr>
          <p:cNvSpPr txBox="1"/>
          <p:nvPr/>
        </p:nvSpPr>
        <p:spPr>
          <a:xfrm>
            <a:off x="3139384" y="4206681"/>
            <a:ext cx="27352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昼か夜か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4D1D771-E193-4454-BE38-1560D049CB2A}"/>
              </a:ext>
            </a:extLst>
          </p:cNvPr>
          <p:cNvCxnSpPr>
            <a:cxnSpLocks/>
          </p:cNvCxnSpPr>
          <p:nvPr/>
        </p:nvCxnSpPr>
        <p:spPr>
          <a:xfrm>
            <a:off x="5858839" y="4768443"/>
            <a:ext cx="422314" cy="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33B684-A576-4F56-8E4B-55E8BE3FCA7C}"/>
              </a:ext>
            </a:extLst>
          </p:cNvPr>
          <p:cNvSpPr txBox="1"/>
          <p:nvPr/>
        </p:nvSpPr>
        <p:spPr>
          <a:xfrm>
            <a:off x="6281153" y="4191860"/>
            <a:ext cx="273525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明るい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暇か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昼か夜か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行動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’, 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外出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’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ECD7C6D-3041-E6B8-B1E9-94781B35303E}"/>
              </a:ext>
            </a:extLst>
          </p:cNvPr>
          <p:cNvSpPr/>
          <p:nvPr/>
        </p:nvSpPr>
        <p:spPr>
          <a:xfrm>
            <a:off x="127591" y="57081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既存の情報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05914B-D0A7-69F4-DEFF-AB774894DE7A}"/>
              </a:ext>
            </a:extLst>
          </p:cNvPr>
          <p:cNvSpPr/>
          <p:nvPr/>
        </p:nvSpPr>
        <p:spPr>
          <a:xfrm>
            <a:off x="3249100" y="58691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最新の情報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528639-0157-3388-ED48-0713E857CC66}"/>
              </a:ext>
            </a:extLst>
          </p:cNvPr>
          <p:cNvSpPr/>
          <p:nvPr/>
        </p:nvSpPr>
        <p:spPr>
          <a:xfrm>
            <a:off x="6592698" y="5763386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さらに最新の</a:t>
            </a:r>
            <a:endParaRPr lang="en-US" altLang="ja-JP" sz="2400" dirty="0"/>
          </a:p>
          <a:p>
            <a:r>
              <a:rPr lang="ja-JP" altLang="en-US" sz="2400" dirty="0"/>
              <a:t>情報</a:t>
            </a:r>
          </a:p>
        </p:txBody>
      </p:sp>
    </p:spTree>
    <p:extLst>
      <p:ext uri="{BB962C8B-B14F-4D97-AF65-F5344CB8AC3E}">
        <p14:creationId xmlns:p14="http://schemas.microsoft.com/office/powerpoint/2010/main" val="93129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</a:t>
            </a:r>
            <a:br>
              <a:rPr lang="en-US" altLang="ja-JP" dirty="0"/>
            </a:br>
            <a:r>
              <a:rPr lang="ja-JP" altLang="en-US" dirty="0"/>
              <a:t>プロダクションシステム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ページ２９～３１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プロダクションシステム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プロダクションルールを適用することによる知識の増加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300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3"/>
            <a:ext cx="5098010" cy="4110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知識表現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プロダクションシステム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知識表現のバリエーション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推論エンジン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6962442" y="1813345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プロダクション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7B3D6C6-4252-4E9C-9FBC-C345CDF01871}"/>
              </a:ext>
            </a:extLst>
          </p:cNvPr>
          <p:cNvSpPr/>
          <p:nvPr/>
        </p:nvSpPr>
        <p:spPr>
          <a:xfrm>
            <a:off x="6601377" y="1451241"/>
            <a:ext cx="212377" cy="14630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30EBA-7908-423D-AEAE-9BF5989430BA}"/>
              </a:ext>
            </a:extLst>
          </p:cNvPr>
          <p:cNvSpPr txBox="1"/>
          <p:nvPr/>
        </p:nvSpPr>
        <p:spPr>
          <a:xfrm>
            <a:off x="6885071" y="316924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A305F5B-CDBD-4004-891D-3F97CACD864C}"/>
              </a:ext>
            </a:extLst>
          </p:cNvPr>
          <p:cNvSpPr/>
          <p:nvPr/>
        </p:nvSpPr>
        <p:spPr>
          <a:xfrm>
            <a:off x="6613701" y="3143979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989AC2-DDDF-4DFC-B88D-A5EF97F39769}"/>
              </a:ext>
            </a:extLst>
          </p:cNvPr>
          <p:cNvSpPr txBox="1"/>
          <p:nvPr/>
        </p:nvSpPr>
        <p:spPr>
          <a:xfrm>
            <a:off x="6604601" y="3630474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ルールを繰り返し当てはめ</a:t>
            </a: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14941872-59C5-49FF-A445-57C5699CDB47}"/>
              </a:ext>
            </a:extLst>
          </p:cNvPr>
          <p:cNvSpPr/>
          <p:nvPr/>
        </p:nvSpPr>
        <p:spPr>
          <a:xfrm>
            <a:off x="6339130" y="3598233"/>
            <a:ext cx="271370" cy="5598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7121DA-7E45-4B2B-AA38-6A6D7CB1F058}"/>
              </a:ext>
            </a:extLst>
          </p:cNvPr>
          <p:cNvSpPr txBox="1"/>
          <p:nvPr/>
        </p:nvSpPr>
        <p:spPr>
          <a:xfrm>
            <a:off x="6687502" y="433421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最新知識の確認表示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EF57722-A7AA-4A21-9EC8-B4E493892745}"/>
              </a:ext>
            </a:extLst>
          </p:cNvPr>
          <p:cNvSpPr/>
          <p:nvPr/>
        </p:nvSpPr>
        <p:spPr>
          <a:xfrm>
            <a:off x="6416132" y="4308946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99A016-DC8C-5555-3B59-CF3A81FE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3" y="781417"/>
            <a:ext cx="6201662" cy="39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7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https://trinket.io/python/a08b56265f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8FE194-9F39-793C-5B59-C3A19E27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75" y="2352927"/>
            <a:ext cx="5573767" cy="2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256671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12-3 </a:t>
            </a:r>
            <a:r>
              <a:rPr lang="ja-JP" altLang="en-US" dirty="0"/>
              <a:t>知識表現のバリエーション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2AE87E-E84E-45E6-B09A-32291D595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174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8993D-FFC0-D4A2-DFDA-1C0609A7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FDB4C-A10C-D492-992C-9500B697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442340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属性と値のペア</a:t>
            </a:r>
            <a:r>
              <a:rPr kumimoji="1" lang="ja-JP" altLang="en-US" sz="2400" dirty="0"/>
              <a:t>（今までの説明）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5C6370"/>
                </a:solidFill>
                <a:effectLst/>
              </a:rPr>
              <a:t>['</a:t>
            </a:r>
            <a:r>
              <a:rPr lang="en-US" altLang="ja-JP" sz="2400" dirty="0" err="1">
                <a:solidFill>
                  <a:srgbClr val="5C6370"/>
                </a:solidFill>
                <a:effectLst/>
              </a:rPr>
              <a:t>ichiro_has</a:t>
            </a:r>
            <a:r>
              <a:rPr lang="en-US" altLang="ja-JP" sz="2400" dirty="0">
                <a:solidFill>
                  <a:srgbClr val="5C6370"/>
                </a:solidFill>
                <a:effectLst/>
              </a:rPr>
              <a:t>', 'ball’]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5C6370"/>
                </a:solidFill>
                <a:effectLst/>
              </a:rPr>
              <a:t>['</a:t>
            </a:r>
            <a:r>
              <a:rPr lang="en-US" altLang="ja-JP" sz="2400" dirty="0" err="1">
                <a:solidFill>
                  <a:srgbClr val="5C6370"/>
                </a:solidFill>
                <a:effectLst/>
              </a:rPr>
              <a:t>jiro_has</a:t>
            </a:r>
            <a:r>
              <a:rPr lang="en-US" altLang="ja-JP" sz="2400" dirty="0">
                <a:solidFill>
                  <a:srgbClr val="5C6370"/>
                </a:solidFill>
                <a:effectLst/>
              </a:rPr>
              <a:t>', 'none’]</a:t>
            </a:r>
            <a:r>
              <a:rPr lang="en-US" altLang="ja-JP" sz="2400" dirty="0"/>
              <a:t> </a:t>
            </a:r>
            <a:endParaRPr lang="en-US" altLang="ja-JP" sz="2400" dirty="0">
              <a:solidFill>
                <a:srgbClr val="5C6370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5C6370"/>
                </a:solidFill>
                <a:effectLst/>
              </a:rPr>
              <a:t>['</a:t>
            </a:r>
            <a:r>
              <a:rPr lang="en-US" altLang="ja-JP" sz="2400" dirty="0" err="1">
                <a:solidFill>
                  <a:srgbClr val="5C6370"/>
                </a:solidFill>
                <a:effectLst/>
              </a:rPr>
              <a:t>saburo_has</a:t>
            </a:r>
            <a:r>
              <a:rPr lang="en-US" altLang="ja-JP" sz="2400" dirty="0">
                <a:solidFill>
                  <a:srgbClr val="5C6370"/>
                </a:solidFill>
                <a:effectLst/>
              </a:rPr>
              <a:t>', 'none’]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5C6370"/>
                </a:solidFill>
              </a:rPr>
              <a:t>・より複雑な構造</a:t>
            </a:r>
            <a:r>
              <a:rPr lang="ja-JP" altLang="en-US" sz="2400" dirty="0">
                <a:solidFill>
                  <a:srgbClr val="5C6370"/>
                </a:solidFill>
              </a:rPr>
              <a:t>（ここでの説明）</a:t>
            </a:r>
            <a:endParaRPr lang="en-US" altLang="ja-JP" sz="2400" dirty="0">
              <a:solidFill>
                <a:srgbClr val="5C637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5C6370"/>
                </a:solidFill>
              </a:rPr>
              <a:t>一郎、次郎、三郎ごとに分かれる</a:t>
            </a:r>
            <a:endParaRPr lang="en-US" altLang="ja-JP" sz="2400" dirty="0">
              <a:solidFill>
                <a:srgbClr val="5C6370"/>
              </a:solidFill>
            </a:endParaRP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5C6370"/>
                </a:solidFill>
              </a:rPr>
              <a:t>{'</a:t>
            </a:r>
            <a:r>
              <a:rPr kumimoji="1" lang="en-US" altLang="ja-JP" sz="2400" dirty="0" err="1">
                <a:solidFill>
                  <a:srgbClr val="5C6370"/>
                </a:solidFill>
              </a:rPr>
              <a:t>ichiro</a:t>
            </a:r>
            <a:r>
              <a:rPr kumimoji="1" lang="en-US" altLang="ja-JP" sz="2400" dirty="0">
                <a:solidFill>
                  <a:srgbClr val="5C6370"/>
                </a:solidFill>
              </a:rPr>
              <a:t>': {'has': 'ball'},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5C6370"/>
                </a:solidFill>
              </a:rPr>
              <a:t>     '</a:t>
            </a:r>
            <a:r>
              <a:rPr kumimoji="1" lang="en-US" altLang="ja-JP" sz="2400" dirty="0" err="1">
                <a:solidFill>
                  <a:srgbClr val="5C6370"/>
                </a:solidFill>
              </a:rPr>
              <a:t>jiro</a:t>
            </a:r>
            <a:r>
              <a:rPr kumimoji="1" lang="en-US" altLang="ja-JP" sz="2400" dirty="0">
                <a:solidFill>
                  <a:srgbClr val="5C6370"/>
                </a:solidFill>
              </a:rPr>
              <a:t>': {'has': 'none'},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5C6370"/>
                </a:solidFill>
              </a:rPr>
              <a:t>     '</a:t>
            </a:r>
            <a:r>
              <a:rPr kumimoji="1" lang="en-US" altLang="ja-JP" sz="2400" dirty="0" err="1">
                <a:solidFill>
                  <a:srgbClr val="5C6370"/>
                </a:solidFill>
              </a:rPr>
              <a:t>saburo</a:t>
            </a:r>
            <a:r>
              <a:rPr kumimoji="1" lang="en-US" altLang="ja-JP" sz="2400" dirty="0">
                <a:solidFill>
                  <a:srgbClr val="5C6370"/>
                </a:solidFill>
              </a:rPr>
              <a:t>': {'has': 'none'}}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A874E9-DCE0-7195-AB3B-B6359F3B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7CB93B-8858-86D4-CBD0-22C16474817A}"/>
              </a:ext>
            </a:extLst>
          </p:cNvPr>
          <p:cNvSpPr txBox="1"/>
          <p:nvPr/>
        </p:nvSpPr>
        <p:spPr>
          <a:xfrm>
            <a:off x="201529" y="5482643"/>
            <a:ext cx="8124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知識表現には様々な方法がある。同じ知識を異なる形で表現できる。状況や目的に応じて適切な表現方法を選択することが重要。</a:t>
            </a:r>
          </a:p>
        </p:txBody>
      </p:sp>
    </p:spTree>
    <p:extLst>
      <p:ext uri="{BB962C8B-B14F-4D97-AF65-F5344CB8AC3E}">
        <p14:creationId xmlns:p14="http://schemas.microsoft.com/office/powerpoint/2010/main" val="63632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3D903-DF9B-44D6-95B5-4797468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78025-B0E0-4C36-9D08-5B3728C3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49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err="1"/>
              <a:t>ichiro</a:t>
            </a:r>
            <a:r>
              <a:rPr kumimoji="1" lang="en-US" altLang="ja-JP" b="1" dirty="0"/>
              <a:t>, </a:t>
            </a:r>
            <a:r>
              <a:rPr kumimoji="1" lang="en-US" altLang="ja-JP" b="1" dirty="0" err="1"/>
              <a:t>jiro</a:t>
            </a:r>
            <a:r>
              <a:rPr kumimoji="1" lang="en-US" altLang="ja-JP" b="1" dirty="0"/>
              <a:t>, </a:t>
            </a:r>
            <a:r>
              <a:rPr kumimoji="1" lang="en-US" altLang="ja-JP" b="1" dirty="0" err="1"/>
              <a:t>saburo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人について，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属性 </a:t>
            </a:r>
            <a:r>
              <a:rPr kumimoji="1" lang="en-US" altLang="ja-JP" b="1" dirty="0"/>
              <a:t>has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を扱う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92A7DA-C4EC-4BDA-A9A8-251EDCF3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165FE8-D519-445B-B775-AB6896A6D392}"/>
              </a:ext>
            </a:extLst>
          </p:cNvPr>
          <p:cNvSpPr txBox="1"/>
          <p:nvPr/>
        </p:nvSpPr>
        <p:spPr>
          <a:xfrm>
            <a:off x="5371763" y="2747695"/>
            <a:ext cx="144261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ball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60D071-695B-4650-B709-53260258216F}"/>
              </a:ext>
            </a:extLst>
          </p:cNvPr>
          <p:cNvSpPr txBox="1"/>
          <p:nvPr/>
        </p:nvSpPr>
        <p:spPr>
          <a:xfrm>
            <a:off x="4172065" y="2752160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3E9F9A-A15C-4FAE-86C7-A165A19518BB}"/>
              </a:ext>
            </a:extLst>
          </p:cNvPr>
          <p:cNvSpPr/>
          <p:nvPr/>
        </p:nvSpPr>
        <p:spPr>
          <a:xfrm>
            <a:off x="2959200" y="2257203"/>
            <a:ext cx="4247325" cy="292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C7F27D-314C-46B1-8763-B5CCEEBF86F6}"/>
              </a:ext>
            </a:extLst>
          </p:cNvPr>
          <p:cNvSpPr txBox="1"/>
          <p:nvPr/>
        </p:nvSpPr>
        <p:spPr>
          <a:xfrm>
            <a:off x="4417328" y="2344395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97DE7A-A66E-46A1-BF97-1A7936552D9A}"/>
              </a:ext>
            </a:extLst>
          </p:cNvPr>
          <p:cNvSpPr txBox="1"/>
          <p:nvPr/>
        </p:nvSpPr>
        <p:spPr>
          <a:xfrm>
            <a:off x="5753830" y="2344395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924B949-0A2C-4D23-B35E-48A04B520AA7}"/>
              </a:ext>
            </a:extLst>
          </p:cNvPr>
          <p:cNvSpPr/>
          <p:nvPr/>
        </p:nvSpPr>
        <p:spPr>
          <a:xfrm>
            <a:off x="620652" y="5226917"/>
            <a:ext cx="2678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それぞれに，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en-US" altLang="ja-JP" sz="2400" dirty="0" err="1">
                <a:solidFill>
                  <a:srgbClr val="FF0000"/>
                </a:solidFill>
              </a:rPr>
              <a:t>ichiro</a:t>
            </a:r>
            <a:r>
              <a:rPr lang="en-US" altLang="ja-JP" sz="2400" dirty="0">
                <a:solidFill>
                  <a:srgbClr val="FF0000"/>
                </a:solidFill>
              </a:rPr>
              <a:t>, </a:t>
            </a:r>
            <a:r>
              <a:rPr lang="en-US" altLang="ja-JP" sz="2400" dirty="0" err="1">
                <a:solidFill>
                  <a:srgbClr val="FF0000"/>
                </a:solidFill>
              </a:rPr>
              <a:t>jiro</a:t>
            </a:r>
            <a:r>
              <a:rPr lang="en-US" altLang="ja-JP" sz="2400" dirty="0">
                <a:solidFill>
                  <a:srgbClr val="FF0000"/>
                </a:solidFill>
              </a:rPr>
              <a:t>, </a:t>
            </a:r>
            <a:r>
              <a:rPr lang="en-US" altLang="ja-JP" sz="2400" dirty="0" err="1">
                <a:solidFill>
                  <a:srgbClr val="FF0000"/>
                </a:solidFill>
              </a:rPr>
              <a:t>saburo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ja-JP" altLang="en-US" sz="2400" dirty="0">
                <a:solidFill>
                  <a:srgbClr val="FF0000"/>
                </a:solidFill>
              </a:rPr>
              <a:t>という付加情報を付けている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24B00F3-DE6F-4668-8CCD-87F4E9717CCF}"/>
              </a:ext>
            </a:extLst>
          </p:cNvPr>
          <p:cNvSpPr txBox="1"/>
          <p:nvPr/>
        </p:nvSpPr>
        <p:spPr>
          <a:xfrm>
            <a:off x="3087511" y="2393722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chiro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BBDC8F3-13C9-4DC0-BE8B-2F1C29C4FC12}"/>
              </a:ext>
            </a:extLst>
          </p:cNvPr>
          <p:cNvSpPr txBox="1"/>
          <p:nvPr/>
        </p:nvSpPr>
        <p:spPr>
          <a:xfrm>
            <a:off x="5379123" y="3653793"/>
            <a:ext cx="14352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n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3EEC6B2-8AAE-4F4C-AB70-095EEE86A4B4}"/>
              </a:ext>
            </a:extLst>
          </p:cNvPr>
          <p:cNvSpPr txBox="1"/>
          <p:nvPr/>
        </p:nvSpPr>
        <p:spPr>
          <a:xfrm>
            <a:off x="4179425" y="3658258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F83EDC-F27D-412E-8051-E019EA1488EB}"/>
              </a:ext>
            </a:extLst>
          </p:cNvPr>
          <p:cNvSpPr txBox="1"/>
          <p:nvPr/>
        </p:nvSpPr>
        <p:spPr>
          <a:xfrm>
            <a:off x="4424688" y="3250493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E68BDD-EAAA-455E-867F-C25EC2CAE196}"/>
              </a:ext>
            </a:extLst>
          </p:cNvPr>
          <p:cNvSpPr txBox="1"/>
          <p:nvPr/>
        </p:nvSpPr>
        <p:spPr>
          <a:xfrm>
            <a:off x="5761190" y="3250493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B3BEEF-A085-443F-82D5-37617164F229}"/>
              </a:ext>
            </a:extLst>
          </p:cNvPr>
          <p:cNvSpPr txBox="1"/>
          <p:nvPr/>
        </p:nvSpPr>
        <p:spPr>
          <a:xfrm>
            <a:off x="2912598" y="3657922"/>
            <a:ext cx="12071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ji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3FFFAC-AB9C-4C6D-8E7A-B60278B56EEC}"/>
              </a:ext>
            </a:extLst>
          </p:cNvPr>
          <p:cNvSpPr txBox="1"/>
          <p:nvPr/>
        </p:nvSpPr>
        <p:spPr>
          <a:xfrm>
            <a:off x="5386483" y="4559891"/>
            <a:ext cx="142789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none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4A08DE-2DD0-46D0-8864-5FDDE57299AB}"/>
              </a:ext>
            </a:extLst>
          </p:cNvPr>
          <p:cNvSpPr txBox="1"/>
          <p:nvPr/>
        </p:nvSpPr>
        <p:spPr>
          <a:xfrm>
            <a:off x="4186785" y="4564356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4A8E1A-8905-40D1-962D-E9665D15E1D6}"/>
              </a:ext>
            </a:extLst>
          </p:cNvPr>
          <p:cNvSpPr txBox="1"/>
          <p:nvPr/>
        </p:nvSpPr>
        <p:spPr>
          <a:xfrm>
            <a:off x="4432048" y="4156591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BD052A-F891-43B8-A3E5-B23FCCA151F5}"/>
              </a:ext>
            </a:extLst>
          </p:cNvPr>
          <p:cNvSpPr txBox="1"/>
          <p:nvPr/>
        </p:nvSpPr>
        <p:spPr>
          <a:xfrm>
            <a:off x="5768550" y="4156591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E93A7F-6AE6-4CEE-8F79-C01AC8052478}"/>
              </a:ext>
            </a:extLst>
          </p:cNvPr>
          <p:cNvSpPr txBox="1"/>
          <p:nvPr/>
        </p:nvSpPr>
        <p:spPr>
          <a:xfrm>
            <a:off x="3102231" y="4205918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saburo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F3EB33F-F19E-F9EA-5F77-6BB59549F3BF}"/>
              </a:ext>
            </a:extLst>
          </p:cNvPr>
          <p:cNvSpPr txBox="1">
            <a:spLocks/>
          </p:cNvSpPr>
          <p:nvPr/>
        </p:nvSpPr>
        <p:spPr>
          <a:xfrm>
            <a:off x="3945934" y="5289998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３つの属性と値のペア</a:t>
            </a:r>
          </a:p>
        </p:txBody>
      </p:sp>
    </p:spTree>
    <p:extLst>
      <p:ext uri="{BB962C8B-B14F-4D97-AF65-F5344CB8AC3E}">
        <p14:creationId xmlns:p14="http://schemas.microsoft.com/office/powerpoint/2010/main" val="305640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知識を表現する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4932825" y="1875717"/>
            <a:ext cx="40036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m = {'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ichiro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 {'has': 'ball'},</a:t>
            </a:r>
            <a:b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</a:b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     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jiro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   {'has': 'none'},</a:t>
            </a:r>
            <a:b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</a:b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     '</a:t>
            </a:r>
            <a:r>
              <a:rPr lang="en-US" altLang="ja-JP" sz="2800" b="1" i="0" dirty="0" err="1">
                <a:solidFill>
                  <a:srgbClr val="1E1E1E"/>
                </a:solidFill>
                <a:effectLst/>
                <a:latin typeface="ヒラギノ角ゴ Pro W3"/>
              </a:rPr>
              <a:t>saburo</a:t>
            </a:r>
            <a:r>
              <a:rPr lang="en-US" altLang="ja-JP" sz="2800" b="0" i="0" dirty="0">
                <a:solidFill>
                  <a:srgbClr val="1E1E1E"/>
                </a:solidFill>
                <a:effectLst/>
                <a:latin typeface="ヒラギノ角ゴ Pro W3"/>
              </a:rPr>
              <a:t>': {'has': 'none'}}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AE1201A-B634-482F-C85C-BDAB898C12C5}"/>
              </a:ext>
            </a:extLst>
          </p:cNvPr>
          <p:cNvSpPr/>
          <p:nvPr/>
        </p:nvSpPr>
        <p:spPr>
          <a:xfrm>
            <a:off x="4466025" y="2226795"/>
            <a:ext cx="382067" cy="6228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2ED9CFD-4FF9-1B4B-19D3-DDB6D3B0CA30}"/>
              </a:ext>
            </a:extLst>
          </p:cNvPr>
          <p:cNvSpPr txBox="1">
            <a:spLocks/>
          </p:cNvSpPr>
          <p:nvPr/>
        </p:nvSpPr>
        <p:spPr>
          <a:xfrm>
            <a:off x="4745255" y="3260712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54C4F2-02C8-8376-9705-AD7C4D876129}"/>
              </a:ext>
            </a:extLst>
          </p:cNvPr>
          <p:cNvSpPr txBox="1"/>
          <p:nvPr/>
        </p:nvSpPr>
        <p:spPr>
          <a:xfrm>
            <a:off x="4529288" y="4265140"/>
            <a:ext cx="471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で情報を整理し、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検索や操作できるようにする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ための効果的な方法</a:t>
            </a:r>
            <a:endParaRPr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E5C81A-2E43-3CE5-6ACD-93B4BE2DDC63}"/>
              </a:ext>
            </a:extLst>
          </p:cNvPr>
          <p:cNvSpPr txBox="1"/>
          <p:nvPr/>
        </p:nvSpPr>
        <p:spPr>
          <a:xfrm>
            <a:off x="2477047" y="1682095"/>
            <a:ext cx="144261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ball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41F28E-F0B4-063B-D3BD-50D752338A4D}"/>
              </a:ext>
            </a:extLst>
          </p:cNvPr>
          <p:cNvSpPr txBox="1"/>
          <p:nvPr/>
        </p:nvSpPr>
        <p:spPr>
          <a:xfrm>
            <a:off x="1277349" y="1686560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1A25276-771B-C616-CC07-C7E2C6EA04AB}"/>
              </a:ext>
            </a:extLst>
          </p:cNvPr>
          <p:cNvSpPr/>
          <p:nvPr/>
        </p:nvSpPr>
        <p:spPr>
          <a:xfrm>
            <a:off x="64484" y="1191603"/>
            <a:ext cx="4247325" cy="2924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F9D54A-0919-8D17-3DD1-41B6508475B1}"/>
              </a:ext>
            </a:extLst>
          </p:cNvPr>
          <p:cNvSpPr txBox="1"/>
          <p:nvPr/>
        </p:nvSpPr>
        <p:spPr>
          <a:xfrm>
            <a:off x="1522612" y="1278795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EEC6EEC-9518-0E6B-3B6B-CB0D0BCFDD4F}"/>
              </a:ext>
            </a:extLst>
          </p:cNvPr>
          <p:cNvSpPr txBox="1"/>
          <p:nvPr/>
        </p:nvSpPr>
        <p:spPr>
          <a:xfrm>
            <a:off x="2859114" y="1278795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5DA551-3884-3159-D046-B35FEAA3D12A}"/>
              </a:ext>
            </a:extLst>
          </p:cNvPr>
          <p:cNvSpPr txBox="1"/>
          <p:nvPr/>
        </p:nvSpPr>
        <p:spPr>
          <a:xfrm>
            <a:off x="192795" y="1328122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chiro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D37C27-A2B8-7FF6-45C6-DE9B02A24765}"/>
              </a:ext>
            </a:extLst>
          </p:cNvPr>
          <p:cNvSpPr txBox="1"/>
          <p:nvPr/>
        </p:nvSpPr>
        <p:spPr>
          <a:xfrm>
            <a:off x="2484407" y="2588193"/>
            <a:ext cx="14352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n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6F3859-1CE6-3040-03B6-51E07536F2A5}"/>
              </a:ext>
            </a:extLst>
          </p:cNvPr>
          <p:cNvSpPr txBox="1"/>
          <p:nvPr/>
        </p:nvSpPr>
        <p:spPr>
          <a:xfrm>
            <a:off x="1284709" y="2592658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789EE0-A31D-8389-0782-40C2A93DC0AF}"/>
              </a:ext>
            </a:extLst>
          </p:cNvPr>
          <p:cNvSpPr txBox="1"/>
          <p:nvPr/>
        </p:nvSpPr>
        <p:spPr>
          <a:xfrm>
            <a:off x="1529972" y="2184893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562471-4274-BBF0-0392-B0C9D1862470}"/>
              </a:ext>
            </a:extLst>
          </p:cNvPr>
          <p:cNvSpPr txBox="1"/>
          <p:nvPr/>
        </p:nvSpPr>
        <p:spPr>
          <a:xfrm>
            <a:off x="2866474" y="2184893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01F7A1-C1AA-0D00-4001-1EAC833D3139}"/>
              </a:ext>
            </a:extLst>
          </p:cNvPr>
          <p:cNvSpPr txBox="1"/>
          <p:nvPr/>
        </p:nvSpPr>
        <p:spPr>
          <a:xfrm>
            <a:off x="17882" y="2592322"/>
            <a:ext cx="12071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ji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583001-527B-5F8C-D91F-8A433661586D}"/>
              </a:ext>
            </a:extLst>
          </p:cNvPr>
          <p:cNvSpPr txBox="1"/>
          <p:nvPr/>
        </p:nvSpPr>
        <p:spPr>
          <a:xfrm>
            <a:off x="2491767" y="3494291"/>
            <a:ext cx="142789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none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317088-9F38-FC14-EEA9-9208C8BF7D3F}"/>
              </a:ext>
            </a:extLst>
          </p:cNvPr>
          <p:cNvSpPr txBox="1"/>
          <p:nvPr/>
        </p:nvSpPr>
        <p:spPr>
          <a:xfrm>
            <a:off x="1292069" y="3498756"/>
            <a:ext cx="1207185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has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6F9AC83-610A-26FD-2530-BC007FD03CE9}"/>
              </a:ext>
            </a:extLst>
          </p:cNvPr>
          <p:cNvSpPr txBox="1"/>
          <p:nvPr/>
        </p:nvSpPr>
        <p:spPr>
          <a:xfrm>
            <a:off x="1537332" y="3090991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CCB822E-8BCC-CBA9-811C-B14115742C9F}"/>
              </a:ext>
            </a:extLst>
          </p:cNvPr>
          <p:cNvSpPr txBox="1"/>
          <p:nvPr/>
        </p:nvSpPr>
        <p:spPr>
          <a:xfrm>
            <a:off x="2873834" y="3090991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268F6B7-B257-45D0-C7F1-430577323080}"/>
              </a:ext>
            </a:extLst>
          </p:cNvPr>
          <p:cNvSpPr txBox="1"/>
          <p:nvPr/>
        </p:nvSpPr>
        <p:spPr>
          <a:xfrm>
            <a:off x="207515" y="3140318"/>
            <a:ext cx="120718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4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saburo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999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知識の変化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3A7F5-6DFB-4F25-8661-3F0C0CF7968F}"/>
              </a:ext>
            </a:extLst>
          </p:cNvPr>
          <p:cNvSpPr txBox="1"/>
          <p:nvPr/>
        </p:nvSpPr>
        <p:spPr>
          <a:xfrm>
            <a:off x="234244" y="2404195"/>
            <a:ext cx="39645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ichiro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ball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を持っている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他の人はもっていない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（何も持っていないことを示す「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」を使用）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DA4C3E13-0AA1-4489-AED0-64F8B2746637}"/>
              </a:ext>
            </a:extLst>
          </p:cNvPr>
          <p:cNvSpPr/>
          <p:nvPr/>
        </p:nvSpPr>
        <p:spPr>
          <a:xfrm>
            <a:off x="4543260" y="1396220"/>
            <a:ext cx="19917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B3E217-6625-47DC-9CDE-AB1752212708}"/>
              </a:ext>
            </a:extLst>
          </p:cNvPr>
          <p:cNvSpPr/>
          <p:nvPr/>
        </p:nvSpPr>
        <p:spPr>
          <a:xfrm>
            <a:off x="938626" y="43731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変化前の知識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4133904" y="513023"/>
            <a:ext cx="801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変化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DA2B47-5E92-4D47-8AE4-682755B9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52430"/>
            <a:ext cx="4326801" cy="9492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549CF8-EEC1-4AF1-A83B-B67435645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00" y="1138530"/>
            <a:ext cx="4185100" cy="89082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117A5A8-66AB-4789-BDDE-2A243BEB15D4}"/>
              </a:ext>
            </a:extLst>
          </p:cNvPr>
          <p:cNvSpPr/>
          <p:nvPr/>
        </p:nvSpPr>
        <p:spPr>
          <a:xfrm>
            <a:off x="6034629" y="430912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変化後</a:t>
            </a:r>
            <a:r>
              <a:rPr lang="ja-JP" altLang="en-US" sz="2400" dirty="0"/>
              <a:t>の知識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5461D6-AE83-3E47-8808-F9085F9827A4}"/>
              </a:ext>
            </a:extLst>
          </p:cNvPr>
          <p:cNvSpPr txBox="1"/>
          <p:nvPr/>
        </p:nvSpPr>
        <p:spPr>
          <a:xfrm>
            <a:off x="5068004" y="2384410"/>
            <a:ext cx="396457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jiro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ball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を持っている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他の人はもっていない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（何も持っていないことを示す「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none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」を使用）</a:t>
            </a:r>
          </a:p>
        </p:txBody>
      </p:sp>
    </p:spTree>
    <p:extLst>
      <p:ext uri="{BB962C8B-B14F-4D97-AF65-F5344CB8AC3E}">
        <p14:creationId xmlns:p14="http://schemas.microsoft.com/office/powerpoint/2010/main" val="256511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843F5-2E97-46E0-AE96-B3C6D45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知識の変化</a:t>
            </a:r>
            <a:r>
              <a:rPr lang="ja-JP" altLang="en-US" dirty="0"/>
              <a:t>を定めるルール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2F411-3E46-4E9A-951B-1AAC9C5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D79AAE0-8612-448C-9F9D-B6C98B649852}"/>
              </a:ext>
            </a:extLst>
          </p:cNvPr>
          <p:cNvSpPr/>
          <p:nvPr/>
        </p:nvSpPr>
        <p:spPr>
          <a:xfrm flipH="1">
            <a:off x="834444" y="974688"/>
            <a:ext cx="5078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「もし～ならば～」形式で表現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F59D4621-F48E-4842-98D1-4B648177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345" y="1916174"/>
            <a:ext cx="6424395" cy="9942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ja-JP" altLang="en-US" sz="2400" b="1" dirty="0"/>
              <a:t>「</a:t>
            </a:r>
            <a:r>
              <a:rPr lang="en-US" altLang="ja-JP" sz="2400" b="1" dirty="0" err="1"/>
              <a:t>ichiro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が </a:t>
            </a:r>
            <a:r>
              <a:rPr lang="en-US" altLang="ja-JP" sz="2400" b="1" dirty="0"/>
              <a:t>ball</a:t>
            </a:r>
            <a:r>
              <a:rPr lang="ja-JP" altLang="en-US" sz="2400" b="1" dirty="0"/>
              <a:t> を持っている」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/>
              <a:t> → </a:t>
            </a:r>
            <a:r>
              <a:rPr lang="en-US" altLang="ja-JP" sz="2400" b="1" dirty="0" err="1"/>
              <a:t>ichiro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は </a:t>
            </a:r>
            <a:r>
              <a:rPr lang="en-US" altLang="ja-JP" sz="2400" b="1" dirty="0" err="1"/>
              <a:t>jiro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に </a:t>
            </a:r>
            <a:r>
              <a:rPr lang="en-US" altLang="ja-JP" sz="2400" b="1" dirty="0"/>
              <a:t>ball </a:t>
            </a:r>
            <a:r>
              <a:rPr lang="ja-JP" altLang="en-US" sz="2400" b="1" dirty="0"/>
              <a:t>を渡す</a:t>
            </a:r>
            <a:endParaRPr lang="en-US" altLang="ja-JP" sz="24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582456-4713-4FCE-916B-88D4BB7AD59B}"/>
              </a:ext>
            </a:extLst>
          </p:cNvPr>
          <p:cNvSpPr/>
          <p:nvPr/>
        </p:nvSpPr>
        <p:spPr>
          <a:xfrm>
            <a:off x="2950966" y="5557718"/>
            <a:ext cx="3913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言語で書いたルール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400B61-408D-4074-BA07-B0F86233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89" y="3970897"/>
            <a:ext cx="6613471" cy="14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15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</a:t>
            </a:r>
            <a:br>
              <a:rPr lang="en-US" altLang="ja-JP" dirty="0"/>
            </a:br>
            <a:r>
              <a:rPr lang="ja-JP" altLang="en-US" dirty="0"/>
              <a:t>知識表現のバリエーションとルールによる知識の変化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ページ３８～４１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知識表現，知識の照会，知識の変更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確認クイズに自主的に挑戦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5714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7B16E6-B005-486D-A9E3-E00F0265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知識表現とルールのプログラム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962B7-B689-49D3-AA61-8A09A9F3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FBBDBA-C75F-4713-874D-B392F12473A4}"/>
              </a:ext>
            </a:extLst>
          </p:cNvPr>
          <p:cNvSpPr txBox="1"/>
          <p:nvPr/>
        </p:nvSpPr>
        <p:spPr>
          <a:xfrm>
            <a:off x="6428794" y="267787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7B3D6C6-4252-4E9C-9FBC-C345CDF01871}"/>
              </a:ext>
            </a:extLst>
          </p:cNvPr>
          <p:cNvSpPr/>
          <p:nvPr/>
        </p:nvSpPr>
        <p:spPr>
          <a:xfrm>
            <a:off x="6126618" y="1861976"/>
            <a:ext cx="230860" cy="20158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A30EBA-7908-423D-AEAE-9BF5989430BA}"/>
              </a:ext>
            </a:extLst>
          </p:cNvPr>
          <p:cNvSpPr txBox="1"/>
          <p:nvPr/>
        </p:nvSpPr>
        <p:spPr>
          <a:xfrm>
            <a:off x="6433619" y="9792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9A305F5B-CDBD-4004-891D-3F97CACD864C}"/>
              </a:ext>
            </a:extLst>
          </p:cNvPr>
          <p:cNvSpPr/>
          <p:nvPr/>
        </p:nvSpPr>
        <p:spPr>
          <a:xfrm>
            <a:off x="6145101" y="717551"/>
            <a:ext cx="212377" cy="8806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A0D804-CAA1-4C07-98D5-C05C1CDBAA43}"/>
              </a:ext>
            </a:extLst>
          </p:cNvPr>
          <p:cNvSpPr txBox="1"/>
          <p:nvPr/>
        </p:nvSpPr>
        <p:spPr>
          <a:xfrm>
            <a:off x="6511801" y="410149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3269FE28-2FC2-48A5-A2D1-0F1F27002457}"/>
              </a:ext>
            </a:extLst>
          </p:cNvPr>
          <p:cNvSpPr/>
          <p:nvPr/>
        </p:nvSpPr>
        <p:spPr>
          <a:xfrm>
            <a:off x="6126618" y="4038089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7989AC2-DDDF-4DFC-B88D-A5EF97F39769}"/>
              </a:ext>
            </a:extLst>
          </p:cNvPr>
          <p:cNvSpPr txBox="1"/>
          <p:nvPr/>
        </p:nvSpPr>
        <p:spPr>
          <a:xfrm>
            <a:off x="6511801" y="4759033"/>
            <a:ext cx="227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ルールを繰り返し当てはめ</a:t>
            </a: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14941872-59C5-49FF-A445-57C5699CDB47}"/>
              </a:ext>
            </a:extLst>
          </p:cNvPr>
          <p:cNvSpPr/>
          <p:nvPr/>
        </p:nvSpPr>
        <p:spPr>
          <a:xfrm>
            <a:off x="6126618" y="4742886"/>
            <a:ext cx="253148" cy="7819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7121DA-7E45-4B2B-AA38-6A6D7CB1F058}"/>
              </a:ext>
            </a:extLst>
          </p:cNvPr>
          <p:cNvSpPr txBox="1"/>
          <p:nvPr/>
        </p:nvSpPr>
        <p:spPr>
          <a:xfrm>
            <a:off x="6495673" y="610191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知識の確認表示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9EF57722-A7AA-4A21-9EC8-B4E493892745}"/>
              </a:ext>
            </a:extLst>
          </p:cNvPr>
          <p:cNvSpPr/>
          <p:nvPr/>
        </p:nvSpPr>
        <p:spPr>
          <a:xfrm>
            <a:off x="6145101" y="6067033"/>
            <a:ext cx="200054" cy="46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5BF568-0DB0-A0D5-9597-4C57BD23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3" y="717551"/>
            <a:ext cx="5903248" cy="59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12-1 </a:t>
            </a:r>
            <a:r>
              <a:rPr lang="ja-JP" altLang="en-US" dirty="0"/>
              <a:t>知識表現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999D8D-55E6-4452-8EFE-0EE5B57EA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161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https://trinket.io/python/c47a9c3b2e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③自主的な活動．知識（４～６行目），ルール（１０行目から１３行目）を変更してみる．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失敗を恐れず，失敗からも学ぶ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B7D33E-E3E5-A5A6-E78C-E62C7715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81" y="2227309"/>
            <a:ext cx="5416828" cy="2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34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E8901-6BBD-F7A9-8200-DE383BB6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r>
              <a:rPr kumimoji="1" lang="en-US" altLang="ja-JP" dirty="0"/>
              <a:t>4</a:t>
            </a:r>
            <a:r>
              <a:rPr kumimoji="1" lang="ja-JP" altLang="en-US" dirty="0"/>
              <a:t>の発展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B680E2-E6DD-CF44-5487-C2A93A5A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/>
              <a:t>具体的な変更例</a:t>
            </a:r>
          </a:p>
          <a:p>
            <a:pPr marL="0" indent="0">
              <a:buNone/>
            </a:pPr>
            <a:r>
              <a:rPr kumimoji="1" lang="en-US" altLang="ja-JP" sz="2000" dirty="0"/>
              <a:t>1. </a:t>
            </a:r>
            <a:r>
              <a:rPr kumimoji="1" lang="ja-JP" altLang="en-US" sz="2000" dirty="0"/>
              <a:t>知識の変更：</a:t>
            </a:r>
            <a:r>
              <a:rPr kumimoji="1" lang="en-US" altLang="ja-JP" sz="2000" dirty="0" err="1"/>
              <a:t>hanako</a:t>
            </a:r>
            <a:r>
              <a:rPr kumimoji="1" lang="ja-JP" altLang="en-US" sz="2000" dirty="0"/>
              <a:t>を追加</a:t>
            </a:r>
          </a:p>
          <a:p>
            <a:pPr marL="0" indent="0">
              <a:buNone/>
            </a:pPr>
            <a:r>
              <a:rPr kumimoji="1" lang="ja-JP" altLang="en-US" sz="2000" dirty="0"/>
              <a:t>   </a:t>
            </a:r>
            <a:r>
              <a:rPr kumimoji="1" lang="en-US" altLang="ja-JP" sz="2000" dirty="0"/>
              <a:t>m = {'</a:t>
            </a:r>
            <a:r>
              <a:rPr kumimoji="1" lang="en-US" altLang="ja-JP" sz="2000" dirty="0" err="1"/>
              <a:t>ichiro</a:t>
            </a:r>
            <a:r>
              <a:rPr kumimoji="1" lang="en-US" altLang="ja-JP" sz="2000" dirty="0"/>
              <a:t>': {'has': 'ball'},</a:t>
            </a:r>
          </a:p>
          <a:p>
            <a:pPr marL="0" indent="0">
              <a:buNone/>
            </a:pPr>
            <a:r>
              <a:rPr kumimoji="1" lang="en-US" altLang="ja-JP" sz="2000" dirty="0"/>
              <a:t>        '</a:t>
            </a:r>
            <a:r>
              <a:rPr kumimoji="1" lang="en-US" altLang="ja-JP" sz="2000" dirty="0" err="1"/>
              <a:t>jiro</a:t>
            </a:r>
            <a:r>
              <a:rPr kumimoji="1" lang="en-US" altLang="ja-JP" sz="2000" dirty="0"/>
              <a:t>': {'has': 'none'},</a:t>
            </a:r>
          </a:p>
          <a:p>
            <a:pPr marL="0" indent="0">
              <a:buNone/>
            </a:pPr>
            <a:r>
              <a:rPr kumimoji="1" lang="en-US" altLang="ja-JP" sz="2000" dirty="0"/>
              <a:t>        '</a:t>
            </a:r>
            <a:r>
              <a:rPr kumimoji="1" lang="en-US" altLang="ja-JP" sz="2000" dirty="0" err="1"/>
              <a:t>saburo</a:t>
            </a:r>
            <a:r>
              <a:rPr kumimoji="1" lang="en-US" altLang="ja-JP" sz="2000" dirty="0"/>
              <a:t>': {'has': 'none'},</a:t>
            </a:r>
          </a:p>
          <a:p>
            <a:pPr marL="0" indent="0">
              <a:buNone/>
            </a:pPr>
            <a:r>
              <a:rPr kumimoji="1" lang="en-US" altLang="ja-JP" sz="2000" dirty="0"/>
              <a:t>        '</a:t>
            </a:r>
            <a:r>
              <a:rPr kumimoji="1" lang="en-US" altLang="ja-JP" sz="2000" dirty="0" err="1"/>
              <a:t>hanako</a:t>
            </a:r>
            <a:r>
              <a:rPr kumimoji="1" lang="en-US" altLang="ja-JP" sz="2000" dirty="0"/>
              <a:t>': {'has': 'none'}}  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dirty="0"/>
              <a:t>2. </a:t>
            </a:r>
            <a:r>
              <a:rPr kumimoji="1" lang="ja-JP" altLang="en-US" sz="2000" dirty="0"/>
              <a:t>ルールの変更：</a:t>
            </a:r>
            <a:r>
              <a:rPr kumimoji="1" lang="en-US" altLang="ja-JP" sz="2000" dirty="0" err="1"/>
              <a:t>hanako</a:t>
            </a:r>
            <a:r>
              <a:rPr kumimoji="1" lang="ja-JP" altLang="en-US" sz="2000" dirty="0"/>
              <a:t>へのボールの受け渡しを追加</a:t>
            </a:r>
          </a:p>
          <a:p>
            <a:pPr marL="0" indent="0">
              <a:buNone/>
            </a:pPr>
            <a:r>
              <a:rPr kumimoji="1" lang="ja-JP" altLang="en-US" sz="2000" dirty="0"/>
              <a:t>   </a:t>
            </a:r>
            <a:r>
              <a:rPr kumimoji="1" lang="en-US" altLang="ja-JP" sz="2000" dirty="0" err="1"/>
              <a:t>elif</a:t>
            </a:r>
            <a:r>
              <a:rPr kumimoji="1" lang="en-US" altLang="ja-JP" sz="2000" dirty="0"/>
              <a:t> m['</a:t>
            </a:r>
            <a:r>
              <a:rPr kumimoji="1" lang="en-US" altLang="ja-JP" sz="2000" dirty="0" err="1"/>
              <a:t>saburo</a:t>
            </a:r>
            <a:r>
              <a:rPr kumimoji="1" lang="en-US" altLang="ja-JP" sz="2000" dirty="0"/>
              <a:t>']['has'] == 'ball':</a:t>
            </a:r>
          </a:p>
          <a:p>
            <a:pPr marL="0" indent="0">
              <a:buNone/>
            </a:pPr>
            <a:r>
              <a:rPr kumimoji="1" lang="en-US" altLang="ja-JP" sz="2000" dirty="0"/>
              <a:t>       m['</a:t>
            </a:r>
            <a:r>
              <a:rPr kumimoji="1" lang="en-US" altLang="ja-JP" sz="2000" dirty="0" err="1"/>
              <a:t>hanako</a:t>
            </a:r>
            <a:r>
              <a:rPr kumimoji="1" lang="en-US" altLang="ja-JP" sz="2000" dirty="0"/>
              <a:t>']['has'], m['</a:t>
            </a:r>
            <a:r>
              <a:rPr kumimoji="1" lang="en-US" altLang="ja-JP" sz="2000" dirty="0" err="1"/>
              <a:t>saburo</a:t>
            </a:r>
            <a:r>
              <a:rPr kumimoji="1" lang="en-US" altLang="ja-JP" sz="2000" dirty="0"/>
              <a:t>']['has'] = m['</a:t>
            </a:r>
            <a:r>
              <a:rPr kumimoji="1" lang="en-US" altLang="ja-JP" sz="2000" dirty="0" err="1"/>
              <a:t>saburo</a:t>
            </a:r>
            <a:r>
              <a:rPr kumimoji="1" lang="en-US" altLang="ja-JP" sz="2000" dirty="0"/>
              <a:t>']['has'], 'none'</a:t>
            </a:r>
          </a:p>
          <a:p>
            <a:pPr marL="0" indent="0">
              <a:buNone/>
            </a:pPr>
            <a:r>
              <a:rPr kumimoji="1" lang="en-US" altLang="ja-JP" sz="2000" dirty="0"/>
              <a:t> </a:t>
            </a:r>
            <a:endParaRPr kumimoji="1" lang="ja-JP" altLang="en-US" sz="2000" dirty="0"/>
          </a:p>
          <a:p>
            <a:r>
              <a:rPr kumimoji="1" lang="ja-JP" altLang="en-US" sz="2000" dirty="0"/>
              <a:t>変更後の結果</a:t>
            </a:r>
          </a:p>
          <a:p>
            <a:pPr marL="0" indent="0">
              <a:buNone/>
            </a:pPr>
            <a:r>
              <a:rPr kumimoji="1" lang="en-US" altLang="ja-JP" sz="2000" dirty="0" err="1"/>
              <a:t>ichiro</a:t>
            </a:r>
            <a:r>
              <a:rPr kumimoji="1" lang="en-US" altLang="ja-JP" sz="2000" dirty="0"/>
              <a:t> → </a:t>
            </a:r>
            <a:r>
              <a:rPr kumimoji="1" lang="en-US" altLang="ja-JP" sz="2000" dirty="0" err="1"/>
              <a:t>jiro</a:t>
            </a:r>
            <a:r>
              <a:rPr kumimoji="1" lang="en-US" altLang="ja-JP" sz="2000" dirty="0"/>
              <a:t> → </a:t>
            </a:r>
            <a:r>
              <a:rPr kumimoji="1" lang="en-US" altLang="ja-JP" sz="2000" dirty="0" err="1"/>
              <a:t>saburo</a:t>
            </a:r>
            <a:r>
              <a:rPr kumimoji="1" lang="en-US" altLang="ja-JP" sz="2000" dirty="0"/>
              <a:t> → </a:t>
            </a:r>
            <a:r>
              <a:rPr kumimoji="1" lang="en-US" altLang="ja-JP" sz="2000" dirty="0" err="1"/>
              <a:t>hanako</a:t>
            </a:r>
            <a:r>
              <a:rPr kumimoji="1" lang="en-US" altLang="ja-JP" sz="2000" dirty="0"/>
              <a:t> </a:t>
            </a:r>
            <a:r>
              <a:rPr kumimoji="1" lang="ja-JP" altLang="en-US" sz="2000" dirty="0"/>
              <a:t>の順でボールが移動します。</a:t>
            </a:r>
          </a:p>
          <a:p>
            <a:endParaRPr kumimoji="1" lang="ja-JP" altLang="en-US" sz="20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911326-54E4-69CE-B9C7-4BA0662A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568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0619" y="1122363"/>
            <a:ext cx="815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12-4 </a:t>
            </a:r>
            <a:r>
              <a:rPr lang="ja-JP" altLang="en-US" dirty="0"/>
              <a:t>プロダクションシステム</a:t>
            </a:r>
            <a:br>
              <a:rPr lang="en-US" altLang="ja-JP" dirty="0"/>
            </a:br>
            <a:r>
              <a:rPr lang="ja-JP" altLang="en-US" dirty="0"/>
              <a:t>の仕組み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2910B0-C168-4870-A8C0-8D631E26C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25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C91F2-07D4-4165-83F0-3AE2BADF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プロダクションシステムの仕組み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619594" y="2567446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55528" y="343006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74867" y="324835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313853" y="2955929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45927" y="3327780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A97FC58-2F3E-4A06-A148-BDE7D16CB63A}"/>
              </a:ext>
            </a:extLst>
          </p:cNvPr>
          <p:cNvSpPr txBox="1"/>
          <p:nvPr/>
        </p:nvSpPr>
        <p:spPr>
          <a:xfrm>
            <a:off x="3820967" y="4160159"/>
            <a:ext cx="2798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作業領域内の知識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させる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推論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90616" y="2167251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48084" y="4098260"/>
            <a:ext cx="1871331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831151" y="32483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作業領域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4C86B49-D7E7-4785-9E99-CAA134F10E1E}"/>
              </a:ext>
            </a:extLst>
          </p:cNvPr>
          <p:cNvSpPr/>
          <p:nvPr/>
        </p:nvSpPr>
        <p:spPr>
          <a:xfrm>
            <a:off x="470137" y="2955959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012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kumimoji="1" lang="ja-JP" altLang="en-US" b="1" dirty="0"/>
              <a:t>作業領域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ルール</a:t>
            </a:r>
            <a:r>
              <a:rPr kumimoji="1" lang="ja-JP" altLang="en-US" dirty="0"/>
              <a:t>を調べる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ルール</a:t>
            </a:r>
            <a:r>
              <a:rPr lang="ja-JP" altLang="en-US" dirty="0"/>
              <a:t>の</a:t>
            </a:r>
            <a:r>
              <a:rPr lang="ja-JP" altLang="en-US" b="1" dirty="0"/>
              <a:t>条件</a:t>
            </a:r>
            <a:r>
              <a:rPr lang="ja-JP" altLang="en-US" dirty="0"/>
              <a:t>により使える</a:t>
            </a:r>
            <a:r>
              <a:rPr lang="ja-JP" altLang="en-US" b="1" dirty="0"/>
              <a:t>ルール</a:t>
            </a:r>
            <a:r>
              <a:rPr lang="ja-JP" altLang="en-US" dirty="0"/>
              <a:t>を探す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(2) (1) </a:t>
            </a:r>
            <a:r>
              <a:rPr lang="ja-JP" altLang="en-US" dirty="0"/>
              <a:t>で探した</a:t>
            </a:r>
            <a:r>
              <a:rPr lang="ja-JP" altLang="en-US" b="1" dirty="0"/>
              <a:t>条件</a:t>
            </a:r>
            <a:r>
              <a:rPr lang="ja-JP" altLang="en-US" dirty="0"/>
              <a:t>について，そこで定められた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ルール</a:t>
            </a:r>
            <a:r>
              <a:rPr lang="ja-JP" altLang="en-US" dirty="0"/>
              <a:t>の通りに，</a:t>
            </a:r>
            <a:r>
              <a:rPr lang="ja-JP" altLang="en-US" b="1" dirty="0"/>
              <a:t>作業領域</a:t>
            </a:r>
            <a:r>
              <a:rPr kumimoji="1" lang="ja-JP" altLang="en-US" dirty="0"/>
              <a:t>を書き換える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＝</a:t>
            </a:r>
            <a:r>
              <a:rPr lang="ja-JP" altLang="en-US" b="1" dirty="0"/>
              <a:t>推論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(3) </a:t>
            </a:r>
            <a:r>
              <a:rPr kumimoji="1" lang="ja-JP" altLang="en-US" dirty="0"/>
              <a:t>以上を繰り返し，</a:t>
            </a:r>
            <a:r>
              <a:rPr lang="ja-JP" altLang="en-US" b="1" dirty="0"/>
              <a:t>使えるルール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見つからなくなったら</a:t>
            </a:r>
            <a:r>
              <a:rPr kumimoji="1" lang="ja-JP" altLang="en-US" dirty="0"/>
              <a:t>，終了．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結論を得る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81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7253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351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5344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6102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3287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7234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603352"/>
            <a:ext cx="1871331" cy="4616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3418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E756B19-0B54-4BD0-A139-DECF1E0EA2F9}"/>
              </a:ext>
            </a:extLst>
          </p:cNvPr>
          <p:cNvSpPr txBox="1"/>
          <p:nvPr/>
        </p:nvSpPr>
        <p:spPr>
          <a:xfrm>
            <a:off x="486209" y="1565825"/>
            <a:ext cx="18742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1F67219-7980-4B1B-8F2B-C5AFD9D2094F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217776-74BD-46C9-9F7F-A77BFF9110A7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662A3D9-74AE-4437-9589-97DD1F425F8D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6AF6C4A0-45E2-42A7-9778-60A588DF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</p:spTree>
    <p:extLst>
      <p:ext uri="{BB962C8B-B14F-4D97-AF65-F5344CB8AC3E}">
        <p14:creationId xmlns:p14="http://schemas.microsoft.com/office/powerpoint/2010/main" val="3285268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5348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161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343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4197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1382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5329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584302"/>
            <a:ext cx="1871331" cy="4616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151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3BAA59B-4491-4E0D-AA06-453BF2DF17C0}"/>
              </a:ext>
            </a:extLst>
          </p:cNvPr>
          <p:cNvSpPr txBox="1"/>
          <p:nvPr/>
        </p:nvSpPr>
        <p:spPr>
          <a:xfrm>
            <a:off x="321845" y="1251946"/>
            <a:ext cx="22047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哺乳類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7FAB3A-8D67-49A5-8CA3-CB89C2DC1C50}"/>
              </a:ext>
            </a:extLst>
          </p:cNvPr>
          <p:cNvSpPr txBox="1"/>
          <p:nvPr/>
        </p:nvSpPr>
        <p:spPr>
          <a:xfrm>
            <a:off x="2989067" y="32767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ルール１をあてはめ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3433D64-4FA4-4517-9354-D14CCCB1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5B69D60-CBE9-B697-BA85-F92388A84958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2BE312-1CD3-DEBA-EF1E-CF0D60747525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0AEA34-ADA3-E378-6C6D-0710FDBCAFB6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264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66032-C39C-45D6-BB9B-7C9D6400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6DC6A1A4-D6C5-4AC3-A934-7B0A48B39452}"/>
              </a:ext>
            </a:extLst>
          </p:cNvPr>
          <p:cNvSpPr/>
          <p:nvPr/>
        </p:nvSpPr>
        <p:spPr>
          <a:xfrm>
            <a:off x="6582380" y="1040788"/>
            <a:ext cx="2057400" cy="182348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FBC1E6-119C-4796-BA70-5BDF313B066C}"/>
              </a:ext>
            </a:extLst>
          </p:cNvPr>
          <p:cNvSpPr txBox="1"/>
          <p:nvPr/>
        </p:nvSpPr>
        <p:spPr>
          <a:xfrm>
            <a:off x="7018314" y="19034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ルール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279A5B-AF1D-4D8A-8C39-B203903F3630}"/>
              </a:ext>
            </a:extLst>
          </p:cNvPr>
          <p:cNvSpPr txBox="1"/>
          <p:nvPr/>
        </p:nvSpPr>
        <p:spPr>
          <a:xfrm>
            <a:off x="3637653" y="17216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C8CAEC-6F3E-4896-9229-5839D7AA9916}"/>
              </a:ext>
            </a:extLst>
          </p:cNvPr>
          <p:cNvSpPr/>
          <p:nvPr/>
        </p:nvSpPr>
        <p:spPr>
          <a:xfrm>
            <a:off x="3276639" y="1429271"/>
            <a:ext cx="2625749" cy="948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2E63C031-FB0F-4ECD-8476-E3479DD49F5E}"/>
              </a:ext>
            </a:extLst>
          </p:cNvPr>
          <p:cNvSpPr/>
          <p:nvPr/>
        </p:nvSpPr>
        <p:spPr>
          <a:xfrm>
            <a:off x="6008713" y="1801122"/>
            <a:ext cx="414669" cy="345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57DF3495-8371-453B-99B7-254419399744}"/>
              </a:ext>
            </a:extLst>
          </p:cNvPr>
          <p:cNvSpPr/>
          <p:nvPr/>
        </p:nvSpPr>
        <p:spPr>
          <a:xfrm>
            <a:off x="2053402" y="640593"/>
            <a:ext cx="1871330" cy="466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EC646A7B-650B-4C79-8585-367053B8A10C}"/>
              </a:ext>
            </a:extLst>
          </p:cNvPr>
          <p:cNvSpPr/>
          <p:nvPr/>
        </p:nvSpPr>
        <p:spPr>
          <a:xfrm flipH="1" flipV="1">
            <a:off x="2010870" y="2571602"/>
            <a:ext cx="1871331" cy="4616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78C7B3-9DCF-420A-AF97-7F2C22F9E217}"/>
              </a:ext>
            </a:extLst>
          </p:cNvPr>
          <p:cNvSpPr txBox="1"/>
          <p:nvPr/>
        </p:nvSpPr>
        <p:spPr>
          <a:xfrm>
            <a:off x="515599" y="28024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作業領域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F0A21ED-F4F7-428E-B63A-ABC69239CE3B}"/>
              </a:ext>
            </a:extLst>
          </p:cNvPr>
          <p:cNvSpPr txBox="1"/>
          <p:nvPr/>
        </p:nvSpPr>
        <p:spPr>
          <a:xfrm>
            <a:off x="222167" y="1352365"/>
            <a:ext cx="254100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体毛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肉食動物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肉食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する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41BFCD-23C4-466E-A0F2-87F57432B44E}"/>
              </a:ext>
            </a:extLst>
          </p:cNvPr>
          <p:cNvSpPr txBox="1"/>
          <p:nvPr/>
        </p:nvSpPr>
        <p:spPr>
          <a:xfrm>
            <a:off x="2989067" y="326409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ルール２をあてはめ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3E691BE0-6F69-4902-9118-066BFEFC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推論エンジンの仕組み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125CFA-C08A-D028-D8CA-017F751BD59D}"/>
              </a:ext>
            </a:extLst>
          </p:cNvPr>
          <p:cNvSpPr/>
          <p:nvPr/>
        </p:nvSpPr>
        <p:spPr>
          <a:xfrm>
            <a:off x="905539" y="4585133"/>
            <a:ext cx="68461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体毛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ある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</a:p>
          <a:p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もし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哺乳類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and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 = 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→ 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[‘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種類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’,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肉食動物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’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]</a:t>
            </a:r>
            <a:endParaRPr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148C47C-A7ED-FAD6-1E88-EAD82AD362CF}"/>
              </a:ext>
            </a:extLst>
          </p:cNvPr>
          <p:cNvSpPr/>
          <p:nvPr/>
        </p:nvSpPr>
        <p:spPr>
          <a:xfrm>
            <a:off x="3682530" y="63563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ルール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F3E579-3609-775D-DEB1-94707EEE0BEB}"/>
              </a:ext>
            </a:extLst>
          </p:cNvPr>
          <p:cNvSpPr/>
          <p:nvPr/>
        </p:nvSpPr>
        <p:spPr>
          <a:xfrm>
            <a:off x="321845" y="4258752"/>
            <a:ext cx="8620626" cy="1823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685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641F4-612E-47CB-A71B-93DB8836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プロダクションシステムの主な機能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4CC60E-103B-41ED-83CD-D083408E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プロダクションシステム</a:t>
            </a:r>
            <a:r>
              <a:rPr lang="ja-JP" altLang="en-US" sz="2400" dirty="0"/>
              <a:t>の主な機能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>
              <a:buFont typeface="+mj-lt"/>
              <a:buAutoNum type="arabicPeriod"/>
            </a:pPr>
            <a:r>
              <a:rPr lang="ja-JP" altLang="en-US" sz="2400" b="1" dirty="0">
                <a:latin typeface="メイリオ" panose="020B0604030504040204" pitchFamily="50" charset="-128"/>
              </a:rPr>
              <a:t>知識表現</a:t>
            </a:r>
            <a:r>
              <a:rPr lang="en-US" altLang="ja-JP" sz="2400" dirty="0">
                <a:latin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</a:rPr>
              <a:t>規則や事実などの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知識を適切な形式で表現</a:t>
            </a:r>
            <a:r>
              <a:rPr lang="ja-JP" altLang="en-US" sz="2400" dirty="0">
                <a:latin typeface="メイリオ" panose="020B0604030504040204" pitchFamily="50" charset="-128"/>
              </a:rPr>
              <a:t>する。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>
                <a:latin typeface="メイリオ" panose="020B0604030504040204" pitchFamily="50" charset="-128"/>
              </a:rPr>
              <a:t>ルールを用いた推論</a:t>
            </a:r>
            <a:r>
              <a:rPr lang="en-US" altLang="ja-JP" sz="2400" dirty="0">
                <a:latin typeface="メイリオ" panose="020B0604030504040204" pitchFamily="50" charset="-128"/>
              </a:rPr>
              <a:t>: 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事前に設定されたルール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を使用して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知識を変化させたり増やしたりする推論を行う</a:t>
            </a:r>
            <a:r>
              <a:rPr lang="ja-JP" altLang="en-US" sz="2400" dirty="0">
                <a:latin typeface="メイリオ" panose="020B0604030504040204" pitchFamily="50" charset="-128"/>
              </a:rPr>
              <a:t>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は、「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もし～ならば～</a:t>
            </a:r>
            <a:r>
              <a:rPr lang="ja-JP" altLang="en-US" sz="2400" dirty="0">
                <a:latin typeface="メイリオ" panose="020B0604030504040204" pitchFamily="50" charset="-128"/>
              </a:rPr>
              <a:t>」形式で表され、条件（</a:t>
            </a:r>
            <a:r>
              <a:rPr lang="ja-JP" altLang="en-US" sz="2400" b="1" dirty="0">
                <a:latin typeface="メイリオ" panose="020B0604030504040204" pitchFamily="50" charset="-128"/>
              </a:rPr>
              <a:t>もし～ </a:t>
            </a:r>
            <a:r>
              <a:rPr lang="ja-JP" altLang="en-US" sz="2400" dirty="0">
                <a:latin typeface="メイリオ" panose="020B0604030504040204" pitchFamily="50" charset="-128"/>
              </a:rPr>
              <a:t>）が満たされた場合に実行されるアクション（</a:t>
            </a:r>
            <a:r>
              <a:rPr lang="ja-JP" altLang="en-US" sz="2400" b="1" dirty="0">
                <a:latin typeface="メイリオ" panose="020B0604030504040204" pitchFamily="50" charset="-128"/>
              </a:rPr>
              <a:t>ならば～ </a:t>
            </a:r>
            <a:r>
              <a:rPr lang="ja-JP" altLang="en-US" sz="2400" dirty="0">
                <a:latin typeface="メイリオ" panose="020B0604030504040204" pitchFamily="50" charset="-128"/>
              </a:rPr>
              <a:t>）が定義される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</a:rPr>
              <a:t>推論エンジン</a:t>
            </a:r>
            <a:r>
              <a:rPr lang="ja-JP" altLang="en-US" sz="2400" dirty="0">
                <a:latin typeface="メイリオ" panose="020B0604030504040204" pitchFamily="50" charset="-128"/>
              </a:rPr>
              <a:t>は、該当するルールに基づいてアクションを実行。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プロダクションシステムは人工知能（</a:t>
            </a:r>
            <a:r>
              <a:rPr lang="en-US" altLang="ja-JP" sz="2400" dirty="0">
                <a:latin typeface="メイリオ" panose="020B0604030504040204" pitchFamily="50" charset="-128"/>
              </a:rPr>
              <a:t>AI</a:t>
            </a:r>
            <a:r>
              <a:rPr lang="ja-JP" altLang="en-US" sz="2400" dirty="0">
                <a:latin typeface="メイリオ" panose="020B0604030504040204" pitchFamily="50" charset="-128"/>
              </a:rPr>
              <a:t>）やエキスパートシステムなどの分野で広く使用される手法の一つ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A0CB1-3088-417C-A57D-C2F6FDC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018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641F4-612E-47CB-A71B-93DB8836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4CC60E-103B-41ED-83CD-D083408E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作業領域の知識 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知識は、次のように書くことができる。 </a:t>
            </a:r>
          </a:p>
          <a:p>
            <a:pPr marL="0" indent="0">
              <a:buNone/>
            </a:pPr>
            <a:r>
              <a:rPr lang="en-US" altLang="ja-JP" sz="2400" dirty="0"/>
              <a:t>	['</a:t>
            </a:r>
            <a:r>
              <a:rPr lang="ja-JP" altLang="en-US" sz="2400" dirty="0"/>
              <a:t>体毛</a:t>
            </a:r>
            <a:r>
              <a:rPr lang="en-US" altLang="ja-JP" sz="2400" dirty="0"/>
              <a:t>', '</a:t>
            </a:r>
            <a:r>
              <a:rPr lang="ja-JP" altLang="en-US" sz="2400" dirty="0"/>
              <a:t>ある</a:t>
            </a:r>
            <a:r>
              <a:rPr lang="en-US" altLang="ja-JP" sz="2400" dirty="0"/>
              <a:t>'] </a:t>
            </a:r>
          </a:p>
          <a:p>
            <a:pPr marL="0" indent="0">
              <a:buNone/>
            </a:pPr>
            <a:r>
              <a:rPr lang="en-US" altLang="ja-JP" sz="2400" dirty="0"/>
              <a:t>	['</a:t>
            </a:r>
            <a:r>
              <a:rPr lang="ja-JP" altLang="en-US" sz="2400" dirty="0"/>
              <a:t>肉食</a:t>
            </a:r>
            <a:r>
              <a:rPr lang="en-US" altLang="ja-JP" sz="2400" dirty="0"/>
              <a:t>', '</a:t>
            </a:r>
            <a:r>
              <a:rPr lang="ja-JP" altLang="en-US" sz="2400" dirty="0"/>
              <a:t>する</a:t>
            </a:r>
            <a:r>
              <a:rPr lang="en-US" altLang="ja-JP" sz="2400" dirty="0"/>
              <a:t>’] </a:t>
            </a:r>
          </a:p>
          <a:p>
            <a:endParaRPr lang="en-US" altLang="ja-JP" sz="2400" b="1" dirty="0"/>
          </a:p>
          <a:p>
            <a:r>
              <a:rPr lang="ja-JP" altLang="en-US" sz="2400" b="1" dirty="0"/>
              <a:t>ルール</a:t>
            </a:r>
            <a:r>
              <a:rPr lang="ja-JP" altLang="en-US" sz="2400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ルールは次のように書くことができる。 </a:t>
            </a:r>
          </a:p>
          <a:p>
            <a:pPr marL="0" indent="0">
              <a:buNone/>
            </a:pPr>
            <a:r>
              <a:rPr lang="ja-JP" altLang="en-US" sz="2400" dirty="0"/>
              <a:t>   </a:t>
            </a:r>
            <a:r>
              <a:rPr lang="ja-JP" altLang="en-US" sz="2400" dirty="0">
                <a:solidFill>
                  <a:srgbClr val="FF0000"/>
                </a:solidFill>
              </a:rPr>
              <a:t> もし</a:t>
            </a:r>
            <a:r>
              <a:rPr lang="en-US" altLang="ja-JP" sz="2400" dirty="0"/>
              <a:t>'</a:t>
            </a:r>
            <a:r>
              <a:rPr lang="ja-JP" altLang="en-US" sz="2400" dirty="0"/>
              <a:t>体毛</a:t>
            </a:r>
            <a:r>
              <a:rPr lang="en-US" altLang="ja-JP" sz="2400" dirty="0"/>
              <a:t>' = ‘</a:t>
            </a:r>
            <a:r>
              <a:rPr lang="ja-JP" altLang="en-US" sz="2400" dirty="0"/>
              <a:t>ある</a:t>
            </a:r>
            <a:r>
              <a:rPr lang="en-US" altLang="ja-JP" sz="2400" dirty="0"/>
              <a:t>’</a:t>
            </a:r>
            <a:r>
              <a:rPr lang="ja-JP" altLang="en-US" sz="2400" dirty="0">
                <a:solidFill>
                  <a:srgbClr val="FF0000"/>
                </a:solidFill>
              </a:rPr>
              <a:t>ならば</a:t>
            </a:r>
            <a:r>
              <a:rPr lang="en-US" altLang="ja-JP" sz="2400" dirty="0"/>
              <a:t>→ ['</a:t>
            </a:r>
            <a:r>
              <a:rPr lang="ja-JP" altLang="en-US" sz="2400" dirty="0"/>
              <a:t>種類</a:t>
            </a:r>
            <a:r>
              <a:rPr lang="en-US" altLang="ja-JP" sz="2400" dirty="0"/>
              <a:t>', '</a:t>
            </a:r>
            <a:r>
              <a:rPr lang="ja-JP" altLang="en-US" sz="2400" dirty="0"/>
              <a:t>哺乳類</a:t>
            </a:r>
            <a:r>
              <a:rPr lang="en-US" altLang="ja-JP" sz="2400" dirty="0"/>
              <a:t>'] </a:t>
            </a:r>
          </a:p>
          <a:p>
            <a:pPr marL="0" indent="0">
              <a:buNone/>
            </a:pPr>
            <a:r>
              <a:rPr lang="en-US" altLang="ja-JP" sz="2400" dirty="0"/>
              <a:t>    </a:t>
            </a:r>
            <a:r>
              <a:rPr lang="ja-JP" altLang="en-US" sz="2400" dirty="0">
                <a:solidFill>
                  <a:srgbClr val="FF0000"/>
                </a:solidFill>
              </a:rPr>
              <a:t>もし</a:t>
            </a:r>
            <a:r>
              <a:rPr lang="en-US" altLang="ja-JP" sz="2400" dirty="0"/>
              <a:t>'</a:t>
            </a:r>
            <a:r>
              <a:rPr lang="ja-JP" altLang="en-US" sz="2400" dirty="0"/>
              <a:t>種類</a:t>
            </a:r>
            <a:r>
              <a:rPr lang="en-US" altLang="ja-JP" sz="2400" dirty="0"/>
              <a:t>' = '</a:t>
            </a:r>
            <a:r>
              <a:rPr lang="ja-JP" altLang="en-US" sz="2400" dirty="0"/>
              <a:t>哺乳類</a:t>
            </a:r>
            <a:r>
              <a:rPr lang="en-US" altLang="ja-JP" sz="2400" dirty="0"/>
              <a:t>' and '</a:t>
            </a:r>
            <a:r>
              <a:rPr lang="ja-JP" altLang="en-US" sz="2400" dirty="0"/>
              <a:t>肉食</a:t>
            </a:r>
            <a:r>
              <a:rPr lang="en-US" altLang="ja-JP" sz="2400" dirty="0"/>
              <a:t>' = ‘</a:t>
            </a:r>
            <a:r>
              <a:rPr lang="ja-JP" altLang="en-US" sz="2400" dirty="0"/>
              <a:t>する</a:t>
            </a:r>
            <a:r>
              <a:rPr lang="en-US" altLang="ja-JP" sz="2400" dirty="0"/>
              <a:t>’</a:t>
            </a:r>
            <a:r>
              <a:rPr lang="ja-JP" altLang="en-US" sz="2400" dirty="0">
                <a:solidFill>
                  <a:srgbClr val="FF0000"/>
                </a:solidFill>
              </a:rPr>
              <a:t>ならば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	 → ['</a:t>
            </a:r>
            <a:r>
              <a:rPr lang="ja-JP" altLang="en-US" sz="2400" dirty="0"/>
              <a:t>種類</a:t>
            </a:r>
            <a:r>
              <a:rPr lang="en-US" altLang="ja-JP" sz="2400" dirty="0"/>
              <a:t>', '</a:t>
            </a:r>
            <a:r>
              <a:rPr lang="ja-JP" altLang="en-US" sz="2400" dirty="0"/>
              <a:t>肉食動物</a:t>
            </a:r>
            <a:r>
              <a:rPr lang="en-US" altLang="ja-JP" sz="2400" dirty="0"/>
              <a:t>'] 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A0CB1-3088-417C-A57D-C2F6FDC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95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ED3B16-9D59-7AA6-5354-EF192A42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A7722-3E32-3219-0202-3F827AC2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FF0000"/>
                </a:solidFill>
              </a:rPr>
              <a:t>知識表現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コンピュータ</a:t>
            </a:r>
            <a:r>
              <a:rPr kumimoji="1" lang="ja-JP" altLang="en-US" sz="2400" dirty="0">
                <a:solidFill>
                  <a:srgbClr val="FF0000"/>
                </a:solidFill>
              </a:rPr>
              <a:t>が</a:t>
            </a:r>
            <a:r>
              <a:rPr lang="ja-JP" altLang="en-US" sz="2400" b="1" dirty="0">
                <a:solidFill>
                  <a:srgbClr val="FF0000"/>
                </a:solidFill>
              </a:rPr>
              <a:t>理解</a:t>
            </a:r>
            <a:r>
              <a:rPr kumimoji="1" lang="ja-JP" altLang="en-US" sz="2400" dirty="0">
                <a:solidFill>
                  <a:srgbClr val="FF0000"/>
                </a:solidFill>
              </a:rPr>
              <a:t>し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処理</a:t>
            </a:r>
            <a:r>
              <a:rPr kumimoji="1" lang="ja-JP" altLang="en-US" sz="2400" dirty="0">
                <a:solidFill>
                  <a:srgbClr val="FF0000"/>
                </a:solidFill>
              </a:rPr>
              <a:t>できる形式に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知識</a:t>
            </a:r>
            <a:r>
              <a:rPr kumimoji="1" lang="ja-JP" altLang="en-US" sz="2400" dirty="0">
                <a:solidFill>
                  <a:srgbClr val="FF0000"/>
                </a:solidFill>
              </a:rPr>
              <a:t>を整理し，表現する手法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知識表現により，</a:t>
            </a:r>
            <a:r>
              <a:rPr lang="ja-JP" altLang="en-US" sz="2400" b="1" dirty="0"/>
              <a:t>コンピュータ</a:t>
            </a:r>
            <a:r>
              <a:rPr lang="ja-JP" altLang="en-US" sz="2400" dirty="0"/>
              <a:t>は知識に基づいた</a:t>
            </a:r>
            <a:r>
              <a:rPr lang="ja-JP" altLang="en-US" sz="2400" b="1" dirty="0"/>
              <a:t>推論</a:t>
            </a:r>
            <a:r>
              <a:rPr lang="ja-JP" altLang="en-US" sz="2400" dirty="0"/>
              <a:t>や</a:t>
            </a:r>
            <a:r>
              <a:rPr lang="ja-JP" altLang="en-US" sz="2400" b="1" dirty="0"/>
              <a:t>課題解決</a:t>
            </a:r>
            <a:r>
              <a:rPr lang="ja-JP" altLang="en-US" sz="2400" dirty="0"/>
              <a:t>を行うことができる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知識表現</a:t>
            </a:r>
            <a:r>
              <a:rPr lang="ja-JP" altLang="en-US" sz="2400" dirty="0"/>
              <a:t>を行うために，</a:t>
            </a:r>
            <a:r>
              <a:rPr lang="en-US" altLang="ja-JP" sz="2400" dirty="0"/>
              <a:t>Python</a:t>
            </a:r>
            <a:r>
              <a:rPr lang="ja-JP" altLang="en-US" sz="2400" dirty="0"/>
              <a:t>言語のような</a:t>
            </a:r>
            <a:r>
              <a:rPr lang="ja-JP" altLang="en-US" sz="2400" b="1" dirty="0"/>
              <a:t>プログラミング言語</a:t>
            </a:r>
            <a:r>
              <a:rPr lang="ja-JP" altLang="en-US" sz="2400" dirty="0"/>
              <a:t>を利用するのがふつう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プログラミング言語を利用するので，人間も，知識表現の中身を理解，追加，修正可能になる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B0CA2F-CD39-BF9E-7DC8-96C11119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550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7792"/>
            <a:ext cx="7852144" cy="51939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ルールは複数可能</a:t>
            </a:r>
            <a:r>
              <a:rPr lang="en-US" altLang="ja-JP" sz="2400" dirty="0"/>
              <a:t>: </a:t>
            </a:r>
            <a:r>
              <a:rPr lang="ja-JP" altLang="en-US" sz="2400" dirty="0"/>
              <a:t>プロダクションシステムでは、</a:t>
            </a:r>
            <a:r>
              <a:rPr lang="ja-JP" altLang="en-US" sz="2400" b="1" dirty="0"/>
              <a:t>複数のルールが存在する</a:t>
            </a:r>
            <a:r>
              <a:rPr lang="ja-JP" altLang="en-US" sz="2400" dirty="0"/>
              <a:t>ことが一般的。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400" b="1" dirty="0"/>
              <a:t>ルールの適用順序による結果の変化</a:t>
            </a:r>
            <a:r>
              <a:rPr lang="en-US" altLang="ja-JP" sz="2400" dirty="0"/>
              <a:t>: </a:t>
            </a:r>
            <a:r>
              <a:rPr lang="ja-JP" altLang="en-US" sz="2400" dirty="0"/>
              <a:t>実は，ルールを適用する順序によって、結果が異なることがありえる。</a:t>
            </a:r>
            <a:endParaRPr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ルール</a:t>
            </a:r>
            <a:r>
              <a:rPr lang="en-US" altLang="ja-JP" sz="2400" b="1" dirty="0"/>
              <a:t>1: </a:t>
            </a: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雨が降っている 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傘を持つ，すぐに出かける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ルール</a:t>
            </a:r>
            <a:r>
              <a:rPr lang="en-US" altLang="ja-JP" sz="2400" b="1" dirty="0"/>
              <a:t>2: </a:t>
            </a:r>
            <a:r>
              <a:rPr lang="ja-JP" altLang="en-US" sz="2400" b="1" dirty="0">
                <a:solidFill>
                  <a:srgbClr val="FF0000"/>
                </a:solidFill>
              </a:rPr>
              <a:t>もし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雨が降っている かつ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風が強い </a:t>
            </a:r>
            <a:r>
              <a:rPr lang="ja-JP" altLang="en-US" sz="2400" b="1" dirty="0">
                <a:solidFill>
                  <a:srgbClr val="FF0000"/>
                </a:solidFill>
              </a:rPr>
              <a:t>ならば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コートを着る，傘は置いていく，すぐに出かける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B52B649-2D1D-433C-8FEA-2DEDE6EC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プロダクションシステムの特質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721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5E3BA-A1F6-4592-8741-CD8EEB21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プロダクションシステムの仕組み　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2DDEF7-B17E-41B9-909D-C01BCE12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2417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① 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作業領域：</a:t>
            </a:r>
            <a:r>
              <a:rPr lang="ja-JP" altLang="en-US" sz="2400" dirty="0">
                <a:latin typeface="メイリオ" panose="020B0604030504040204" pitchFamily="50" charset="-128"/>
              </a:rPr>
              <a:t>作業領域には知識を配置する。作業領域内の知識は変化する可能性がある。 知識は、次のような形式で表現できる。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	['</a:t>
            </a:r>
            <a:r>
              <a:rPr lang="ja-JP" altLang="en-US" sz="2400" b="1" dirty="0">
                <a:latin typeface="メイリオ" panose="020B0604030504040204" pitchFamily="50" charset="-128"/>
              </a:rPr>
              <a:t>体毛</a:t>
            </a:r>
            <a:r>
              <a:rPr lang="en-US" altLang="ja-JP" sz="2400" b="1" dirty="0">
                <a:latin typeface="メイリオ" panose="020B0604030504040204" pitchFamily="50" charset="-128"/>
              </a:rPr>
              <a:t>', '</a:t>
            </a:r>
            <a:r>
              <a:rPr lang="ja-JP" altLang="en-US" sz="2400" b="1" dirty="0">
                <a:latin typeface="メイリオ" panose="020B0604030504040204" pitchFamily="50" charset="-128"/>
              </a:rPr>
              <a:t>ある</a:t>
            </a:r>
            <a:r>
              <a:rPr lang="en-US" altLang="ja-JP" sz="2400" b="1" dirty="0">
                <a:latin typeface="メイリオ" panose="020B0604030504040204" pitchFamily="50" charset="-128"/>
              </a:rPr>
              <a:t>’]</a:t>
            </a:r>
          </a:p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	['</a:t>
            </a:r>
            <a:r>
              <a:rPr lang="ja-JP" altLang="en-US" sz="2400" b="1" dirty="0">
                <a:latin typeface="メイリオ" panose="020B0604030504040204" pitchFamily="50" charset="-128"/>
              </a:rPr>
              <a:t>肉食</a:t>
            </a:r>
            <a:r>
              <a:rPr lang="en-US" altLang="ja-JP" sz="2400" b="1" dirty="0">
                <a:latin typeface="メイリオ" panose="020B0604030504040204" pitchFamily="50" charset="-128"/>
              </a:rPr>
              <a:t>', '</a:t>
            </a:r>
            <a:r>
              <a:rPr lang="ja-JP" altLang="en-US" sz="2400" b="1" dirty="0">
                <a:latin typeface="メイリオ" panose="020B0604030504040204" pitchFamily="50" charset="-128"/>
              </a:rPr>
              <a:t>する</a:t>
            </a:r>
            <a:r>
              <a:rPr lang="en-US" altLang="ja-JP" sz="2400" b="1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② </a:t>
            </a:r>
            <a:r>
              <a:rPr lang="ja-JP" altLang="en-US" sz="2400" b="1" dirty="0">
                <a:latin typeface="メイリオ" panose="020B0604030504040204" pitchFamily="50" charset="-128"/>
              </a:rPr>
              <a:t>推論エンジン： </a:t>
            </a:r>
            <a:r>
              <a:rPr lang="ja-JP" altLang="en-US" sz="2400" dirty="0">
                <a:latin typeface="メイリオ" panose="020B0604030504040204" pitchFamily="50" charset="-128"/>
              </a:rPr>
              <a:t>推論エンジンは、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ルール</a:t>
            </a:r>
            <a:r>
              <a:rPr lang="ja-JP" altLang="en-US" sz="2400" dirty="0">
                <a:latin typeface="メイリオ" panose="020B0604030504040204" pitchFamily="50" charset="-128"/>
              </a:rPr>
              <a:t>を使用して</a:t>
            </a:r>
            <a:r>
              <a:rPr lang="ja-JP" altLang="en-US" sz="2400" b="1" dirty="0">
                <a:latin typeface="メイリオ" panose="020B0604030504040204" pitchFamily="50" charset="-128"/>
              </a:rPr>
              <a:t>作業領域内の知識を変更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r>
              <a:rPr lang="ja-JP" altLang="en-US" sz="2400" b="1" dirty="0">
                <a:latin typeface="メイリオ" panose="020B0604030504040204" pitchFamily="50" charset="-128"/>
              </a:rPr>
              <a:t>推論</a:t>
            </a:r>
            <a:r>
              <a:rPr lang="ja-JP" altLang="en-US" sz="2400" dirty="0">
                <a:latin typeface="メイリオ" panose="020B0604030504040204" pitchFamily="50" charset="-128"/>
              </a:rPr>
              <a:t>を行います。</a:t>
            </a: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③</a:t>
            </a:r>
            <a:r>
              <a:rPr lang="ja-JP" altLang="en-US" sz="2400" b="1" dirty="0">
                <a:latin typeface="メイリオ" panose="020B0604030504040204" pitchFamily="50" charset="-128"/>
              </a:rPr>
              <a:t> ルール</a:t>
            </a:r>
            <a:r>
              <a:rPr lang="ja-JP" altLang="en-US" sz="2400" dirty="0">
                <a:latin typeface="メイリオ" panose="020B0604030504040204" pitchFamily="50" charset="-128"/>
              </a:rPr>
              <a:t>：ルールは、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既存の知識</a:t>
            </a:r>
            <a:r>
              <a:rPr lang="ja-JP" altLang="en-US" sz="2400" dirty="0">
                <a:latin typeface="メイリオ" panose="020B0604030504040204" pitchFamily="50" charset="-128"/>
              </a:rPr>
              <a:t>から</a:t>
            </a:r>
            <a:r>
              <a:rPr lang="ja-JP" altLang="en-US" sz="2400" b="1" dirty="0">
                <a:latin typeface="メイリオ" panose="020B0604030504040204" pitchFamily="50" charset="-128"/>
              </a:rPr>
              <a:t>新しい知識を生成</a:t>
            </a:r>
            <a:r>
              <a:rPr lang="ja-JP" altLang="en-US" sz="2400" dirty="0">
                <a:latin typeface="メイリオ" panose="020B0604030504040204" pitchFamily="50" charset="-128"/>
              </a:rPr>
              <a:t>したり、</a:t>
            </a:r>
            <a:r>
              <a:rPr lang="ja-JP" altLang="en-US" sz="2400" b="1" dirty="0">
                <a:latin typeface="メイリオ" panose="020B0604030504040204" pitchFamily="50" charset="-128"/>
              </a:rPr>
              <a:t>知識を変更するための規則</a:t>
            </a:r>
            <a:r>
              <a:rPr lang="ja-JP" altLang="en-US" sz="2400" dirty="0">
                <a:latin typeface="メイリオ" panose="020B0604030504040204" pitchFamily="50" charset="-128"/>
              </a:rPr>
              <a:t>です。 ルールは次のような形式で表現することができる。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もし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メイリオ" panose="020B0604030504040204" pitchFamily="50" charset="-128"/>
              </a:rPr>
              <a:t>体毛</a:t>
            </a:r>
            <a:r>
              <a:rPr lang="en-US" altLang="ja-JP" sz="2400" dirty="0">
                <a:latin typeface="メイリオ" panose="020B0604030504040204" pitchFamily="50" charset="-128"/>
              </a:rPr>
              <a:t>' = ‘</a:t>
            </a:r>
            <a:r>
              <a:rPr lang="ja-JP" altLang="en-US" sz="2400" dirty="0">
                <a:latin typeface="メイリオ" panose="020B0604030504040204" pitchFamily="50" charset="-128"/>
              </a:rPr>
              <a:t>ある</a:t>
            </a:r>
            <a:r>
              <a:rPr lang="en-US" altLang="ja-JP" sz="2400" dirty="0">
                <a:latin typeface="メイリオ" panose="020B0604030504040204" pitchFamily="50" charset="-128"/>
              </a:rPr>
              <a:t>’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ならば</a:t>
            </a:r>
            <a:r>
              <a:rPr lang="en-US" altLang="ja-JP" sz="2400" dirty="0">
                <a:latin typeface="メイリオ" panose="020B0604030504040204" pitchFamily="50" charset="-128"/>
              </a:rPr>
              <a:t>→ ['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', '</a:t>
            </a:r>
            <a:r>
              <a:rPr lang="ja-JP" altLang="en-US" sz="2400" dirty="0">
                <a:latin typeface="メイリオ" panose="020B0604030504040204" pitchFamily="50" charset="-128"/>
              </a:rPr>
              <a:t>哺乳類</a:t>
            </a:r>
            <a:r>
              <a:rPr lang="en-US" altLang="ja-JP" sz="2400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もし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 = '</a:t>
            </a:r>
            <a:r>
              <a:rPr lang="ja-JP" altLang="en-US" sz="2400" dirty="0">
                <a:latin typeface="メイリオ" panose="020B0604030504040204" pitchFamily="50" charset="-128"/>
              </a:rPr>
              <a:t>哺乳類</a:t>
            </a:r>
            <a:r>
              <a:rPr lang="en-US" altLang="ja-JP" sz="2400" dirty="0">
                <a:latin typeface="メイリオ" panose="020B0604030504040204" pitchFamily="50" charset="-128"/>
              </a:rPr>
              <a:t>' and '</a:t>
            </a:r>
            <a:r>
              <a:rPr lang="ja-JP" altLang="en-US" sz="2400" dirty="0">
                <a:latin typeface="メイリオ" panose="020B0604030504040204" pitchFamily="50" charset="-128"/>
              </a:rPr>
              <a:t>肉食</a:t>
            </a:r>
            <a:r>
              <a:rPr lang="en-US" altLang="ja-JP" sz="2400" dirty="0">
                <a:latin typeface="メイリオ" panose="020B0604030504040204" pitchFamily="50" charset="-128"/>
              </a:rPr>
              <a:t>' = '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r>
              <a:rPr lang="en-US" altLang="ja-JP" sz="2400" dirty="0">
                <a:latin typeface="メイリオ" panose="020B0604030504040204" pitchFamily="50" charset="-128"/>
              </a:rPr>
              <a:t>'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ならば</a:t>
            </a:r>
            <a:r>
              <a:rPr lang="en-US" altLang="ja-JP" sz="2400" dirty="0">
                <a:latin typeface="メイリオ" panose="020B0604030504040204" pitchFamily="50" charset="-128"/>
              </a:rPr>
              <a:t>→ ['</a:t>
            </a:r>
            <a:r>
              <a:rPr lang="ja-JP" altLang="en-US" sz="2400" dirty="0">
                <a:latin typeface="メイリオ" panose="020B0604030504040204" pitchFamily="50" charset="-128"/>
              </a:rPr>
              <a:t>種類</a:t>
            </a:r>
            <a:r>
              <a:rPr lang="en-US" altLang="ja-JP" sz="2400" dirty="0">
                <a:latin typeface="メイリオ" panose="020B0604030504040204" pitchFamily="50" charset="-128"/>
              </a:rPr>
              <a:t>', '</a:t>
            </a:r>
            <a:r>
              <a:rPr lang="ja-JP" altLang="en-US" sz="2400" dirty="0">
                <a:latin typeface="メイリオ" panose="020B0604030504040204" pitchFamily="50" charset="-128"/>
              </a:rPr>
              <a:t>肉食動物</a:t>
            </a:r>
            <a:r>
              <a:rPr lang="en-US" altLang="ja-JP" sz="2400" dirty="0">
                <a:latin typeface="メイリオ" panose="020B0604030504040204" pitchFamily="50" charset="-128"/>
              </a:rPr>
              <a:t>']</a:t>
            </a:r>
          </a:p>
          <a:p>
            <a:pPr marL="0" indent="0">
              <a:buNone/>
            </a:pPr>
            <a:endParaRPr kumimoji="1" lang="ja-JP" altLang="en-US" sz="2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D63BE4-7B85-4C39-9958-DB456BF8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12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E532B-4214-DC58-559C-7C8D1537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58550E-00AB-52FD-B69B-CF3EE5E5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36B88B-F35C-28F5-875B-66C33FEDEF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2264" y="389583"/>
            <a:ext cx="8620208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知識表現の重要性 </a:t>
            </a:r>
            <a:endParaRPr kumimoji="0" lang="en-US" altLang="ja-JP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知識表現は、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コンピュータが理解・処理できる形式で知識を整理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する手法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目的：AIによる推論や問題解決を可能にする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知識表現の主要な方法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属性と値のペア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：例 {'x': 0, 'y': 0}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ルールベース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：例 もし雨ならば傘を持つ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プロダクションシステム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「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もし～ならば～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」形式の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ルール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を用いた問題解決システム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構成要素：作業領域、ルール、推論エンジン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動作：</a:t>
            </a: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推論エンジンがルールを適用し、作業領域の知識を更新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AI・エキスパートシステムの基盤技術 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、</a:t>
            </a:r>
            <a:r>
              <a: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データ分析や工学的問題解決に活用可能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6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856648"/>
            <a:ext cx="6193399" cy="5499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基礎スキルの習得。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を使った実践的演習。プロダクションルールの理解。知識をコンピュータで扱う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AI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の基本原理の理解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知識表現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プロダクションシステム。ルールベース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の問題解決手法。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推論エンジン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 問題解決能力の向上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 未来への準備。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の知識とスキルの向上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A6059B-FE7F-43E1-3546-FBD826655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427" y="175028"/>
            <a:ext cx="6554626" cy="56326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AF9258-62F3-98D1-7D52-BE2C267A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知識表現の有用性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AB8340-3BA2-EEEA-4869-1F02520E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人工知能</a:t>
            </a:r>
            <a:r>
              <a:rPr kumimoji="1" lang="ja-JP" altLang="en-US" sz="2400" dirty="0"/>
              <a:t>：知識表現は，</a:t>
            </a:r>
            <a:r>
              <a:rPr kumimoji="1" lang="ja-JP" altLang="en-US" sz="2400" b="1" dirty="0"/>
              <a:t>人工知能での判断</a:t>
            </a:r>
            <a:r>
              <a:rPr kumimoji="1" lang="ja-JP" altLang="en-US" sz="2400" dirty="0"/>
              <a:t>に役だつ．診断，予測など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データサイエンス</a:t>
            </a:r>
            <a:r>
              <a:rPr lang="ja-JP" altLang="en-US" sz="2400" dirty="0"/>
              <a:t>：大量のデータを活用し，</a:t>
            </a:r>
            <a:r>
              <a:rPr lang="ja-JP" altLang="en-US" sz="2400" b="1" dirty="0"/>
              <a:t>新たな知識を得たい</a:t>
            </a:r>
            <a:r>
              <a:rPr lang="ja-JP" altLang="en-US" sz="2400" dirty="0"/>
              <a:t>とき，知識表現が役に立つ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知識表現を</a:t>
            </a:r>
            <a:r>
              <a:rPr kumimoji="1" lang="ja-JP" altLang="en-US" sz="2400" u="sng" dirty="0"/>
              <a:t>学ぶ</a:t>
            </a:r>
            <a:r>
              <a:rPr kumimoji="1" lang="ja-JP" altLang="en-US" sz="2400" dirty="0"/>
              <a:t>ことは，問題解決能力，プログラミングスキル，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スキルの向上にもつながる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037012-547A-B837-41C4-8EAF143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72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知識表現の方法①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984757" cy="5333166"/>
          </a:xfrm>
        </p:spPr>
        <p:txBody>
          <a:bodyPr/>
          <a:lstStyle/>
          <a:p>
            <a:r>
              <a:rPr kumimoji="1" lang="ja-JP" altLang="en-US" b="1" dirty="0"/>
              <a:t>属性と値のペア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例：車の特性を表現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 </a:t>
            </a:r>
            <a:r>
              <a:rPr lang="en-US" altLang="ja-JP" dirty="0"/>
              <a:t>{</a:t>
            </a:r>
            <a:r>
              <a:rPr lang="ja-JP" altLang="en-US" dirty="0"/>
              <a:t>色</a:t>
            </a:r>
            <a:r>
              <a:rPr lang="en-US" altLang="ja-JP" dirty="0"/>
              <a:t>: </a:t>
            </a:r>
            <a:r>
              <a:rPr lang="ja-JP" altLang="en-US" dirty="0"/>
              <a:t>赤</a:t>
            </a:r>
            <a:r>
              <a:rPr lang="en-US" altLang="ja-JP" dirty="0"/>
              <a:t>, </a:t>
            </a:r>
            <a:r>
              <a:rPr lang="ja-JP" altLang="en-US" dirty="0"/>
              <a:t>製造年</a:t>
            </a:r>
            <a:r>
              <a:rPr lang="en-US" altLang="ja-JP" dirty="0"/>
              <a:t>: 2022, </a:t>
            </a:r>
            <a:r>
              <a:rPr lang="ja-JP" altLang="en-US" dirty="0"/>
              <a:t>種類</a:t>
            </a:r>
            <a:r>
              <a:rPr lang="en-US" altLang="ja-JP" dirty="0"/>
              <a:t>: </a:t>
            </a:r>
            <a:r>
              <a:rPr lang="ja-JP" altLang="en-US" dirty="0"/>
              <a:t>セダン</a:t>
            </a:r>
            <a:r>
              <a:rPr lang="en-US" altLang="ja-JP" dirty="0"/>
              <a:t>}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en-US" altLang="ja-JP" b="1" dirty="0"/>
              <a:t>	</a:t>
            </a:r>
            <a:r>
              <a:rPr lang="ja-JP" altLang="en-US" b="1" dirty="0"/>
              <a:t>色、製造年、種類　・・・　属性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/>
              <a:t>	</a:t>
            </a:r>
            <a:r>
              <a:rPr kumimoji="1" lang="ja-JP" altLang="en-US" b="1" dirty="0"/>
              <a:t>赤、</a:t>
            </a:r>
            <a:r>
              <a:rPr kumimoji="1" lang="en-US" altLang="ja-JP" b="1" dirty="0"/>
              <a:t>2022</a:t>
            </a:r>
            <a:r>
              <a:rPr kumimoji="1" lang="ja-JP" altLang="en-US" b="1" dirty="0"/>
              <a:t>、セダン　・・・　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8C972-B1B9-BDFF-3F63-407DFC639489}"/>
              </a:ext>
            </a:extLst>
          </p:cNvPr>
          <p:cNvSpPr txBox="1"/>
          <p:nvPr/>
        </p:nvSpPr>
        <p:spPr>
          <a:xfrm>
            <a:off x="707457" y="5615583"/>
            <a:ext cx="7348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知識表現の方法には様々なアプローチがあります。以下に、主要な方法とその具体例を示します</a:t>
            </a:r>
          </a:p>
        </p:txBody>
      </p:sp>
    </p:spTree>
    <p:extLst>
      <p:ext uri="{BB962C8B-B14F-4D97-AF65-F5344CB8AC3E}">
        <p14:creationId xmlns:p14="http://schemas.microsoft.com/office/powerpoint/2010/main" val="155867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知識表現の方法②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ルールベース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例：交通ルールの表現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もし 赤信号 ならば 停止する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述語論理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例：家族関係の表現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親</a:t>
            </a:r>
            <a:r>
              <a:rPr lang="en-US" altLang="ja-JP" dirty="0"/>
              <a:t>(</a:t>
            </a:r>
            <a:r>
              <a:rPr lang="ja-JP" altLang="en-US" dirty="0"/>
              <a:t>聖徳太子</a:t>
            </a:r>
            <a:r>
              <a:rPr lang="en-US" altLang="ja-JP" dirty="0"/>
              <a:t>, </a:t>
            </a:r>
            <a:r>
              <a:rPr lang="ja-JP" altLang="en-US" dirty="0"/>
              <a:t>徳川家康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/>
              <a:t>確率モデル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例：天気予報の表現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P(</a:t>
            </a:r>
            <a:r>
              <a:rPr lang="ja-JP" altLang="en-US" dirty="0"/>
              <a:t>雨が降る</a:t>
            </a:r>
            <a:r>
              <a:rPr lang="en-US" altLang="ja-JP" dirty="0"/>
              <a:t>) = 0.7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6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9ABA2-4225-B046-0C77-96157949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「属性と値のペア」を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のプログラムに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5F6AB-D6EE-283E-EE0C-917D4562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7" y="3969793"/>
            <a:ext cx="4577414" cy="500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２つの</a:t>
            </a:r>
            <a:r>
              <a:rPr kumimoji="1" lang="ja-JP" altLang="en-US" dirty="0"/>
              <a:t>属性と値のペア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5A5B4-9894-365C-962D-E625E3EC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9FC06A-E055-9F1E-1405-D47A8B75C3FD}"/>
              </a:ext>
            </a:extLst>
          </p:cNvPr>
          <p:cNvSpPr txBox="1"/>
          <p:nvPr/>
        </p:nvSpPr>
        <p:spPr>
          <a:xfrm>
            <a:off x="2314758" y="2176193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84FB04-BDDD-14CD-5DED-4B7C1D0CFCDE}"/>
              </a:ext>
            </a:extLst>
          </p:cNvPr>
          <p:cNvSpPr txBox="1"/>
          <p:nvPr/>
        </p:nvSpPr>
        <p:spPr>
          <a:xfrm>
            <a:off x="2314758" y="3029880"/>
            <a:ext cx="891591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73EA4C-3CDF-4409-F36A-F7A81B9B2998}"/>
              </a:ext>
            </a:extLst>
          </p:cNvPr>
          <p:cNvSpPr txBox="1"/>
          <p:nvPr/>
        </p:nvSpPr>
        <p:spPr>
          <a:xfrm>
            <a:off x="1445081" y="2180658"/>
            <a:ext cx="8771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965695-E259-5312-9C34-88DB9A76F73C}"/>
              </a:ext>
            </a:extLst>
          </p:cNvPr>
          <p:cNvSpPr txBox="1"/>
          <p:nvPr/>
        </p:nvSpPr>
        <p:spPr>
          <a:xfrm>
            <a:off x="1434448" y="3029880"/>
            <a:ext cx="88197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y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CB0EF6-8634-8E4F-8C84-2C87B659594B}"/>
              </a:ext>
            </a:extLst>
          </p:cNvPr>
          <p:cNvSpPr/>
          <p:nvPr/>
        </p:nvSpPr>
        <p:spPr>
          <a:xfrm>
            <a:off x="1011274" y="1670853"/>
            <a:ext cx="2406371" cy="2004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818CA5-045F-ECD8-50CE-E3A9E82A2DE0}"/>
              </a:ext>
            </a:extLst>
          </p:cNvPr>
          <p:cNvSpPr txBox="1"/>
          <p:nvPr/>
        </p:nvSpPr>
        <p:spPr>
          <a:xfrm>
            <a:off x="1513695" y="17389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7D30AB-9A2C-F8E4-D457-C77EA617101D}"/>
              </a:ext>
            </a:extLst>
          </p:cNvPr>
          <p:cNvSpPr txBox="1"/>
          <p:nvPr/>
        </p:nvSpPr>
        <p:spPr>
          <a:xfrm>
            <a:off x="2474000" y="1727098"/>
            <a:ext cx="5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15C38F-BC43-8537-B131-00CF6E3B3FC7}"/>
              </a:ext>
            </a:extLst>
          </p:cNvPr>
          <p:cNvSpPr/>
          <p:nvPr/>
        </p:nvSpPr>
        <p:spPr>
          <a:xfrm>
            <a:off x="5331719" y="2326430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0" i="0" dirty="0">
                <a:solidFill>
                  <a:srgbClr val="343541"/>
                </a:solidFill>
                <a:effectLst/>
                <a:latin typeface="Söhne"/>
              </a:rPr>
              <a:t>m = {'x': 0, 'y': 0}</a:t>
            </a:r>
            <a:endParaRPr lang="ja-JP" altLang="en-US" sz="280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3AE1201A-B634-482F-C85C-BDAB898C12C5}"/>
              </a:ext>
            </a:extLst>
          </p:cNvPr>
          <p:cNvSpPr/>
          <p:nvPr/>
        </p:nvSpPr>
        <p:spPr>
          <a:xfrm>
            <a:off x="4004109" y="2326430"/>
            <a:ext cx="741146" cy="6228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02ED9CFD-4FF9-1B4B-19D3-DDB6D3B0CA30}"/>
              </a:ext>
            </a:extLst>
          </p:cNvPr>
          <p:cNvSpPr txBox="1">
            <a:spLocks/>
          </p:cNvSpPr>
          <p:nvPr/>
        </p:nvSpPr>
        <p:spPr>
          <a:xfrm>
            <a:off x="4745255" y="3260712"/>
            <a:ext cx="4577414" cy="500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Python</a:t>
            </a:r>
            <a:r>
              <a:rPr lang="ja-JP" altLang="en-US" dirty="0"/>
              <a:t> のプログラム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F54C4F2-02C8-8376-9705-AD7C4D876129}"/>
              </a:ext>
            </a:extLst>
          </p:cNvPr>
          <p:cNvSpPr txBox="1"/>
          <p:nvPr/>
        </p:nvSpPr>
        <p:spPr>
          <a:xfrm>
            <a:off x="4529288" y="4265140"/>
            <a:ext cx="471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で情報を整理し、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検索や操作できるようにする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ための効果的な方法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578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3308</Words>
  <Application>Microsoft Office PowerPoint</Application>
  <PresentationFormat>画面に合わせる (4:3)</PresentationFormat>
  <Paragraphs>521</Paragraphs>
  <Slides>53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2" baseType="lpstr">
      <vt:lpstr>ＭＳ ゴシック</vt:lpstr>
      <vt:lpstr>Söhne</vt:lpstr>
      <vt:lpstr>ヒラギノ角ゴ Pro W3</vt:lpstr>
      <vt:lpstr>メイリオ</vt:lpstr>
      <vt:lpstr>游ゴシック</vt:lpstr>
      <vt:lpstr>Arial</vt:lpstr>
      <vt:lpstr>Calibri</vt:lpstr>
      <vt:lpstr>Merriweather</vt:lpstr>
      <vt:lpstr>Office テーマ</vt:lpstr>
      <vt:lpstr>12. プロダクションシステム、 知識表現、推論エンジン</vt:lpstr>
      <vt:lpstr>PowerPoint プレゼンテーション</vt:lpstr>
      <vt:lpstr>アウトライン</vt:lpstr>
      <vt:lpstr>12-1 知識表現 </vt:lpstr>
      <vt:lpstr>知識表現</vt:lpstr>
      <vt:lpstr>知識表現の有用性</vt:lpstr>
      <vt:lpstr>知識表現の方法①</vt:lpstr>
      <vt:lpstr>知識表現の方法②</vt:lpstr>
      <vt:lpstr>「属性と値のペア」を Python のプログラムに</vt:lpstr>
      <vt:lpstr>Python のプログラム例</vt:lpstr>
      <vt:lpstr>trinket</vt:lpstr>
      <vt:lpstr>trinket でのプログラム実行</vt:lpstr>
      <vt:lpstr>演習１ 属性 x, y についての知識表現</vt:lpstr>
      <vt:lpstr>PowerPoint プレゼンテーション</vt:lpstr>
      <vt:lpstr>PowerPoint プレゼンテーション</vt:lpstr>
      <vt:lpstr>PowerPoint プレゼンテーション</vt:lpstr>
      <vt:lpstr>解答例</vt:lpstr>
      <vt:lpstr>まとめ</vt:lpstr>
      <vt:lpstr>12-2 プロダクションシステム </vt:lpstr>
      <vt:lpstr>プロダクションシステム</vt:lpstr>
      <vt:lpstr>演習２ 単純なプロダクションシステム</vt:lpstr>
      <vt:lpstr>プロダクションシステムのプログラム</vt:lpstr>
      <vt:lpstr>PowerPoint プレゼンテーション</vt:lpstr>
      <vt:lpstr>プロダクションルール</vt:lpstr>
      <vt:lpstr>プロダクションルールの適用による知識の増加①</vt:lpstr>
      <vt:lpstr>プロダクションルールの適用による知識の増加②</vt:lpstr>
      <vt:lpstr>ここまでのまとめ</vt:lpstr>
      <vt:lpstr>演習</vt:lpstr>
      <vt:lpstr>演習３ プロダクションシステム</vt:lpstr>
      <vt:lpstr>プロダクションシステムのプログラム</vt:lpstr>
      <vt:lpstr>PowerPoint プレゼンテーション</vt:lpstr>
      <vt:lpstr>12-3 知識表現のバリエーション </vt:lpstr>
      <vt:lpstr>知識表現のバリエーション</vt:lpstr>
      <vt:lpstr>知識表現のバリエーション</vt:lpstr>
      <vt:lpstr>知識を表現する Python のプログラム</vt:lpstr>
      <vt:lpstr>知識の変化</vt:lpstr>
      <vt:lpstr>知識の変化を定めるルール</vt:lpstr>
      <vt:lpstr>演習４ 知識表現のバリエーションとルールによる知識の変化</vt:lpstr>
      <vt:lpstr>知識表現とルールのプログラム</vt:lpstr>
      <vt:lpstr>PowerPoint プレゼンテーション</vt:lpstr>
      <vt:lpstr>演習4の発展</vt:lpstr>
      <vt:lpstr>12-4 プロダクションシステム の仕組み </vt:lpstr>
      <vt:lpstr>プロダクションシステムの仕組み</vt:lpstr>
      <vt:lpstr>推論エンジンの仕組み</vt:lpstr>
      <vt:lpstr>推論エンジンの仕組み</vt:lpstr>
      <vt:lpstr>推論エンジンの仕組み</vt:lpstr>
      <vt:lpstr>推論エンジンの仕組み</vt:lpstr>
      <vt:lpstr>プロダクションシステムの主な機能</vt:lpstr>
      <vt:lpstr>プロダクションシステム</vt:lpstr>
      <vt:lpstr>プロダクションシステムの特質</vt:lpstr>
      <vt:lpstr>プロダクションシステムの仕組み　まとめ</vt:lpstr>
      <vt:lpstr>全体まとめ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aa-12. プロダクションシステム，知識表現，推論エンジン（人工知能）</dc:title>
  <dc:creator>kunihiko</dc:creator>
  <cp:lastModifiedBy>金子　邦彦</cp:lastModifiedBy>
  <cp:revision>82</cp:revision>
  <dcterms:created xsi:type="dcterms:W3CDTF">2020-05-15T07:36:05Z</dcterms:created>
  <dcterms:modified xsi:type="dcterms:W3CDTF">2025-03-25T08:51:40Z</dcterms:modified>
</cp:coreProperties>
</file>