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1756" r:id="rId2"/>
    <p:sldId id="1743" r:id="rId3"/>
    <p:sldId id="696" r:id="rId4"/>
    <p:sldId id="1755" r:id="rId5"/>
    <p:sldId id="1750" r:id="rId6"/>
    <p:sldId id="1744" r:id="rId7"/>
    <p:sldId id="1759" r:id="rId8"/>
    <p:sldId id="1760" r:id="rId9"/>
    <p:sldId id="1752" r:id="rId10"/>
    <p:sldId id="1753" r:id="rId11"/>
    <p:sldId id="939" r:id="rId12"/>
    <p:sldId id="1761" r:id="rId13"/>
    <p:sldId id="571" r:id="rId14"/>
    <p:sldId id="572" r:id="rId15"/>
    <p:sldId id="972" r:id="rId16"/>
    <p:sldId id="940" r:id="rId17"/>
    <p:sldId id="575" r:id="rId18"/>
    <p:sldId id="576" r:id="rId19"/>
    <p:sldId id="577" r:id="rId20"/>
    <p:sldId id="578" r:id="rId21"/>
    <p:sldId id="941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945" r:id="rId30"/>
    <p:sldId id="1762" r:id="rId31"/>
    <p:sldId id="942" r:id="rId32"/>
    <p:sldId id="831" r:id="rId33"/>
    <p:sldId id="1764" r:id="rId34"/>
    <p:sldId id="824" r:id="rId35"/>
    <p:sldId id="1694" r:id="rId36"/>
    <p:sldId id="1754" r:id="rId37"/>
    <p:sldId id="1772" r:id="rId38"/>
    <p:sldId id="825" r:id="rId39"/>
    <p:sldId id="1765" r:id="rId40"/>
    <p:sldId id="1766" r:id="rId41"/>
    <p:sldId id="944" r:id="rId42"/>
    <p:sldId id="842" r:id="rId43"/>
    <p:sldId id="837" r:id="rId44"/>
    <p:sldId id="975" r:id="rId45"/>
    <p:sldId id="976" r:id="rId46"/>
    <p:sldId id="554" r:id="rId47"/>
    <p:sldId id="555" r:id="rId48"/>
    <p:sldId id="557" r:id="rId49"/>
    <p:sldId id="559" r:id="rId50"/>
    <p:sldId id="560" r:id="rId51"/>
    <p:sldId id="561" r:id="rId52"/>
    <p:sldId id="562" r:id="rId53"/>
    <p:sldId id="563" r:id="rId54"/>
    <p:sldId id="556" r:id="rId55"/>
    <p:sldId id="844" r:id="rId56"/>
    <p:sldId id="569" r:id="rId57"/>
    <p:sldId id="1767" r:id="rId58"/>
    <p:sldId id="1773" r:id="rId59"/>
    <p:sldId id="845" r:id="rId60"/>
    <p:sldId id="846" r:id="rId61"/>
    <p:sldId id="1769" r:id="rId62"/>
    <p:sldId id="1770" r:id="rId63"/>
    <p:sldId id="851" r:id="rId64"/>
    <p:sldId id="1763" r:id="rId65"/>
    <p:sldId id="1771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4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70" Type="http://schemas.openxmlformats.org/officeDocument/2006/relationships/theme" Target="theme/theme1.xml"/><Relationship Id="rId7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78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9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669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07E0-2AB4-4A45-8FCA-BC926A7B6A2A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8EEA-2E99-4AC3-A8E1-159909673909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0F9C-F128-411D-9DAC-D45579B1B0D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DE85-1BF0-4A2A-B3C2-5EFEF0A5119A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3C77-F2F7-47EF-B4F2-80291490084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2955caf0c8" TargetMode="External"/><Relationship Id="rId3" Type="http://schemas.openxmlformats.org/officeDocument/2006/relationships/image" Target="../media/image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trinket.io/python/2955caf0c8" TargetMode="Externa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1b2d25b99b" TargetMode="External"/><Relationship Id="rId3" Type="http://schemas.openxmlformats.org/officeDocument/2006/relationships/image" Target="../media/image7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aa-10. </a:t>
            </a:r>
            <a:r>
              <a:rPr lang="ja-JP" altLang="en-US" sz="4000" dirty="0"/>
              <a:t>遷移関数、探索、総当たり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自動運転車の</a:t>
            </a:r>
            <a:r>
              <a:rPr lang="en-US" altLang="ja-JP" dirty="0"/>
              <a:t>AI</a:t>
            </a:r>
            <a:r>
              <a:rPr lang="ja-JP" altLang="en-US" dirty="0"/>
              <a:t>の場合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290140" cy="593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　</a:t>
            </a:r>
            <a:r>
              <a:rPr kumimoji="1" lang="ja-JP" altLang="en-US" sz="2400" b="1" dirty="0"/>
              <a:t>遷移関数を使用して、現在の状態から可能な行動と、その結果導かれる新しい状態を調べる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探索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現在の状態：位置、速度、周囲の状況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可能な行動：加速、減速、左折、右折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</a:t>
            </a:r>
            <a:r>
              <a:rPr kumimoji="1" lang="ja-JP" altLang="en-US" sz="2400" b="1" dirty="0"/>
              <a:t>探索の結果</a:t>
            </a:r>
            <a:r>
              <a:rPr lang="ja-JP" altLang="en-US" sz="2400" b="1" dirty="0"/>
              <a:t>得られた新しい状態を評価</a:t>
            </a:r>
            <a:r>
              <a:rPr kumimoji="1" lang="ja-JP" altLang="en-US" sz="2400" b="1" dirty="0"/>
              <a:t>し、安全に目的地に到着するという</a:t>
            </a:r>
            <a:r>
              <a:rPr lang="ja-JP" altLang="en-US" sz="2400" b="1" dirty="0"/>
              <a:t>目標を達成する最善</a:t>
            </a:r>
            <a:r>
              <a:rPr kumimoji="1" lang="ja-JP" altLang="en-US" sz="2400" b="1" dirty="0"/>
              <a:t>の行動を選択（選択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i="1" dirty="0"/>
          </a:p>
          <a:p>
            <a:pPr marL="0" indent="0">
              <a:buNone/>
            </a:pPr>
            <a:r>
              <a:rPr lang="ja-JP" altLang="en-US" sz="2400" i="1" dirty="0"/>
              <a:t>他の例：</a:t>
            </a:r>
            <a:r>
              <a:rPr lang="ja-JP" altLang="en-US" sz="2400" dirty="0"/>
              <a:t>工場の製造工程のスケジューリング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各工程の順序，時間配分を最適化．遷移関数によって可能なスケジュールを生成し，探索を通じて最も効率的なスケジュールを決定</a:t>
            </a:r>
            <a:endParaRPr lang="en-US" altLang="ja-JP" sz="2400" i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65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10-2 </a:t>
            </a:r>
            <a:r>
              <a:rPr lang="ja-JP" altLang="en-US" dirty="0"/>
              <a:t>総当たり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F15080-BFD7-F2C3-6F05-C35D75E3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総当たり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688E4-64C3-2DD4-631E-744D21D8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探索</a:t>
            </a:r>
            <a:r>
              <a:rPr lang="ja-JP" altLang="en-US" sz="2800" dirty="0">
                <a:latin typeface="メイリオ" panose="020B0604030504040204" pitchFamily="50" charset="-128"/>
              </a:rPr>
              <a:t>の一種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</a:rPr>
              <a:t>可能なすべての行動を順番に試す</a:t>
            </a:r>
            <a:r>
              <a:rPr lang="ja-JP" altLang="en-US" dirty="0">
                <a:latin typeface="メイリオ" panose="020B0604030504040204" pitchFamily="50" charset="-128"/>
              </a:rPr>
              <a:t>ことで、問題解決を行う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</a:rPr>
              <a:t>一連の行動のことを「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）」と呼ぶことがある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のメリットは、</a:t>
            </a:r>
            <a:r>
              <a:rPr lang="ja-JP" altLang="en-US" b="1" dirty="0">
                <a:latin typeface="メイリオ" panose="020B0604030504040204" pitchFamily="50" charset="-128"/>
              </a:rPr>
              <a:t>全ての可能性を試しつくす</a:t>
            </a:r>
            <a:r>
              <a:rPr lang="ja-JP" altLang="en-US" dirty="0">
                <a:latin typeface="メイリオ" panose="020B0604030504040204" pitchFamily="50" charset="-128"/>
              </a:rPr>
              <a:t>ことで、最善の行動を選択すること。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DF1B3-A724-6ED9-27AD-35B1F114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0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</a:t>
            </a:r>
            <a:r>
              <a:rPr lang="ja-JP" altLang="en-US" sz="3500" dirty="0"/>
              <a:t>と経路（パス）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407C727-4C68-44D8-9480-DBD8B7ABDB85}"/>
              </a:ext>
            </a:extLst>
          </p:cNvPr>
          <p:cNvSpPr txBox="1"/>
          <p:nvPr/>
        </p:nvSpPr>
        <p:spPr>
          <a:xfrm>
            <a:off x="5734813" y="3076020"/>
            <a:ext cx="3332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スタートから出発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迷路をたどり，宝に至る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経路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）を探す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9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</a:t>
            </a:r>
            <a:r>
              <a:rPr lang="ja-JP" altLang="en-US" sz="3500" dirty="0"/>
              <a:t>と経路（パス）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B2B5B35-D5B8-4379-B652-8F8993A79CF4}"/>
              </a:ext>
            </a:extLst>
          </p:cNvPr>
          <p:cNvSpPr/>
          <p:nvPr/>
        </p:nvSpPr>
        <p:spPr>
          <a:xfrm>
            <a:off x="892570" y="3266661"/>
            <a:ext cx="2065004" cy="2759832"/>
          </a:xfrm>
          <a:custGeom>
            <a:avLst/>
            <a:gdLst>
              <a:gd name="connsiteX0" fmla="*/ 88091 w 2065004"/>
              <a:gd name="connsiteY0" fmla="*/ 0 h 2759832"/>
              <a:gd name="connsiteX1" fmla="*/ 101343 w 2065004"/>
              <a:gd name="connsiteY1" fmla="*/ 775252 h 2759832"/>
              <a:gd name="connsiteX2" fmla="*/ 1108508 w 2065004"/>
              <a:gd name="connsiteY2" fmla="*/ 821635 h 2759832"/>
              <a:gd name="connsiteX3" fmla="*/ 1983152 w 2065004"/>
              <a:gd name="connsiteY3" fmla="*/ 841513 h 2759832"/>
              <a:gd name="connsiteX4" fmla="*/ 2016282 w 2065004"/>
              <a:gd name="connsiteY4" fmla="*/ 1722782 h 2759832"/>
              <a:gd name="connsiteX5" fmla="*/ 1883760 w 2065004"/>
              <a:gd name="connsiteY5" fmla="*/ 2590800 h 2759832"/>
              <a:gd name="connsiteX6" fmla="*/ 1055500 w 2065004"/>
              <a:gd name="connsiteY6" fmla="*/ 2749826 h 2759832"/>
              <a:gd name="connsiteX7" fmla="*/ 412769 w 2065004"/>
              <a:gd name="connsiteY7" fmla="*/ 2729948 h 275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5004" h="2759832">
                <a:moveTo>
                  <a:pt x="88091" y="0"/>
                </a:moveTo>
                <a:cubicBezTo>
                  <a:pt x="9682" y="319156"/>
                  <a:pt x="-68727" y="638313"/>
                  <a:pt x="101343" y="775252"/>
                </a:cubicBezTo>
                <a:cubicBezTo>
                  <a:pt x="271413" y="912191"/>
                  <a:pt x="794873" y="810591"/>
                  <a:pt x="1108508" y="821635"/>
                </a:cubicBezTo>
                <a:cubicBezTo>
                  <a:pt x="1422143" y="832679"/>
                  <a:pt x="1831856" y="691322"/>
                  <a:pt x="1983152" y="841513"/>
                </a:cubicBezTo>
                <a:cubicBezTo>
                  <a:pt x="2134448" y="991704"/>
                  <a:pt x="2032847" y="1431234"/>
                  <a:pt x="2016282" y="1722782"/>
                </a:cubicBezTo>
                <a:cubicBezTo>
                  <a:pt x="1999717" y="2014330"/>
                  <a:pt x="2043890" y="2419626"/>
                  <a:pt x="1883760" y="2590800"/>
                </a:cubicBezTo>
                <a:cubicBezTo>
                  <a:pt x="1723630" y="2761974"/>
                  <a:pt x="1300665" y="2726635"/>
                  <a:pt x="1055500" y="2749826"/>
                </a:cubicBezTo>
                <a:cubicBezTo>
                  <a:pt x="810335" y="2773017"/>
                  <a:pt x="611552" y="2751482"/>
                  <a:pt x="412769" y="27299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6DD93DA-BC64-46B2-8E4D-19CD63020D2C}"/>
              </a:ext>
            </a:extLst>
          </p:cNvPr>
          <p:cNvSpPr/>
          <p:nvPr/>
        </p:nvSpPr>
        <p:spPr>
          <a:xfrm>
            <a:off x="989223" y="2893610"/>
            <a:ext cx="3814872" cy="1072391"/>
          </a:xfrm>
          <a:custGeom>
            <a:avLst/>
            <a:gdLst>
              <a:gd name="connsiteX0" fmla="*/ 110707 w 3814872"/>
              <a:gd name="connsiteY0" fmla="*/ 379677 h 1072391"/>
              <a:gd name="connsiteX1" fmla="*/ 84203 w 3814872"/>
              <a:gd name="connsiteY1" fmla="*/ 969399 h 1072391"/>
              <a:gd name="connsiteX2" fmla="*/ 1044986 w 3814872"/>
              <a:gd name="connsiteY2" fmla="*/ 1062164 h 1072391"/>
              <a:gd name="connsiteX3" fmla="*/ 1906377 w 3814872"/>
              <a:gd name="connsiteY3" fmla="*/ 850129 h 1072391"/>
              <a:gd name="connsiteX4" fmla="*/ 1939507 w 3814872"/>
              <a:gd name="connsiteY4" fmla="*/ 101381 h 1072391"/>
              <a:gd name="connsiteX5" fmla="*/ 2847281 w 3814872"/>
              <a:gd name="connsiteY5" fmla="*/ 28494 h 1072391"/>
              <a:gd name="connsiteX6" fmla="*/ 3655664 w 3814872"/>
              <a:gd name="connsiteY6" fmla="*/ 74877 h 1072391"/>
              <a:gd name="connsiteX7" fmla="*/ 3814690 w 3814872"/>
              <a:gd name="connsiteY7" fmla="*/ 816999 h 10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872" h="1072391">
                <a:moveTo>
                  <a:pt x="110707" y="379677"/>
                </a:moveTo>
                <a:cubicBezTo>
                  <a:pt x="19598" y="617664"/>
                  <a:pt x="-71510" y="855651"/>
                  <a:pt x="84203" y="969399"/>
                </a:cubicBezTo>
                <a:cubicBezTo>
                  <a:pt x="239916" y="1083147"/>
                  <a:pt x="741290" y="1082042"/>
                  <a:pt x="1044986" y="1062164"/>
                </a:cubicBezTo>
                <a:cubicBezTo>
                  <a:pt x="1348682" y="1042286"/>
                  <a:pt x="1757290" y="1010260"/>
                  <a:pt x="1906377" y="850129"/>
                </a:cubicBezTo>
                <a:cubicBezTo>
                  <a:pt x="2055464" y="689998"/>
                  <a:pt x="1782690" y="238320"/>
                  <a:pt x="1939507" y="101381"/>
                </a:cubicBezTo>
                <a:cubicBezTo>
                  <a:pt x="2096324" y="-35558"/>
                  <a:pt x="2561255" y="32911"/>
                  <a:pt x="2847281" y="28494"/>
                </a:cubicBezTo>
                <a:cubicBezTo>
                  <a:pt x="3133307" y="24077"/>
                  <a:pt x="3494429" y="-56540"/>
                  <a:pt x="3655664" y="74877"/>
                </a:cubicBezTo>
                <a:cubicBezTo>
                  <a:pt x="3816899" y="206294"/>
                  <a:pt x="3815794" y="511646"/>
                  <a:pt x="3814690" y="8169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98A2FF-4D1C-47CE-82BB-7D7EE5F5ACA8}"/>
              </a:ext>
            </a:extLst>
          </p:cNvPr>
          <p:cNvSpPr txBox="1"/>
          <p:nvPr/>
        </p:nvSpPr>
        <p:spPr>
          <a:xfrm>
            <a:off x="5508790" y="4804236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同じ経路（パス）を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２回試さないことは当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たり前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77A24AE-9DB0-4A03-9ACD-5778796B4DC1}"/>
              </a:ext>
            </a:extLst>
          </p:cNvPr>
          <p:cNvSpPr txBox="1"/>
          <p:nvPr/>
        </p:nvSpPr>
        <p:spPr>
          <a:xfrm>
            <a:off x="5734813" y="3076020"/>
            <a:ext cx="3332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スタートから出発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迷路をたどり，宝に至る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経路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）を探す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1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FE2905-A7F2-4DDE-9C05-CB8E821EFCE2}"/>
              </a:ext>
            </a:extLst>
          </p:cNvPr>
          <p:cNvSpPr txBox="1"/>
          <p:nvPr/>
        </p:nvSpPr>
        <p:spPr>
          <a:xfrm>
            <a:off x="3601277" y="3134455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76199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523460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523459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523459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BB98A57-984D-4D69-9215-0DFDA87CE227}"/>
              </a:ext>
            </a:extLst>
          </p:cNvPr>
          <p:cNvSpPr/>
          <p:nvPr/>
        </p:nvSpPr>
        <p:spPr>
          <a:xfrm>
            <a:off x="523459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02373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1470991" y="256794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147099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147099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BC90808-9EFB-48D3-855B-CC8A0F6929CB}"/>
              </a:ext>
            </a:extLst>
          </p:cNvPr>
          <p:cNvSpPr/>
          <p:nvPr/>
        </p:nvSpPr>
        <p:spPr>
          <a:xfrm>
            <a:off x="147099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DEC6EE-90F1-4398-87A5-BB685F0D6267}"/>
              </a:ext>
            </a:extLst>
          </p:cNvPr>
          <p:cNvSpPr txBox="1"/>
          <p:nvPr/>
        </p:nvSpPr>
        <p:spPr>
          <a:xfrm>
            <a:off x="197126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52107A-FD0C-4D6E-B4A7-3AA5110E3680}"/>
              </a:ext>
            </a:extLst>
          </p:cNvPr>
          <p:cNvSpPr/>
          <p:nvPr/>
        </p:nvSpPr>
        <p:spPr>
          <a:xfrm>
            <a:off x="241852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115C1-0B82-4485-A65B-4145DC59448B}"/>
              </a:ext>
            </a:extLst>
          </p:cNvPr>
          <p:cNvSpPr/>
          <p:nvPr/>
        </p:nvSpPr>
        <p:spPr>
          <a:xfrm>
            <a:off x="241852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C8A34D-DA41-4786-83E7-103638433065}"/>
              </a:ext>
            </a:extLst>
          </p:cNvPr>
          <p:cNvSpPr/>
          <p:nvPr/>
        </p:nvSpPr>
        <p:spPr>
          <a:xfrm>
            <a:off x="2418520" y="445965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1165178-B5A9-4182-9C68-3E954169F344}"/>
              </a:ext>
            </a:extLst>
          </p:cNvPr>
          <p:cNvSpPr/>
          <p:nvPr/>
        </p:nvSpPr>
        <p:spPr>
          <a:xfrm>
            <a:off x="241852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89105C4-EC2C-4106-98F0-5C164FF76499}"/>
              </a:ext>
            </a:extLst>
          </p:cNvPr>
          <p:cNvSpPr txBox="1"/>
          <p:nvPr/>
        </p:nvSpPr>
        <p:spPr>
          <a:xfrm>
            <a:off x="291879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3E57395-F933-462D-8539-5EAAF19B2FBD}"/>
              </a:ext>
            </a:extLst>
          </p:cNvPr>
          <p:cNvSpPr/>
          <p:nvPr/>
        </p:nvSpPr>
        <p:spPr>
          <a:xfrm>
            <a:off x="336605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3F902C-432F-4015-8056-54B2E7DAB149}"/>
              </a:ext>
            </a:extLst>
          </p:cNvPr>
          <p:cNvSpPr/>
          <p:nvPr/>
        </p:nvSpPr>
        <p:spPr>
          <a:xfrm>
            <a:off x="3366050" y="3513798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349D09-BB5C-444E-8884-10DDB655BE44}"/>
              </a:ext>
            </a:extLst>
          </p:cNvPr>
          <p:cNvSpPr/>
          <p:nvPr/>
        </p:nvSpPr>
        <p:spPr>
          <a:xfrm>
            <a:off x="336605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A5CEE2E-4B32-4D87-A930-8761F3CBCBBF}"/>
              </a:ext>
            </a:extLst>
          </p:cNvPr>
          <p:cNvSpPr/>
          <p:nvPr/>
        </p:nvSpPr>
        <p:spPr>
          <a:xfrm>
            <a:off x="336605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55C42F-B704-4E14-B11D-A9DA86177619}"/>
              </a:ext>
            </a:extLst>
          </p:cNvPr>
          <p:cNvSpPr txBox="1"/>
          <p:nvPr/>
        </p:nvSpPr>
        <p:spPr>
          <a:xfrm>
            <a:off x="3866320" y="2845780"/>
            <a:ext cx="9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1922A0-4C8D-4A74-A1C1-49B00F360137}"/>
              </a:ext>
            </a:extLst>
          </p:cNvPr>
          <p:cNvSpPr/>
          <p:nvPr/>
        </p:nvSpPr>
        <p:spPr>
          <a:xfrm>
            <a:off x="4313581" y="2567943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31C8C99-10C7-46C4-B289-E5F80EF9D77A}"/>
              </a:ext>
            </a:extLst>
          </p:cNvPr>
          <p:cNvSpPr/>
          <p:nvPr/>
        </p:nvSpPr>
        <p:spPr>
          <a:xfrm>
            <a:off x="4313580" y="351379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D88FA0-335A-4EE2-B5A7-D7054FEA42E2}"/>
              </a:ext>
            </a:extLst>
          </p:cNvPr>
          <p:cNvSpPr/>
          <p:nvPr/>
        </p:nvSpPr>
        <p:spPr>
          <a:xfrm>
            <a:off x="4313580" y="4459653"/>
            <a:ext cx="947531" cy="95084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8D405E9-6F19-4338-AD89-27DBA89C7911}"/>
              </a:ext>
            </a:extLst>
          </p:cNvPr>
          <p:cNvSpPr/>
          <p:nvPr/>
        </p:nvSpPr>
        <p:spPr>
          <a:xfrm>
            <a:off x="4313580" y="5405508"/>
            <a:ext cx="947531" cy="950843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421864" y="2819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3B92A8-F23A-4B44-B8FF-4ADAD87F8524}"/>
              </a:ext>
            </a:extLst>
          </p:cNvPr>
          <p:cNvSpPr txBox="1"/>
          <p:nvPr/>
        </p:nvSpPr>
        <p:spPr>
          <a:xfrm>
            <a:off x="4567629" y="38048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AD3CD24-782D-4963-9761-D4B0B7018ED4}"/>
              </a:ext>
            </a:extLst>
          </p:cNvPr>
          <p:cNvSpPr txBox="1"/>
          <p:nvPr/>
        </p:nvSpPr>
        <p:spPr>
          <a:xfrm>
            <a:off x="724182" y="57742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宝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407C727-4C68-44D8-9480-DBD8B7ABDB85}"/>
              </a:ext>
            </a:extLst>
          </p:cNvPr>
          <p:cNvSpPr txBox="1"/>
          <p:nvPr/>
        </p:nvSpPr>
        <p:spPr>
          <a:xfrm>
            <a:off x="5417451" y="332753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可能なすべての経路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（パス）を試す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7677857-F2BA-4735-B6FF-1773AB24E9FE}"/>
              </a:ext>
            </a:extLst>
          </p:cNvPr>
          <p:cNvSpPr/>
          <p:nvPr/>
        </p:nvSpPr>
        <p:spPr>
          <a:xfrm>
            <a:off x="814192" y="3300608"/>
            <a:ext cx="1866378" cy="2549630"/>
          </a:xfrm>
          <a:custGeom>
            <a:avLst/>
            <a:gdLst>
              <a:gd name="connsiteX0" fmla="*/ 56367 w 1866378"/>
              <a:gd name="connsiteY0" fmla="*/ 0 h 2549630"/>
              <a:gd name="connsiteX1" fmla="*/ 18789 w 1866378"/>
              <a:gd name="connsiteY1" fmla="*/ 37578 h 2549630"/>
              <a:gd name="connsiteX2" fmla="*/ 12526 w 1866378"/>
              <a:gd name="connsiteY2" fmla="*/ 75156 h 2549630"/>
              <a:gd name="connsiteX3" fmla="*/ 0 w 1866378"/>
              <a:gd name="connsiteY3" fmla="*/ 125260 h 2549630"/>
              <a:gd name="connsiteX4" fmla="*/ 18789 w 1866378"/>
              <a:gd name="connsiteY4" fmla="*/ 425885 h 2549630"/>
              <a:gd name="connsiteX5" fmla="*/ 37578 w 1866378"/>
              <a:gd name="connsiteY5" fmla="*/ 463463 h 2549630"/>
              <a:gd name="connsiteX6" fmla="*/ 68893 w 1866378"/>
              <a:gd name="connsiteY6" fmla="*/ 507304 h 2549630"/>
              <a:gd name="connsiteX7" fmla="*/ 93945 w 1866378"/>
              <a:gd name="connsiteY7" fmla="*/ 526093 h 2549630"/>
              <a:gd name="connsiteX8" fmla="*/ 150312 w 1866378"/>
              <a:gd name="connsiteY8" fmla="*/ 557408 h 2549630"/>
              <a:gd name="connsiteX9" fmla="*/ 187890 w 1866378"/>
              <a:gd name="connsiteY9" fmla="*/ 601250 h 2549630"/>
              <a:gd name="connsiteX10" fmla="*/ 206679 w 1866378"/>
              <a:gd name="connsiteY10" fmla="*/ 620039 h 2549630"/>
              <a:gd name="connsiteX11" fmla="*/ 294361 w 1866378"/>
              <a:gd name="connsiteY11" fmla="*/ 657617 h 2549630"/>
              <a:gd name="connsiteX12" fmla="*/ 551145 w 1866378"/>
              <a:gd name="connsiteY12" fmla="*/ 682669 h 2549630"/>
              <a:gd name="connsiteX13" fmla="*/ 607512 w 1866378"/>
              <a:gd name="connsiteY13" fmla="*/ 713984 h 2549630"/>
              <a:gd name="connsiteX14" fmla="*/ 757824 w 1866378"/>
              <a:gd name="connsiteY14" fmla="*/ 745299 h 2549630"/>
              <a:gd name="connsiteX15" fmla="*/ 795403 w 1866378"/>
              <a:gd name="connsiteY15" fmla="*/ 757825 h 2549630"/>
              <a:gd name="connsiteX16" fmla="*/ 1033397 w 1866378"/>
              <a:gd name="connsiteY16" fmla="*/ 795403 h 2549630"/>
              <a:gd name="connsiteX17" fmla="*/ 1252603 w 1866378"/>
              <a:gd name="connsiteY17" fmla="*/ 814192 h 2549630"/>
              <a:gd name="connsiteX18" fmla="*/ 1340285 w 1866378"/>
              <a:gd name="connsiteY18" fmla="*/ 851770 h 2549630"/>
              <a:gd name="connsiteX19" fmla="*/ 1471808 w 1866378"/>
              <a:gd name="connsiteY19" fmla="*/ 864296 h 2549630"/>
              <a:gd name="connsiteX20" fmla="*/ 1528175 w 1866378"/>
              <a:gd name="connsiteY20" fmla="*/ 908137 h 2549630"/>
              <a:gd name="connsiteX21" fmla="*/ 1590805 w 1866378"/>
              <a:gd name="connsiteY21" fmla="*/ 958241 h 2549630"/>
              <a:gd name="connsiteX22" fmla="*/ 1622120 w 1866378"/>
              <a:gd name="connsiteY22" fmla="*/ 1039660 h 2549630"/>
              <a:gd name="connsiteX23" fmla="*/ 1634646 w 1866378"/>
              <a:gd name="connsiteY23" fmla="*/ 1052187 h 2549630"/>
              <a:gd name="connsiteX24" fmla="*/ 1647172 w 1866378"/>
              <a:gd name="connsiteY24" fmla="*/ 1070976 h 2549630"/>
              <a:gd name="connsiteX25" fmla="*/ 1665961 w 1866378"/>
              <a:gd name="connsiteY25" fmla="*/ 1127343 h 2549630"/>
              <a:gd name="connsiteX26" fmla="*/ 1709803 w 1866378"/>
              <a:gd name="connsiteY26" fmla="*/ 1171184 h 2549630"/>
              <a:gd name="connsiteX27" fmla="*/ 1741118 w 1866378"/>
              <a:gd name="connsiteY27" fmla="*/ 1215025 h 2549630"/>
              <a:gd name="connsiteX28" fmla="*/ 1753644 w 1866378"/>
              <a:gd name="connsiteY28" fmla="*/ 1233814 h 2549630"/>
              <a:gd name="connsiteX29" fmla="*/ 1778696 w 1866378"/>
              <a:gd name="connsiteY29" fmla="*/ 1283918 h 2549630"/>
              <a:gd name="connsiteX30" fmla="*/ 1797485 w 1866378"/>
              <a:gd name="connsiteY30" fmla="*/ 1346548 h 2549630"/>
              <a:gd name="connsiteX31" fmla="*/ 1822537 w 1866378"/>
              <a:gd name="connsiteY31" fmla="*/ 1402915 h 2549630"/>
              <a:gd name="connsiteX32" fmla="*/ 1835063 w 1866378"/>
              <a:gd name="connsiteY32" fmla="*/ 1478071 h 2549630"/>
              <a:gd name="connsiteX33" fmla="*/ 1847589 w 1866378"/>
              <a:gd name="connsiteY33" fmla="*/ 1509387 h 2549630"/>
              <a:gd name="connsiteX34" fmla="*/ 1866378 w 1866378"/>
              <a:gd name="connsiteY34" fmla="*/ 1597069 h 2549630"/>
              <a:gd name="connsiteX35" fmla="*/ 1860115 w 1866378"/>
              <a:gd name="connsiteY35" fmla="*/ 1929008 h 2549630"/>
              <a:gd name="connsiteX36" fmla="*/ 1853852 w 1866378"/>
              <a:gd name="connsiteY36" fmla="*/ 1954060 h 2549630"/>
              <a:gd name="connsiteX37" fmla="*/ 1841326 w 1866378"/>
              <a:gd name="connsiteY37" fmla="*/ 1972850 h 2549630"/>
              <a:gd name="connsiteX38" fmla="*/ 1784959 w 1866378"/>
              <a:gd name="connsiteY38" fmla="*/ 2041743 h 2549630"/>
              <a:gd name="connsiteX39" fmla="*/ 1747381 w 1866378"/>
              <a:gd name="connsiteY39" fmla="*/ 2079321 h 2549630"/>
              <a:gd name="connsiteX40" fmla="*/ 1734855 w 1866378"/>
              <a:gd name="connsiteY40" fmla="*/ 2098110 h 2549630"/>
              <a:gd name="connsiteX41" fmla="*/ 1691013 w 1866378"/>
              <a:gd name="connsiteY41" fmla="*/ 2141951 h 2549630"/>
              <a:gd name="connsiteX42" fmla="*/ 1665961 w 1866378"/>
              <a:gd name="connsiteY42" fmla="*/ 2185792 h 2549630"/>
              <a:gd name="connsiteX43" fmla="*/ 1622120 w 1866378"/>
              <a:gd name="connsiteY43" fmla="*/ 2242159 h 2549630"/>
              <a:gd name="connsiteX44" fmla="*/ 1572016 w 1866378"/>
              <a:gd name="connsiteY44" fmla="*/ 2298526 h 2549630"/>
              <a:gd name="connsiteX45" fmla="*/ 1509386 w 1866378"/>
              <a:gd name="connsiteY45" fmla="*/ 2323578 h 2549630"/>
              <a:gd name="connsiteX46" fmla="*/ 1484334 w 1866378"/>
              <a:gd name="connsiteY46" fmla="*/ 2348630 h 2549630"/>
              <a:gd name="connsiteX47" fmla="*/ 1377863 w 1866378"/>
              <a:gd name="connsiteY47" fmla="*/ 2367419 h 2549630"/>
              <a:gd name="connsiteX48" fmla="*/ 1321496 w 1866378"/>
              <a:gd name="connsiteY48" fmla="*/ 2379945 h 2549630"/>
              <a:gd name="connsiteX49" fmla="*/ 1271392 w 1866378"/>
              <a:gd name="connsiteY49" fmla="*/ 2404997 h 2549630"/>
              <a:gd name="connsiteX50" fmla="*/ 1146131 w 1866378"/>
              <a:gd name="connsiteY50" fmla="*/ 2430050 h 2549630"/>
              <a:gd name="connsiteX51" fmla="*/ 989556 w 1866378"/>
              <a:gd name="connsiteY51" fmla="*/ 2467628 h 2549630"/>
              <a:gd name="connsiteX52" fmla="*/ 764087 w 1866378"/>
              <a:gd name="connsiteY52" fmla="*/ 2492680 h 2549630"/>
              <a:gd name="connsiteX53" fmla="*/ 726509 w 1866378"/>
              <a:gd name="connsiteY53" fmla="*/ 2505206 h 2549630"/>
              <a:gd name="connsiteX54" fmla="*/ 701457 w 1866378"/>
              <a:gd name="connsiteY54" fmla="*/ 2511469 h 2549630"/>
              <a:gd name="connsiteX55" fmla="*/ 682668 w 1866378"/>
              <a:gd name="connsiteY55" fmla="*/ 2523995 h 2549630"/>
              <a:gd name="connsiteX56" fmla="*/ 601249 w 1866378"/>
              <a:gd name="connsiteY56" fmla="*/ 2536521 h 2549630"/>
              <a:gd name="connsiteX57" fmla="*/ 400833 w 1866378"/>
              <a:gd name="connsiteY57" fmla="*/ 2549047 h 254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6378" h="2549630">
                <a:moveTo>
                  <a:pt x="56367" y="0"/>
                </a:moveTo>
                <a:cubicBezTo>
                  <a:pt x="43841" y="12526"/>
                  <a:pt x="27715" y="22277"/>
                  <a:pt x="18789" y="37578"/>
                </a:cubicBezTo>
                <a:cubicBezTo>
                  <a:pt x="12390" y="48547"/>
                  <a:pt x="15187" y="62739"/>
                  <a:pt x="12526" y="75156"/>
                </a:cubicBezTo>
                <a:cubicBezTo>
                  <a:pt x="8919" y="91989"/>
                  <a:pt x="4175" y="108559"/>
                  <a:pt x="0" y="125260"/>
                </a:cubicBezTo>
                <a:cubicBezTo>
                  <a:pt x="6263" y="225468"/>
                  <a:pt x="7701" y="326095"/>
                  <a:pt x="18789" y="425885"/>
                </a:cubicBezTo>
                <a:cubicBezTo>
                  <a:pt x="20336" y="439804"/>
                  <a:pt x="30777" y="451221"/>
                  <a:pt x="37578" y="463463"/>
                </a:cubicBezTo>
                <a:cubicBezTo>
                  <a:pt x="42023" y="471464"/>
                  <a:pt x="64823" y="503234"/>
                  <a:pt x="68893" y="507304"/>
                </a:cubicBezTo>
                <a:cubicBezTo>
                  <a:pt x="76274" y="514685"/>
                  <a:pt x="85451" y="520026"/>
                  <a:pt x="93945" y="526093"/>
                </a:cubicBezTo>
                <a:cubicBezTo>
                  <a:pt x="117622" y="543005"/>
                  <a:pt x="118587" y="541546"/>
                  <a:pt x="150312" y="557408"/>
                </a:cubicBezTo>
                <a:cubicBezTo>
                  <a:pt x="171378" y="610075"/>
                  <a:pt x="148569" y="573164"/>
                  <a:pt x="187890" y="601250"/>
                </a:cubicBezTo>
                <a:cubicBezTo>
                  <a:pt x="195097" y="606398"/>
                  <a:pt x="198851" y="615895"/>
                  <a:pt x="206679" y="620039"/>
                </a:cubicBezTo>
                <a:cubicBezTo>
                  <a:pt x="234782" y="634917"/>
                  <a:pt x="263180" y="651381"/>
                  <a:pt x="294361" y="657617"/>
                </a:cubicBezTo>
                <a:cubicBezTo>
                  <a:pt x="420585" y="682861"/>
                  <a:pt x="335746" y="668772"/>
                  <a:pt x="551145" y="682669"/>
                </a:cubicBezTo>
                <a:cubicBezTo>
                  <a:pt x="569934" y="693107"/>
                  <a:pt x="587820" y="705369"/>
                  <a:pt x="607512" y="713984"/>
                </a:cubicBezTo>
                <a:cubicBezTo>
                  <a:pt x="641398" y="728809"/>
                  <a:pt x="742159" y="741894"/>
                  <a:pt x="757824" y="745299"/>
                </a:cubicBezTo>
                <a:cubicBezTo>
                  <a:pt x="770727" y="748104"/>
                  <a:pt x="782456" y="755236"/>
                  <a:pt x="795403" y="757825"/>
                </a:cubicBezTo>
                <a:cubicBezTo>
                  <a:pt x="814877" y="761720"/>
                  <a:pt x="988405" y="790812"/>
                  <a:pt x="1033397" y="795403"/>
                </a:cubicBezTo>
                <a:cubicBezTo>
                  <a:pt x="1106355" y="802848"/>
                  <a:pt x="1179534" y="807929"/>
                  <a:pt x="1252603" y="814192"/>
                </a:cubicBezTo>
                <a:cubicBezTo>
                  <a:pt x="1277822" y="826801"/>
                  <a:pt x="1317019" y="847267"/>
                  <a:pt x="1340285" y="851770"/>
                </a:cubicBezTo>
                <a:cubicBezTo>
                  <a:pt x="1383522" y="860138"/>
                  <a:pt x="1427967" y="860121"/>
                  <a:pt x="1471808" y="864296"/>
                </a:cubicBezTo>
                <a:cubicBezTo>
                  <a:pt x="1518669" y="926778"/>
                  <a:pt x="1454871" y="849494"/>
                  <a:pt x="1528175" y="908137"/>
                </a:cubicBezTo>
                <a:cubicBezTo>
                  <a:pt x="1612676" y="975738"/>
                  <a:pt x="1488154" y="906916"/>
                  <a:pt x="1590805" y="958241"/>
                </a:cubicBezTo>
                <a:cubicBezTo>
                  <a:pt x="1631050" y="1011902"/>
                  <a:pt x="1589060" y="948744"/>
                  <a:pt x="1622120" y="1039660"/>
                </a:cubicBezTo>
                <a:cubicBezTo>
                  <a:pt x="1624138" y="1045210"/>
                  <a:pt x="1630957" y="1047576"/>
                  <a:pt x="1634646" y="1052187"/>
                </a:cubicBezTo>
                <a:cubicBezTo>
                  <a:pt x="1639348" y="1058065"/>
                  <a:pt x="1642997" y="1064713"/>
                  <a:pt x="1647172" y="1070976"/>
                </a:cubicBezTo>
                <a:cubicBezTo>
                  <a:pt x="1650895" y="1085868"/>
                  <a:pt x="1657117" y="1115551"/>
                  <a:pt x="1665961" y="1127343"/>
                </a:cubicBezTo>
                <a:cubicBezTo>
                  <a:pt x="1678361" y="1143877"/>
                  <a:pt x="1698339" y="1153988"/>
                  <a:pt x="1709803" y="1171184"/>
                </a:cubicBezTo>
                <a:cubicBezTo>
                  <a:pt x="1739323" y="1215464"/>
                  <a:pt x="1702276" y="1160646"/>
                  <a:pt x="1741118" y="1215025"/>
                </a:cubicBezTo>
                <a:cubicBezTo>
                  <a:pt x="1745493" y="1221150"/>
                  <a:pt x="1750040" y="1227206"/>
                  <a:pt x="1753644" y="1233814"/>
                </a:cubicBezTo>
                <a:cubicBezTo>
                  <a:pt x="1762585" y="1250207"/>
                  <a:pt x="1778696" y="1283918"/>
                  <a:pt x="1778696" y="1283918"/>
                </a:cubicBezTo>
                <a:cubicBezTo>
                  <a:pt x="1784563" y="1313254"/>
                  <a:pt x="1783752" y="1319082"/>
                  <a:pt x="1797485" y="1346548"/>
                </a:cubicBezTo>
                <a:cubicBezTo>
                  <a:pt x="1816206" y="1383991"/>
                  <a:pt x="1809611" y="1344746"/>
                  <a:pt x="1822537" y="1402915"/>
                </a:cubicBezTo>
                <a:cubicBezTo>
                  <a:pt x="1828047" y="1427708"/>
                  <a:pt x="1829246" y="1453349"/>
                  <a:pt x="1835063" y="1478071"/>
                </a:cubicBezTo>
                <a:cubicBezTo>
                  <a:pt x="1837638" y="1489015"/>
                  <a:pt x="1844034" y="1498721"/>
                  <a:pt x="1847589" y="1509387"/>
                </a:cubicBezTo>
                <a:cubicBezTo>
                  <a:pt x="1853302" y="1526528"/>
                  <a:pt x="1866295" y="1596653"/>
                  <a:pt x="1866378" y="1597069"/>
                </a:cubicBezTo>
                <a:cubicBezTo>
                  <a:pt x="1864290" y="1707715"/>
                  <a:pt x="1863996" y="1818410"/>
                  <a:pt x="1860115" y="1929008"/>
                </a:cubicBezTo>
                <a:cubicBezTo>
                  <a:pt x="1859813" y="1937610"/>
                  <a:pt x="1857243" y="1946148"/>
                  <a:pt x="1853852" y="1954060"/>
                </a:cubicBezTo>
                <a:cubicBezTo>
                  <a:pt x="1850887" y="1960979"/>
                  <a:pt x="1845061" y="1966314"/>
                  <a:pt x="1841326" y="1972850"/>
                </a:cubicBezTo>
                <a:cubicBezTo>
                  <a:pt x="1812303" y="2023642"/>
                  <a:pt x="1851461" y="1975241"/>
                  <a:pt x="1784959" y="2041743"/>
                </a:cubicBezTo>
                <a:cubicBezTo>
                  <a:pt x="1772433" y="2054269"/>
                  <a:pt x="1757207" y="2064582"/>
                  <a:pt x="1747381" y="2079321"/>
                </a:cubicBezTo>
                <a:cubicBezTo>
                  <a:pt x="1743206" y="2085584"/>
                  <a:pt x="1739890" y="2092515"/>
                  <a:pt x="1734855" y="2098110"/>
                </a:cubicBezTo>
                <a:cubicBezTo>
                  <a:pt x="1721029" y="2113472"/>
                  <a:pt x="1701267" y="2124007"/>
                  <a:pt x="1691013" y="2141951"/>
                </a:cubicBezTo>
                <a:cubicBezTo>
                  <a:pt x="1682662" y="2156565"/>
                  <a:pt x="1675496" y="2171922"/>
                  <a:pt x="1665961" y="2185792"/>
                </a:cubicBezTo>
                <a:cubicBezTo>
                  <a:pt x="1652476" y="2205407"/>
                  <a:pt x="1632765" y="2220869"/>
                  <a:pt x="1622120" y="2242159"/>
                </a:cubicBezTo>
                <a:cubicBezTo>
                  <a:pt x="1604930" y="2276539"/>
                  <a:pt x="1612177" y="2270414"/>
                  <a:pt x="1572016" y="2298526"/>
                </a:cubicBezTo>
                <a:cubicBezTo>
                  <a:pt x="1555261" y="2310255"/>
                  <a:pt x="1527387" y="2317578"/>
                  <a:pt x="1509386" y="2323578"/>
                </a:cubicBezTo>
                <a:cubicBezTo>
                  <a:pt x="1501035" y="2331929"/>
                  <a:pt x="1495057" y="2343681"/>
                  <a:pt x="1484334" y="2348630"/>
                </a:cubicBezTo>
                <a:cubicBezTo>
                  <a:pt x="1458362" y="2360617"/>
                  <a:pt x="1406118" y="2362433"/>
                  <a:pt x="1377863" y="2367419"/>
                </a:cubicBezTo>
                <a:cubicBezTo>
                  <a:pt x="1358909" y="2370764"/>
                  <a:pt x="1340285" y="2375770"/>
                  <a:pt x="1321496" y="2379945"/>
                </a:cubicBezTo>
                <a:cubicBezTo>
                  <a:pt x="1304795" y="2388296"/>
                  <a:pt x="1288876" y="2398440"/>
                  <a:pt x="1271392" y="2404997"/>
                </a:cubicBezTo>
                <a:cubicBezTo>
                  <a:pt x="1241490" y="2416210"/>
                  <a:pt x="1172115" y="2425719"/>
                  <a:pt x="1146131" y="2430050"/>
                </a:cubicBezTo>
                <a:cubicBezTo>
                  <a:pt x="1060405" y="2472913"/>
                  <a:pt x="1121575" y="2449418"/>
                  <a:pt x="989556" y="2467628"/>
                </a:cubicBezTo>
                <a:cubicBezTo>
                  <a:pt x="799149" y="2493891"/>
                  <a:pt x="1069687" y="2467213"/>
                  <a:pt x="764087" y="2492680"/>
                </a:cubicBezTo>
                <a:cubicBezTo>
                  <a:pt x="751561" y="2496855"/>
                  <a:pt x="739156" y="2501412"/>
                  <a:pt x="726509" y="2505206"/>
                </a:cubicBezTo>
                <a:cubicBezTo>
                  <a:pt x="718264" y="2507679"/>
                  <a:pt x="709369" y="2508078"/>
                  <a:pt x="701457" y="2511469"/>
                </a:cubicBezTo>
                <a:cubicBezTo>
                  <a:pt x="694538" y="2514434"/>
                  <a:pt x="689970" y="2522169"/>
                  <a:pt x="682668" y="2523995"/>
                </a:cubicBezTo>
                <a:cubicBezTo>
                  <a:pt x="656029" y="2530655"/>
                  <a:pt x="628432" y="2532638"/>
                  <a:pt x="601249" y="2536521"/>
                </a:cubicBezTo>
                <a:cubicBezTo>
                  <a:pt x="480733" y="2553738"/>
                  <a:pt x="529226" y="2549047"/>
                  <a:pt x="400833" y="254904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5249CF8-E2FA-4C11-8AF9-B0AFD9CEB3C2}"/>
              </a:ext>
            </a:extLst>
          </p:cNvPr>
          <p:cNvSpPr/>
          <p:nvPr/>
        </p:nvSpPr>
        <p:spPr>
          <a:xfrm>
            <a:off x="977030" y="3331923"/>
            <a:ext cx="3895595" cy="2906039"/>
          </a:xfrm>
          <a:custGeom>
            <a:avLst/>
            <a:gdLst>
              <a:gd name="connsiteX0" fmla="*/ 0 w 3895595"/>
              <a:gd name="connsiteY0" fmla="*/ 0 h 2906039"/>
              <a:gd name="connsiteX1" fmla="*/ 25052 w 3895595"/>
              <a:gd name="connsiteY1" fmla="*/ 31315 h 2906039"/>
              <a:gd name="connsiteX2" fmla="*/ 50104 w 3895595"/>
              <a:gd name="connsiteY2" fmla="*/ 75156 h 2906039"/>
              <a:gd name="connsiteX3" fmla="*/ 81419 w 3895595"/>
              <a:gd name="connsiteY3" fmla="*/ 106472 h 2906039"/>
              <a:gd name="connsiteX4" fmla="*/ 93945 w 3895595"/>
              <a:gd name="connsiteY4" fmla="*/ 131524 h 2906039"/>
              <a:gd name="connsiteX5" fmla="*/ 150312 w 3895595"/>
              <a:gd name="connsiteY5" fmla="*/ 187891 h 2906039"/>
              <a:gd name="connsiteX6" fmla="*/ 206680 w 3895595"/>
              <a:gd name="connsiteY6" fmla="*/ 244258 h 2906039"/>
              <a:gd name="connsiteX7" fmla="*/ 237995 w 3895595"/>
              <a:gd name="connsiteY7" fmla="*/ 275573 h 2906039"/>
              <a:gd name="connsiteX8" fmla="*/ 269310 w 3895595"/>
              <a:gd name="connsiteY8" fmla="*/ 306888 h 2906039"/>
              <a:gd name="connsiteX9" fmla="*/ 325677 w 3895595"/>
              <a:gd name="connsiteY9" fmla="*/ 338203 h 2906039"/>
              <a:gd name="connsiteX10" fmla="*/ 350729 w 3895595"/>
              <a:gd name="connsiteY10" fmla="*/ 375781 h 2906039"/>
              <a:gd name="connsiteX11" fmla="*/ 388307 w 3895595"/>
              <a:gd name="connsiteY11" fmla="*/ 388307 h 2906039"/>
              <a:gd name="connsiteX12" fmla="*/ 413359 w 3895595"/>
              <a:gd name="connsiteY12" fmla="*/ 400833 h 2906039"/>
              <a:gd name="connsiteX13" fmla="*/ 444674 w 3895595"/>
              <a:gd name="connsiteY13" fmla="*/ 413359 h 2906039"/>
              <a:gd name="connsiteX14" fmla="*/ 475989 w 3895595"/>
              <a:gd name="connsiteY14" fmla="*/ 438411 h 2906039"/>
              <a:gd name="connsiteX15" fmla="*/ 507304 w 3895595"/>
              <a:gd name="connsiteY15" fmla="*/ 457200 h 2906039"/>
              <a:gd name="connsiteX16" fmla="*/ 538619 w 3895595"/>
              <a:gd name="connsiteY16" fmla="*/ 482252 h 2906039"/>
              <a:gd name="connsiteX17" fmla="*/ 607512 w 3895595"/>
              <a:gd name="connsiteY17" fmla="*/ 494778 h 2906039"/>
              <a:gd name="connsiteX18" fmla="*/ 657617 w 3895595"/>
              <a:gd name="connsiteY18" fmla="*/ 519830 h 2906039"/>
              <a:gd name="connsiteX19" fmla="*/ 695195 w 3895595"/>
              <a:gd name="connsiteY19" fmla="*/ 526093 h 2906039"/>
              <a:gd name="connsiteX20" fmla="*/ 713984 w 3895595"/>
              <a:gd name="connsiteY20" fmla="*/ 551145 h 2906039"/>
              <a:gd name="connsiteX21" fmla="*/ 726510 w 3895595"/>
              <a:gd name="connsiteY21" fmla="*/ 563672 h 2906039"/>
              <a:gd name="connsiteX22" fmla="*/ 782877 w 3895595"/>
              <a:gd name="connsiteY22" fmla="*/ 569935 h 2906039"/>
              <a:gd name="connsiteX23" fmla="*/ 814192 w 3895595"/>
              <a:gd name="connsiteY23" fmla="*/ 594987 h 2906039"/>
              <a:gd name="connsiteX24" fmla="*/ 977030 w 3895595"/>
              <a:gd name="connsiteY24" fmla="*/ 632565 h 2906039"/>
              <a:gd name="connsiteX25" fmla="*/ 1033397 w 3895595"/>
              <a:gd name="connsiteY25" fmla="*/ 657617 h 2906039"/>
              <a:gd name="connsiteX26" fmla="*/ 1139869 w 3895595"/>
              <a:gd name="connsiteY26" fmla="*/ 670143 h 2906039"/>
              <a:gd name="connsiteX27" fmla="*/ 1271392 w 3895595"/>
              <a:gd name="connsiteY27" fmla="*/ 695195 h 2906039"/>
              <a:gd name="connsiteX28" fmla="*/ 1365337 w 3895595"/>
              <a:gd name="connsiteY28" fmla="*/ 739036 h 2906039"/>
              <a:gd name="connsiteX29" fmla="*/ 1427967 w 3895595"/>
              <a:gd name="connsiteY29" fmla="*/ 745299 h 2906039"/>
              <a:gd name="connsiteX30" fmla="*/ 1521912 w 3895595"/>
              <a:gd name="connsiteY30" fmla="*/ 782877 h 2906039"/>
              <a:gd name="connsiteX31" fmla="*/ 1559491 w 3895595"/>
              <a:gd name="connsiteY31" fmla="*/ 795403 h 2906039"/>
              <a:gd name="connsiteX32" fmla="*/ 1584543 w 3895595"/>
              <a:gd name="connsiteY32" fmla="*/ 807929 h 2906039"/>
              <a:gd name="connsiteX33" fmla="*/ 1615858 w 3895595"/>
              <a:gd name="connsiteY33" fmla="*/ 845507 h 2906039"/>
              <a:gd name="connsiteX34" fmla="*/ 1640910 w 3895595"/>
              <a:gd name="connsiteY34" fmla="*/ 864296 h 2906039"/>
              <a:gd name="connsiteX35" fmla="*/ 1684751 w 3895595"/>
              <a:gd name="connsiteY35" fmla="*/ 920663 h 2906039"/>
              <a:gd name="connsiteX36" fmla="*/ 1697277 w 3895595"/>
              <a:gd name="connsiteY36" fmla="*/ 951978 h 2906039"/>
              <a:gd name="connsiteX37" fmla="*/ 1703540 w 3895595"/>
              <a:gd name="connsiteY37" fmla="*/ 977030 h 2906039"/>
              <a:gd name="connsiteX38" fmla="*/ 1728592 w 3895595"/>
              <a:gd name="connsiteY38" fmla="*/ 1008345 h 2906039"/>
              <a:gd name="connsiteX39" fmla="*/ 1759907 w 3895595"/>
              <a:gd name="connsiteY39" fmla="*/ 1096028 h 2906039"/>
              <a:gd name="connsiteX40" fmla="*/ 1784959 w 3895595"/>
              <a:gd name="connsiteY40" fmla="*/ 1139869 h 2906039"/>
              <a:gd name="connsiteX41" fmla="*/ 1797485 w 3895595"/>
              <a:gd name="connsiteY41" fmla="*/ 1164921 h 2906039"/>
              <a:gd name="connsiteX42" fmla="*/ 1835063 w 3895595"/>
              <a:gd name="connsiteY42" fmla="*/ 1308970 h 2906039"/>
              <a:gd name="connsiteX43" fmla="*/ 1847589 w 3895595"/>
              <a:gd name="connsiteY43" fmla="*/ 1359074 h 2906039"/>
              <a:gd name="connsiteX44" fmla="*/ 1897693 w 3895595"/>
              <a:gd name="connsiteY44" fmla="*/ 1465545 h 2906039"/>
              <a:gd name="connsiteX45" fmla="*/ 1916482 w 3895595"/>
              <a:gd name="connsiteY45" fmla="*/ 1546965 h 2906039"/>
              <a:gd name="connsiteX46" fmla="*/ 1929008 w 3895595"/>
              <a:gd name="connsiteY46" fmla="*/ 1584543 h 2906039"/>
              <a:gd name="connsiteX47" fmla="*/ 1954060 w 3895595"/>
              <a:gd name="connsiteY47" fmla="*/ 1628384 h 2906039"/>
              <a:gd name="connsiteX48" fmla="*/ 1966586 w 3895595"/>
              <a:gd name="connsiteY48" fmla="*/ 1716066 h 2906039"/>
              <a:gd name="connsiteX49" fmla="*/ 1979112 w 3895595"/>
              <a:gd name="connsiteY49" fmla="*/ 1753644 h 2906039"/>
              <a:gd name="connsiteX50" fmla="*/ 1991638 w 3895595"/>
              <a:gd name="connsiteY50" fmla="*/ 1810011 h 2906039"/>
              <a:gd name="connsiteX51" fmla="*/ 2029217 w 3895595"/>
              <a:gd name="connsiteY51" fmla="*/ 1941535 h 2906039"/>
              <a:gd name="connsiteX52" fmla="*/ 2054269 w 3895595"/>
              <a:gd name="connsiteY52" fmla="*/ 2073058 h 2906039"/>
              <a:gd name="connsiteX53" fmla="*/ 2079321 w 3895595"/>
              <a:gd name="connsiteY53" fmla="*/ 2116899 h 2906039"/>
              <a:gd name="connsiteX54" fmla="*/ 2098110 w 3895595"/>
              <a:gd name="connsiteY54" fmla="*/ 2273474 h 2906039"/>
              <a:gd name="connsiteX55" fmla="*/ 2110636 w 3895595"/>
              <a:gd name="connsiteY55" fmla="*/ 2317315 h 2906039"/>
              <a:gd name="connsiteX56" fmla="*/ 2135688 w 3895595"/>
              <a:gd name="connsiteY56" fmla="*/ 2398735 h 2906039"/>
              <a:gd name="connsiteX57" fmla="*/ 2160740 w 3895595"/>
              <a:gd name="connsiteY57" fmla="*/ 2423787 h 2906039"/>
              <a:gd name="connsiteX58" fmla="*/ 2204581 w 3895595"/>
              <a:gd name="connsiteY58" fmla="*/ 2498943 h 2906039"/>
              <a:gd name="connsiteX59" fmla="*/ 2235896 w 3895595"/>
              <a:gd name="connsiteY59" fmla="*/ 2530258 h 2906039"/>
              <a:gd name="connsiteX60" fmla="*/ 2329841 w 3895595"/>
              <a:gd name="connsiteY60" fmla="*/ 2592888 h 2906039"/>
              <a:gd name="connsiteX61" fmla="*/ 2373682 w 3895595"/>
              <a:gd name="connsiteY61" fmla="*/ 2605414 h 2906039"/>
              <a:gd name="connsiteX62" fmla="*/ 2455102 w 3895595"/>
              <a:gd name="connsiteY62" fmla="*/ 2630466 h 2906039"/>
              <a:gd name="connsiteX63" fmla="*/ 2498943 w 3895595"/>
              <a:gd name="connsiteY63" fmla="*/ 2649255 h 2906039"/>
              <a:gd name="connsiteX64" fmla="*/ 2536521 w 3895595"/>
              <a:gd name="connsiteY64" fmla="*/ 2661781 h 2906039"/>
              <a:gd name="connsiteX65" fmla="*/ 2567836 w 3895595"/>
              <a:gd name="connsiteY65" fmla="*/ 2686833 h 2906039"/>
              <a:gd name="connsiteX66" fmla="*/ 2599151 w 3895595"/>
              <a:gd name="connsiteY66" fmla="*/ 2693096 h 2906039"/>
              <a:gd name="connsiteX67" fmla="*/ 2674307 w 3895595"/>
              <a:gd name="connsiteY67" fmla="*/ 2705622 h 2906039"/>
              <a:gd name="connsiteX68" fmla="*/ 2774515 w 3895595"/>
              <a:gd name="connsiteY68" fmla="*/ 2724411 h 2906039"/>
              <a:gd name="connsiteX69" fmla="*/ 2849671 w 3895595"/>
              <a:gd name="connsiteY69" fmla="*/ 2736937 h 2906039"/>
              <a:gd name="connsiteX70" fmla="*/ 2974932 w 3895595"/>
              <a:gd name="connsiteY70" fmla="*/ 2774515 h 2906039"/>
              <a:gd name="connsiteX71" fmla="*/ 3237978 w 3895595"/>
              <a:gd name="connsiteY71" fmla="*/ 2799567 h 2906039"/>
              <a:gd name="connsiteX72" fmla="*/ 3363238 w 3895595"/>
              <a:gd name="connsiteY72" fmla="*/ 2830882 h 2906039"/>
              <a:gd name="connsiteX73" fmla="*/ 3419606 w 3895595"/>
              <a:gd name="connsiteY73" fmla="*/ 2843409 h 2906039"/>
              <a:gd name="connsiteX74" fmla="*/ 3645074 w 3895595"/>
              <a:gd name="connsiteY74" fmla="*/ 2868461 h 2906039"/>
              <a:gd name="connsiteX75" fmla="*/ 3713967 w 3895595"/>
              <a:gd name="connsiteY75" fmla="*/ 2887250 h 2906039"/>
              <a:gd name="connsiteX76" fmla="*/ 3739019 w 3895595"/>
              <a:gd name="connsiteY76" fmla="*/ 2899776 h 2906039"/>
              <a:gd name="connsiteX77" fmla="*/ 3895595 w 3895595"/>
              <a:gd name="connsiteY77" fmla="*/ 2906039 h 290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895595" h="2906039">
                <a:moveTo>
                  <a:pt x="0" y="0"/>
                </a:moveTo>
                <a:cubicBezTo>
                  <a:pt x="8351" y="10438"/>
                  <a:pt x="17637" y="20192"/>
                  <a:pt x="25052" y="31315"/>
                </a:cubicBezTo>
                <a:cubicBezTo>
                  <a:pt x="41235" y="55589"/>
                  <a:pt x="32165" y="54654"/>
                  <a:pt x="50104" y="75156"/>
                </a:cubicBezTo>
                <a:cubicBezTo>
                  <a:pt x="59825" y="86266"/>
                  <a:pt x="74817" y="93268"/>
                  <a:pt x="81419" y="106472"/>
                </a:cubicBezTo>
                <a:cubicBezTo>
                  <a:pt x="85594" y="114823"/>
                  <a:pt x="87914" y="124397"/>
                  <a:pt x="93945" y="131524"/>
                </a:cubicBezTo>
                <a:cubicBezTo>
                  <a:pt x="111109" y="151808"/>
                  <a:pt x="131523" y="169102"/>
                  <a:pt x="150312" y="187891"/>
                </a:cubicBezTo>
                <a:lnTo>
                  <a:pt x="206680" y="244258"/>
                </a:lnTo>
                <a:lnTo>
                  <a:pt x="237995" y="275573"/>
                </a:lnTo>
                <a:cubicBezTo>
                  <a:pt x="248433" y="286011"/>
                  <a:pt x="256652" y="299293"/>
                  <a:pt x="269310" y="306888"/>
                </a:cubicBezTo>
                <a:cubicBezTo>
                  <a:pt x="308631" y="330481"/>
                  <a:pt x="289737" y="320233"/>
                  <a:pt x="325677" y="338203"/>
                </a:cubicBezTo>
                <a:cubicBezTo>
                  <a:pt x="334028" y="350729"/>
                  <a:pt x="338974" y="366377"/>
                  <a:pt x="350729" y="375781"/>
                </a:cubicBezTo>
                <a:cubicBezTo>
                  <a:pt x="361039" y="384029"/>
                  <a:pt x="376048" y="383403"/>
                  <a:pt x="388307" y="388307"/>
                </a:cubicBezTo>
                <a:cubicBezTo>
                  <a:pt x="396976" y="391774"/>
                  <a:pt x="404827" y="397041"/>
                  <a:pt x="413359" y="400833"/>
                </a:cubicBezTo>
                <a:cubicBezTo>
                  <a:pt x="423632" y="405399"/>
                  <a:pt x="435034" y="407575"/>
                  <a:pt x="444674" y="413359"/>
                </a:cubicBezTo>
                <a:cubicBezTo>
                  <a:pt x="456137" y="420237"/>
                  <a:pt x="465038" y="430745"/>
                  <a:pt x="475989" y="438411"/>
                </a:cubicBezTo>
                <a:cubicBezTo>
                  <a:pt x="485962" y="445392"/>
                  <a:pt x="497331" y="450219"/>
                  <a:pt x="507304" y="457200"/>
                </a:cubicBezTo>
                <a:cubicBezTo>
                  <a:pt x="518255" y="464866"/>
                  <a:pt x="526103" y="477558"/>
                  <a:pt x="538619" y="482252"/>
                </a:cubicBezTo>
                <a:cubicBezTo>
                  <a:pt x="560474" y="490448"/>
                  <a:pt x="584548" y="490603"/>
                  <a:pt x="607512" y="494778"/>
                </a:cubicBezTo>
                <a:cubicBezTo>
                  <a:pt x="627370" y="508016"/>
                  <a:pt x="631689" y="512759"/>
                  <a:pt x="657617" y="519830"/>
                </a:cubicBezTo>
                <a:cubicBezTo>
                  <a:pt x="669868" y="523171"/>
                  <a:pt x="682669" y="524005"/>
                  <a:pt x="695195" y="526093"/>
                </a:cubicBezTo>
                <a:cubicBezTo>
                  <a:pt x="701458" y="534444"/>
                  <a:pt x="707302" y="543126"/>
                  <a:pt x="713984" y="551145"/>
                </a:cubicBezTo>
                <a:cubicBezTo>
                  <a:pt x="717764" y="555681"/>
                  <a:pt x="720813" y="562118"/>
                  <a:pt x="726510" y="563672"/>
                </a:cubicBezTo>
                <a:cubicBezTo>
                  <a:pt x="744748" y="568646"/>
                  <a:pt x="764088" y="567847"/>
                  <a:pt x="782877" y="569935"/>
                </a:cubicBezTo>
                <a:cubicBezTo>
                  <a:pt x="793315" y="578286"/>
                  <a:pt x="802097" y="589295"/>
                  <a:pt x="814192" y="594987"/>
                </a:cubicBezTo>
                <a:cubicBezTo>
                  <a:pt x="874151" y="623203"/>
                  <a:pt x="911512" y="623205"/>
                  <a:pt x="977030" y="632565"/>
                </a:cubicBezTo>
                <a:cubicBezTo>
                  <a:pt x="995819" y="640916"/>
                  <a:pt x="1013362" y="652994"/>
                  <a:pt x="1033397" y="657617"/>
                </a:cubicBezTo>
                <a:cubicBezTo>
                  <a:pt x="1068217" y="665652"/>
                  <a:pt x="1104469" y="665260"/>
                  <a:pt x="1139869" y="670143"/>
                </a:cubicBezTo>
                <a:cubicBezTo>
                  <a:pt x="1201916" y="678701"/>
                  <a:pt x="1214555" y="682564"/>
                  <a:pt x="1271392" y="695195"/>
                </a:cubicBezTo>
                <a:cubicBezTo>
                  <a:pt x="1283404" y="701201"/>
                  <a:pt x="1348876" y="735163"/>
                  <a:pt x="1365337" y="739036"/>
                </a:cubicBezTo>
                <a:cubicBezTo>
                  <a:pt x="1385760" y="743841"/>
                  <a:pt x="1407090" y="743211"/>
                  <a:pt x="1427967" y="745299"/>
                </a:cubicBezTo>
                <a:cubicBezTo>
                  <a:pt x="1540144" y="770227"/>
                  <a:pt x="1436162" y="740002"/>
                  <a:pt x="1521912" y="782877"/>
                </a:cubicBezTo>
                <a:cubicBezTo>
                  <a:pt x="1533722" y="788782"/>
                  <a:pt x="1547231" y="790499"/>
                  <a:pt x="1559491" y="795403"/>
                </a:cubicBezTo>
                <a:cubicBezTo>
                  <a:pt x="1568160" y="798870"/>
                  <a:pt x="1576192" y="803754"/>
                  <a:pt x="1584543" y="807929"/>
                </a:cubicBezTo>
                <a:cubicBezTo>
                  <a:pt x="1594981" y="820455"/>
                  <a:pt x="1604328" y="833977"/>
                  <a:pt x="1615858" y="845507"/>
                </a:cubicBezTo>
                <a:cubicBezTo>
                  <a:pt x="1623239" y="852888"/>
                  <a:pt x="1633529" y="856915"/>
                  <a:pt x="1640910" y="864296"/>
                </a:cubicBezTo>
                <a:cubicBezTo>
                  <a:pt x="1646454" y="869840"/>
                  <a:pt x="1677302" y="905765"/>
                  <a:pt x="1684751" y="920663"/>
                </a:cubicBezTo>
                <a:cubicBezTo>
                  <a:pt x="1689779" y="930719"/>
                  <a:pt x="1693722" y="941312"/>
                  <a:pt x="1697277" y="951978"/>
                </a:cubicBezTo>
                <a:cubicBezTo>
                  <a:pt x="1699999" y="960144"/>
                  <a:pt x="1699360" y="969506"/>
                  <a:pt x="1703540" y="977030"/>
                </a:cubicBezTo>
                <a:cubicBezTo>
                  <a:pt x="1710032" y="988715"/>
                  <a:pt x="1721177" y="997222"/>
                  <a:pt x="1728592" y="1008345"/>
                </a:cubicBezTo>
                <a:cubicBezTo>
                  <a:pt x="1746412" y="1035076"/>
                  <a:pt x="1749178" y="1066524"/>
                  <a:pt x="1759907" y="1096028"/>
                </a:cubicBezTo>
                <a:cubicBezTo>
                  <a:pt x="1769370" y="1122052"/>
                  <a:pt x="1772437" y="1117956"/>
                  <a:pt x="1784959" y="1139869"/>
                </a:cubicBezTo>
                <a:cubicBezTo>
                  <a:pt x="1789591" y="1147975"/>
                  <a:pt x="1793310" y="1156570"/>
                  <a:pt x="1797485" y="1164921"/>
                </a:cubicBezTo>
                <a:cubicBezTo>
                  <a:pt x="1819145" y="1284052"/>
                  <a:pt x="1797640" y="1184228"/>
                  <a:pt x="1835063" y="1308970"/>
                </a:cubicBezTo>
                <a:cubicBezTo>
                  <a:pt x="1840010" y="1325459"/>
                  <a:pt x="1842145" y="1342742"/>
                  <a:pt x="1847589" y="1359074"/>
                </a:cubicBezTo>
                <a:cubicBezTo>
                  <a:pt x="1856917" y="1387057"/>
                  <a:pt x="1886655" y="1443469"/>
                  <a:pt x="1897693" y="1465545"/>
                </a:cubicBezTo>
                <a:cubicBezTo>
                  <a:pt x="1904218" y="1498173"/>
                  <a:pt x="1906410" y="1511711"/>
                  <a:pt x="1916482" y="1546965"/>
                </a:cubicBezTo>
                <a:cubicBezTo>
                  <a:pt x="1920109" y="1559661"/>
                  <a:pt x="1923475" y="1572555"/>
                  <a:pt x="1929008" y="1584543"/>
                </a:cubicBezTo>
                <a:cubicBezTo>
                  <a:pt x="1936061" y="1599825"/>
                  <a:pt x="1945709" y="1613770"/>
                  <a:pt x="1954060" y="1628384"/>
                </a:cubicBezTo>
                <a:cubicBezTo>
                  <a:pt x="1958235" y="1657611"/>
                  <a:pt x="1960796" y="1687115"/>
                  <a:pt x="1966586" y="1716066"/>
                </a:cubicBezTo>
                <a:cubicBezTo>
                  <a:pt x="1969175" y="1729013"/>
                  <a:pt x="1975710" y="1740886"/>
                  <a:pt x="1979112" y="1753644"/>
                </a:cubicBezTo>
                <a:cubicBezTo>
                  <a:pt x="1984071" y="1772241"/>
                  <a:pt x="1986679" y="1791414"/>
                  <a:pt x="1991638" y="1810011"/>
                </a:cubicBezTo>
                <a:cubicBezTo>
                  <a:pt x="2003386" y="1854067"/>
                  <a:pt x="2022284" y="1896469"/>
                  <a:pt x="2029217" y="1941535"/>
                </a:cubicBezTo>
                <a:cubicBezTo>
                  <a:pt x="2032885" y="1965377"/>
                  <a:pt x="2042278" y="2043080"/>
                  <a:pt x="2054269" y="2073058"/>
                </a:cubicBezTo>
                <a:cubicBezTo>
                  <a:pt x="2060520" y="2088685"/>
                  <a:pt x="2070970" y="2102285"/>
                  <a:pt x="2079321" y="2116899"/>
                </a:cubicBezTo>
                <a:cubicBezTo>
                  <a:pt x="2080187" y="2125130"/>
                  <a:pt x="2089425" y="2235841"/>
                  <a:pt x="2098110" y="2273474"/>
                </a:cubicBezTo>
                <a:cubicBezTo>
                  <a:pt x="2101528" y="2288283"/>
                  <a:pt x="2106950" y="2302570"/>
                  <a:pt x="2110636" y="2317315"/>
                </a:cubicBezTo>
                <a:cubicBezTo>
                  <a:pt x="2117023" y="2342864"/>
                  <a:pt x="2118515" y="2375837"/>
                  <a:pt x="2135688" y="2398735"/>
                </a:cubicBezTo>
                <a:cubicBezTo>
                  <a:pt x="2142774" y="2408183"/>
                  <a:pt x="2152389" y="2415436"/>
                  <a:pt x="2160740" y="2423787"/>
                </a:cubicBezTo>
                <a:cubicBezTo>
                  <a:pt x="2182830" y="2490057"/>
                  <a:pt x="2163685" y="2468271"/>
                  <a:pt x="2204581" y="2498943"/>
                </a:cubicBezTo>
                <a:cubicBezTo>
                  <a:pt x="2215849" y="2532746"/>
                  <a:pt x="2202037" y="2506073"/>
                  <a:pt x="2235896" y="2530258"/>
                </a:cubicBezTo>
                <a:cubicBezTo>
                  <a:pt x="2300009" y="2576053"/>
                  <a:pt x="2276771" y="2575198"/>
                  <a:pt x="2329841" y="2592888"/>
                </a:cubicBezTo>
                <a:cubicBezTo>
                  <a:pt x="2344260" y="2597694"/>
                  <a:pt x="2359068" y="2601239"/>
                  <a:pt x="2373682" y="2605414"/>
                </a:cubicBezTo>
                <a:cubicBezTo>
                  <a:pt x="2411933" y="2630915"/>
                  <a:pt x="2380148" y="2613169"/>
                  <a:pt x="2455102" y="2630466"/>
                </a:cubicBezTo>
                <a:cubicBezTo>
                  <a:pt x="2478927" y="2635964"/>
                  <a:pt x="2473390" y="2639034"/>
                  <a:pt x="2498943" y="2649255"/>
                </a:cubicBezTo>
                <a:cubicBezTo>
                  <a:pt x="2511202" y="2654159"/>
                  <a:pt x="2523995" y="2657606"/>
                  <a:pt x="2536521" y="2661781"/>
                </a:cubicBezTo>
                <a:cubicBezTo>
                  <a:pt x="2546959" y="2670132"/>
                  <a:pt x="2555880" y="2680855"/>
                  <a:pt x="2567836" y="2686833"/>
                </a:cubicBezTo>
                <a:cubicBezTo>
                  <a:pt x="2577357" y="2691594"/>
                  <a:pt x="2588668" y="2691246"/>
                  <a:pt x="2599151" y="2693096"/>
                </a:cubicBezTo>
                <a:lnTo>
                  <a:pt x="2674307" y="2705622"/>
                </a:lnTo>
                <a:lnTo>
                  <a:pt x="2774515" y="2724411"/>
                </a:lnTo>
                <a:cubicBezTo>
                  <a:pt x="2799517" y="2728876"/>
                  <a:pt x="2825032" y="2730777"/>
                  <a:pt x="2849671" y="2736937"/>
                </a:cubicBezTo>
                <a:cubicBezTo>
                  <a:pt x="2891962" y="2747510"/>
                  <a:pt x="2931607" y="2769701"/>
                  <a:pt x="2974932" y="2774515"/>
                </a:cubicBezTo>
                <a:cubicBezTo>
                  <a:pt x="3137636" y="2792593"/>
                  <a:pt x="3049987" y="2783901"/>
                  <a:pt x="3237978" y="2799567"/>
                </a:cubicBezTo>
                <a:lnTo>
                  <a:pt x="3363238" y="2830882"/>
                </a:lnTo>
                <a:cubicBezTo>
                  <a:pt x="3381948" y="2835398"/>
                  <a:pt x="3400507" y="2841022"/>
                  <a:pt x="3419606" y="2843409"/>
                </a:cubicBezTo>
                <a:cubicBezTo>
                  <a:pt x="3521153" y="2856103"/>
                  <a:pt x="3555817" y="2849866"/>
                  <a:pt x="3645074" y="2868461"/>
                </a:cubicBezTo>
                <a:cubicBezTo>
                  <a:pt x="3668377" y="2873316"/>
                  <a:pt x="3691385" y="2879723"/>
                  <a:pt x="3713967" y="2887250"/>
                </a:cubicBezTo>
                <a:cubicBezTo>
                  <a:pt x="3722824" y="2890202"/>
                  <a:pt x="3729740" y="2898745"/>
                  <a:pt x="3739019" y="2899776"/>
                </a:cubicBezTo>
                <a:cubicBezTo>
                  <a:pt x="3797019" y="2906220"/>
                  <a:pt x="3842845" y="2906039"/>
                  <a:pt x="3895595" y="2906039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9F26480-AA1C-46AE-9C26-A3EBA96CAB50}"/>
              </a:ext>
            </a:extLst>
          </p:cNvPr>
          <p:cNvSpPr/>
          <p:nvPr/>
        </p:nvSpPr>
        <p:spPr>
          <a:xfrm>
            <a:off x="1158658" y="3031299"/>
            <a:ext cx="3720253" cy="851769"/>
          </a:xfrm>
          <a:custGeom>
            <a:avLst/>
            <a:gdLst>
              <a:gd name="connsiteX0" fmla="*/ 0 w 3720253"/>
              <a:gd name="connsiteY0" fmla="*/ 263046 h 851769"/>
              <a:gd name="connsiteX1" fmla="*/ 18789 w 3720253"/>
              <a:gd name="connsiteY1" fmla="*/ 300624 h 851769"/>
              <a:gd name="connsiteX2" fmla="*/ 43841 w 3720253"/>
              <a:gd name="connsiteY2" fmla="*/ 325676 h 851769"/>
              <a:gd name="connsiteX3" fmla="*/ 56367 w 3720253"/>
              <a:gd name="connsiteY3" fmla="*/ 356991 h 851769"/>
              <a:gd name="connsiteX4" fmla="*/ 81419 w 3720253"/>
              <a:gd name="connsiteY4" fmla="*/ 394569 h 851769"/>
              <a:gd name="connsiteX5" fmla="*/ 93945 w 3720253"/>
              <a:gd name="connsiteY5" fmla="*/ 425885 h 851769"/>
              <a:gd name="connsiteX6" fmla="*/ 112734 w 3720253"/>
              <a:gd name="connsiteY6" fmla="*/ 444674 h 851769"/>
              <a:gd name="connsiteX7" fmla="*/ 125260 w 3720253"/>
              <a:gd name="connsiteY7" fmla="*/ 469726 h 851769"/>
              <a:gd name="connsiteX8" fmla="*/ 144049 w 3720253"/>
              <a:gd name="connsiteY8" fmla="*/ 482252 h 851769"/>
              <a:gd name="connsiteX9" fmla="*/ 187890 w 3720253"/>
              <a:gd name="connsiteY9" fmla="*/ 519830 h 851769"/>
              <a:gd name="connsiteX10" fmla="*/ 206679 w 3720253"/>
              <a:gd name="connsiteY10" fmla="*/ 544882 h 851769"/>
              <a:gd name="connsiteX11" fmla="*/ 244257 w 3720253"/>
              <a:gd name="connsiteY11" fmla="*/ 588723 h 851769"/>
              <a:gd name="connsiteX12" fmla="*/ 263046 w 3720253"/>
              <a:gd name="connsiteY12" fmla="*/ 594986 h 851769"/>
              <a:gd name="connsiteX13" fmla="*/ 300624 w 3720253"/>
              <a:gd name="connsiteY13" fmla="*/ 632564 h 851769"/>
              <a:gd name="connsiteX14" fmla="*/ 350728 w 3720253"/>
              <a:gd name="connsiteY14" fmla="*/ 657616 h 851769"/>
              <a:gd name="connsiteX15" fmla="*/ 388306 w 3720253"/>
              <a:gd name="connsiteY15" fmla="*/ 663879 h 851769"/>
              <a:gd name="connsiteX16" fmla="*/ 482252 w 3720253"/>
              <a:gd name="connsiteY16" fmla="*/ 713983 h 851769"/>
              <a:gd name="connsiteX17" fmla="*/ 507304 w 3720253"/>
              <a:gd name="connsiteY17" fmla="*/ 726509 h 851769"/>
              <a:gd name="connsiteX18" fmla="*/ 538619 w 3720253"/>
              <a:gd name="connsiteY18" fmla="*/ 739035 h 851769"/>
              <a:gd name="connsiteX19" fmla="*/ 557408 w 3720253"/>
              <a:gd name="connsiteY19" fmla="*/ 751561 h 851769"/>
              <a:gd name="connsiteX20" fmla="*/ 645090 w 3720253"/>
              <a:gd name="connsiteY20" fmla="*/ 764087 h 851769"/>
              <a:gd name="connsiteX21" fmla="*/ 751561 w 3720253"/>
              <a:gd name="connsiteY21" fmla="*/ 789139 h 851769"/>
              <a:gd name="connsiteX22" fmla="*/ 864295 w 3720253"/>
              <a:gd name="connsiteY22" fmla="*/ 814191 h 851769"/>
              <a:gd name="connsiteX23" fmla="*/ 958241 w 3720253"/>
              <a:gd name="connsiteY23" fmla="*/ 839243 h 851769"/>
              <a:gd name="connsiteX24" fmla="*/ 1215024 w 3720253"/>
              <a:gd name="connsiteY24" fmla="*/ 851769 h 851769"/>
              <a:gd name="connsiteX25" fmla="*/ 1465545 w 3720253"/>
              <a:gd name="connsiteY25" fmla="*/ 845506 h 851769"/>
              <a:gd name="connsiteX26" fmla="*/ 1515649 w 3720253"/>
              <a:gd name="connsiteY26" fmla="*/ 795402 h 851769"/>
              <a:gd name="connsiteX27" fmla="*/ 1528175 w 3720253"/>
              <a:gd name="connsiteY27" fmla="*/ 745298 h 851769"/>
              <a:gd name="connsiteX28" fmla="*/ 1546964 w 3720253"/>
              <a:gd name="connsiteY28" fmla="*/ 726509 h 851769"/>
              <a:gd name="connsiteX29" fmla="*/ 1578279 w 3720253"/>
              <a:gd name="connsiteY29" fmla="*/ 682668 h 851769"/>
              <a:gd name="connsiteX30" fmla="*/ 1590805 w 3720253"/>
              <a:gd name="connsiteY30" fmla="*/ 645090 h 851769"/>
              <a:gd name="connsiteX31" fmla="*/ 1615857 w 3720253"/>
              <a:gd name="connsiteY31" fmla="*/ 620038 h 851769"/>
              <a:gd name="connsiteX32" fmla="*/ 1640909 w 3720253"/>
              <a:gd name="connsiteY32" fmla="*/ 469726 h 851769"/>
              <a:gd name="connsiteX33" fmla="*/ 1665961 w 3720253"/>
              <a:gd name="connsiteY33" fmla="*/ 432148 h 851769"/>
              <a:gd name="connsiteX34" fmla="*/ 1697276 w 3720253"/>
              <a:gd name="connsiteY34" fmla="*/ 306887 h 851769"/>
              <a:gd name="connsiteX35" fmla="*/ 1747380 w 3720253"/>
              <a:gd name="connsiteY35" fmla="*/ 231731 h 851769"/>
              <a:gd name="connsiteX36" fmla="*/ 1772432 w 3720253"/>
              <a:gd name="connsiteY36" fmla="*/ 219205 h 851769"/>
              <a:gd name="connsiteX37" fmla="*/ 1816274 w 3720253"/>
              <a:gd name="connsiteY37" fmla="*/ 175364 h 851769"/>
              <a:gd name="connsiteX38" fmla="*/ 1853852 w 3720253"/>
              <a:gd name="connsiteY38" fmla="*/ 150312 h 851769"/>
              <a:gd name="connsiteX39" fmla="*/ 1878904 w 3720253"/>
              <a:gd name="connsiteY39" fmla="*/ 125260 h 851769"/>
              <a:gd name="connsiteX40" fmla="*/ 1922745 w 3720253"/>
              <a:gd name="connsiteY40" fmla="*/ 93945 h 851769"/>
              <a:gd name="connsiteX41" fmla="*/ 1979112 w 3720253"/>
              <a:gd name="connsiteY41" fmla="*/ 68893 h 851769"/>
              <a:gd name="connsiteX42" fmla="*/ 2029216 w 3720253"/>
              <a:gd name="connsiteY42" fmla="*/ 43841 h 851769"/>
              <a:gd name="connsiteX43" fmla="*/ 2098109 w 3720253"/>
              <a:gd name="connsiteY43" fmla="*/ 31315 h 851769"/>
              <a:gd name="connsiteX44" fmla="*/ 2141950 w 3720253"/>
              <a:gd name="connsiteY44" fmla="*/ 25052 h 851769"/>
              <a:gd name="connsiteX45" fmla="*/ 2267210 w 3720253"/>
              <a:gd name="connsiteY45" fmla="*/ 0 h 851769"/>
              <a:gd name="connsiteX46" fmla="*/ 2686832 w 3720253"/>
              <a:gd name="connsiteY46" fmla="*/ 6263 h 851769"/>
              <a:gd name="connsiteX47" fmla="*/ 2949879 w 3720253"/>
              <a:gd name="connsiteY47" fmla="*/ 31315 h 851769"/>
              <a:gd name="connsiteX48" fmla="*/ 3075139 w 3720253"/>
              <a:gd name="connsiteY48" fmla="*/ 68893 h 851769"/>
              <a:gd name="connsiteX49" fmla="*/ 3125243 w 3720253"/>
              <a:gd name="connsiteY49" fmla="*/ 93945 h 851769"/>
              <a:gd name="connsiteX50" fmla="*/ 3194137 w 3720253"/>
              <a:gd name="connsiteY50" fmla="*/ 137786 h 851769"/>
              <a:gd name="connsiteX51" fmla="*/ 3263030 w 3720253"/>
              <a:gd name="connsiteY51" fmla="*/ 162838 h 851769"/>
              <a:gd name="connsiteX52" fmla="*/ 3288082 w 3720253"/>
              <a:gd name="connsiteY52" fmla="*/ 187890 h 851769"/>
              <a:gd name="connsiteX53" fmla="*/ 3363238 w 3720253"/>
              <a:gd name="connsiteY53" fmla="*/ 212942 h 851769"/>
              <a:gd name="connsiteX54" fmla="*/ 3388290 w 3720253"/>
              <a:gd name="connsiteY54" fmla="*/ 225468 h 851769"/>
              <a:gd name="connsiteX55" fmla="*/ 3432131 w 3720253"/>
              <a:gd name="connsiteY55" fmla="*/ 281835 h 851769"/>
              <a:gd name="connsiteX56" fmla="*/ 3457183 w 3720253"/>
              <a:gd name="connsiteY56" fmla="*/ 300624 h 851769"/>
              <a:gd name="connsiteX57" fmla="*/ 3475972 w 3720253"/>
              <a:gd name="connsiteY57" fmla="*/ 325676 h 851769"/>
              <a:gd name="connsiteX58" fmla="*/ 3494761 w 3720253"/>
              <a:gd name="connsiteY58" fmla="*/ 344465 h 851769"/>
              <a:gd name="connsiteX59" fmla="*/ 3519813 w 3720253"/>
              <a:gd name="connsiteY59" fmla="*/ 400833 h 851769"/>
              <a:gd name="connsiteX60" fmla="*/ 3544865 w 3720253"/>
              <a:gd name="connsiteY60" fmla="*/ 444674 h 851769"/>
              <a:gd name="connsiteX61" fmla="*/ 3569917 w 3720253"/>
              <a:gd name="connsiteY61" fmla="*/ 463463 h 851769"/>
              <a:gd name="connsiteX62" fmla="*/ 3576180 w 3720253"/>
              <a:gd name="connsiteY62" fmla="*/ 488515 h 851769"/>
              <a:gd name="connsiteX63" fmla="*/ 3601232 w 3720253"/>
              <a:gd name="connsiteY63" fmla="*/ 507304 h 851769"/>
              <a:gd name="connsiteX64" fmla="*/ 3613758 w 3720253"/>
              <a:gd name="connsiteY64" fmla="*/ 526093 h 851769"/>
              <a:gd name="connsiteX65" fmla="*/ 3620021 w 3720253"/>
              <a:gd name="connsiteY65" fmla="*/ 576197 h 851769"/>
              <a:gd name="connsiteX66" fmla="*/ 3632547 w 3720253"/>
              <a:gd name="connsiteY66" fmla="*/ 594986 h 851769"/>
              <a:gd name="connsiteX67" fmla="*/ 3657600 w 3720253"/>
              <a:gd name="connsiteY67" fmla="*/ 638827 h 851769"/>
              <a:gd name="connsiteX68" fmla="*/ 3676389 w 3720253"/>
              <a:gd name="connsiteY68" fmla="*/ 682668 h 851769"/>
              <a:gd name="connsiteX69" fmla="*/ 3707704 w 3720253"/>
              <a:gd name="connsiteY69" fmla="*/ 770350 h 851769"/>
              <a:gd name="connsiteX70" fmla="*/ 3720230 w 3720253"/>
              <a:gd name="connsiteY70" fmla="*/ 826717 h 8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20253" h="851769">
                <a:moveTo>
                  <a:pt x="0" y="263046"/>
                </a:moveTo>
                <a:cubicBezTo>
                  <a:pt x="6263" y="275572"/>
                  <a:pt x="10758" y="289151"/>
                  <a:pt x="18789" y="300624"/>
                </a:cubicBezTo>
                <a:cubicBezTo>
                  <a:pt x="25561" y="310299"/>
                  <a:pt x="37290" y="315850"/>
                  <a:pt x="43841" y="325676"/>
                </a:cubicBezTo>
                <a:cubicBezTo>
                  <a:pt x="50077" y="335030"/>
                  <a:pt x="50984" y="347121"/>
                  <a:pt x="56367" y="356991"/>
                </a:cubicBezTo>
                <a:cubicBezTo>
                  <a:pt x="63576" y="370207"/>
                  <a:pt x="74210" y="381353"/>
                  <a:pt x="81419" y="394569"/>
                </a:cubicBezTo>
                <a:cubicBezTo>
                  <a:pt x="86803" y="404439"/>
                  <a:pt x="87986" y="416351"/>
                  <a:pt x="93945" y="425885"/>
                </a:cubicBezTo>
                <a:cubicBezTo>
                  <a:pt x="98639" y="433396"/>
                  <a:pt x="107586" y="437467"/>
                  <a:pt x="112734" y="444674"/>
                </a:cubicBezTo>
                <a:cubicBezTo>
                  <a:pt x="118161" y="452271"/>
                  <a:pt x="119283" y="462554"/>
                  <a:pt x="125260" y="469726"/>
                </a:cubicBezTo>
                <a:cubicBezTo>
                  <a:pt x="130079" y="475509"/>
                  <a:pt x="137924" y="477877"/>
                  <a:pt x="144049" y="482252"/>
                </a:cubicBezTo>
                <a:cubicBezTo>
                  <a:pt x="162287" y="495279"/>
                  <a:pt x="173514" y="503059"/>
                  <a:pt x="187890" y="519830"/>
                </a:cubicBezTo>
                <a:cubicBezTo>
                  <a:pt x="194683" y="527755"/>
                  <a:pt x="200612" y="536388"/>
                  <a:pt x="206679" y="544882"/>
                </a:cubicBezTo>
                <a:cubicBezTo>
                  <a:pt x="220471" y="564191"/>
                  <a:pt x="222174" y="572949"/>
                  <a:pt x="244257" y="588723"/>
                </a:cubicBezTo>
                <a:cubicBezTo>
                  <a:pt x="249629" y="592560"/>
                  <a:pt x="256783" y="592898"/>
                  <a:pt x="263046" y="594986"/>
                </a:cubicBezTo>
                <a:cubicBezTo>
                  <a:pt x="275572" y="607512"/>
                  <a:pt x="287384" y="620795"/>
                  <a:pt x="300624" y="632564"/>
                </a:cubicBezTo>
                <a:cubicBezTo>
                  <a:pt x="313320" y="643849"/>
                  <a:pt x="335496" y="653462"/>
                  <a:pt x="350728" y="657616"/>
                </a:cubicBezTo>
                <a:cubicBezTo>
                  <a:pt x="362979" y="660957"/>
                  <a:pt x="375780" y="661791"/>
                  <a:pt x="388306" y="663879"/>
                </a:cubicBezTo>
                <a:cubicBezTo>
                  <a:pt x="459658" y="713824"/>
                  <a:pt x="425948" y="702722"/>
                  <a:pt x="482252" y="713983"/>
                </a:cubicBezTo>
                <a:cubicBezTo>
                  <a:pt x="490603" y="718158"/>
                  <a:pt x="498772" y="722717"/>
                  <a:pt x="507304" y="726509"/>
                </a:cubicBezTo>
                <a:cubicBezTo>
                  <a:pt x="517577" y="731075"/>
                  <a:pt x="528563" y="734007"/>
                  <a:pt x="538619" y="739035"/>
                </a:cubicBezTo>
                <a:cubicBezTo>
                  <a:pt x="545352" y="742401"/>
                  <a:pt x="550081" y="749837"/>
                  <a:pt x="557408" y="751561"/>
                </a:cubicBezTo>
                <a:cubicBezTo>
                  <a:pt x="586147" y="758323"/>
                  <a:pt x="615863" y="759912"/>
                  <a:pt x="645090" y="764087"/>
                </a:cubicBezTo>
                <a:cubicBezTo>
                  <a:pt x="706349" y="788591"/>
                  <a:pt x="650941" y="769015"/>
                  <a:pt x="751561" y="789139"/>
                </a:cubicBezTo>
                <a:cubicBezTo>
                  <a:pt x="789308" y="796688"/>
                  <a:pt x="826863" y="805207"/>
                  <a:pt x="864295" y="814191"/>
                </a:cubicBezTo>
                <a:cubicBezTo>
                  <a:pt x="881253" y="818261"/>
                  <a:pt x="942592" y="837966"/>
                  <a:pt x="958241" y="839243"/>
                </a:cubicBezTo>
                <a:cubicBezTo>
                  <a:pt x="1043653" y="846215"/>
                  <a:pt x="1129430" y="847594"/>
                  <a:pt x="1215024" y="851769"/>
                </a:cubicBezTo>
                <a:lnTo>
                  <a:pt x="1465545" y="845506"/>
                </a:lnTo>
                <a:cubicBezTo>
                  <a:pt x="1491400" y="842696"/>
                  <a:pt x="1508478" y="816914"/>
                  <a:pt x="1515649" y="795402"/>
                </a:cubicBezTo>
                <a:cubicBezTo>
                  <a:pt x="1521093" y="779070"/>
                  <a:pt x="1521051" y="760970"/>
                  <a:pt x="1528175" y="745298"/>
                </a:cubicBezTo>
                <a:cubicBezTo>
                  <a:pt x="1531840" y="737235"/>
                  <a:pt x="1541816" y="733716"/>
                  <a:pt x="1546964" y="726509"/>
                </a:cubicBezTo>
                <a:cubicBezTo>
                  <a:pt x="1588182" y="668804"/>
                  <a:pt x="1529427" y="731520"/>
                  <a:pt x="1578279" y="682668"/>
                </a:cubicBezTo>
                <a:cubicBezTo>
                  <a:pt x="1582454" y="670142"/>
                  <a:pt x="1584012" y="656412"/>
                  <a:pt x="1590805" y="645090"/>
                </a:cubicBezTo>
                <a:cubicBezTo>
                  <a:pt x="1596881" y="634963"/>
                  <a:pt x="1612301" y="631299"/>
                  <a:pt x="1615857" y="620038"/>
                </a:cubicBezTo>
                <a:cubicBezTo>
                  <a:pt x="1633454" y="564313"/>
                  <a:pt x="1619990" y="522024"/>
                  <a:pt x="1640909" y="469726"/>
                </a:cubicBezTo>
                <a:cubicBezTo>
                  <a:pt x="1646500" y="455748"/>
                  <a:pt x="1657610" y="444674"/>
                  <a:pt x="1665961" y="432148"/>
                </a:cubicBezTo>
                <a:cubicBezTo>
                  <a:pt x="1670162" y="411145"/>
                  <a:pt x="1678801" y="338294"/>
                  <a:pt x="1697276" y="306887"/>
                </a:cubicBezTo>
                <a:cubicBezTo>
                  <a:pt x="1712542" y="280935"/>
                  <a:pt x="1720450" y="245196"/>
                  <a:pt x="1747380" y="231731"/>
                </a:cubicBezTo>
                <a:cubicBezTo>
                  <a:pt x="1755731" y="227556"/>
                  <a:pt x="1765206" y="225117"/>
                  <a:pt x="1772432" y="219205"/>
                </a:cubicBezTo>
                <a:cubicBezTo>
                  <a:pt x="1788428" y="206118"/>
                  <a:pt x="1799078" y="186828"/>
                  <a:pt x="1816274" y="175364"/>
                </a:cubicBezTo>
                <a:cubicBezTo>
                  <a:pt x="1828800" y="167013"/>
                  <a:pt x="1842097" y="159716"/>
                  <a:pt x="1853852" y="150312"/>
                </a:cubicBezTo>
                <a:cubicBezTo>
                  <a:pt x="1863074" y="142935"/>
                  <a:pt x="1870016" y="133037"/>
                  <a:pt x="1878904" y="125260"/>
                </a:cubicBezTo>
                <a:cubicBezTo>
                  <a:pt x="1885230" y="119725"/>
                  <a:pt x="1913117" y="99447"/>
                  <a:pt x="1922745" y="93945"/>
                </a:cubicBezTo>
                <a:cubicBezTo>
                  <a:pt x="1953627" y="76298"/>
                  <a:pt x="1944216" y="84999"/>
                  <a:pt x="1979112" y="68893"/>
                </a:cubicBezTo>
                <a:cubicBezTo>
                  <a:pt x="1996066" y="61068"/>
                  <a:pt x="2010845" y="47181"/>
                  <a:pt x="2029216" y="43841"/>
                </a:cubicBezTo>
                <a:lnTo>
                  <a:pt x="2098109" y="31315"/>
                </a:lnTo>
                <a:cubicBezTo>
                  <a:pt x="2112670" y="28888"/>
                  <a:pt x="2127435" y="27740"/>
                  <a:pt x="2141950" y="25052"/>
                </a:cubicBezTo>
                <a:cubicBezTo>
                  <a:pt x="2183818" y="17299"/>
                  <a:pt x="2267210" y="0"/>
                  <a:pt x="2267210" y="0"/>
                </a:cubicBezTo>
                <a:cubicBezTo>
                  <a:pt x="2407084" y="2088"/>
                  <a:pt x="2547089" y="-147"/>
                  <a:pt x="2686832" y="6263"/>
                </a:cubicBezTo>
                <a:cubicBezTo>
                  <a:pt x="2774819" y="10299"/>
                  <a:pt x="2949879" y="31315"/>
                  <a:pt x="2949879" y="31315"/>
                </a:cubicBezTo>
                <a:cubicBezTo>
                  <a:pt x="3068564" y="90658"/>
                  <a:pt x="2919181" y="22106"/>
                  <a:pt x="3075139" y="68893"/>
                </a:cubicBezTo>
                <a:cubicBezTo>
                  <a:pt x="3093024" y="74259"/>
                  <a:pt x="3108542" y="85594"/>
                  <a:pt x="3125243" y="93945"/>
                </a:cubicBezTo>
                <a:cubicBezTo>
                  <a:pt x="3181639" y="122143"/>
                  <a:pt x="3113304" y="86348"/>
                  <a:pt x="3194137" y="137786"/>
                </a:cubicBezTo>
                <a:cubicBezTo>
                  <a:pt x="3217755" y="152815"/>
                  <a:pt x="3234676" y="154737"/>
                  <a:pt x="3263030" y="162838"/>
                </a:cubicBezTo>
                <a:cubicBezTo>
                  <a:pt x="3271381" y="171189"/>
                  <a:pt x="3277519" y="182609"/>
                  <a:pt x="3288082" y="187890"/>
                </a:cubicBezTo>
                <a:cubicBezTo>
                  <a:pt x="3311701" y="199700"/>
                  <a:pt x="3339619" y="201132"/>
                  <a:pt x="3363238" y="212942"/>
                </a:cubicBezTo>
                <a:lnTo>
                  <a:pt x="3388290" y="225468"/>
                </a:lnTo>
                <a:cubicBezTo>
                  <a:pt x="3403188" y="247815"/>
                  <a:pt x="3410451" y="260155"/>
                  <a:pt x="3432131" y="281835"/>
                </a:cubicBezTo>
                <a:cubicBezTo>
                  <a:pt x="3439512" y="289216"/>
                  <a:pt x="3449802" y="293243"/>
                  <a:pt x="3457183" y="300624"/>
                </a:cubicBezTo>
                <a:cubicBezTo>
                  <a:pt x="3464564" y="308005"/>
                  <a:pt x="3469179" y="317751"/>
                  <a:pt x="3475972" y="325676"/>
                </a:cubicBezTo>
                <a:cubicBezTo>
                  <a:pt x="3481736" y="332401"/>
                  <a:pt x="3489613" y="337258"/>
                  <a:pt x="3494761" y="344465"/>
                </a:cubicBezTo>
                <a:cubicBezTo>
                  <a:pt x="3505830" y="359962"/>
                  <a:pt x="3511628" y="384464"/>
                  <a:pt x="3519813" y="400833"/>
                </a:cubicBezTo>
                <a:cubicBezTo>
                  <a:pt x="3527340" y="415887"/>
                  <a:pt x="3534351" y="431531"/>
                  <a:pt x="3544865" y="444674"/>
                </a:cubicBezTo>
                <a:cubicBezTo>
                  <a:pt x="3551386" y="452825"/>
                  <a:pt x="3561566" y="457200"/>
                  <a:pt x="3569917" y="463463"/>
                </a:cubicBezTo>
                <a:cubicBezTo>
                  <a:pt x="3572005" y="471814"/>
                  <a:pt x="3571177" y="481511"/>
                  <a:pt x="3576180" y="488515"/>
                </a:cubicBezTo>
                <a:cubicBezTo>
                  <a:pt x="3582247" y="497009"/>
                  <a:pt x="3593851" y="499923"/>
                  <a:pt x="3601232" y="507304"/>
                </a:cubicBezTo>
                <a:cubicBezTo>
                  <a:pt x="3606555" y="512627"/>
                  <a:pt x="3609583" y="519830"/>
                  <a:pt x="3613758" y="526093"/>
                </a:cubicBezTo>
                <a:cubicBezTo>
                  <a:pt x="3615846" y="542794"/>
                  <a:pt x="3615592" y="559959"/>
                  <a:pt x="3620021" y="576197"/>
                </a:cubicBezTo>
                <a:cubicBezTo>
                  <a:pt x="3622002" y="583459"/>
                  <a:pt x="3628812" y="588451"/>
                  <a:pt x="3632547" y="594986"/>
                </a:cubicBezTo>
                <a:cubicBezTo>
                  <a:pt x="3664333" y="650609"/>
                  <a:pt x="3627083" y="593051"/>
                  <a:pt x="3657600" y="638827"/>
                </a:cubicBezTo>
                <a:cubicBezTo>
                  <a:pt x="3670635" y="690966"/>
                  <a:pt x="3654763" y="639416"/>
                  <a:pt x="3676389" y="682668"/>
                </a:cubicBezTo>
                <a:cubicBezTo>
                  <a:pt x="3685415" y="700721"/>
                  <a:pt x="3704483" y="759076"/>
                  <a:pt x="3707704" y="770350"/>
                </a:cubicBezTo>
                <a:cubicBezTo>
                  <a:pt x="3721377" y="818206"/>
                  <a:pt x="3720230" y="798993"/>
                  <a:pt x="3720230" y="826717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C5FED6-5F1E-4093-BDD1-A4DA680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05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10-3 </a:t>
            </a:r>
            <a:r>
              <a:rPr lang="ja-JP" altLang="en-US" dirty="0"/>
              <a:t>総当たりのパス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9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総当たりの特徴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7565202" cy="369502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総当たりは、可能な全ての経路（パス）を試す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それぞれの経路（パス）は、一度だけ試される。二度試すことはない。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異なる経路</a:t>
            </a:r>
            <a:r>
              <a:rPr lang="ja-JP" altLang="en-US" sz="2400" dirty="0">
                <a:latin typeface="メイリオ" panose="020B0604030504040204" pitchFamily="50" charset="-128"/>
              </a:rPr>
              <a:t>を通じて</a:t>
            </a:r>
            <a:r>
              <a:rPr lang="ja-JP" altLang="en-US" sz="2400" b="1" dirty="0">
                <a:latin typeface="メイリオ" panose="020B0604030504040204" pitchFamily="50" charset="-128"/>
              </a:rPr>
              <a:t>同じ「場所」、同じ「状態」に至る</a:t>
            </a:r>
            <a:r>
              <a:rPr lang="ja-JP" altLang="en-US" sz="2400" dirty="0">
                <a:latin typeface="メイリオ" panose="020B0604030504040204" pitchFamily="50" charset="-128"/>
              </a:rPr>
              <a:t>ことはあり得る。従って、同じ場所や状態を何度も訪れることはありえる。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2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パス長１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4065103" y="2313086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BF8037-E4CE-44B9-882D-6138F8D18D23}"/>
              </a:ext>
            </a:extLst>
          </p:cNvPr>
          <p:cNvSpPr/>
          <p:nvPr/>
        </p:nvSpPr>
        <p:spPr>
          <a:xfrm>
            <a:off x="5307496" y="3067878"/>
            <a:ext cx="1427372" cy="39757"/>
          </a:xfrm>
          <a:custGeom>
            <a:avLst/>
            <a:gdLst>
              <a:gd name="connsiteX0" fmla="*/ 0 w 1427372"/>
              <a:gd name="connsiteY0" fmla="*/ 39757 h 39757"/>
              <a:gd name="connsiteX1" fmla="*/ 1331843 w 1427372"/>
              <a:gd name="connsiteY1" fmla="*/ 6626 h 39757"/>
              <a:gd name="connsiteX2" fmla="*/ 1325217 w 1427372"/>
              <a:gd name="connsiteY2" fmla="*/ 0 h 39757"/>
              <a:gd name="connsiteX3" fmla="*/ 1358347 w 1427372"/>
              <a:gd name="connsiteY3" fmla="*/ 6626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372" h="39757">
                <a:moveTo>
                  <a:pt x="0" y="39757"/>
                </a:moveTo>
                <a:lnTo>
                  <a:pt x="1331843" y="6626"/>
                </a:lnTo>
                <a:cubicBezTo>
                  <a:pt x="1552712" y="0"/>
                  <a:pt x="1320800" y="0"/>
                  <a:pt x="1325217" y="0"/>
                </a:cubicBezTo>
                <a:cubicBezTo>
                  <a:pt x="1329634" y="0"/>
                  <a:pt x="1343990" y="3313"/>
                  <a:pt x="1358347" y="66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108F7B9-1EE8-48CE-BC54-FD545CB148AF}"/>
              </a:ext>
            </a:extLst>
          </p:cNvPr>
          <p:cNvSpPr/>
          <p:nvPr/>
        </p:nvSpPr>
        <p:spPr>
          <a:xfrm>
            <a:off x="5208104" y="3207026"/>
            <a:ext cx="39757" cy="1106557"/>
          </a:xfrm>
          <a:custGeom>
            <a:avLst/>
            <a:gdLst>
              <a:gd name="connsiteX0" fmla="*/ 0 w 39757"/>
              <a:gd name="connsiteY0" fmla="*/ 0 h 1106557"/>
              <a:gd name="connsiteX1" fmla="*/ 39757 w 39757"/>
              <a:gd name="connsiteY1" fmla="*/ 1106557 h 1106557"/>
              <a:gd name="connsiteX2" fmla="*/ 39757 w 39757"/>
              <a:gd name="connsiteY2" fmla="*/ 1106557 h 110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7" h="1106557">
                <a:moveTo>
                  <a:pt x="0" y="0"/>
                </a:moveTo>
                <a:lnTo>
                  <a:pt x="39757" y="1106557"/>
                </a:lnTo>
                <a:lnTo>
                  <a:pt x="39757" y="110655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3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パス長２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4065103" y="2313086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0BAE22A-2D07-4605-A35D-67FC7413E0F1}"/>
              </a:ext>
            </a:extLst>
          </p:cNvPr>
          <p:cNvSpPr/>
          <p:nvPr/>
        </p:nvSpPr>
        <p:spPr>
          <a:xfrm>
            <a:off x="5287617" y="2941970"/>
            <a:ext cx="1473699" cy="1364987"/>
          </a:xfrm>
          <a:custGeom>
            <a:avLst/>
            <a:gdLst>
              <a:gd name="connsiteX0" fmla="*/ 0 w 1473699"/>
              <a:gd name="connsiteY0" fmla="*/ 106030 h 1364987"/>
              <a:gd name="connsiteX1" fmla="*/ 1331844 w 1473699"/>
              <a:gd name="connsiteY1" fmla="*/ 125908 h 1364987"/>
              <a:gd name="connsiteX2" fmla="*/ 1371600 w 1473699"/>
              <a:gd name="connsiteY2" fmla="*/ 1364987 h 13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699" h="1364987">
                <a:moveTo>
                  <a:pt x="0" y="106030"/>
                </a:moveTo>
                <a:cubicBezTo>
                  <a:pt x="551622" y="11056"/>
                  <a:pt x="1103244" y="-83918"/>
                  <a:pt x="1331844" y="125908"/>
                </a:cubicBezTo>
                <a:cubicBezTo>
                  <a:pt x="1560444" y="335734"/>
                  <a:pt x="1466022" y="850360"/>
                  <a:pt x="1371600" y="13649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3A1755A-EFE1-4387-B965-AF69DA911C44}"/>
              </a:ext>
            </a:extLst>
          </p:cNvPr>
          <p:cNvSpPr/>
          <p:nvPr/>
        </p:nvSpPr>
        <p:spPr>
          <a:xfrm>
            <a:off x="5156338" y="3144982"/>
            <a:ext cx="1306807" cy="1262331"/>
          </a:xfrm>
          <a:custGeom>
            <a:avLst/>
            <a:gdLst>
              <a:gd name="connsiteX0" fmla="*/ 59898 w 1306807"/>
              <a:gd name="connsiteY0" fmla="*/ 0 h 1262331"/>
              <a:gd name="connsiteX1" fmla="*/ 143026 w 1306807"/>
              <a:gd name="connsiteY1" fmla="*/ 1108363 h 1262331"/>
              <a:gd name="connsiteX2" fmla="*/ 1306807 w 1306807"/>
              <a:gd name="connsiteY2" fmla="*/ 1226127 h 12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807" h="1262331">
                <a:moveTo>
                  <a:pt x="59898" y="0"/>
                </a:moveTo>
                <a:cubicBezTo>
                  <a:pt x="-2447" y="452004"/>
                  <a:pt x="-64792" y="904009"/>
                  <a:pt x="143026" y="1108363"/>
                </a:cubicBezTo>
                <a:cubicBezTo>
                  <a:pt x="350844" y="1312717"/>
                  <a:pt x="828825" y="1269422"/>
                  <a:pt x="1306807" y="122612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3839B2-FDC1-4149-A9CF-F32E6097E357}"/>
              </a:ext>
            </a:extLst>
          </p:cNvPr>
          <p:cNvSpPr/>
          <p:nvPr/>
        </p:nvSpPr>
        <p:spPr>
          <a:xfrm>
            <a:off x="5320145" y="3065344"/>
            <a:ext cx="1297817" cy="245950"/>
          </a:xfrm>
          <a:custGeom>
            <a:avLst/>
            <a:gdLst>
              <a:gd name="connsiteX0" fmla="*/ 6928 w 1297817"/>
              <a:gd name="connsiteY0" fmla="*/ 31147 h 245950"/>
              <a:gd name="connsiteX1" fmla="*/ 997528 w 1297817"/>
              <a:gd name="connsiteY1" fmla="*/ 3438 h 245950"/>
              <a:gd name="connsiteX2" fmla="*/ 1191491 w 1297817"/>
              <a:gd name="connsiteY2" fmla="*/ 100420 h 245950"/>
              <a:gd name="connsiteX3" fmla="*/ 1205346 w 1297817"/>
              <a:gd name="connsiteY3" fmla="*/ 245892 h 245950"/>
              <a:gd name="connsiteX4" fmla="*/ 0 w 1297817"/>
              <a:gd name="connsiteY4" fmla="*/ 114274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817" h="245950">
                <a:moveTo>
                  <a:pt x="6928" y="31147"/>
                </a:moveTo>
                <a:cubicBezTo>
                  <a:pt x="403514" y="11520"/>
                  <a:pt x="800101" y="-8107"/>
                  <a:pt x="997528" y="3438"/>
                </a:cubicBezTo>
                <a:cubicBezTo>
                  <a:pt x="1194955" y="14983"/>
                  <a:pt x="1156855" y="60011"/>
                  <a:pt x="1191491" y="100420"/>
                </a:cubicBezTo>
                <a:cubicBezTo>
                  <a:pt x="1226127" y="140829"/>
                  <a:pt x="1403928" y="243583"/>
                  <a:pt x="1205346" y="245892"/>
                </a:cubicBezTo>
                <a:cubicBezTo>
                  <a:pt x="1006764" y="248201"/>
                  <a:pt x="503382" y="181237"/>
                  <a:pt x="0" y="114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4D661B3-92F7-4538-83CA-F03273C53D17}"/>
              </a:ext>
            </a:extLst>
          </p:cNvPr>
          <p:cNvSpPr/>
          <p:nvPr/>
        </p:nvSpPr>
        <p:spPr>
          <a:xfrm>
            <a:off x="5271655" y="3214255"/>
            <a:ext cx="222355" cy="1215119"/>
          </a:xfrm>
          <a:custGeom>
            <a:avLst/>
            <a:gdLst>
              <a:gd name="connsiteX0" fmla="*/ 0 w 222355"/>
              <a:gd name="connsiteY0" fmla="*/ 0 h 1215119"/>
              <a:gd name="connsiteX1" fmla="*/ 48490 w 222355"/>
              <a:gd name="connsiteY1" fmla="*/ 1032163 h 1215119"/>
              <a:gd name="connsiteX2" fmla="*/ 152400 w 222355"/>
              <a:gd name="connsiteY2" fmla="*/ 1184563 h 1215119"/>
              <a:gd name="connsiteX3" fmla="*/ 221672 w 222355"/>
              <a:gd name="connsiteY3" fmla="*/ 678872 h 1215119"/>
              <a:gd name="connsiteX4" fmla="*/ 110836 w 222355"/>
              <a:gd name="connsiteY4" fmla="*/ 20781 h 12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55" h="1215119">
                <a:moveTo>
                  <a:pt x="0" y="0"/>
                </a:moveTo>
                <a:cubicBezTo>
                  <a:pt x="11545" y="417368"/>
                  <a:pt x="23090" y="834736"/>
                  <a:pt x="48490" y="1032163"/>
                </a:cubicBezTo>
                <a:cubicBezTo>
                  <a:pt x="73890" y="1229590"/>
                  <a:pt x="123536" y="1243445"/>
                  <a:pt x="152400" y="1184563"/>
                </a:cubicBezTo>
                <a:cubicBezTo>
                  <a:pt x="181264" y="1125681"/>
                  <a:pt x="228599" y="872836"/>
                  <a:pt x="221672" y="678872"/>
                </a:cubicBezTo>
                <a:cubicBezTo>
                  <a:pt x="214745" y="484908"/>
                  <a:pt x="162790" y="252844"/>
                  <a:pt x="110836" y="207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1A05085-8F4B-4617-B85D-08B1C11BEA41}"/>
              </a:ext>
            </a:extLst>
          </p:cNvPr>
          <p:cNvSpPr/>
          <p:nvPr/>
        </p:nvSpPr>
        <p:spPr>
          <a:xfrm>
            <a:off x="5008022" y="3179618"/>
            <a:ext cx="263633" cy="2576946"/>
          </a:xfrm>
          <a:custGeom>
            <a:avLst/>
            <a:gdLst>
              <a:gd name="connsiteX0" fmla="*/ 28105 w 263633"/>
              <a:gd name="connsiteY0" fmla="*/ 0 h 2576946"/>
              <a:gd name="connsiteX1" fmla="*/ 21178 w 263633"/>
              <a:gd name="connsiteY1" fmla="*/ 1115291 h 2576946"/>
              <a:gd name="connsiteX2" fmla="*/ 263633 w 263633"/>
              <a:gd name="connsiteY2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3" h="2576946">
                <a:moveTo>
                  <a:pt x="28105" y="0"/>
                </a:moveTo>
                <a:cubicBezTo>
                  <a:pt x="5014" y="342900"/>
                  <a:pt x="-18077" y="685800"/>
                  <a:pt x="21178" y="1115291"/>
                </a:cubicBezTo>
                <a:cubicBezTo>
                  <a:pt x="60433" y="1544782"/>
                  <a:pt x="162033" y="2060864"/>
                  <a:pt x="263633" y="25769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30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遷移関数、探索、総当たりという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の概念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遷移関数による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の行動予測と問題解決のプロセス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総当たり探索の利点と、パスの概念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を活用した問題解決の基本的なアプローチの１つを紹介．体系的な知識とスキルを提供．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AFD77A4-6BE1-4C3D-9A1E-7EC1238CE208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A2A3B4D-2E6D-4379-8C03-453164F392E1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E82CA-D439-42E5-9E43-88DB5902BF28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77D6C026-8E70-4464-A165-0C2688844151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B856285-1C42-43A8-8A43-EAB8933A7AAE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27F50CC-47F6-4EBB-9F4A-581E5169DB6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F17FD8B-57BC-4146-A8DF-30A1A489AE3D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A1E5340D-6083-4660-9441-5A0EB43D4F5C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8E24219C-8DF7-4782-8C32-26E7666DCE3A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BB133C5-DC1A-4F15-9508-8FCB55BF009A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5C1F520-9508-45D1-B98A-4BDBBEA6481F}"/>
              </a:ext>
            </a:extLst>
          </p:cNvPr>
          <p:cNvGrpSpPr/>
          <p:nvPr/>
        </p:nvGrpSpPr>
        <p:grpSpPr>
          <a:xfrm>
            <a:off x="4076701" y="2320709"/>
            <a:ext cx="3177210" cy="3899118"/>
            <a:chOff x="76199" y="2567943"/>
            <a:chExt cx="2342323" cy="2842553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6838943-89DB-4599-B42C-604D978ADBCA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780B14C-6A4F-4695-AF49-C5817B593BC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914E8B7-180A-4103-B6FA-767D5A06887E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2E58640-95E6-41E8-B73F-7B8F8ABC3C30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5F8D84D-E06A-4146-B677-1FECECDAEA73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A03CEE26-D94B-411C-8BE6-9AEE21497CDE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A506F9D5-0EAF-4341-83D3-536909D9DC61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AE8FD8F-5068-4EF5-A53C-AF85B607414C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44C96AB-79A3-4441-93C6-346B5C2C91A7}"/>
              </a:ext>
            </a:extLst>
          </p:cNvPr>
          <p:cNvSpPr/>
          <p:nvPr/>
        </p:nvSpPr>
        <p:spPr>
          <a:xfrm>
            <a:off x="4993227" y="3144982"/>
            <a:ext cx="1622318" cy="2745148"/>
          </a:xfrm>
          <a:custGeom>
            <a:avLst/>
            <a:gdLst>
              <a:gd name="connsiteX0" fmla="*/ 132955 w 1622318"/>
              <a:gd name="connsiteY0" fmla="*/ 0 h 2745148"/>
              <a:gd name="connsiteX1" fmla="*/ 98318 w 1622318"/>
              <a:gd name="connsiteY1" fmla="*/ 1143000 h 2745148"/>
              <a:gd name="connsiteX2" fmla="*/ 119100 w 1622318"/>
              <a:gd name="connsiteY2" fmla="*/ 2576945 h 2745148"/>
              <a:gd name="connsiteX3" fmla="*/ 1622318 w 1622318"/>
              <a:gd name="connsiteY3" fmla="*/ 2660073 h 274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318" h="2745148">
                <a:moveTo>
                  <a:pt x="132955" y="0"/>
                </a:moveTo>
                <a:cubicBezTo>
                  <a:pt x="116791" y="356754"/>
                  <a:pt x="100627" y="713509"/>
                  <a:pt x="98318" y="1143000"/>
                </a:cubicBezTo>
                <a:cubicBezTo>
                  <a:pt x="96009" y="1572491"/>
                  <a:pt x="-134900" y="2324100"/>
                  <a:pt x="119100" y="2576945"/>
                </a:cubicBezTo>
                <a:cubicBezTo>
                  <a:pt x="373100" y="2829790"/>
                  <a:pt x="997709" y="2744931"/>
                  <a:pt x="1622318" y="2660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FAE88967-909D-42BE-8CC9-9C919EE11E4F}"/>
              </a:ext>
            </a:extLst>
          </p:cNvPr>
          <p:cNvSpPr/>
          <p:nvPr/>
        </p:nvSpPr>
        <p:spPr>
          <a:xfrm>
            <a:off x="5105010" y="3179618"/>
            <a:ext cx="138935" cy="2552144"/>
          </a:xfrm>
          <a:custGeom>
            <a:avLst/>
            <a:gdLst>
              <a:gd name="connsiteX0" fmla="*/ 48881 w 138935"/>
              <a:gd name="connsiteY0" fmla="*/ 0 h 2552144"/>
              <a:gd name="connsiteX1" fmla="*/ 62735 w 138935"/>
              <a:gd name="connsiteY1" fmla="*/ 1108364 h 2552144"/>
              <a:gd name="connsiteX2" fmla="*/ 390 w 138935"/>
              <a:gd name="connsiteY2" fmla="*/ 2355273 h 2552144"/>
              <a:gd name="connsiteX3" fmla="*/ 97372 w 138935"/>
              <a:gd name="connsiteY3" fmla="*/ 2424546 h 2552144"/>
              <a:gd name="connsiteX4" fmla="*/ 138935 w 138935"/>
              <a:gd name="connsiteY4" fmla="*/ 1129146 h 25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5" h="2552144">
                <a:moveTo>
                  <a:pt x="48881" y="0"/>
                </a:moveTo>
                <a:cubicBezTo>
                  <a:pt x="59849" y="357909"/>
                  <a:pt x="70817" y="715819"/>
                  <a:pt x="62735" y="1108364"/>
                </a:cubicBezTo>
                <a:cubicBezTo>
                  <a:pt x="54653" y="1500909"/>
                  <a:pt x="-5383" y="2135909"/>
                  <a:pt x="390" y="2355273"/>
                </a:cubicBezTo>
                <a:cubicBezTo>
                  <a:pt x="6163" y="2574637"/>
                  <a:pt x="74281" y="2628900"/>
                  <a:pt x="97372" y="2424546"/>
                </a:cubicBezTo>
                <a:cubicBezTo>
                  <a:pt x="120463" y="2220192"/>
                  <a:pt x="129699" y="1674669"/>
                  <a:pt x="138935" y="11291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3F926F7-8F0E-4791-9392-482066E44810}"/>
              </a:ext>
            </a:extLst>
          </p:cNvPr>
          <p:cNvSpPr/>
          <p:nvPr/>
        </p:nvSpPr>
        <p:spPr>
          <a:xfrm>
            <a:off x="5211171" y="3165764"/>
            <a:ext cx="1350327" cy="2403763"/>
          </a:xfrm>
          <a:custGeom>
            <a:avLst/>
            <a:gdLst>
              <a:gd name="connsiteX0" fmla="*/ 74338 w 1350327"/>
              <a:gd name="connsiteY0" fmla="*/ 0 h 2403763"/>
              <a:gd name="connsiteX1" fmla="*/ 115902 w 1350327"/>
              <a:gd name="connsiteY1" fmla="*/ 1233054 h 2403763"/>
              <a:gd name="connsiteX2" fmla="*/ 1168847 w 1350327"/>
              <a:gd name="connsiteY2" fmla="*/ 1385454 h 2403763"/>
              <a:gd name="connsiteX3" fmla="*/ 1342029 w 1350327"/>
              <a:gd name="connsiteY3" fmla="*/ 2403763 h 24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27" h="2403763">
                <a:moveTo>
                  <a:pt x="74338" y="0"/>
                </a:moveTo>
                <a:cubicBezTo>
                  <a:pt x="3911" y="501072"/>
                  <a:pt x="-66516" y="1002145"/>
                  <a:pt x="115902" y="1233054"/>
                </a:cubicBezTo>
                <a:cubicBezTo>
                  <a:pt x="298320" y="1463963"/>
                  <a:pt x="964493" y="1190336"/>
                  <a:pt x="1168847" y="1385454"/>
                </a:cubicBezTo>
                <a:cubicBezTo>
                  <a:pt x="1373202" y="1580572"/>
                  <a:pt x="1357615" y="1992167"/>
                  <a:pt x="1342029" y="240376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683407FE-1C07-4299-8805-AC9D7319BEF3}"/>
              </a:ext>
            </a:extLst>
          </p:cNvPr>
          <p:cNvSpPr/>
          <p:nvPr/>
        </p:nvSpPr>
        <p:spPr>
          <a:xfrm>
            <a:off x="5237244" y="3172691"/>
            <a:ext cx="1345432" cy="1287891"/>
          </a:xfrm>
          <a:custGeom>
            <a:avLst/>
            <a:gdLst>
              <a:gd name="connsiteX0" fmla="*/ 96756 w 1345432"/>
              <a:gd name="connsiteY0" fmla="*/ 0 h 1287891"/>
              <a:gd name="connsiteX1" fmla="*/ 110611 w 1345432"/>
              <a:gd name="connsiteY1" fmla="*/ 1184564 h 1287891"/>
              <a:gd name="connsiteX2" fmla="*/ 1212047 w 1345432"/>
              <a:gd name="connsiteY2" fmla="*/ 1226127 h 1287891"/>
              <a:gd name="connsiteX3" fmla="*/ 1212047 w 1345432"/>
              <a:gd name="connsiteY3" fmla="*/ 1177636 h 1287891"/>
              <a:gd name="connsiteX4" fmla="*/ 179883 w 1345432"/>
              <a:gd name="connsiteY4" fmla="*/ 1177636 h 12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32" h="1287891">
                <a:moveTo>
                  <a:pt x="96756" y="0"/>
                </a:moveTo>
                <a:cubicBezTo>
                  <a:pt x="10742" y="490105"/>
                  <a:pt x="-75271" y="980210"/>
                  <a:pt x="110611" y="1184564"/>
                </a:cubicBezTo>
                <a:cubicBezTo>
                  <a:pt x="296493" y="1388918"/>
                  <a:pt x="1028474" y="1227282"/>
                  <a:pt x="1212047" y="1226127"/>
                </a:cubicBezTo>
                <a:cubicBezTo>
                  <a:pt x="1395620" y="1224972"/>
                  <a:pt x="1384074" y="1185718"/>
                  <a:pt x="1212047" y="1177636"/>
                </a:cubicBezTo>
                <a:cubicBezTo>
                  <a:pt x="1040020" y="1169554"/>
                  <a:pt x="609951" y="1173595"/>
                  <a:pt x="179883" y="11776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48E037E4-8AA6-4D01-8C3E-80363847082A}"/>
              </a:ext>
            </a:extLst>
          </p:cNvPr>
          <p:cNvSpPr/>
          <p:nvPr/>
        </p:nvSpPr>
        <p:spPr>
          <a:xfrm>
            <a:off x="5276000" y="3151909"/>
            <a:ext cx="1325049" cy="1178942"/>
          </a:xfrm>
          <a:custGeom>
            <a:avLst/>
            <a:gdLst>
              <a:gd name="connsiteX0" fmla="*/ 113418 w 1325049"/>
              <a:gd name="connsiteY0" fmla="*/ 41564 h 1178942"/>
              <a:gd name="connsiteX1" fmla="*/ 99564 w 1325049"/>
              <a:gd name="connsiteY1" fmla="*/ 1066800 h 1178942"/>
              <a:gd name="connsiteX2" fmla="*/ 1180218 w 1325049"/>
              <a:gd name="connsiteY2" fmla="*/ 1032164 h 1178942"/>
              <a:gd name="connsiteX3" fmla="*/ 1284127 w 1325049"/>
              <a:gd name="connsiteY3" fmla="*/ 0 h 117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9" h="1178942">
                <a:moveTo>
                  <a:pt x="113418" y="41564"/>
                </a:moveTo>
                <a:cubicBezTo>
                  <a:pt x="17591" y="471632"/>
                  <a:pt x="-78236" y="901700"/>
                  <a:pt x="99564" y="1066800"/>
                </a:cubicBezTo>
                <a:cubicBezTo>
                  <a:pt x="277364" y="1231900"/>
                  <a:pt x="982791" y="1209964"/>
                  <a:pt x="1180218" y="1032164"/>
                </a:cubicBezTo>
                <a:cubicBezTo>
                  <a:pt x="1377645" y="854364"/>
                  <a:pt x="1330886" y="427182"/>
                  <a:pt x="12841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E066B95C-CD81-45D2-A3C1-42C40FA73612}"/>
              </a:ext>
            </a:extLst>
          </p:cNvPr>
          <p:cNvSpPr/>
          <p:nvPr/>
        </p:nvSpPr>
        <p:spPr>
          <a:xfrm>
            <a:off x="5444836" y="2962621"/>
            <a:ext cx="1008515" cy="1220266"/>
          </a:xfrm>
          <a:custGeom>
            <a:avLst/>
            <a:gdLst>
              <a:gd name="connsiteX0" fmla="*/ 0 w 1008515"/>
              <a:gd name="connsiteY0" fmla="*/ 78452 h 1220266"/>
              <a:gd name="connsiteX1" fmla="*/ 858982 w 1008515"/>
              <a:gd name="connsiteY1" fmla="*/ 106161 h 1220266"/>
              <a:gd name="connsiteX2" fmla="*/ 942109 w 1008515"/>
              <a:gd name="connsiteY2" fmla="*/ 1110615 h 1220266"/>
              <a:gd name="connsiteX3" fmla="*/ 159328 w 1008515"/>
              <a:gd name="connsiteY3" fmla="*/ 1193743 h 1220266"/>
              <a:gd name="connsiteX4" fmla="*/ 187037 w 1008515"/>
              <a:gd name="connsiteY4" fmla="*/ 1166034 h 12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515" h="1220266">
                <a:moveTo>
                  <a:pt x="0" y="78452"/>
                </a:moveTo>
                <a:cubicBezTo>
                  <a:pt x="350982" y="6293"/>
                  <a:pt x="701964" y="-65866"/>
                  <a:pt x="858982" y="106161"/>
                </a:cubicBezTo>
                <a:cubicBezTo>
                  <a:pt x="1016000" y="278188"/>
                  <a:pt x="1058718" y="929351"/>
                  <a:pt x="942109" y="1110615"/>
                </a:cubicBezTo>
                <a:cubicBezTo>
                  <a:pt x="825500" y="1291879"/>
                  <a:pt x="159328" y="1193743"/>
                  <a:pt x="159328" y="1193743"/>
                </a:cubicBezTo>
                <a:cubicBezTo>
                  <a:pt x="33483" y="1202979"/>
                  <a:pt x="110260" y="1184506"/>
                  <a:pt x="187037" y="116603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E5791A4F-4FB0-4953-8D98-A8920F84CDF8}"/>
              </a:ext>
            </a:extLst>
          </p:cNvPr>
          <p:cNvSpPr/>
          <p:nvPr/>
        </p:nvSpPr>
        <p:spPr>
          <a:xfrm>
            <a:off x="5458691" y="2801499"/>
            <a:ext cx="1233753" cy="2795737"/>
          </a:xfrm>
          <a:custGeom>
            <a:avLst/>
            <a:gdLst>
              <a:gd name="connsiteX0" fmla="*/ 0 w 1233753"/>
              <a:gd name="connsiteY0" fmla="*/ 128737 h 2795737"/>
              <a:gd name="connsiteX1" fmla="*/ 1046018 w 1233753"/>
              <a:gd name="connsiteY1" fmla="*/ 114883 h 2795737"/>
              <a:gd name="connsiteX2" fmla="*/ 1219200 w 1233753"/>
              <a:gd name="connsiteY2" fmla="*/ 1354865 h 2795737"/>
              <a:gd name="connsiteX3" fmla="*/ 1212273 w 1233753"/>
              <a:gd name="connsiteY3" fmla="*/ 2795737 h 27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53" h="2795737">
                <a:moveTo>
                  <a:pt x="0" y="128737"/>
                </a:moveTo>
                <a:cubicBezTo>
                  <a:pt x="421409" y="19632"/>
                  <a:pt x="842818" y="-89472"/>
                  <a:pt x="1046018" y="114883"/>
                </a:cubicBezTo>
                <a:cubicBezTo>
                  <a:pt x="1249218" y="319238"/>
                  <a:pt x="1191491" y="908056"/>
                  <a:pt x="1219200" y="1354865"/>
                </a:cubicBezTo>
                <a:cubicBezTo>
                  <a:pt x="1246909" y="1801674"/>
                  <a:pt x="1229591" y="2298705"/>
                  <a:pt x="1212273" y="279573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030F59A-14A1-4B69-836A-8149FED31CFC}"/>
              </a:ext>
            </a:extLst>
          </p:cNvPr>
          <p:cNvSpPr/>
          <p:nvPr/>
        </p:nvSpPr>
        <p:spPr>
          <a:xfrm>
            <a:off x="5444836" y="2643530"/>
            <a:ext cx="1401250" cy="1802413"/>
          </a:xfrm>
          <a:custGeom>
            <a:avLst/>
            <a:gdLst>
              <a:gd name="connsiteX0" fmla="*/ 0 w 1401250"/>
              <a:gd name="connsiteY0" fmla="*/ 189725 h 1802413"/>
              <a:gd name="connsiteX1" fmla="*/ 1136073 w 1401250"/>
              <a:gd name="connsiteY1" fmla="*/ 120452 h 1802413"/>
              <a:gd name="connsiteX2" fmla="*/ 1371600 w 1401250"/>
              <a:gd name="connsiteY2" fmla="*/ 1589034 h 1802413"/>
              <a:gd name="connsiteX3" fmla="*/ 1399309 w 1401250"/>
              <a:gd name="connsiteY3" fmla="*/ 1644452 h 1802413"/>
              <a:gd name="connsiteX4" fmla="*/ 1385455 w 1401250"/>
              <a:gd name="connsiteY4" fmla="*/ 168943 h 18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0" h="1802413">
                <a:moveTo>
                  <a:pt x="0" y="189725"/>
                </a:moveTo>
                <a:cubicBezTo>
                  <a:pt x="453736" y="38479"/>
                  <a:pt x="907473" y="-112766"/>
                  <a:pt x="1136073" y="120452"/>
                </a:cubicBezTo>
                <a:cubicBezTo>
                  <a:pt x="1364673" y="353670"/>
                  <a:pt x="1327727" y="1335034"/>
                  <a:pt x="1371600" y="1589034"/>
                </a:cubicBezTo>
                <a:cubicBezTo>
                  <a:pt x="1415473" y="1843034"/>
                  <a:pt x="1397000" y="1881134"/>
                  <a:pt x="1399309" y="1644452"/>
                </a:cubicBezTo>
                <a:cubicBezTo>
                  <a:pt x="1401618" y="1407770"/>
                  <a:pt x="1393536" y="788356"/>
                  <a:pt x="1385455" y="1689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F0451C1-22FC-4A53-8B2C-ABD5CE90FD8D}"/>
              </a:ext>
            </a:extLst>
          </p:cNvPr>
          <p:cNvSpPr/>
          <p:nvPr/>
        </p:nvSpPr>
        <p:spPr>
          <a:xfrm>
            <a:off x="5459896" y="3107635"/>
            <a:ext cx="882626" cy="185530"/>
          </a:xfrm>
          <a:custGeom>
            <a:avLst/>
            <a:gdLst>
              <a:gd name="connsiteX0" fmla="*/ 0 w 882626"/>
              <a:gd name="connsiteY0" fmla="*/ 0 h 185530"/>
              <a:gd name="connsiteX1" fmla="*/ 762000 w 882626"/>
              <a:gd name="connsiteY1" fmla="*/ 39756 h 185530"/>
              <a:gd name="connsiteX2" fmla="*/ 808382 w 882626"/>
              <a:gd name="connsiteY2" fmla="*/ 99391 h 185530"/>
              <a:gd name="connsiteX3" fmla="*/ 46382 w 882626"/>
              <a:gd name="connsiteY3" fmla="*/ 53008 h 185530"/>
              <a:gd name="connsiteX4" fmla="*/ 841513 w 882626"/>
              <a:gd name="connsiteY4" fmla="*/ 18553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26" h="185530">
                <a:moveTo>
                  <a:pt x="0" y="0"/>
                </a:moveTo>
                <a:cubicBezTo>
                  <a:pt x="313635" y="11595"/>
                  <a:pt x="627270" y="23191"/>
                  <a:pt x="762000" y="39756"/>
                </a:cubicBezTo>
                <a:cubicBezTo>
                  <a:pt x="896730" y="56321"/>
                  <a:pt x="927652" y="97182"/>
                  <a:pt x="808382" y="99391"/>
                </a:cubicBezTo>
                <a:cubicBezTo>
                  <a:pt x="689112" y="101600"/>
                  <a:pt x="40860" y="38652"/>
                  <a:pt x="46382" y="53008"/>
                </a:cubicBezTo>
                <a:cubicBezTo>
                  <a:pt x="51904" y="67364"/>
                  <a:pt x="446708" y="126447"/>
                  <a:pt x="841513" y="1855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52E5886-F5A3-4793-A5CA-44DA2443FE47}"/>
              </a:ext>
            </a:extLst>
          </p:cNvPr>
          <p:cNvSpPr/>
          <p:nvPr/>
        </p:nvSpPr>
        <p:spPr>
          <a:xfrm>
            <a:off x="5466829" y="3276600"/>
            <a:ext cx="809280" cy="658091"/>
          </a:xfrm>
          <a:custGeom>
            <a:avLst/>
            <a:gdLst>
              <a:gd name="connsiteX0" fmla="*/ 68062 w 809280"/>
              <a:gd name="connsiteY0" fmla="*/ 0 h 658091"/>
              <a:gd name="connsiteX1" fmla="*/ 809280 w 809280"/>
              <a:gd name="connsiteY1" fmla="*/ 96982 h 658091"/>
              <a:gd name="connsiteX2" fmla="*/ 68062 w 809280"/>
              <a:gd name="connsiteY2" fmla="*/ 62345 h 658091"/>
              <a:gd name="connsiteX3" fmla="*/ 33426 w 809280"/>
              <a:gd name="connsiteY3" fmla="*/ 658091 h 658091"/>
              <a:gd name="connsiteX4" fmla="*/ 33426 w 809280"/>
              <a:gd name="connsiteY4" fmla="*/ 658091 h 6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80" h="658091">
                <a:moveTo>
                  <a:pt x="68062" y="0"/>
                </a:moveTo>
                <a:cubicBezTo>
                  <a:pt x="438671" y="43295"/>
                  <a:pt x="809280" y="86591"/>
                  <a:pt x="809280" y="96982"/>
                </a:cubicBezTo>
                <a:cubicBezTo>
                  <a:pt x="809280" y="107373"/>
                  <a:pt x="197371" y="-31173"/>
                  <a:pt x="68062" y="62345"/>
                </a:cubicBezTo>
                <a:cubicBezTo>
                  <a:pt x="-61247" y="155863"/>
                  <a:pt x="33426" y="658091"/>
                  <a:pt x="33426" y="658091"/>
                </a:cubicBezTo>
                <a:lnTo>
                  <a:pt x="33426" y="65809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1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2331" y="1122363"/>
            <a:ext cx="8344584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10-4 </a:t>
            </a:r>
            <a:r>
              <a:rPr lang="ja-JP" altLang="en-US" dirty="0"/>
              <a:t>総当たりの例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3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7626096" cy="369502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総当たりは、可能な全ての経路（パス）を試す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r>
              <a:rPr lang="ja-JP" altLang="en-US" dirty="0"/>
              <a:t>状態 </a:t>
            </a:r>
            <a:r>
              <a:rPr lang="en-US" altLang="ja-JP" dirty="0"/>
              <a:t>(x, y) </a:t>
            </a:r>
            <a:r>
              <a:rPr lang="ja-JP" altLang="en-US" dirty="0"/>
              <a:t>の変化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探索の対象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30672D-F0B4-AE84-8054-4444940C3CEC}"/>
              </a:ext>
            </a:extLst>
          </p:cNvPr>
          <p:cNvSpPr txBox="1"/>
          <p:nvPr/>
        </p:nvSpPr>
        <p:spPr>
          <a:xfrm>
            <a:off x="4445000" y="2745652"/>
            <a:ext cx="391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　３，横　２</a:t>
            </a:r>
          </a:p>
        </p:txBody>
      </p:sp>
    </p:spTree>
    <p:extLst>
      <p:ext uri="{BB962C8B-B14F-4D97-AF65-F5344CB8AC3E}">
        <p14:creationId xmlns:p14="http://schemas.microsoft.com/office/powerpoint/2010/main" val="1773651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状態を変数で表現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3431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445000" y="2745652"/>
            <a:ext cx="391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現在地は状態である。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状態は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で表現する。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7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遷移関数と行動番号</a:t>
            </a:r>
            <a:r>
              <a:rPr kumimoji="1" lang="ja-JP" altLang="en-US" sz="3500" dirty="0"/>
              <a:t>　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4900" y="2342063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108008" y="3292926"/>
            <a:ext cx="4981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1" lang="en-US" altLang="ja-JP" sz="2400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– 1, 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&lt; 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+ 1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- 1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738AB5-D7AC-4983-BDDA-E9296533490A}"/>
              </a:ext>
            </a:extLst>
          </p:cNvPr>
          <p:cNvSpPr txBox="1"/>
          <p:nvPr/>
        </p:nvSpPr>
        <p:spPr>
          <a:xfrm>
            <a:off x="3739754" y="26840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番号</a:t>
            </a:r>
          </a:p>
        </p:txBody>
      </p:sp>
    </p:spTree>
    <p:extLst>
      <p:ext uri="{BB962C8B-B14F-4D97-AF65-F5344CB8AC3E}">
        <p14:creationId xmlns:p14="http://schemas.microsoft.com/office/powerpoint/2010/main" val="262030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パス長１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60388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BF8037-E4CE-44B9-882D-6138F8D18D23}"/>
              </a:ext>
            </a:extLst>
          </p:cNvPr>
          <p:cNvSpPr/>
          <p:nvPr/>
        </p:nvSpPr>
        <p:spPr>
          <a:xfrm>
            <a:off x="1082005" y="3241960"/>
            <a:ext cx="1427372" cy="39757"/>
          </a:xfrm>
          <a:custGeom>
            <a:avLst/>
            <a:gdLst>
              <a:gd name="connsiteX0" fmla="*/ 0 w 1427372"/>
              <a:gd name="connsiteY0" fmla="*/ 39757 h 39757"/>
              <a:gd name="connsiteX1" fmla="*/ 1331843 w 1427372"/>
              <a:gd name="connsiteY1" fmla="*/ 6626 h 39757"/>
              <a:gd name="connsiteX2" fmla="*/ 1325217 w 1427372"/>
              <a:gd name="connsiteY2" fmla="*/ 0 h 39757"/>
              <a:gd name="connsiteX3" fmla="*/ 1358347 w 1427372"/>
              <a:gd name="connsiteY3" fmla="*/ 6626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372" h="39757">
                <a:moveTo>
                  <a:pt x="0" y="39757"/>
                </a:moveTo>
                <a:lnTo>
                  <a:pt x="1331843" y="6626"/>
                </a:lnTo>
                <a:cubicBezTo>
                  <a:pt x="1552712" y="0"/>
                  <a:pt x="1320800" y="0"/>
                  <a:pt x="1325217" y="0"/>
                </a:cubicBezTo>
                <a:cubicBezTo>
                  <a:pt x="1329634" y="0"/>
                  <a:pt x="1343990" y="3313"/>
                  <a:pt x="1358347" y="66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108F7B9-1EE8-48CE-BC54-FD545CB148AF}"/>
              </a:ext>
            </a:extLst>
          </p:cNvPr>
          <p:cNvSpPr/>
          <p:nvPr/>
        </p:nvSpPr>
        <p:spPr>
          <a:xfrm>
            <a:off x="982613" y="3381108"/>
            <a:ext cx="39757" cy="1106557"/>
          </a:xfrm>
          <a:custGeom>
            <a:avLst/>
            <a:gdLst>
              <a:gd name="connsiteX0" fmla="*/ 0 w 39757"/>
              <a:gd name="connsiteY0" fmla="*/ 0 h 1106557"/>
              <a:gd name="connsiteX1" fmla="*/ 39757 w 39757"/>
              <a:gd name="connsiteY1" fmla="*/ 1106557 h 1106557"/>
              <a:gd name="connsiteX2" fmla="*/ 39757 w 39757"/>
              <a:gd name="connsiteY2" fmla="*/ 1106557 h 110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7" h="1106557">
                <a:moveTo>
                  <a:pt x="0" y="0"/>
                </a:moveTo>
                <a:lnTo>
                  <a:pt x="39757" y="1106557"/>
                </a:lnTo>
                <a:lnTo>
                  <a:pt x="39757" y="110655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8F2CBE-0C31-4944-A22E-E1E1D3679D39}"/>
              </a:ext>
            </a:extLst>
          </p:cNvPr>
          <p:cNvSpPr txBox="1"/>
          <p:nvPr/>
        </p:nvSpPr>
        <p:spPr>
          <a:xfrm>
            <a:off x="3485257" y="2601828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97F43-8EF5-C613-7B70-5999B73E9F39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418429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パス長２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02636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0BAE22A-2D07-4605-A35D-67FC7413E0F1}"/>
              </a:ext>
            </a:extLst>
          </p:cNvPr>
          <p:cNvSpPr/>
          <p:nvPr/>
        </p:nvSpPr>
        <p:spPr>
          <a:xfrm>
            <a:off x="1119878" y="3116052"/>
            <a:ext cx="1473699" cy="1364987"/>
          </a:xfrm>
          <a:custGeom>
            <a:avLst/>
            <a:gdLst>
              <a:gd name="connsiteX0" fmla="*/ 0 w 1473699"/>
              <a:gd name="connsiteY0" fmla="*/ 106030 h 1364987"/>
              <a:gd name="connsiteX1" fmla="*/ 1331844 w 1473699"/>
              <a:gd name="connsiteY1" fmla="*/ 125908 h 1364987"/>
              <a:gd name="connsiteX2" fmla="*/ 1371600 w 1473699"/>
              <a:gd name="connsiteY2" fmla="*/ 1364987 h 13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699" h="1364987">
                <a:moveTo>
                  <a:pt x="0" y="106030"/>
                </a:moveTo>
                <a:cubicBezTo>
                  <a:pt x="551622" y="11056"/>
                  <a:pt x="1103244" y="-83918"/>
                  <a:pt x="1331844" y="125908"/>
                </a:cubicBezTo>
                <a:cubicBezTo>
                  <a:pt x="1560444" y="335734"/>
                  <a:pt x="1466022" y="850360"/>
                  <a:pt x="1371600" y="13649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3A1755A-EFE1-4387-B965-AF69DA911C44}"/>
              </a:ext>
            </a:extLst>
          </p:cNvPr>
          <p:cNvSpPr/>
          <p:nvPr/>
        </p:nvSpPr>
        <p:spPr>
          <a:xfrm>
            <a:off x="988599" y="3319064"/>
            <a:ext cx="1306807" cy="1262331"/>
          </a:xfrm>
          <a:custGeom>
            <a:avLst/>
            <a:gdLst>
              <a:gd name="connsiteX0" fmla="*/ 59898 w 1306807"/>
              <a:gd name="connsiteY0" fmla="*/ 0 h 1262331"/>
              <a:gd name="connsiteX1" fmla="*/ 143026 w 1306807"/>
              <a:gd name="connsiteY1" fmla="*/ 1108363 h 1262331"/>
              <a:gd name="connsiteX2" fmla="*/ 1306807 w 1306807"/>
              <a:gd name="connsiteY2" fmla="*/ 1226127 h 12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807" h="1262331">
                <a:moveTo>
                  <a:pt x="59898" y="0"/>
                </a:moveTo>
                <a:cubicBezTo>
                  <a:pt x="-2447" y="452004"/>
                  <a:pt x="-64792" y="904009"/>
                  <a:pt x="143026" y="1108363"/>
                </a:cubicBezTo>
                <a:cubicBezTo>
                  <a:pt x="350844" y="1312717"/>
                  <a:pt x="828825" y="1269422"/>
                  <a:pt x="1306807" y="122612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3839B2-FDC1-4149-A9CF-F32E6097E357}"/>
              </a:ext>
            </a:extLst>
          </p:cNvPr>
          <p:cNvSpPr/>
          <p:nvPr/>
        </p:nvSpPr>
        <p:spPr>
          <a:xfrm>
            <a:off x="1152406" y="3239426"/>
            <a:ext cx="1297817" cy="245950"/>
          </a:xfrm>
          <a:custGeom>
            <a:avLst/>
            <a:gdLst>
              <a:gd name="connsiteX0" fmla="*/ 6928 w 1297817"/>
              <a:gd name="connsiteY0" fmla="*/ 31147 h 245950"/>
              <a:gd name="connsiteX1" fmla="*/ 997528 w 1297817"/>
              <a:gd name="connsiteY1" fmla="*/ 3438 h 245950"/>
              <a:gd name="connsiteX2" fmla="*/ 1191491 w 1297817"/>
              <a:gd name="connsiteY2" fmla="*/ 100420 h 245950"/>
              <a:gd name="connsiteX3" fmla="*/ 1205346 w 1297817"/>
              <a:gd name="connsiteY3" fmla="*/ 245892 h 245950"/>
              <a:gd name="connsiteX4" fmla="*/ 0 w 1297817"/>
              <a:gd name="connsiteY4" fmla="*/ 114274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817" h="245950">
                <a:moveTo>
                  <a:pt x="6928" y="31147"/>
                </a:moveTo>
                <a:cubicBezTo>
                  <a:pt x="403514" y="11520"/>
                  <a:pt x="800101" y="-8107"/>
                  <a:pt x="997528" y="3438"/>
                </a:cubicBezTo>
                <a:cubicBezTo>
                  <a:pt x="1194955" y="14983"/>
                  <a:pt x="1156855" y="60011"/>
                  <a:pt x="1191491" y="100420"/>
                </a:cubicBezTo>
                <a:cubicBezTo>
                  <a:pt x="1226127" y="140829"/>
                  <a:pt x="1403928" y="243583"/>
                  <a:pt x="1205346" y="245892"/>
                </a:cubicBezTo>
                <a:cubicBezTo>
                  <a:pt x="1006764" y="248201"/>
                  <a:pt x="503382" y="181237"/>
                  <a:pt x="0" y="114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4D661B3-92F7-4538-83CA-F03273C53D17}"/>
              </a:ext>
            </a:extLst>
          </p:cNvPr>
          <p:cNvSpPr/>
          <p:nvPr/>
        </p:nvSpPr>
        <p:spPr>
          <a:xfrm>
            <a:off x="1103916" y="3388337"/>
            <a:ext cx="222355" cy="1215119"/>
          </a:xfrm>
          <a:custGeom>
            <a:avLst/>
            <a:gdLst>
              <a:gd name="connsiteX0" fmla="*/ 0 w 222355"/>
              <a:gd name="connsiteY0" fmla="*/ 0 h 1215119"/>
              <a:gd name="connsiteX1" fmla="*/ 48490 w 222355"/>
              <a:gd name="connsiteY1" fmla="*/ 1032163 h 1215119"/>
              <a:gd name="connsiteX2" fmla="*/ 152400 w 222355"/>
              <a:gd name="connsiteY2" fmla="*/ 1184563 h 1215119"/>
              <a:gd name="connsiteX3" fmla="*/ 221672 w 222355"/>
              <a:gd name="connsiteY3" fmla="*/ 678872 h 1215119"/>
              <a:gd name="connsiteX4" fmla="*/ 110836 w 222355"/>
              <a:gd name="connsiteY4" fmla="*/ 20781 h 12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55" h="1215119">
                <a:moveTo>
                  <a:pt x="0" y="0"/>
                </a:moveTo>
                <a:cubicBezTo>
                  <a:pt x="11545" y="417368"/>
                  <a:pt x="23090" y="834736"/>
                  <a:pt x="48490" y="1032163"/>
                </a:cubicBezTo>
                <a:cubicBezTo>
                  <a:pt x="73890" y="1229590"/>
                  <a:pt x="123536" y="1243445"/>
                  <a:pt x="152400" y="1184563"/>
                </a:cubicBezTo>
                <a:cubicBezTo>
                  <a:pt x="181264" y="1125681"/>
                  <a:pt x="228599" y="872836"/>
                  <a:pt x="221672" y="678872"/>
                </a:cubicBezTo>
                <a:cubicBezTo>
                  <a:pt x="214745" y="484908"/>
                  <a:pt x="162790" y="252844"/>
                  <a:pt x="110836" y="207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1A05085-8F4B-4617-B85D-08B1C11BEA41}"/>
              </a:ext>
            </a:extLst>
          </p:cNvPr>
          <p:cNvSpPr/>
          <p:nvPr/>
        </p:nvSpPr>
        <p:spPr>
          <a:xfrm>
            <a:off x="840283" y="3353700"/>
            <a:ext cx="263633" cy="2576946"/>
          </a:xfrm>
          <a:custGeom>
            <a:avLst/>
            <a:gdLst>
              <a:gd name="connsiteX0" fmla="*/ 28105 w 263633"/>
              <a:gd name="connsiteY0" fmla="*/ 0 h 2576946"/>
              <a:gd name="connsiteX1" fmla="*/ 21178 w 263633"/>
              <a:gd name="connsiteY1" fmla="*/ 1115291 h 2576946"/>
              <a:gd name="connsiteX2" fmla="*/ 263633 w 263633"/>
              <a:gd name="connsiteY2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3" h="2576946">
                <a:moveTo>
                  <a:pt x="28105" y="0"/>
                </a:moveTo>
                <a:cubicBezTo>
                  <a:pt x="5014" y="342900"/>
                  <a:pt x="-18077" y="685800"/>
                  <a:pt x="21178" y="1115291"/>
                </a:cubicBezTo>
                <a:cubicBezTo>
                  <a:pt x="60433" y="1544782"/>
                  <a:pt x="162033" y="2060864"/>
                  <a:pt x="263633" y="25769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43F961-A9FC-4038-A4B2-C41F7023B623}"/>
              </a:ext>
            </a:extLst>
          </p:cNvPr>
          <p:cNvSpPr txBox="1"/>
          <p:nvPr/>
        </p:nvSpPr>
        <p:spPr>
          <a:xfrm>
            <a:off x="3554633" y="2445765"/>
            <a:ext cx="3550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AC455F-FA8A-DDC7-7A71-0CBFEA138D79}"/>
              </a:ext>
            </a:extLst>
          </p:cNvPr>
          <p:cNvSpPr txBox="1"/>
          <p:nvPr/>
        </p:nvSpPr>
        <p:spPr>
          <a:xfrm>
            <a:off x="7024421" y="2937520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125896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探索の例　パス長３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01C752-096B-424D-A395-816F5E79B1B9}"/>
              </a:ext>
            </a:extLst>
          </p:cNvPr>
          <p:cNvSpPr txBox="1"/>
          <p:nvPr/>
        </p:nvSpPr>
        <p:spPr>
          <a:xfrm>
            <a:off x="3471799" y="2088652"/>
            <a:ext cx="348845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3, 4, 3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A485913-F977-4F52-A722-A3E077F485F9}"/>
              </a:ext>
            </a:extLst>
          </p:cNvPr>
          <p:cNvGrpSpPr/>
          <p:nvPr/>
        </p:nvGrpSpPr>
        <p:grpSpPr>
          <a:xfrm>
            <a:off x="66448" y="2410242"/>
            <a:ext cx="3177210" cy="3899118"/>
            <a:chOff x="76199" y="2567943"/>
            <a:chExt cx="2342323" cy="2842553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FF0DA3C-37F6-4A07-8589-92634CEA8D9B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6600475-35F0-4595-8085-C3E3288F8AB2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B1E1F3F-693D-49C5-BA6C-186EB642772F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3C06384-86B5-49D8-B0F8-029EF73BB812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510715D-F970-47B5-9B64-41E09AC49871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B196E2B-8884-4616-814D-9163C79BA02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5615C75-9C6E-4B32-9A59-41DAC6681409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CFE757E-B307-4EF4-8DAC-33F3A12B2186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D24F238-BE51-40B1-8722-CF324EB923E3}"/>
              </a:ext>
            </a:extLst>
          </p:cNvPr>
          <p:cNvSpPr/>
          <p:nvPr/>
        </p:nvSpPr>
        <p:spPr>
          <a:xfrm>
            <a:off x="982974" y="3234515"/>
            <a:ext cx="1622318" cy="2745148"/>
          </a:xfrm>
          <a:custGeom>
            <a:avLst/>
            <a:gdLst>
              <a:gd name="connsiteX0" fmla="*/ 132955 w 1622318"/>
              <a:gd name="connsiteY0" fmla="*/ 0 h 2745148"/>
              <a:gd name="connsiteX1" fmla="*/ 98318 w 1622318"/>
              <a:gd name="connsiteY1" fmla="*/ 1143000 h 2745148"/>
              <a:gd name="connsiteX2" fmla="*/ 119100 w 1622318"/>
              <a:gd name="connsiteY2" fmla="*/ 2576945 h 2745148"/>
              <a:gd name="connsiteX3" fmla="*/ 1622318 w 1622318"/>
              <a:gd name="connsiteY3" fmla="*/ 2660073 h 274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318" h="2745148">
                <a:moveTo>
                  <a:pt x="132955" y="0"/>
                </a:moveTo>
                <a:cubicBezTo>
                  <a:pt x="116791" y="356754"/>
                  <a:pt x="100627" y="713509"/>
                  <a:pt x="98318" y="1143000"/>
                </a:cubicBezTo>
                <a:cubicBezTo>
                  <a:pt x="96009" y="1572491"/>
                  <a:pt x="-134900" y="2324100"/>
                  <a:pt x="119100" y="2576945"/>
                </a:cubicBezTo>
                <a:cubicBezTo>
                  <a:pt x="373100" y="2829790"/>
                  <a:pt x="997709" y="2744931"/>
                  <a:pt x="1622318" y="2660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69EB76F1-188E-4462-843A-9F2724521833}"/>
              </a:ext>
            </a:extLst>
          </p:cNvPr>
          <p:cNvSpPr/>
          <p:nvPr/>
        </p:nvSpPr>
        <p:spPr>
          <a:xfrm>
            <a:off x="1094757" y="3269151"/>
            <a:ext cx="138935" cy="2552144"/>
          </a:xfrm>
          <a:custGeom>
            <a:avLst/>
            <a:gdLst>
              <a:gd name="connsiteX0" fmla="*/ 48881 w 138935"/>
              <a:gd name="connsiteY0" fmla="*/ 0 h 2552144"/>
              <a:gd name="connsiteX1" fmla="*/ 62735 w 138935"/>
              <a:gd name="connsiteY1" fmla="*/ 1108364 h 2552144"/>
              <a:gd name="connsiteX2" fmla="*/ 390 w 138935"/>
              <a:gd name="connsiteY2" fmla="*/ 2355273 h 2552144"/>
              <a:gd name="connsiteX3" fmla="*/ 97372 w 138935"/>
              <a:gd name="connsiteY3" fmla="*/ 2424546 h 2552144"/>
              <a:gd name="connsiteX4" fmla="*/ 138935 w 138935"/>
              <a:gd name="connsiteY4" fmla="*/ 1129146 h 25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5" h="2552144">
                <a:moveTo>
                  <a:pt x="48881" y="0"/>
                </a:moveTo>
                <a:cubicBezTo>
                  <a:pt x="59849" y="357909"/>
                  <a:pt x="70817" y="715819"/>
                  <a:pt x="62735" y="1108364"/>
                </a:cubicBezTo>
                <a:cubicBezTo>
                  <a:pt x="54653" y="1500909"/>
                  <a:pt x="-5383" y="2135909"/>
                  <a:pt x="390" y="2355273"/>
                </a:cubicBezTo>
                <a:cubicBezTo>
                  <a:pt x="6163" y="2574637"/>
                  <a:pt x="74281" y="2628900"/>
                  <a:pt x="97372" y="2424546"/>
                </a:cubicBezTo>
                <a:cubicBezTo>
                  <a:pt x="120463" y="2220192"/>
                  <a:pt x="129699" y="1674669"/>
                  <a:pt x="138935" y="11291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46054D-95A3-4347-A298-92B21088EAD1}"/>
              </a:ext>
            </a:extLst>
          </p:cNvPr>
          <p:cNvSpPr/>
          <p:nvPr/>
        </p:nvSpPr>
        <p:spPr>
          <a:xfrm>
            <a:off x="1200918" y="3255297"/>
            <a:ext cx="1350327" cy="2403763"/>
          </a:xfrm>
          <a:custGeom>
            <a:avLst/>
            <a:gdLst>
              <a:gd name="connsiteX0" fmla="*/ 74338 w 1350327"/>
              <a:gd name="connsiteY0" fmla="*/ 0 h 2403763"/>
              <a:gd name="connsiteX1" fmla="*/ 115902 w 1350327"/>
              <a:gd name="connsiteY1" fmla="*/ 1233054 h 2403763"/>
              <a:gd name="connsiteX2" fmla="*/ 1168847 w 1350327"/>
              <a:gd name="connsiteY2" fmla="*/ 1385454 h 2403763"/>
              <a:gd name="connsiteX3" fmla="*/ 1342029 w 1350327"/>
              <a:gd name="connsiteY3" fmla="*/ 2403763 h 24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27" h="2403763">
                <a:moveTo>
                  <a:pt x="74338" y="0"/>
                </a:moveTo>
                <a:cubicBezTo>
                  <a:pt x="3911" y="501072"/>
                  <a:pt x="-66516" y="1002145"/>
                  <a:pt x="115902" y="1233054"/>
                </a:cubicBezTo>
                <a:cubicBezTo>
                  <a:pt x="298320" y="1463963"/>
                  <a:pt x="964493" y="1190336"/>
                  <a:pt x="1168847" y="1385454"/>
                </a:cubicBezTo>
                <a:cubicBezTo>
                  <a:pt x="1373202" y="1580572"/>
                  <a:pt x="1357615" y="1992167"/>
                  <a:pt x="1342029" y="240376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487AEBAC-4910-44F4-86F5-571B962C7D1B}"/>
              </a:ext>
            </a:extLst>
          </p:cNvPr>
          <p:cNvSpPr/>
          <p:nvPr/>
        </p:nvSpPr>
        <p:spPr>
          <a:xfrm>
            <a:off x="1226991" y="3262224"/>
            <a:ext cx="1345432" cy="1287891"/>
          </a:xfrm>
          <a:custGeom>
            <a:avLst/>
            <a:gdLst>
              <a:gd name="connsiteX0" fmla="*/ 96756 w 1345432"/>
              <a:gd name="connsiteY0" fmla="*/ 0 h 1287891"/>
              <a:gd name="connsiteX1" fmla="*/ 110611 w 1345432"/>
              <a:gd name="connsiteY1" fmla="*/ 1184564 h 1287891"/>
              <a:gd name="connsiteX2" fmla="*/ 1212047 w 1345432"/>
              <a:gd name="connsiteY2" fmla="*/ 1226127 h 1287891"/>
              <a:gd name="connsiteX3" fmla="*/ 1212047 w 1345432"/>
              <a:gd name="connsiteY3" fmla="*/ 1177636 h 1287891"/>
              <a:gd name="connsiteX4" fmla="*/ 179883 w 1345432"/>
              <a:gd name="connsiteY4" fmla="*/ 1177636 h 12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32" h="1287891">
                <a:moveTo>
                  <a:pt x="96756" y="0"/>
                </a:moveTo>
                <a:cubicBezTo>
                  <a:pt x="10742" y="490105"/>
                  <a:pt x="-75271" y="980210"/>
                  <a:pt x="110611" y="1184564"/>
                </a:cubicBezTo>
                <a:cubicBezTo>
                  <a:pt x="296493" y="1388918"/>
                  <a:pt x="1028474" y="1227282"/>
                  <a:pt x="1212047" y="1226127"/>
                </a:cubicBezTo>
                <a:cubicBezTo>
                  <a:pt x="1395620" y="1224972"/>
                  <a:pt x="1384074" y="1185718"/>
                  <a:pt x="1212047" y="1177636"/>
                </a:cubicBezTo>
                <a:cubicBezTo>
                  <a:pt x="1040020" y="1169554"/>
                  <a:pt x="609951" y="1173595"/>
                  <a:pt x="179883" y="11776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BA75E27F-51BD-468C-9D73-385D93C6239D}"/>
              </a:ext>
            </a:extLst>
          </p:cNvPr>
          <p:cNvSpPr/>
          <p:nvPr/>
        </p:nvSpPr>
        <p:spPr>
          <a:xfrm>
            <a:off x="1265747" y="3241442"/>
            <a:ext cx="1325049" cy="1178942"/>
          </a:xfrm>
          <a:custGeom>
            <a:avLst/>
            <a:gdLst>
              <a:gd name="connsiteX0" fmla="*/ 113418 w 1325049"/>
              <a:gd name="connsiteY0" fmla="*/ 41564 h 1178942"/>
              <a:gd name="connsiteX1" fmla="*/ 99564 w 1325049"/>
              <a:gd name="connsiteY1" fmla="*/ 1066800 h 1178942"/>
              <a:gd name="connsiteX2" fmla="*/ 1180218 w 1325049"/>
              <a:gd name="connsiteY2" fmla="*/ 1032164 h 1178942"/>
              <a:gd name="connsiteX3" fmla="*/ 1284127 w 1325049"/>
              <a:gd name="connsiteY3" fmla="*/ 0 h 117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9" h="1178942">
                <a:moveTo>
                  <a:pt x="113418" y="41564"/>
                </a:moveTo>
                <a:cubicBezTo>
                  <a:pt x="17591" y="471632"/>
                  <a:pt x="-78236" y="901700"/>
                  <a:pt x="99564" y="1066800"/>
                </a:cubicBezTo>
                <a:cubicBezTo>
                  <a:pt x="277364" y="1231900"/>
                  <a:pt x="982791" y="1209964"/>
                  <a:pt x="1180218" y="1032164"/>
                </a:cubicBezTo>
                <a:cubicBezTo>
                  <a:pt x="1377645" y="854364"/>
                  <a:pt x="1330886" y="427182"/>
                  <a:pt x="12841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57622872-3A1A-4723-B2BB-8767488B0A3E}"/>
              </a:ext>
            </a:extLst>
          </p:cNvPr>
          <p:cNvSpPr/>
          <p:nvPr/>
        </p:nvSpPr>
        <p:spPr>
          <a:xfrm>
            <a:off x="1434583" y="3052154"/>
            <a:ext cx="1008515" cy="1220266"/>
          </a:xfrm>
          <a:custGeom>
            <a:avLst/>
            <a:gdLst>
              <a:gd name="connsiteX0" fmla="*/ 0 w 1008515"/>
              <a:gd name="connsiteY0" fmla="*/ 78452 h 1220266"/>
              <a:gd name="connsiteX1" fmla="*/ 858982 w 1008515"/>
              <a:gd name="connsiteY1" fmla="*/ 106161 h 1220266"/>
              <a:gd name="connsiteX2" fmla="*/ 942109 w 1008515"/>
              <a:gd name="connsiteY2" fmla="*/ 1110615 h 1220266"/>
              <a:gd name="connsiteX3" fmla="*/ 159328 w 1008515"/>
              <a:gd name="connsiteY3" fmla="*/ 1193743 h 1220266"/>
              <a:gd name="connsiteX4" fmla="*/ 187037 w 1008515"/>
              <a:gd name="connsiteY4" fmla="*/ 1166034 h 12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515" h="1220266">
                <a:moveTo>
                  <a:pt x="0" y="78452"/>
                </a:moveTo>
                <a:cubicBezTo>
                  <a:pt x="350982" y="6293"/>
                  <a:pt x="701964" y="-65866"/>
                  <a:pt x="858982" y="106161"/>
                </a:cubicBezTo>
                <a:cubicBezTo>
                  <a:pt x="1016000" y="278188"/>
                  <a:pt x="1058718" y="929351"/>
                  <a:pt x="942109" y="1110615"/>
                </a:cubicBezTo>
                <a:cubicBezTo>
                  <a:pt x="825500" y="1291879"/>
                  <a:pt x="159328" y="1193743"/>
                  <a:pt x="159328" y="1193743"/>
                </a:cubicBezTo>
                <a:cubicBezTo>
                  <a:pt x="33483" y="1202979"/>
                  <a:pt x="110260" y="1184506"/>
                  <a:pt x="187037" y="116603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72B2D25-5B60-4E74-96EE-7FCF355FB218}"/>
              </a:ext>
            </a:extLst>
          </p:cNvPr>
          <p:cNvSpPr/>
          <p:nvPr/>
        </p:nvSpPr>
        <p:spPr>
          <a:xfrm>
            <a:off x="1448438" y="2891032"/>
            <a:ext cx="1233753" cy="2795737"/>
          </a:xfrm>
          <a:custGeom>
            <a:avLst/>
            <a:gdLst>
              <a:gd name="connsiteX0" fmla="*/ 0 w 1233753"/>
              <a:gd name="connsiteY0" fmla="*/ 128737 h 2795737"/>
              <a:gd name="connsiteX1" fmla="*/ 1046018 w 1233753"/>
              <a:gd name="connsiteY1" fmla="*/ 114883 h 2795737"/>
              <a:gd name="connsiteX2" fmla="*/ 1219200 w 1233753"/>
              <a:gd name="connsiteY2" fmla="*/ 1354865 h 2795737"/>
              <a:gd name="connsiteX3" fmla="*/ 1212273 w 1233753"/>
              <a:gd name="connsiteY3" fmla="*/ 2795737 h 27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53" h="2795737">
                <a:moveTo>
                  <a:pt x="0" y="128737"/>
                </a:moveTo>
                <a:cubicBezTo>
                  <a:pt x="421409" y="19632"/>
                  <a:pt x="842818" y="-89472"/>
                  <a:pt x="1046018" y="114883"/>
                </a:cubicBezTo>
                <a:cubicBezTo>
                  <a:pt x="1249218" y="319238"/>
                  <a:pt x="1191491" y="908056"/>
                  <a:pt x="1219200" y="1354865"/>
                </a:cubicBezTo>
                <a:cubicBezTo>
                  <a:pt x="1246909" y="1801674"/>
                  <a:pt x="1229591" y="2298705"/>
                  <a:pt x="1212273" y="279573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0FB35F5-B82C-4698-9D29-4A28C95BE532}"/>
              </a:ext>
            </a:extLst>
          </p:cNvPr>
          <p:cNvSpPr/>
          <p:nvPr/>
        </p:nvSpPr>
        <p:spPr>
          <a:xfrm>
            <a:off x="1434583" y="2733063"/>
            <a:ext cx="1401250" cy="1802413"/>
          </a:xfrm>
          <a:custGeom>
            <a:avLst/>
            <a:gdLst>
              <a:gd name="connsiteX0" fmla="*/ 0 w 1401250"/>
              <a:gd name="connsiteY0" fmla="*/ 189725 h 1802413"/>
              <a:gd name="connsiteX1" fmla="*/ 1136073 w 1401250"/>
              <a:gd name="connsiteY1" fmla="*/ 120452 h 1802413"/>
              <a:gd name="connsiteX2" fmla="*/ 1371600 w 1401250"/>
              <a:gd name="connsiteY2" fmla="*/ 1589034 h 1802413"/>
              <a:gd name="connsiteX3" fmla="*/ 1399309 w 1401250"/>
              <a:gd name="connsiteY3" fmla="*/ 1644452 h 1802413"/>
              <a:gd name="connsiteX4" fmla="*/ 1385455 w 1401250"/>
              <a:gd name="connsiteY4" fmla="*/ 168943 h 18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0" h="1802413">
                <a:moveTo>
                  <a:pt x="0" y="189725"/>
                </a:moveTo>
                <a:cubicBezTo>
                  <a:pt x="453736" y="38479"/>
                  <a:pt x="907473" y="-112766"/>
                  <a:pt x="1136073" y="120452"/>
                </a:cubicBezTo>
                <a:cubicBezTo>
                  <a:pt x="1364673" y="353670"/>
                  <a:pt x="1327727" y="1335034"/>
                  <a:pt x="1371600" y="1589034"/>
                </a:cubicBezTo>
                <a:cubicBezTo>
                  <a:pt x="1415473" y="1843034"/>
                  <a:pt x="1397000" y="1881134"/>
                  <a:pt x="1399309" y="1644452"/>
                </a:cubicBezTo>
                <a:cubicBezTo>
                  <a:pt x="1401618" y="1407770"/>
                  <a:pt x="1393536" y="788356"/>
                  <a:pt x="1385455" y="1689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3C2424B-A7C7-4C0E-B97A-8C0190B84319}"/>
              </a:ext>
            </a:extLst>
          </p:cNvPr>
          <p:cNvSpPr/>
          <p:nvPr/>
        </p:nvSpPr>
        <p:spPr>
          <a:xfrm>
            <a:off x="1449643" y="3197168"/>
            <a:ext cx="882626" cy="185530"/>
          </a:xfrm>
          <a:custGeom>
            <a:avLst/>
            <a:gdLst>
              <a:gd name="connsiteX0" fmla="*/ 0 w 882626"/>
              <a:gd name="connsiteY0" fmla="*/ 0 h 185530"/>
              <a:gd name="connsiteX1" fmla="*/ 762000 w 882626"/>
              <a:gd name="connsiteY1" fmla="*/ 39756 h 185530"/>
              <a:gd name="connsiteX2" fmla="*/ 808382 w 882626"/>
              <a:gd name="connsiteY2" fmla="*/ 99391 h 185530"/>
              <a:gd name="connsiteX3" fmla="*/ 46382 w 882626"/>
              <a:gd name="connsiteY3" fmla="*/ 53008 h 185530"/>
              <a:gd name="connsiteX4" fmla="*/ 841513 w 882626"/>
              <a:gd name="connsiteY4" fmla="*/ 18553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26" h="185530">
                <a:moveTo>
                  <a:pt x="0" y="0"/>
                </a:moveTo>
                <a:cubicBezTo>
                  <a:pt x="313635" y="11595"/>
                  <a:pt x="627270" y="23191"/>
                  <a:pt x="762000" y="39756"/>
                </a:cubicBezTo>
                <a:cubicBezTo>
                  <a:pt x="896730" y="56321"/>
                  <a:pt x="927652" y="97182"/>
                  <a:pt x="808382" y="99391"/>
                </a:cubicBezTo>
                <a:cubicBezTo>
                  <a:pt x="689112" y="101600"/>
                  <a:pt x="40860" y="38652"/>
                  <a:pt x="46382" y="53008"/>
                </a:cubicBezTo>
                <a:cubicBezTo>
                  <a:pt x="51904" y="67364"/>
                  <a:pt x="446708" y="126447"/>
                  <a:pt x="841513" y="1855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9071C98-7DD3-4E7B-9D39-3B5A875022F3}"/>
              </a:ext>
            </a:extLst>
          </p:cNvPr>
          <p:cNvSpPr/>
          <p:nvPr/>
        </p:nvSpPr>
        <p:spPr>
          <a:xfrm>
            <a:off x="1456576" y="3366133"/>
            <a:ext cx="809280" cy="658091"/>
          </a:xfrm>
          <a:custGeom>
            <a:avLst/>
            <a:gdLst>
              <a:gd name="connsiteX0" fmla="*/ 68062 w 809280"/>
              <a:gd name="connsiteY0" fmla="*/ 0 h 658091"/>
              <a:gd name="connsiteX1" fmla="*/ 809280 w 809280"/>
              <a:gd name="connsiteY1" fmla="*/ 96982 h 658091"/>
              <a:gd name="connsiteX2" fmla="*/ 68062 w 809280"/>
              <a:gd name="connsiteY2" fmla="*/ 62345 h 658091"/>
              <a:gd name="connsiteX3" fmla="*/ 33426 w 809280"/>
              <a:gd name="connsiteY3" fmla="*/ 658091 h 658091"/>
              <a:gd name="connsiteX4" fmla="*/ 33426 w 809280"/>
              <a:gd name="connsiteY4" fmla="*/ 658091 h 6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80" h="658091">
                <a:moveTo>
                  <a:pt x="68062" y="0"/>
                </a:moveTo>
                <a:cubicBezTo>
                  <a:pt x="438671" y="43295"/>
                  <a:pt x="809280" y="86591"/>
                  <a:pt x="809280" y="96982"/>
                </a:cubicBezTo>
                <a:cubicBezTo>
                  <a:pt x="809280" y="107373"/>
                  <a:pt x="197371" y="-31173"/>
                  <a:pt x="68062" y="62345"/>
                </a:cubicBezTo>
                <a:cubicBezTo>
                  <a:pt x="-61247" y="155863"/>
                  <a:pt x="33426" y="658091"/>
                  <a:pt x="33426" y="658091"/>
                </a:cubicBezTo>
                <a:lnTo>
                  <a:pt x="33426" y="65809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B63FD21-DEE6-43F3-989E-CCA50FDB04CE}"/>
              </a:ext>
            </a:extLst>
          </p:cNvPr>
          <p:cNvSpPr/>
          <p:nvPr/>
        </p:nvSpPr>
        <p:spPr>
          <a:xfrm>
            <a:off x="874312" y="2993920"/>
            <a:ext cx="1186401" cy="1623907"/>
          </a:xfrm>
          <a:custGeom>
            <a:avLst/>
            <a:gdLst>
              <a:gd name="connsiteX0" fmla="*/ 59966 w 1186401"/>
              <a:gd name="connsiteY0" fmla="*/ 120341 h 1623907"/>
              <a:gd name="connsiteX1" fmla="*/ 331 w 1186401"/>
              <a:gd name="connsiteY1" fmla="*/ 1432306 h 1623907"/>
              <a:gd name="connsiteX2" fmla="*/ 40088 w 1186401"/>
              <a:gd name="connsiteY2" fmla="*/ 1478689 h 1623907"/>
              <a:gd name="connsiteX3" fmla="*/ 126227 w 1186401"/>
              <a:gd name="connsiteY3" fmla="*/ 120341 h 1623907"/>
              <a:gd name="connsiteX4" fmla="*/ 1186401 w 1186401"/>
              <a:gd name="connsiteY4" fmla="*/ 153471 h 162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401" h="1623907">
                <a:moveTo>
                  <a:pt x="59966" y="120341"/>
                </a:moveTo>
                <a:cubicBezTo>
                  <a:pt x="31805" y="663128"/>
                  <a:pt x="3644" y="1205915"/>
                  <a:pt x="331" y="1432306"/>
                </a:cubicBezTo>
                <a:cubicBezTo>
                  <a:pt x="-2982" y="1658697"/>
                  <a:pt x="19105" y="1697350"/>
                  <a:pt x="40088" y="1478689"/>
                </a:cubicBezTo>
                <a:cubicBezTo>
                  <a:pt x="61071" y="1260028"/>
                  <a:pt x="-64825" y="341211"/>
                  <a:pt x="126227" y="120341"/>
                </a:cubicBezTo>
                <a:cubicBezTo>
                  <a:pt x="317279" y="-100529"/>
                  <a:pt x="751840" y="26471"/>
                  <a:pt x="1186401" y="15347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49E2248-E2C1-487C-B840-498876F7C15A}"/>
              </a:ext>
            </a:extLst>
          </p:cNvPr>
          <p:cNvSpPr/>
          <p:nvPr/>
        </p:nvSpPr>
        <p:spPr>
          <a:xfrm>
            <a:off x="715617" y="3134139"/>
            <a:ext cx="79513" cy="1484244"/>
          </a:xfrm>
          <a:custGeom>
            <a:avLst/>
            <a:gdLst>
              <a:gd name="connsiteX0" fmla="*/ 0 w 79513"/>
              <a:gd name="connsiteY0" fmla="*/ 0 h 1484244"/>
              <a:gd name="connsiteX1" fmla="*/ 19879 w 79513"/>
              <a:gd name="connsiteY1" fmla="*/ 1431235 h 1484244"/>
              <a:gd name="connsiteX2" fmla="*/ 59635 w 79513"/>
              <a:gd name="connsiteY2" fmla="*/ 185531 h 1484244"/>
              <a:gd name="connsiteX3" fmla="*/ 79513 w 79513"/>
              <a:gd name="connsiteY3" fmla="*/ 1484244 h 14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" h="1484244">
                <a:moveTo>
                  <a:pt x="0" y="0"/>
                </a:moveTo>
                <a:cubicBezTo>
                  <a:pt x="4970" y="700156"/>
                  <a:pt x="9940" y="1400313"/>
                  <a:pt x="19879" y="1431235"/>
                </a:cubicBezTo>
                <a:cubicBezTo>
                  <a:pt x="29818" y="1462157"/>
                  <a:pt x="49696" y="176696"/>
                  <a:pt x="59635" y="185531"/>
                </a:cubicBezTo>
                <a:cubicBezTo>
                  <a:pt x="69574" y="194366"/>
                  <a:pt x="74543" y="839305"/>
                  <a:pt x="79513" y="148424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022DEB-1631-7D81-02B7-0BAFB8E115F3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2905147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経路（パス）は行動番号の並びである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A29E14A9-E3DF-40CC-B181-3567CA9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90196"/>
            <a:ext cx="7626096" cy="369502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一連の行動のことを「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sz="2400" dirty="0">
                <a:latin typeface="メイリオ" panose="020B0604030504040204" pitchFamily="50" charset="-128"/>
              </a:rPr>
              <a:t>（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sz="2400" dirty="0">
                <a:latin typeface="メイリオ" panose="020B0604030504040204" pitchFamily="50" charset="-128"/>
              </a:rPr>
              <a:t>）」と呼ぶことがある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</a:rPr>
              <a:t>経路（パス）は，行動番号の並び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「</a:t>
            </a:r>
            <a:r>
              <a:rPr lang="en-US" altLang="ja-JP" sz="2400" dirty="0"/>
              <a:t>1</a:t>
            </a:r>
            <a:r>
              <a:rPr lang="ja-JP" altLang="en-US" sz="2400" dirty="0"/>
              <a:t>」、「</a:t>
            </a:r>
            <a:r>
              <a:rPr lang="en-US" altLang="ja-JP" sz="2400" dirty="0"/>
              <a:t>3-3</a:t>
            </a:r>
            <a:r>
              <a:rPr lang="ja-JP" altLang="en-US" sz="2400" dirty="0"/>
              <a:t>」、「</a:t>
            </a:r>
            <a:r>
              <a:rPr lang="en-US" altLang="ja-JP" sz="2400" dirty="0"/>
              <a:t>3-4-3</a:t>
            </a:r>
            <a:r>
              <a:rPr lang="ja-JP" altLang="en-US" sz="2400" dirty="0"/>
              <a:t>」など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48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遷移関数と探索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総当たり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総当たりのパス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総当たりの例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総当たりを行う人工知能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２つの水差し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66D471-10FE-FBBE-65B8-A9C44A3C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D526B-F768-15CD-38C4-A5D2C421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を用いて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可能な状態の変化を予測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を通じて最適な行動を決定。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総当たり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全ての可能な経路を試し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、最善の解を見つける。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のプロセスは、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問題解決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を行う上での重要な要素。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45A721-52EC-E20F-B60E-1EF537A5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A6D82-B7A4-39B8-D400-7ACE06B1E12F}"/>
              </a:ext>
            </a:extLst>
          </p:cNvPr>
          <p:cNvSpPr txBox="1"/>
          <p:nvPr/>
        </p:nvSpPr>
        <p:spPr>
          <a:xfrm>
            <a:off x="360947" y="5125037"/>
            <a:ext cx="8161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ただし、状態空間が大きい場合は、</a:t>
            </a:r>
            <a:r>
              <a:rPr lang="ja-JP" altLang="en-US" sz="2400" b="1" dirty="0"/>
              <a:t>総当たり探索は時間がかかりすぎる</a:t>
            </a:r>
            <a:r>
              <a:rPr lang="ja-JP" altLang="en-US" sz="2400" dirty="0"/>
              <a:t>。そのような場合には、</a:t>
            </a:r>
            <a:r>
              <a:rPr lang="en-US" altLang="ja-JP" sz="2400" dirty="0"/>
              <a:t>A*</a:t>
            </a:r>
            <a:r>
              <a:rPr lang="ja-JP" altLang="en-US" sz="2400" dirty="0"/>
              <a:t>アルゴリズムなどの、より効率的な探索手法を用いること</a:t>
            </a:r>
            <a:r>
              <a:rPr lang="ja-JP" altLang="en-US" sz="2400"/>
              <a:t>が有効（次回授業で紹介）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0413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10-5 </a:t>
            </a:r>
            <a:r>
              <a:rPr lang="ja-JP" altLang="en-US" dirty="0"/>
              <a:t>総当たりを行う人工知能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1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コンピュータ</a:t>
            </a:r>
            <a:r>
              <a:rPr lang="ja-JP" altLang="en-US" dirty="0"/>
              <a:t>に，</a:t>
            </a:r>
            <a:r>
              <a:rPr lang="ja-JP" altLang="en-US" b="1" dirty="0"/>
              <a:t>総当たり</a:t>
            </a:r>
            <a:r>
              <a:rPr lang="ja-JP" altLang="en-US" dirty="0"/>
              <a:t>を行わせる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A1F9BA-8D13-4E3C-B35C-AB58295D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4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遷移関数と行動番号</a:t>
            </a:r>
            <a:r>
              <a:rPr kumimoji="1" lang="ja-JP" altLang="en-US" sz="3500" dirty="0"/>
              <a:t>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4900" y="2342063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108008" y="3292926"/>
            <a:ext cx="4981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1" lang="en-US" altLang="ja-JP" sz="2400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– 1, 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&lt; 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+ 1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- 1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738AB5-D7AC-4983-BDDA-E9296533490A}"/>
              </a:ext>
            </a:extLst>
          </p:cNvPr>
          <p:cNvSpPr txBox="1"/>
          <p:nvPr/>
        </p:nvSpPr>
        <p:spPr>
          <a:xfrm>
            <a:off x="3739754" y="26840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番号</a:t>
            </a:r>
          </a:p>
        </p:txBody>
      </p:sp>
    </p:spTree>
    <p:extLst>
      <p:ext uri="{BB962C8B-B14F-4D97-AF65-F5344CB8AC3E}">
        <p14:creationId xmlns:p14="http://schemas.microsoft.com/office/powerpoint/2010/main" val="65046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628746-44F0-4B9B-81A8-F2FCA032FA19}"/>
              </a:ext>
            </a:extLst>
          </p:cNvPr>
          <p:cNvSpPr/>
          <p:nvPr/>
        </p:nvSpPr>
        <p:spPr>
          <a:xfrm>
            <a:off x="153525" y="2130900"/>
            <a:ext cx="3464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(r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and (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&lt; 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x 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+ 1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072500-7008-4272-A5F8-130AE4182EE6}"/>
              </a:ext>
            </a:extLst>
          </p:cNvPr>
          <p:cNvSpPr/>
          <p:nvPr/>
        </p:nvSpPr>
        <p:spPr>
          <a:xfrm>
            <a:off x="153525" y="1854073"/>
            <a:ext cx="3951547" cy="1846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79583-45EE-44D7-B6EE-195982D47CEA}"/>
              </a:ext>
            </a:extLst>
          </p:cNvPr>
          <p:cNvSpPr txBox="1"/>
          <p:nvPr/>
        </p:nvSpPr>
        <p:spPr>
          <a:xfrm>
            <a:off x="959747" y="39773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のうち１つ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791208" y="524037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314351" y="2182435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086634" y="1134724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選んだ行動番号を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990F2B-C651-4DBC-9C56-2C7BA3BE6AEC}"/>
              </a:ext>
            </a:extLst>
          </p:cNvPr>
          <p:cNvSpPr txBox="1"/>
          <p:nvPr/>
        </p:nvSpPr>
        <p:spPr>
          <a:xfrm>
            <a:off x="4833376" y="3114530"/>
            <a:ext cx="4394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&lt;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を調べ，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+ 1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y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は変化しないので，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についてのプログラムは不要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947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コンピュータに総当たりを行わせる。ページ４０まで。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遷移関数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総当たり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94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https://trinket.io/python/2955caf0c8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68973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5566428" y="24624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遷移関数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5447003" y="4971607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総当たり，条件に合致しない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行動は総当たりの対象にし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121875-3961-44F5-8AC6-DEB56D90C2A1}"/>
              </a:ext>
            </a:extLst>
          </p:cNvPr>
          <p:cNvSpPr txBox="1"/>
          <p:nvPr/>
        </p:nvSpPr>
        <p:spPr>
          <a:xfrm>
            <a:off x="5447003" y="3720680"/>
            <a:ext cx="334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総当たりで探索するパスの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に設定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nsteps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EBE6A4-AB5D-EFB9-46E5-BC0B6F12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10"/>
            <a:ext cx="5379138" cy="45093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49C03A-91E3-E0EA-1687-6B312AD3160A}"/>
              </a:ext>
            </a:extLst>
          </p:cNvPr>
          <p:cNvSpPr txBox="1"/>
          <p:nvPr/>
        </p:nvSpPr>
        <p:spPr>
          <a:xfrm>
            <a:off x="321844" y="770678"/>
            <a:ext cx="7784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https://trinket.io/python/2955caf0c8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1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2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5DF530E-2EEE-7BCD-93B8-D5C4541D7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96466"/>
            <a:ext cx="6377649" cy="480423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403860" y="429768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3832860" y="1790700"/>
            <a:ext cx="1653540" cy="112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9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10-1 </a:t>
            </a:r>
            <a:r>
              <a:rPr lang="ja-JP" altLang="en-US" dirty="0"/>
              <a:t>遷移関数と探索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73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8415BCE-E473-61F6-FCFF-AC881A90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918116"/>
            <a:ext cx="8770221" cy="50217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4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13360" y="365760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3337560" y="1623060"/>
            <a:ext cx="1783080" cy="4316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06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10-6 </a:t>
            </a:r>
            <a:r>
              <a:rPr lang="ja-JP" altLang="en-US" dirty="0"/>
              <a:t>２つの水差し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08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２つの大きさの違う「水差し」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大きさ</a:t>
            </a:r>
            <a:r>
              <a:rPr lang="ja-JP" altLang="en-US" b="1" dirty="0"/>
              <a:t>４</a:t>
            </a:r>
            <a:r>
              <a:rPr lang="ja-JP" altLang="en-US" dirty="0"/>
              <a:t>，大きさ</a:t>
            </a:r>
            <a:r>
              <a:rPr lang="ja-JP" altLang="en-US" b="1" dirty="0"/>
              <a:t>３</a:t>
            </a:r>
            <a:endParaRPr lang="en-US" altLang="ja-JP" b="1" dirty="0"/>
          </a:p>
          <a:p>
            <a:r>
              <a:rPr lang="ja-JP" altLang="en-US" dirty="0"/>
              <a:t>「水の量を</a:t>
            </a:r>
            <a:r>
              <a:rPr lang="ja-JP" altLang="en-US" b="1" dirty="0"/>
              <a:t>２</a:t>
            </a:r>
            <a:r>
              <a:rPr lang="ja-JP" altLang="en-US" dirty="0"/>
              <a:t>にできるか」をコンピュータに解かせるとき，</a:t>
            </a:r>
            <a:r>
              <a:rPr lang="ja-JP" altLang="en-US" b="1" dirty="0">
                <a:solidFill>
                  <a:srgbClr val="C00000"/>
                </a:solidFill>
              </a:rPr>
              <a:t>総当たり</a:t>
            </a:r>
            <a:r>
              <a:rPr lang="ja-JP" altLang="en-US" dirty="0"/>
              <a:t>を行う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DE5376-868E-4A4E-A4E7-E80E44F7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6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２つの水差し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　水差し①　大きさ</a:t>
            </a:r>
            <a:r>
              <a:rPr lang="ja-JP" altLang="en-US" b="1" dirty="0"/>
              <a:t>４</a:t>
            </a:r>
            <a:endParaRPr lang="en-US" altLang="ja-JP" b="1" dirty="0"/>
          </a:p>
          <a:p>
            <a:r>
              <a:rPr lang="ja-JP" altLang="en-US" dirty="0"/>
              <a:t>　水差し②　大きさ</a:t>
            </a:r>
            <a:r>
              <a:rPr lang="ja-JP" altLang="en-US" b="1" dirty="0"/>
              <a:t>３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B403FD-28EF-46A9-9A98-DAB0F84FB638}"/>
              </a:ext>
            </a:extLst>
          </p:cNvPr>
          <p:cNvSpPr/>
          <p:nvPr/>
        </p:nvSpPr>
        <p:spPr>
          <a:xfrm>
            <a:off x="2590703" y="324921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946528-FB5C-4F5E-BC05-12D4F789C7FF}"/>
              </a:ext>
            </a:extLst>
          </p:cNvPr>
          <p:cNvSpPr/>
          <p:nvPr/>
        </p:nvSpPr>
        <p:spPr>
          <a:xfrm>
            <a:off x="4872050" y="379366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F8FA62-2C48-4589-9E6F-842BF8D15872}"/>
              </a:ext>
            </a:extLst>
          </p:cNvPr>
          <p:cNvSpPr txBox="1"/>
          <p:nvPr/>
        </p:nvSpPr>
        <p:spPr>
          <a:xfrm>
            <a:off x="2451974" y="55526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FBA34F-FF4E-4953-A165-B1C4221556FF}"/>
              </a:ext>
            </a:extLst>
          </p:cNvPr>
          <p:cNvSpPr txBox="1"/>
          <p:nvPr/>
        </p:nvSpPr>
        <p:spPr>
          <a:xfrm>
            <a:off x="4802685" y="55526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</p:spTree>
    <p:extLst>
      <p:ext uri="{BB962C8B-B14F-4D97-AF65-F5344CB8AC3E}">
        <p14:creationId xmlns:p14="http://schemas.microsoft.com/office/powerpoint/2010/main" val="287664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x, y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水差し　２つ</a:t>
            </a:r>
            <a:endParaRPr lang="en-US" altLang="ja-JP" dirty="0"/>
          </a:p>
          <a:p>
            <a:r>
              <a:rPr lang="ja-JP" altLang="en-US" dirty="0"/>
              <a:t>水差し①　大きさ４　・・・　水の量</a:t>
            </a:r>
            <a:r>
              <a:rPr lang="en-US" altLang="ja-JP" dirty="0"/>
              <a:t>: </a:t>
            </a:r>
            <a:r>
              <a:rPr lang="ja-JP" altLang="en-US" b="1" dirty="0"/>
              <a:t>変数 </a:t>
            </a:r>
            <a:r>
              <a:rPr lang="en-US" altLang="ja-JP" b="1" dirty="0"/>
              <a:t>x</a:t>
            </a:r>
          </a:p>
          <a:p>
            <a:r>
              <a:rPr lang="ja-JP" altLang="en-US" dirty="0"/>
              <a:t>水差し②　大きさ３　・・・　水の量</a:t>
            </a:r>
            <a:r>
              <a:rPr lang="en-US" altLang="ja-JP" dirty="0"/>
              <a:t>: </a:t>
            </a:r>
            <a:r>
              <a:rPr lang="ja-JP" altLang="en-US" b="1" dirty="0"/>
              <a:t>変数 </a:t>
            </a:r>
            <a:r>
              <a:rPr lang="en-US" altLang="ja-JP" b="1" dirty="0"/>
              <a:t>y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7C18BA-1BAC-44B2-8D2C-D15748CDD7BD}"/>
              </a:ext>
            </a:extLst>
          </p:cNvPr>
          <p:cNvSpPr/>
          <p:nvPr/>
        </p:nvSpPr>
        <p:spPr>
          <a:xfrm>
            <a:off x="2425603" y="4185219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13951D-9FD3-4C70-A041-151A8F99D3DC}"/>
              </a:ext>
            </a:extLst>
          </p:cNvPr>
          <p:cNvSpPr/>
          <p:nvPr/>
        </p:nvSpPr>
        <p:spPr>
          <a:xfrm>
            <a:off x="4706950" y="4729671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E52276-7306-46FF-A298-A03D1B7AE0EC}"/>
              </a:ext>
            </a:extLst>
          </p:cNvPr>
          <p:cNvSpPr txBox="1"/>
          <p:nvPr/>
        </p:nvSpPr>
        <p:spPr>
          <a:xfrm>
            <a:off x="2286874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1E46C5-6467-4338-AA28-49E5BCDD7765}"/>
              </a:ext>
            </a:extLst>
          </p:cNvPr>
          <p:cNvSpPr txBox="1"/>
          <p:nvPr/>
        </p:nvSpPr>
        <p:spPr>
          <a:xfrm>
            <a:off x="4637585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</p:spTree>
    <p:extLst>
      <p:ext uri="{BB962C8B-B14F-4D97-AF65-F5344CB8AC3E}">
        <p14:creationId xmlns:p14="http://schemas.microsoft.com/office/powerpoint/2010/main" val="1607713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，水差し②に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，水差し①に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36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行動１　水差し①を満杯にする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611772">
            <a:off x="3176707" y="902108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8342" y="66373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満杯にする</a:t>
            </a:r>
          </a:p>
        </p:txBody>
      </p:sp>
    </p:spTree>
    <p:extLst>
      <p:ext uri="{BB962C8B-B14F-4D97-AF65-F5344CB8AC3E}">
        <p14:creationId xmlns:p14="http://schemas.microsoft.com/office/powerpoint/2010/main" val="4269540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行動２　水差し①を空にする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611772">
            <a:off x="1552119" y="2900651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1040" y="3389964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空にする</a:t>
            </a:r>
          </a:p>
        </p:txBody>
      </p:sp>
    </p:spTree>
    <p:extLst>
      <p:ext uri="{BB962C8B-B14F-4D97-AF65-F5344CB8AC3E}">
        <p14:creationId xmlns:p14="http://schemas.microsoft.com/office/powerpoint/2010/main" val="2214762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7920455" cy="723099"/>
          </a:xfrm>
        </p:spPr>
        <p:txBody>
          <a:bodyPr>
            <a:noAutofit/>
          </a:bodyPr>
          <a:lstStyle/>
          <a:p>
            <a:r>
              <a:rPr lang="ja-JP" altLang="en-US" dirty="0"/>
              <a:t>行動３　水差し①を使って，水差し②を満杯にする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0800000">
            <a:off x="3587073" y="2127073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8075" y="1233007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満杯になるまで</a:t>
            </a:r>
          </a:p>
        </p:txBody>
      </p:sp>
    </p:spTree>
    <p:extLst>
      <p:ext uri="{BB962C8B-B14F-4D97-AF65-F5344CB8AC3E}">
        <p14:creationId xmlns:p14="http://schemas.microsoft.com/office/powerpoint/2010/main" val="1494941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37242"/>
          </a:xfrm>
        </p:spPr>
        <p:txBody>
          <a:bodyPr>
            <a:noAutofit/>
          </a:bodyPr>
          <a:lstStyle/>
          <a:p>
            <a:r>
              <a:rPr lang="ja-JP" altLang="en-US" dirty="0"/>
              <a:t>行動４　水差し①の水をすべて，水差し②に入れる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22" name="左矢印 12">
            <a:extLst>
              <a:ext uri="{FF2B5EF4-FFF2-40B4-BE49-F238E27FC236}">
                <a16:creationId xmlns:a16="http://schemas.microsoft.com/office/drawing/2014/main" id="{05924371-736D-4106-AC62-4AF383A83237}"/>
              </a:ext>
            </a:extLst>
          </p:cNvPr>
          <p:cNvSpPr/>
          <p:nvPr/>
        </p:nvSpPr>
        <p:spPr>
          <a:xfrm rot="10800000">
            <a:off x="3587073" y="2127073"/>
            <a:ext cx="593312" cy="41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E74D8E-E30D-4843-B23C-E5855A7F4909}"/>
              </a:ext>
            </a:extLst>
          </p:cNvPr>
          <p:cNvSpPr txBox="1"/>
          <p:nvPr/>
        </p:nvSpPr>
        <p:spPr>
          <a:xfrm>
            <a:off x="2506561" y="71577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すべて</a:t>
            </a:r>
          </a:p>
        </p:txBody>
      </p:sp>
    </p:spTree>
    <p:extLst>
      <p:ext uri="{BB962C8B-B14F-4D97-AF65-F5344CB8AC3E}">
        <p14:creationId xmlns:p14="http://schemas.microsoft.com/office/powerpoint/2010/main" val="208257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エレベーターの遷移関数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23418"/>
            <a:ext cx="8775856" cy="613458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状態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エレベーターの現在の階数</a:t>
            </a:r>
            <a:endParaRPr kumimoji="1" lang="en-US" altLang="ja-JP" sz="2400" dirty="0"/>
          </a:p>
          <a:p>
            <a:r>
              <a:rPr lang="ja-JP" altLang="en-US" sz="2400" b="1" dirty="0"/>
              <a:t>行動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dirty="0"/>
              <a:t>エレベーター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上に移動させる（行動１）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kumimoji="1" lang="ja-JP" altLang="en-US" sz="2400" b="1" dirty="0"/>
              <a:t>下に移動させる（行動２）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その場に留まる（行動３）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もし、現在が最上階でなければ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+ 1 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・・・階数が１増える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　</a:t>
            </a:r>
            <a:r>
              <a:rPr kumimoji="1" lang="ja-JP" altLang="en-US" sz="2400" b="1" dirty="0"/>
              <a:t>もし、現在が最下階でなければ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– 1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階数が１減る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行動３</a:t>
            </a:r>
            <a:r>
              <a:rPr kumimoji="1" lang="ja-JP" altLang="en-US" sz="2400" dirty="0"/>
              <a:t>：</a:t>
            </a:r>
            <a:r>
              <a:rPr lang="en-US" altLang="ja-JP" sz="2400" b="1" dirty="0"/>
              <a:t>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     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階数は変わらない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92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行動５　水差し②を満杯にする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8920614">
            <a:off x="5343487" y="1287527"/>
            <a:ext cx="612497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51792" y="1136558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満杯にする</a:t>
            </a:r>
          </a:p>
        </p:txBody>
      </p:sp>
    </p:spTree>
    <p:extLst>
      <p:ext uri="{BB962C8B-B14F-4D97-AF65-F5344CB8AC3E}">
        <p14:creationId xmlns:p14="http://schemas.microsoft.com/office/powerpoint/2010/main" val="3317850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行動６　水差し②を空にする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2361919" flipH="1">
            <a:off x="5810037" y="2979895"/>
            <a:ext cx="554660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93672" y="3327759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空にする</a:t>
            </a:r>
          </a:p>
        </p:txBody>
      </p:sp>
    </p:spTree>
    <p:extLst>
      <p:ext uri="{BB962C8B-B14F-4D97-AF65-F5344CB8AC3E}">
        <p14:creationId xmlns:p14="http://schemas.microsoft.com/office/powerpoint/2010/main" val="2616883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028405" cy="1144509"/>
          </a:xfrm>
        </p:spPr>
        <p:txBody>
          <a:bodyPr>
            <a:noAutofit/>
          </a:bodyPr>
          <a:lstStyle/>
          <a:p>
            <a:r>
              <a:rPr lang="ja-JP" altLang="en-US" dirty="0"/>
              <a:t>行動７　水差し②を使って，水差し①を満杯にする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>
            <a:off x="3557243" y="1577515"/>
            <a:ext cx="612497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50968" y="715775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満杯になるまで</a:t>
            </a:r>
          </a:p>
        </p:txBody>
      </p:sp>
    </p:spTree>
    <p:extLst>
      <p:ext uri="{BB962C8B-B14F-4D97-AF65-F5344CB8AC3E}">
        <p14:creationId xmlns:p14="http://schemas.microsoft.com/office/powerpoint/2010/main" val="4130519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64896"/>
          </a:xfrm>
        </p:spPr>
        <p:txBody>
          <a:bodyPr>
            <a:noAutofit/>
          </a:bodyPr>
          <a:lstStyle/>
          <a:p>
            <a:r>
              <a:rPr lang="ja-JP" altLang="en-US" dirty="0"/>
              <a:t>行動８　水差し②の水をすべて，水差し①に入れる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68403" y="1033063"/>
            <a:ext cx="1430931" cy="2038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49750" y="1577515"/>
            <a:ext cx="1430931" cy="149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9674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0385" y="33365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水差し②</a:t>
            </a:r>
          </a:p>
        </p:txBody>
      </p:sp>
      <p:sp>
        <p:nvSpPr>
          <p:cNvPr id="13" name="左矢印 12"/>
          <p:cNvSpPr/>
          <p:nvPr/>
        </p:nvSpPr>
        <p:spPr>
          <a:xfrm rot="10800000" flipH="1">
            <a:off x="3595245" y="1596814"/>
            <a:ext cx="585140" cy="408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48342" y="1094804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すべて</a:t>
            </a:r>
          </a:p>
        </p:txBody>
      </p:sp>
    </p:spTree>
    <p:extLst>
      <p:ext uri="{BB962C8B-B14F-4D97-AF65-F5344CB8AC3E}">
        <p14:creationId xmlns:p14="http://schemas.microsoft.com/office/powerpoint/2010/main" val="516974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水差し①の水を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，水差し②に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空にする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水差し②を</a:t>
            </a:r>
            <a:r>
              <a:rPr lang="ja-JP" altLang="en-US" b="1" dirty="0"/>
              <a:t>使って</a:t>
            </a:r>
            <a:r>
              <a:rPr lang="ja-JP" altLang="en-US" dirty="0"/>
              <a:t>，水差し①を</a:t>
            </a:r>
            <a:r>
              <a:rPr lang="ja-JP" altLang="en-US" b="1" dirty="0"/>
              <a:t>満杯にする</a:t>
            </a:r>
            <a:endParaRPr lang="en-US" altLang="ja-JP" b="1" dirty="0"/>
          </a:p>
          <a:p>
            <a:pPr marL="514350" indent="-514350">
              <a:buFont typeface="+mj-lt"/>
              <a:buAutoNum type="arabicPeriod" startAt="5"/>
            </a:pPr>
            <a:r>
              <a:rPr lang="ja-JP" altLang="en-US" dirty="0"/>
              <a:t>水差し②の水を</a:t>
            </a:r>
            <a:r>
              <a:rPr lang="ja-JP" altLang="en-US" b="1" dirty="0"/>
              <a:t>すべて</a:t>
            </a:r>
            <a:r>
              <a:rPr lang="ja-JP" altLang="en-US" dirty="0"/>
              <a:t>，水差し①に</a:t>
            </a:r>
            <a:r>
              <a:rPr lang="ja-JP" altLang="en-US" b="1" dirty="0"/>
              <a:t>入れる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59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行動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792" y="83403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水差し①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&lt; 4) </a:t>
            </a:r>
            <a:r>
              <a:rPr lang="ja-JP" altLang="en-US" dirty="0"/>
              <a:t>→ </a:t>
            </a:r>
            <a:r>
              <a:rPr lang="en-US" altLang="ja-JP" dirty="0"/>
              <a:t>(4,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(0,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&gt;= 3 and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 3)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- 3, 3)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&lt;= 3 and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(0,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)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水差し②</a:t>
            </a:r>
            <a:endParaRPr lang="en-US" altLang="ja-JP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 3)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, 3)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, 0)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&gt;= 4 and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&lt; 4) </a:t>
            </a:r>
            <a:r>
              <a:rPr lang="ja-JP" altLang="en-US" dirty="0"/>
              <a:t>→ </a:t>
            </a:r>
            <a:r>
              <a:rPr lang="en-US" altLang="ja-JP" dirty="0"/>
              <a:t>(4,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- 4)</a:t>
            </a:r>
            <a:endParaRPr lang="ja-JP" alt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ja-JP" dirty="0"/>
              <a:t>(x, y | 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&lt;= 4 and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 &gt; 0) </a:t>
            </a:r>
            <a:r>
              <a:rPr lang="ja-JP" altLang="en-US" dirty="0"/>
              <a:t>→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+ 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en-US" altLang="ja-JP" dirty="0"/>
              <a:t>, 0)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59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総当たり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47" y="2117238"/>
            <a:ext cx="7786975" cy="114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では，すべての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）を試す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791388-11E3-4634-A3D5-6ACCDD8BA63B}"/>
              </a:ext>
            </a:extLst>
          </p:cNvPr>
          <p:cNvSpPr txBox="1"/>
          <p:nvPr/>
        </p:nvSpPr>
        <p:spPr>
          <a:xfrm>
            <a:off x="378270" y="5799510"/>
            <a:ext cx="52645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パス長２の経路（パス）をすべて試す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パス：（１，２）</a:t>
            </a: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のように表示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右の２つ「０　０」などは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の最終の値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DC434-A77E-4404-B181-337A51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71" y="2781874"/>
            <a:ext cx="2693143" cy="29785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BCDEBC-2D49-4983-807E-4D30188E83C8}"/>
              </a:ext>
            </a:extLst>
          </p:cNvPr>
          <p:cNvSpPr txBox="1"/>
          <p:nvPr/>
        </p:nvSpPr>
        <p:spPr>
          <a:xfrm>
            <a:off x="5165496" y="416786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20461A4-73F3-4B14-A692-F46AEE8191AA}"/>
              </a:ext>
            </a:extLst>
          </p:cNvPr>
          <p:cNvCxnSpPr>
            <a:cxnSpLocks/>
          </p:cNvCxnSpPr>
          <p:nvPr/>
        </p:nvCxnSpPr>
        <p:spPr>
          <a:xfrm flipV="1">
            <a:off x="5839078" y="3967916"/>
            <a:ext cx="502793" cy="37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AA1270F-15B7-4EFC-9C76-44888A247228}"/>
              </a:ext>
            </a:extLst>
          </p:cNvPr>
          <p:cNvSpPr txBox="1"/>
          <p:nvPr/>
        </p:nvSpPr>
        <p:spPr>
          <a:xfrm>
            <a:off x="6332500" y="351044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D3A347-66BB-4AFD-AC72-5B30DBD69C89}"/>
              </a:ext>
            </a:extLst>
          </p:cNvPr>
          <p:cNvSpPr txBox="1"/>
          <p:nvPr/>
        </p:nvSpPr>
        <p:spPr>
          <a:xfrm>
            <a:off x="5920395" y="368170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CFE3D5E6-75F3-4632-8469-0A7E2584DC52}"/>
              </a:ext>
            </a:extLst>
          </p:cNvPr>
          <p:cNvCxnSpPr>
            <a:cxnSpLocks/>
          </p:cNvCxnSpPr>
          <p:nvPr/>
        </p:nvCxnSpPr>
        <p:spPr>
          <a:xfrm>
            <a:off x="5844844" y="4727807"/>
            <a:ext cx="491260" cy="40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2C0630-32C0-48BF-A77C-B693637B5190}"/>
              </a:ext>
            </a:extLst>
          </p:cNvPr>
          <p:cNvSpPr txBox="1"/>
          <p:nvPr/>
        </p:nvSpPr>
        <p:spPr>
          <a:xfrm>
            <a:off x="6357040" y="479303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37CF55-B349-4571-AA59-33D9A8E61D51}"/>
              </a:ext>
            </a:extLst>
          </p:cNvPr>
          <p:cNvSpPr txBox="1"/>
          <p:nvPr/>
        </p:nvSpPr>
        <p:spPr>
          <a:xfrm>
            <a:off x="5949385" y="44679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8A6DD4C-1944-4B07-962E-F1D865FD5B6B}"/>
              </a:ext>
            </a:extLst>
          </p:cNvPr>
          <p:cNvSpPr txBox="1"/>
          <p:nvPr/>
        </p:nvSpPr>
        <p:spPr>
          <a:xfrm>
            <a:off x="7622438" y="256560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E4767CB-1E6A-4573-9108-52B467FEFFA7}"/>
              </a:ext>
            </a:extLst>
          </p:cNvPr>
          <p:cNvSpPr txBox="1"/>
          <p:nvPr/>
        </p:nvSpPr>
        <p:spPr>
          <a:xfrm>
            <a:off x="7632167" y="395255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33AE3CE-1136-4C9E-B3F9-6DEC34B38121}"/>
              </a:ext>
            </a:extLst>
          </p:cNvPr>
          <p:cNvSpPr txBox="1"/>
          <p:nvPr/>
        </p:nvSpPr>
        <p:spPr>
          <a:xfrm>
            <a:off x="7632167" y="4639748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347912-D173-4300-B8F7-E4257D268869}"/>
              </a:ext>
            </a:extLst>
          </p:cNvPr>
          <p:cNvSpPr txBox="1"/>
          <p:nvPr/>
        </p:nvSpPr>
        <p:spPr>
          <a:xfrm>
            <a:off x="7632167" y="5327167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85F7DE-AF48-43DA-A530-EB1727C819DF}"/>
              </a:ext>
            </a:extLst>
          </p:cNvPr>
          <p:cNvSpPr txBox="1"/>
          <p:nvPr/>
        </p:nvSpPr>
        <p:spPr>
          <a:xfrm>
            <a:off x="7632167" y="6026059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3]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0]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ED457E-3010-4497-9DBD-B59E9A386E30}"/>
              </a:ext>
            </a:extLst>
          </p:cNvPr>
          <p:cNvSpPr txBox="1"/>
          <p:nvPr/>
        </p:nvSpPr>
        <p:spPr>
          <a:xfrm>
            <a:off x="7121741" y="294159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DA1F5D1-4992-46FF-87A5-138B2FF41FBE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6959595" y="2888773"/>
            <a:ext cx="662843" cy="68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6A172574-9CBD-414E-B509-B6169CB50AC7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6941721" y="4063991"/>
            <a:ext cx="690446" cy="2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622D023-F685-48C6-B128-916BA2A2ED39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7009783" y="4962914"/>
            <a:ext cx="622384" cy="15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BB63013-35B0-42F0-B0A1-E9370D6EFB52}"/>
              </a:ext>
            </a:extLst>
          </p:cNvPr>
          <p:cNvCxnSpPr>
            <a:cxnSpLocks/>
            <a:stCxn id="48" idx="3"/>
            <a:endCxn id="53" idx="1"/>
          </p:cNvCxnSpPr>
          <p:nvPr/>
        </p:nvCxnSpPr>
        <p:spPr>
          <a:xfrm>
            <a:off x="7009783" y="5116203"/>
            <a:ext cx="622384" cy="53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89C7E00C-9CA1-4EE4-B0CD-DA62044EF315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6990512" y="5236128"/>
            <a:ext cx="641655" cy="1113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D4E621B-48D2-43F4-9837-3B5FA8C86C04}"/>
              </a:ext>
            </a:extLst>
          </p:cNvPr>
          <p:cNvSpPr txBox="1"/>
          <p:nvPr/>
        </p:nvSpPr>
        <p:spPr>
          <a:xfrm>
            <a:off x="7133082" y="36029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E7B2FA0-F761-4755-BD23-0BA22ADB25B8}"/>
              </a:ext>
            </a:extLst>
          </p:cNvPr>
          <p:cNvSpPr txBox="1"/>
          <p:nvPr/>
        </p:nvSpPr>
        <p:spPr>
          <a:xfrm>
            <a:off x="7133082" y="46959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137563-5C32-4C69-9067-328CC9D6FBCF}"/>
              </a:ext>
            </a:extLst>
          </p:cNvPr>
          <p:cNvSpPr txBox="1"/>
          <p:nvPr/>
        </p:nvSpPr>
        <p:spPr>
          <a:xfrm>
            <a:off x="7196872" y="5077058"/>
            <a:ext cx="3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4AE57E8-7087-47E2-A2C7-0C58FB3B0CFA}"/>
              </a:ext>
            </a:extLst>
          </p:cNvPr>
          <p:cNvSpPr txBox="1"/>
          <p:nvPr/>
        </p:nvSpPr>
        <p:spPr>
          <a:xfrm>
            <a:off x="7173368" y="5514092"/>
            <a:ext cx="3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35C650B-5C0D-4FAD-AC7C-687093DC4C2C}"/>
              </a:ext>
            </a:extLst>
          </p:cNvPr>
          <p:cNvSpPr txBox="1"/>
          <p:nvPr/>
        </p:nvSpPr>
        <p:spPr>
          <a:xfrm>
            <a:off x="7626479" y="3253665"/>
            <a:ext cx="652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[x, 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[y, 3]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B864ACD3-3142-4AFF-AF20-ACF179DF4A44}"/>
              </a:ext>
            </a:extLst>
          </p:cNvPr>
          <p:cNvCxnSpPr>
            <a:cxnSpLocks/>
          </p:cNvCxnSpPr>
          <p:nvPr/>
        </p:nvCxnSpPr>
        <p:spPr>
          <a:xfrm flipV="1">
            <a:off x="6941721" y="3602922"/>
            <a:ext cx="662843" cy="23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2FC5E79-2F3E-4486-A63D-E47553DADEC7}"/>
              </a:ext>
            </a:extLst>
          </p:cNvPr>
          <p:cNvSpPr txBox="1"/>
          <p:nvPr/>
        </p:nvSpPr>
        <p:spPr>
          <a:xfrm>
            <a:off x="7124629" y="40880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15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コンピュータに総当たりを行わせる。ページ６２まで。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遷移関数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総当たり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96613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2"/>
              </a:rPr>
              <a:t>https://trinket.io/python/1b2d25b99b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751312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050BFE-2831-4196-1550-21418ED7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995"/>
            <a:ext cx="4313294" cy="31244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985A66-2B0E-66DF-688A-D6DC3798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7" y="3675266"/>
            <a:ext cx="4237087" cy="115453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46F11A-3F25-2E8E-2299-86EE30390761}"/>
              </a:ext>
            </a:extLst>
          </p:cNvPr>
          <p:cNvSpPr txBox="1"/>
          <p:nvPr/>
        </p:nvSpPr>
        <p:spPr>
          <a:xfrm>
            <a:off x="4636560" y="13365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遷移関数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C6AB93-17AA-1AC3-5508-D8846ADCE4FB}"/>
              </a:ext>
            </a:extLst>
          </p:cNvPr>
          <p:cNvSpPr txBox="1"/>
          <p:nvPr/>
        </p:nvSpPr>
        <p:spPr>
          <a:xfrm>
            <a:off x="4612994" y="3628277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総当たり，条件に合致しない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行動は総当たりの対象にし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27F76-5DCE-ADE8-8C91-F388D27E3048}"/>
              </a:ext>
            </a:extLst>
          </p:cNvPr>
          <p:cNvSpPr txBox="1"/>
          <p:nvPr/>
        </p:nvSpPr>
        <p:spPr>
          <a:xfrm>
            <a:off x="4582223" y="2792736"/>
            <a:ext cx="334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総当たりで探索するパスの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に設定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nsteps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4892A6-027F-5517-385E-6FC63E4B61F3}"/>
              </a:ext>
            </a:extLst>
          </p:cNvPr>
          <p:cNvSpPr/>
          <p:nvPr/>
        </p:nvSpPr>
        <p:spPr>
          <a:xfrm>
            <a:off x="198120" y="3429000"/>
            <a:ext cx="3855720" cy="1478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E37AEF-846F-51C4-0D81-05DF27E423BB}"/>
              </a:ext>
            </a:extLst>
          </p:cNvPr>
          <p:cNvSpPr txBox="1"/>
          <p:nvPr/>
        </p:nvSpPr>
        <p:spPr>
          <a:xfrm>
            <a:off x="534928" y="5037363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総当たりによる探索を行う</a:t>
            </a:r>
            <a:endParaRPr kumimoji="1" lang="en-US" altLang="ja-JP" sz="20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部分は、前のプログラムと同じもの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415E964-E517-03F8-1CD8-8458CDD1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4" y="1343526"/>
            <a:ext cx="4680495" cy="35709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E8571EF-6B5D-4ECF-90B8-C07641D4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実行結果から読み取ることができること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8A7ADC-90B4-4AFF-A62C-27F8BD55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AFCA48-97A3-4EAB-9BC9-996D5DFA75A5}"/>
              </a:ext>
            </a:extLst>
          </p:cNvPr>
          <p:cNvSpPr txBox="1"/>
          <p:nvPr/>
        </p:nvSpPr>
        <p:spPr>
          <a:xfrm>
            <a:off x="5718712" y="28106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B108F-5FCD-4E23-90F1-FBE631FDE1E0}"/>
              </a:ext>
            </a:extLst>
          </p:cNvPr>
          <p:cNvSpPr txBox="1"/>
          <p:nvPr/>
        </p:nvSpPr>
        <p:spPr>
          <a:xfrm>
            <a:off x="529727" y="776191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1D0C30-3748-4191-BC29-5CFAB67EBA6E}"/>
              </a:ext>
            </a:extLst>
          </p:cNvPr>
          <p:cNvSpPr txBox="1"/>
          <p:nvPr/>
        </p:nvSpPr>
        <p:spPr>
          <a:xfrm>
            <a:off x="4198470" y="4855127"/>
            <a:ext cx="4203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表示の見方</a:t>
            </a:r>
            <a:r>
              <a:rPr kumimoji="1"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(1, 2) 0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で行うと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y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40949D0-11BC-4D60-9D84-4028EC829374}"/>
              </a:ext>
            </a:extLst>
          </p:cNvPr>
          <p:cNvSpPr/>
          <p:nvPr/>
        </p:nvSpPr>
        <p:spPr>
          <a:xfrm>
            <a:off x="812728" y="2633450"/>
            <a:ext cx="1762786" cy="395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21F56C5-E8A6-4CFD-AA94-AA6ECE869AFE}"/>
              </a:ext>
            </a:extLst>
          </p:cNvPr>
          <p:cNvCxnSpPr>
            <a:cxnSpLocks/>
          </p:cNvCxnSpPr>
          <p:nvPr/>
        </p:nvCxnSpPr>
        <p:spPr>
          <a:xfrm flipH="1" flipV="1">
            <a:off x="2415980" y="2964189"/>
            <a:ext cx="3368870" cy="1729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89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7F092B-2D64-416B-06FE-5EEB90CE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738"/>
            <a:ext cx="8128000" cy="49732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3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64160" y="462788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5998210" y="1285883"/>
            <a:ext cx="1653540" cy="3133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30BC96-423E-F960-D86A-9B15A39572EE}"/>
              </a:ext>
            </a:extLst>
          </p:cNvPr>
          <p:cNvSpPr txBox="1"/>
          <p:nvPr/>
        </p:nvSpPr>
        <p:spPr>
          <a:xfrm>
            <a:off x="4374990" y="5959479"/>
            <a:ext cx="4658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パス長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80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E7E5D80-86DD-4388-5D52-157575DD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9" y="664868"/>
            <a:ext cx="6697686" cy="42369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4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45110" y="4221480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5665875" y="4705165"/>
            <a:ext cx="2025539" cy="196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9F909C-49A3-1E3D-EC06-BF624B34CDE5}"/>
              </a:ext>
            </a:extLst>
          </p:cNvPr>
          <p:cNvSpPr txBox="1"/>
          <p:nvPr/>
        </p:nvSpPr>
        <p:spPr>
          <a:xfrm>
            <a:off x="4381180" y="4901866"/>
            <a:ext cx="4594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(5, 8, 5, 7) </a:t>
            </a:r>
            <a:r>
              <a:rPr kumimoji="1"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4 2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で行うと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y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⇒ 水差し②は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になる．</a:t>
            </a:r>
          </a:p>
        </p:txBody>
      </p:sp>
    </p:spTree>
    <p:extLst>
      <p:ext uri="{BB962C8B-B14F-4D97-AF65-F5344CB8AC3E}">
        <p14:creationId xmlns:p14="http://schemas.microsoft.com/office/powerpoint/2010/main" val="2959724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70741"/>
            <a:ext cx="6973614" cy="3695020"/>
          </a:xfrm>
        </p:spPr>
        <p:txBody>
          <a:bodyPr>
            <a:normAutofit lnSpcReduction="10000"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総当たり</a:t>
            </a:r>
            <a:r>
              <a:rPr lang="ja-JP" altLang="en-US" dirty="0">
                <a:latin typeface="メイリオ" panose="020B0604030504040204" pitchFamily="50" charset="-128"/>
              </a:rPr>
              <a:t>では，すべての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経路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パス</a:t>
            </a:r>
            <a:r>
              <a:rPr lang="ja-JP" altLang="en-US" dirty="0">
                <a:latin typeface="メイリオ" panose="020B0604030504040204" pitchFamily="50" charset="-128"/>
              </a:rPr>
              <a:t>）を試す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正解（例えば，「</a:t>
            </a:r>
            <a:r>
              <a:rPr lang="ja-JP" altLang="en-US" b="1" dirty="0">
                <a:latin typeface="メイリオ" panose="020B0604030504040204" pitchFamily="50" charset="-128"/>
              </a:rPr>
              <a:t>量２の水が欲しい</a:t>
            </a:r>
            <a:r>
              <a:rPr lang="ja-JP" altLang="en-US" dirty="0">
                <a:latin typeface="メイリオ" panose="020B0604030504040204" pitchFamily="50" charset="-128"/>
              </a:rPr>
              <a:t>」）を</a:t>
            </a:r>
            <a:r>
              <a:rPr lang="ja-JP" altLang="en-US" b="1" dirty="0">
                <a:latin typeface="メイリオ" panose="020B0604030504040204" pitchFamily="50" charset="-128"/>
              </a:rPr>
              <a:t>発見する手段</a:t>
            </a:r>
            <a:r>
              <a:rPr lang="ja-JP" altLang="en-US" dirty="0">
                <a:latin typeface="メイリオ" panose="020B0604030504040204" pitchFamily="50" charset="-128"/>
              </a:rPr>
              <a:t>になる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総当たりで正解が見つからなければ</a:t>
            </a:r>
            <a:r>
              <a:rPr lang="ja-JP" altLang="en-US">
                <a:latin typeface="メイリオ" panose="020B0604030504040204" pitchFamily="50" charset="-128"/>
              </a:rPr>
              <a:t>，</a:t>
            </a:r>
            <a:r>
              <a:rPr lang="ja-JP" altLang="en-US" b="1" u="sng">
                <a:solidFill>
                  <a:srgbClr val="FF0000"/>
                </a:solidFill>
                <a:latin typeface="メイリオ" panose="020B0604030504040204" pitchFamily="50" charset="-128"/>
              </a:rPr>
              <a:t>正解に至る経路（パス）は，存在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しない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48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94365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規則。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はこれを用いて行動の結果を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予測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し、最適な行動を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選択。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探索と選択：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</a:t>
            </a:r>
            <a:r>
              <a:rPr lang="ja-JP" altLang="en-US" sz="2400" b="1" i="1" dirty="0">
                <a:solidFill>
                  <a:srgbClr val="C00000"/>
                </a:solidFill>
              </a:rPr>
              <a:t>遷移関数</a:t>
            </a:r>
            <a:r>
              <a:rPr lang="ja-JP" altLang="en-US" sz="2400" i="1" dirty="0"/>
              <a:t>を使用して可能な行動とその結果を</a:t>
            </a:r>
            <a:r>
              <a:rPr lang="ja-JP" altLang="en-US" sz="2400" b="1" i="1" dirty="0"/>
              <a:t>探索</a:t>
            </a:r>
            <a:r>
              <a:rPr lang="ja-JP" altLang="en-US" sz="2400" i="1" dirty="0"/>
              <a:t>し、その中から</a:t>
            </a:r>
            <a:r>
              <a:rPr lang="ja-JP" altLang="en-US" sz="2400" b="1" i="1" dirty="0"/>
              <a:t>最適な行動を選択する。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総当たり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全ての可能な経路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試す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探索手法。</a:t>
            </a: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全ての可能性を試すため、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最善の行動を見つけ出す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経路（パス）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：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一連の行動の並び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問題解決の過程で用いられ、総当たりによる探索では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全ての経路（パス）が試される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43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探索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総当たり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の概念を具体例で理解。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の仕組みを学ぶ達成感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基礎知識の習得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エンジニアとしての能力向上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。問題解決力のアップ。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身近な問題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の観点から捉える視野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が養われ、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の可能性と限界についての理解が深まる。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習得した知識は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の応用分野で直接活用できるもの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94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規則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である。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具体的な問題や状況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遷移関数と状態は、</a:t>
            </a:r>
            <a:r>
              <a:rPr lang="en-US" altLang="ja-JP" sz="240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の動作原理を理解し、問題解決能力を向上させるための重要な要素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7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C9CEE-0D3D-6517-01AA-D0293901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探索、選択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87D72B-AF99-DE96-AB0B-040C57B7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1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i="1" dirty="0">
                <a:solidFill>
                  <a:srgbClr val="C00000"/>
                </a:solidFill>
              </a:rPr>
              <a:t>遷移関数</a:t>
            </a:r>
            <a:r>
              <a:rPr lang="ja-JP" altLang="en-US" sz="2400" i="1" dirty="0"/>
              <a:t>を用いることで、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は</a:t>
            </a:r>
            <a:r>
              <a:rPr lang="ja-JP" altLang="en-US" sz="2400" i="1" dirty="0"/>
              <a:t>可能な行動とその結果を予測し、その中から</a:t>
            </a:r>
            <a:r>
              <a:rPr lang="ja-JP" altLang="en-US" sz="2400" b="1" i="1" dirty="0"/>
              <a:t>最適な行動を選択することが可能</a:t>
            </a:r>
            <a:r>
              <a:rPr lang="ja-JP" altLang="en-US" sz="2400" i="1" dirty="0"/>
              <a:t>となる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　　　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ctr">
              <a:buNone/>
            </a:pPr>
            <a:r>
              <a:rPr lang="ja-JP" altLang="en-US" sz="2400" b="0" i="0" u="sng" dirty="0">
                <a:solidFill>
                  <a:srgbClr val="374151"/>
                </a:solidFill>
                <a:effectLst/>
                <a:latin typeface="Söhne"/>
              </a:rPr>
              <a:t>そのための２つの段階「探索」と「選択」</a:t>
            </a:r>
            <a:endParaRPr lang="en-US" altLang="ja-JP" sz="2400" b="0" i="0" u="sng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u="sng" dirty="0">
                <a:solidFill>
                  <a:srgbClr val="C00000"/>
                </a:solidFill>
                <a:effectLst/>
                <a:latin typeface="Söhne"/>
              </a:rPr>
              <a:t>探索</a:t>
            </a:r>
            <a:endParaRPr lang="en-US" altLang="ja-JP" sz="2400" b="1" i="0" u="sng" dirty="0">
              <a:solidFill>
                <a:srgbClr val="C00000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を使用して、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可能な行動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とその行動が引き起こす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新しい状態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を調べる。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u="sng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endParaRPr lang="ja-JP" altLang="en-US" sz="2400" b="0" i="0" u="sng" dirty="0">
              <a:solidFill>
                <a:srgbClr val="C00000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は、探索により得られた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新しい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を評価し、その中から最も目標達成に寄与する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463196-8B32-DA66-18DD-BF7E0DE8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41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ゲームの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の場合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79304" cy="593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　</a:t>
            </a:r>
            <a:r>
              <a:rPr kumimoji="1" lang="ja-JP" altLang="en-US" sz="2400" b="1" dirty="0"/>
              <a:t>遷移関数を使用して、現在の状態から可能な行動と、その結果導かれる新しい状態を調べる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探索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</a:t>
            </a:r>
            <a:r>
              <a:rPr kumimoji="1" lang="ja-JP" altLang="en-US" sz="2400" b="1" dirty="0"/>
              <a:t>探索の結果</a:t>
            </a:r>
            <a:r>
              <a:rPr lang="ja-JP" altLang="en-US" sz="2400" b="1" dirty="0"/>
              <a:t>得られた新しい状態を評価</a:t>
            </a:r>
            <a:r>
              <a:rPr kumimoji="1" lang="ja-JP" altLang="en-US" sz="2400" dirty="0"/>
              <a:t>し、</a:t>
            </a:r>
            <a:r>
              <a:rPr lang="ja-JP" altLang="en-US" sz="2400" b="1" dirty="0"/>
              <a:t>ゲームに勝つという目標を達成する最善</a:t>
            </a:r>
            <a:r>
              <a:rPr kumimoji="1" lang="ja-JP" altLang="en-US" sz="2400" b="1" dirty="0"/>
              <a:t>の行動を選択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選択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チェス、囲碁、将棋などのゲーム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79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3300</Words>
  <Application>Microsoft Office PowerPoint</Application>
  <PresentationFormat>画面に合わせる (4:3)</PresentationFormat>
  <Paragraphs>542</Paragraphs>
  <Slides>65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3" baseType="lpstr">
      <vt:lpstr>ＭＳ ゴシック</vt:lpstr>
      <vt:lpstr>Söhne</vt:lpstr>
      <vt:lpstr>メイリオ</vt:lpstr>
      <vt:lpstr>游ゴシック</vt:lpstr>
      <vt:lpstr>Arial</vt:lpstr>
      <vt:lpstr>Calibri</vt:lpstr>
      <vt:lpstr>Merriweather</vt:lpstr>
      <vt:lpstr>Office テーマ</vt:lpstr>
      <vt:lpstr>aa-10. 遷移関数、探索、総当たり</vt:lpstr>
      <vt:lpstr>PowerPoint プレゼンテーション</vt:lpstr>
      <vt:lpstr>アウトライン</vt:lpstr>
      <vt:lpstr>10-1 遷移関数と探索 </vt:lpstr>
      <vt:lpstr>エレベーターの遷移関数</vt:lpstr>
      <vt:lpstr>21 ゲームの遷移関数</vt:lpstr>
      <vt:lpstr>遷移関数まとめ</vt:lpstr>
      <vt:lpstr>探索、選択</vt:lpstr>
      <vt:lpstr>ゲームのAIの場合</vt:lpstr>
      <vt:lpstr>自動運転車のAIの場合</vt:lpstr>
      <vt:lpstr>10-2 総当たり </vt:lpstr>
      <vt:lpstr>総当たり</vt:lpstr>
      <vt:lpstr>探索と経路（パス）</vt:lpstr>
      <vt:lpstr>探索と経路（パス）</vt:lpstr>
      <vt:lpstr>総当たり</vt:lpstr>
      <vt:lpstr>10-3 総当たりのパス </vt:lpstr>
      <vt:lpstr>総当たりの特徴</vt:lpstr>
      <vt:lpstr>総当たりの例　パス長１</vt:lpstr>
      <vt:lpstr>総当たりの例　パス長２</vt:lpstr>
      <vt:lpstr>総当たりの例　パス長３</vt:lpstr>
      <vt:lpstr>10-4 総当たりの例 </vt:lpstr>
      <vt:lpstr>総当たり</vt:lpstr>
      <vt:lpstr>探索の対象</vt:lpstr>
      <vt:lpstr>状態を変数で表現</vt:lpstr>
      <vt:lpstr>遷移関数と行動番号　</vt:lpstr>
      <vt:lpstr>総当たりの例　パス長１</vt:lpstr>
      <vt:lpstr>総当たりの例　パス長２</vt:lpstr>
      <vt:lpstr>探索の例　パス長３</vt:lpstr>
      <vt:lpstr>経路（パス）は行動番号の並びである</vt:lpstr>
      <vt:lpstr>まとめ</vt:lpstr>
      <vt:lpstr>10-5 総当たりを行う人工知能 </vt:lpstr>
      <vt:lpstr>はじめに</vt:lpstr>
      <vt:lpstr>遷移関数と行動番号　</vt:lpstr>
      <vt:lpstr>PowerPoint プレゼンテーション</vt:lpstr>
      <vt:lpstr>演習</vt:lpstr>
      <vt:lpstr>trinket</vt:lpstr>
      <vt:lpstr>trinket でのプログラム実行</vt:lpstr>
      <vt:lpstr>ソースコード</vt:lpstr>
      <vt:lpstr>nsteps = 2 に書きかえて再実行</vt:lpstr>
      <vt:lpstr>nsteps = 4 に書きかえて再実行</vt:lpstr>
      <vt:lpstr>10-6 ２つの水差し</vt:lpstr>
      <vt:lpstr>はじめに</vt:lpstr>
      <vt:lpstr>２つの水差し</vt:lpstr>
      <vt:lpstr>２つの変数 x, y</vt:lpstr>
      <vt:lpstr>行動</vt:lpstr>
      <vt:lpstr>行動１　水差し①を満杯にする</vt:lpstr>
      <vt:lpstr>行動２　水差し①を空にする　</vt:lpstr>
      <vt:lpstr>行動３　水差し①を使って，水差し②を満杯にする</vt:lpstr>
      <vt:lpstr>行動４　水差し①の水をすべて，水差し②に入れる </vt:lpstr>
      <vt:lpstr>行動５　水差し②を満杯にする</vt:lpstr>
      <vt:lpstr>行動６　水差し②を空にする</vt:lpstr>
      <vt:lpstr>行動７　水差し②を使って，水差し①を満杯にする </vt:lpstr>
      <vt:lpstr>行動８　水差し②の水をすべて，水差し①に入れる </vt:lpstr>
      <vt:lpstr>行動まとめ</vt:lpstr>
      <vt:lpstr>行動</vt:lpstr>
      <vt:lpstr>総当たり</vt:lpstr>
      <vt:lpstr>演習</vt:lpstr>
      <vt:lpstr>trinket でのプログラム実行</vt:lpstr>
      <vt:lpstr>ソースコード</vt:lpstr>
      <vt:lpstr>実行結果から読み取ることができること</vt:lpstr>
      <vt:lpstr>nsteps = 3 に書きかえて再実行</vt:lpstr>
      <vt:lpstr>nsteps = 4 に書きかえて再実行</vt:lpstr>
      <vt:lpstr>まとめ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aa-10. 遷移関数、探索、総当たり（人工知能）</dc:title>
  <dc:creator>kunihiko</dc:creator>
  <cp:lastModifiedBy>金子　邦彦</cp:lastModifiedBy>
  <cp:revision>37</cp:revision>
  <dcterms:created xsi:type="dcterms:W3CDTF">2020-05-15T07:36:05Z</dcterms:created>
  <dcterms:modified xsi:type="dcterms:W3CDTF">2025-03-25T08:54:42Z</dcterms:modified>
</cp:coreProperties>
</file>