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0"/>
  </p:notesMasterIdLst>
  <p:sldIdLst>
    <p:sldId id="544" r:id="rId3"/>
    <p:sldId id="811" r:id="rId4"/>
    <p:sldId id="794" r:id="rId5"/>
    <p:sldId id="566" r:id="rId6"/>
    <p:sldId id="880" r:id="rId7"/>
    <p:sldId id="879" r:id="rId8"/>
    <p:sldId id="881" r:id="rId9"/>
    <p:sldId id="882" r:id="rId10"/>
    <p:sldId id="883" r:id="rId11"/>
    <p:sldId id="884" r:id="rId12"/>
    <p:sldId id="885" r:id="rId13"/>
    <p:sldId id="734" r:id="rId14"/>
    <p:sldId id="862" r:id="rId15"/>
    <p:sldId id="863" r:id="rId16"/>
    <p:sldId id="567" r:id="rId17"/>
    <p:sldId id="740" r:id="rId18"/>
    <p:sldId id="748" r:id="rId19"/>
    <p:sldId id="865" r:id="rId20"/>
    <p:sldId id="603" r:id="rId21"/>
    <p:sldId id="588" r:id="rId22"/>
    <p:sldId id="580" r:id="rId23"/>
    <p:sldId id="582" r:id="rId24"/>
    <p:sldId id="584" r:id="rId25"/>
    <p:sldId id="589" r:id="rId26"/>
    <p:sldId id="861" r:id="rId27"/>
    <p:sldId id="586" r:id="rId28"/>
    <p:sldId id="866" r:id="rId29"/>
    <p:sldId id="585" r:id="rId30"/>
    <p:sldId id="590" r:id="rId31"/>
    <p:sldId id="591" r:id="rId32"/>
    <p:sldId id="592" r:id="rId33"/>
    <p:sldId id="747" r:id="rId34"/>
    <p:sldId id="867" r:id="rId35"/>
    <p:sldId id="711" r:id="rId36"/>
    <p:sldId id="722" r:id="rId37"/>
    <p:sldId id="723" r:id="rId38"/>
    <p:sldId id="868" r:id="rId39"/>
    <p:sldId id="886" r:id="rId40"/>
    <p:sldId id="869" r:id="rId41"/>
    <p:sldId id="870" r:id="rId42"/>
    <p:sldId id="894" r:id="rId43"/>
    <p:sldId id="896" r:id="rId44"/>
    <p:sldId id="897" r:id="rId45"/>
    <p:sldId id="898" r:id="rId46"/>
    <p:sldId id="899" r:id="rId47"/>
    <p:sldId id="815" r:id="rId48"/>
    <p:sldId id="893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0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6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5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89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94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91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5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25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09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8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2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0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8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11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2021/7/29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1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第９回の内容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（人工知能の基本）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</a:t>
            </a:r>
            <a:r>
              <a:rPr lang="en-US" altLang="ja-JP" dirty="0" err="1"/>
              <a:t>db</a:t>
            </a:r>
            <a:r>
              <a:rPr lang="en-US" altLang="ja-JP" dirty="0"/>
              <a:t>/mi/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latin typeface="Calibri" panose="020F0502020204030204"/>
                <a:ea typeface="游ゴシック" panose="020B0400000000000000" pitchFamily="50" charset="-128"/>
              </a:rPr>
              <a:t>最終層以外の部分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</a:t>
            </a:r>
            <a:r>
              <a:rPr kumimoji="1" lang="ja-JP" altLang="en-US" sz="2400" b="1" dirty="0">
                <a:latin typeface="Calibri" panose="020F0502020204030204"/>
                <a:ea typeface="メイリオ" panose="020B0604030504040204" pitchFamily="50" charset="-128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3132275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latin typeface="Calibri" panose="020F0502020204030204"/>
                <a:ea typeface="游ゴシック" panose="020B0400000000000000" pitchFamily="50" charset="-128"/>
              </a:rPr>
              <a:t>最終層以外の部分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3132275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高いもの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が選ばれて，分類結果となる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</a:t>
            </a:r>
            <a:r>
              <a:rPr kumimoji="1" lang="ja-JP" altLang="en-US" sz="2400" b="1" dirty="0">
                <a:latin typeface="Calibri" panose="020F0502020204030204"/>
                <a:ea typeface="メイリオ" panose="020B0604030504040204" pitchFamily="50" charset="-128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286540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F20CD9-5980-45F6-B3AF-334D8F1A8244}"/>
              </a:ext>
            </a:extLst>
          </p:cNvPr>
          <p:cNvSpPr txBox="1"/>
          <p:nvPr/>
        </p:nvSpPr>
        <p:spPr>
          <a:xfrm flipH="1">
            <a:off x="388501" y="1917191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正解と誤差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88CF70-183A-44E2-8E78-187474754BF0}"/>
              </a:ext>
            </a:extLst>
          </p:cNvPr>
          <p:cNvSpPr txBox="1"/>
          <p:nvPr/>
        </p:nvSpPr>
        <p:spPr>
          <a:xfrm flipH="1">
            <a:off x="360949" y="314220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1B22F9-6BA1-4D6A-AB84-743D7EC3A574}"/>
              </a:ext>
            </a:extLst>
          </p:cNvPr>
          <p:cNvSpPr txBox="1"/>
          <p:nvPr/>
        </p:nvSpPr>
        <p:spPr>
          <a:xfrm flipH="1">
            <a:off x="360947" y="436721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0FF6AD-173B-45DB-98A5-283A37573F05}"/>
              </a:ext>
            </a:extLst>
          </p:cNvPr>
          <p:cNvSpPr txBox="1"/>
          <p:nvPr/>
        </p:nvSpPr>
        <p:spPr>
          <a:xfrm flipH="1">
            <a:off x="5799746" y="456480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DCED33-5EF8-4F47-AE56-727103FC6235}"/>
              </a:ext>
            </a:extLst>
          </p:cNvPr>
          <p:cNvSpPr txBox="1"/>
          <p:nvPr/>
        </p:nvSpPr>
        <p:spPr>
          <a:xfrm flipH="1">
            <a:off x="5588139" y="1816279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80ABA1-AB7F-420C-B738-81F3E8C1AEB7}"/>
              </a:ext>
            </a:extLst>
          </p:cNvPr>
          <p:cNvSpPr txBox="1"/>
          <p:nvPr/>
        </p:nvSpPr>
        <p:spPr>
          <a:xfrm flipH="1">
            <a:off x="5588140" y="3041290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FC37D8-DA0B-4761-823D-81404F4C079F}"/>
              </a:ext>
            </a:extLst>
          </p:cNvPr>
          <p:cNvSpPr txBox="1"/>
          <p:nvPr/>
        </p:nvSpPr>
        <p:spPr>
          <a:xfrm flipH="1">
            <a:off x="5588140" y="426129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ABD0D00-DAE9-41CD-B6F6-16BBF3ADC222}"/>
              </a:ext>
            </a:extLst>
          </p:cNvPr>
          <p:cNvCxnSpPr>
            <a:cxnSpLocks/>
          </p:cNvCxnSpPr>
          <p:nvPr/>
        </p:nvCxnSpPr>
        <p:spPr>
          <a:xfrm flipV="1">
            <a:off x="4153550" y="205819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D9FC2B1-867A-4FEF-83A9-2E3278D561C6}"/>
              </a:ext>
            </a:extLst>
          </p:cNvPr>
          <p:cNvCxnSpPr/>
          <p:nvPr/>
        </p:nvCxnSpPr>
        <p:spPr>
          <a:xfrm flipV="1">
            <a:off x="4153550" y="3269411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6268875-6D6B-41CC-BA26-8ECDFF219B67}"/>
              </a:ext>
            </a:extLst>
          </p:cNvPr>
          <p:cNvCxnSpPr/>
          <p:nvPr/>
        </p:nvCxnSpPr>
        <p:spPr>
          <a:xfrm flipV="1">
            <a:off x="4133999" y="4491709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B676B0-047E-435A-AE4F-082D464342CE}"/>
              </a:ext>
            </a:extLst>
          </p:cNvPr>
          <p:cNvSpPr txBox="1"/>
          <p:nvPr/>
        </p:nvSpPr>
        <p:spPr>
          <a:xfrm flipH="1">
            <a:off x="3895874" y="2612924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681C5C-45D2-4B17-BC9B-964E2354F541}"/>
              </a:ext>
            </a:extLst>
          </p:cNvPr>
          <p:cNvSpPr txBox="1"/>
          <p:nvPr/>
        </p:nvSpPr>
        <p:spPr>
          <a:xfrm flipH="1">
            <a:off x="3911353" y="1319190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3A7937-D2E1-401B-8816-7F48E138CF2B}"/>
              </a:ext>
            </a:extLst>
          </p:cNvPr>
          <p:cNvSpPr txBox="1"/>
          <p:nvPr/>
        </p:nvSpPr>
        <p:spPr>
          <a:xfrm flipH="1">
            <a:off x="3911353" y="3824145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6884CD-69C3-4A7B-9A28-E7A22A5CF1B9}"/>
              </a:ext>
            </a:extLst>
          </p:cNvPr>
          <p:cNvSpPr txBox="1"/>
          <p:nvPr/>
        </p:nvSpPr>
        <p:spPr>
          <a:xfrm flipH="1">
            <a:off x="4840546" y="5525354"/>
            <a:ext cx="408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誤差をもとに、結合の重みを自動調節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FF8F5E-3588-4BB7-8857-C90F13A52434}"/>
              </a:ext>
            </a:extLst>
          </p:cNvPr>
          <p:cNvGrpSpPr/>
          <p:nvPr/>
        </p:nvGrpSpPr>
        <p:grpSpPr>
          <a:xfrm>
            <a:off x="2711500" y="1550022"/>
            <a:ext cx="825354" cy="4589229"/>
            <a:chOff x="1724327" y="1595571"/>
            <a:chExt cx="584227" cy="3027857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B62A7F0-700B-43DF-8D24-BEF90280E150}"/>
                </a:ext>
              </a:extLst>
            </p:cNvPr>
            <p:cNvSpPr/>
            <p:nvPr/>
          </p:nvSpPr>
          <p:spPr>
            <a:xfrm>
              <a:off x="1844617" y="1650779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37F7733-C928-4839-9678-B3209E09D927}"/>
                </a:ext>
              </a:extLst>
            </p:cNvPr>
            <p:cNvSpPr/>
            <p:nvPr/>
          </p:nvSpPr>
          <p:spPr>
            <a:xfrm>
              <a:off x="1844617" y="2437707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ED268FB-9141-4D22-829A-3C289E274634}"/>
                </a:ext>
              </a:extLst>
            </p:cNvPr>
            <p:cNvSpPr/>
            <p:nvPr/>
          </p:nvSpPr>
          <p:spPr>
            <a:xfrm>
              <a:off x="1844617" y="3238179"/>
              <a:ext cx="366361" cy="5927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E89DCB6-58C3-4EAD-A1DE-653BFBB8E4C6}"/>
                </a:ext>
              </a:extLst>
            </p:cNvPr>
            <p:cNvSpPr/>
            <p:nvPr/>
          </p:nvSpPr>
          <p:spPr>
            <a:xfrm>
              <a:off x="1724327" y="1595571"/>
              <a:ext cx="584227" cy="30278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0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ニューラルネットワークを用いた分類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3801979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を分類に使うとき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lang="ja-JP" altLang="en-US" dirty="0">
                <a:latin typeface="メイリオ" panose="020B0604030504040204" pitchFamily="50" charset="-128"/>
                <a:cs typeface="+mn-cs"/>
              </a:rPr>
              <a:t>そこに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46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9-3 </a:t>
            </a:r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4C77BE5D-1D0C-4452-8F98-1E13943E00A2}"/>
              </a:ext>
            </a:extLst>
          </p:cNvPr>
          <p:cNvSpPr txBox="1">
            <a:spLocks/>
          </p:cNvSpPr>
          <p:nvPr/>
        </p:nvSpPr>
        <p:spPr>
          <a:xfrm>
            <a:off x="1143000" y="29546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（人工知能の基本）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https://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www.kkaneko.jp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/mi/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index.html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14B82-0171-4702-ABFC-11329ED67513}"/>
              </a:ext>
            </a:extLst>
          </p:cNvPr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AC80BCC8-ADD2-43B4-884A-1F9C5044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4D0CB19-01A8-4246-B87F-EBA9DF33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248776"/>
            <a:ext cx="8037549" cy="4360448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機械学習</a:t>
            </a:r>
            <a:r>
              <a:rPr lang="ja-JP" altLang="en-US" dirty="0"/>
              <a:t>では，データによる</a:t>
            </a: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を行う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に用いるデータのことを，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lang="ja-JP" altLang="en-US" dirty="0"/>
              <a:t>などという</a:t>
            </a:r>
            <a:endParaRPr lang="en-US" altLang="ja-JP" dirty="0"/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学習を重ねることで上達する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学習</a:t>
            </a:r>
            <a:r>
              <a:rPr lang="ja-JP" altLang="en-US" dirty="0">
                <a:latin typeface="メイリオ" panose="020B0604030504040204" pitchFamily="50" charset="-128"/>
              </a:rPr>
              <a:t>によって，</a:t>
            </a:r>
            <a:r>
              <a:rPr lang="ja-JP" altLang="en-US" b="1" dirty="0"/>
              <a:t>未知のデータに対しても当てはまるパターンや規則</a:t>
            </a:r>
            <a:r>
              <a:rPr lang="ja-JP" altLang="en-US" dirty="0"/>
              <a:t>を，コンピュータが抽出している」という考え方もある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8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3C1B5E2-3392-4480-83E7-A82401793E70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11326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87A15E-A558-4E30-A81C-46FAB34105BD}"/>
              </a:ext>
            </a:extLst>
          </p:cNvPr>
          <p:cNvSpPr txBox="1"/>
          <p:nvPr/>
        </p:nvSpPr>
        <p:spPr>
          <a:xfrm flipH="1">
            <a:off x="5081031" y="2190109"/>
            <a:ext cx="2330459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51952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96E674-A6AC-44BE-B456-7C226689E2C0}"/>
              </a:ext>
            </a:extLst>
          </p:cNvPr>
          <p:cNvSpPr txBox="1"/>
          <p:nvPr/>
        </p:nvSpPr>
        <p:spPr>
          <a:xfrm flipH="1">
            <a:off x="5990468" y="429524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A8A907-8535-4FB1-884B-547D2B3D05E6}"/>
              </a:ext>
            </a:extLst>
          </p:cNvPr>
          <p:cNvSpPr txBox="1"/>
          <p:nvPr/>
        </p:nvSpPr>
        <p:spPr>
          <a:xfrm flipH="1">
            <a:off x="6757817" y="1883768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F6FA74-863B-4C18-80E2-1E93F4652406}"/>
              </a:ext>
            </a:extLst>
          </p:cNvPr>
          <p:cNvSpPr txBox="1"/>
          <p:nvPr/>
        </p:nvSpPr>
        <p:spPr>
          <a:xfrm flipH="1">
            <a:off x="6757818" y="31087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565463-EA64-4DD1-B9D3-DD25B22DB29C}"/>
              </a:ext>
            </a:extLst>
          </p:cNvPr>
          <p:cNvSpPr txBox="1"/>
          <p:nvPr/>
        </p:nvSpPr>
        <p:spPr>
          <a:xfrm flipH="1">
            <a:off x="6757818" y="4328786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8E35E94-939B-464B-BADB-F11AA8D4F3C2}"/>
              </a:ext>
            </a:extLst>
          </p:cNvPr>
          <p:cNvCxnSpPr/>
          <p:nvPr/>
        </p:nvCxnSpPr>
        <p:spPr>
          <a:xfrm flipV="1">
            <a:off x="5303677" y="21146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1872B49-8068-4700-89BA-EBA98E50976F}"/>
              </a:ext>
            </a:extLst>
          </p:cNvPr>
          <p:cNvCxnSpPr/>
          <p:nvPr/>
        </p:nvCxnSpPr>
        <p:spPr>
          <a:xfrm flipV="1">
            <a:off x="5323228" y="33369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91AAF51-427E-4253-9A18-5DF792AE6878}"/>
              </a:ext>
            </a:extLst>
          </p:cNvPr>
          <p:cNvCxnSpPr/>
          <p:nvPr/>
        </p:nvCxnSpPr>
        <p:spPr>
          <a:xfrm flipV="1">
            <a:off x="5303677" y="4559198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02C688-FF4A-4CE3-9660-52CBFA5A92F1}"/>
              </a:ext>
            </a:extLst>
          </p:cNvPr>
          <p:cNvSpPr txBox="1"/>
          <p:nvPr/>
        </p:nvSpPr>
        <p:spPr>
          <a:xfrm flipH="1">
            <a:off x="5087578" y="275941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900227-584C-4F7C-A07C-279743353249}"/>
              </a:ext>
            </a:extLst>
          </p:cNvPr>
          <p:cNvSpPr txBox="1"/>
          <p:nvPr/>
        </p:nvSpPr>
        <p:spPr>
          <a:xfrm flipH="1">
            <a:off x="5088852" y="1583632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894F3-4D8A-4329-BF12-FF085DBE8D77}"/>
              </a:ext>
            </a:extLst>
          </p:cNvPr>
          <p:cNvSpPr txBox="1"/>
          <p:nvPr/>
        </p:nvSpPr>
        <p:spPr>
          <a:xfrm flipH="1">
            <a:off x="5062147" y="403384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EA53C5-E7EE-4594-9BF6-81CE6B886E55}"/>
              </a:ext>
            </a:extLst>
          </p:cNvPr>
          <p:cNvSpPr/>
          <p:nvPr/>
        </p:nvSpPr>
        <p:spPr>
          <a:xfrm>
            <a:off x="4580941" y="1628935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2AC0D14-C804-4449-9A2C-E042D5A3C5BF}"/>
              </a:ext>
            </a:extLst>
          </p:cNvPr>
          <p:cNvSpPr/>
          <p:nvPr/>
        </p:nvSpPr>
        <p:spPr>
          <a:xfrm>
            <a:off x="4580941" y="2849059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FC329D91-55C2-4D17-911E-42DAEAF08DBC}"/>
              </a:ext>
            </a:extLst>
          </p:cNvPr>
          <p:cNvSpPr/>
          <p:nvPr/>
        </p:nvSpPr>
        <p:spPr>
          <a:xfrm>
            <a:off x="-1301926" y="3294213"/>
            <a:ext cx="703835" cy="887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F75B7F3-766D-49C8-ACEE-D5021A15E798}"/>
              </a:ext>
            </a:extLst>
          </p:cNvPr>
          <p:cNvSpPr txBox="1"/>
          <p:nvPr/>
        </p:nvSpPr>
        <p:spPr>
          <a:xfrm>
            <a:off x="-1619423" y="4610454"/>
            <a:ext cx="1467068" cy="620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B399478-BB7F-4F43-8C95-DC56957A2BD2}"/>
              </a:ext>
            </a:extLst>
          </p:cNvPr>
          <p:cNvSpPr/>
          <p:nvPr/>
        </p:nvSpPr>
        <p:spPr>
          <a:xfrm>
            <a:off x="4575496" y="4091150"/>
            <a:ext cx="366361" cy="919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2BDF271-3946-4254-8902-6EA9C22C517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0F46EFF0-BCE6-4FCC-B236-B0DF8415CE7B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2104042"/>
            <a:ext cx="1069811" cy="12045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9CC9235-4D37-4CE1-8196-421D427902E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3205515"/>
            <a:ext cx="1069811" cy="103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D21F932-B0DB-4D32-B79D-E511E73718F6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8773" y="2088474"/>
            <a:ext cx="1075367" cy="2410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80411EF-B920-42BD-8541-C2BAFD14CD11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2737" y="2088474"/>
            <a:ext cx="1081403" cy="3617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95B88D1-CCC0-4E4A-B3E1-1BE9C3DD29B0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24329" y="3308599"/>
            <a:ext cx="1069811" cy="1166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E291B61-0F47-4034-90AB-16761655423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35921" y="3308599"/>
            <a:ext cx="1058219" cy="2386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89B1ECFB-E919-4F14-ACCC-28115CDE9DED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2089443"/>
            <a:ext cx="1069811" cy="2461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5F8CFE00-259B-4F06-A3E5-0162AE386055}"/>
              </a:ext>
            </a:extLst>
          </p:cNvPr>
          <p:cNvCxnSpPr>
            <a:cxnSpLocks/>
          </p:cNvCxnSpPr>
          <p:nvPr/>
        </p:nvCxnSpPr>
        <p:spPr>
          <a:xfrm>
            <a:off x="3538373" y="3239353"/>
            <a:ext cx="1081403" cy="12681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DD0E5CD0-EDB2-4FA2-B6F5-9ABC9C568BC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4475637"/>
            <a:ext cx="1069811" cy="750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B587B19-0D86-4E10-B48A-6CD81E19870F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3518884" y="4550690"/>
            <a:ext cx="1069811" cy="11180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B8C99A2-FE88-487D-AA4E-684FA23F580C}"/>
              </a:ext>
            </a:extLst>
          </p:cNvPr>
          <p:cNvSpPr/>
          <p:nvPr/>
        </p:nvSpPr>
        <p:spPr>
          <a:xfrm>
            <a:off x="1094175" y="1465420"/>
            <a:ext cx="4018833" cy="485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754BE8E-3EF1-49F0-8B07-56AA69A4A54D}"/>
              </a:ext>
            </a:extLst>
          </p:cNvPr>
          <p:cNvSpPr txBox="1"/>
          <p:nvPr/>
        </p:nvSpPr>
        <p:spPr>
          <a:xfrm flipH="1">
            <a:off x="5073037" y="3392278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4DCBCA-FDB0-45A6-A5B5-006F2F97FE89}"/>
              </a:ext>
            </a:extLst>
          </p:cNvPr>
          <p:cNvSpPr txBox="1"/>
          <p:nvPr/>
        </p:nvSpPr>
        <p:spPr>
          <a:xfrm flipH="1">
            <a:off x="5073037" y="4779179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39B35848-20A5-431C-A47E-8C13DE83FE83}"/>
              </a:ext>
            </a:extLst>
          </p:cNvPr>
          <p:cNvSpPr/>
          <p:nvPr/>
        </p:nvSpPr>
        <p:spPr>
          <a:xfrm>
            <a:off x="300270" y="348201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50C973A-A27F-44D4-8F81-5359952613FA}"/>
              </a:ext>
            </a:extLst>
          </p:cNvPr>
          <p:cNvSpPr txBox="1"/>
          <p:nvPr/>
        </p:nvSpPr>
        <p:spPr>
          <a:xfrm>
            <a:off x="-17227" y="43309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B84176A-EA8A-45D3-B7B2-80280E9CF4F8}"/>
              </a:ext>
            </a:extLst>
          </p:cNvPr>
          <p:cNvSpPr txBox="1"/>
          <p:nvPr/>
        </p:nvSpPr>
        <p:spPr>
          <a:xfrm>
            <a:off x="1785385" y="148876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0AB780B-807A-40F5-B6F6-D1F391778669}"/>
              </a:ext>
            </a:extLst>
          </p:cNvPr>
          <p:cNvSpPr txBox="1"/>
          <p:nvPr/>
        </p:nvSpPr>
        <p:spPr>
          <a:xfrm>
            <a:off x="3769259" y="54106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活性度が上がるように</a:t>
            </a:r>
            <a:endParaRPr kumimoji="1" lang="en-US" altLang="ja-JP" b="1" dirty="0">
              <a:solidFill>
                <a:srgbClr val="0070C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</p:spTree>
    <p:extLst>
      <p:ext uri="{BB962C8B-B14F-4D97-AF65-F5344CB8AC3E}">
        <p14:creationId xmlns:p14="http://schemas.microsoft.com/office/powerpoint/2010/main" val="194662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ニューラルネットワークの学習</a:t>
            </a:r>
            <a:endParaRPr kumimoji="1" lang="ja-JP" alt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教師データ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を動かし，誤差を得る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上げ下げ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（最終層の結果が，手前の層の結合の重みに伝搬することから，フィードバックともいわれる）</a:t>
            </a: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46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最適化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（人工知能の基本）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</a:t>
            </a:r>
            <a:r>
              <a:rPr lang="en-US" altLang="ja-JP" dirty="0" err="1"/>
              <a:t>db</a:t>
            </a:r>
            <a:r>
              <a:rPr lang="en-US" altLang="ja-JP" dirty="0"/>
              <a:t>/mi/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最適化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226592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最適化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パラメータを調整して、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ある尺度での</a:t>
            </a:r>
            <a:r>
              <a:rPr kumimoji="1" lang="ja-JP" altLang="en-US" b="1" i="1" dirty="0">
                <a:solidFill>
                  <a:srgbClr val="FF0000"/>
                </a:solidFill>
              </a:rPr>
              <a:t>値</a:t>
            </a:r>
            <a:r>
              <a:rPr kumimoji="1" lang="ja-JP" altLang="en-US" dirty="0"/>
              <a:t>を</a:t>
            </a:r>
            <a:r>
              <a:rPr kumimoji="1" lang="ja-JP" altLang="en-US" b="1" dirty="0">
                <a:solidFill>
                  <a:srgbClr val="FF0000"/>
                </a:solidFill>
              </a:rPr>
              <a:t>最適</a:t>
            </a:r>
            <a:r>
              <a:rPr kumimoji="1" lang="ja-JP" altLang="en-US" dirty="0"/>
              <a:t>にするように，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調整を行うこと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誤差を自動で最小化したい</a:t>
            </a:r>
            <a:r>
              <a:rPr lang="ja-JP" altLang="en-US" dirty="0"/>
              <a:t>ときに有効な技術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2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第９回</a:t>
            </a:r>
            <a:r>
              <a:rPr kumimoji="1" lang="ja-JP" altLang="en-US" sz="3500" dirty="0"/>
              <a:t>の内容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0"/>
            <a:ext cx="7720728" cy="200417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について，その基礎を知る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について，</a:t>
            </a:r>
            <a:r>
              <a:rPr lang="ja-JP" altLang="en-US" b="1" dirty="0">
                <a:solidFill>
                  <a:srgbClr val="C00000"/>
                </a:solidFill>
              </a:rPr>
              <a:t>学習不足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を知る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6F56FE-EA47-4182-99F7-DDD72254C41E}"/>
              </a:ext>
            </a:extLst>
          </p:cNvPr>
          <p:cNvSpPr/>
          <p:nvPr/>
        </p:nvSpPr>
        <p:spPr>
          <a:xfrm>
            <a:off x="1113521" y="4872558"/>
            <a:ext cx="7349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次回に向けての準備学習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次回はニューラルネットワークについて，さらに詳しく学ぶ．前回の資料，今回の資料を復習しておく．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2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5055577"/>
            <a:ext cx="8461208" cy="1123842"/>
          </a:xfrm>
        </p:spPr>
        <p:txBody>
          <a:bodyPr/>
          <a:lstStyle/>
          <a:p>
            <a:r>
              <a:rPr kumimoji="1" lang="ja-JP" altLang="en-US" b="1" u="sng" dirty="0">
                <a:solidFill>
                  <a:srgbClr val="FF0000"/>
                </a:solidFill>
              </a:rPr>
              <a:t>多数のデータの集まり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上の図では，点１つで，１つのデータ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321"/>
            <a:ext cx="5883255" cy="38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直線による近似の例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" y="2032859"/>
            <a:ext cx="4530680" cy="29355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80" y="2032859"/>
            <a:ext cx="4530680" cy="293552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>
            <a:off x="1362808" y="2145323"/>
            <a:ext cx="756138" cy="2426677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5137350" y="2145323"/>
            <a:ext cx="3645703" cy="2288567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80946" y="5298636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</a:t>
            </a: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近似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（誤差大）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8193" y="5298636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な近似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（誤差小）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42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誤差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1717288" y="3464312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4173308" y="3088026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4977161" y="2135458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39912" y="529682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赤点：元データ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490654" y="1717288"/>
            <a:ext cx="5932448" cy="334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上下矢印 12"/>
          <p:cNvSpPr/>
          <p:nvPr/>
        </p:nvSpPr>
        <p:spPr>
          <a:xfrm>
            <a:off x="4977161" y="1734014"/>
            <a:ext cx="379141" cy="5910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4173307" y="1742377"/>
            <a:ext cx="379141" cy="15360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上下矢印 14"/>
          <p:cNvSpPr/>
          <p:nvPr/>
        </p:nvSpPr>
        <p:spPr>
          <a:xfrm>
            <a:off x="1717287" y="1742376"/>
            <a:ext cx="379141" cy="193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1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直線の上下移動による誤算の変化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2179257" y="2706029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4635277" y="2329743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5439130" y="1377175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15721" y="629006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赤点：元データ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952623" y="959005"/>
            <a:ext cx="5932448" cy="334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上下矢印 12"/>
          <p:cNvSpPr/>
          <p:nvPr/>
        </p:nvSpPr>
        <p:spPr>
          <a:xfrm>
            <a:off x="5439130" y="975731"/>
            <a:ext cx="379141" cy="5910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4635276" y="984094"/>
            <a:ext cx="379141" cy="15360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上下矢印 14"/>
          <p:cNvSpPr/>
          <p:nvPr/>
        </p:nvSpPr>
        <p:spPr>
          <a:xfrm>
            <a:off x="2179256" y="984093"/>
            <a:ext cx="379141" cy="193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2179257" y="5553564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4635277" y="5177278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439130" y="4224710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907930" y="4775093"/>
            <a:ext cx="5932448" cy="334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上下矢印 19"/>
          <p:cNvSpPr/>
          <p:nvPr/>
        </p:nvSpPr>
        <p:spPr>
          <a:xfrm>
            <a:off x="5431694" y="4431007"/>
            <a:ext cx="379141" cy="3775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上下矢印 20"/>
          <p:cNvSpPr/>
          <p:nvPr/>
        </p:nvSpPr>
        <p:spPr>
          <a:xfrm>
            <a:off x="4635276" y="4775093"/>
            <a:ext cx="379141" cy="5926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上下矢印 21"/>
          <p:cNvSpPr/>
          <p:nvPr/>
        </p:nvSpPr>
        <p:spPr>
          <a:xfrm>
            <a:off x="2179256" y="4832194"/>
            <a:ext cx="379141" cy="9369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654" y="676507"/>
            <a:ext cx="7092175" cy="2629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90653" y="3549341"/>
            <a:ext cx="7092175" cy="2629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80587" y="194641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誤差大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80587" y="457058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40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直線の傾きの変化による誤算の変化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2179257" y="2706029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4635277" y="2329743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5439130" y="1377175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15721" y="629006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赤点：元データ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952623" y="959005"/>
            <a:ext cx="5932448" cy="334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上下矢印 12"/>
          <p:cNvSpPr/>
          <p:nvPr/>
        </p:nvSpPr>
        <p:spPr>
          <a:xfrm>
            <a:off x="5439130" y="975731"/>
            <a:ext cx="379141" cy="5910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4635276" y="984094"/>
            <a:ext cx="379141" cy="15360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上下矢印 14"/>
          <p:cNvSpPr/>
          <p:nvPr/>
        </p:nvSpPr>
        <p:spPr>
          <a:xfrm>
            <a:off x="2179256" y="984093"/>
            <a:ext cx="379141" cy="193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2179257" y="5553564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4635277" y="5177278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439130" y="4224710"/>
            <a:ext cx="379141" cy="412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1842247" y="3792071"/>
            <a:ext cx="4935071" cy="23870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上下矢印 19"/>
          <p:cNvSpPr/>
          <p:nvPr/>
        </p:nvSpPr>
        <p:spPr>
          <a:xfrm>
            <a:off x="5341371" y="4205012"/>
            <a:ext cx="379141" cy="3775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上下矢印 20"/>
          <p:cNvSpPr/>
          <p:nvPr/>
        </p:nvSpPr>
        <p:spPr>
          <a:xfrm>
            <a:off x="4635276" y="4691543"/>
            <a:ext cx="379141" cy="6761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上下矢印 21"/>
          <p:cNvSpPr/>
          <p:nvPr/>
        </p:nvSpPr>
        <p:spPr>
          <a:xfrm>
            <a:off x="2179255" y="5826067"/>
            <a:ext cx="379141" cy="1196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654" y="676507"/>
            <a:ext cx="7092175" cy="2629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90653" y="3549341"/>
            <a:ext cx="7092175" cy="2629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80587" y="194641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誤差大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80587" y="457058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86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誤差の変化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6778202" cy="5333166"/>
          </a:xfrm>
        </p:spPr>
        <p:txBody>
          <a:bodyPr/>
          <a:lstStyle/>
          <a:p>
            <a:r>
              <a:rPr lang="ja-JP" altLang="en-US" dirty="0"/>
              <a:t>直線</a:t>
            </a:r>
            <a:r>
              <a:rPr kumimoji="1" lang="ja-JP" altLang="en-US" dirty="0"/>
              <a:t>の上下移動や，傾きの変化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により，</a:t>
            </a:r>
            <a:r>
              <a:rPr kumimoji="1" lang="ja-JP" altLang="en-US" b="1" dirty="0">
                <a:solidFill>
                  <a:srgbClr val="C00000"/>
                </a:solidFill>
              </a:rPr>
              <a:t>誤差</a:t>
            </a:r>
            <a:r>
              <a:rPr kumimoji="1" lang="ja-JP" altLang="en-US" dirty="0"/>
              <a:t>が変化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A860695-C5EC-459F-A01B-A5BE87FC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6" y="2340879"/>
            <a:ext cx="4076244" cy="31638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2D6FBD6-E2E7-4604-9A91-60B0FE274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11" y="2340879"/>
            <a:ext cx="4062775" cy="3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5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最適化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最適化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パラメータを調整して、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ある尺度での</a:t>
            </a:r>
            <a:r>
              <a:rPr kumimoji="1" lang="ja-JP" altLang="en-US" b="1" i="1" dirty="0">
                <a:solidFill>
                  <a:srgbClr val="FF0000"/>
                </a:solidFill>
              </a:rPr>
              <a:t>値</a:t>
            </a:r>
            <a:r>
              <a:rPr kumimoji="1" lang="ja-JP" altLang="en-US" dirty="0"/>
              <a:t>を</a:t>
            </a:r>
            <a:r>
              <a:rPr kumimoji="1" lang="ja-JP" altLang="en-US" b="1" dirty="0">
                <a:solidFill>
                  <a:srgbClr val="FF0000"/>
                </a:solidFill>
              </a:rPr>
              <a:t>最適</a:t>
            </a:r>
            <a:r>
              <a:rPr kumimoji="1" lang="ja-JP" altLang="en-US" dirty="0"/>
              <a:t>にするように，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調整を行うこと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/>
              <a:t>　ゴール</a:t>
            </a:r>
            <a:r>
              <a:rPr lang="ja-JP" altLang="en-US" dirty="0"/>
              <a:t>：　誤差の最小化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ja-JP" altLang="en-US" b="1" dirty="0"/>
              <a:t>パラメータ</a:t>
            </a:r>
            <a:r>
              <a:rPr kumimoji="1" lang="ja-JP" altLang="en-US" dirty="0"/>
              <a:t>：　直線の上下の位置と，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直線の傾き</a:t>
            </a:r>
            <a:endParaRPr lang="en-US" altLang="ja-JP" dirty="0"/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誤差を自動で最小化したい</a:t>
            </a:r>
            <a:r>
              <a:rPr lang="ja-JP" altLang="en-US" dirty="0"/>
              <a:t>ときに有効な技術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4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最適化の仕組み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（人工知能の基本）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</a:t>
            </a:r>
            <a:r>
              <a:rPr lang="en-US" altLang="ja-JP" dirty="0" err="1"/>
              <a:t>db</a:t>
            </a:r>
            <a:r>
              <a:rPr lang="en-US" altLang="ja-JP" dirty="0"/>
              <a:t>/mi/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6778202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パラメータの変化</a:t>
            </a:r>
            <a:r>
              <a:rPr kumimoji="1"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値</a:t>
            </a:r>
            <a:r>
              <a:rPr kumimoji="1" lang="ja-JP" altLang="en-US" dirty="0"/>
              <a:t>が</a:t>
            </a:r>
            <a:r>
              <a:rPr kumimoji="1" lang="ja-JP" altLang="en-US" b="1" dirty="0">
                <a:solidFill>
                  <a:srgbClr val="FF0000"/>
                </a:solidFill>
              </a:rPr>
              <a:t>変化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/>
              <a:t>ここでは</a:t>
            </a:r>
            <a:r>
              <a:rPr lang="ja-JP" altLang="en-US" b="1" dirty="0">
                <a:solidFill>
                  <a:srgbClr val="FF0000"/>
                </a:solidFill>
              </a:rPr>
              <a:t>「値が最小」になるのが最適</a:t>
            </a:r>
            <a:r>
              <a:rPr lang="ja-JP" altLang="en-US" dirty="0"/>
              <a:t>であるとする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04" y="2528103"/>
            <a:ext cx="6201279" cy="41492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flipH="1">
            <a:off x="897612" y="4263279"/>
            <a:ext cx="7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3195815" y="6380779"/>
            <a:ext cx="40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横軸はパラメータ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E2667EA-2B64-4C51-A9D4-B5105E8B3D47}"/>
              </a:ext>
            </a:extLst>
          </p:cNvPr>
          <p:cNvSpPr/>
          <p:nvPr/>
        </p:nvSpPr>
        <p:spPr>
          <a:xfrm>
            <a:off x="4379495" y="558265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135A6-7943-4835-8C8E-FD846CDA667B}"/>
              </a:ext>
            </a:extLst>
          </p:cNvPr>
          <p:cNvSpPr txBox="1"/>
          <p:nvPr/>
        </p:nvSpPr>
        <p:spPr>
          <a:xfrm flipH="1">
            <a:off x="3852821" y="4524889"/>
            <a:ext cx="406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最適なポイントでは、値が最小</a:t>
            </a:r>
          </a:p>
        </p:txBody>
      </p:sp>
    </p:spTree>
    <p:extLst>
      <p:ext uri="{BB962C8B-B14F-4D97-AF65-F5344CB8AC3E}">
        <p14:creationId xmlns:p14="http://schemas.microsoft.com/office/powerpoint/2010/main" val="3845395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9EDFCF2-69F0-4824-9E66-5D223D52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7E8A61A-6C9C-45B5-B946-B2CE7C481DC9}"/>
              </a:ext>
            </a:extLst>
          </p:cNvPr>
          <p:cNvSpPr/>
          <p:nvPr/>
        </p:nvSpPr>
        <p:spPr>
          <a:xfrm rot="18257413" flipH="1">
            <a:off x="5767701" y="2414246"/>
            <a:ext cx="819705" cy="43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C160-A931-4EC5-91E2-C66D4D1AD721}"/>
              </a:ext>
            </a:extLst>
          </p:cNvPr>
          <p:cNvSpPr txBox="1"/>
          <p:nvPr/>
        </p:nvSpPr>
        <p:spPr>
          <a:xfrm>
            <a:off x="3224465" y="561749"/>
            <a:ext cx="4764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傾きが右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上がり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パラメータ値を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減らす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最適に近づく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81035F8-81BB-46FC-B606-3FF1E925D001}"/>
              </a:ext>
            </a:extLst>
          </p:cNvPr>
          <p:cNvSpPr/>
          <p:nvPr/>
        </p:nvSpPr>
        <p:spPr>
          <a:xfrm>
            <a:off x="6331213" y="272818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548AE08-C9AB-4F8E-9018-62687F72DB3A}"/>
              </a:ext>
            </a:extLst>
          </p:cNvPr>
          <p:cNvSpPr/>
          <p:nvPr/>
        </p:nvSpPr>
        <p:spPr>
          <a:xfrm>
            <a:off x="6076143" y="32575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D80546B-9AE8-42C6-B1B8-1B1F3182CC77}"/>
              </a:ext>
            </a:extLst>
          </p:cNvPr>
          <p:cNvSpPr/>
          <p:nvPr/>
        </p:nvSpPr>
        <p:spPr>
          <a:xfrm>
            <a:off x="5821073" y="378685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CAF8D28-BB34-4A08-87A2-257C1DDE2A16}"/>
              </a:ext>
            </a:extLst>
          </p:cNvPr>
          <p:cNvSpPr/>
          <p:nvPr/>
        </p:nvSpPr>
        <p:spPr>
          <a:xfrm>
            <a:off x="5440874" y="431149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C5315A-7ABF-4C38-A30C-7BC97D0D0373}"/>
              </a:ext>
            </a:extLst>
          </p:cNvPr>
          <p:cNvSpPr txBox="1"/>
          <p:nvPr/>
        </p:nvSpPr>
        <p:spPr>
          <a:xfrm>
            <a:off x="7236499" y="3175779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１回では最適に</a:t>
            </a:r>
            <a:endParaRPr kumimoji="1" lang="en-US" altLang="ja-JP" dirty="0"/>
          </a:p>
          <a:p>
            <a:r>
              <a:rPr kumimoji="1" lang="ja-JP" altLang="en-US" dirty="0"/>
              <a:t>ならない。</a:t>
            </a:r>
            <a:endParaRPr kumimoji="1" lang="en-US" altLang="ja-JP" dirty="0"/>
          </a:p>
          <a:p>
            <a:r>
              <a:rPr kumimoji="1" lang="ja-JP" altLang="en-US" dirty="0"/>
              <a:t>移動を繰り返す</a:t>
            </a:r>
          </a:p>
        </p:txBody>
      </p:sp>
    </p:spTree>
    <p:extLst>
      <p:ext uri="{BB962C8B-B14F-4D97-AF65-F5344CB8AC3E}">
        <p14:creationId xmlns:p14="http://schemas.microsoft.com/office/powerpoint/2010/main" val="105841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9-2 </a:t>
            </a:r>
            <a:r>
              <a:rPr lang="ja-JP" altLang="en-US" dirty="0"/>
              <a:t>ニューラルネットワークを用いた分類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4C77BE5D-1D0C-4452-8F98-1E13943E00A2}"/>
              </a:ext>
            </a:extLst>
          </p:cNvPr>
          <p:cNvSpPr txBox="1">
            <a:spLocks/>
          </p:cNvSpPr>
          <p:nvPr/>
        </p:nvSpPr>
        <p:spPr>
          <a:xfrm>
            <a:off x="1143000" y="29546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（人工知能の基本）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</a:t>
            </a:r>
            <a:r>
              <a:rPr lang="en-US" altLang="ja-JP" dirty="0" err="1"/>
              <a:t>db</a:t>
            </a:r>
            <a:r>
              <a:rPr lang="en-US" altLang="ja-JP" dirty="0"/>
              <a:t>/mi/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14B82-0171-4702-ABFC-11329ED67513}"/>
              </a:ext>
            </a:extLst>
          </p:cNvPr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AC80BCC8-ADD2-43B4-884A-1F9C5044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4D0CB19-01A8-4246-B87F-EBA9DF33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8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B4019A-11B7-4166-BF6C-CC3670FD50F6}"/>
              </a:ext>
            </a:extLst>
          </p:cNvPr>
          <p:cNvSpPr txBox="1"/>
          <p:nvPr/>
        </p:nvSpPr>
        <p:spPr>
          <a:xfrm>
            <a:off x="2028241" y="840882"/>
            <a:ext cx="4764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傾きが右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下がり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パラメータ値を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増やす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最適に近づく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AA443E-8BEC-4E29-90DE-B8DD25DFD1BA}"/>
              </a:ext>
            </a:extLst>
          </p:cNvPr>
          <p:cNvSpPr txBox="1"/>
          <p:nvPr/>
        </p:nvSpPr>
        <p:spPr>
          <a:xfrm>
            <a:off x="7236499" y="3175779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１回では最適に</a:t>
            </a:r>
            <a:endParaRPr kumimoji="1" lang="en-US" altLang="ja-JP" dirty="0"/>
          </a:p>
          <a:p>
            <a:r>
              <a:rPr kumimoji="1" lang="ja-JP" altLang="en-US" dirty="0"/>
              <a:t>ならない。</a:t>
            </a:r>
            <a:endParaRPr kumimoji="1" lang="en-US" altLang="ja-JP" dirty="0"/>
          </a:p>
          <a:p>
            <a:r>
              <a:rPr kumimoji="1" lang="ja-JP" altLang="en-US" dirty="0"/>
              <a:t>移動を繰り返す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285329-04B8-4FD4-8976-19368C5B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63F467F0-0410-45AF-B36D-4810D336C062}"/>
              </a:ext>
            </a:extLst>
          </p:cNvPr>
          <p:cNvSpPr/>
          <p:nvPr/>
        </p:nvSpPr>
        <p:spPr>
          <a:xfrm rot="14495809" flipH="1">
            <a:off x="2392067" y="3014850"/>
            <a:ext cx="819705" cy="43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B659151-55C3-42E5-8166-DDB773BDAD15}"/>
              </a:ext>
            </a:extLst>
          </p:cNvPr>
          <p:cNvSpPr/>
          <p:nvPr/>
        </p:nvSpPr>
        <p:spPr>
          <a:xfrm>
            <a:off x="1907501" y="306507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FE62AA3-57F9-459F-82DA-022CE0295B65}"/>
              </a:ext>
            </a:extLst>
          </p:cNvPr>
          <p:cNvSpPr/>
          <p:nvPr/>
        </p:nvSpPr>
        <p:spPr>
          <a:xfrm>
            <a:off x="2143320" y="3588813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616B505-CCA5-44BB-BEEE-2B3E96C57185}"/>
              </a:ext>
            </a:extLst>
          </p:cNvPr>
          <p:cNvSpPr/>
          <p:nvPr/>
        </p:nvSpPr>
        <p:spPr>
          <a:xfrm>
            <a:off x="2475390" y="407405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D1B7602-7D81-4330-B334-2721FFDCCEAC}"/>
              </a:ext>
            </a:extLst>
          </p:cNvPr>
          <p:cNvSpPr/>
          <p:nvPr/>
        </p:nvSpPr>
        <p:spPr>
          <a:xfrm>
            <a:off x="2826710" y="451117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07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924110-ACE9-4B38-AB00-BD52361EF4B5}"/>
              </a:ext>
            </a:extLst>
          </p:cNvPr>
          <p:cNvSpPr txBox="1"/>
          <p:nvPr/>
        </p:nvSpPr>
        <p:spPr>
          <a:xfrm>
            <a:off x="3473115" y="6258009"/>
            <a:ext cx="293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誤差のグラフ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F20B7B3-413F-4042-878C-415A707CDD83}"/>
              </a:ext>
            </a:extLst>
          </p:cNvPr>
          <p:cNvSpPr/>
          <p:nvPr/>
        </p:nvSpPr>
        <p:spPr>
          <a:xfrm>
            <a:off x="4340993" y="52553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3CF23E-7280-4BA7-8A47-6C98E03F7580}"/>
              </a:ext>
            </a:extLst>
          </p:cNvPr>
          <p:cNvSpPr txBox="1"/>
          <p:nvPr/>
        </p:nvSpPr>
        <p:spPr>
          <a:xfrm flipH="1">
            <a:off x="3005944" y="1077958"/>
            <a:ext cx="406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最適のとき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傾きは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移動はない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7CAD7C3-9B5E-46AA-8090-14863115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20" y="2076910"/>
            <a:ext cx="6201279" cy="4149274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704C08DB-DBC2-4A5A-9ABF-EAEDF02C6485}"/>
              </a:ext>
            </a:extLst>
          </p:cNvPr>
          <p:cNvSpPr/>
          <p:nvPr/>
        </p:nvSpPr>
        <p:spPr>
          <a:xfrm>
            <a:off x="4061861" y="512522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528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2800" b="1" dirty="0"/>
              <a:t>傾きと最適化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380197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パラメータの変化により、値が増減するとき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値の変化（傾き）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FF0000"/>
                </a:solidFill>
              </a:rPr>
              <a:t>パラメータ調整</a:t>
            </a:r>
            <a:r>
              <a:rPr lang="ja-JP" altLang="en-US" dirty="0"/>
              <a:t>により、</a:t>
            </a:r>
            <a:r>
              <a:rPr lang="ja-JP" altLang="en-US" b="1" dirty="0">
                <a:solidFill>
                  <a:srgbClr val="FF0000"/>
                </a:solidFill>
              </a:rPr>
              <a:t>最適ポイントを得る</a:t>
            </a: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9709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9-6 </a:t>
            </a:r>
            <a:r>
              <a:rPr lang="ja-JP" altLang="en-US" dirty="0"/>
              <a:t>最適化が役に立つ例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（人工知能の基本）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</a:t>
            </a:r>
            <a:r>
              <a:rPr lang="en-US" altLang="ja-JP" dirty="0" err="1"/>
              <a:t>db</a:t>
            </a:r>
            <a:r>
              <a:rPr lang="en-US" altLang="ja-JP" dirty="0"/>
              <a:t>/mi/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最適化の例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526755" cy="5333166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次の式の値が最小</a:t>
            </a:r>
            <a:r>
              <a:rPr lang="ja-JP" altLang="en-US" dirty="0"/>
              <a:t>になるように，</a:t>
            </a:r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ja-JP" altLang="en-US" b="1" dirty="0">
                <a:solidFill>
                  <a:srgbClr val="FF0000"/>
                </a:solidFill>
              </a:rPr>
              <a:t>の値を定めたい</a:t>
            </a:r>
            <a:r>
              <a:rPr lang="ja-JP" altLang="en-US" dirty="0"/>
              <a:t>．但し，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dirty="0"/>
              <a:t> </a:t>
            </a:r>
            <a:r>
              <a:rPr lang="en-US" altLang="ja-JP" dirty="0"/>
              <a:t>=</a:t>
            </a:r>
            <a:r>
              <a:rPr lang="ja-JP" altLang="en-US" dirty="0"/>
              <a:t> </a:t>
            </a:r>
            <a:r>
              <a:rPr lang="en-US" altLang="ja-JP" dirty="0"/>
              <a:t>5</a:t>
            </a:r>
            <a:r>
              <a:rPr lang="ja-JP" altLang="en-US" dirty="0"/>
              <a:t> とする．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https://</a:t>
            </a:r>
            <a:r>
              <a:rPr lang="en-US" altLang="ja-JP" dirty="0" err="1"/>
              <a:t>docs.scipy.org</a:t>
            </a:r>
            <a:r>
              <a:rPr lang="en-US" altLang="ja-JP" dirty="0"/>
              <a:t>/doc/</a:t>
            </a:r>
            <a:r>
              <a:rPr lang="en-US" altLang="ja-JP" dirty="0" err="1"/>
              <a:t>scipy</a:t>
            </a:r>
            <a:r>
              <a:rPr lang="en-US" altLang="ja-JP" dirty="0"/>
              <a:t>/reference/tutorial/</a:t>
            </a:r>
            <a:r>
              <a:rPr lang="en-US" altLang="ja-JP" dirty="0" err="1"/>
              <a:t>optimize.html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" y="2181224"/>
            <a:ext cx="70897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105" y="846253"/>
            <a:ext cx="8673948" cy="5333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numpy</a:t>
            </a:r>
            <a:r>
              <a:rPr lang="en-US" altLang="ja-JP" dirty="0"/>
              <a:t> as np</a:t>
            </a:r>
          </a:p>
          <a:p>
            <a:pPr marL="0" indent="0">
              <a:buNone/>
            </a:pPr>
            <a:r>
              <a:rPr lang="en-US" altLang="ja-JP" dirty="0"/>
              <a:t>from </a:t>
            </a:r>
            <a:r>
              <a:rPr lang="en-US" altLang="ja-JP" dirty="0" err="1"/>
              <a:t>scipy.optimize</a:t>
            </a:r>
            <a:r>
              <a:rPr lang="en-US" altLang="ja-JP" dirty="0"/>
              <a:t> import minimize</a:t>
            </a:r>
          </a:p>
          <a:p>
            <a:pPr marL="0" indent="0">
              <a:buNone/>
            </a:pPr>
            <a:r>
              <a:rPr lang="en-US" altLang="ja-JP" dirty="0" err="1"/>
              <a:t>def</a:t>
            </a:r>
            <a:r>
              <a:rPr lang="en-US" altLang="ja-JP" dirty="0"/>
              <a:t> </a:t>
            </a:r>
            <a:r>
              <a:rPr lang="en-US" altLang="ja-JP" dirty="0" err="1"/>
              <a:t>rosen</a:t>
            </a:r>
            <a:r>
              <a:rPr lang="en-US" altLang="ja-JP" dirty="0"/>
              <a:t>(x):</a:t>
            </a:r>
          </a:p>
          <a:p>
            <a:pPr marL="0" indent="0">
              <a:buNone/>
            </a:pPr>
            <a:r>
              <a:rPr lang="en-US" altLang="ja-JP" dirty="0"/>
              <a:t>    """The </a:t>
            </a:r>
            <a:r>
              <a:rPr lang="en-US" altLang="ja-JP" dirty="0" err="1"/>
              <a:t>Rosenbrock</a:t>
            </a:r>
            <a:r>
              <a:rPr lang="en-US" altLang="ja-JP" dirty="0"/>
              <a:t> function"""</a:t>
            </a:r>
          </a:p>
          <a:p>
            <a:pPr marL="0" indent="0">
              <a:buNone/>
            </a:pPr>
            <a:r>
              <a:rPr lang="en-US" altLang="ja-JP" dirty="0"/>
              <a:t>    return sum(</a:t>
            </a:r>
            <a:r>
              <a:rPr lang="en-US" altLang="ja-JP" b="1" dirty="0"/>
              <a:t>100.0*(x[1:]-x[:-1]**2.0)**2.0 + (1-x[:-1])**2.0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x0</a:t>
            </a:r>
            <a:r>
              <a:rPr lang="en-US" altLang="ja-JP" dirty="0"/>
              <a:t> = </a:t>
            </a:r>
            <a:r>
              <a:rPr lang="en-US" altLang="ja-JP" dirty="0" err="1"/>
              <a:t>np.array</a:t>
            </a:r>
            <a:r>
              <a:rPr lang="en-US" altLang="ja-JP" dirty="0"/>
              <a:t>([</a:t>
            </a:r>
            <a:r>
              <a:rPr lang="en-US" altLang="ja-JP" b="1" dirty="0"/>
              <a:t>1.3, 0.7, 0.8, 1.9, 1.2</a:t>
            </a:r>
            <a:r>
              <a:rPr lang="en-US" altLang="ja-JP" dirty="0"/>
              <a:t>])</a:t>
            </a:r>
          </a:p>
          <a:p>
            <a:pPr marL="0" indent="0">
              <a:buNone/>
            </a:pPr>
            <a:r>
              <a:rPr lang="en-US" altLang="ja-JP" dirty="0"/>
              <a:t>res = minimize(</a:t>
            </a:r>
            <a:r>
              <a:rPr lang="en-US" altLang="ja-JP" dirty="0" err="1"/>
              <a:t>rosen</a:t>
            </a:r>
            <a:r>
              <a:rPr lang="en-US" altLang="ja-JP" dirty="0"/>
              <a:t>, </a:t>
            </a:r>
            <a:r>
              <a:rPr lang="en-US" altLang="ja-JP" dirty="0" err="1"/>
              <a:t>x0</a:t>
            </a:r>
            <a:r>
              <a:rPr lang="en-US" altLang="ja-JP" dirty="0"/>
              <a:t>, method='</a:t>
            </a:r>
            <a:r>
              <a:rPr lang="en-US" altLang="ja-JP" dirty="0" err="1"/>
              <a:t>nelder</a:t>
            </a:r>
            <a:r>
              <a:rPr lang="en-US" altLang="ja-JP" dirty="0"/>
              <a:t>-mead',</a:t>
            </a:r>
          </a:p>
          <a:p>
            <a:pPr marL="0" indent="0">
              <a:buNone/>
            </a:pPr>
            <a:r>
              <a:rPr lang="en-US" altLang="ja-JP" dirty="0"/>
              <a:t>    options={'</a:t>
            </a:r>
            <a:r>
              <a:rPr lang="en-US" altLang="ja-JP" dirty="0" err="1"/>
              <a:t>xtol</a:t>
            </a:r>
            <a:r>
              <a:rPr lang="en-US" altLang="ja-JP" dirty="0"/>
              <a:t>': </a:t>
            </a:r>
            <a:r>
              <a:rPr lang="en-US" altLang="ja-JP" dirty="0" err="1"/>
              <a:t>1e</a:t>
            </a:r>
            <a:r>
              <a:rPr lang="en-US" altLang="ja-JP" dirty="0"/>
              <a:t>-8, '</a:t>
            </a:r>
            <a:r>
              <a:rPr lang="en-US" altLang="ja-JP" dirty="0" err="1"/>
              <a:t>disp</a:t>
            </a:r>
            <a:r>
              <a:rPr lang="en-US" altLang="ja-JP" dirty="0"/>
              <a:t>': True})</a:t>
            </a:r>
          </a:p>
          <a:p>
            <a:pPr marL="0" indent="0">
              <a:buNone/>
            </a:pPr>
            <a:r>
              <a:rPr lang="en-US" altLang="ja-JP" dirty="0"/>
              <a:t>print(</a:t>
            </a:r>
            <a:r>
              <a:rPr lang="en-US" altLang="ja-JP" dirty="0" err="1"/>
              <a:t>res.x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最適化を行う </a:t>
            </a:r>
            <a:r>
              <a:rPr lang="en-US" altLang="ja-JP" dirty="0"/>
              <a:t>Python </a:t>
            </a:r>
            <a:r>
              <a:rPr lang="ja-JP" altLang="en-US" dirty="0"/>
              <a:t>プログラム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688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最適化を行う </a:t>
            </a:r>
            <a:r>
              <a:rPr lang="en-US" altLang="ja-JP" dirty="0"/>
              <a:t>Python </a:t>
            </a:r>
            <a:r>
              <a:rPr lang="ja-JP" altLang="en-US" dirty="0"/>
              <a:t>プログラム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788907"/>
            <a:ext cx="7549269" cy="42464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1250" y="4653341"/>
            <a:ext cx="7540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x = [1 1 1 1 1]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のとき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（すべての値が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のとき）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であると求まった．</a:t>
            </a:r>
          </a:p>
        </p:txBody>
      </p:sp>
    </p:spTree>
    <p:extLst>
      <p:ext uri="{BB962C8B-B14F-4D97-AF65-F5344CB8AC3E}">
        <p14:creationId xmlns:p14="http://schemas.microsoft.com/office/powerpoint/2010/main" val="2105422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400" dirty="0"/>
              <a:t>9-7 </a:t>
            </a:r>
            <a:r>
              <a:rPr lang="ja-JP" altLang="en-US" sz="4400" dirty="0"/>
              <a:t>学習不足，過学習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9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ニューラルネットワークの学習</a:t>
            </a:r>
            <a:endParaRPr kumimoji="1" lang="ja-JP" alt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教師データ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を動かし，誤差を得る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上げ下げ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（最終層の結果が，手前の層の結合の重みに伝搬することから，フィードバックともいわれる）</a:t>
            </a: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356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081010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46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5932661-0380-44AC-82C3-F1495B60037E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4065091" y="3033335"/>
            <a:ext cx="2287913" cy="1587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4D68174-0319-4F86-845E-B1C03E2D2A7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065091" y="3802831"/>
            <a:ext cx="2312704" cy="81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804F4B6-2B21-4AFD-B568-773C3D963F74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4065091" y="4572327"/>
            <a:ext cx="2287913" cy="4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6E2516F-DC8E-4CF0-AA84-6F6F666FE3C0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065091" y="4620733"/>
            <a:ext cx="2287913" cy="72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081010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での学習を終了したとき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他のデータ（教師以外のデータ）で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すると，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学習がうまくいっていないことが分かること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・解決策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教師データの</a:t>
            </a:r>
            <a:r>
              <a:rPr kumimoji="1" lang="zh-TW" altLang="en-US" dirty="0"/>
              <a:t>拡張（増量）</a:t>
            </a:r>
            <a:r>
              <a:rPr kumimoji="1" lang="ja-JP" altLang="en-US" dirty="0"/>
              <a:t>と再学習</a:t>
            </a:r>
            <a:r>
              <a:rPr lang="ja-JP" altLang="en-US" dirty="0"/>
              <a:t>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ドロップアウト，</a:t>
            </a:r>
            <a:r>
              <a:rPr lang="ja-JP" altLang="en-US" dirty="0"/>
              <a:t>重みの</a:t>
            </a:r>
            <a:r>
              <a:rPr kumimoji="1" lang="ja-JP" altLang="en-US" dirty="0"/>
              <a:t>正則化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848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FFD25C-CE69-4EEC-B479-F238DAEE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ドロップアウト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3099BA-1D2E-424D-B0F7-F93FF142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796341"/>
            <a:ext cx="8461208" cy="8051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050" i="1" dirty="0"/>
              <a:t>Nitish Srivastava, Geoffrey Hinton, Alex </a:t>
            </a:r>
            <a:r>
              <a:rPr lang="en-US" altLang="ja-JP" sz="1050" i="1" dirty="0" err="1"/>
              <a:t>Krizhevsky</a:t>
            </a:r>
            <a:r>
              <a:rPr lang="en-US" altLang="ja-JP" sz="1050" i="1" dirty="0"/>
              <a:t>, Ilya </a:t>
            </a:r>
            <a:r>
              <a:rPr lang="en-US" altLang="ja-JP" sz="1050" i="1" dirty="0" err="1"/>
              <a:t>Sutskever</a:t>
            </a:r>
            <a:r>
              <a:rPr lang="en-US" altLang="ja-JP" sz="1050" i="1" dirty="0"/>
              <a:t>, Ruslan </a:t>
            </a:r>
            <a:r>
              <a:rPr lang="en-US" altLang="ja-JP" sz="1050" i="1" dirty="0" err="1"/>
              <a:t>Salakhutdinov</a:t>
            </a:r>
            <a:r>
              <a:rPr lang="en-US" altLang="ja-JP" sz="1050" i="1" dirty="0"/>
              <a:t>. </a:t>
            </a:r>
            <a:r>
              <a:rPr lang="en-US" altLang="ja-JP" sz="1050" b="1" i="1" dirty="0"/>
              <a:t>Dropout: A Simple Way to Prevent Neural Networks from Overfitting.</a:t>
            </a:r>
            <a:r>
              <a:rPr lang="en-US" altLang="ja-JP" sz="1050" i="1" dirty="0"/>
              <a:t> The Journal of Machine Learning Research, Volume 15 Issue 1, January 2014 Pages 1929-1958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http://www.cs.toronto.edu/~rsalakhu/papers/srivastava14a.pdf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42E245-0746-4F71-9038-F4F01361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C558E9-B19F-4A2D-87D9-BF4D7D6C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" y="1209290"/>
            <a:ext cx="3413300" cy="180984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A5620E-8695-4990-8B5A-59189EE43F43}"/>
              </a:ext>
            </a:extLst>
          </p:cNvPr>
          <p:cNvSpPr txBox="1"/>
          <p:nvPr/>
        </p:nvSpPr>
        <p:spPr>
          <a:xfrm>
            <a:off x="156909" y="3435763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ドロップアウト：学習時に，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ニューロンをランダムに選び，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存在しない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ことにする．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（学習を繰り返すたびに選びなおす）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BF501D-819F-4855-8CD4-BBDF7568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9" y="1250591"/>
            <a:ext cx="5075231" cy="16024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FE5033-3974-4C15-A56C-595F54D9E8CA}"/>
              </a:ext>
            </a:extLst>
          </p:cNvPr>
          <p:cNvSpPr txBox="1"/>
          <p:nvPr/>
        </p:nvSpPr>
        <p:spPr>
          <a:xfrm>
            <a:off x="4383529" y="3413075"/>
            <a:ext cx="4637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存在確率を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とする．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学習時には，確率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で存在する．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検証時には，重みに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をかける（掛け算）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C4BB83A-2D12-49D5-ABC3-96CC071F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483" y="4469214"/>
            <a:ext cx="423064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TensorFlow 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でのプログラム例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latin typeface="Arial Unicode MS"/>
              </a:rPr>
              <a:t>p = 0.5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tf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keras.layers.Dropout(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rate = 1 - p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43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B6328-FB19-4247-88E2-B119DA18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重みの正則化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71B99B-8651-4231-9C95-15DB96BA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06769"/>
            <a:ext cx="8461208" cy="4772650"/>
          </a:xfrm>
        </p:spPr>
        <p:txBody>
          <a:bodyPr/>
          <a:lstStyle/>
          <a:p>
            <a:r>
              <a:rPr kumimoji="1" lang="ja-JP" altLang="en-US" dirty="0"/>
              <a:t>学習時に，ニューロン間の結合の重みを</a:t>
            </a:r>
            <a:r>
              <a:rPr kumimoji="1" lang="ja-JP" altLang="en-US" b="1" dirty="0">
                <a:solidFill>
                  <a:srgbClr val="C00000"/>
                </a:solidFill>
              </a:rPr>
              <a:t>正則化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r>
              <a:rPr kumimoji="1" lang="ja-JP" altLang="en-US" dirty="0"/>
              <a:t>正則化には</a:t>
            </a:r>
            <a:r>
              <a:rPr lang="ja-JP" altLang="en-US" dirty="0"/>
              <a:t>，</a:t>
            </a:r>
            <a:r>
              <a:rPr lang="en-US" altLang="ja-JP" dirty="0"/>
              <a:t>L1</a:t>
            </a:r>
            <a:r>
              <a:rPr lang="ja-JP" altLang="en-US" dirty="0"/>
              <a:t>，</a:t>
            </a:r>
            <a:r>
              <a:rPr lang="en-US" altLang="ja-JP" dirty="0"/>
              <a:t>L2</a:t>
            </a:r>
            <a:r>
              <a:rPr lang="ja-JP" altLang="en-US" dirty="0"/>
              <a:t>，</a:t>
            </a:r>
            <a:r>
              <a:rPr lang="en-US" altLang="ja-JP" dirty="0"/>
              <a:t>Elastic Net </a:t>
            </a:r>
            <a:r>
              <a:rPr lang="ja-JP" altLang="en-US" dirty="0"/>
              <a:t>などの種類がある</a:t>
            </a:r>
            <a:endParaRPr lang="en-US" altLang="ja-JP" dirty="0"/>
          </a:p>
          <a:p>
            <a:r>
              <a:rPr kumimoji="1" lang="en-US" altLang="ja-JP" dirty="0"/>
              <a:t>L2 </a:t>
            </a:r>
            <a:r>
              <a:rPr kumimoji="1" lang="ja-JP" altLang="en-US"/>
              <a:t>正則化では，「結合の重みが多いほど，誤差を増やす」という考え方が導入される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CA852E-BB03-459B-B8A8-461B6638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23DE97-744F-4B7B-9F57-CBE71DA1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47" y="4330927"/>
            <a:ext cx="571823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TensorFlow 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でのプログラム例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tf.kernel_regularizer=keras.regularizers.l2(0.001)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11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オーバーフィットとアンダーフィット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A5005E-A8A2-4C40-B224-EFFEDED1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46" y="3512835"/>
            <a:ext cx="4284200" cy="3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0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B8549-9528-42B5-B89A-4FF7E545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L2</a:t>
            </a:r>
            <a:r>
              <a:rPr kumimoji="1" lang="ja-JP" altLang="en-US" dirty="0"/>
              <a:t>正則化の効果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8D4DB-7AFC-418F-80C6-2CA7E3BA3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検証により確認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E16D8B-7B54-4503-80E4-46C87BD4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8FA4C6-63D0-42E0-A9B5-465DBDC6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70" y="1610065"/>
            <a:ext cx="7650248" cy="47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1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B8549-9528-42B5-B89A-4FF7E545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ドロップアウトの効果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8D4DB-7AFC-418F-80C6-2CA7E3BA3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検証により確認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E16D8B-7B54-4503-80E4-46C87BD4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84DCE5-6A3D-4F58-AE61-1F57B32B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66" y="1560189"/>
            <a:ext cx="7710428" cy="4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2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BDD27-F853-4877-8156-B6BFF559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データの拡張の例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94EA2-63D9-4B20-8889-D66267FA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4649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データの拡張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/>
              <a:t>拡張（増量）</a:t>
            </a:r>
            <a:r>
              <a:rPr kumimoji="1" lang="ja-JP" altLang="en-US" sz="2400" dirty="0"/>
              <a:t>による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過学習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/>
              <a:t>解決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次のページで公開されているデモを</a:t>
            </a:r>
            <a:r>
              <a:rPr kumimoji="1" lang="ja-JP" altLang="en-US" sz="2400" b="1" dirty="0"/>
              <a:t>実行</a:t>
            </a:r>
            <a:r>
              <a:rPr kumimoji="1" lang="ja-JP" altLang="en-US" sz="2400" dirty="0"/>
              <a:t>してみる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https://</a:t>
            </a:r>
            <a:r>
              <a:rPr lang="en-US" altLang="ja-JP" sz="2400" dirty="0" err="1"/>
              <a:t>www.tensorflow.org</a:t>
            </a:r>
            <a:r>
              <a:rPr lang="en-US" altLang="ja-JP" sz="2400" dirty="0"/>
              <a:t>/tutorials/images/classification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9C312D-ED89-4C62-8784-55D7D89C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464645-CE65-4772-8729-4B461BAA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0712"/>
            <a:ext cx="2540131" cy="23115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24C521-4DC2-45B6-A1D6-E312E151E3EE}"/>
              </a:ext>
            </a:extLst>
          </p:cNvPr>
          <p:cNvSpPr txBox="1"/>
          <p:nvPr/>
        </p:nvSpPr>
        <p:spPr>
          <a:xfrm>
            <a:off x="43303" y="576392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データの拡張前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過学習あり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CD703E-063C-4A1F-B98E-5BBA497E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71" y="2716806"/>
            <a:ext cx="3504534" cy="7121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9F9333-E740-4A90-9C41-A720FEA5A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70" y="3429000"/>
            <a:ext cx="3504534" cy="7478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4ADDF1-9D04-47FC-A2DB-8A3646824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671" y="4176886"/>
            <a:ext cx="3504534" cy="722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6E86ED-996D-4EAC-B736-679C6D9B0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249" y="4966113"/>
            <a:ext cx="3521956" cy="70875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299C06-A3B0-43E8-9BDF-4961EE16D2DA}"/>
              </a:ext>
            </a:extLst>
          </p:cNvPr>
          <p:cNvSpPr txBox="1"/>
          <p:nvPr/>
        </p:nvSpPr>
        <p:spPr>
          <a:xfrm>
            <a:off x="2830767" y="5606166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画像データの拡張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・拡大、縮小、反転、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移動により、内容を変えずに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データを拡張（増量）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6CA33C-861D-4800-9F3B-7E19DDAAA17A}"/>
              </a:ext>
            </a:extLst>
          </p:cNvPr>
          <p:cNvSpPr txBox="1"/>
          <p:nvPr/>
        </p:nvSpPr>
        <p:spPr>
          <a:xfrm>
            <a:off x="6761597" y="5707916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データの拡張後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過学習の解決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4E298A8-77CD-42DA-9962-9FA43DCE2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624" y="3059157"/>
            <a:ext cx="2371847" cy="22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0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ADFD-FAB1-43A2-8759-B0112477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ニューラルネットワークの学習で気を付けること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06E7-4BC8-4D27-A37E-2725302C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には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大量のデータ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学習の成功のため</a:t>
            </a:r>
            <a:endParaRPr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同じ教師データ</a:t>
            </a:r>
            <a:r>
              <a:rPr kumimoji="1" lang="ja-JP" altLang="en-US" dirty="0"/>
              <a:t>を使って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繰り返す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学習不足の解消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	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が無いことの確認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824DCF-AE0F-4175-BBF1-DF2B9573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3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ニューロン数：３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latin typeface="Calibri" panose="020F0502020204030204"/>
                <a:ea typeface="游ゴシック" panose="020B0400000000000000" pitchFamily="50" charset="-128"/>
              </a:rPr>
              <a:t>最終層以外の部分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13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latin typeface="Calibri" panose="020F0502020204030204"/>
                <a:ea typeface="游ゴシック" panose="020B0400000000000000" pitchFamily="50" charset="-128"/>
              </a:rPr>
              <a:t>最終層以外の部分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</a:t>
            </a:r>
            <a:r>
              <a:rPr kumimoji="1" lang="ja-JP" altLang="en-US" sz="2400" b="1" dirty="0">
                <a:latin typeface="Calibri" panose="020F0502020204030204"/>
                <a:ea typeface="メイリオ" panose="020B0604030504040204" pitchFamily="50" charset="-128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latin typeface="Calibri" panose="020F0502020204030204"/>
                <a:ea typeface="游ゴシック" panose="020B0400000000000000" pitchFamily="50" charset="-128"/>
              </a:rPr>
              <a:t>最終層以外の部分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</a:t>
            </a:r>
            <a:r>
              <a:rPr kumimoji="1" lang="ja-JP" altLang="en-US" sz="2400" b="1" dirty="0">
                <a:latin typeface="Calibri" panose="020F0502020204030204"/>
                <a:ea typeface="メイリオ" panose="020B0604030504040204" pitchFamily="50" charset="-128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088275" y="3132275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latin typeface="Calibri" panose="020F0502020204030204"/>
                <a:ea typeface="游ゴシック" panose="020B0400000000000000" pitchFamily="50" charset="-128"/>
              </a:rPr>
              <a:t>最終層以外の部分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</a:t>
            </a:r>
            <a:r>
              <a:rPr kumimoji="1" lang="ja-JP" altLang="en-US" sz="2400" b="1" dirty="0">
                <a:latin typeface="Calibri" panose="020F0502020204030204"/>
                <a:ea typeface="メイリオ" panose="020B0604030504040204" pitchFamily="50" charset="-128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88275" y="3132275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2011</Words>
  <Application>Microsoft Office PowerPoint</Application>
  <PresentationFormat>画面に合わせる (4:3)</PresentationFormat>
  <Paragraphs>360</Paragraphs>
  <Slides>47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Arial Unicode MS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1_Office テーマ</vt:lpstr>
      <vt:lpstr>9-1 第９回の内容 </vt:lpstr>
      <vt:lpstr>第９回の内容</vt:lpstr>
      <vt:lpstr>9-2 ニューラルネットワークを用いた分類</vt:lpstr>
      <vt:lpstr>層が直列になっているニューラルネットワーク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正解と誤差</vt:lpstr>
      <vt:lpstr>ニューラルネットワークを用いた分類</vt:lpstr>
      <vt:lpstr>9-3 ニューラルネットワークの学習</vt:lpstr>
      <vt:lpstr>機械学習</vt:lpstr>
      <vt:lpstr>ニューラルネットワークの学習</vt:lpstr>
      <vt:lpstr>ニューラルネットワークの学習</vt:lpstr>
      <vt:lpstr>9-4 最適化 </vt:lpstr>
      <vt:lpstr>最適化</vt:lpstr>
      <vt:lpstr>データの例</vt:lpstr>
      <vt:lpstr>直線による近似の例</vt:lpstr>
      <vt:lpstr>誤差</vt:lpstr>
      <vt:lpstr>直線の上下移動による誤算の変化</vt:lpstr>
      <vt:lpstr>直線の傾きの変化による誤算の変化</vt:lpstr>
      <vt:lpstr>誤差の変化</vt:lpstr>
      <vt:lpstr>最適化</vt:lpstr>
      <vt:lpstr>9-5 最適化の仕組み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傾きと最適化</vt:lpstr>
      <vt:lpstr>9-6 最適化が役に立つ例 </vt:lpstr>
      <vt:lpstr>最適化の例</vt:lpstr>
      <vt:lpstr>最適化を行う Python プログラム</vt:lpstr>
      <vt:lpstr>最適化を行う Python プログラム</vt:lpstr>
      <vt:lpstr>9-7 学習不足，過学習 </vt:lpstr>
      <vt:lpstr>ニューラルネットワークの学習</vt:lpstr>
      <vt:lpstr>学習不足</vt:lpstr>
      <vt:lpstr>過学習</vt:lpstr>
      <vt:lpstr>ドロップアウト</vt:lpstr>
      <vt:lpstr>重みの正則化</vt:lpstr>
      <vt:lpstr>手順</vt:lpstr>
      <vt:lpstr>L2正則化の効果</vt:lpstr>
      <vt:lpstr>ドロップアウトの効果</vt:lpstr>
      <vt:lpstr>データの拡張の例</vt:lpstr>
      <vt:lpstr>ニューラルネットワークの学習で気を付けること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mi-6 述語，Prolog</dc:title>
  <dc:creator>kunihiko</dc:creator>
  <cp:lastModifiedBy>邦彦 金子</cp:lastModifiedBy>
  <cp:revision>91</cp:revision>
  <cp:lastPrinted>2020-05-07T11:56:39Z</cp:lastPrinted>
  <dcterms:created xsi:type="dcterms:W3CDTF">2020-05-07T06:42:29Z</dcterms:created>
  <dcterms:modified xsi:type="dcterms:W3CDTF">2021-07-29T05:51:03Z</dcterms:modified>
</cp:coreProperties>
</file>