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890" r:id="rId3"/>
    <p:sldId id="887" r:id="rId4"/>
    <p:sldId id="814" r:id="rId5"/>
    <p:sldId id="879" r:id="rId6"/>
    <p:sldId id="875" r:id="rId7"/>
    <p:sldId id="872" r:id="rId8"/>
    <p:sldId id="874" r:id="rId9"/>
    <p:sldId id="906" r:id="rId10"/>
    <p:sldId id="882" r:id="rId11"/>
    <p:sldId id="877" r:id="rId12"/>
    <p:sldId id="878" r:id="rId13"/>
    <p:sldId id="888" r:id="rId14"/>
    <p:sldId id="899" r:id="rId15"/>
    <p:sldId id="908" r:id="rId16"/>
    <p:sldId id="910" r:id="rId17"/>
    <p:sldId id="870" r:id="rId18"/>
    <p:sldId id="885" r:id="rId19"/>
    <p:sldId id="744" r:id="rId20"/>
    <p:sldId id="909" r:id="rId21"/>
    <p:sldId id="884" r:id="rId22"/>
    <p:sldId id="753" r:id="rId23"/>
    <p:sldId id="886" r:id="rId24"/>
    <p:sldId id="816" r:id="rId25"/>
    <p:sldId id="754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80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3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1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6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06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10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0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2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0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3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73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2025/3/25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dn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tutorials" TargetMode="External"/><Relationship Id="rId3" Type="http://schemas.openxmlformats.org/officeDocument/2006/relationships/image" Target="../media/image1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tutorials" TargetMode="External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dn-2. </a:t>
            </a:r>
            <a:r>
              <a:rPr lang="ja-JP" altLang="en-US" dirty="0"/>
              <a:t>ニューラルネットワークの学習不足と過学習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（ディープラーニング入門演習）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https://www.kkaneko.jp/ai/dn/index.html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5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同じ</a:t>
            </a:r>
            <a:r>
              <a:rPr lang="ja-JP" altLang="en-US" b="1" dirty="0">
                <a:solidFill>
                  <a:srgbClr val="C00000"/>
                </a:solidFill>
              </a:rPr>
              <a:t>教師データ</a:t>
            </a:r>
            <a:r>
              <a:rPr lang="ja-JP" altLang="en-US" dirty="0"/>
              <a:t>を繰り返し使って学習を行う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FE1C43-9A2C-483D-901C-47BD77CB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8" y="1459572"/>
            <a:ext cx="8644917" cy="3442416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0DEEEB-56D0-4473-B3D7-5CD02AB3CBDE}"/>
              </a:ext>
            </a:extLst>
          </p:cNvPr>
          <p:cNvSpPr txBox="1">
            <a:spLocks/>
          </p:cNvSpPr>
          <p:nvPr/>
        </p:nvSpPr>
        <p:spPr>
          <a:xfrm>
            <a:off x="481263" y="5195520"/>
            <a:ext cx="8461208" cy="148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繰り返し回数：</a:t>
            </a:r>
            <a:r>
              <a:rPr lang="ja-JP" altLang="en-US" b="1" dirty="0"/>
              <a:t>５回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繰り返しのたびに</a:t>
            </a:r>
            <a:r>
              <a:rPr lang="ja-JP" altLang="en-US" b="1" dirty="0"/>
              <a:t>誤差が減少</a:t>
            </a:r>
            <a:r>
              <a:rPr lang="ja-JP" altLang="en-US" dirty="0"/>
              <a:t>（</a:t>
            </a:r>
            <a:r>
              <a:rPr lang="en-US" altLang="ja-JP" dirty="0"/>
              <a:t>loss </a:t>
            </a:r>
            <a:r>
              <a:rPr lang="ja-JP" altLang="en-US" dirty="0"/>
              <a:t>の右横の数値）</a:t>
            </a:r>
          </a:p>
        </p:txBody>
      </p:sp>
    </p:spTree>
    <p:extLst>
      <p:ext uri="{BB962C8B-B14F-4D97-AF65-F5344CB8AC3E}">
        <p14:creationId xmlns:p14="http://schemas.microsoft.com/office/powerpoint/2010/main" val="213616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ニューラルネットワークによる予測の様子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1F3C36-CE9E-43E0-924E-95DCCE5D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32" y="644894"/>
            <a:ext cx="5406768" cy="43065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6A1BF6-0338-423C-B0AA-C84A95121F21}"/>
              </a:ext>
            </a:extLst>
          </p:cNvPr>
          <p:cNvSpPr txBox="1"/>
          <p:nvPr/>
        </p:nvSpPr>
        <p:spPr>
          <a:xfrm>
            <a:off x="464974" y="5229652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１０種類のどれに分類されたかを棒グラフで表示</a:t>
            </a:r>
            <a:endParaRPr kumimoji="1" lang="en-US" altLang="ja-JP" sz="2400" dirty="0"/>
          </a:p>
          <a:p>
            <a:r>
              <a:rPr kumimoji="1" lang="ja-JP" altLang="en-US" sz="2400" dirty="0"/>
              <a:t>（ラベルが１０個あるので，</a:t>
            </a:r>
            <a:r>
              <a:rPr kumimoji="1" lang="ja-JP" altLang="en-US" sz="2400" b="1" dirty="0"/>
              <a:t>確率は１０個求まる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青：正解、　　赤や黒：不正解</a:t>
            </a:r>
          </a:p>
        </p:txBody>
      </p:sp>
    </p:spTree>
    <p:extLst>
      <p:ext uri="{BB962C8B-B14F-4D97-AF65-F5344CB8AC3E}">
        <p14:creationId xmlns:p14="http://schemas.microsoft.com/office/powerpoint/2010/main" val="112821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学習不足と過学習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5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ADFD-FAB1-43A2-8759-B011247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ニューラルネットワークの学習で気を付けること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06E7-4BC8-4D27-A37E-2725302C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には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大量のデータ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学習の成功のため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同じ教師データ</a:t>
            </a:r>
            <a:r>
              <a:rPr kumimoji="1" lang="ja-JP" altLang="en-US" dirty="0"/>
              <a:t>を使って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繰り返す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学習不足の解消</a:t>
            </a:r>
            <a:endParaRPr lang="en-US" altLang="ja-JP" b="1" u="sng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過学習が無いことの確認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824DCF-AE0F-4175-BBF1-DF2B957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1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35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での学習を終了したとき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検証データで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すると，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学習がうまくいっていないことが分かる</a:t>
            </a:r>
            <a:r>
              <a:rPr lang="ja-JP" altLang="en-US" dirty="0"/>
              <a:t>場合がある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67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4572000" y="5162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4833399" y="42717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0EDAD41-69FD-4CDC-B08B-A2FC42CFA684}"/>
              </a:ext>
            </a:extLst>
          </p:cNvPr>
          <p:cNvSpPr/>
          <p:nvPr/>
        </p:nvSpPr>
        <p:spPr>
          <a:xfrm>
            <a:off x="1878657" y="1893618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08FE8-98A9-4EC8-88F9-63AB04220CD7}"/>
              </a:ext>
            </a:extLst>
          </p:cNvPr>
          <p:cNvSpPr txBox="1"/>
          <p:nvPr/>
        </p:nvSpPr>
        <p:spPr>
          <a:xfrm>
            <a:off x="4212926" y="1688863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学習の繰り返しとともに</a:t>
            </a:r>
            <a:endParaRPr kumimoji="1" lang="en-US" altLang="ja-JP" sz="2800" dirty="0"/>
          </a:p>
          <a:p>
            <a:r>
              <a:rPr kumimoji="1" lang="ja-JP" altLang="en-US" sz="2800" dirty="0"/>
              <a:t>精度が向上</a:t>
            </a:r>
          </a:p>
        </p:txBody>
      </p:sp>
    </p:spTree>
    <p:extLst>
      <p:ext uri="{BB962C8B-B14F-4D97-AF65-F5344CB8AC3E}">
        <p14:creationId xmlns:p14="http://schemas.microsoft.com/office/powerpoint/2010/main" val="377547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6075555" y="47958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学習データ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8179D44-DED5-443D-AC7F-F4D8FE9A17C1}"/>
              </a:ext>
            </a:extLst>
          </p:cNvPr>
          <p:cNvSpPr/>
          <p:nvPr/>
        </p:nvSpPr>
        <p:spPr>
          <a:xfrm>
            <a:off x="1944303" y="3041583"/>
            <a:ext cx="3840480" cy="818148"/>
          </a:xfrm>
          <a:custGeom>
            <a:avLst/>
            <a:gdLst>
              <a:gd name="connsiteX0" fmla="*/ 0 w 3975234"/>
              <a:gd name="connsiteY0" fmla="*/ 0 h 837462"/>
              <a:gd name="connsiteX1" fmla="*/ 0 w 3975234"/>
              <a:gd name="connsiteY1" fmla="*/ 0 h 837462"/>
              <a:gd name="connsiteX2" fmla="*/ 96253 w 3975234"/>
              <a:gd name="connsiteY2" fmla="*/ 57752 h 837462"/>
              <a:gd name="connsiteX3" fmla="*/ 173255 w 3975234"/>
              <a:gd name="connsiteY3" fmla="*/ 96253 h 837462"/>
              <a:gd name="connsiteX4" fmla="*/ 202131 w 3975234"/>
              <a:gd name="connsiteY4" fmla="*/ 115503 h 837462"/>
              <a:gd name="connsiteX5" fmla="*/ 259882 w 3975234"/>
              <a:gd name="connsiteY5" fmla="*/ 134754 h 837462"/>
              <a:gd name="connsiteX6" fmla="*/ 413886 w 3975234"/>
              <a:gd name="connsiteY6" fmla="*/ 192505 h 837462"/>
              <a:gd name="connsiteX7" fmla="*/ 519764 w 3975234"/>
              <a:gd name="connsiteY7" fmla="*/ 240632 h 837462"/>
              <a:gd name="connsiteX8" fmla="*/ 596766 w 3975234"/>
              <a:gd name="connsiteY8" fmla="*/ 279133 h 837462"/>
              <a:gd name="connsiteX9" fmla="*/ 721895 w 3975234"/>
              <a:gd name="connsiteY9" fmla="*/ 298383 h 837462"/>
              <a:gd name="connsiteX10" fmla="*/ 808522 w 3975234"/>
              <a:gd name="connsiteY10" fmla="*/ 336884 h 837462"/>
              <a:gd name="connsiteX11" fmla="*/ 952901 w 3975234"/>
              <a:gd name="connsiteY11" fmla="*/ 394636 h 837462"/>
              <a:gd name="connsiteX12" fmla="*/ 1001028 w 3975234"/>
              <a:gd name="connsiteY12" fmla="*/ 413886 h 837462"/>
              <a:gd name="connsiteX13" fmla="*/ 1039529 w 3975234"/>
              <a:gd name="connsiteY13" fmla="*/ 433137 h 837462"/>
              <a:gd name="connsiteX14" fmla="*/ 1328286 w 3975234"/>
              <a:gd name="connsiteY14" fmla="*/ 471638 h 837462"/>
              <a:gd name="connsiteX15" fmla="*/ 1472665 w 3975234"/>
              <a:gd name="connsiteY15" fmla="*/ 510139 h 837462"/>
              <a:gd name="connsiteX16" fmla="*/ 1607419 w 3975234"/>
              <a:gd name="connsiteY16" fmla="*/ 539015 h 837462"/>
              <a:gd name="connsiteX17" fmla="*/ 1771049 w 3975234"/>
              <a:gd name="connsiteY17" fmla="*/ 577516 h 837462"/>
              <a:gd name="connsiteX18" fmla="*/ 1915428 w 3975234"/>
              <a:gd name="connsiteY18" fmla="*/ 596766 h 837462"/>
              <a:gd name="connsiteX19" fmla="*/ 2079057 w 3975234"/>
              <a:gd name="connsiteY19" fmla="*/ 635268 h 837462"/>
              <a:gd name="connsiteX20" fmla="*/ 2146434 w 3975234"/>
              <a:gd name="connsiteY20" fmla="*/ 654518 h 837462"/>
              <a:gd name="connsiteX21" fmla="*/ 2184935 w 3975234"/>
              <a:gd name="connsiteY21" fmla="*/ 673769 h 837462"/>
              <a:gd name="connsiteX22" fmla="*/ 2444817 w 3975234"/>
              <a:gd name="connsiteY22" fmla="*/ 712270 h 837462"/>
              <a:gd name="connsiteX23" fmla="*/ 2512194 w 3975234"/>
              <a:gd name="connsiteY23" fmla="*/ 741145 h 837462"/>
              <a:gd name="connsiteX24" fmla="*/ 2800952 w 3975234"/>
              <a:gd name="connsiteY24" fmla="*/ 779646 h 837462"/>
              <a:gd name="connsiteX25" fmla="*/ 2868329 w 3975234"/>
              <a:gd name="connsiteY25" fmla="*/ 798897 h 837462"/>
              <a:gd name="connsiteX26" fmla="*/ 3975234 w 3975234"/>
              <a:gd name="connsiteY26" fmla="*/ 818148 h 837462"/>
              <a:gd name="connsiteX27" fmla="*/ 3975234 w 3975234"/>
              <a:gd name="connsiteY27" fmla="*/ 818148 h 8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5234" h="837462">
                <a:moveTo>
                  <a:pt x="0" y="0"/>
                </a:moveTo>
                <a:lnTo>
                  <a:pt x="0" y="0"/>
                </a:lnTo>
                <a:cubicBezTo>
                  <a:pt x="32084" y="19251"/>
                  <a:pt x="63545" y="39581"/>
                  <a:pt x="96253" y="57752"/>
                </a:cubicBezTo>
                <a:cubicBezTo>
                  <a:pt x="121339" y="71688"/>
                  <a:pt x="149377" y="80335"/>
                  <a:pt x="173255" y="96253"/>
                </a:cubicBezTo>
                <a:cubicBezTo>
                  <a:pt x="182880" y="102670"/>
                  <a:pt x="191560" y="110805"/>
                  <a:pt x="202131" y="115503"/>
                </a:cubicBezTo>
                <a:cubicBezTo>
                  <a:pt x="220674" y="123744"/>
                  <a:pt x="241231" y="126761"/>
                  <a:pt x="259882" y="134754"/>
                </a:cubicBezTo>
                <a:cubicBezTo>
                  <a:pt x="400809" y="195152"/>
                  <a:pt x="271925" y="157016"/>
                  <a:pt x="413886" y="192505"/>
                </a:cubicBezTo>
                <a:cubicBezTo>
                  <a:pt x="622842" y="296983"/>
                  <a:pt x="342679" y="158900"/>
                  <a:pt x="519764" y="240632"/>
                </a:cubicBezTo>
                <a:cubicBezTo>
                  <a:pt x="545820" y="252658"/>
                  <a:pt x="568403" y="274770"/>
                  <a:pt x="596766" y="279133"/>
                </a:cubicBezTo>
                <a:lnTo>
                  <a:pt x="721895" y="298383"/>
                </a:lnTo>
                <a:cubicBezTo>
                  <a:pt x="783326" y="339338"/>
                  <a:pt x="712307" y="295649"/>
                  <a:pt x="808522" y="336884"/>
                </a:cubicBezTo>
                <a:cubicBezTo>
                  <a:pt x="1038165" y="435302"/>
                  <a:pt x="750695" y="327234"/>
                  <a:pt x="952901" y="394636"/>
                </a:cubicBezTo>
                <a:cubicBezTo>
                  <a:pt x="969292" y="400100"/>
                  <a:pt x="985239" y="406869"/>
                  <a:pt x="1001028" y="413886"/>
                </a:cubicBezTo>
                <a:cubicBezTo>
                  <a:pt x="1014140" y="419713"/>
                  <a:pt x="1025522" y="430024"/>
                  <a:pt x="1039529" y="433137"/>
                </a:cubicBezTo>
                <a:cubicBezTo>
                  <a:pt x="1073697" y="440730"/>
                  <a:pt x="1302337" y="468394"/>
                  <a:pt x="1328286" y="471638"/>
                </a:cubicBezTo>
                <a:cubicBezTo>
                  <a:pt x="1386897" y="488384"/>
                  <a:pt x="1411747" y="496294"/>
                  <a:pt x="1472665" y="510139"/>
                </a:cubicBezTo>
                <a:cubicBezTo>
                  <a:pt x="1517460" y="520320"/>
                  <a:pt x="1562501" y="529390"/>
                  <a:pt x="1607419" y="539015"/>
                </a:cubicBezTo>
                <a:cubicBezTo>
                  <a:pt x="1682207" y="576408"/>
                  <a:pt x="1636026" y="558227"/>
                  <a:pt x="1771049" y="577516"/>
                </a:cubicBezTo>
                <a:lnTo>
                  <a:pt x="1915428" y="596766"/>
                </a:lnTo>
                <a:cubicBezTo>
                  <a:pt x="2013373" y="635945"/>
                  <a:pt x="1915835" y="600905"/>
                  <a:pt x="2079057" y="635268"/>
                </a:cubicBezTo>
                <a:cubicBezTo>
                  <a:pt x="2101914" y="640080"/>
                  <a:pt x="2124483" y="646536"/>
                  <a:pt x="2146434" y="654518"/>
                </a:cubicBezTo>
                <a:cubicBezTo>
                  <a:pt x="2159919" y="659422"/>
                  <a:pt x="2170848" y="671042"/>
                  <a:pt x="2184935" y="673769"/>
                </a:cubicBezTo>
                <a:cubicBezTo>
                  <a:pt x="2270912" y="690410"/>
                  <a:pt x="2444817" y="712270"/>
                  <a:pt x="2444817" y="712270"/>
                </a:cubicBezTo>
                <a:cubicBezTo>
                  <a:pt x="2467276" y="721895"/>
                  <a:pt x="2488489" y="735219"/>
                  <a:pt x="2512194" y="741145"/>
                </a:cubicBezTo>
                <a:cubicBezTo>
                  <a:pt x="2561273" y="753415"/>
                  <a:pt x="2765023" y="775419"/>
                  <a:pt x="2800952" y="779646"/>
                </a:cubicBezTo>
                <a:cubicBezTo>
                  <a:pt x="2823411" y="786063"/>
                  <a:pt x="2845472" y="794085"/>
                  <a:pt x="2868329" y="798897"/>
                </a:cubicBezTo>
                <a:cubicBezTo>
                  <a:pt x="3217830" y="872478"/>
                  <a:pt x="3723496" y="818148"/>
                  <a:pt x="3975234" y="818148"/>
                </a:cubicBezTo>
                <a:lnTo>
                  <a:pt x="3975234" y="8181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5982260" y="354036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EE0ABA-B62E-432E-B7AD-ACA88D066CC3}"/>
              </a:ext>
            </a:extLst>
          </p:cNvPr>
          <p:cNvSpPr txBox="1"/>
          <p:nvPr/>
        </p:nvSpPr>
        <p:spPr>
          <a:xfrm>
            <a:off x="3156754" y="1332646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学習の繰り返しに伴い，</a:t>
            </a:r>
            <a:endParaRPr kumimoji="1" lang="en-US" altLang="ja-JP" sz="2800" dirty="0"/>
          </a:p>
          <a:p>
            <a:r>
              <a:rPr kumimoji="1" lang="ja-JP" altLang="en-US" sz="2800" dirty="0"/>
              <a:t>学習データでの精度は改善しても，</a:t>
            </a:r>
            <a:endParaRPr kumimoji="1" lang="en-US" altLang="ja-JP" sz="2800" dirty="0"/>
          </a:p>
          <a:p>
            <a:r>
              <a:rPr kumimoji="1" lang="ja-JP" altLang="en-US" sz="2800" dirty="0"/>
              <a:t>検証データでの精度が改善しない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8815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F39BD-BD1C-4471-937C-00792925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12D7E6-EBBD-46F5-B635-D41D7371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ニューラルネットワークの学習では，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u="sng" dirty="0"/>
              <a:t>過学習が発生していない</a:t>
            </a:r>
            <a:r>
              <a:rPr lang="ja-JP" altLang="en-US" dirty="0"/>
              <a:t>ことを確認すること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14573-45BF-47E6-A4B7-3FCF5FC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88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人工知能による画像の分類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0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オーバーフィットとアンダーフィット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5005E-A8A2-4C40-B224-EFFEDED1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46" y="3512835"/>
            <a:ext cx="4284200" cy="3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47E85-7C08-4E26-BD78-03A2A2DF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9" y="136524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３つのニューラルネットワークの学習曲線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ニューロン数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0070C0"/>
                </a:solidFill>
              </a:rPr>
              <a:t>Baseline</a:t>
            </a:r>
            <a:r>
              <a:rPr lang="en-US" altLang="ja-JP" dirty="0">
                <a:solidFill>
                  <a:srgbClr val="0070C0"/>
                </a:solidFill>
              </a:rPr>
              <a:t>: 	1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個，</a:t>
            </a:r>
            <a:r>
              <a:rPr lang="en-US" altLang="ja-JP" dirty="0">
                <a:solidFill>
                  <a:srgbClr val="0070C0"/>
                </a:solidFill>
              </a:rPr>
              <a:t> 2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FF6600"/>
                </a:solidFill>
              </a:rPr>
              <a:t>Smaller</a:t>
            </a:r>
            <a:r>
              <a:rPr lang="en-US" altLang="ja-JP" dirty="0">
                <a:solidFill>
                  <a:srgbClr val="FF6600"/>
                </a:solidFill>
              </a:rPr>
              <a:t>: 	1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個，</a:t>
            </a:r>
            <a:r>
              <a:rPr lang="en-US" altLang="ja-JP" dirty="0">
                <a:solidFill>
                  <a:srgbClr val="FF6600"/>
                </a:solidFill>
              </a:rPr>
              <a:t> 2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</a:t>
            </a:r>
            <a:endParaRPr kumimoji="1" lang="ja-JP" alt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Bigger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: 	1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個，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ニューロン数が多い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起きやすい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95B45-770B-4A8D-9549-A280F9F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CDB02-352E-409A-9A04-8693FBA5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30" y="3422279"/>
            <a:ext cx="5180022" cy="33741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D56EE8-4126-43BA-97C0-448740B7C2FA}"/>
              </a:ext>
            </a:extLst>
          </p:cNvPr>
          <p:cNvSpPr txBox="1"/>
          <p:nvPr/>
        </p:nvSpPr>
        <p:spPr>
          <a:xfrm>
            <a:off x="6805247" y="60608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2E5C6-31CC-4503-A9B6-AB62E14A52DE}"/>
              </a:ext>
            </a:extLst>
          </p:cNvPr>
          <p:cNvSpPr txBox="1"/>
          <p:nvPr/>
        </p:nvSpPr>
        <p:spPr>
          <a:xfrm>
            <a:off x="6805247" y="41206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152F8C1-D1E2-4948-A927-36CF8BBCF5E6}"/>
              </a:ext>
            </a:extLst>
          </p:cNvPr>
          <p:cNvSpPr/>
          <p:nvPr/>
        </p:nvSpPr>
        <p:spPr>
          <a:xfrm>
            <a:off x="5322771" y="6622181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1EBF78-881A-40C9-8ABE-5DAC34445B20}"/>
              </a:ext>
            </a:extLst>
          </p:cNvPr>
          <p:cNvSpPr txBox="1"/>
          <p:nvPr/>
        </p:nvSpPr>
        <p:spPr>
          <a:xfrm>
            <a:off x="6130575" y="65368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33569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4A4C3-23B1-42AC-A00A-925D82C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CCA27-19C3-4385-92C4-03C451D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6" y="569572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次のグラフから次を読み取る</a:t>
            </a:r>
            <a:endParaRPr kumimoji="1" lang="en-US" altLang="ja-JP" dirty="0"/>
          </a:p>
          <a:p>
            <a:r>
              <a:rPr lang="ja-JP" altLang="en-US" b="1" dirty="0"/>
              <a:t>学習の繰り返し回数</a:t>
            </a:r>
            <a:r>
              <a:rPr lang="ja-JP" altLang="en-US" dirty="0"/>
              <a:t>はいくつがよさそうか？</a:t>
            </a:r>
            <a:endParaRPr lang="en-US" altLang="ja-JP" dirty="0"/>
          </a:p>
          <a:p>
            <a:r>
              <a:rPr kumimoji="1" lang="ja-JP" altLang="en-US" b="1" dirty="0"/>
              <a:t>過学習</a:t>
            </a:r>
            <a:r>
              <a:rPr kumimoji="1" lang="ja-JP" altLang="en-US" dirty="0"/>
              <a:t>は発生しているか、していないか？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06DEF3-C24F-4F1F-88E8-D585880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D3537-5F5D-4B20-9105-999B1DEE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2967525"/>
            <a:ext cx="5972700" cy="3890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EDEC79-618D-4F53-8608-13B8908A4938}"/>
              </a:ext>
            </a:extLst>
          </p:cNvPr>
          <p:cNvSpPr txBox="1"/>
          <p:nvPr/>
        </p:nvSpPr>
        <p:spPr>
          <a:xfrm>
            <a:off x="-3376" y="47440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60E407-ACA8-49AC-9758-990BE2C1AE03}"/>
              </a:ext>
            </a:extLst>
          </p:cNvPr>
          <p:cNvSpPr txBox="1"/>
          <p:nvPr/>
        </p:nvSpPr>
        <p:spPr>
          <a:xfrm>
            <a:off x="31996" y="28810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A87245-884F-4CEF-BACF-4A8B2DF38323}"/>
              </a:ext>
            </a:extLst>
          </p:cNvPr>
          <p:cNvSpPr txBox="1"/>
          <p:nvPr/>
        </p:nvSpPr>
        <p:spPr>
          <a:xfrm>
            <a:off x="679399" y="63563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1684F7-5D5B-4CBF-9ACA-4DC80B9E7175}"/>
              </a:ext>
            </a:extLst>
          </p:cNvPr>
          <p:cNvSpPr txBox="1"/>
          <p:nvPr/>
        </p:nvSpPr>
        <p:spPr>
          <a:xfrm>
            <a:off x="1296821" y="31426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1.0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5991C5-42B8-44A4-B232-A09C71F9C3AA}"/>
              </a:ext>
            </a:extLst>
          </p:cNvPr>
          <p:cNvSpPr txBox="1"/>
          <p:nvPr/>
        </p:nvSpPr>
        <p:spPr>
          <a:xfrm>
            <a:off x="1296821" y="59954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0.0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4E86B8-2A68-4FC2-83DA-5C240F4C493B}"/>
              </a:ext>
            </a:extLst>
          </p:cNvPr>
          <p:cNvSpPr txBox="1"/>
          <p:nvPr/>
        </p:nvSpPr>
        <p:spPr>
          <a:xfrm>
            <a:off x="6966122" y="59190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FACADB-9AAA-456D-9D63-FBD6030E18FE}"/>
              </a:ext>
            </a:extLst>
          </p:cNvPr>
          <p:cNvSpPr txBox="1"/>
          <p:nvPr/>
        </p:nvSpPr>
        <p:spPr>
          <a:xfrm>
            <a:off x="6966122" y="39789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E33410C-E758-4E41-BB09-4F790F2970AE}"/>
              </a:ext>
            </a:extLst>
          </p:cNvPr>
          <p:cNvSpPr/>
          <p:nvPr/>
        </p:nvSpPr>
        <p:spPr>
          <a:xfrm>
            <a:off x="5960756" y="6604080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AF612D-F0C8-479F-A760-496DCF6460F1}"/>
              </a:ext>
            </a:extLst>
          </p:cNvPr>
          <p:cNvSpPr txBox="1"/>
          <p:nvPr/>
        </p:nvSpPr>
        <p:spPr>
          <a:xfrm>
            <a:off x="6768560" y="65187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240601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836BB-B582-464D-A27A-C68F6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過学習の防止に役立つ技術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B422D-DDB0-47A0-ABB6-CA4F0688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データの拡張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教師データの</a:t>
            </a:r>
            <a:r>
              <a:rPr lang="zh-TW" altLang="en-US" b="1" dirty="0"/>
              <a:t>拡張（増量）</a:t>
            </a:r>
            <a:r>
              <a:rPr lang="ja-JP" altLang="en-US" b="1" dirty="0"/>
              <a:t>と再学習による解決</a:t>
            </a:r>
            <a:endParaRPr lang="en-US" altLang="ja-JP" dirty="0"/>
          </a:p>
          <a:p>
            <a:r>
              <a:rPr kumimoji="1" lang="ja-JP" altLang="en-US" dirty="0"/>
              <a:t>ドロップアウト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学習の途中で，</a:t>
            </a:r>
            <a:r>
              <a:rPr lang="ja-JP" altLang="en-US" b="1" dirty="0"/>
              <a:t>ニューロン間の結合をランダムに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無効化する</a:t>
            </a:r>
            <a:r>
              <a:rPr lang="ja-JP" altLang="en-US" dirty="0"/>
              <a:t>ことで解決</a:t>
            </a:r>
            <a:endParaRPr lang="en-US" altLang="ja-JP" dirty="0"/>
          </a:p>
          <a:p>
            <a:r>
              <a:rPr kumimoji="1" lang="ja-JP" altLang="en-US" dirty="0"/>
              <a:t>その他（正則化など）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CEFAD-7854-45F3-AF88-C5A472FC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4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B6E68-4200-4907-B7B7-E7CB42CD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84B8D-A199-4F06-BA5F-04B192BC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ドロップアウト</a:t>
            </a:r>
            <a:r>
              <a:rPr kumimoji="1" lang="ja-JP" altLang="en-US" dirty="0"/>
              <a:t>等の技術により，過学習を緩和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66C52-10E7-4508-B58A-09F55645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4171C0-C000-41A7-AF3A-BAFB0C96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4" y="1606456"/>
            <a:ext cx="6102664" cy="36450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8750E5-3D89-40FA-8E9F-4876710C1413}"/>
              </a:ext>
            </a:extLst>
          </p:cNvPr>
          <p:cNvSpPr txBox="1"/>
          <p:nvPr/>
        </p:nvSpPr>
        <p:spPr>
          <a:xfrm>
            <a:off x="547652" y="5611636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青：ドロップアウト等</a:t>
            </a:r>
            <a:r>
              <a:rPr kumimoji="1" lang="ja-JP" altLang="en-US" sz="2000" b="1" u="sng" dirty="0">
                <a:solidFill>
                  <a:schemeClr val="accent5">
                    <a:lumMod val="75000"/>
                  </a:schemeClr>
                </a:solidFill>
              </a:rPr>
              <a:t>なし</a:t>
            </a:r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kumimoji="1" lang="ja-JP" altLang="en-US" sz="2000" b="1" dirty="0">
                <a:solidFill>
                  <a:srgbClr val="FF6600"/>
                </a:solidFill>
              </a:rPr>
              <a:t>オレンジ：ドロップアウト等</a:t>
            </a:r>
            <a:r>
              <a:rPr kumimoji="1" lang="ja-JP" altLang="en-US" sz="2000" b="1" u="sng" dirty="0">
                <a:solidFill>
                  <a:srgbClr val="FF6600"/>
                </a:solidFill>
              </a:rPr>
              <a:t>あり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48A76F3-6E9A-4FBC-A1B7-2B86FC57C0EE}"/>
              </a:ext>
            </a:extLst>
          </p:cNvPr>
          <p:cNvSpPr/>
          <p:nvPr/>
        </p:nvSpPr>
        <p:spPr>
          <a:xfrm>
            <a:off x="5418010" y="5310565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36A8BD-CECF-48A7-B276-4E07C9EA6D7A}"/>
              </a:ext>
            </a:extLst>
          </p:cNvPr>
          <p:cNvSpPr txBox="1"/>
          <p:nvPr/>
        </p:nvSpPr>
        <p:spPr>
          <a:xfrm>
            <a:off x="6225814" y="52251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4F27A4-B022-43D8-90B6-9269BFD351FF}"/>
              </a:ext>
            </a:extLst>
          </p:cNvPr>
          <p:cNvSpPr txBox="1"/>
          <p:nvPr/>
        </p:nvSpPr>
        <p:spPr>
          <a:xfrm>
            <a:off x="6790830" y="42419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A2E72C-4C14-4721-B266-3F827FFB0455}"/>
              </a:ext>
            </a:extLst>
          </p:cNvPr>
          <p:cNvSpPr txBox="1"/>
          <p:nvPr/>
        </p:nvSpPr>
        <p:spPr>
          <a:xfrm>
            <a:off x="6790830" y="23017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</p:spTree>
    <p:extLst>
      <p:ext uri="{BB962C8B-B14F-4D97-AF65-F5344CB8AC3E}">
        <p14:creationId xmlns:p14="http://schemas.microsoft.com/office/powerpoint/2010/main" val="42693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r>
              <a:rPr kumimoji="1" lang="ja-JP" altLang="en-US" dirty="0"/>
              <a:t>画像分類は，</a:t>
            </a:r>
            <a:r>
              <a:rPr kumimoji="1" lang="ja-JP" altLang="en-US" b="1" dirty="0"/>
              <a:t>与えられた画像</a:t>
            </a:r>
            <a:r>
              <a:rPr kumimoji="1" lang="ja-JP" altLang="en-US" dirty="0"/>
              <a:t>に対して，次を得ること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　ラベルごとの確率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725814" y="36756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003143" y="349093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ラベルごとの確率</a:t>
            </a:r>
            <a:endParaRPr kumimoji="1" lang="en-US" altLang="ja-JP" sz="2400" dirty="0"/>
          </a:p>
          <a:p>
            <a:r>
              <a:rPr kumimoji="1" lang="ja-JP" altLang="en-US" sz="2400" dirty="0"/>
              <a:t>（ラベルが１０個あれば，</a:t>
            </a:r>
            <a:endParaRPr kumimoji="1" lang="en-US" altLang="ja-JP" sz="2400" dirty="0"/>
          </a:p>
          <a:p>
            <a:r>
              <a:rPr kumimoji="1" lang="ja-JP" altLang="en-US" sz="2400" dirty="0"/>
              <a:t>確率は１０個求まる）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556702" y="3490937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画像分類</a:t>
            </a:r>
            <a:endParaRPr kumimoji="1" lang="en-US" altLang="ja-JP" sz="2400" dirty="0"/>
          </a:p>
          <a:p>
            <a:r>
              <a:rPr kumimoji="1" lang="ja-JP" altLang="en-US" sz="2400" dirty="0"/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1960671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323915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462F4-4A0D-4CC5-889B-2FB3C9E8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ここで行う画像の分類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4651A-64E5-4CCD-83E7-DB0B3479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7818A-233A-4E1F-965A-9375B38C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92" y="785565"/>
            <a:ext cx="3384724" cy="402928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7CDD-AD5A-4D5B-8AC8-686668C0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1" y="5787530"/>
            <a:ext cx="6788201" cy="10704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画像を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種類に自動分類。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6CC06E-24AC-4213-8D3F-25DB348B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22045"/>
            <a:ext cx="4172723" cy="4260263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3E4811-81C6-4F2D-8B31-3248E3255558}"/>
              </a:ext>
            </a:extLst>
          </p:cNvPr>
          <p:cNvSpPr txBox="1">
            <a:spLocks/>
          </p:cNvSpPr>
          <p:nvPr/>
        </p:nvSpPr>
        <p:spPr>
          <a:xfrm>
            <a:off x="1077022" y="5100225"/>
            <a:ext cx="3417546" cy="40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たくさんの画像</a:t>
            </a:r>
          </a:p>
        </p:txBody>
      </p:sp>
    </p:spTree>
    <p:extLst>
      <p:ext uri="{BB962C8B-B14F-4D97-AF65-F5344CB8AC3E}">
        <p14:creationId xmlns:p14="http://schemas.microsoft.com/office/powerpoint/2010/main" val="294591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基本的な画像分類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DFBA71-96E8-49A8-B182-EAD39EF5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4" y="3429000"/>
            <a:ext cx="3752672" cy="33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セルを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セルの実行の終了を確認してから、次のセルに移ること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Google </a:t>
            </a:r>
          </a:p>
          <a:p>
            <a:r>
              <a:rPr kumimoji="1" lang="ja-JP" altLang="en-US" sz="2400" dirty="0"/>
              <a:t>アカウント</a:t>
            </a:r>
            <a:endParaRPr kumimoji="1" lang="en-US" altLang="ja-JP" sz="2400" dirty="0"/>
          </a:p>
          <a:p>
            <a:r>
              <a:rPr kumimoji="1" lang="ja-JP" altLang="en-US" sz="2400" dirty="0"/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1666BA-BAFC-4D09-A671-CA163035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9" y="2295215"/>
            <a:ext cx="5418290" cy="37798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BCBBC3-1E96-4C4E-9358-D1748BA47A40}"/>
              </a:ext>
            </a:extLst>
          </p:cNvPr>
          <p:cNvSpPr/>
          <p:nvPr/>
        </p:nvSpPr>
        <p:spPr>
          <a:xfrm>
            <a:off x="849923" y="2297723"/>
            <a:ext cx="381000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ニューラルネットワークの例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66639" y="201243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66639" y="278192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66639" y="355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61742" y="49289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20913" y="201242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20913" y="279935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51137" y="308169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3389" y="312586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33640" y="39306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5892" y="39498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33000" y="230881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231885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33000" y="230881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302925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1118" y="230881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8103" y="2308812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33000" y="309574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8103" y="3095740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7681" y="125751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20913" y="441175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57236" y="3622021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56695" y="385946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57236" y="4117096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33000" y="2308814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33000" y="3078310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33000" y="3847806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8103" y="4708135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72841" y="125482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9925" y="4237795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9384" y="447524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9925" y="4732870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10509" y="1937347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58452" y="5935781"/>
            <a:ext cx="19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1900277-79A5-4D69-880B-218C96842529}"/>
              </a:ext>
            </a:extLst>
          </p:cNvPr>
          <p:cNvSpPr/>
          <p:nvPr/>
        </p:nvSpPr>
        <p:spPr>
          <a:xfrm rot="5400000">
            <a:off x="3146002" y="5091295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B8B0EAB9-5F20-464C-8404-2B6311D1DF42}"/>
              </a:ext>
            </a:extLst>
          </p:cNvPr>
          <p:cNvSpPr/>
          <p:nvPr/>
        </p:nvSpPr>
        <p:spPr>
          <a:xfrm rot="5400000">
            <a:off x="5764356" y="5112970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A6EA75-8ABF-410C-87EB-2AF2B28806BA}"/>
              </a:ext>
            </a:extLst>
          </p:cNvPr>
          <p:cNvSpPr txBox="1"/>
          <p:nvPr/>
        </p:nvSpPr>
        <p:spPr>
          <a:xfrm flipH="1">
            <a:off x="5187680" y="6000945"/>
            <a:ext cx="27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9EBEF-44C0-48F3-9AA1-1BBA4AC1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ニューラルネットワークを作成するプログラム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0CFB3-64A6-4703-A5D2-8F5D4F73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45383C-BE1A-4FE8-9EB4-7FD3B7AE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6" y="1034130"/>
            <a:ext cx="8195785" cy="2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910</Words>
  <Application>Microsoft Office PowerPoint</Application>
  <PresentationFormat>画面に合わせる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Office テーマ</vt:lpstr>
      <vt:lpstr>1_Office テーマ</vt:lpstr>
      <vt:lpstr>dn-2. ニューラルネットワークの学習不足と過学習 </vt:lpstr>
      <vt:lpstr>人工知能による画像の分類</vt:lpstr>
      <vt:lpstr>画像分類</vt:lpstr>
      <vt:lpstr>ここで行う画像の分類</vt:lpstr>
      <vt:lpstr>前準備</vt:lpstr>
      <vt:lpstr>手順</vt:lpstr>
      <vt:lpstr>PowerPoint プレゼンテーション</vt:lpstr>
      <vt:lpstr>ニューラルネットワークの例</vt:lpstr>
      <vt:lpstr>ニューラルネットワークを作成するプログラム</vt:lpstr>
      <vt:lpstr>ニューラルネットワークの学習の様子</vt:lpstr>
      <vt:lpstr>ニューラルネットワークによる予測の様子</vt:lpstr>
      <vt:lpstr>学習不足と過学習</vt:lpstr>
      <vt:lpstr>ニューラルネットワークの学習で気を付けること</vt:lpstr>
      <vt:lpstr>ニューラルネットワークの学習</vt:lpstr>
      <vt:lpstr>学習不足</vt:lpstr>
      <vt:lpstr>過学習</vt:lpstr>
      <vt:lpstr>過学習なし</vt:lpstr>
      <vt:lpstr>過学習あり</vt:lpstr>
      <vt:lpstr>PowerPoint プレゼンテーション</vt:lpstr>
      <vt:lpstr>手順</vt:lpstr>
      <vt:lpstr>PowerPoint プレゼンテーション</vt:lpstr>
      <vt:lpstr>考察の例</vt:lpstr>
      <vt:lpstr>過学習の防止に役立つ技術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dn-2.ニューラルネットワークの学習不足と過学習（ディープラーニング入門演習）</dc:title>
  <dc:creator>kunihiko</dc:creator>
  <cp:lastModifiedBy>金子　邦彦</cp:lastModifiedBy>
  <cp:revision>55</cp:revision>
  <dcterms:created xsi:type="dcterms:W3CDTF">2020-06-03T12:20:31Z</dcterms:created>
  <dcterms:modified xsi:type="dcterms:W3CDTF">2025-03-25T07:03:05Z</dcterms:modified>
</cp:coreProperties>
</file>