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1038" r:id="rId3"/>
    <p:sldId id="545" r:id="rId4"/>
    <p:sldId id="547" r:id="rId5"/>
    <p:sldId id="551" r:id="rId6"/>
    <p:sldId id="552" r:id="rId7"/>
    <p:sldId id="553" r:id="rId8"/>
    <p:sldId id="573" r:id="rId9"/>
    <p:sldId id="574" r:id="rId10"/>
    <p:sldId id="569" r:id="rId11"/>
    <p:sldId id="587" r:id="rId12"/>
    <p:sldId id="585" r:id="rId13"/>
    <p:sldId id="579" r:id="rId14"/>
    <p:sldId id="586" r:id="rId15"/>
    <p:sldId id="576" r:id="rId16"/>
    <p:sldId id="577" r:id="rId17"/>
    <p:sldId id="590" r:id="rId18"/>
    <p:sldId id="591" r:id="rId19"/>
    <p:sldId id="589" r:id="rId20"/>
    <p:sldId id="584" r:id="rId21"/>
    <p:sldId id="556" r:id="rId22"/>
    <p:sldId id="567" r:id="rId23"/>
    <p:sldId id="568" r:id="rId24"/>
    <p:sldId id="571" r:id="rId25"/>
    <p:sldId id="592" r:id="rId26"/>
    <p:sldId id="593" r:id="rId27"/>
    <p:sldId id="566" r:id="rId28"/>
    <p:sldId id="594" r:id="rId29"/>
    <p:sldId id="595" r:id="rId30"/>
    <p:sldId id="59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1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864EF8-74FE-40A1-902E-125A64E3EB0E}" type="datetimeFigureOut">
              <a:rPr kumimoji="1" lang="ja-JP" altLang="en-US" smtClean="0"/>
              <a:pPr/>
              <a:t>2025/3/26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33223C1-63D0-4CA4-8D67-2118CF2CB8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E582-BA05-4708-851B-4FA3BBB1F69B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70FD-BB98-4BDD-BB43-0E4EA9EFE729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D85E-3637-4877-8971-C06CA7351BE2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73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86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8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6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F59D-E719-4132-BFE1-C1402CDDCBDA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492-6839-4A5E-A570-6315B07E077B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5B19-92F3-4487-9A9B-146EA45D6332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7053-1758-431C-A251-3B01684FE333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8013-DC49-49C7-964F-BD2C77E2ECDA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5B18-BF7B-4E9E-A786-BD7E23886952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2949-951E-4250-A0E4-7C30BE679637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470-297C-41FA-94BE-DDDB15D1D0D3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081EF263-D6FE-4B8A-B9C0-7EBEE75A27B5}" type="datetime1">
              <a:rPr kumimoji="1" lang="ja-JP" altLang="en-US" smtClean="0"/>
              <a:pPr/>
              <a:t>2025/3/26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kkaneko.jp/ai/aicamera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kaneko.jp/a/ai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kaneko.jp/tools/raspbian/raspbia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kaneko.jp/tools/raspbian/pikera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AI </a:t>
            </a:r>
            <a:r>
              <a:rPr lang="ja-JP" altLang="en-US" dirty="0"/>
              <a:t>カメラの準備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カメラの準備）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https://www.kkaneko.jp/ai/aicamera/index.html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229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2. </a:t>
            </a:r>
            <a:r>
              <a:rPr lang="ja-JP" altLang="en-US" sz="4000" dirty="0"/>
              <a:t>カラー画像と配列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28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848" y="3610983"/>
            <a:ext cx="6362700" cy="3394472"/>
          </a:xfrm>
        </p:spPr>
        <p:txBody>
          <a:bodyPr/>
          <a:lstStyle/>
          <a:p>
            <a:pPr lvl="1">
              <a:buFontTx/>
              <a:buNone/>
            </a:pPr>
            <a:r>
              <a:rPr lang="ja-JP" altLang="en-US" dirty="0">
                <a:solidFill>
                  <a:schemeClr val="tx1"/>
                </a:solidFill>
              </a:rPr>
              <a:t>黒　＝　０，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ja-JP" altLang="en-US" dirty="0">
                <a:solidFill>
                  <a:schemeClr val="tx1"/>
                </a:solidFill>
              </a:rPr>
              <a:t>暗い灰色　＝　１，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ja-JP" altLang="en-US" dirty="0">
                <a:solidFill>
                  <a:schemeClr val="tx1"/>
                </a:solidFill>
              </a:rPr>
              <a:t>明るい灰色　＝　２，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ja-JP" altLang="en-US" dirty="0">
                <a:solidFill>
                  <a:schemeClr val="tx1"/>
                </a:solidFill>
              </a:rPr>
              <a:t>白　＝　３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ja-JP" altLang="en-US" dirty="0" err="1">
                <a:solidFill>
                  <a:schemeClr val="tx1"/>
                </a:solidFill>
              </a:rPr>
              <a:t>のように</a:t>
            </a:r>
            <a:r>
              <a:rPr lang="ja-JP" altLang="en-US" dirty="0">
                <a:solidFill>
                  <a:schemeClr val="tx1"/>
                </a:solidFill>
              </a:rPr>
              <a:t>コード化</a:t>
            </a:r>
            <a:r>
              <a:rPr lang="ja-JP" altLang="en-US" dirty="0"/>
              <a:t>できる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endParaRPr lang="ja-JP" altLang="en-US" dirty="0">
              <a:solidFill>
                <a:schemeClr val="tx1"/>
              </a:solidFill>
            </a:endParaRPr>
          </a:p>
          <a:p>
            <a:endParaRPr lang="ja-JP" altLang="en-US" dirty="0">
              <a:solidFill>
                <a:schemeClr val="accent2"/>
              </a:solidFill>
            </a:endParaRP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4251205" y="1135613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画素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(pixel)</a:t>
            </a:r>
          </a:p>
        </p:txBody>
      </p:sp>
      <p:sp>
        <p:nvSpPr>
          <p:cNvPr id="371740" name="Text Box 28"/>
          <p:cNvSpPr txBox="1">
            <a:spLocks noChangeArrowheads="1"/>
          </p:cNvSpPr>
          <p:nvPr/>
        </p:nvSpPr>
        <p:spPr bwMode="auto">
          <a:xfrm>
            <a:off x="674017" y="446720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</a:t>
            </a:r>
          </a:p>
        </p:txBody>
      </p:sp>
      <p:sp>
        <p:nvSpPr>
          <p:cNvPr id="371741" name="Text Box 29"/>
          <p:cNvSpPr txBox="1">
            <a:spLocks noChangeArrowheads="1"/>
          </p:cNvSpPr>
          <p:nvPr/>
        </p:nvSpPr>
        <p:spPr bwMode="auto">
          <a:xfrm>
            <a:off x="1088354" y="4456488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371742" name="Text Box 30"/>
          <p:cNvSpPr txBox="1">
            <a:spLocks noChangeArrowheads="1"/>
          </p:cNvSpPr>
          <p:nvPr/>
        </p:nvSpPr>
        <p:spPr bwMode="auto">
          <a:xfrm>
            <a:off x="1502692" y="4456488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371743" name="Text Box 31"/>
          <p:cNvSpPr txBox="1">
            <a:spLocks noChangeArrowheads="1"/>
          </p:cNvSpPr>
          <p:nvPr/>
        </p:nvSpPr>
        <p:spPr bwMode="auto">
          <a:xfrm>
            <a:off x="1917029" y="4456488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371744" name="Rectangle 32"/>
          <p:cNvSpPr>
            <a:spLocks noChangeArrowheads="1"/>
          </p:cNvSpPr>
          <p:nvPr/>
        </p:nvSpPr>
        <p:spPr bwMode="auto">
          <a:xfrm>
            <a:off x="674017" y="4780338"/>
            <a:ext cx="215504" cy="215504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1745" name="Rectangle 33"/>
          <p:cNvSpPr>
            <a:spLocks noChangeArrowheads="1"/>
          </p:cNvSpPr>
          <p:nvPr/>
        </p:nvSpPr>
        <p:spPr bwMode="auto">
          <a:xfrm>
            <a:off x="1106215" y="4780338"/>
            <a:ext cx="215503" cy="215504"/>
          </a:xfrm>
          <a:prstGeom prst="rect">
            <a:avLst/>
          </a:prstGeom>
          <a:solidFill>
            <a:srgbClr val="000000">
              <a:alpha val="600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1746" name="Rectangle 34"/>
          <p:cNvSpPr>
            <a:spLocks noChangeArrowheads="1"/>
          </p:cNvSpPr>
          <p:nvPr/>
        </p:nvSpPr>
        <p:spPr bwMode="auto">
          <a:xfrm>
            <a:off x="1538411" y="4780338"/>
            <a:ext cx="215504" cy="215504"/>
          </a:xfrm>
          <a:prstGeom prst="rect">
            <a:avLst/>
          </a:prstGeom>
          <a:solidFill>
            <a:srgbClr val="000000">
              <a:alpha val="3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1747" name="Rectangle 35"/>
          <p:cNvSpPr>
            <a:spLocks noChangeArrowheads="1"/>
          </p:cNvSpPr>
          <p:nvPr/>
        </p:nvSpPr>
        <p:spPr bwMode="auto">
          <a:xfrm>
            <a:off x="1970609" y="4780338"/>
            <a:ext cx="215503" cy="215504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71768" name="Group 56"/>
          <p:cNvGrpSpPr>
            <a:grpSpLocks noChangeAspect="1"/>
          </p:cNvGrpSpPr>
          <p:nvPr/>
        </p:nvGrpSpPr>
        <p:grpSpPr bwMode="auto">
          <a:xfrm>
            <a:off x="2022355" y="1059413"/>
            <a:ext cx="1843088" cy="1846659"/>
            <a:chOff x="3496" y="2063"/>
            <a:chExt cx="910" cy="912"/>
          </a:xfrm>
        </p:grpSpPr>
        <p:grpSp>
          <p:nvGrpSpPr>
            <p:cNvPr id="371748" name="Group 36"/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7174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371757" name="Group 45"/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37175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371766" name="Rectangle 54"/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71767" name="Rectangle 55"/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371769" name="Line 57"/>
          <p:cNvSpPr>
            <a:spLocks noChangeShapeType="1"/>
          </p:cNvSpPr>
          <p:nvPr/>
        </p:nvSpPr>
        <p:spPr bwMode="auto">
          <a:xfrm flipH="1">
            <a:off x="3413005" y="1355878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5625" y="5624513"/>
            <a:ext cx="20574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画像と画素</a:t>
            </a:r>
          </a:p>
        </p:txBody>
      </p:sp>
    </p:spTree>
    <p:extLst>
      <p:ext uri="{BB962C8B-B14F-4D97-AF65-F5344CB8AC3E}">
        <p14:creationId xmlns:p14="http://schemas.microsoft.com/office/powerpoint/2010/main" val="23696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画像の </a:t>
            </a:r>
            <a:r>
              <a:rPr kumimoji="1" lang="en-US" altLang="ja-JP" b="1" dirty="0"/>
              <a:t>B, </a:t>
            </a:r>
            <a:r>
              <a:rPr lang="en-US" altLang="ja-JP" b="1" dirty="0"/>
              <a:t>G</a:t>
            </a:r>
            <a:r>
              <a:rPr kumimoji="1" lang="en-US" altLang="ja-JP" b="1" dirty="0"/>
              <a:t>, </a:t>
            </a:r>
            <a:r>
              <a:rPr lang="en-US" altLang="ja-JP" b="1" dirty="0"/>
              <a:t>R</a:t>
            </a:r>
            <a:r>
              <a:rPr kumimoji="1" lang="en-US" altLang="ja-JP" b="1" dirty="0"/>
              <a:t> </a:t>
            </a:r>
            <a:r>
              <a:rPr kumimoji="1" lang="ja-JP" altLang="en-US" b="1" dirty="0"/>
              <a:t>の 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成分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8682" y="1526844"/>
            <a:ext cx="3544302" cy="117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カラー画像 </a:t>
            </a:r>
            <a:r>
              <a:rPr lang="en-US" altLang="ja-JP" b="1" dirty="0">
                <a:solidFill>
                  <a:srgbClr val="C00000"/>
                </a:solidFill>
              </a:rPr>
              <a:t>f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77035" y="5997292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f[:,:,0]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497038" y="5997292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f[:,:,2]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436134" y="6012318"/>
            <a:ext cx="2975659" cy="11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f[:,:,1]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G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5" y="3467905"/>
            <a:ext cx="2826751" cy="23995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03" y="644893"/>
            <a:ext cx="3169529" cy="26931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13" y="3432155"/>
            <a:ext cx="2866037" cy="243525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52" y="3469977"/>
            <a:ext cx="2821523" cy="23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848" y="3610983"/>
            <a:ext cx="6362700" cy="339447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画素が，</a:t>
            </a:r>
            <a:r>
              <a:rPr lang="en-US" altLang="ja-JP" dirty="0"/>
              <a:t>B, G, R </a:t>
            </a:r>
            <a:r>
              <a:rPr lang="ja-JP" altLang="en-US" dirty="0"/>
              <a:t>の </a:t>
            </a:r>
            <a:r>
              <a:rPr lang="en-US" altLang="ja-JP" b="1" u="sng" dirty="0">
                <a:solidFill>
                  <a:srgbClr val="FF0000"/>
                </a:solidFill>
              </a:rPr>
              <a:t>3</a:t>
            </a:r>
            <a:r>
              <a:rPr lang="ja-JP" altLang="en-US" b="1" u="sng" dirty="0" err="1">
                <a:solidFill>
                  <a:srgbClr val="FF0000"/>
                </a:solidFill>
              </a:rPr>
              <a:t>つの</a:t>
            </a:r>
            <a:r>
              <a:rPr lang="ja-JP" altLang="en-US" b="1" u="sng" dirty="0">
                <a:solidFill>
                  <a:srgbClr val="FF0000"/>
                </a:solidFill>
              </a:rPr>
              <a:t>値を持つ</a:t>
            </a: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4251205" y="1135613"/>
            <a:ext cx="1725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画素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(pixel)</a:t>
            </a:r>
          </a:p>
        </p:txBody>
      </p:sp>
      <p:grpSp>
        <p:nvGrpSpPr>
          <p:cNvPr id="371768" name="Group 56"/>
          <p:cNvGrpSpPr>
            <a:grpSpLocks noChangeAspect="1"/>
          </p:cNvGrpSpPr>
          <p:nvPr/>
        </p:nvGrpSpPr>
        <p:grpSpPr bwMode="auto">
          <a:xfrm>
            <a:off x="2022355" y="1059413"/>
            <a:ext cx="1843088" cy="1846659"/>
            <a:chOff x="3496" y="2063"/>
            <a:chExt cx="910" cy="912"/>
          </a:xfrm>
        </p:grpSpPr>
        <p:grpSp>
          <p:nvGrpSpPr>
            <p:cNvPr id="371748" name="Group 36"/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7174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371757" name="Group 45"/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37175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371766" name="Rectangle 54"/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71767" name="Rectangle 55"/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371769" name="Line 57"/>
          <p:cNvSpPr>
            <a:spLocks noChangeShapeType="1"/>
          </p:cNvSpPr>
          <p:nvPr/>
        </p:nvSpPr>
        <p:spPr bwMode="auto">
          <a:xfrm flipH="1">
            <a:off x="3413005" y="1355878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4200" y="6424613"/>
            <a:ext cx="20574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カラー</a:t>
            </a:r>
            <a:r>
              <a:rPr kumimoji="1" lang="ja-JP" altLang="en-US" dirty="0" err="1"/>
              <a:t>画像画像</a:t>
            </a:r>
            <a:r>
              <a:rPr kumimoji="1" lang="ja-JP" altLang="en-US" dirty="0"/>
              <a:t>と画素</a:t>
            </a:r>
          </a:p>
        </p:txBody>
      </p:sp>
    </p:spTree>
    <p:extLst>
      <p:ext uri="{BB962C8B-B14F-4D97-AF65-F5344CB8AC3E}">
        <p14:creationId xmlns:p14="http://schemas.microsoft.com/office/powerpoint/2010/main" val="415572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配列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32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要素の並び．要素には</a:t>
            </a:r>
            <a:r>
              <a:rPr lang="ja-JP" altLang="en-US" b="1" dirty="0">
                <a:solidFill>
                  <a:srgbClr val="C00000"/>
                </a:solidFill>
              </a:rPr>
              <a:t>添字</a:t>
            </a:r>
            <a:r>
              <a:rPr lang="ja-JP" altLang="en-US" dirty="0"/>
              <a:t>がある．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86746" y="4346684"/>
            <a:ext cx="5829300" cy="186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１次元の配列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[8 5 4 1 3] </a:t>
            </a:r>
            <a:r>
              <a:rPr kumimoji="1" lang="ja-JP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0 1 2 3 4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12800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60693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08586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56479" y="2384213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11124" y="2377440"/>
            <a:ext cx="1347893" cy="14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6843" y="28199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8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41488" y="28267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5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79659" y="28283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44026" y="28199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82197" y="282673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03079" y="23023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57724" y="230909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95895" y="23107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60262" y="23023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98433" y="230909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365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配列の次元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52449" y="2902532"/>
            <a:ext cx="2327087" cy="60547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１次元</a:t>
            </a:r>
          </a:p>
        </p:txBody>
      </p:sp>
      <p:sp>
        <p:nvSpPr>
          <p:cNvPr id="23" name="コンテンツ プレースホルダー 5"/>
          <p:cNvSpPr txBox="1">
            <a:spLocks/>
          </p:cNvSpPr>
          <p:nvPr/>
        </p:nvSpPr>
        <p:spPr>
          <a:xfrm>
            <a:off x="5853373" y="4206020"/>
            <a:ext cx="2327087" cy="6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２次元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8" y="2822207"/>
            <a:ext cx="3257550" cy="6858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703896"/>
            <a:ext cx="4819650" cy="1609725"/>
          </a:xfrm>
          <a:prstGeom prst="rect">
            <a:avLst/>
          </a:prstGeom>
        </p:spPr>
      </p:pic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321845" y="846252"/>
            <a:ext cx="8461208" cy="2176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配列は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では次のように表示される．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１次元：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要素の並び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２次元：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[[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要素の並び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 … [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要素の並び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３次元：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[[[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要素の並び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 … [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要素の並び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]]]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478074"/>
            <a:ext cx="1828800" cy="1360074"/>
          </a:xfrm>
          <a:prstGeom prst="rect">
            <a:avLst/>
          </a:prstGeom>
        </p:spPr>
      </p:pic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4552449" y="5995184"/>
            <a:ext cx="2327087" cy="60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次元</a:t>
            </a:r>
          </a:p>
        </p:txBody>
      </p:sp>
    </p:spTree>
    <p:extLst>
      <p:ext uri="{BB962C8B-B14F-4D97-AF65-F5344CB8AC3E}">
        <p14:creationId xmlns:p14="http://schemas.microsoft.com/office/powerpoint/2010/main" val="73097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560" y="4542998"/>
            <a:ext cx="6362700" cy="54191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画素が，</a:t>
            </a:r>
            <a:r>
              <a:rPr lang="en-US" altLang="ja-JP" dirty="0"/>
              <a:t>B, G, R </a:t>
            </a:r>
            <a:r>
              <a:rPr lang="ja-JP" altLang="en-US" dirty="0"/>
              <a:t>の </a:t>
            </a:r>
            <a:r>
              <a:rPr lang="en-US" altLang="ja-JP" b="1" u="sng" dirty="0">
                <a:solidFill>
                  <a:srgbClr val="FF0000"/>
                </a:solidFill>
              </a:rPr>
              <a:t>3</a:t>
            </a:r>
            <a:r>
              <a:rPr lang="ja-JP" altLang="en-US" b="1" u="sng" dirty="0" err="1">
                <a:solidFill>
                  <a:srgbClr val="FF0000"/>
                </a:solidFill>
              </a:rPr>
              <a:t>つの</a:t>
            </a:r>
            <a:r>
              <a:rPr lang="ja-JP" altLang="en-US" b="1" u="sng" dirty="0">
                <a:solidFill>
                  <a:srgbClr val="FF0000"/>
                </a:solidFill>
              </a:rPr>
              <a:t>値を持つ</a:t>
            </a:r>
          </a:p>
        </p:txBody>
      </p:sp>
      <p:sp>
        <p:nvSpPr>
          <p:cNvPr id="371736" name="Text Box 24"/>
          <p:cNvSpPr txBox="1">
            <a:spLocks noChangeArrowheads="1"/>
          </p:cNvSpPr>
          <p:nvPr/>
        </p:nvSpPr>
        <p:spPr bwMode="auto">
          <a:xfrm>
            <a:off x="7319962" y="1973900"/>
            <a:ext cx="1725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画素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(pixel)</a:t>
            </a:r>
          </a:p>
        </p:txBody>
      </p:sp>
      <p:grpSp>
        <p:nvGrpSpPr>
          <p:cNvPr id="371768" name="Group 56"/>
          <p:cNvGrpSpPr>
            <a:grpSpLocks noChangeAspect="1"/>
          </p:cNvGrpSpPr>
          <p:nvPr/>
        </p:nvGrpSpPr>
        <p:grpSpPr bwMode="auto">
          <a:xfrm>
            <a:off x="5091112" y="1897700"/>
            <a:ext cx="1843088" cy="1846659"/>
            <a:chOff x="3496" y="2063"/>
            <a:chExt cx="910" cy="912"/>
          </a:xfrm>
        </p:grpSpPr>
        <p:grpSp>
          <p:nvGrpSpPr>
            <p:cNvPr id="371748" name="Group 36"/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7174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371757" name="Group 45"/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37175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5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7176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371766" name="Rectangle 54"/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71767" name="Rectangle 55"/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371769" name="Line 57"/>
          <p:cNvSpPr>
            <a:spLocks noChangeShapeType="1"/>
          </p:cNvSpPr>
          <p:nvPr/>
        </p:nvSpPr>
        <p:spPr bwMode="auto">
          <a:xfrm flipH="1">
            <a:off x="6481762" y="2194165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4200" y="6424613"/>
            <a:ext cx="20574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カラー</a:t>
            </a:r>
            <a:r>
              <a:rPr kumimoji="1" lang="ja-JP" altLang="en-US" dirty="0" err="1"/>
              <a:t>画像画像</a:t>
            </a:r>
            <a:r>
              <a:rPr kumimoji="1" lang="ja-JP" altLang="en-US" dirty="0"/>
              <a:t>と画素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569"/>
            <a:ext cx="4461335" cy="235154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14375" y="2002475"/>
            <a:ext cx="211496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012121" y="1829806"/>
            <a:ext cx="399944" cy="364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77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3. </a:t>
            </a:r>
            <a:r>
              <a:rPr lang="ja-JP" altLang="en-US" sz="4000" dirty="0"/>
              <a:t>カメラを扱うプログラム例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3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を用いたカメラ表示プログラム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/>
              <a:t>import cv2</a:t>
            </a:r>
          </a:p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numpy</a:t>
            </a:r>
            <a:r>
              <a:rPr lang="en-US" altLang="ja-JP" dirty="0"/>
              <a:t> as np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v</a:t>
            </a:r>
            <a:r>
              <a:rPr lang="en-US" altLang="ja-JP" dirty="0"/>
              <a:t> = cv2.VideoCapture(0)</a:t>
            </a:r>
          </a:p>
          <a:p>
            <a:pPr marL="0" indent="0">
              <a:buNone/>
            </a:pPr>
            <a:r>
              <a:rPr lang="en-US" altLang="ja-JP" b="1" dirty="0"/>
              <a:t>while(</a:t>
            </a:r>
            <a:r>
              <a:rPr lang="en-US" altLang="ja-JP" b="1" dirty="0" err="1">
                <a:solidFill>
                  <a:srgbClr val="C00000"/>
                </a:solidFill>
              </a:rPr>
              <a:t>v</a:t>
            </a:r>
            <a:r>
              <a:rPr lang="en-US" altLang="ja-JP" b="1" dirty="0" err="1"/>
              <a:t>.isOpened</a:t>
            </a:r>
            <a:r>
              <a:rPr lang="en-US" altLang="ja-JP" b="1" dirty="0"/>
              <a:t>()):</a:t>
            </a:r>
          </a:p>
          <a:p>
            <a:pPr marL="0" indent="0">
              <a:buNone/>
            </a:pPr>
            <a:r>
              <a:rPr lang="en-US" altLang="ja-JP" dirty="0"/>
              <a:t>    r, </a:t>
            </a:r>
            <a:r>
              <a:rPr lang="en-US" altLang="ja-JP" b="1" dirty="0">
                <a:solidFill>
                  <a:srgbClr val="C00000"/>
                </a:solidFill>
              </a:rPr>
              <a:t>f </a:t>
            </a:r>
            <a:r>
              <a:rPr lang="en-US" altLang="ja-JP" dirty="0"/>
              <a:t>= </a:t>
            </a:r>
            <a:r>
              <a:rPr lang="en-US" altLang="ja-JP" b="1" dirty="0" err="1">
                <a:solidFill>
                  <a:srgbClr val="C00000"/>
                </a:solidFill>
              </a:rPr>
              <a:t>v</a:t>
            </a:r>
            <a:r>
              <a:rPr lang="en-US" altLang="ja-JP" dirty="0" err="1"/>
              <a:t>.read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r>
              <a:rPr lang="en-US" altLang="ja-JP" dirty="0"/>
              <a:t>    if ( r == False ):</a:t>
            </a:r>
          </a:p>
          <a:p>
            <a:pPr marL="0" indent="0">
              <a:buNone/>
            </a:pPr>
            <a:r>
              <a:rPr lang="en-US" altLang="ja-JP" dirty="0"/>
              <a:t>        break</a:t>
            </a:r>
          </a:p>
          <a:p>
            <a:pPr marL="0" indent="0">
              <a:buNone/>
            </a:pPr>
            <a:r>
              <a:rPr lang="en-US" altLang="ja-JP" dirty="0"/>
              <a:t>    cv2.imshow("", </a:t>
            </a:r>
            <a:r>
              <a:rPr lang="en-US" altLang="ja-JP" b="1" dirty="0">
                <a:solidFill>
                  <a:srgbClr val="C00000"/>
                </a:solidFill>
              </a:rPr>
              <a:t>f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b="1" dirty="0"/>
              <a:t>    if cv2.waitKey(1) &amp; 0xFF == </a:t>
            </a:r>
            <a:r>
              <a:rPr lang="en-US" altLang="ja-JP" b="1" dirty="0" err="1"/>
              <a:t>ord</a:t>
            </a:r>
            <a:r>
              <a:rPr lang="en-US" altLang="ja-JP" b="1" dirty="0"/>
              <a:t>('q'):</a:t>
            </a:r>
          </a:p>
          <a:p>
            <a:pPr marL="0" indent="0">
              <a:buNone/>
            </a:pPr>
            <a:r>
              <a:rPr lang="en-US" altLang="ja-JP" b="1" dirty="0"/>
              <a:t>        break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 err="1">
                <a:solidFill>
                  <a:srgbClr val="C00000"/>
                </a:solidFill>
              </a:rPr>
              <a:t>v</a:t>
            </a:r>
            <a:r>
              <a:rPr lang="en-US" altLang="ja-JP" dirty="0" err="1"/>
              <a:t>.release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r>
              <a:rPr lang="en-US" altLang="ja-JP" dirty="0"/>
              <a:t>cv2.destroyAllWindows()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6100" y="1927548"/>
            <a:ext cx="475892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ビデオ表示ではループを行う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89044" y="2765093"/>
            <a:ext cx="343311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read :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フレーム読み出し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4300" y="2305051"/>
            <a:ext cx="3533775" cy="2857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5775" y="2662345"/>
            <a:ext cx="4038600" cy="223350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58586" y="5168982"/>
            <a:ext cx="24697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release: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使用終了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89044" y="3680383"/>
            <a:ext cx="199804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imshow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: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表示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2449" y="4246986"/>
            <a:ext cx="373211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q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」キーで，ループ終了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3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を用いたカメラ表示プログラム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import cv2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import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 as np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v</a:t>
            </a:r>
            <a:r>
              <a:rPr lang="en-US" altLang="ja-JP" sz="2400" dirty="0"/>
              <a:t> = cv2.VideoCapture(0)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/>
              <a:t>while(</a:t>
            </a:r>
            <a:r>
              <a:rPr lang="en-US" altLang="ja-JP" sz="2400" b="1" dirty="0" err="1">
                <a:solidFill>
                  <a:srgbClr val="C00000"/>
                </a:solidFill>
              </a:rPr>
              <a:t>v</a:t>
            </a:r>
            <a:r>
              <a:rPr lang="en-US" altLang="ja-JP" sz="2400" b="1" dirty="0" err="1"/>
              <a:t>.isOpened</a:t>
            </a:r>
            <a:r>
              <a:rPr lang="en-US" altLang="ja-JP" sz="2400" b="1" dirty="0"/>
              <a:t>()):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r, </a:t>
            </a:r>
            <a:r>
              <a:rPr lang="en-US" altLang="ja-JP" sz="2400" b="1" dirty="0">
                <a:solidFill>
                  <a:srgbClr val="C00000"/>
                </a:solidFill>
              </a:rPr>
              <a:t>f </a:t>
            </a:r>
            <a:r>
              <a:rPr lang="en-US" altLang="ja-JP" sz="2400" dirty="0"/>
              <a:t>= </a:t>
            </a:r>
            <a:r>
              <a:rPr lang="en-US" altLang="ja-JP" sz="2400" b="1" dirty="0" err="1">
                <a:solidFill>
                  <a:srgbClr val="C00000"/>
                </a:solidFill>
              </a:rPr>
              <a:t>v</a:t>
            </a:r>
            <a:r>
              <a:rPr lang="en-US" altLang="ja-JP" sz="2400" dirty="0" err="1"/>
              <a:t>.read</a:t>
            </a:r>
            <a:r>
              <a:rPr lang="en-US" altLang="ja-JP" sz="2400" dirty="0"/>
              <a:t>()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if ( r == False 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    break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  cv2.imshow("", </a:t>
            </a:r>
            <a:r>
              <a:rPr lang="en-US" altLang="ja-JP" sz="2400" b="1" dirty="0">
                <a:solidFill>
                  <a:srgbClr val="C00000"/>
                </a:solidFill>
              </a:rPr>
              <a:t>f</a:t>
            </a:r>
            <a:r>
              <a:rPr lang="en-US" altLang="ja-JP" sz="24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/>
              <a:t>    if cv2.waitKey(1) &amp; 0xFF == </a:t>
            </a:r>
            <a:r>
              <a:rPr lang="en-US" altLang="ja-JP" sz="2400" b="1" dirty="0" err="1"/>
              <a:t>ord</a:t>
            </a:r>
            <a:r>
              <a:rPr lang="en-US" altLang="ja-JP" sz="2400" b="1" dirty="0"/>
              <a:t>('q'):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/>
              <a:t>        break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b="1" dirty="0" err="1">
                <a:solidFill>
                  <a:srgbClr val="C00000"/>
                </a:solidFill>
              </a:rPr>
              <a:t>v</a:t>
            </a:r>
            <a:r>
              <a:rPr lang="en-US" altLang="ja-JP" sz="2400" dirty="0" err="1"/>
              <a:t>.release</a:t>
            </a:r>
            <a:r>
              <a:rPr lang="en-US" altLang="ja-JP" sz="2400" dirty="0"/>
              <a:t>()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cv2.destroyAllWindows()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2404" y="1628428"/>
            <a:ext cx="250581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は３次元の配列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29" y="2585054"/>
            <a:ext cx="2940089" cy="154970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630346" y="4398884"/>
            <a:ext cx="33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画素の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の並び</a:t>
            </a:r>
          </a:p>
        </p:txBody>
      </p:sp>
    </p:spTree>
    <p:extLst>
      <p:ext uri="{BB962C8B-B14F-4D97-AF65-F5344CB8AC3E}">
        <p14:creationId xmlns:p14="http://schemas.microsoft.com/office/powerpoint/2010/main" val="17052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使用するソフトウエア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36143"/>
              </p:ext>
            </p:extLst>
          </p:nvPr>
        </p:nvGraphicFramePr>
        <p:xfrm>
          <a:off x="1394974" y="1049191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559613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96606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6626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Raspberry Pi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Windows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9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OS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/>
                        <a:t>Raspbian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Windows 10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4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/>
                        <a:t>TensorFlow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2.0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54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err="1"/>
                        <a:t>Keras</a:t>
                      </a:r>
                      <a:endParaRPr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/>
                        <a:t>2.2.4</a:t>
                      </a:r>
                      <a:endParaRPr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2.2.4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/>
                        <a:t>Python</a:t>
                      </a:r>
                      <a:endParaRPr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/>
                        <a:t>(</a:t>
                      </a:r>
                      <a:r>
                        <a:rPr lang="ja-JP" altLang="en-US" sz="2400" dirty="0"/>
                        <a:t>未定</a:t>
                      </a:r>
                      <a:r>
                        <a:rPr lang="en-US" altLang="ja-JP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3.7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2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付属品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カメラ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(</a:t>
                      </a:r>
                      <a:r>
                        <a:rPr kumimoji="1" lang="ja-JP" altLang="en-US" sz="2400" dirty="0"/>
                        <a:t>未定</a:t>
                      </a:r>
                      <a:r>
                        <a:rPr kumimoji="1" lang="en-US" altLang="ja-JP" sz="2400" dirty="0"/>
                        <a:t>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0498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433820" y="4012023"/>
            <a:ext cx="592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　変更される可能性があります．</a:t>
            </a:r>
            <a:endParaRPr kumimoji="1" lang="en-US" altLang="ja-JP" dirty="0"/>
          </a:p>
          <a:p>
            <a:r>
              <a:rPr kumimoji="1" lang="ja-JP" altLang="en-US"/>
              <a:t>　　時期</a:t>
            </a:r>
            <a:r>
              <a:rPr kumimoji="1" lang="ja-JP" altLang="en-US" dirty="0"/>
              <a:t>を見て，指示します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46449" y="4595223"/>
            <a:ext cx="7337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機材</a:t>
            </a:r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Windows </a:t>
            </a:r>
            <a:r>
              <a:rPr kumimoji="1" lang="ja-JP" altLang="en-US" sz="2400" dirty="0"/>
              <a:t>ノートパソコン，インターネット接続</a:t>
            </a:r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Raspberry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Pi</a:t>
            </a:r>
            <a:r>
              <a:rPr kumimoji="1" lang="ja-JP" altLang="en-US" sz="2400" dirty="0" err="1"/>
              <a:t>，</a:t>
            </a:r>
            <a:r>
              <a:rPr kumimoji="1" lang="ja-JP" altLang="en-US" sz="2400" dirty="0"/>
              <a:t>カメラ</a:t>
            </a:r>
            <a:endParaRPr kumimoji="1" lang="en-US" altLang="ja-JP" sz="2400" dirty="0"/>
          </a:p>
          <a:p>
            <a:r>
              <a:rPr kumimoji="1" lang="ja-JP" altLang="en-US" sz="2400" dirty="0"/>
              <a:t>・イーサネットケーブル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09777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4. </a:t>
            </a:r>
            <a:r>
              <a:rPr lang="en-US" altLang="ja-JP" sz="4000" dirty="0" err="1"/>
              <a:t>Rasperry</a:t>
            </a:r>
            <a:r>
              <a:rPr lang="en-US" altLang="ja-JP" sz="4000" dirty="0"/>
              <a:t> Pi </a:t>
            </a:r>
            <a:r>
              <a:rPr lang="ja-JP" altLang="en-US" sz="4000" dirty="0"/>
              <a:t>の </a:t>
            </a:r>
            <a:r>
              <a:rPr lang="en-US" altLang="ja-JP" sz="4000" dirty="0"/>
              <a:t>Python 3</a:t>
            </a:r>
            <a:br>
              <a:rPr lang="en-US" altLang="ja-JP" sz="4000" dirty="0"/>
            </a:br>
            <a:r>
              <a:rPr lang="ja-JP" altLang="en-US" sz="4000" dirty="0"/>
              <a:t>で</a:t>
            </a:r>
            <a:r>
              <a:rPr kumimoji="1" lang="ja-JP" altLang="en-US" sz="4000" dirty="0"/>
              <a:t>カメラを使う設定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8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Rasperry</a:t>
            </a:r>
            <a:r>
              <a:rPr lang="en-US" altLang="ja-JP" dirty="0"/>
              <a:t> Pi </a:t>
            </a:r>
            <a:r>
              <a:rPr lang="ja-JP" altLang="en-US" dirty="0"/>
              <a:t>でカメラを使う設定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4456" y="2946624"/>
            <a:ext cx="3348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① 端末で、コマンドを実行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6" y="2010454"/>
            <a:ext cx="2924175" cy="48577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237155" y="2946624"/>
            <a:ext cx="4721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②「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58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5. Interfacing Options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」を選ぶ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356351"/>
            <a:ext cx="3286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③「</a:t>
            </a: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58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P1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58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. Camera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」を選ぶ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51555" y="645789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④「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8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はい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」を選ぶ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59" y="912430"/>
            <a:ext cx="4401394" cy="192676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493" y="4104905"/>
            <a:ext cx="4229090" cy="185133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747" y="3575548"/>
            <a:ext cx="3869939" cy="2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9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Rasperry</a:t>
            </a:r>
            <a:r>
              <a:rPr lang="en-US" altLang="ja-JP" dirty="0"/>
              <a:t> Pi </a:t>
            </a:r>
            <a:r>
              <a:rPr lang="ja-JP" altLang="en-US" dirty="0"/>
              <a:t>でカメラを使う設定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9541" y="3645359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⑤ 「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了解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」を選ぶ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832240" y="3645359"/>
            <a:ext cx="3712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50" charset="-128"/>
                <a:ea typeface="Meiryo" panose="020B0604030504040204" pitchFamily="50" charset="-128"/>
                <a:cs typeface="+mn-cs"/>
              </a:rPr>
              <a:t>⑥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元の画面で「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Finish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」を選ぶ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6466331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⑦「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はい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」を選び、システムを再起動する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981075"/>
            <a:ext cx="3871487" cy="25458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71" y="1455289"/>
            <a:ext cx="4648200" cy="199941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98" y="4045469"/>
            <a:ext cx="3697316" cy="242086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032603" y="5958500"/>
            <a:ext cx="3750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⑧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sudo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modprobe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bcm2835-</a:t>
            </a: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v4l2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を実行．「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v 4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エル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」です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271" y="5093089"/>
            <a:ext cx="4684434" cy="5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9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パッケージのインストール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73917" y="3576114"/>
            <a:ext cx="4009136" cy="1287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dirty="0" err="1"/>
              <a:t>sudo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pip3</a:t>
            </a:r>
            <a:r>
              <a:rPr lang="en-US" altLang="ja-JP" sz="2400" dirty="0"/>
              <a:t> install </a:t>
            </a:r>
            <a:r>
              <a:rPr lang="en-US" altLang="ja-JP" sz="2400" b="1" dirty="0" err="1"/>
              <a:t>picamera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 err="1"/>
              <a:t>OpenCV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なしで手軽にカメラを扱いたいときのため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54899" y="5217746"/>
            <a:ext cx="8055428" cy="1287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sudo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pip3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install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&lt;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パッケージ名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Python 3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のパッケージ（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PyPI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形式）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をダウンロード，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インストール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するコマンド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533900" y="1535171"/>
            <a:ext cx="4558634" cy="12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sudo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pip3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install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opencv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-python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Python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から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OpenCV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を使う機能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7" y="1535171"/>
            <a:ext cx="4369408" cy="105722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3" y="3176802"/>
            <a:ext cx="4597939" cy="130263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533900" y="1570008"/>
            <a:ext cx="4249153" cy="4269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69543" y="3614629"/>
            <a:ext cx="3498158" cy="387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87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err="1"/>
              <a:t>OpenCV</a:t>
            </a:r>
            <a:r>
              <a:rPr kumimoji="1" lang="en-US" altLang="ja-JP" b="1" dirty="0"/>
              <a:t> </a:t>
            </a:r>
            <a:r>
              <a:rPr lang="ja-JP" altLang="en-US" dirty="0"/>
              <a:t>を用いた</a:t>
            </a:r>
            <a:r>
              <a:rPr lang="ja-JP" altLang="en-US" b="1" dirty="0"/>
              <a:t>カメラ表示プログラム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7020" y="1516451"/>
            <a:ext cx="4714729" cy="37018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import cv2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import </a:t>
            </a:r>
            <a:r>
              <a:rPr lang="en-US" altLang="ja-JP" sz="2000" dirty="0" err="1"/>
              <a:t>numpy</a:t>
            </a:r>
            <a:r>
              <a:rPr lang="en-US" altLang="ja-JP" sz="2000" dirty="0"/>
              <a:t> as np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v</a:t>
            </a:r>
            <a:r>
              <a:rPr lang="en-US" altLang="ja-JP" sz="2000" dirty="0"/>
              <a:t> = cv2.VideoCapture(0)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b="1" dirty="0"/>
              <a:t>while(</a:t>
            </a:r>
            <a:r>
              <a:rPr lang="en-US" altLang="ja-JP" sz="2000" b="1" dirty="0" err="1">
                <a:solidFill>
                  <a:srgbClr val="C00000"/>
                </a:solidFill>
              </a:rPr>
              <a:t>v</a:t>
            </a:r>
            <a:r>
              <a:rPr lang="en-US" altLang="ja-JP" sz="2000" b="1" dirty="0" err="1"/>
              <a:t>.isOpened</a:t>
            </a:r>
            <a:r>
              <a:rPr lang="en-US" altLang="ja-JP" sz="2000" b="1" dirty="0"/>
              <a:t>()):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r, </a:t>
            </a:r>
            <a:r>
              <a:rPr lang="en-US" altLang="ja-JP" sz="2000" b="1" dirty="0">
                <a:solidFill>
                  <a:srgbClr val="C00000"/>
                </a:solidFill>
              </a:rPr>
              <a:t>f </a:t>
            </a:r>
            <a:r>
              <a:rPr lang="en-US" altLang="ja-JP" sz="2000" dirty="0"/>
              <a:t>= </a:t>
            </a:r>
            <a:r>
              <a:rPr lang="en-US" altLang="ja-JP" sz="2000" b="1" dirty="0" err="1">
                <a:solidFill>
                  <a:srgbClr val="C00000"/>
                </a:solidFill>
              </a:rPr>
              <a:t>v</a:t>
            </a:r>
            <a:r>
              <a:rPr lang="en-US" altLang="ja-JP" sz="2000" dirty="0" err="1"/>
              <a:t>.read</a:t>
            </a:r>
            <a:r>
              <a:rPr lang="en-US" altLang="ja-JP" sz="2000" dirty="0"/>
              <a:t>()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if ( r == False 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    break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  cv2.imshow("", </a:t>
            </a:r>
            <a:r>
              <a:rPr lang="en-US" altLang="ja-JP" sz="2000" b="1" dirty="0">
                <a:solidFill>
                  <a:srgbClr val="C00000"/>
                </a:solidFill>
              </a:rPr>
              <a:t>f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b="1" dirty="0"/>
              <a:t>    if cv2.waitKey(1) &amp; 0xFF == </a:t>
            </a:r>
            <a:r>
              <a:rPr lang="en-US" altLang="ja-JP" sz="2000" b="1" dirty="0" err="1"/>
              <a:t>ord</a:t>
            </a:r>
            <a:r>
              <a:rPr lang="en-US" altLang="ja-JP" sz="2000" b="1" dirty="0"/>
              <a:t>('q'):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b="1" dirty="0"/>
              <a:t>        break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32029" y="3803897"/>
            <a:ext cx="18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q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」キーで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終了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6" y="3407299"/>
            <a:ext cx="2058563" cy="1424452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977020" y="873306"/>
            <a:ext cx="3743762" cy="2254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python3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48283"/>
            <a:ext cx="3791316" cy="62331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5" y="1689633"/>
            <a:ext cx="3249751" cy="1494232"/>
          </a:xfrm>
          <a:prstGeom prst="rect">
            <a:avLst/>
          </a:prstGeom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977020" y="5605444"/>
            <a:ext cx="4593118" cy="11068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v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.release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cv2.destroyAllWindows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exit()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5" y="5605443"/>
            <a:ext cx="3693651" cy="7509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66823" y="6356350"/>
            <a:ext cx="241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exit()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で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を終了</a:t>
            </a:r>
          </a:p>
        </p:txBody>
      </p:sp>
    </p:spTree>
    <p:extLst>
      <p:ext uri="{BB962C8B-B14F-4D97-AF65-F5344CB8AC3E}">
        <p14:creationId xmlns:p14="http://schemas.microsoft.com/office/powerpoint/2010/main" val="411618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5. </a:t>
            </a:r>
            <a:r>
              <a:rPr lang="en-US" altLang="ja-JP" sz="4000" dirty="0" err="1"/>
              <a:t>Rasperry</a:t>
            </a:r>
            <a:r>
              <a:rPr lang="en-US" altLang="ja-JP" sz="4000" dirty="0"/>
              <a:t> Pi </a:t>
            </a:r>
            <a:r>
              <a:rPr lang="ja-JP" altLang="en-US" sz="4000" dirty="0"/>
              <a:t>で </a:t>
            </a:r>
            <a:r>
              <a:rPr lang="en-US" altLang="ja-JP" sz="4000" dirty="0"/>
              <a:t>Python </a:t>
            </a:r>
            <a:r>
              <a:rPr lang="ja-JP" altLang="en-US" sz="4000" dirty="0"/>
              <a:t>の拡張機能を動かす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16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コンピュータビジョンに関わるライブラリ類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顔検知、顔識別：　</a:t>
            </a:r>
            <a:r>
              <a:rPr kumimoji="1" lang="en-US" altLang="ja-JP" dirty="0" err="1"/>
              <a:t>Dlib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r>
              <a:rPr lang="ja-JP" altLang="en-US" dirty="0"/>
              <a:t>文字認識： </a:t>
            </a:r>
            <a:r>
              <a:rPr lang="en-US" altLang="ja-JP" dirty="0"/>
              <a:t>Tesseract, </a:t>
            </a:r>
            <a:r>
              <a:rPr lang="en-US" altLang="ja-JP" dirty="0" err="1"/>
              <a:t>OpenALPR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</a:p>
          <a:p>
            <a:r>
              <a:rPr kumimoji="1" lang="ja-JP" altLang="en-US" dirty="0"/>
              <a:t>一般物体認識：　種々の手法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Mask R-CNN, YOLO </a:t>
            </a:r>
            <a:r>
              <a:rPr lang="ja-JP" altLang="en-US" dirty="0"/>
              <a:t>など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6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Dlib</a:t>
            </a:r>
            <a:r>
              <a:rPr kumimoji="1" lang="ja-JP" altLang="en-US" dirty="0"/>
              <a:t> による顔検知，顔識別の例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06" y="755650"/>
            <a:ext cx="2728912" cy="205406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25604" y="136718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顔検知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は，画像の中から，顔である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領域を抜き出すこと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5" y="3044297"/>
            <a:ext cx="2824161" cy="21468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525603" y="3238362"/>
            <a:ext cx="5416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顔のランドマーク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は，顔から，右目の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端など所定のランドマークを取り出す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こと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5441857"/>
            <a:ext cx="3025301" cy="68610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49403" y="5338584"/>
            <a:ext cx="5221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顔識別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は，２つの顔画像が同一人物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判定すること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（左図では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face_recognition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パッケージを追加しての結果）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3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文字認識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45" y="1008857"/>
            <a:ext cx="3924927" cy="205819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0061" y="180712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画像ファイル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0061" y="422067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テキストデータ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1845" y="5574832"/>
            <a:ext cx="8499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Tesseract 4.1 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実験結果例．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のパッケージ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pyocr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Tesseract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をコントロールする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ことも可能．（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Raspberry Pi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では動かない．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Windows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9" y="3328192"/>
            <a:ext cx="3950695" cy="22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物体識別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22888" y="4207058"/>
            <a:ext cx="6006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のパッケージ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pycocotools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の実行結果例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（マイクロソフトのサービスである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coco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を用いて物体識別を行うもの）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12" y="1085599"/>
            <a:ext cx="3199006" cy="22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1. </a:t>
            </a:r>
            <a:r>
              <a:rPr lang="en-US" altLang="ja-JP" dirty="0" err="1"/>
              <a:t>Rasperry</a:t>
            </a:r>
            <a:r>
              <a:rPr lang="en-US" altLang="ja-JP" dirty="0"/>
              <a:t> Pi </a:t>
            </a:r>
            <a:r>
              <a:rPr lang="ja-JP" altLang="en-US" dirty="0"/>
              <a:t>で </a:t>
            </a:r>
            <a:r>
              <a:rPr lang="en-US" altLang="ja-JP" dirty="0" err="1"/>
              <a:t>OpenCV</a:t>
            </a:r>
            <a:r>
              <a:rPr lang="en-US" altLang="ja-JP" dirty="0"/>
              <a:t> </a:t>
            </a:r>
            <a:r>
              <a:rPr lang="ja-JP" altLang="en-US" dirty="0"/>
              <a:t>をインストール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2. </a:t>
            </a:r>
            <a:r>
              <a:rPr lang="ja-JP" altLang="en-US" dirty="0"/>
              <a:t>カラー画像と配列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3. </a:t>
            </a:r>
            <a:r>
              <a:rPr lang="ja-JP" altLang="en-US" dirty="0"/>
              <a:t>カメラを扱うプログラム例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4. </a:t>
            </a:r>
            <a:r>
              <a:rPr lang="en-US" altLang="ja-JP" dirty="0" err="1"/>
              <a:t>Rasperry</a:t>
            </a:r>
            <a:r>
              <a:rPr lang="en-US" altLang="ja-JP" dirty="0"/>
              <a:t> Pi </a:t>
            </a:r>
            <a:r>
              <a:rPr lang="ja-JP" altLang="en-US" dirty="0"/>
              <a:t>の </a:t>
            </a:r>
            <a:r>
              <a:rPr lang="en-US" altLang="ja-JP" dirty="0"/>
              <a:t>Python 3 </a:t>
            </a:r>
            <a:r>
              <a:rPr lang="ja-JP" altLang="en-US" dirty="0"/>
              <a:t>でカメラを使う設定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5. Python </a:t>
            </a:r>
            <a:r>
              <a:rPr lang="ja-JP" altLang="en-US" dirty="0"/>
              <a:t>の拡張機能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3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事前準備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870884" cy="5875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機材</a:t>
            </a:r>
            <a:endParaRPr kumimoji="1" lang="en-US" altLang="ja-JP" dirty="0"/>
          </a:p>
          <a:p>
            <a:r>
              <a:rPr kumimoji="1" lang="en-US" altLang="ja-JP" dirty="0"/>
              <a:t>Raspberry</a:t>
            </a:r>
            <a:r>
              <a:rPr kumimoji="1" lang="ja-JP" altLang="en-US" dirty="0"/>
              <a:t> </a:t>
            </a:r>
            <a:r>
              <a:rPr kumimoji="1" lang="en-US" altLang="ja-JP" dirty="0"/>
              <a:t>Pi </a:t>
            </a:r>
            <a:r>
              <a:rPr kumimoji="1" lang="ja-JP" altLang="en-US" dirty="0"/>
              <a:t>とカメラのセット</a:t>
            </a:r>
            <a:endParaRPr kumimoji="1" lang="en-US" altLang="ja-JP" dirty="0"/>
          </a:p>
          <a:p>
            <a:r>
              <a:rPr lang="en-US" altLang="ja-JP" dirty="0"/>
              <a:t>Windows </a:t>
            </a:r>
            <a:r>
              <a:rPr lang="ja-JP" altLang="en-US" dirty="0"/>
              <a:t>ノートパソコン</a:t>
            </a:r>
            <a:endParaRPr lang="en-US" altLang="ja-JP" dirty="0"/>
          </a:p>
          <a:p>
            <a:r>
              <a:rPr kumimoji="1" lang="ja-JP" altLang="en-US" dirty="0"/>
              <a:t>イーサネットケーブル </a:t>
            </a:r>
            <a:r>
              <a:rPr kumimoji="1" lang="en-US" altLang="ja-JP" dirty="0"/>
              <a:t>(Windows </a:t>
            </a:r>
            <a:r>
              <a:rPr kumimoji="1" lang="ja-JP" altLang="en-US" dirty="0"/>
              <a:t>ノートパソコンとカメラを接続）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設定</a:t>
            </a:r>
            <a:endParaRPr kumimoji="1" lang="en-US" altLang="ja-JP" dirty="0"/>
          </a:p>
          <a:p>
            <a:r>
              <a:rPr lang="ja-JP" altLang="en-US" dirty="0"/>
              <a:t>リモート接続ソフト </a:t>
            </a:r>
            <a:r>
              <a:rPr lang="en-US" altLang="ja-JP" dirty="0" err="1"/>
              <a:t>MobaXterm</a:t>
            </a:r>
            <a:r>
              <a:rPr lang="en-US" altLang="ja-JP" dirty="0"/>
              <a:t> Personal </a:t>
            </a:r>
            <a:r>
              <a:rPr lang="ja-JP" altLang="en-US" dirty="0"/>
              <a:t>版のインストール（</a:t>
            </a:r>
            <a:r>
              <a:rPr lang="en-US" altLang="ja-JP" dirty="0"/>
              <a:t>Windows </a:t>
            </a:r>
            <a:r>
              <a:rPr lang="ja-JP" altLang="en-US" dirty="0"/>
              <a:t>上）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以上，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www.kkaneko.jp</a:t>
            </a:r>
            <a:r>
              <a:rPr lang="en-US" altLang="ja-JP" dirty="0">
                <a:hlinkClick r:id="rId2"/>
              </a:rPr>
              <a:t>/a/</a:t>
            </a:r>
            <a:r>
              <a:rPr lang="en-US" altLang="ja-JP" dirty="0" err="1">
                <a:hlinkClick r:id="rId2"/>
              </a:rPr>
              <a:t>ai.html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事前準備のチェックポイント 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675526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Windows </a:t>
            </a:r>
            <a:r>
              <a:rPr kumimoji="1" lang="ja-JP" altLang="en-US" dirty="0"/>
              <a:t>パソコンから </a:t>
            </a:r>
            <a:r>
              <a:rPr kumimoji="1" lang="en-US" altLang="ja-JP" dirty="0" err="1"/>
              <a:t>RaspberryPi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にリモート接続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www.kkaneko.jp</a:t>
            </a:r>
            <a:r>
              <a:rPr lang="en-US" altLang="ja-JP" dirty="0">
                <a:hlinkClick r:id="rId2"/>
              </a:rPr>
              <a:t>/tools/</a:t>
            </a:r>
            <a:r>
              <a:rPr lang="en-US" altLang="ja-JP" dirty="0" err="1">
                <a:hlinkClick r:id="rId2"/>
              </a:rPr>
              <a:t>raspbian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raspbian.html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52450" y="2650498"/>
            <a:ext cx="4230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MobaXTerm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で「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ssh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-X 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pi@raspberrypi.local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」を実行し，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Raspbian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にリモートログインしてみる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7" y="1796357"/>
            <a:ext cx="3717401" cy="33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6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事前準備のチェックポイント </a:t>
            </a:r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システムに </a:t>
            </a:r>
            <a:r>
              <a:rPr lang="en-US" altLang="ja-JP" b="1" dirty="0" err="1"/>
              <a:t>python3</a:t>
            </a:r>
            <a:r>
              <a:rPr lang="en-US" altLang="ja-JP" b="1" dirty="0"/>
              <a:t> </a:t>
            </a:r>
            <a:r>
              <a:rPr lang="ja-JP" altLang="en-US" b="1" dirty="0"/>
              <a:t>がインストール済み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以上，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www.kkaneko.jp</a:t>
            </a:r>
            <a:r>
              <a:rPr lang="en-US" altLang="ja-JP" dirty="0">
                <a:hlinkClick r:id="rId2"/>
              </a:rPr>
              <a:t>/tools/</a:t>
            </a:r>
            <a:r>
              <a:rPr lang="en-US" altLang="ja-JP" dirty="0" err="1">
                <a:hlinkClick r:id="rId2"/>
              </a:rPr>
              <a:t>raspbian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pikeras.html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（動かない人は宿題とする）（</a:t>
            </a:r>
            <a:r>
              <a:rPr lang="en-US" altLang="ja-JP" dirty="0"/>
              <a:t>6/10 </a:t>
            </a:r>
            <a:r>
              <a:rPr lang="ja-JP" altLang="en-US" dirty="0"/>
              <a:t>まで）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32423" y="2136963"/>
            <a:ext cx="3450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次のコマンドを実行し，エラーメッセージが出ないこと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python3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--version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3" y="2473581"/>
            <a:ext cx="4651017" cy="8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1. </a:t>
            </a:r>
            <a:r>
              <a:rPr lang="en-US" altLang="ja-JP" sz="4000" dirty="0" err="1"/>
              <a:t>Rasperry</a:t>
            </a:r>
            <a:r>
              <a:rPr lang="en-US" altLang="ja-JP" sz="4000" dirty="0"/>
              <a:t> Pi </a:t>
            </a:r>
            <a:r>
              <a:rPr lang="ja-JP" altLang="en-US" sz="4000" dirty="0"/>
              <a:t>で </a:t>
            </a:r>
            <a:r>
              <a:rPr lang="en-US" altLang="ja-JP" sz="4000" dirty="0" err="1"/>
              <a:t>OpenCV</a:t>
            </a:r>
            <a:r>
              <a:rPr lang="en-US" altLang="ja-JP" sz="4000" dirty="0"/>
              <a:t> </a:t>
            </a:r>
            <a:r>
              <a:rPr lang="ja-JP" altLang="en-US" sz="4000" dirty="0"/>
              <a:t>をインストール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81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err="1"/>
              <a:t>OpenCV</a:t>
            </a:r>
            <a:r>
              <a:rPr lang="en-US" altLang="ja-JP" b="1" dirty="0"/>
              <a:t> </a:t>
            </a:r>
            <a:r>
              <a:rPr lang="ja-JP" altLang="en-US" b="1" dirty="0"/>
              <a:t>とは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49868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コンピュータビジョンと機械学習のライブラリ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2500 </a:t>
            </a:r>
            <a:r>
              <a:rPr lang="ja-JP" altLang="en-US" dirty="0"/>
              <a:t>以上のアルゴリズム．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顔認識、物体認識、人間の動きの分類、カメラの動きの</a:t>
            </a:r>
            <a:r>
              <a:rPr lang="ja-JP" altLang="en-US" dirty="0"/>
              <a:t>追跡</a:t>
            </a:r>
            <a:r>
              <a:rPr kumimoji="1" lang="ja-JP" altLang="en-US" dirty="0"/>
              <a:t>、オブジェクトの動きの追跡、３次元モデルの抽出、ステレオカメラからの３次元点群の生成、イメージスティッチング、類似画像の検索、赤目の除去、眼球運動の追跡、</a:t>
            </a:r>
            <a:r>
              <a:rPr kumimoji="1" lang="en-US" altLang="ja-JP" dirty="0"/>
              <a:t>AR</a:t>
            </a:r>
            <a:r>
              <a:rPr kumimoji="1" lang="ja-JP" altLang="en-US" dirty="0"/>
              <a:t>の機能など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ライセンス</a:t>
            </a:r>
            <a:r>
              <a:rPr kumimoji="1" lang="en-US" altLang="ja-JP" dirty="0"/>
              <a:t>: BSD </a:t>
            </a:r>
            <a:r>
              <a:rPr kumimoji="1" lang="ja-JP" altLang="en-US" dirty="0"/>
              <a:t>ライセンス</a:t>
            </a:r>
            <a:endParaRPr kumimoji="1" lang="en-US" altLang="ja-JP" dirty="0"/>
          </a:p>
          <a:p>
            <a:r>
              <a:rPr lang="ja-JP" altLang="en-US" dirty="0"/>
              <a:t>インタフェース</a:t>
            </a:r>
            <a:r>
              <a:rPr lang="en-US" altLang="ja-JP" dirty="0"/>
              <a:t>: C++, Python, Java, MATLAB</a:t>
            </a:r>
          </a:p>
          <a:p>
            <a:r>
              <a:rPr lang="ja-JP" altLang="en-US" dirty="0"/>
              <a:t>マシン</a:t>
            </a:r>
            <a:r>
              <a:rPr lang="en-US" altLang="ja-JP" dirty="0"/>
              <a:t>: Windows, Linux, Mac OS, iOS, Android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4356" y="5833131"/>
            <a:ext cx="598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https://opencv.org/about.html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9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OpenCV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239" y="1147359"/>
            <a:ext cx="4771103" cy="780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err="1"/>
              <a:t>sudo</a:t>
            </a:r>
            <a:r>
              <a:rPr lang="en-US" altLang="ja-JP" dirty="0"/>
              <a:t> apt install </a:t>
            </a:r>
            <a:r>
              <a:rPr lang="en-US" altLang="ja-JP" b="1" dirty="0" err="1"/>
              <a:t>libopencv</a:t>
            </a:r>
            <a:r>
              <a:rPr lang="en-US" altLang="ja-JP" b="1" dirty="0"/>
              <a:t>-dev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27625" y="5570654"/>
            <a:ext cx="8055428" cy="1287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sudo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apt install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&lt;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パッケージ名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Raspbian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システムのパッケージ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をダウンロード，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インストール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するコマンド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0" y="897562"/>
            <a:ext cx="4623619" cy="1030407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675239" y="2260201"/>
            <a:ext cx="4771103" cy="78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sudo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apt install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libjasper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-dev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" y="2037876"/>
            <a:ext cx="4623619" cy="1030407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675239" y="3281251"/>
            <a:ext cx="4439265" cy="78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sudo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apt install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libqtgui4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0" y="3182001"/>
            <a:ext cx="4618959" cy="1029368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675239" y="4483786"/>
            <a:ext cx="4771103" cy="78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sudo apt install 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libqttest4-perl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0" y="4274829"/>
            <a:ext cx="4623619" cy="10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1282</Words>
  <Application>Microsoft Office PowerPoint</Application>
  <PresentationFormat>画面に合わせる (4:3)</PresentationFormat>
  <Paragraphs>265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メイリオ</vt:lpstr>
      <vt:lpstr>メイリオ</vt:lpstr>
      <vt:lpstr>游ゴシック</vt:lpstr>
      <vt:lpstr>Arial</vt:lpstr>
      <vt:lpstr>Calibri</vt:lpstr>
      <vt:lpstr>Segoe UI</vt:lpstr>
      <vt:lpstr>Office テーマ</vt:lpstr>
      <vt:lpstr>1_Office テーマ</vt:lpstr>
      <vt:lpstr>AI カメラの準備 </vt:lpstr>
      <vt:lpstr>使用するソフトウエア</vt:lpstr>
      <vt:lpstr>アウトライン</vt:lpstr>
      <vt:lpstr>事前準備</vt:lpstr>
      <vt:lpstr>事前準備のチェックポイント (1)</vt:lpstr>
      <vt:lpstr>事前準備のチェックポイント (2)</vt:lpstr>
      <vt:lpstr>1. Rasperry Pi で OpenCV をインストール</vt:lpstr>
      <vt:lpstr>OpenCV とは</vt:lpstr>
      <vt:lpstr>OpenCV のインストール</vt:lpstr>
      <vt:lpstr>2. カラー画像と配列</vt:lpstr>
      <vt:lpstr>画像と画素</vt:lpstr>
      <vt:lpstr>画像の B, G, R の 3成分</vt:lpstr>
      <vt:lpstr>カラー画像画像と画素</vt:lpstr>
      <vt:lpstr>配列</vt:lpstr>
      <vt:lpstr>配列の次元</vt:lpstr>
      <vt:lpstr>カラー画像画像と画素</vt:lpstr>
      <vt:lpstr>3. カメラを扱うプログラム例</vt:lpstr>
      <vt:lpstr>OpenCV を用いたカメラ表示プログラム</vt:lpstr>
      <vt:lpstr>OpenCV を用いたカメラ表示プログラム</vt:lpstr>
      <vt:lpstr>4. Rasperry Pi の Python 3 でカメラを使う設定</vt:lpstr>
      <vt:lpstr>Rasperry Pi でカメラを使う設定</vt:lpstr>
      <vt:lpstr>Rasperry Pi でカメラを使う設定</vt:lpstr>
      <vt:lpstr>Python パッケージのインストール</vt:lpstr>
      <vt:lpstr>OpenCV を用いたカメラ表示プログラム</vt:lpstr>
      <vt:lpstr>5. Rasperry Pi で Python の拡張機能を動かす</vt:lpstr>
      <vt:lpstr>コンピュータビジョンに関わるライブラリ類</vt:lpstr>
      <vt:lpstr>Dlib による顔検知，顔識別の例</vt:lpstr>
      <vt:lpstr>文字認識</vt:lpstr>
      <vt:lpstr>物体識別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カメラの準備（AI カメラの準備）</dc:title>
  <dc:creator>金子　邦彦</dc:creator>
  <cp:lastModifiedBy>金子　邦彦</cp:lastModifiedBy>
  <cp:revision>159</cp:revision>
  <dcterms:created xsi:type="dcterms:W3CDTF">2018-05-08T02:37:35Z</dcterms:created>
  <dcterms:modified xsi:type="dcterms:W3CDTF">2025-03-26T06:37:17Z</dcterms:modified>
</cp:coreProperties>
</file>