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488" r:id="rId2"/>
    <p:sldId id="489" r:id="rId3"/>
    <p:sldId id="490" r:id="rId4"/>
    <p:sldId id="491" r:id="rId5"/>
    <p:sldId id="484" r:id="rId6"/>
    <p:sldId id="48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43" d="100"/>
          <a:sy n="43" d="100"/>
        </p:scale>
        <p:origin x="1264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2018/11/27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2018/11/27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CCE8-F124-4E38-8021-73C3736673B8}" type="datetime1">
              <a:rPr kumimoji="1" lang="ja-JP" altLang="en-US" smtClean="0"/>
              <a:t>2018/11/27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21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CDA3-6006-4FF8-8295-72AFA69FA95E}" type="datetime1">
              <a:rPr kumimoji="1" lang="ja-JP" altLang="en-US" smtClean="0"/>
              <a:t>2018/11/27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95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2018/11/27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297C-6E44-48D7-9823-EA6FF40F9728}" type="datetime1">
              <a:rPr kumimoji="1" lang="ja-JP" altLang="en-US" smtClean="0"/>
              <a:t>2018/11/27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5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CA01-312F-4205-B554-FBADE0633E35}" type="datetime1">
              <a:rPr kumimoji="1" lang="ja-JP" altLang="en-US" smtClean="0"/>
              <a:t>2018/11/27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69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5FB9-5BA3-4E80-A4F1-888B97453D4D}" type="datetime1">
              <a:rPr kumimoji="1" lang="ja-JP" altLang="en-US" smtClean="0"/>
              <a:t>2018/11/27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51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A69A-4707-4D61-92AB-2A1682BD1357}" type="datetime1">
              <a:rPr kumimoji="1" lang="ja-JP" altLang="en-US" smtClean="0"/>
              <a:t>2018/11/27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29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2018/11/27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2792-6756-4051-9F94-0D6FAA564538}" type="datetime1">
              <a:rPr kumimoji="1" lang="ja-JP" altLang="en-US" smtClean="0"/>
              <a:t>2018/11/27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26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F4E1-74CB-4767-940E-415E66CE3E19}" type="datetime1">
              <a:rPr kumimoji="1" lang="ja-JP" altLang="en-US" smtClean="0"/>
              <a:t>2018/11/27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35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2018/11/27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725" y="13240"/>
            <a:ext cx="1304925" cy="122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unihikokaneko.com/index-j.html" TargetMode="External"/><Relationship Id="rId2" Type="http://schemas.openxmlformats.org/officeDocument/2006/relationships/hyperlink" Target="http://www.kunihikokaneko.com/dblab/intro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878924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altLang="ja-JP" dirty="0" smtClean="0"/>
              <a:t>ai-3. </a:t>
            </a:r>
            <a:r>
              <a:rPr lang="ja-JP" altLang="en-US" dirty="0" smtClean="0"/>
              <a:t>人工知能の概要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5758" y="1053952"/>
            <a:ext cx="8934554" cy="47011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2400" dirty="0" smtClean="0"/>
              <a:t>人工知能は、次の３種類に区別することが多い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１．</a:t>
            </a:r>
            <a:r>
              <a:rPr lang="ja-JP" altLang="en-US" sz="2400" b="1" dirty="0" smtClean="0">
                <a:solidFill>
                  <a:srgbClr val="C00000"/>
                </a:solidFill>
              </a:rPr>
              <a:t>教師あり学習</a:t>
            </a:r>
            <a:endParaRPr lang="en-US" altLang="ja-JP" sz="2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sz="2400" dirty="0" smtClean="0"/>
              <a:t>　</a:t>
            </a:r>
            <a:r>
              <a:rPr kumimoji="1" lang="ja-JP" altLang="en-US" sz="2400" b="1" u="sng" dirty="0" smtClean="0">
                <a:solidFill>
                  <a:srgbClr val="FF0000"/>
                </a:solidFill>
              </a:rPr>
              <a:t>特徴量とラベルのペア</a:t>
            </a:r>
            <a:r>
              <a:rPr kumimoji="1" lang="ja-JP" altLang="en-US" sz="2400" dirty="0" smtClean="0"/>
              <a:t>による学習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</a:t>
            </a:r>
            <a:r>
              <a:rPr lang="ja-JP" altLang="en-US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ユースケース： </a:t>
            </a:r>
            <a:r>
              <a:rPr lang="ja-JP" altLang="en-US" sz="2400" dirty="0" smtClean="0">
                <a:latin typeface="メイリオ" panose="020B0604030504040204" pitchFamily="50" charset="-128"/>
              </a:rPr>
              <a:t>予測（自動ラベル付与，対話，誤り訂正など）</a:t>
            </a:r>
            <a:endParaRPr kumimoji="1" lang="en-US" altLang="ja-JP" sz="2400" dirty="0" smtClean="0">
              <a:latin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/>
              <a:t>２．</a:t>
            </a:r>
            <a:r>
              <a:rPr lang="ja-JP" altLang="en-US" sz="2400" b="1" dirty="0" smtClean="0">
                <a:solidFill>
                  <a:srgbClr val="C00000"/>
                </a:solidFill>
              </a:rPr>
              <a:t>教師なし学習</a:t>
            </a:r>
            <a:endParaRPr lang="en-US" altLang="ja-JP" sz="2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sz="2400" dirty="0" smtClean="0"/>
              <a:t>　</a:t>
            </a:r>
            <a:r>
              <a:rPr kumimoji="1" lang="ja-JP" altLang="en-US" sz="2400" b="1" u="sng" dirty="0" smtClean="0">
                <a:solidFill>
                  <a:srgbClr val="FF0000"/>
                </a:solidFill>
              </a:rPr>
              <a:t>特徴量のみ</a:t>
            </a:r>
            <a:r>
              <a:rPr kumimoji="1" lang="ja-JP" altLang="en-US" sz="2400" dirty="0" smtClean="0"/>
              <a:t>に</a:t>
            </a:r>
            <a:r>
              <a:rPr lang="ja-JP" altLang="en-US" sz="2400" dirty="0" smtClean="0"/>
              <a:t>よる学習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</a:t>
            </a:r>
            <a:r>
              <a:rPr lang="ja-JP" altLang="en-US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ユースケース</a:t>
            </a:r>
            <a:r>
              <a:rPr lang="ja-JP" altLang="en-US" sz="2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： </a:t>
            </a:r>
            <a:r>
              <a:rPr lang="ja-JP" altLang="en-US" sz="2400" dirty="0" smtClean="0">
                <a:latin typeface="メイリオ" panose="020B0604030504040204" pitchFamily="50" charset="-128"/>
              </a:rPr>
              <a:t>分析</a:t>
            </a:r>
            <a:r>
              <a:rPr lang="ja-JP" altLang="en-US" sz="2400" dirty="0">
                <a:latin typeface="メイリオ" panose="020B0604030504040204" pitchFamily="50" charset="-128"/>
              </a:rPr>
              <a:t>（</a:t>
            </a:r>
            <a:r>
              <a:rPr lang="ja-JP" altLang="en-US" sz="2400" dirty="0" smtClean="0">
                <a:latin typeface="メイリオ" panose="020B0604030504040204" pitchFamily="50" charset="-128"/>
              </a:rPr>
              <a:t>分類，ノイズ除去，因子抽出など）</a:t>
            </a:r>
            <a:endParaRPr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 smtClean="0"/>
              <a:t>３．</a:t>
            </a:r>
            <a:r>
              <a:rPr kumimoji="1" lang="ja-JP" altLang="en-US" sz="2400" b="1" dirty="0" smtClean="0">
                <a:solidFill>
                  <a:srgbClr val="C00000"/>
                </a:solidFill>
              </a:rPr>
              <a:t>強化学習</a:t>
            </a:r>
            <a:endParaRPr kumimoji="1" lang="en-US" altLang="ja-JP" sz="2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sz="2400" smtClean="0"/>
              <a:t>　報酬や得点（</a:t>
            </a:r>
            <a:r>
              <a:rPr lang="ja-JP" altLang="en-US" sz="2400" dirty="0" smtClean="0"/>
              <a:t>一連の行動の</a:t>
            </a:r>
            <a:r>
              <a:rPr lang="ja-JP" altLang="en-US" sz="2400" smtClean="0"/>
              <a:t>評価値）を</a:t>
            </a:r>
            <a:r>
              <a:rPr lang="ja-JP" altLang="en-US" sz="2400"/>
              <a:t>用</a:t>
            </a:r>
            <a:r>
              <a:rPr lang="ja-JP" altLang="en-US" sz="2400" smtClean="0"/>
              <a:t>いた学習</a:t>
            </a:r>
            <a:endParaRPr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/>
              <a:t>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C40A-098F-4B41-AF0E-C999D93048D2}" type="slidenum">
              <a:rPr kumimoji="1" lang="ja-JP" altLang="en-US" smtClean="0"/>
              <a:t>1</a:t>
            </a:fld>
            <a:endParaRPr kumimoji="1" lang="ja-JP" altLang="en-US"/>
          </a:p>
        </p:txBody>
      </p:sp>
      <p:grpSp>
        <p:nvGrpSpPr>
          <p:cNvPr id="11" name="グループ化 10"/>
          <p:cNvGrpSpPr/>
          <p:nvPr/>
        </p:nvGrpSpPr>
        <p:grpSpPr>
          <a:xfrm>
            <a:off x="769992" y="5819077"/>
            <a:ext cx="7564912" cy="966379"/>
            <a:chOff x="769992" y="5873161"/>
            <a:chExt cx="7564912" cy="966379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769992" y="5873161"/>
              <a:ext cx="7564912" cy="966379"/>
              <a:chOff x="1330534" y="5524728"/>
              <a:chExt cx="7564912" cy="966379"/>
            </a:xfrm>
          </p:grpSpPr>
          <p:sp>
            <p:nvSpPr>
              <p:cNvPr id="6" name="正方形/長方形 5"/>
              <p:cNvSpPr/>
              <p:nvPr/>
            </p:nvSpPr>
            <p:spPr>
              <a:xfrm>
                <a:off x="1330534" y="5524728"/>
                <a:ext cx="7292466" cy="96637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正方形/長方形 6"/>
              <p:cNvSpPr/>
              <p:nvPr/>
            </p:nvSpPr>
            <p:spPr>
              <a:xfrm>
                <a:off x="3478578" y="5660110"/>
                <a:ext cx="5416868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2400" dirty="0" smtClean="0"/>
                  <a:t>人工</a:t>
                </a:r>
                <a:r>
                  <a:rPr lang="ja-JP" altLang="en-US" sz="2400" dirty="0"/>
                  <a:t>知能</a:t>
                </a:r>
                <a:r>
                  <a:rPr lang="ja-JP" altLang="en-US" sz="2400" dirty="0" smtClean="0"/>
                  <a:t>を</a:t>
                </a:r>
                <a:r>
                  <a:rPr lang="ja-JP" altLang="en-US" sz="2400" dirty="0"/>
                  <a:t>演習と実践で学ぶ</a:t>
                </a:r>
                <a:r>
                  <a:rPr lang="ja-JP" altLang="en-US" sz="2400" dirty="0" smtClean="0"/>
                  <a:t>シリーズ</a:t>
                </a:r>
                <a:endParaRPr lang="en-US" altLang="ja-JP" sz="2400" dirty="0"/>
              </a:p>
              <a:p>
                <a:pPr algn="ctr"/>
                <a:r>
                  <a:rPr lang="ja-JP" altLang="en-US" sz="2400" dirty="0" smtClean="0"/>
                  <a:t>金子邦彦</a:t>
                </a:r>
                <a:endParaRPr lang="ja-JP" altLang="en-US" sz="2400" dirty="0"/>
              </a:p>
            </p:txBody>
          </p:sp>
        </p:grpSp>
        <p:pic>
          <p:nvPicPr>
            <p:cNvPr id="10" name="Picture 2" descr="https://mirrors.creativecommons.org/presskit/buttons/88x31/png/by-nc-sa.eu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1800" y="6173216"/>
              <a:ext cx="1433790" cy="5016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6514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教師あり学習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正解（</a:t>
            </a:r>
            <a:r>
              <a:rPr kumimoji="1" lang="ja-JP" altLang="en-US" b="1" dirty="0" smtClean="0">
                <a:solidFill>
                  <a:srgbClr val="C00000"/>
                </a:solidFill>
              </a:rPr>
              <a:t>特徴量</a:t>
            </a:r>
            <a:r>
              <a:rPr kumimoji="1" lang="ja-JP" altLang="en-US" dirty="0" smtClean="0"/>
              <a:t>と</a:t>
            </a:r>
            <a:r>
              <a:rPr kumimoji="1" lang="ja-JP" altLang="en-US" b="1" dirty="0" smtClean="0">
                <a:solidFill>
                  <a:srgbClr val="C00000"/>
                </a:solidFill>
              </a:rPr>
              <a:t>ラベル</a:t>
            </a:r>
            <a:r>
              <a:rPr kumimoji="1" lang="ja-JP" altLang="en-US" dirty="0" smtClean="0"/>
              <a:t>の</a:t>
            </a:r>
            <a:r>
              <a:rPr kumimoji="1" lang="ja-JP" altLang="en-US" b="1" dirty="0" smtClean="0">
                <a:solidFill>
                  <a:srgbClr val="C00000"/>
                </a:solidFill>
              </a:rPr>
              <a:t>ペア</a:t>
            </a:r>
            <a:r>
              <a:rPr kumimoji="1" lang="ja-JP" altLang="en-US" dirty="0" smtClean="0"/>
              <a:t>）に</a:t>
            </a:r>
            <a:r>
              <a:rPr kumimoji="1" lang="ja-JP" altLang="en-US" dirty="0" smtClean="0"/>
              <a:t>よる学習</a:t>
            </a:r>
            <a:endParaRPr kumimoji="1" lang="en-US" altLang="ja-JP" dirty="0" smtClean="0"/>
          </a:p>
          <a:p>
            <a:r>
              <a:rPr lang="ja-JP" altLang="en-US" dirty="0"/>
              <a:t>未知</a:t>
            </a:r>
            <a:r>
              <a:rPr lang="ja-JP" altLang="en-US" dirty="0" smtClean="0"/>
              <a:t>の特徴</a:t>
            </a:r>
            <a:r>
              <a:rPr lang="ja-JP" altLang="en-US" dirty="0"/>
              <a:t>量</a:t>
            </a:r>
            <a:r>
              <a:rPr lang="ja-JP" altLang="en-US" dirty="0" smtClean="0"/>
              <a:t>に対して、ラベルを予測できる能力を期待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907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教師なし学習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特徴量から、種々の分析を行う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（ラベルはない）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106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強化学習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　　エージェント：利用者や他のプログラムの代理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　　　　　　として動くプログラム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37255" y="4797594"/>
            <a:ext cx="4134465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人工知能のエージェント</a:t>
            </a:r>
            <a:endParaRPr kumimoji="1" lang="en-US" altLang="ja-JP" sz="28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38764" y="2602877"/>
            <a:ext cx="90281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環境</a:t>
            </a:r>
            <a:endParaRPr kumimoji="1" lang="en-US" altLang="ja-JP" sz="2800" dirty="0" smtClean="0"/>
          </a:p>
        </p:txBody>
      </p:sp>
      <p:cxnSp>
        <p:nvCxnSpPr>
          <p:cNvPr id="8" name="直線矢印コネクタ 7"/>
          <p:cNvCxnSpPr/>
          <p:nvPr/>
        </p:nvCxnSpPr>
        <p:spPr>
          <a:xfrm flipV="1">
            <a:off x="3290169" y="3620429"/>
            <a:ext cx="7434" cy="8123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>
            <a:off x="5762687" y="3620429"/>
            <a:ext cx="0" cy="728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2205578" y="3769214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行動</a:t>
            </a:r>
            <a:endParaRPr kumimoji="1" lang="ja-JP" altLang="en-US" sz="2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690812" y="3733909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状態</a:t>
            </a:r>
            <a:endParaRPr kumimoji="1" lang="ja-JP" altLang="en-US" sz="2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420160" y="5922834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強化学習の枠組み</a:t>
            </a:r>
            <a:endParaRPr kumimoji="1" lang="ja-JP" altLang="en-US" sz="2400" dirty="0"/>
          </a:p>
        </p:txBody>
      </p:sp>
      <p:cxnSp>
        <p:nvCxnSpPr>
          <p:cNvPr id="15" name="直線矢印コネクタ 14"/>
          <p:cNvCxnSpPr/>
          <p:nvPr/>
        </p:nvCxnSpPr>
        <p:spPr>
          <a:xfrm flipV="1">
            <a:off x="4118052" y="2864572"/>
            <a:ext cx="972870" cy="63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5467399" y="2611314"/>
            <a:ext cx="90281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解釈</a:t>
            </a:r>
            <a:endParaRPr kumimoji="1" lang="en-US" altLang="ja-JP" sz="2800" dirty="0" smtClean="0"/>
          </a:p>
        </p:txBody>
      </p:sp>
      <p:cxnSp>
        <p:nvCxnSpPr>
          <p:cNvPr id="17" name="直線矢印コネクタ 16"/>
          <p:cNvCxnSpPr/>
          <p:nvPr/>
        </p:nvCxnSpPr>
        <p:spPr>
          <a:xfrm>
            <a:off x="6169488" y="3620429"/>
            <a:ext cx="0" cy="728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6356393" y="3766499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報酬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87803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878924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ja-JP" altLang="en-US" dirty="0" smtClean="0"/>
              <a:t>人工知能の作成に役立つツール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57300" y="1187637"/>
            <a:ext cx="7886700" cy="3886201"/>
          </a:xfrm>
        </p:spPr>
        <p:txBody>
          <a:bodyPr>
            <a:noAutofit/>
          </a:bodyPr>
          <a:lstStyle/>
          <a:p>
            <a:r>
              <a:rPr kumimoji="1" lang="ja-JP" altLang="en-US" sz="2400" dirty="0" smtClean="0"/>
              <a:t>端末（コンソールともいう）</a:t>
            </a:r>
            <a:endParaRPr kumimoji="1" lang="en-US" altLang="ja-JP" sz="2400" dirty="0" smtClean="0"/>
          </a:p>
          <a:p>
            <a:r>
              <a:rPr lang="en-US" altLang="ja-JP" sz="2400" dirty="0" err="1" smtClean="0"/>
              <a:t>conda</a:t>
            </a:r>
            <a:r>
              <a:rPr lang="en-US" altLang="ja-JP" sz="2400" dirty="0"/>
              <a:t>	</a:t>
            </a:r>
            <a:r>
              <a:rPr lang="en-US" altLang="ja-JP" sz="2400" dirty="0" smtClean="0"/>
              <a:t>Python </a:t>
            </a:r>
            <a:r>
              <a:rPr lang="ja-JP" altLang="en-US" sz="2400" dirty="0" smtClean="0"/>
              <a:t>パッケージの管理</a:t>
            </a:r>
            <a:endParaRPr lang="en-US" altLang="ja-JP" sz="2400" dirty="0" smtClean="0"/>
          </a:p>
          <a:p>
            <a:r>
              <a:rPr kumimoji="1" lang="en-US" altLang="ja-JP" sz="2400" dirty="0" err="1" smtClean="0"/>
              <a:t>spyder</a:t>
            </a:r>
            <a:r>
              <a:rPr kumimoji="1" lang="en-US" altLang="ja-JP" sz="2400" dirty="0" smtClean="0"/>
              <a:t>	Python </a:t>
            </a:r>
            <a:r>
              <a:rPr kumimoji="1" lang="ja-JP" altLang="en-US" sz="2400" dirty="0" smtClean="0"/>
              <a:t>開発環境</a:t>
            </a:r>
            <a:endParaRPr kumimoji="1" lang="en-US" altLang="ja-JP" sz="2400" dirty="0" smtClean="0"/>
          </a:p>
          <a:p>
            <a:r>
              <a:rPr kumimoji="1" lang="en-US" altLang="ja-JP" sz="2400" dirty="0" smtClean="0"/>
              <a:t>Python </a:t>
            </a:r>
            <a:r>
              <a:rPr kumimoji="1" lang="ja-JP" altLang="en-US" sz="2400" dirty="0" smtClean="0"/>
              <a:t>パッケージ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　</a:t>
            </a:r>
            <a:r>
              <a:rPr lang="en-US" altLang="ja-JP" sz="2400" dirty="0" err="1" smtClean="0"/>
              <a:t>TensorFlow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Keras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OpenCV</a:t>
            </a:r>
            <a:r>
              <a:rPr lang="en-US" altLang="ja-JP" sz="2400" dirty="0" smtClean="0"/>
              <a:t>, </a:t>
            </a:r>
          </a:p>
          <a:p>
            <a:pPr marL="0" indent="0">
              <a:buNone/>
            </a:pPr>
            <a:r>
              <a:rPr lang="ja-JP" altLang="en-US" sz="2400" dirty="0" smtClean="0"/>
              <a:t>　　</a:t>
            </a:r>
            <a:r>
              <a:rPr lang="en-US" altLang="ja-JP" sz="2400" dirty="0" err="1" smtClean="0"/>
              <a:t>numpy</a:t>
            </a:r>
            <a:r>
              <a:rPr lang="en-US" altLang="ja-JP" sz="2400" dirty="0" smtClean="0"/>
              <a:t>, pandas, </a:t>
            </a:r>
            <a:r>
              <a:rPr lang="en-US" altLang="ja-JP" sz="2400" dirty="0" err="1" smtClean="0"/>
              <a:t>matplotlib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など</a:t>
            </a: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C40A-098F-4B41-AF0E-C999D93048D2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65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z="3200" b="1" dirty="0"/>
              <a:t>終</a:t>
            </a:r>
            <a:r>
              <a:rPr lang="ja-JP" altLang="en-US" sz="3200" b="1" dirty="0" smtClean="0"/>
              <a:t>わり</a:t>
            </a:r>
            <a:r>
              <a:rPr lang="ja-JP" altLang="en-US" sz="3200" b="1" dirty="0"/>
              <a:t>に</a:t>
            </a:r>
            <a:endParaRPr lang="ja-JP" altLang="en-US" sz="3200" b="1" dirty="0" smtClean="0"/>
          </a:p>
        </p:txBody>
      </p:sp>
      <p:sp>
        <p:nvSpPr>
          <p:cNvPr id="26629" name="コンテンツ プレースホルダー 2"/>
          <p:cNvSpPr txBox="1">
            <a:spLocks/>
          </p:cNvSpPr>
          <p:nvPr/>
        </p:nvSpPr>
        <p:spPr bwMode="auto">
          <a:xfrm>
            <a:off x="455489" y="1428082"/>
            <a:ext cx="8186861" cy="698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FontTx/>
              <a:buNone/>
            </a:pPr>
            <a:r>
              <a:rPr lang="ja-JP" altLang="en-US" sz="2400" dirty="0" smtClean="0"/>
              <a:t>関連資料や教材は，次の </a:t>
            </a:r>
            <a:r>
              <a:rPr lang="en-US" altLang="ja-JP" sz="2400" dirty="0" smtClean="0"/>
              <a:t>Web </a:t>
            </a:r>
            <a:r>
              <a:rPr lang="ja-JP" altLang="en-US" sz="2400" dirty="0" smtClean="0"/>
              <a:t>ページで公開しています．</a:t>
            </a:r>
            <a:endParaRPr lang="en-US" altLang="ja-JP" sz="2400" dirty="0" smtClean="0"/>
          </a:p>
          <a:p>
            <a:pPr>
              <a:buFontTx/>
              <a:buNone/>
            </a:pPr>
            <a:r>
              <a:rPr lang="en-US" altLang="ja-JP" sz="2400" b="1" dirty="0" smtClean="0">
                <a:hlinkClick r:id="rId2"/>
              </a:rPr>
              <a:t>http</a:t>
            </a:r>
            <a:r>
              <a:rPr lang="en-US" altLang="ja-JP" sz="2400" b="1" dirty="0">
                <a:hlinkClick r:id="rId2"/>
              </a:rPr>
              <a:t>://</a:t>
            </a:r>
            <a:r>
              <a:rPr lang="en-US" altLang="ja-JP" sz="2400" b="1" dirty="0" smtClean="0">
                <a:hlinkClick r:id="rId2"/>
              </a:rPr>
              <a:t>www.kunihikokaneko.com/dblab/intro</a:t>
            </a:r>
            <a:r>
              <a:rPr lang="en-US" altLang="ja-JP" sz="2400" b="1" dirty="0">
                <a:hlinkClick r:id="rId2"/>
              </a:rPr>
              <a:t>/</a:t>
            </a:r>
            <a:endParaRPr lang="en-US" altLang="ja-JP" sz="2400" b="1" dirty="0"/>
          </a:p>
          <a:p>
            <a:pPr>
              <a:buFontTx/>
              <a:buNone/>
            </a:pPr>
            <a:endParaRPr lang="en-US" altLang="ja-JP" sz="2400" b="1" dirty="0"/>
          </a:p>
          <a:p>
            <a:pPr>
              <a:buFontTx/>
              <a:buNone/>
            </a:pPr>
            <a:r>
              <a:rPr lang="ja-JP" altLang="en-US" sz="2400" dirty="0"/>
              <a:t>その他，さまざまな資料を金子研究室 </a:t>
            </a:r>
            <a:r>
              <a:rPr lang="en-US" altLang="ja-JP" sz="2400" dirty="0"/>
              <a:t>Web </a:t>
            </a:r>
            <a:r>
              <a:rPr lang="ja-JP" altLang="en-US" sz="2400" dirty="0"/>
              <a:t>ページで公開しています</a:t>
            </a:r>
            <a:endParaRPr lang="en-US" altLang="ja-JP" sz="2400" dirty="0"/>
          </a:p>
          <a:p>
            <a:pPr>
              <a:buFontTx/>
              <a:buNone/>
            </a:pPr>
            <a:r>
              <a:rPr lang="en-US" altLang="ja-JP" sz="2400" b="1" dirty="0" smtClean="0">
                <a:hlinkClick r:id="rId3"/>
              </a:rPr>
              <a:t>http</a:t>
            </a:r>
            <a:r>
              <a:rPr lang="en-US" altLang="ja-JP" sz="2400" b="1" dirty="0">
                <a:hlinkClick r:id="rId3"/>
              </a:rPr>
              <a:t>://</a:t>
            </a:r>
            <a:r>
              <a:rPr lang="en-US" altLang="ja-JP" sz="2400" b="1" dirty="0" smtClean="0">
                <a:hlinkClick r:id="rId3"/>
              </a:rPr>
              <a:t>www.kunihikokaneko.com/index-j.html</a:t>
            </a:r>
            <a:endParaRPr lang="en-US" altLang="ja-JP" sz="2400" b="1" dirty="0"/>
          </a:p>
          <a:p>
            <a:pPr>
              <a:buFontTx/>
              <a:buNone/>
            </a:pPr>
            <a:endParaRPr lang="en-US" altLang="ja-JP" sz="2400" b="1" dirty="0"/>
          </a:p>
          <a:p>
            <a:pPr>
              <a:buFontTx/>
              <a:buNone/>
            </a:pPr>
            <a:endParaRPr lang="ja-JP" altLang="en-US" sz="2400" b="1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977" y="4663457"/>
            <a:ext cx="1473994" cy="1473994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6712733" y="5169622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 smtClean="0"/>
              <a:t>金子邦彦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0872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715</TotalTime>
  <Words>147</Words>
  <Application>Microsoft Office PowerPoint</Application>
  <PresentationFormat>画面に合わせる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ＭＳ Ｐ明朝</vt:lpstr>
      <vt:lpstr>メイリオ</vt:lpstr>
      <vt:lpstr>游ゴシック</vt:lpstr>
      <vt:lpstr>Arial</vt:lpstr>
      <vt:lpstr>Calibri</vt:lpstr>
      <vt:lpstr>Segoe UI</vt:lpstr>
      <vt:lpstr>Office テーマ</vt:lpstr>
      <vt:lpstr>ai-3. 人工知能の概要</vt:lpstr>
      <vt:lpstr>教師あり学習</vt:lpstr>
      <vt:lpstr>教師なし学習</vt:lpstr>
      <vt:lpstr>強化学習</vt:lpstr>
      <vt:lpstr>人工知能の作成に役立つツール</vt:lpstr>
      <vt:lpstr>終わりに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ゲームエンジンの構成要素</dc:title>
  <dc:creator>金子　邦彦</dc:creator>
  <cp:lastModifiedBy>Windows ユーザー</cp:lastModifiedBy>
  <cp:revision>94</cp:revision>
  <dcterms:created xsi:type="dcterms:W3CDTF">2018-05-08T02:37:35Z</dcterms:created>
  <dcterms:modified xsi:type="dcterms:W3CDTF">2018-11-27T01:26:06Z</dcterms:modified>
</cp:coreProperties>
</file>