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544" r:id="rId2"/>
    <p:sldId id="842" r:id="rId3"/>
    <p:sldId id="843" r:id="rId4"/>
    <p:sldId id="834" r:id="rId5"/>
    <p:sldId id="839" r:id="rId6"/>
    <p:sldId id="837" r:id="rId7"/>
    <p:sldId id="838" r:id="rId8"/>
    <p:sldId id="840" r:id="rId9"/>
    <p:sldId id="841" r:id="rId10"/>
    <p:sldId id="844" r:id="rId11"/>
    <p:sldId id="845" r:id="rId12"/>
    <p:sldId id="826" r:id="rId13"/>
    <p:sldId id="827" r:id="rId14"/>
    <p:sldId id="846" r:id="rId15"/>
    <p:sldId id="836" r:id="rId16"/>
    <p:sldId id="828" r:id="rId17"/>
    <p:sldId id="829" r:id="rId18"/>
    <p:sldId id="830" r:id="rId19"/>
    <p:sldId id="831" r:id="rId20"/>
    <p:sldId id="832" r:id="rId21"/>
    <p:sldId id="833" r:id="rId22"/>
    <p:sldId id="835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7" autoAdjust="0"/>
    <p:restoredTop sz="94660"/>
  </p:normalViewPr>
  <p:slideViewPr>
    <p:cSldViewPr snapToGrid="0">
      <p:cViewPr>
        <p:scale>
          <a:sx n="50" d="100"/>
          <a:sy n="50" d="100"/>
        </p:scale>
        <p:origin x="1036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05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TensorFlow, </a:t>
            </a:r>
            <a:r>
              <a:rPr kumimoji="1" lang="en-US" altLang="ja-JP" dirty="0" err="1"/>
              <a:t>Keras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を使いたいという人のために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868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401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59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TensorFlow, </a:t>
            </a:r>
            <a:r>
              <a:rPr kumimoji="1" lang="en-US" altLang="ja-JP" dirty="0" err="1"/>
              <a:t>Keras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を使いたい、というとき、自分でインストールする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32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自力で</a:t>
            </a:r>
            <a:r>
              <a:rPr kumimoji="1" lang="en-US" altLang="ja-JP" dirty="0"/>
              <a:t>TensorFlow, </a:t>
            </a:r>
            <a:r>
              <a:rPr kumimoji="1" lang="en-US" altLang="ja-JP" dirty="0" err="1"/>
              <a:t>Keras</a:t>
            </a:r>
            <a:r>
              <a:rPr kumimoji="1" lang="ja-JP" altLang="en-US" dirty="0"/>
              <a:t>をインストールする。</a:t>
            </a:r>
            <a:endParaRPr kumimoji="1" lang="en-US" altLang="ja-JP" dirty="0"/>
          </a:p>
          <a:p>
            <a:r>
              <a:rPr kumimoji="1" lang="ja-JP" altLang="en-US" dirty="0"/>
              <a:t>気を付けてほしいことまとめ。</a:t>
            </a:r>
            <a:endParaRPr kumimoji="1" lang="en-US" altLang="ja-JP" dirty="0"/>
          </a:p>
          <a:p>
            <a:r>
              <a:rPr lang="ja-JP" altLang="en-US" dirty="0"/>
              <a:t>最初に説明しておきます。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09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自力で</a:t>
            </a:r>
            <a:r>
              <a:rPr kumimoji="1" lang="en-US" altLang="ja-JP" dirty="0"/>
              <a:t>TensorFlow, </a:t>
            </a:r>
            <a:r>
              <a:rPr kumimoji="1" lang="en-US" altLang="ja-JP" dirty="0" err="1"/>
              <a:t>Keras</a:t>
            </a:r>
            <a:r>
              <a:rPr kumimoji="1" lang="ja-JP" altLang="en-US" dirty="0"/>
              <a:t>をインストールする。</a:t>
            </a:r>
            <a:endParaRPr kumimoji="1" lang="en-US" altLang="ja-JP" dirty="0"/>
          </a:p>
          <a:p>
            <a:r>
              <a:rPr kumimoji="1" lang="ja-JP" altLang="en-US" dirty="0"/>
              <a:t>気を付けてほしいことまとめ。</a:t>
            </a:r>
            <a:endParaRPr kumimoji="1" lang="en-US" altLang="ja-JP" dirty="0"/>
          </a:p>
          <a:p>
            <a:r>
              <a:rPr lang="ja-JP" altLang="en-US" dirty="0"/>
              <a:t>最初に説明しておきます。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67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TensorFlow, </a:t>
            </a:r>
            <a:r>
              <a:rPr kumimoji="1" lang="en-US" altLang="ja-JP" dirty="0" err="1"/>
              <a:t>Keras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を使いたいというとき、</a:t>
            </a:r>
            <a:endParaRPr kumimoji="1" lang="en-US" altLang="ja-JP" dirty="0"/>
          </a:p>
          <a:p>
            <a:r>
              <a:rPr lang="ja-JP" altLang="en-US" dirty="0"/>
              <a:t>いくつかのソフトを準備すること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29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さまざまなコマンド操作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81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7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790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3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2020/9/20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tools/win/python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tools/tools.html#runa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sualstudio.microsoft.com/ja/downloa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kaneko.jp/tools/win/buildtool.html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nvidia.co.jp/driv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tools/win/nvidiadriver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eveloper.nvidia.com/cuda-toolkit-arch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tools/win/cuda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eveloper.nvidia.com/cudn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kaneko.jp/tools/win/cudnn.html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tools/win/cudnn.html" TargetMode="External"/><Relationship Id="rId2" Type="http://schemas.openxmlformats.org/officeDocument/2006/relationships/hyperlink" Target="https://www.kkaneko.jp/tools/tools.html#run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tools/win/kera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tools/win/cudnn.html" TargetMode="External"/><Relationship Id="rId2" Type="http://schemas.openxmlformats.org/officeDocument/2006/relationships/hyperlink" Target="https://www.kkaneko.jp/tools/tools.html#run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tools/win/kera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kkaneko.jp/tools/tools.html#run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kaneko.jp/tools/win/keras.html" TargetMode="External"/><Relationship Id="rId5" Type="http://schemas.openxmlformats.org/officeDocument/2006/relationships/hyperlink" Target="https://www.kkaneko.jp/tools/win/cudnn.html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tools/win/keras.html" TargetMode="External"/><Relationship Id="rId2" Type="http://schemas.openxmlformats.org/officeDocument/2006/relationships/hyperlink" Target="https://www.kkaneko.jp/tools/win/cudn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ai-3. Python, TensorFlow,</a:t>
            </a:r>
            <a:r>
              <a:rPr lang="ja-JP" altLang="en-US" dirty="0"/>
              <a:t> </a:t>
            </a:r>
            <a:r>
              <a:rPr lang="en-US" altLang="ja-JP" dirty="0" err="1"/>
              <a:t>Keras</a:t>
            </a:r>
            <a:r>
              <a:rPr lang="ja-JP" altLang="en-US" dirty="0"/>
              <a:t> のインストール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（人工知能を実践と演習で学ぶシリーズ）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923041" y="3718076"/>
            <a:ext cx="5413277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https://www.kkaneko.jp/cc/ai/index.html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 descr="棚に置かれたネクタイをした男性&#10;&#10;自動的に生成された説明">
            <a:extLst>
              <a:ext uri="{FF2B5EF4-FFF2-40B4-BE49-F238E27FC236}">
                <a16:creationId xmlns:a16="http://schemas.microsoft.com/office/drawing/2014/main" id="{D792FA2B-4C62-43BA-90C7-C6950096D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88" y="4695781"/>
            <a:ext cx="10953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3391E1-E788-4465-9630-44BC2C36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アンインストールが必要かも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106CAB-88AE-4C34-B67C-2CFDDCC6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08" y="864844"/>
            <a:ext cx="8461208" cy="572928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次の順序でインストールする必要がある．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バージョンの違うものをインストールしている場合には、アンインストール</a:t>
            </a:r>
            <a:r>
              <a:rPr lang="ja-JP" altLang="en-US" dirty="0"/>
              <a:t>した方がよい</a:t>
            </a:r>
            <a:endParaRPr lang="en-US" altLang="ja-JP" dirty="0"/>
          </a:p>
          <a:p>
            <a:pPr lvl="1"/>
            <a:r>
              <a:rPr kumimoji="1" lang="en-US" altLang="ja-JP" dirty="0"/>
              <a:t>NVIDIA </a:t>
            </a:r>
            <a:r>
              <a:rPr kumimoji="1" lang="en-US" altLang="ja-JP" dirty="0" err="1"/>
              <a:t>CUDA</a:t>
            </a:r>
            <a:r>
              <a:rPr lang="ja-JP" altLang="en-US" dirty="0"/>
              <a:t> ツールキット </a:t>
            </a:r>
            <a:r>
              <a:rPr lang="en-US" altLang="ja-JP" b="1" dirty="0"/>
              <a:t>10.1</a:t>
            </a:r>
          </a:p>
          <a:p>
            <a:pPr lvl="1"/>
            <a:r>
              <a:rPr lang="en-US" altLang="ja-JP" dirty="0"/>
              <a:t>NVIDIA </a:t>
            </a:r>
            <a:r>
              <a:rPr lang="en-US" altLang="ja-JP" dirty="0" err="1"/>
              <a:t>cuDNN</a:t>
            </a:r>
            <a:r>
              <a:rPr lang="en-US" altLang="ja-JP" dirty="0"/>
              <a:t>  </a:t>
            </a:r>
            <a:r>
              <a:rPr lang="en-US" altLang="ja-JP" b="1" dirty="0"/>
              <a:t>7</a:t>
            </a:r>
            <a:r>
              <a:rPr lang="en-US" altLang="ja-JP" dirty="0"/>
              <a:t> </a:t>
            </a:r>
            <a:r>
              <a:rPr lang="ja-JP" altLang="en-US" dirty="0"/>
              <a:t>は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ja-JP" altLang="en-US" b="1" dirty="0"/>
              <a:t>バージョン指定</a:t>
            </a:r>
            <a:r>
              <a:rPr lang="ja-JP" altLang="en-US" dirty="0"/>
              <a:t>（</a:t>
            </a:r>
            <a:r>
              <a:rPr lang="en-US" altLang="ja-JP" dirty="0"/>
              <a:t>2020</a:t>
            </a:r>
            <a:r>
              <a:rPr lang="ja-JP" altLang="en-US" dirty="0"/>
              <a:t>年</a:t>
            </a:r>
            <a:r>
              <a:rPr lang="en-US" altLang="ja-JP" dirty="0"/>
              <a:t> 9</a:t>
            </a:r>
            <a:r>
              <a:rPr lang="ja-JP" altLang="en-US" dirty="0"/>
              <a:t>月時点）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88006A-C87E-477C-BE84-89A05646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92C5E2-7420-4A8B-97D1-1AA54A62C9A6}"/>
              </a:ext>
            </a:extLst>
          </p:cNvPr>
          <p:cNvSpPr txBox="1"/>
          <p:nvPr/>
        </p:nvSpPr>
        <p:spPr>
          <a:xfrm>
            <a:off x="2144306" y="1561772"/>
            <a:ext cx="20313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ビルドツール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CCF843-709B-48E7-A5B8-33D109CF304B}"/>
              </a:ext>
            </a:extLst>
          </p:cNvPr>
          <p:cNvSpPr txBox="1"/>
          <p:nvPr/>
        </p:nvSpPr>
        <p:spPr>
          <a:xfrm>
            <a:off x="2144306" y="2280242"/>
            <a:ext cx="43992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NVIDIA </a:t>
            </a:r>
            <a:r>
              <a:rPr kumimoji="1" lang="en-US" altLang="ja-JP" sz="2400" dirty="0" err="1"/>
              <a:t>CUDA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ツールキット </a:t>
            </a:r>
            <a:r>
              <a:rPr kumimoji="1" lang="en-US" altLang="ja-JP" sz="2400" dirty="0"/>
              <a:t>10.1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5EE4B3-2E16-498C-A010-738F65A32BC7}"/>
              </a:ext>
            </a:extLst>
          </p:cNvPr>
          <p:cNvSpPr txBox="1"/>
          <p:nvPr/>
        </p:nvSpPr>
        <p:spPr>
          <a:xfrm>
            <a:off x="2144306" y="2998712"/>
            <a:ext cx="23198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NVIDIA  </a:t>
            </a:r>
            <a:r>
              <a:rPr kumimoji="1" lang="en-US" altLang="ja-JP" sz="2400" dirty="0" err="1"/>
              <a:t>cuDNN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7</a:t>
            </a:r>
            <a:endParaRPr kumimoji="1" lang="ja-JP" altLang="en-US" sz="2400" dirty="0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BB0EBAA8-346E-4622-8155-D15639679F35}"/>
              </a:ext>
            </a:extLst>
          </p:cNvPr>
          <p:cNvSpPr/>
          <p:nvPr/>
        </p:nvSpPr>
        <p:spPr>
          <a:xfrm>
            <a:off x="2649147" y="2055174"/>
            <a:ext cx="762870" cy="193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31F1456B-D304-435E-B966-1863FFD39EA9}"/>
              </a:ext>
            </a:extLst>
          </p:cNvPr>
          <p:cNvSpPr/>
          <p:nvPr/>
        </p:nvSpPr>
        <p:spPr>
          <a:xfrm>
            <a:off x="2649147" y="2805381"/>
            <a:ext cx="762870" cy="193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13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① </a:t>
            </a:r>
            <a:r>
              <a:rPr lang="en-US" altLang="ja-JP" dirty="0"/>
              <a:t>Python </a:t>
            </a:r>
            <a:r>
              <a:rPr lang="ja-JP" altLang="en-US" dirty="0"/>
              <a:t>のインストール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1263" y="101356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Python </a:t>
            </a:r>
            <a:r>
              <a:rPr lang="ja-JP" altLang="en-US" dirty="0"/>
              <a:t>の </a:t>
            </a:r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http://</a:t>
            </a:r>
            <a:r>
              <a:rPr lang="en-US" altLang="ja-JP" dirty="0" err="1">
                <a:hlinkClick r:id="rId3"/>
              </a:rPr>
              <a:t>www.python.org</a:t>
            </a:r>
            <a:r>
              <a:rPr lang="en-US" altLang="ja-JP" dirty="0">
                <a:hlinkClick r:id="rId3"/>
              </a:rPr>
              <a:t>/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A4E365A-07C4-4C94-9C85-B366621F0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43" y="1847638"/>
            <a:ext cx="3419144" cy="229922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E32C79F-8234-4E83-B7D9-007ED9D0F219}"/>
              </a:ext>
            </a:extLst>
          </p:cNvPr>
          <p:cNvSpPr/>
          <p:nvPr/>
        </p:nvSpPr>
        <p:spPr>
          <a:xfrm>
            <a:off x="1626395" y="3503859"/>
            <a:ext cx="862476" cy="5889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7C3CD0F-C64E-4952-9567-60E6287D8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954" y="1847638"/>
            <a:ext cx="2777723" cy="2430135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6F9EB2-0C90-4B74-A7C6-64657145E19B}"/>
              </a:ext>
            </a:extLst>
          </p:cNvPr>
          <p:cNvSpPr/>
          <p:nvPr/>
        </p:nvSpPr>
        <p:spPr>
          <a:xfrm>
            <a:off x="5173102" y="3392207"/>
            <a:ext cx="1412492" cy="223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EE781E-4766-4A1E-9BD8-9C6F5BF994D5}"/>
              </a:ext>
            </a:extLst>
          </p:cNvPr>
          <p:cNvSpPr txBox="1"/>
          <p:nvPr/>
        </p:nvSpPr>
        <p:spPr>
          <a:xfrm>
            <a:off x="1273471" y="4305003"/>
            <a:ext cx="294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Download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4481D96-A338-4F68-9916-C111C226BB3A}"/>
              </a:ext>
            </a:extLst>
          </p:cNvPr>
          <p:cNvSpPr txBox="1"/>
          <p:nvPr/>
        </p:nvSpPr>
        <p:spPr>
          <a:xfrm>
            <a:off x="4817196" y="4146859"/>
            <a:ext cx="3789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Windows 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x86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-64 executable installer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49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① </a:t>
            </a:r>
            <a:r>
              <a:rPr lang="en-US" altLang="ja-JP" dirty="0"/>
              <a:t>Python </a:t>
            </a:r>
            <a:r>
              <a:rPr lang="ja-JP" altLang="en-US" dirty="0"/>
              <a:t>のインストール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5A55C00-3B31-402E-9BF4-7C308DC2DE01}"/>
              </a:ext>
            </a:extLst>
          </p:cNvPr>
          <p:cNvSpPr txBox="1"/>
          <p:nvPr/>
        </p:nvSpPr>
        <p:spPr>
          <a:xfrm>
            <a:off x="321845" y="1014338"/>
            <a:ext cx="827349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Python 3.8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インストーラ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管理者として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実行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Install launcher for all users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」をチェック．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Add Python 3.8 to PATH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」をチェック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Customize installation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」を選ぶ．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次の次の画面では，「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Install for all users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」をチェック．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そして，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Python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のインストールディレクトリ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C:\Program Files\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Python38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」のように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自動設定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されることを確認．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Disable path length limit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」をチェック．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インストールのあと、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Windows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のスタートメニュー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Python 3.8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」が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増えている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ことを確認</a:t>
            </a:r>
            <a:r>
              <a:rPr kumimoji="1" lang="ja-JP" altLang="en-US" sz="2400" dirty="0"/>
              <a:t>．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EFCAD1B-C1AA-43AD-B754-EA267B2B5346}"/>
              </a:ext>
            </a:extLst>
          </p:cNvPr>
          <p:cNvSpPr txBox="1"/>
          <p:nvPr/>
        </p:nvSpPr>
        <p:spPr>
          <a:xfrm>
            <a:off x="321845" y="5890479"/>
            <a:ext cx="7753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https://www.kkaneko.jp/tools/win/python.html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41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60273"/>
          </a:xfrm>
        </p:spPr>
        <p:txBody>
          <a:bodyPr>
            <a:noAutofit/>
          </a:bodyPr>
          <a:lstStyle/>
          <a:p>
            <a:r>
              <a:rPr lang="ja-JP" altLang="en-US" dirty="0"/>
              <a:t>② </a:t>
            </a:r>
            <a:r>
              <a:rPr lang="en-US" altLang="ja-JP" dirty="0"/>
              <a:t>pip </a:t>
            </a:r>
            <a:r>
              <a:rPr lang="ja-JP" altLang="en-US" dirty="0"/>
              <a:t>と </a:t>
            </a:r>
            <a:r>
              <a:rPr lang="en-US" altLang="ja-JP" dirty="0" err="1"/>
              <a:t>setuptools</a:t>
            </a:r>
            <a:r>
              <a:rPr lang="en-US" altLang="ja-JP" dirty="0"/>
              <a:t> </a:t>
            </a:r>
            <a:r>
              <a:rPr lang="ja-JP" altLang="en-US" dirty="0"/>
              <a:t>の更新， </a:t>
            </a:r>
            <a:r>
              <a:rPr lang="en-US" altLang="ja-JP" dirty="0"/>
              <a:t>Python </a:t>
            </a:r>
            <a:r>
              <a:rPr lang="ja-JP" altLang="en-US" dirty="0"/>
              <a:t>開発環境（</a:t>
            </a:r>
            <a:r>
              <a:rPr lang="en-US" altLang="ja-JP" dirty="0" err="1"/>
              <a:t>JupyterLab</a:t>
            </a:r>
            <a:r>
              <a:rPr lang="en-US" altLang="ja-JP" dirty="0"/>
              <a:t>, </a:t>
            </a:r>
            <a:r>
              <a:rPr lang="en-US" altLang="ja-JP" dirty="0" err="1"/>
              <a:t>spyder</a:t>
            </a:r>
            <a:r>
              <a:rPr lang="ja-JP" altLang="en-US" dirty="0"/>
              <a:t>）のインストール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282347"/>
            <a:ext cx="8379393" cy="166401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python -m pip install -U pip</a:t>
            </a:r>
          </a:p>
          <a:p>
            <a:pPr marL="0" indent="0">
              <a:buNone/>
            </a:pPr>
            <a:r>
              <a:rPr lang="en-US" altLang="ja-JP" dirty="0"/>
              <a:t>python -m pip install -U </a:t>
            </a:r>
            <a:r>
              <a:rPr lang="en-US" altLang="ja-JP" dirty="0" err="1"/>
              <a:t>jupyterlab</a:t>
            </a:r>
            <a:r>
              <a:rPr lang="en-US" altLang="ja-JP" dirty="0"/>
              <a:t> </a:t>
            </a:r>
            <a:r>
              <a:rPr lang="en-US" altLang="ja-JP" dirty="0" err="1"/>
              <a:t>jupyter</a:t>
            </a:r>
            <a:r>
              <a:rPr lang="en-US" altLang="ja-JP" dirty="0"/>
              <a:t> </a:t>
            </a:r>
            <a:r>
              <a:rPr lang="en-US" altLang="ja-JP" dirty="0" err="1"/>
              <a:t>jupyter</a:t>
            </a:r>
            <a:r>
              <a:rPr lang="en-US" altLang="ja-JP" dirty="0"/>
              <a:t>-console </a:t>
            </a:r>
            <a:r>
              <a:rPr lang="en-US" altLang="ja-JP" dirty="0" err="1"/>
              <a:t>jupytext</a:t>
            </a:r>
            <a:r>
              <a:rPr lang="en-US" altLang="ja-JP" dirty="0"/>
              <a:t> </a:t>
            </a:r>
            <a:r>
              <a:rPr lang="en-US" altLang="ja-JP" dirty="0" err="1"/>
              <a:t>spyder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4FA356-1155-47AB-B964-6A7C1AD534EA}"/>
              </a:ext>
            </a:extLst>
          </p:cNvPr>
          <p:cNvSpPr txBox="1"/>
          <p:nvPr/>
        </p:nvSpPr>
        <p:spPr>
          <a:xfrm>
            <a:off x="321845" y="1193326"/>
            <a:ext cx="7733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コマンドプロンプトを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管理者として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し，次のコマンドを実行</a:t>
            </a:r>
          </a:p>
        </p:txBody>
      </p:sp>
    </p:spTree>
    <p:extLst>
      <p:ext uri="{BB962C8B-B14F-4D97-AF65-F5344CB8AC3E}">
        <p14:creationId xmlns:p14="http://schemas.microsoft.com/office/powerpoint/2010/main" val="3566267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0BF2C9-E2E3-4592-B3C4-C1994741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5327C0-CA3E-4684-98FF-C80C4E4083E5}"/>
              </a:ext>
            </a:extLst>
          </p:cNvPr>
          <p:cNvSpPr txBox="1"/>
          <p:nvPr/>
        </p:nvSpPr>
        <p:spPr>
          <a:xfrm>
            <a:off x="149469" y="411403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jupyter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qtconsole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8AA807-093D-4D57-84E3-FF865F9F7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06" y="4575702"/>
            <a:ext cx="3359323" cy="81919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448303-4EB6-43E2-B025-F720E7C031D4}"/>
              </a:ext>
            </a:extLst>
          </p:cNvPr>
          <p:cNvSpPr txBox="1"/>
          <p:nvPr/>
        </p:nvSpPr>
        <p:spPr>
          <a:xfrm>
            <a:off x="1822659" y="5603006"/>
            <a:ext cx="1941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起動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9809FC-63A0-4932-9235-4EC98379F3B7}"/>
              </a:ext>
            </a:extLst>
          </p:cNvPr>
          <p:cNvSpPr txBox="1"/>
          <p:nvPr/>
        </p:nvSpPr>
        <p:spPr>
          <a:xfrm>
            <a:off x="5972676" y="5587768"/>
            <a:ext cx="1941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7E5BD0D-1E1C-4D41-A6D7-0B5D5CEA0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69" y="1408819"/>
            <a:ext cx="2571882" cy="181936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5FEA94-7132-4B83-A62D-D0AC5488A13E}"/>
              </a:ext>
            </a:extLst>
          </p:cNvPr>
          <p:cNvSpPr txBox="1"/>
          <p:nvPr/>
        </p:nvSpPr>
        <p:spPr>
          <a:xfrm>
            <a:off x="1769921" y="3312064"/>
            <a:ext cx="1941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起動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A46F8E-62FD-4033-A964-0D41078F768E}"/>
              </a:ext>
            </a:extLst>
          </p:cNvPr>
          <p:cNvSpPr txBox="1"/>
          <p:nvPr/>
        </p:nvSpPr>
        <p:spPr>
          <a:xfrm>
            <a:off x="96730" y="98076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Python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IDLE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E6E0622-6526-4C4E-AC73-51B8FFCFA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509" y="1408819"/>
            <a:ext cx="4169248" cy="90914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C07990-4212-4BFB-96D3-F3F83A3A8B54}"/>
              </a:ext>
            </a:extLst>
          </p:cNvPr>
          <p:cNvSpPr txBox="1"/>
          <p:nvPr/>
        </p:nvSpPr>
        <p:spPr>
          <a:xfrm>
            <a:off x="5756629" y="2515186"/>
            <a:ext cx="1941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7440789-00B1-4243-A672-94A79D0A3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117" y="4375471"/>
            <a:ext cx="3825491" cy="11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657DFB-A6AF-45EF-8856-E837CC87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③ ビルドツールのインストール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A080B6-F2DE-42FA-B91F-D4A8DEE4D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dirty="0"/>
              <a:t>Visual C++ </a:t>
            </a:r>
            <a:r>
              <a:rPr kumimoji="1" lang="ja-JP" altLang="en-US" dirty="0"/>
              <a:t>ビルドツール」，「</a:t>
            </a:r>
            <a:r>
              <a:rPr kumimoji="1" lang="en-US" altLang="ja-JP" dirty="0"/>
              <a:t>Build Tools for Visual Studio 2019</a:t>
            </a:r>
            <a:r>
              <a:rPr kumimoji="1" lang="ja-JP" altLang="en-US" dirty="0"/>
              <a:t>」と呼んだりもする．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E9066C-5140-4A26-AE64-335BA595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739D31-A107-4CB9-AD3D-F48D1D042786}"/>
              </a:ext>
            </a:extLst>
          </p:cNvPr>
          <p:cNvSpPr txBox="1"/>
          <p:nvPr/>
        </p:nvSpPr>
        <p:spPr>
          <a:xfrm>
            <a:off x="360947" y="2156407"/>
            <a:ext cx="7840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URL: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https://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visualstudio.microsoft.com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/ja/downloads/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2872998-14D7-4CC3-A5BA-B14FD1D95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39" y="3188764"/>
            <a:ext cx="6720432" cy="9197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DFE2909-E61D-4B47-BA21-BB62E8F34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00" y="4108488"/>
            <a:ext cx="6643579" cy="108643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B77233-D9DB-4D22-8577-1AD6F9034165}"/>
              </a:ext>
            </a:extLst>
          </p:cNvPr>
          <p:cNvSpPr txBox="1"/>
          <p:nvPr/>
        </p:nvSpPr>
        <p:spPr>
          <a:xfrm>
            <a:off x="321845" y="5890479"/>
            <a:ext cx="7753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https://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www.kkaneko.jp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/tools/win/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buildtool.html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81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34147"/>
          </a:xfrm>
        </p:spPr>
        <p:txBody>
          <a:bodyPr>
            <a:noAutofit/>
          </a:bodyPr>
          <a:lstStyle/>
          <a:p>
            <a:r>
              <a:rPr lang="ja-JP" altLang="en-US" dirty="0"/>
              <a:t>④ </a:t>
            </a:r>
            <a:r>
              <a:rPr lang="en-US" altLang="ja-JP" dirty="0"/>
              <a:t>NVIDIA </a:t>
            </a:r>
            <a:r>
              <a:rPr lang="ja-JP" altLang="en-US" dirty="0"/>
              <a:t>グラフィックスボードドライバ</a:t>
            </a:r>
            <a:br>
              <a:rPr lang="en-US" altLang="ja-JP" dirty="0"/>
            </a:br>
            <a:r>
              <a:rPr lang="en-US" altLang="ja-JP" dirty="0"/>
              <a:t> </a:t>
            </a:r>
            <a:r>
              <a:rPr lang="ja-JP" altLang="en-US" dirty="0"/>
              <a:t>のインストール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165207"/>
            <a:ext cx="8461208" cy="5014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 </a:t>
            </a:r>
            <a:r>
              <a:rPr lang="en-US" altLang="ja-JP" sz="2400" dirty="0"/>
              <a:t>NVIDIA </a:t>
            </a:r>
            <a:r>
              <a:rPr lang="ja-JP" altLang="en-US" sz="2400" dirty="0"/>
              <a:t>ドライバの </a:t>
            </a:r>
            <a:r>
              <a:rPr lang="en-US" altLang="ja-JP" sz="2400" dirty="0"/>
              <a:t>URL: </a:t>
            </a: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www.nvidia.co.jp</a:t>
            </a:r>
            <a:r>
              <a:rPr lang="en-US" altLang="ja-JP" sz="2400" dirty="0">
                <a:hlinkClick r:id="rId2"/>
              </a:rPr>
              <a:t>/drivers 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9900A64-1E4D-4E94-9194-C350F4023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983" y="1836656"/>
            <a:ext cx="5030931" cy="301418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49B3EC-D733-422E-AB4E-3B8D67C33800}"/>
              </a:ext>
            </a:extLst>
          </p:cNvPr>
          <p:cNvSpPr txBox="1"/>
          <p:nvPr/>
        </p:nvSpPr>
        <p:spPr>
          <a:xfrm>
            <a:off x="321845" y="5890479"/>
            <a:ext cx="8071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www.kkaneko.jp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/tools/win/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nvidiadriver.html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934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34147"/>
          </a:xfrm>
        </p:spPr>
        <p:txBody>
          <a:bodyPr>
            <a:noAutofit/>
          </a:bodyPr>
          <a:lstStyle/>
          <a:p>
            <a:r>
              <a:rPr lang="ja-JP" altLang="en-US" dirty="0"/>
              <a:t>⑤ </a:t>
            </a:r>
            <a:r>
              <a:rPr lang="en-US" altLang="ja-JP" dirty="0"/>
              <a:t>NVIDIA </a:t>
            </a:r>
            <a:r>
              <a:rPr lang="en-US" altLang="ja-JP" dirty="0" err="1"/>
              <a:t>CUDA</a:t>
            </a:r>
            <a:r>
              <a:rPr lang="en-US" altLang="ja-JP" dirty="0"/>
              <a:t> </a:t>
            </a:r>
            <a:r>
              <a:rPr lang="ja-JP" altLang="en-US" dirty="0"/>
              <a:t>ツールキット バージョン </a:t>
            </a:r>
            <a:r>
              <a:rPr lang="en-US" altLang="ja-JP" dirty="0"/>
              <a:t>10.1 </a:t>
            </a:r>
            <a:r>
              <a:rPr lang="ja-JP" altLang="en-US" dirty="0"/>
              <a:t>のインストール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165207"/>
            <a:ext cx="8461208" cy="5014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 </a:t>
            </a:r>
            <a:r>
              <a:rPr lang="en-US" altLang="ja-JP" dirty="0"/>
              <a:t>NVIDIA </a:t>
            </a:r>
            <a:r>
              <a:rPr lang="en-US" altLang="ja-JP" dirty="0" err="1"/>
              <a:t>CUDA</a:t>
            </a:r>
            <a:r>
              <a:rPr lang="en-US" altLang="ja-JP" dirty="0"/>
              <a:t> </a:t>
            </a:r>
            <a:r>
              <a:rPr lang="ja-JP" altLang="en-US" dirty="0"/>
              <a:t>ツールキットの </a:t>
            </a:r>
            <a:r>
              <a:rPr lang="en-US" altLang="ja-JP" dirty="0"/>
              <a:t>URL: 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developer.nvidia.com</a:t>
            </a:r>
            <a:r>
              <a:rPr lang="en-US" altLang="ja-JP" dirty="0">
                <a:hlinkClick r:id="rId2"/>
              </a:rPr>
              <a:t>/</a:t>
            </a:r>
            <a:r>
              <a:rPr lang="en-US" altLang="ja-JP" dirty="0" err="1">
                <a:hlinkClick r:id="rId2"/>
              </a:rPr>
              <a:t>cuda</a:t>
            </a:r>
            <a:r>
              <a:rPr lang="en-US" altLang="ja-JP" dirty="0">
                <a:hlinkClick r:id="rId2"/>
              </a:rPr>
              <a:t>-toolkit-archive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978B398-883C-4569-A4BC-1C99AB9D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43" y="2240879"/>
            <a:ext cx="6099128" cy="304339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B2A4B2-88F5-4273-B5C9-6F2EED271D95}"/>
              </a:ext>
            </a:extLst>
          </p:cNvPr>
          <p:cNvSpPr/>
          <p:nvPr/>
        </p:nvSpPr>
        <p:spPr>
          <a:xfrm>
            <a:off x="873748" y="3917745"/>
            <a:ext cx="2466218" cy="2884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783DA9-9A72-444E-B21B-EBA09312EABF}"/>
              </a:ext>
            </a:extLst>
          </p:cNvPr>
          <p:cNvSpPr txBox="1"/>
          <p:nvPr/>
        </p:nvSpPr>
        <p:spPr>
          <a:xfrm>
            <a:off x="6205955" y="4680238"/>
            <a:ext cx="2736516" cy="86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CUDA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10.1 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の最新版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D3F7E8-E27B-429A-96EF-ADB4C485CD99}"/>
              </a:ext>
            </a:extLst>
          </p:cNvPr>
          <p:cNvSpPr txBox="1"/>
          <p:nvPr/>
        </p:nvSpPr>
        <p:spPr>
          <a:xfrm>
            <a:off x="321845" y="5890479"/>
            <a:ext cx="8071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www.kkaneko.jp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/tools/win/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cuda.html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54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34147"/>
          </a:xfrm>
        </p:spPr>
        <p:txBody>
          <a:bodyPr>
            <a:noAutofit/>
          </a:bodyPr>
          <a:lstStyle/>
          <a:p>
            <a:r>
              <a:rPr lang="ja-JP" altLang="en-US" dirty="0"/>
              <a:t>⑥ </a:t>
            </a:r>
            <a:r>
              <a:rPr lang="en-US" altLang="ja-JP" dirty="0"/>
              <a:t>NVIDIA </a:t>
            </a:r>
            <a:r>
              <a:rPr lang="en-US" altLang="ja-JP" dirty="0" err="1"/>
              <a:t>cuDNN</a:t>
            </a:r>
            <a:r>
              <a:rPr lang="en-US" altLang="ja-JP" dirty="0"/>
              <a:t> </a:t>
            </a:r>
            <a:r>
              <a:rPr lang="ja-JP" altLang="en-US" dirty="0"/>
              <a:t>バージョン </a:t>
            </a:r>
            <a:r>
              <a:rPr lang="en-US" altLang="ja-JP" dirty="0"/>
              <a:t>7 </a:t>
            </a:r>
            <a:r>
              <a:rPr lang="ja-JP" altLang="en-US" dirty="0"/>
              <a:t>のインストール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1263" y="958289"/>
            <a:ext cx="8461208" cy="5014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 </a:t>
            </a:r>
            <a:r>
              <a:rPr lang="en-US" altLang="ja-JP" dirty="0"/>
              <a:t>NVIDIA </a:t>
            </a:r>
            <a:r>
              <a:rPr lang="en-US" altLang="ja-JP" dirty="0" err="1"/>
              <a:t>cuDNN</a:t>
            </a:r>
            <a:r>
              <a:rPr lang="en-US" altLang="ja-JP" dirty="0"/>
              <a:t> </a:t>
            </a:r>
            <a:r>
              <a:rPr lang="ja-JP" altLang="en-US" dirty="0"/>
              <a:t>のダウンロード </a:t>
            </a:r>
            <a:r>
              <a:rPr lang="en-US" altLang="ja-JP" dirty="0"/>
              <a:t>URL: 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developer.nvidia.com</a:t>
            </a:r>
            <a:r>
              <a:rPr lang="en-US" altLang="ja-JP" dirty="0">
                <a:hlinkClick r:id="rId2"/>
              </a:rPr>
              <a:t>/</a:t>
            </a:r>
            <a:r>
              <a:rPr lang="en-US" altLang="ja-JP" dirty="0" err="1">
                <a:hlinkClick r:id="rId2"/>
              </a:rPr>
              <a:t>cudnn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30421" y="3536348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0EA5E2-99E4-41D8-AAA6-CEC97028D8C7}"/>
              </a:ext>
            </a:extLst>
          </p:cNvPr>
          <p:cNvSpPr txBox="1"/>
          <p:nvPr/>
        </p:nvSpPr>
        <p:spPr>
          <a:xfrm>
            <a:off x="201529" y="5156339"/>
            <a:ext cx="89424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NVIDIA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cuDNN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のダウンロードには，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登録が必要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システム環境変数 </a:t>
            </a:r>
            <a:r>
              <a:rPr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CUDNN_PATH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PATH 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の設定が必要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51519F1-363B-4138-8338-2023B6F9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73" y="2086085"/>
            <a:ext cx="3933203" cy="144649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3636C94-A81C-4D48-9B9C-B99422B20865}"/>
              </a:ext>
            </a:extLst>
          </p:cNvPr>
          <p:cNvSpPr/>
          <p:nvPr/>
        </p:nvSpPr>
        <p:spPr>
          <a:xfrm>
            <a:off x="571573" y="3244080"/>
            <a:ext cx="2466218" cy="2884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12AD57-1F3B-4164-9800-A37B13A4C70A}"/>
              </a:ext>
            </a:extLst>
          </p:cNvPr>
          <p:cNvSpPr txBox="1"/>
          <p:nvPr/>
        </p:nvSpPr>
        <p:spPr>
          <a:xfrm>
            <a:off x="481263" y="3728489"/>
            <a:ext cx="445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Archived 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cuDNN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Releases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A9CDCAD-AFA4-4593-83AB-BD121F0BA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098" y="1835408"/>
            <a:ext cx="2749691" cy="2463927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B9FB181-2435-444D-BF54-332CB0EC97AE}"/>
              </a:ext>
            </a:extLst>
          </p:cNvPr>
          <p:cNvSpPr/>
          <p:nvPr/>
        </p:nvSpPr>
        <p:spPr>
          <a:xfrm>
            <a:off x="5147274" y="3866465"/>
            <a:ext cx="2749691" cy="234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3CC8CE-8F65-4D1A-B89D-A726471F16E8}"/>
              </a:ext>
            </a:extLst>
          </p:cNvPr>
          <p:cNvSpPr txBox="1"/>
          <p:nvPr/>
        </p:nvSpPr>
        <p:spPr>
          <a:xfrm>
            <a:off x="4731419" y="4335338"/>
            <a:ext cx="4458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CUDA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10.1 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用の 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cuDNN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バージョン 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 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の最新版</a:t>
            </a:r>
          </a:p>
        </p:txBody>
      </p:sp>
      <p:sp>
        <p:nvSpPr>
          <p:cNvPr id="22" name="テキスト ボックス 21">
            <a:hlinkClick r:id="rId5"/>
            <a:extLst>
              <a:ext uri="{FF2B5EF4-FFF2-40B4-BE49-F238E27FC236}">
                <a16:creationId xmlns:a16="http://schemas.microsoft.com/office/drawing/2014/main" id="{A88CE495-81CD-4A07-A12B-A1DADAD74EB3}"/>
              </a:ext>
            </a:extLst>
          </p:cNvPr>
          <p:cNvSpPr txBox="1"/>
          <p:nvPr/>
        </p:nvSpPr>
        <p:spPr>
          <a:xfrm>
            <a:off x="321845" y="6007809"/>
            <a:ext cx="8071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https://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www.kkaneko.jp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/tools/win/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cudnn.html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38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34147"/>
          </a:xfrm>
        </p:spPr>
        <p:txBody>
          <a:bodyPr>
            <a:noAutofit/>
          </a:bodyPr>
          <a:lstStyle/>
          <a:p>
            <a:r>
              <a:rPr lang="ja-JP" altLang="en-US" dirty="0"/>
              <a:t>⑦ </a:t>
            </a:r>
            <a:r>
              <a:rPr lang="en-US" altLang="ja-JP" dirty="0"/>
              <a:t>TensorFlow, 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ja-JP" altLang="en-US" dirty="0"/>
              <a:t>の旧バージョンのアンインストール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8150A6A6-D98D-46AF-965B-304ADC420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282347"/>
            <a:ext cx="8379393" cy="166401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python -m pip </a:t>
            </a:r>
            <a:r>
              <a:rPr lang="en-US" altLang="ja-JP" b="1" dirty="0"/>
              <a:t>uninstall</a:t>
            </a:r>
            <a:r>
              <a:rPr lang="en-US" altLang="ja-JP" dirty="0"/>
              <a:t> -y </a:t>
            </a:r>
            <a:r>
              <a:rPr lang="en-US" altLang="ja-JP" dirty="0" err="1"/>
              <a:t>tensorflow</a:t>
            </a:r>
            <a:r>
              <a:rPr lang="en-US" altLang="ja-JP" dirty="0"/>
              <a:t> </a:t>
            </a:r>
            <a:r>
              <a:rPr lang="en-US" altLang="ja-JP" dirty="0" err="1"/>
              <a:t>tensorflow-cpu</a:t>
            </a:r>
            <a:r>
              <a:rPr lang="en-US" altLang="ja-JP" dirty="0"/>
              <a:t> </a:t>
            </a:r>
            <a:r>
              <a:rPr lang="en-US" altLang="ja-JP" dirty="0" err="1"/>
              <a:t>tensorflow-gpu</a:t>
            </a:r>
            <a:r>
              <a:rPr lang="en-US" altLang="ja-JP" dirty="0"/>
              <a:t> </a:t>
            </a:r>
            <a:r>
              <a:rPr lang="en-US" altLang="ja-JP" dirty="0" err="1"/>
              <a:t>tensorflow_datasets</a:t>
            </a:r>
            <a:r>
              <a:rPr lang="en-US" altLang="ja-JP" dirty="0"/>
              <a:t> </a:t>
            </a:r>
            <a:r>
              <a:rPr lang="en-US" altLang="ja-JP" dirty="0" err="1"/>
              <a:t>tensorflow</a:t>
            </a:r>
            <a:r>
              <a:rPr lang="en-US" altLang="ja-JP" dirty="0"/>
              <a:t>-hub </a:t>
            </a:r>
            <a:r>
              <a:rPr lang="en-US" altLang="ja-JP" dirty="0" err="1"/>
              <a:t>keras</a:t>
            </a: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60FA18-6B49-4145-9D5E-AE15642DBE78}"/>
              </a:ext>
            </a:extLst>
          </p:cNvPr>
          <p:cNvSpPr txBox="1"/>
          <p:nvPr/>
        </p:nvSpPr>
        <p:spPr>
          <a:xfrm>
            <a:off x="321845" y="1193326"/>
            <a:ext cx="7733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コマンドプロンプトを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管理者として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し，次のコマンドを実行</a:t>
            </a:r>
          </a:p>
        </p:txBody>
      </p:sp>
      <p:sp>
        <p:nvSpPr>
          <p:cNvPr id="14" name="テキスト ボックス 13">
            <a:hlinkClick r:id="rId3"/>
            <a:extLst>
              <a:ext uri="{FF2B5EF4-FFF2-40B4-BE49-F238E27FC236}">
                <a16:creationId xmlns:a16="http://schemas.microsoft.com/office/drawing/2014/main" id="{9ACCA89B-5CC4-465D-9051-73638996CB0E}"/>
              </a:ext>
            </a:extLst>
          </p:cNvPr>
          <p:cNvSpPr txBox="1"/>
          <p:nvPr/>
        </p:nvSpPr>
        <p:spPr>
          <a:xfrm>
            <a:off x="321845" y="5988759"/>
            <a:ext cx="8071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www.kkaneko.jp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/tools/win/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keras.html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98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596997-B59A-44F9-BA04-4C2B16CA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F58D9E-EA79-4E1A-9334-2A4856554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/>
              <a:t>TensorFlow</a:t>
            </a:r>
            <a:r>
              <a:rPr kumimoji="1" lang="en-US" altLang="ja-JP" dirty="0"/>
              <a:t>, </a:t>
            </a:r>
            <a:r>
              <a:rPr kumimoji="1" lang="en-US" altLang="ja-JP" b="1" dirty="0" err="1"/>
              <a:t>Keras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使いたい</a:t>
            </a:r>
            <a:r>
              <a:rPr kumimoji="1" lang="ja-JP" altLang="en-US" dirty="0"/>
              <a:t>，それらの</a:t>
            </a:r>
            <a:r>
              <a:rPr kumimoji="1" lang="ja-JP" altLang="en-US" b="1" dirty="0"/>
              <a:t>インストール</a:t>
            </a:r>
            <a:r>
              <a:rPr kumimoji="1" lang="ja-JP" altLang="en-US" dirty="0"/>
              <a:t>がどのようなものか知りたい人向け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/>
              <a:t>NVIDIA </a:t>
            </a:r>
            <a:r>
              <a:rPr lang="ja-JP" altLang="en-US" dirty="0"/>
              <a:t>グラフィックスボードを</a:t>
            </a:r>
            <a:r>
              <a:rPr lang="ja-JP" altLang="en-US" b="1" u="sng" dirty="0"/>
              <a:t>使わない</a:t>
            </a:r>
            <a:r>
              <a:rPr lang="ja-JP" altLang="en-US" dirty="0"/>
              <a:t>人は，次を無視</a:t>
            </a:r>
            <a:endParaRPr lang="en-US" altLang="ja-JP" dirty="0"/>
          </a:p>
          <a:p>
            <a:pPr lvl="1"/>
            <a:r>
              <a:rPr kumimoji="1" lang="ja-JP" altLang="en-US" sz="2400" dirty="0"/>
              <a:t>ビルドツール</a:t>
            </a:r>
          </a:p>
          <a:p>
            <a:pPr lvl="1"/>
            <a:r>
              <a:rPr kumimoji="1" lang="en-US" altLang="ja-JP" sz="2400" dirty="0"/>
              <a:t>NVIDIA </a:t>
            </a:r>
            <a:r>
              <a:rPr kumimoji="1" lang="en-US" altLang="ja-JP" sz="2400" dirty="0" err="1"/>
              <a:t>CUDA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ツールキット </a:t>
            </a:r>
            <a:r>
              <a:rPr kumimoji="1" lang="en-US" altLang="ja-JP" sz="2400" b="1" dirty="0"/>
              <a:t>10.1</a:t>
            </a:r>
            <a:endParaRPr kumimoji="1" lang="ja-JP" altLang="en-US" sz="2400" b="1" dirty="0"/>
          </a:p>
          <a:p>
            <a:pPr lvl="1"/>
            <a:r>
              <a:rPr lang="en-US" altLang="ja-JP" dirty="0"/>
              <a:t>NVIDIA </a:t>
            </a:r>
            <a:r>
              <a:rPr lang="en-US" altLang="ja-JP" dirty="0" err="1"/>
              <a:t>cuDNN</a:t>
            </a:r>
            <a:r>
              <a:rPr lang="en-US" altLang="ja-JP" dirty="0"/>
              <a:t>  </a:t>
            </a:r>
            <a:r>
              <a:rPr lang="en-US" altLang="ja-JP" b="1" dirty="0"/>
              <a:t>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00F677-1F57-4EF1-AE00-BD2DB433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659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34147"/>
          </a:xfrm>
        </p:spPr>
        <p:txBody>
          <a:bodyPr>
            <a:noAutofit/>
          </a:bodyPr>
          <a:lstStyle/>
          <a:p>
            <a:r>
              <a:rPr lang="ja-JP" altLang="en-US" dirty="0"/>
              <a:t>⑧ </a:t>
            </a:r>
            <a:r>
              <a:rPr lang="en-US" altLang="ja-JP" dirty="0"/>
              <a:t>TensorFlow, 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ja-JP" altLang="en-US" dirty="0"/>
              <a:t>のインストール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E2E95191-53A1-48CC-8E21-77CBBEBD8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215739"/>
            <a:ext cx="8620626" cy="30830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python -m pip </a:t>
            </a:r>
            <a:r>
              <a:rPr lang="en-US" altLang="ja-JP" b="1" dirty="0"/>
              <a:t>install</a:t>
            </a:r>
            <a:r>
              <a:rPr lang="en-US" altLang="ja-JP" dirty="0"/>
              <a:t> -U </a:t>
            </a:r>
            <a:r>
              <a:rPr lang="en-US" altLang="ja-JP" dirty="0" err="1"/>
              <a:t>tensorflow-gpu</a:t>
            </a:r>
            <a:r>
              <a:rPr lang="en-US" altLang="ja-JP" dirty="0"/>
              <a:t> </a:t>
            </a:r>
            <a:r>
              <a:rPr lang="en-US" altLang="ja-JP" dirty="0" err="1"/>
              <a:t>tensorflow_datasets</a:t>
            </a:r>
            <a:r>
              <a:rPr lang="en-US" altLang="ja-JP" dirty="0"/>
              <a:t> </a:t>
            </a:r>
            <a:r>
              <a:rPr lang="en-US" altLang="ja-JP" dirty="0" err="1"/>
              <a:t>tensorflow</a:t>
            </a:r>
            <a:r>
              <a:rPr lang="en-US" altLang="ja-JP" dirty="0"/>
              <a:t>-hub </a:t>
            </a:r>
            <a:r>
              <a:rPr lang="en-US" altLang="ja-JP" dirty="0" err="1"/>
              <a:t>keras</a:t>
            </a:r>
            <a:r>
              <a:rPr lang="en-US" altLang="ja-JP" dirty="0"/>
              <a:t> matplotlib </a:t>
            </a:r>
          </a:p>
          <a:p>
            <a:pPr marL="0" indent="0">
              <a:buNone/>
            </a:pPr>
            <a:r>
              <a:rPr lang="en-US" altLang="ja-JP" dirty="0"/>
              <a:t>python -m pip </a:t>
            </a:r>
            <a:r>
              <a:rPr lang="en-US" altLang="ja-JP" b="1" dirty="0"/>
              <a:t>install</a:t>
            </a:r>
            <a:r>
              <a:rPr lang="en-US" altLang="ja-JP" dirty="0"/>
              <a:t> -q </a:t>
            </a:r>
            <a:r>
              <a:rPr lang="en-US" altLang="ja-JP" dirty="0" err="1"/>
              <a:t>git+https</a:t>
            </a:r>
            <a:r>
              <a:rPr lang="en-US" altLang="ja-JP" dirty="0"/>
              <a:t>://</a:t>
            </a:r>
            <a:r>
              <a:rPr lang="en-US" altLang="ja-JP" dirty="0" err="1"/>
              <a:t>github.com</a:t>
            </a:r>
            <a:r>
              <a:rPr lang="en-US" altLang="ja-JP" dirty="0"/>
              <a:t>/</a:t>
            </a:r>
            <a:r>
              <a:rPr lang="en-US" altLang="ja-JP" dirty="0" err="1"/>
              <a:t>tensorflow</a:t>
            </a:r>
            <a:r>
              <a:rPr lang="en-US" altLang="ja-JP" dirty="0"/>
              <a:t>/docs</a:t>
            </a:r>
          </a:p>
          <a:p>
            <a:pPr marL="0" indent="0">
              <a:buNone/>
            </a:pPr>
            <a:r>
              <a:rPr lang="en-US" altLang="ja-JP" dirty="0"/>
              <a:t>python -m pip </a:t>
            </a:r>
            <a:r>
              <a:rPr lang="en-US" altLang="ja-JP" b="1" dirty="0"/>
              <a:t>install</a:t>
            </a:r>
            <a:r>
              <a:rPr lang="en-US" altLang="ja-JP" dirty="0"/>
              <a:t> -q </a:t>
            </a:r>
            <a:r>
              <a:rPr lang="en-US" altLang="ja-JP" dirty="0" err="1"/>
              <a:t>git+https</a:t>
            </a:r>
            <a:r>
              <a:rPr lang="en-US" altLang="ja-JP" dirty="0"/>
              <a:t>://</a:t>
            </a:r>
            <a:r>
              <a:rPr lang="en-US" altLang="ja-JP" dirty="0" err="1"/>
              <a:t>github.com</a:t>
            </a:r>
            <a:r>
              <a:rPr lang="en-US" altLang="ja-JP" dirty="0"/>
              <a:t>/</a:t>
            </a:r>
            <a:r>
              <a:rPr lang="en-US" altLang="ja-JP" dirty="0" err="1"/>
              <a:t>tensorflow</a:t>
            </a:r>
            <a:r>
              <a:rPr lang="en-US" altLang="ja-JP" dirty="0"/>
              <a:t>/</a:t>
            </a:r>
            <a:r>
              <a:rPr lang="en-US" altLang="ja-JP" dirty="0" err="1"/>
              <a:t>examples.git</a:t>
            </a:r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A9623E-89E3-47DD-8692-71F5D11571A7}"/>
              </a:ext>
            </a:extLst>
          </p:cNvPr>
          <p:cNvSpPr txBox="1"/>
          <p:nvPr/>
        </p:nvSpPr>
        <p:spPr>
          <a:xfrm>
            <a:off x="321845" y="1231827"/>
            <a:ext cx="7733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コマンドプロンプトを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管理者として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し，次のコマンドを実行</a:t>
            </a:r>
          </a:p>
        </p:txBody>
      </p:sp>
      <p:sp>
        <p:nvSpPr>
          <p:cNvPr id="12" name="テキスト ボックス 11">
            <a:hlinkClick r:id="rId3"/>
            <a:extLst>
              <a:ext uri="{FF2B5EF4-FFF2-40B4-BE49-F238E27FC236}">
                <a16:creationId xmlns:a16="http://schemas.microsoft.com/office/drawing/2014/main" id="{54496DCF-E418-48F0-A824-668EE453B068}"/>
              </a:ext>
            </a:extLst>
          </p:cNvPr>
          <p:cNvSpPr txBox="1"/>
          <p:nvPr/>
        </p:nvSpPr>
        <p:spPr>
          <a:xfrm>
            <a:off x="321845" y="5988759"/>
            <a:ext cx="8071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www.kkaneko.jp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/tools/win/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keras.html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E14812-FE6B-43DC-814F-F23DFACDE4F7}"/>
              </a:ext>
            </a:extLst>
          </p:cNvPr>
          <p:cNvSpPr txBox="1"/>
          <p:nvPr/>
        </p:nvSpPr>
        <p:spPr>
          <a:xfrm>
            <a:off x="869950" y="5441507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関連ソフトもインストールしている</a:t>
            </a:r>
          </a:p>
        </p:txBody>
      </p:sp>
    </p:spTree>
    <p:extLst>
      <p:ext uri="{BB962C8B-B14F-4D97-AF65-F5344CB8AC3E}">
        <p14:creationId xmlns:p14="http://schemas.microsoft.com/office/powerpoint/2010/main" val="3371629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34147"/>
          </a:xfrm>
        </p:spPr>
        <p:txBody>
          <a:bodyPr>
            <a:noAutofit/>
          </a:bodyPr>
          <a:lstStyle/>
          <a:p>
            <a:r>
              <a:rPr lang="ja-JP" altLang="en-US" dirty="0"/>
              <a:t>⑨ </a:t>
            </a:r>
            <a:r>
              <a:rPr lang="en-US" altLang="ja-JP" dirty="0"/>
              <a:t>GPU </a:t>
            </a:r>
            <a:r>
              <a:rPr lang="ja-JP" altLang="en-US" dirty="0"/>
              <a:t>が認識できているかの確認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53255E9-0EE3-4B92-995A-63052AD7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20847"/>
            <a:ext cx="8620626" cy="11081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python -c "from </a:t>
            </a:r>
            <a:r>
              <a:rPr lang="en-US" altLang="ja-JP" dirty="0" err="1"/>
              <a:t>tensorflow.python.client</a:t>
            </a:r>
            <a:r>
              <a:rPr lang="en-US" altLang="ja-JP" dirty="0"/>
              <a:t> import </a:t>
            </a:r>
            <a:r>
              <a:rPr lang="en-US" altLang="ja-JP" dirty="0" err="1"/>
              <a:t>device_lib</a:t>
            </a:r>
            <a:r>
              <a:rPr lang="en-US" altLang="ja-JP" dirty="0"/>
              <a:t>; print(</a:t>
            </a:r>
            <a:r>
              <a:rPr lang="en-US" altLang="ja-JP" dirty="0" err="1"/>
              <a:t>device_lib.list_local_devices</a:t>
            </a:r>
            <a:r>
              <a:rPr lang="en-US" altLang="ja-JP" dirty="0"/>
              <a:t>())"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0BBD83-EEE6-4AFF-8C39-43FDD4122F43}"/>
              </a:ext>
            </a:extLst>
          </p:cNvPr>
          <p:cNvSpPr txBox="1"/>
          <p:nvPr/>
        </p:nvSpPr>
        <p:spPr>
          <a:xfrm>
            <a:off x="321845" y="1231827"/>
            <a:ext cx="7733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コマンドプロンプトを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管理者として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し，次のコマンドを実行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BBA9C23-523B-4DC2-9190-1B6B900BA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723" y="3995637"/>
            <a:ext cx="3175163" cy="129229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6EAF253-3ABD-4B3C-A4BE-10D51E07E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7" y="3490841"/>
            <a:ext cx="4534988" cy="251532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7B42D6D-250B-49FB-AB4D-E14184C1A89E}"/>
              </a:ext>
            </a:extLst>
          </p:cNvPr>
          <p:cNvSpPr/>
          <p:nvPr/>
        </p:nvSpPr>
        <p:spPr>
          <a:xfrm>
            <a:off x="100267" y="5062888"/>
            <a:ext cx="1184706" cy="471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2F0182B-3D26-430E-A60F-62BF55BA257E}"/>
              </a:ext>
            </a:extLst>
          </p:cNvPr>
          <p:cNvCxnSpPr/>
          <p:nvPr/>
        </p:nvCxnSpPr>
        <p:spPr>
          <a:xfrm flipV="1">
            <a:off x="1284973" y="3995637"/>
            <a:ext cx="3773103" cy="1067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50B7BCE-6125-49AD-A8FD-B183F1681C7F}"/>
              </a:ext>
            </a:extLst>
          </p:cNvPr>
          <p:cNvCxnSpPr>
            <a:cxnSpLocks/>
          </p:cNvCxnSpPr>
          <p:nvPr/>
        </p:nvCxnSpPr>
        <p:spPr>
          <a:xfrm flipV="1">
            <a:off x="1232620" y="5287928"/>
            <a:ext cx="3773103" cy="246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hlinkClick r:id="rId5"/>
            <a:extLst>
              <a:ext uri="{FF2B5EF4-FFF2-40B4-BE49-F238E27FC236}">
                <a16:creationId xmlns:a16="http://schemas.microsoft.com/office/drawing/2014/main" id="{14419BD9-C8EE-4B5B-A61B-43D73A2D5F25}"/>
              </a:ext>
            </a:extLst>
          </p:cNvPr>
          <p:cNvSpPr txBox="1"/>
          <p:nvPr/>
        </p:nvSpPr>
        <p:spPr>
          <a:xfrm>
            <a:off x="321845" y="5988759"/>
            <a:ext cx="8071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6"/>
              </a:rPr>
              <a:t>https://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6"/>
              </a:rPr>
              <a:t>www.kkaneko.jp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6"/>
              </a:rPr>
              <a:t>/tools/win/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6"/>
              </a:rPr>
              <a:t>keras.html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52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34147"/>
          </a:xfrm>
        </p:spPr>
        <p:txBody>
          <a:bodyPr>
            <a:noAutofit/>
          </a:bodyPr>
          <a:lstStyle/>
          <a:p>
            <a:r>
              <a:rPr lang="ja-JP" altLang="en-US" dirty="0"/>
              <a:t>⑩ </a:t>
            </a:r>
            <a:r>
              <a:rPr lang="en-US" altLang="ja-JP" dirty="0"/>
              <a:t>TensorFlow</a:t>
            </a:r>
            <a:r>
              <a:rPr lang="ja-JP" altLang="en-US" dirty="0"/>
              <a:t> を扱う </a:t>
            </a:r>
            <a:r>
              <a:rPr lang="en-US" altLang="ja-JP" dirty="0"/>
              <a:t>Python </a:t>
            </a:r>
            <a:r>
              <a:rPr lang="ja-JP" altLang="en-US" dirty="0"/>
              <a:t>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テキスト ボックス 8">
            <a:hlinkClick r:id="rId2"/>
            <a:extLst>
              <a:ext uri="{FF2B5EF4-FFF2-40B4-BE49-F238E27FC236}">
                <a16:creationId xmlns:a16="http://schemas.microsoft.com/office/drawing/2014/main" id="{1005F0CB-4872-4A8B-A4DB-8B4445D070DD}"/>
              </a:ext>
            </a:extLst>
          </p:cNvPr>
          <p:cNvSpPr txBox="1"/>
          <p:nvPr/>
        </p:nvSpPr>
        <p:spPr>
          <a:xfrm>
            <a:off x="321845" y="5988759"/>
            <a:ext cx="8071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www.kkaneko.jp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/tools/win/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keras.html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0E1A393-C376-4FE4-8B9D-DC349866CE21}"/>
              </a:ext>
            </a:extLst>
          </p:cNvPr>
          <p:cNvSpPr txBox="1"/>
          <p:nvPr/>
        </p:nvSpPr>
        <p:spPr>
          <a:xfrm>
            <a:off x="1847429" y="1416050"/>
            <a:ext cx="4560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tensorflow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tf</a:t>
            </a:r>
            <a:endParaRPr kumimoji="1" lang="en-US" altLang="ja-JP" sz="2400" dirty="0"/>
          </a:p>
          <a:p>
            <a:r>
              <a:rPr kumimoji="1" lang="en-US" altLang="ja-JP" sz="2400" dirty="0" err="1"/>
              <a:t>matrix1</a:t>
            </a:r>
            <a:r>
              <a:rPr kumimoji="1" lang="en-US" altLang="ja-JP" sz="2400" dirty="0"/>
              <a:t> = </a:t>
            </a:r>
            <a:r>
              <a:rPr kumimoji="1" lang="en-US" altLang="ja-JP" sz="2400" dirty="0" err="1"/>
              <a:t>tf.constant</a:t>
            </a:r>
            <a:r>
              <a:rPr kumimoji="1" lang="en-US" altLang="ja-JP" sz="2400" dirty="0"/>
              <a:t>([[3., 3.]])</a:t>
            </a:r>
          </a:p>
          <a:p>
            <a:r>
              <a:rPr kumimoji="1" lang="en-US" altLang="ja-JP" sz="2400" dirty="0" err="1"/>
              <a:t>matrix2</a:t>
            </a:r>
            <a:r>
              <a:rPr kumimoji="1" lang="en-US" altLang="ja-JP" sz="2400" dirty="0"/>
              <a:t> = </a:t>
            </a:r>
            <a:r>
              <a:rPr kumimoji="1" lang="en-US" altLang="ja-JP" sz="2400" dirty="0" err="1"/>
              <a:t>tf.constant</a:t>
            </a:r>
            <a:r>
              <a:rPr kumimoji="1" lang="en-US" altLang="ja-JP" sz="2400" dirty="0"/>
              <a:t>([[2.],[2.]])</a:t>
            </a:r>
          </a:p>
          <a:p>
            <a:r>
              <a:rPr kumimoji="1" lang="en-US" altLang="ja-JP" sz="2400" dirty="0"/>
              <a:t>print( </a:t>
            </a:r>
            <a:r>
              <a:rPr kumimoji="1" lang="en-US" altLang="ja-JP" sz="2400" dirty="0" err="1"/>
              <a:t>tf.matmul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matrix1</a:t>
            </a:r>
            <a:r>
              <a:rPr kumimoji="1" lang="en-US" altLang="ja-JP" sz="2400" dirty="0"/>
              <a:t>, </a:t>
            </a:r>
            <a:r>
              <a:rPr kumimoji="1" lang="en-US" altLang="ja-JP" sz="2400" dirty="0" err="1"/>
              <a:t>matrix2</a:t>
            </a:r>
            <a:r>
              <a:rPr kumimoji="1" lang="en-US" altLang="ja-JP" sz="2400" dirty="0"/>
              <a:t>) )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FE7944-0DB4-4C64-BFDD-62721D16F813}"/>
              </a:ext>
            </a:extLst>
          </p:cNvPr>
          <p:cNvSpPr txBox="1"/>
          <p:nvPr/>
        </p:nvSpPr>
        <p:spPr>
          <a:xfrm>
            <a:off x="1851773" y="3615404"/>
            <a:ext cx="654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結果として 「</a:t>
            </a:r>
            <a:r>
              <a:rPr lang="en-US" altLang="ja-JP" sz="2400" b="1" dirty="0"/>
              <a:t>[[ 12.]]</a:t>
            </a:r>
            <a:r>
              <a:rPr lang="ja-JP" altLang="en-US" sz="2400" dirty="0"/>
              <a:t>」のように表示される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152757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5032D0-597B-495A-937A-78F4AE1F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435338-8DD8-4375-BF3E-9ECAE399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dirty="0"/>
              <a:t>単にインストールするだけ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1D379B-42FB-49AC-90AA-D167F732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93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5032D0-597B-495A-937A-78F4AE1F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435338-8DD8-4375-BF3E-9ECAE399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複数のソフト</a:t>
            </a:r>
            <a:r>
              <a:rPr lang="ja-JP" altLang="en-US" dirty="0"/>
              <a:t>が関係する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Window </a:t>
            </a:r>
            <a:r>
              <a:rPr kumimoji="1" lang="ja-JP" altLang="en-US" b="1" dirty="0"/>
              <a:t>のコマンドプロンプト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Python </a:t>
            </a:r>
            <a:r>
              <a:rPr kumimoji="1" lang="ja-JP" altLang="en-US" b="1" dirty="0"/>
              <a:t>のパッケージ管理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バージョン指定</a:t>
            </a:r>
            <a:br>
              <a:rPr lang="en-US" altLang="ja-JP" dirty="0"/>
            </a:br>
            <a:r>
              <a:rPr kumimoji="1" lang="en-US" altLang="ja-JP" dirty="0"/>
              <a:t>NVIDIA </a:t>
            </a:r>
            <a:r>
              <a:rPr kumimoji="1" lang="en-US" altLang="ja-JP" dirty="0" err="1"/>
              <a:t>CUDA</a:t>
            </a:r>
            <a:r>
              <a:rPr lang="ja-JP" altLang="en-US" dirty="0"/>
              <a:t> ツールキット </a:t>
            </a:r>
            <a:r>
              <a:rPr lang="en-US" altLang="ja-JP" b="1" dirty="0"/>
              <a:t>10.1</a:t>
            </a:r>
            <a:r>
              <a:rPr lang="en-US" altLang="ja-JP" dirty="0"/>
              <a:t>, NVIDIA </a:t>
            </a:r>
            <a:r>
              <a:rPr lang="en-US" altLang="ja-JP" dirty="0" err="1"/>
              <a:t>cuDNN</a:t>
            </a:r>
            <a:r>
              <a:rPr lang="en-US" altLang="ja-JP" dirty="0"/>
              <a:t>  </a:t>
            </a:r>
            <a:r>
              <a:rPr lang="en-US" altLang="ja-JP" b="1" dirty="0"/>
              <a:t>7</a:t>
            </a:r>
            <a:r>
              <a:rPr lang="en-US" altLang="ja-JP" dirty="0"/>
              <a:t> </a:t>
            </a:r>
            <a:r>
              <a:rPr lang="ja-JP" altLang="en-US" dirty="0"/>
              <a:t>は，</a:t>
            </a:r>
            <a:r>
              <a:rPr kumimoji="1" lang="ja-JP" altLang="en-US" b="1" dirty="0"/>
              <a:t>バージョン指定</a:t>
            </a:r>
            <a:r>
              <a:rPr lang="ja-JP" altLang="en-US" dirty="0"/>
              <a:t>（最新バージョンは </a:t>
            </a:r>
            <a:r>
              <a:rPr lang="en-US" altLang="ja-JP" dirty="0"/>
              <a:t>NG</a:t>
            </a:r>
            <a:r>
              <a:rPr lang="ja-JP" altLang="en-US" dirty="0"/>
              <a:t>）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NVIDIA</a:t>
            </a:r>
            <a:r>
              <a:rPr lang="ja-JP" altLang="en-US" dirty="0"/>
              <a:t> </a:t>
            </a:r>
            <a:r>
              <a:rPr lang="en-US" altLang="ja-JP" dirty="0" err="1"/>
              <a:t>cuDNN</a:t>
            </a:r>
            <a:r>
              <a:rPr lang="ja-JP" altLang="en-US" dirty="0"/>
              <a:t> </a:t>
            </a:r>
            <a:r>
              <a:rPr lang="en-US" altLang="ja-JP" dirty="0"/>
              <a:t>7</a:t>
            </a:r>
            <a:r>
              <a:rPr lang="ja-JP" altLang="en-US" dirty="0"/>
              <a:t> のダウンロードには，</a:t>
            </a:r>
            <a:r>
              <a:rPr lang="ja-JP" altLang="en-US" b="1" dirty="0"/>
              <a:t>登録が必要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いったん，アンインストールが必要かも</a:t>
            </a:r>
            <a:br>
              <a:rPr kumimoji="1" lang="en-US" altLang="ja-JP" dirty="0"/>
            </a:b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1D379B-42FB-49AC-90AA-D167F732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37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6C6CE3-7AE0-4AA1-98D9-67FE5B64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複数のソフトが関係する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2B95EA-4482-4878-945A-A064B80A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A26E5B-0DEF-4F8F-9551-F8B6BF798ACF}"/>
              </a:ext>
            </a:extLst>
          </p:cNvPr>
          <p:cNvSpPr txBox="1"/>
          <p:nvPr/>
        </p:nvSpPr>
        <p:spPr>
          <a:xfrm>
            <a:off x="1588443" y="5543877"/>
            <a:ext cx="17235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プロセッサ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9100D7-9209-4D23-AF0D-8A987D3F0372}"/>
              </a:ext>
            </a:extLst>
          </p:cNvPr>
          <p:cNvSpPr txBox="1"/>
          <p:nvPr/>
        </p:nvSpPr>
        <p:spPr>
          <a:xfrm>
            <a:off x="4118762" y="5543877"/>
            <a:ext cx="387798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GPU </a:t>
            </a:r>
          </a:p>
          <a:p>
            <a:pPr algn="ctr"/>
            <a:r>
              <a:rPr kumimoji="1" lang="ja-JP" altLang="en-US" sz="2400" dirty="0"/>
              <a:t>（グラフィックスボード）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CD9AD7B-15B4-4494-8FDE-C0A2791B4EFB}"/>
              </a:ext>
            </a:extLst>
          </p:cNvPr>
          <p:cNvCxnSpPr/>
          <p:nvPr/>
        </p:nvCxnSpPr>
        <p:spPr>
          <a:xfrm>
            <a:off x="433687" y="5155473"/>
            <a:ext cx="8036270" cy="418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F8C59C-4CA3-49FD-A81E-C232D4B7D9D6}"/>
              </a:ext>
            </a:extLst>
          </p:cNvPr>
          <p:cNvSpPr txBox="1"/>
          <p:nvPr/>
        </p:nvSpPr>
        <p:spPr>
          <a:xfrm>
            <a:off x="3100875" y="4509755"/>
            <a:ext cx="135094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Windows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50477F-FED8-4122-B4C9-357347B0CC57}"/>
              </a:ext>
            </a:extLst>
          </p:cNvPr>
          <p:cNvSpPr txBox="1"/>
          <p:nvPr/>
        </p:nvSpPr>
        <p:spPr>
          <a:xfrm>
            <a:off x="3227646" y="3739303"/>
            <a:ext cx="57647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/>
              <a:t>NVIDIA </a:t>
            </a:r>
            <a:r>
              <a:rPr kumimoji="1" lang="ja-JP" altLang="en-US" sz="2400" dirty="0"/>
              <a:t>グラフィックスボード・ドライバ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56880C-B843-4906-B63A-A2B9DD255323}"/>
              </a:ext>
            </a:extLst>
          </p:cNvPr>
          <p:cNvSpPr txBox="1"/>
          <p:nvPr/>
        </p:nvSpPr>
        <p:spPr>
          <a:xfrm>
            <a:off x="1733294" y="2967335"/>
            <a:ext cx="10743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Python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822D82-A9C3-407A-9FA2-E91EC7E57584}"/>
              </a:ext>
            </a:extLst>
          </p:cNvPr>
          <p:cNvSpPr txBox="1"/>
          <p:nvPr/>
        </p:nvSpPr>
        <p:spPr>
          <a:xfrm>
            <a:off x="1980987" y="2207685"/>
            <a:ext cx="5790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pip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2A05EE-C28C-4E07-90D9-8EA644A7DBF3}"/>
              </a:ext>
            </a:extLst>
          </p:cNvPr>
          <p:cNvSpPr txBox="1"/>
          <p:nvPr/>
        </p:nvSpPr>
        <p:spPr>
          <a:xfrm>
            <a:off x="1069488" y="1512573"/>
            <a:ext cx="24020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TensorFlow, </a:t>
            </a:r>
            <a:r>
              <a:rPr kumimoji="1" lang="en-US" altLang="ja-JP" sz="2400" dirty="0" err="1"/>
              <a:t>Keras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3A79CC-37A1-4974-9E6A-173EA3D2841B}"/>
              </a:ext>
            </a:extLst>
          </p:cNvPr>
          <p:cNvSpPr txBox="1"/>
          <p:nvPr/>
        </p:nvSpPr>
        <p:spPr>
          <a:xfrm>
            <a:off x="3471492" y="2967335"/>
            <a:ext cx="20313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ビルドツール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EE3FB3-ECF8-4DF0-9F07-FD48C65B5B58}"/>
              </a:ext>
            </a:extLst>
          </p:cNvPr>
          <p:cNvSpPr txBox="1"/>
          <p:nvPr/>
        </p:nvSpPr>
        <p:spPr>
          <a:xfrm>
            <a:off x="4064938" y="2259250"/>
            <a:ext cx="43992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NVIDIA </a:t>
            </a:r>
            <a:r>
              <a:rPr kumimoji="1" lang="en-US" altLang="ja-JP" sz="2400" dirty="0" err="1"/>
              <a:t>CUDA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ツールキット </a:t>
            </a:r>
            <a:r>
              <a:rPr kumimoji="1" lang="en-US" altLang="ja-JP" sz="2400" dirty="0"/>
              <a:t>10.1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FD2688-55EB-4335-835D-143E97009F8B}"/>
              </a:ext>
            </a:extLst>
          </p:cNvPr>
          <p:cNvSpPr txBox="1"/>
          <p:nvPr/>
        </p:nvSpPr>
        <p:spPr>
          <a:xfrm>
            <a:off x="1083278" y="760662"/>
            <a:ext cx="23744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Python </a:t>
            </a:r>
            <a:r>
              <a:rPr kumimoji="1" lang="ja-JP" altLang="en-US" sz="2400" dirty="0"/>
              <a:t>開発環境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A26BE7-4409-400B-BB54-5C8CA2FD3744}"/>
              </a:ext>
            </a:extLst>
          </p:cNvPr>
          <p:cNvSpPr txBox="1"/>
          <p:nvPr/>
        </p:nvSpPr>
        <p:spPr>
          <a:xfrm>
            <a:off x="5104645" y="1411601"/>
            <a:ext cx="23198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NVIDIA  </a:t>
            </a:r>
            <a:r>
              <a:rPr kumimoji="1" lang="en-US" altLang="ja-JP" sz="2400" dirty="0" err="1"/>
              <a:t>cuDNN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7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9751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A870A-30B1-44AB-A11E-78413214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Windows </a:t>
            </a:r>
            <a:r>
              <a:rPr kumimoji="1" lang="ja-JP" altLang="en-US" dirty="0"/>
              <a:t>のコマンドプロンプト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AE3CD1-7626-4E77-8876-C2A71512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43A2D5-A5EC-4AAA-ABDD-066E97C1B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1312697"/>
            <a:ext cx="3985977" cy="434737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FD05E7-39DD-4905-A55F-39FA10FF9736}"/>
              </a:ext>
            </a:extLst>
          </p:cNvPr>
          <p:cNvSpPr/>
          <p:nvPr/>
        </p:nvSpPr>
        <p:spPr>
          <a:xfrm>
            <a:off x="2722300" y="3163890"/>
            <a:ext cx="1130954" cy="202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FBE094-835B-4514-A6F7-1006812A542C}"/>
              </a:ext>
            </a:extLst>
          </p:cNvPr>
          <p:cNvSpPr/>
          <p:nvPr/>
        </p:nvSpPr>
        <p:spPr>
          <a:xfrm>
            <a:off x="321845" y="1849497"/>
            <a:ext cx="1430984" cy="408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743667-5342-424B-B949-05D18ACE7D02}"/>
              </a:ext>
            </a:extLst>
          </p:cNvPr>
          <p:cNvSpPr/>
          <p:nvPr/>
        </p:nvSpPr>
        <p:spPr>
          <a:xfrm>
            <a:off x="321845" y="5372366"/>
            <a:ext cx="1303220" cy="3346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035B9C-1531-4BD7-A15B-875B4BB4E310}"/>
              </a:ext>
            </a:extLst>
          </p:cNvPr>
          <p:cNvSpPr txBox="1"/>
          <p:nvPr/>
        </p:nvSpPr>
        <p:spPr>
          <a:xfrm>
            <a:off x="321846" y="5781242"/>
            <a:ext cx="162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cmd.exe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047D13-392A-4E17-9C9D-ACE7CC922182}"/>
              </a:ext>
            </a:extLst>
          </p:cNvPr>
          <p:cNvSpPr txBox="1"/>
          <p:nvPr/>
        </p:nvSpPr>
        <p:spPr>
          <a:xfrm>
            <a:off x="1845348" y="6308080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コマンドプロンプトを管理者として実行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C9E7C9-E459-4391-95AE-513B774B62AF}"/>
              </a:ext>
            </a:extLst>
          </p:cNvPr>
          <p:cNvSpPr txBox="1"/>
          <p:nvPr/>
        </p:nvSpPr>
        <p:spPr>
          <a:xfrm>
            <a:off x="926594" y="729860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さまざまな</a:t>
            </a:r>
            <a:r>
              <a:rPr kumimoji="1"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コマンド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を操作を行うため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D9471D4-884E-49AD-BA2D-C53257515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670" y="1566262"/>
            <a:ext cx="4146763" cy="13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D3605-9068-4175-AD1F-5CB05249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のパッケージ管理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5E9AEE-4C23-44AC-88FA-7EF8211AC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/>
              <a:t>TensorFlow</a:t>
            </a:r>
            <a:r>
              <a:rPr kumimoji="1" lang="en-US" altLang="ja-JP" dirty="0"/>
              <a:t> </a:t>
            </a:r>
            <a:r>
              <a:rPr kumimoji="1" lang="ja-JP" altLang="en-US" dirty="0"/>
              <a:t>や </a:t>
            </a:r>
            <a:r>
              <a:rPr kumimoji="1" lang="en-US" altLang="ja-JP" b="1" dirty="0" err="1"/>
              <a:t>Keras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 </a:t>
            </a:r>
            <a:r>
              <a:rPr kumimoji="1" lang="en-US" altLang="ja-JP" b="1" dirty="0"/>
              <a:t>Python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のパッケージ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b="1" dirty="0"/>
              <a:t>Python 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プログラミングのためのシステム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インストール</a:t>
            </a:r>
            <a:r>
              <a:rPr kumimoji="1" lang="ja-JP" altLang="en-US" dirty="0"/>
              <a:t>には </a:t>
            </a:r>
            <a:r>
              <a:rPr kumimoji="1" lang="en-US" altLang="ja-JP" b="1" dirty="0"/>
              <a:t>pip </a:t>
            </a:r>
            <a:r>
              <a:rPr kumimoji="1" lang="ja-JP" altLang="en-US" b="1" dirty="0"/>
              <a:t>コマンド</a:t>
            </a:r>
            <a:r>
              <a:rPr kumimoji="1" lang="ja-JP" altLang="en-US" dirty="0"/>
              <a:t>を使用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Python </a:t>
            </a:r>
            <a:r>
              <a:rPr kumimoji="1" lang="ja-JP" altLang="en-US" dirty="0"/>
              <a:t>のインストール時に，</a:t>
            </a:r>
            <a:r>
              <a:rPr kumimoji="1" lang="ja-JP" altLang="en-US" b="1" dirty="0"/>
              <a:t>パッケージをシステム領域に置く</a:t>
            </a:r>
            <a:r>
              <a:rPr kumimoji="1" lang="ja-JP" altLang="en-US" dirty="0"/>
              <a:t>か，</a:t>
            </a:r>
            <a:r>
              <a:rPr kumimoji="1" lang="ja-JP" altLang="en-US" b="1" dirty="0"/>
              <a:t>ユーザ領域に置くか</a:t>
            </a:r>
            <a:r>
              <a:rPr kumimoji="1" lang="ja-JP" altLang="en-US" dirty="0"/>
              <a:t>を選べる．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b="1" dirty="0"/>
              <a:t>システム領域に置く</a:t>
            </a:r>
            <a:r>
              <a:rPr kumimoji="1" lang="ja-JP" altLang="en-US" dirty="0"/>
              <a:t>方がトラブルが少ない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2751E0-ECB7-453B-8CE9-98005C07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91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611D0A-620A-4D62-AD40-88B506F7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バージョン指定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B8F9E8-9774-4EEF-B858-3C77AF470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NVIDIA </a:t>
            </a:r>
            <a:r>
              <a:rPr kumimoji="1" lang="en-US" altLang="ja-JP" dirty="0" err="1"/>
              <a:t>CUDA</a:t>
            </a:r>
            <a:r>
              <a:rPr lang="ja-JP" altLang="en-US" dirty="0"/>
              <a:t> ツールキット </a:t>
            </a:r>
            <a:r>
              <a:rPr lang="en-US" altLang="ja-JP" b="1" dirty="0"/>
              <a:t>10.1</a:t>
            </a:r>
          </a:p>
          <a:p>
            <a:r>
              <a:rPr lang="en-US" altLang="ja-JP" dirty="0"/>
              <a:t>NVIDIA </a:t>
            </a:r>
            <a:r>
              <a:rPr lang="en-US" altLang="ja-JP" dirty="0" err="1"/>
              <a:t>cuDNN</a:t>
            </a:r>
            <a:r>
              <a:rPr lang="en-US" altLang="ja-JP" dirty="0"/>
              <a:t>  </a:t>
            </a:r>
            <a:r>
              <a:rPr lang="en-US" altLang="ja-JP" b="1" dirty="0"/>
              <a:t>7</a:t>
            </a:r>
            <a:r>
              <a:rPr lang="en-US" altLang="ja-JP" dirty="0"/>
              <a:t> </a:t>
            </a:r>
            <a:r>
              <a:rPr lang="ja-JP" altLang="en-US" dirty="0"/>
              <a:t>は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バージョン指定</a:t>
            </a:r>
            <a:r>
              <a:rPr lang="ja-JP" altLang="en-US" dirty="0"/>
              <a:t>（</a:t>
            </a:r>
            <a:r>
              <a:rPr lang="en-US" altLang="ja-JP" dirty="0"/>
              <a:t>2020</a:t>
            </a:r>
            <a:r>
              <a:rPr lang="ja-JP" altLang="en-US" dirty="0"/>
              <a:t>年</a:t>
            </a:r>
            <a:r>
              <a:rPr lang="en-US" altLang="ja-JP" dirty="0"/>
              <a:t> 9</a:t>
            </a:r>
            <a:r>
              <a:rPr lang="ja-JP" altLang="en-US" dirty="0"/>
              <a:t>月時点）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最新バージョンは </a:t>
            </a:r>
            <a:r>
              <a:rPr lang="en-US" altLang="ja-JP" dirty="0"/>
              <a:t>NG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12A60F-2A1A-4BB2-98CA-F9709247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48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F5CA3B-3280-4FD8-8BD9-35327E8F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NVIDIA </a:t>
            </a:r>
            <a:r>
              <a:rPr kumimoji="1" lang="en-US" altLang="ja-JP" dirty="0" err="1"/>
              <a:t>cuDNN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のダウンロードには，登録が必要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D7DF14-2161-4F87-90F5-6F537398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E446FBA-8DD2-42C4-8CEC-3A3B5C5DD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59" y="683637"/>
            <a:ext cx="2716467" cy="148696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785EE3A-A88A-4CB2-8D26-17B00AC02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59" y="2321788"/>
            <a:ext cx="2080764" cy="156504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40507F9-2533-4AED-BA69-C7F86E7FE924}"/>
              </a:ext>
            </a:extLst>
          </p:cNvPr>
          <p:cNvSpPr/>
          <p:nvPr/>
        </p:nvSpPr>
        <p:spPr>
          <a:xfrm>
            <a:off x="2325493" y="1214161"/>
            <a:ext cx="1358234" cy="275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45D7A4-2F7B-4BC1-A7D6-BF03DF8CF398}"/>
              </a:ext>
            </a:extLst>
          </p:cNvPr>
          <p:cNvSpPr txBox="1"/>
          <p:nvPr/>
        </p:nvSpPr>
        <p:spPr>
          <a:xfrm>
            <a:off x="3923601" y="1258334"/>
            <a:ext cx="326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電子メールアドレス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7D98C80-F1B0-4A10-89D9-23E1297A00A9}"/>
              </a:ext>
            </a:extLst>
          </p:cNvPr>
          <p:cNvSpPr txBox="1"/>
          <p:nvPr/>
        </p:nvSpPr>
        <p:spPr>
          <a:xfrm>
            <a:off x="3457254" y="3242284"/>
            <a:ext cx="330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Create account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A661E9A-E567-44A0-ABFF-BFEBA807E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59" y="4038017"/>
            <a:ext cx="2364468" cy="2805916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2EF722D-2E68-4D81-B0F5-E8E6ABBF1C58}"/>
              </a:ext>
            </a:extLst>
          </p:cNvPr>
          <p:cNvSpPr/>
          <p:nvPr/>
        </p:nvSpPr>
        <p:spPr>
          <a:xfrm>
            <a:off x="3183765" y="1489167"/>
            <a:ext cx="567888" cy="214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91B03C-7AFD-41AF-93BC-70B93DF27FA5}"/>
              </a:ext>
            </a:extLst>
          </p:cNvPr>
          <p:cNvSpPr txBox="1"/>
          <p:nvPr/>
        </p:nvSpPr>
        <p:spPr>
          <a:xfrm>
            <a:off x="3331727" y="4439713"/>
            <a:ext cx="569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表示名 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(Display name)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E8BD612-254C-4B92-A05C-779EC80F8C99}"/>
              </a:ext>
            </a:extLst>
          </p:cNvPr>
          <p:cNvSpPr txBox="1"/>
          <p:nvPr/>
        </p:nvSpPr>
        <p:spPr>
          <a:xfrm>
            <a:off x="3331727" y="5498217"/>
            <a:ext cx="569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生年月日 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(Date of Birth)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113A831-A137-461E-8BC3-711CF2A2628B}"/>
              </a:ext>
            </a:extLst>
          </p:cNvPr>
          <p:cNvSpPr txBox="1"/>
          <p:nvPr/>
        </p:nvSpPr>
        <p:spPr>
          <a:xfrm>
            <a:off x="3313077" y="4788991"/>
            <a:ext cx="569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 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(password)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001F4EE-7BC1-4D36-AE7F-56ABA427BBF6}"/>
              </a:ext>
            </a:extLst>
          </p:cNvPr>
          <p:cNvSpPr txBox="1"/>
          <p:nvPr/>
        </p:nvSpPr>
        <p:spPr>
          <a:xfrm>
            <a:off x="3294427" y="5110149"/>
            <a:ext cx="569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 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(password)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D4F8850-CB7F-4BD3-8D98-0B1BB7609E12}"/>
              </a:ext>
            </a:extLst>
          </p:cNvPr>
          <p:cNvSpPr txBox="1"/>
          <p:nvPr/>
        </p:nvSpPr>
        <p:spPr>
          <a:xfrm>
            <a:off x="3183765" y="6374489"/>
            <a:ext cx="539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CREATE ACCOUNT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13674EA-84FD-427D-B42E-9608837BAD8C}"/>
              </a:ext>
            </a:extLst>
          </p:cNvPr>
          <p:cNvSpPr txBox="1"/>
          <p:nvPr/>
        </p:nvSpPr>
        <p:spPr>
          <a:xfrm>
            <a:off x="3457254" y="5927284"/>
            <a:ext cx="539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チェック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2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か所</a:t>
            </a:r>
          </a:p>
        </p:txBody>
      </p:sp>
    </p:spTree>
    <p:extLst>
      <p:ext uri="{BB962C8B-B14F-4D97-AF65-F5344CB8AC3E}">
        <p14:creationId xmlns:p14="http://schemas.microsoft.com/office/powerpoint/2010/main" val="355556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1206</Words>
  <Application>Microsoft Office PowerPoint</Application>
  <PresentationFormat>画面に合わせる (4:3)</PresentationFormat>
  <Paragraphs>187</Paragraphs>
  <Slides>22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メイリオ</vt:lpstr>
      <vt:lpstr>游ゴシック</vt:lpstr>
      <vt:lpstr>Arial</vt:lpstr>
      <vt:lpstr>Calibri</vt:lpstr>
      <vt:lpstr>Office テーマ</vt:lpstr>
      <vt:lpstr>ai-3. Python, TensorFlow, Keras のインストール </vt:lpstr>
      <vt:lpstr>はじめに</vt:lpstr>
      <vt:lpstr>注意点</vt:lpstr>
      <vt:lpstr>注意点</vt:lpstr>
      <vt:lpstr>複数のソフトが関係する</vt:lpstr>
      <vt:lpstr>Windows のコマンドプロンプト</vt:lpstr>
      <vt:lpstr>Python のパッケージ管理</vt:lpstr>
      <vt:lpstr>バージョン指定</vt:lpstr>
      <vt:lpstr>NVIDIA cuDNN のダウンロードには，登録が必要</vt:lpstr>
      <vt:lpstr>アンインストールが必要かも</vt:lpstr>
      <vt:lpstr>① Python のインストール</vt:lpstr>
      <vt:lpstr>① Python のインストール</vt:lpstr>
      <vt:lpstr>② pip と setuptools の更新， Python 開発環境（JupyterLab, spyder）のインストール</vt:lpstr>
      <vt:lpstr>PowerPoint プレゼンテーション</vt:lpstr>
      <vt:lpstr>③ ビルドツールのインストール</vt:lpstr>
      <vt:lpstr>④ NVIDIA グラフィックスボードドライバ  のインストール</vt:lpstr>
      <vt:lpstr>⑤ NVIDIA CUDA ツールキット バージョン 10.1 のインストール</vt:lpstr>
      <vt:lpstr>⑥ NVIDIA cuDNN バージョン 7 のインストール</vt:lpstr>
      <vt:lpstr>⑦ TensorFlow, Keras の旧バージョンのアンインストール</vt:lpstr>
      <vt:lpstr>⑧ TensorFlow, Keras のインストール</vt:lpstr>
      <vt:lpstr>⑨ GPU が認識できているかの確認</vt:lpstr>
      <vt:lpstr>⑩ TensorFlow を扱う Python プログラム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Python, TensorFlow, Keras のインストール</dc:title>
  <dc:creator>kaneko kunihiko</dc:creator>
  <cp:lastModifiedBy>金子　邦彦</cp:lastModifiedBy>
  <cp:revision>50</cp:revision>
  <dcterms:created xsi:type="dcterms:W3CDTF">2019-11-02T00:06:04Z</dcterms:created>
  <dcterms:modified xsi:type="dcterms:W3CDTF">2020-09-20T14:16:02Z</dcterms:modified>
</cp:coreProperties>
</file>