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</p:sldMasterIdLst>
  <p:notesMasterIdLst>
    <p:notesMasterId r:id="rId57"/>
  </p:notesMasterIdLst>
  <p:sldIdLst>
    <p:sldId id="1693" r:id="rId5"/>
    <p:sldId id="1952" r:id="rId6"/>
    <p:sldId id="2031" r:id="rId7"/>
    <p:sldId id="1997" r:id="rId8"/>
    <p:sldId id="1998" r:id="rId9"/>
    <p:sldId id="1990" r:id="rId10"/>
    <p:sldId id="1991" r:id="rId11"/>
    <p:sldId id="1992" r:id="rId12"/>
    <p:sldId id="1993" r:id="rId13"/>
    <p:sldId id="1994" r:id="rId14"/>
    <p:sldId id="2032" r:id="rId15"/>
    <p:sldId id="1951" r:id="rId16"/>
    <p:sldId id="1666" r:id="rId17"/>
    <p:sldId id="1690" r:id="rId18"/>
    <p:sldId id="1668" r:id="rId19"/>
    <p:sldId id="561" r:id="rId20"/>
    <p:sldId id="739" r:id="rId21"/>
    <p:sldId id="1936" r:id="rId22"/>
    <p:sldId id="1937" r:id="rId23"/>
    <p:sldId id="1669" r:id="rId24"/>
    <p:sldId id="1687" r:id="rId25"/>
    <p:sldId id="1667" r:id="rId26"/>
    <p:sldId id="1939" r:id="rId27"/>
    <p:sldId id="1996" r:id="rId28"/>
    <p:sldId id="2000" r:id="rId29"/>
    <p:sldId id="931" r:id="rId30"/>
    <p:sldId id="2001" r:id="rId31"/>
    <p:sldId id="2002" r:id="rId32"/>
    <p:sldId id="2003" r:id="rId33"/>
    <p:sldId id="2016" r:id="rId34"/>
    <p:sldId id="1731" r:id="rId35"/>
    <p:sldId id="1732" r:id="rId36"/>
    <p:sldId id="1735" r:id="rId37"/>
    <p:sldId id="1736" r:id="rId38"/>
    <p:sldId id="1737" r:id="rId39"/>
    <p:sldId id="2011" r:id="rId40"/>
    <p:sldId id="2012" r:id="rId41"/>
    <p:sldId id="2013" r:id="rId42"/>
    <p:sldId id="2014" r:id="rId43"/>
    <p:sldId id="2015" r:id="rId44"/>
    <p:sldId id="2018" r:id="rId45"/>
    <p:sldId id="2019" r:id="rId46"/>
    <p:sldId id="2021" r:id="rId47"/>
    <p:sldId id="2020" r:id="rId48"/>
    <p:sldId id="2022" r:id="rId49"/>
    <p:sldId id="2023" r:id="rId50"/>
    <p:sldId id="2028" r:id="rId51"/>
    <p:sldId id="2030" r:id="rId52"/>
    <p:sldId id="2029" r:id="rId53"/>
    <p:sldId id="2025" r:id="rId54"/>
    <p:sldId id="2026" r:id="rId55"/>
    <p:sldId id="2027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950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16732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60" Type="http://schemas.openxmlformats.org/officeDocument/2006/relationships/theme" Target="theme/theme1.xml"/><Relationship Id="rId61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34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86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874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0079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476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2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3856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2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1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5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71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3073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51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773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hyperlink" Target="https://docs.google.com/presentation/d/1OpcYLBVpUF1L-wwPHu_CyKjXqXD0oRwBoGP2peSCrSA/edit#slide=id.g4551faa5ed_0_208" TargetMode="Externa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hyperlink" Target="https://www.whichfaceisreal.com/" TargetMode="Externa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3" Type="http://schemas.openxmlformats.org/officeDocument/2006/relationships/image" Target="../media/image1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stablediffusionweb.com/" TargetMode="External"/><Relationship Id="rId3" Type="http://schemas.openxmlformats.org/officeDocument/2006/relationships/image" Target="../media/image15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colab.research.google.com/drive/1oT69ts_qzr1xrPYguSepcl24QaQv5AYq#scrollTo=mlVW1_628s0G" TargetMode="External"/><Relationship Id="rId3" Type="http://schemas.openxmlformats.org/officeDocument/2006/relationships/image" Target="../media/image1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www.youtube.com/watch?v=S1OwOd-war8" TargetMode="Externa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hichfaceisreal.com/" TargetMode="Externa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hyperlink" Target="https://github.com/brycedrennan/imaginAIry" TargetMode="Externa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github.com/brycedrennan/imaginAIry" TargetMode="Externa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github.com/brycedrennan/imaginAIry" TargetMode="Externa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github.com/brycedrennan/imaginAIry" TargetMode="Externa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github.com/brycedrennan/imaginAIry" TargetMode="External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raiyon.com/" TargetMode="External"/><Relationship Id="rId3" Type="http://schemas.openxmlformats.org/officeDocument/2006/relationships/image" Target="../media/image31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uggingface.co/spaces/yisol/IDM-VTON" TargetMode="Externa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49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huggingface.co/spaces/TencentARC/InstantMesh" TargetMode="Externa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tudiok-i.net/ps/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tudiok-i.net/ps/" TargetMode="External"/><Relationship Id="rId3" Type="http://schemas.openxmlformats.org/officeDocument/2006/relationships/hyperlink" Target="https://shogiwars.heroz.jp/" TargetMode="External"/><Relationship Id="rId4" Type="http://schemas.openxmlformats.org/officeDocument/2006/relationships/hyperlink" Target="https://reversi.simaenaga.net/" TargetMode="External"/><Relationship Id="rId5" Type="http://schemas.openxmlformats.org/officeDocument/2006/relationships/hyperlink" Target="https://lichess.org/" TargetMode="External"/><Relationship Id="rId6" Type="http://schemas.openxmlformats.org/officeDocument/2006/relationships/hyperlink" Target="https://online-go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ae-14.AI</a:t>
            </a:r>
            <a:r>
              <a:rPr lang="ja-JP" altLang="en-US" dirty="0">
                <a:latin typeface="メイリオ" panose="020B0604030504040204" pitchFamily="50" charset="-128"/>
              </a:rPr>
              <a:t>とゲーム，</a:t>
            </a:r>
            <a:r>
              <a:rPr lang="en-US" altLang="ja-JP" dirty="0">
                <a:latin typeface="メイリオ" panose="020B0604030504040204" pitchFamily="50" charset="-128"/>
              </a:rPr>
              <a:t>AI</a:t>
            </a:r>
            <a:r>
              <a:rPr lang="ja-JP" altLang="en-US" dirty="0">
                <a:latin typeface="メイリオ" panose="020B0604030504040204" pitchFamily="50" charset="-128"/>
              </a:rPr>
              <a:t>に</a:t>
            </a:r>
            <a:r>
              <a:rPr lang="ja-JP" altLang="en-US" sz="4400" dirty="0">
                <a:latin typeface="メイリオ" panose="020B0604030504040204" pitchFamily="50" charset="-128"/>
              </a:rPr>
              <a:t>よる画像生成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（</a:t>
            </a:r>
            <a:r>
              <a:rPr lang="en-US" altLang="ja-JP" sz="2400" dirty="0"/>
              <a:t>AI </a:t>
            </a:r>
            <a:r>
              <a:rPr lang="ja-JP" altLang="en-US" sz="2400" dirty="0"/>
              <a:t>演習）（全１５回）</a:t>
            </a:r>
            <a:endParaRPr lang="en-US" altLang="ja-JP" dirty="0">
              <a:hlinkClick r:id="rId5"/>
            </a:endParaRP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44221A-0860-A893-DF40-A08A226C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ここまでのまとめ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48C6E-D1CF-29C9-DBE7-7BACEA42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「</a:t>
            </a:r>
            <a:r>
              <a:rPr kumimoji="1" lang="ja-JP" altLang="en-US" sz="2400" b="1" dirty="0"/>
              <a:t>ぴよ将棋</a:t>
            </a:r>
            <a:r>
              <a:rPr kumimoji="1" lang="ja-JP" altLang="en-US" sz="2400" dirty="0"/>
              <a:t>」</a:t>
            </a:r>
            <a:r>
              <a:rPr kumimoji="1" lang="en-US" altLang="ja-JP" sz="2400" dirty="0"/>
              <a:t>(https://www.studiok-i.net/ps/) </a:t>
            </a:r>
            <a:r>
              <a:rPr kumimoji="1" lang="ja-JP" altLang="en-US" sz="2400" dirty="0"/>
              <a:t>はブラウザで動作する無料の将棋ゲーム。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との対戦が可能</a:t>
            </a:r>
            <a:endParaRPr kumimoji="1" lang="en-US" altLang="ja-JP" sz="2400" dirty="0"/>
          </a:p>
          <a:p>
            <a:r>
              <a:rPr kumimoji="1" lang="ja-JP" altLang="en-US" sz="2400" b="1" dirty="0"/>
              <a:t>将棋、オセロ、チェス、囲碁</a:t>
            </a:r>
            <a:r>
              <a:rPr kumimoji="1" lang="ja-JP" altLang="en-US" sz="2400" dirty="0"/>
              <a:t>など、さまざまなゲームをブラウザで楽しめる</a:t>
            </a:r>
            <a:endParaRPr kumimoji="1" lang="en-US" altLang="ja-JP" sz="2400" dirty="0"/>
          </a:p>
          <a:p>
            <a:r>
              <a:rPr kumimoji="1" lang="ja-JP" altLang="en-US" sz="2400" dirty="0"/>
              <a:t>初心者から上級者まで、難易度調整可能な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との対戦</a:t>
            </a:r>
            <a:r>
              <a:rPr kumimoji="1" lang="ja-JP" altLang="en-US" sz="2400" dirty="0"/>
              <a:t>が可能</a:t>
            </a:r>
            <a:endParaRPr kumimoji="1" lang="en-US" altLang="ja-JP" sz="2400" dirty="0"/>
          </a:p>
          <a:p>
            <a:r>
              <a:rPr kumimoji="1" lang="ja-JP" altLang="en-US" sz="2400" dirty="0"/>
              <a:t>紹介した </a:t>
            </a:r>
            <a:r>
              <a:rPr kumimoji="1" lang="en-US" altLang="ja-JP" sz="2400" dirty="0"/>
              <a:t>WEB</a:t>
            </a:r>
            <a:r>
              <a:rPr kumimoji="1" lang="ja-JP" altLang="en-US" sz="2400" dirty="0"/>
              <a:t>ページの他、スマートフォンアプリ版のゲームあり</a:t>
            </a:r>
            <a:endParaRPr kumimoji="1" lang="en-US" altLang="ja-JP" sz="2400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の能力を体感</a:t>
            </a:r>
            <a:endParaRPr kumimoji="1" lang="en-US" altLang="ja-JP" sz="2400" dirty="0"/>
          </a:p>
          <a:p>
            <a:r>
              <a:rPr kumimoji="1" lang="ja-JP" altLang="en-US" sz="2400" dirty="0"/>
              <a:t>自身のスキル向上、楽しみながら学習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2F2622-BA53-7418-3873-95D26B626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779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3AF60-13D4-0043-2C22-1A503D187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FCDF50-8BAB-066A-D56E-CFC92B4DC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14-</a:t>
            </a:r>
            <a:r>
              <a:rPr lang="en-US" altLang="ja-JP" dirty="0"/>
              <a:t>2</a:t>
            </a:r>
            <a:r>
              <a:rPr kumimoji="1" lang="en-US" altLang="ja-JP" dirty="0"/>
              <a:t>. AI </a:t>
            </a:r>
            <a:r>
              <a:rPr kumimoji="1" lang="ja-JP" altLang="en-US" dirty="0"/>
              <a:t>による画像生成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673686A-EE24-AA62-B028-F86EE612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47C597-DC1E-D8A7-D304-ADF24043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14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79142" y="3133784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47313" y="3167581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44967" y="3200218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14620" y="3270933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04743" y="322894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1426" y="2982914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19186" y="327762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55301" y="3057683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794335" y="324638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1460" y="3780114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1249" y="3888682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14529" y="260200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73053" y="217240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5669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顔画像の生成①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01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6EC027-9DCB-86C5-58BE-90ECEBD2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3" y="1385590"/>
            <a:ext cx="9061210" cy="332611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462923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722396" y="614945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https://docs.google.com/presentation/d/1OpcYLBVpUF1L-wwPHu_CyKjXqXD0oRwBoGP2peSCrSA/edit#slide=id.g4551faa5ed_0_208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1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顔画像の</a:t>
            </a:r>
            <a:r>
              <a:rPr lang="ja-JP" altLang="en-US" dirty="0"/>
              <a:t>生成②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4835"/>
            <a:ext cx="8461208" cy="56256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実在しない</a:t>
            </a:r>
            <a:r>
              <a:rPr lang="ja-JP" altLang="en-US" dirty="0"/>
              <a:t>人間の顔画像を</a:t>
            </a:r>
            <a:r>
              <a:rPr lang="ja-JP" altLang="en-US" b="1" dirty="0"/>
              <a:t>生成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896975" y="495358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" y="1133600"/>
            <a:ext cx="8653112" cy="43702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694048" y="54072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5754305" y="536875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598990" y="5957533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https://www.whichfaceisreal.com/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0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様々な特徴の顔画像の生成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1407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endParaRPr lang="en-US" altLang="ja-JP" sz="2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948228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682792" y="6277303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F4DF1A4-D62F-9F43-96CE-E975DE23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6" y="2166683"/>
            <a:ext cx="6721090" cy="37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0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フェイクビデオ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295593" y="4787898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人工知能により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合成されたビデオ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2786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C0FD52C-7105-853E-E5C4-2525E28BFEAE}"/>
              </a:ext>
            </a:extLst>
          </p:cNvPr>
          <p:cNvSpPr txBox="1">
            <a:spLocks/>
          </p:cNvSpPr>
          <p:nvPr/>
        </p:nvSpPr>
        <p:spPr>
          <a:xfrm>
            <a:off x="4747098" y="925830"/>
            <a:ext cx="4396902" cy="5795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Stable Diffusion Online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のサイト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2"/>
              </a:rPr>
              <a:t>https://stablediffusionweb.com/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Get Started Now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③　プロンプトを英語で与える。創造力、発想力を発揮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Prompt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」の下に、プロンプトを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英語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で入れて、「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Generate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結果が出るまで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１分以上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待つ。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思い通りの結果を得るためにプロンプトを工夫する．プロンプトは具体的に。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7666D82-F450-DA8F-DEBD-0973B31E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42" y="929541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6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https://colab.research.google.com/drive/1oT69ts_qzr1xrPYguSepcl24QaQv5AYq#scrollTo=mlVW1_628s0G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Colaboratory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のページ</a:t>
            </a:r>
          </a:p>
        </p:txBody>
      </p:sp>
    </p:spTree>
    <p:extLst>
      <p:ext uri="{BB962C8B-B14F-4D97-AF65-F5344CB8AC3E}">
        <p14:creationId xmlns:p14="http://schemas.microsoft.com/office/powerpoint/2010/main" val="373042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9A1B42-BC40-229E-091B-545BEA0E4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046651" cy="68728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lang="ja-JP" altLang="en-US" dirty="0"/>
              <a:t>技術取得の５つのメリット　ー個人とビジネスの成長ー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D8F321-4735-7B4F-0898-A5CBE896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960699"/>
            <a:ext cx="8461208" cy="572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ja-JP" altLang="en-US" sz="2400" b="1" dirty="0"/>
              <a:t>最新技術動向の把握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将来展望を描く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ビジネスチャンスの発見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既存産業に新技術導入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人間の創造性の拡張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表現の幅を拡大。新しい表現方法の獲得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ja-JP" altLang="en-US" sz="2400" b="1" dirty="0"/>
              <a:t>生涯学習とスキルアップ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    </a:t>
            </a:r>
            <a:r>
              <a:rPr lang="ja-JP" altLang="en-US" sz="2400" dirty="0"/>
              <a:t>知的好奇心を満たし、脳を活性化。フリーランスや顧問として新たなキャリア機会を創出。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</a:t>
            </a:r>
            <a:r>
              <a:rPr lang="ja-JP" altLang="en-US" sz="2400" b="1" dirty="0"/>
              <a:t>次世代育成への貢献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　メンターやアドバイザーとして技術者育成に貢献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6D55BB-23F8-C4E2-B939-0A7A29968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395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画質改善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暗い画像</a:t>
            </a:r>
            <a:r>
              <a:rPr lang="ja-JP" altLang="en-US" dirty="0"/>
              <a:t>をもとに，明るい画像を画像生成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3D323B-C567-98DA-663B-747299F3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1373304"/>
            <a:ext cx="9144000" cy="37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低解像度の画像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をもとに、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高解像度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の画像を生成</a:t>
            </a:r>
          </a:p>
        </p:txBody>
      </p:sp>
    </p:spTree>
    <p:extLst>
      <p:ext uri="{BB962C8B-B14F-4D97-AF65-F5344CB8AC3E}">
        <p14:creationId xmlns:p14="http://schemas.microsoft.com/office/powerpoint/2010/main" val="229593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線画からの</a:t>
            </a:r>
            <a:r>
              <a:rPr kumimoji="1" lang="ja-JP" altLang="en-US" dirty="0"/>
              <a:t>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人間が描いた</a:t>
            </a:r>
            <a:r>
              <a:rPr lang="ja-JP" altLang="en-US" sz="2400" b="1" dirty="0"/>
              <a:t>領域図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線画</a:t>
            </a:r>
            <a:r>
              <a:rPr lang="ja-JP" altLang="en-US" sz="2400" dirty="0"/>
              <a:t>をもとに，画像を画像生成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682792" y="5667153"/>
            <a:ext cx="8461208" cy="114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研究成果はオンラインで公開されている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 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FDE7F9-105A-4103-5274-7513D86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5" y="3549677"/>
            <a:ext cx="3265364" cy="19132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2F9D59F-4469-E3B0-27C5-93F21C99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5" y="1234554"/>
            <a:ext cx="7715461" cy="21788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0EB5F9C-2075-6F7B-9E69-37A2274E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910" y="3543142"/>
            <a:ext cx="3145485" cy="19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4D3B8-B982-235B-49D6-51878405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838589-D874-C4A7-052A-0AD5B6DEF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人間の顔画像生成</a:t>
            </a:r>
          </a:p>
          <a:p>
            <a:r>
              <a:rPr kumimoji="1" lang="ja-JP" altLang="en-US" sz="2400" dirty="0"/>
              <a:t>実在しない人物の顔画像を生成</a:t>
            </a:r>
          </a:p>
          <a:p>
            <a:r>
              <a:rPr kumimoji="1" lang="ja-JP" altLang="en-US" sz="2400" dirty="0"/>
              <a:t>年齢や髪の特徴などを変更して多様な顔画像を生成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単語やプロンプトからの画像生成</a:t>
            </a:r>
          </a:p>
          <a:p>
            <a:r>
              <a:rPr kumimoji="1" lang="ja-JP" altLang="en-US" sz="2400" dirty="0"/>
              <a:t>与えられた単語（例：「</a:t>
            </a:r>
            <a:r>
              <a:rPr kumimoji="1" lang="en-US" altLang="ja-JP" sz="2400" dirty="0"/>
              <a:t>chip</a:t>
            </a:r>
            <a:r>
              <a:rPr kumimoji="1" lang="ja-JP" altLang="en-US" sz="2400" dirty="0"/>
              <a:t>」、「</a:t>
            </a:r>
            <a:r>
              <a:rPr kumimoji="1" lang="en-US" altLang="ja-JP" sz="2400" dirty="0"/>
              <a:t>fox</a:t>
            </a:r>
            <a:r>
              <a:rPr kumimoji="1" lang="ja-JP" altLang="en-US" sz="2400" dirty="0"/>
              <a:t>」）から写真やイラストの画像を生成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画質改善と超解像</a:t>
            </a:r>
          </a:p>
          <a:p>
            <a:r>
              <a:rPr kumimoji="1" lang="ja-JP" altLang="en-US" sz="2400" dirty="0"/>
              <a:t>画質改善：暗い画像を明るく</a:t>
            </a:r>
          </a:p>
          <a:p>
            <a:r>
              <a:rPr kumimoji="1" lang="ja-JP" altLang="en-US" sz="2400" dirty="0"/>
              <a:t>低解像度の画像を高解像度に変換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線画からの画像生成</a:t>
            </a:r>
          </a:p>
          <a:p>
            <a:r>
              <a:rPr kumimoji="1" lang="ja-JP" altLang="en-US" sz="2400" dirty="0"/>
              <a:t>人間が描いた線画をもとにした画像生成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D8AE5-C77B-6632-173E-EAA75842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3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2C567-EA57-131F-45F2-9ACE60550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14-3. AI </a:t>
            </a:r>
            <a:r>
              <a:rPr kumimoji="1" lang="ja-JP" altLang="en-US" dirty="0"/>
              <a:t>による画像生成の演習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93011A-FAB1-8BCE-DDE4-474032678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775FD3-8D7B-5F8A-2864-B86C19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312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演習２．実在の顔とフェイクの顔を見分ける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357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480C8-822C-42DF-A4DD-DE282A1C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演習２．実在の顔とフェイクの顔を見分ける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3DD006-C89D-40B0-B616-FDFF6C5C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どちらが</a:t>
            </a:r>
            <a:r>
              <a:rPr lang="ja-JP" altLang="en-US" b="1" dirty="0"/>
              <a:t>実在</a:t>
            </a:r>
            <a:r>
              <a:rPr lang="ja-JP" altLang="en-US" dirty="0"/>
              <a:t>で，どちらが</a:t>
            </a:r>
            <a:r>
              <a:rPr lang="ja-JP" altLang="en-US" b="1" dirty="0"/>
              <a:t>フェイク</a:t>
            </a:r>
            <a:r>
              <a:rPr lang="ja-JP" altLang="en-US" dirty="0"/>
              <a:t>かのクイズを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行うオンラインのサイト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https://www.whichfaceisreal.com/</a:t>
            </a:r>
            <a:r>
              <a:rPr lang="ja-JP" altLang="en-US" dirty="0"/>
              <a:t>　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3CD80C-5832-409B-93E7-B7B1456C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27" y="2414385"/>
            <a:ext cx="7628021" cy="38525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963554" y="63521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6023811" y="63136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フェイク</a:t>
            </a:r>
          </a:p>
        </p:txBody>
      </p:sp>
    </p:spTree>
    <p:extLst>
      <p:ext uri="{BB962C8B-B14F-4D97-AF65-F5344CB8AC3E}">
        <p14:creationId xmlns:p14="http://schemas.microsoft.com/office/powerpoint/2010/main" val="520760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F3452-0F3D-7393-BE9E-5BC24A39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75028"/>
            <a:ext cx="7829551" cy="9739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演習２の目的：実在の顔とフェイクの顔を見分ける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C3FB1F-8CE0-18CA-F0A6-3079ECA7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87379"/>
            <a:ext cx="8461208" cy="489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技術の進歩を体感</a:t>
            </a:r>
            <a:endParaRPr kumimoji="1" lang="en-US" altLang="ja-JP" sz="2400" b="1" dirty="0"/>
          </a:p>
          <a:p>
            <a:r>
              <a:rPr kumimoji="1" lang="en-US" altLang="ja-JP" sz="2400" dirty="0"/>
              <a:t>GAN</a:t>
            </a:r>
            <a:r>
              <a:rPr kumimoji="1" lang="ja-JP" altLang="en-US" sz="2400" dirty="0"/>
              <a:t>（敵対的生成ネットワーク）による高品質な画像生成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デジタル時代の課題を認識</a:t>
            </a:r>
            <a:endParaRPr lang="en-US" altLang="ja-JP" sz="2400" b="1" dirty="0"/>
          </a:p>
          <a:p>
            <a:r>
              <a:rPr kumimoji="1" lang="ja-JP" altLang="en-US" sz="2400" dirty="0"/>
              <a:t>画像の真正性判断の難しさ</a:t>
            </a:r>
            <a:endParaRPr kumimoji="1" lang="en-US" altLang="ja-JP" sz="2400" dirty="0"/>
          </a:p>
          <a:p>
            <a:r>
              <a:rPr kumimoji="1" lang="ja-JP" altLang="en-US" sz="2400" dirty="0"/>
              <a:t>視覚情報の信頼性に対する意識向上（情報の根拠等の自己確認）の必要性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BC22C-203E-F767-1A60-2F89745E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990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F3452-0F3D-7393-BE9E-5BC24A39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4" y="175028"/>
            <a:ext cx="7829551" cy="97398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演習２の手順：実在の顔とフェイクの顔を見分ける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C3FB1F-8CE0-18CA-F0A6-3079ECA72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87378"/>
            <a:ext cx="8461208" cy="5434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"Which Face Is Real" </a:t>
            </a:r>
            <a:r>
              <a:rPr lang="ja-JP" altLang="en-US" sz="2400" dirty="0"/>
              <a:t>のウェブサイトにアクセス </a:t>
            </a:r>
            <a:r>
              <a:rPr lang="en-US" altLang="ja-JP" sz="2400" dirty="0">
                <a:hlinkClick r:id="rId2"/>
              </a:rPr>
              <a:t>https://www.whichfaceisreal.com/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  <a:p>
            <a:pPr marL="0" indent="0">
              <a:buNone/>
            </a:pPr>
            <a:r>
              <a:rPr lang="ja-JP" altLang="en-US" sz="2400" dirty="0"/>
              <a:t>② 画面に表示される</a:t>
            </a:r>
            <a:r>
              <a:rPr lang="en-US" altLang="ja-JP" sz="2400" dirty="0"/>
              <a:t>2</a:t>
            </a:r>
            <a:r>
              <a:rPr lang="ja-JP" altLang="en-US" sz="2400" dirty="0"/>
              <a:t>つの顔写真を観察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どちらが</a:t>
            </a:r>
            <a:r>
              <a:rPr lang="ja-JP" altLang="en-US" sz="2400" b="1" dirty="0"/>
              <a:t>実在</a:t>
            </a:r>
            <a:r>
              <a:rPr lang="ja-JP" altLang="en-US" sz="2400" dirty="0"/>
              <a:t>の人物の顔で、どちらが</a:t>
            </a:r>
            <a:r>
              <a:rPr lang="en-US" altLang="ja-JP" sz="2400" dirty="0"/>
              <a:t>AI</a:t>
            </a:r>
            <a:r>
              <a:rPr lang="ja-JP" altLang="en-US" sz="2400" dirty="0"/>
              <a:t>生成の</a:t>
            </a:r>
            <a:r>
              <a:rPr lang="ja-JP" altLang="en-US" sz="2400" b="1" dirty="0"/>
              <a:t>フェイク</a:t>
            </a:r>
            <a:r>
              <a:rPr lang="ja-JP" altLang="en-US" sz="2400" dirty="0"/>
              <a:t>画像かを判断。</a:t>
            </a:r>
            <a:r>
              <a:rPr lang="ja-JP" altLang="en-US" sz="2400" b="1" dirty="0"/>
              <a:t>実在と思う方をクリック</a:t>
            </a:r>
            <a:r>
              <a:rPr lang="ja-JP" altLang="en-US" sz="2400" dirty="0"/>
              <a:t>。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結果を確認。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correct</a:t>
            </a:r>
            <a:r>
              <a:rPr lang="ja-JP" altLang="en-US" sz="2400" b="1" dirty="0"/>
              <a:t>」：正解、「</a:t>
            </a:r>
            <a:r>
              <a:rPr lang="en-US" altLang="ja-JP" sz="2400" b="1" dirty="0"/>
              <a:t>incorrect</a:t>
            </a:r>
            <a:r>
              <a:rPr lang="ja-JP" altLang="en-US" sz="2400" b="1" dirty="0"/>
              <a:t>」：不正解</a:t>
            </a:r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⑤ </a:t>
            </a:r>
            <a:r>
              <a:rPr lang="ja-JP" altLang="en-US" sz="2400" b="1" dirty="0"/>
              <a:t>「</a:t>
            </a:r>
            <a:r>
              <a:rPr lang="en-US" altLang="ja-JP" sz="2400" b="1" dirty="0"/>
              <a:t>Play again</a:t>
            </a:r>
            <a:r>
              <a:rPr lang="ja-JP" altLang="en-US" sz="2400" b="1" dirty="0"/>
              <a:t>」をクリックして続行</a:t>
            </a:r>
            <a:r>
              <a:rPr lang="ja-JP" altLang="en-US" sz="2400" dirty="0"/>
              <a:t>。複数回繰り返し、画像の真生を、自信をもって見極めることの困難さを確認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BC22C-203E-F767-1A60-2F89745E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782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5BB40A-50BD-9E08-B107-422533D1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 </a:t>
            </a:r>
            <a:r>
              <a:rPr kumimoji="1" lang="ja-JP" altLang="en-US" dirty="0"/>
              <a:t>画像生成技術とその影響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A22FC-4C78-BD12-6923-C5346DC0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927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フェイクビデオ生成</a:t>
            </a:r>
            <a:endParaRPr kumimoji="1" lang="en-US" altLang="ja-JP" sz="2400" b="1" dirty="0"/>
          </a:p>
          <a:p>
            <a:r>
              <a:rPr kumimoji="1" lang="ja-JP" altLang="en-US" sz="2400" dirty="0"/>
              <a:t>実在の人物の写真を使って、架空の動画を作成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顔画像生成の進化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年齢、髪量、表情など様々な特徴を操作可能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高度にリアルな人物画像を生成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技術の影響と課題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真正性判断の困難さ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• </a:t>
            </a:r>
            <a:r>
              <a:rPr kumimoji="1" lang="ja-JP" altLang="en-US" sz="2400" dirty="0"/>
              <a:t>視覚情報の信頼性に対する意識向上（情報の根拠等の自己確認）の必要性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8678FD-6D1A-9F88-BCF7-564997DD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19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03B1E4-A4A4-3F78-EFA4-7A0D6E12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今回の授業を学ぶべき理由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48702A-937C-9294-85D6-66B928133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AI</a:t>
            </a:r>
            <a:r>
              <a:rPr kumimoji="1" lang="ja-JP" altLang="en-US" dirty="0"/>
              <a:t>の最新技術を実践的に学ぶ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と対戦できるゲーム体験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の進化</a:t>
            </a:r>
            <a:r>
              <a:rPr lang="ja-JP" altLang="en-US" dirty="0"/>
              <a:t>の確認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による画像生成・編集技術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人間と</a:t>
            </a:r>
            <a:r>
              <a:rPr lang="en-US" altLang="ja-JP" dirty="0"/>
              <a:t>AI</a:t>
            </a:r>
            <a:r>
              <a:rPr lang="ja-JP" altLang="en-US" dirty="0"/>
              <a:t>の共同による</a:t>
            </a:r>
            <a:r>
              <a:rPr kumimoji="1" lang="ja-JP" altLang="en-US" dirty="0"/>
              <a:t>クリエイティブな作業</a:t>
            </a:r>
            <a:r>
              <a:rPr kumimoji="1" lang="en-US" altLang="ja-JP" dirty="0"/>
              <a:t>	</a:t>
            </a:r>
            <a:r>
              <a:rPr kumimoji="1" lang="ja-JP" altLang="en-US" dirty="0"/>
              <a:t>の可能性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/>
              <a:t>・</a:t>
            </a:r>
            <a:r>
              <a:rPr kumimoji="1" lang="ja-JP" altLang="en-US"/>
              <a:t>画像</a:t>
            </a:r>
            <a:r>
              <a:rPr kumimoji="1" lang="ja-JP" altLang="en-US" dirty="0"/>
              <a:t>の３次元変換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kumimoji="1" lang="ja-JP" altLang="en-US" dirty="0"/>
              <a:t>様々な産業で応用可能な最先端技術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7B56CF-5F73-F885-C75B-F6C93ED3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581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2C567-EA57-131F-45F2-9ACE60550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14-4. </a:t>
            </a:r>
            <a:r>
              <a:rPr kumimoji="1" lang="ja-JP" altLang="en-US" dirty="0"/>
              <a:t>画像生成、画像編集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93011A-FAB1-8BCE-DDE4-4740326780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775FD3-8D7B-5F8A-2864-B86C19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419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英語のプロンプトなどを画像に変換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</a:t>
            </a:r>
            <a:r>
              <a:rPr kumimoji="1" lang="ja-JP" altLang="en-US" b="1" dirty="0">
                <a:solidFill>
                  <a:srgbClr val="FF0000"/>
                </a:solidFill>
              </a:rPr>
              <a:t>プロンプト</a:t>
            </a:r>
            <a:r>
              <a:rPr kumimoji="1" lang="ja-JP" altLang="en-US" dirty="0"/>
              <a:t>「</a:t>
            </a:r>
            <a:r>
              <a:rPr lang="en-US" altLang="ja-JP" b="1" dirty="0">
                <a:solidFill>
                  <a:srgbClr val="C00000"/>
                </a:solidFill>
              </a:rPr>
              <a:t>a scenic landscape</a:t>
            </a:r>
            <a:r>
              <a:rPr lang="ja-JP" altLang="en-US" dirty="0"/>
              <a:t>」を与える．人工知能が画像を</a:t>
            </a:r>
            <a:r>
              <a:rPr lang="ja-JP" altLang="en-US" b="1" dirty="0"/>
              <a:t>生成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5" y="1798374"/>
            <a:ext cx="4506325" cy="4506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98374"/>
            <a:ext cx="4500851" cy="450085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4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67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make a dog white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1355"/>
            <a:ext cx="4166601" cy="416660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2" y="1851355"/>
            <a:ext cx="4166601" cy="416660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</p:spTree>
    <p:extLst>
      <p:ext uri="{BB962C8B-B14F-4D97-AF65-F5344CB8AC3E}">
        <p14:creationId xmlns:p14="http://schemas.microsoft.com/office/powerpoint/2010/main" val="1135548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white dressed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8" y="1971748"/>
            <a:ext cx="3993835" cy="39938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97" y="1971748"/>
            <a:ext cx="3993835" cy="39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94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人間が，元画像とプロンプト「</a:t>
            </a:r>
            <a:r>
              <a:rPr lang="en-US" altLang="ja-JP" b="1" dirty="0">
                <a:solidFill>
                  <a:srgbClr val="C00000"/>
                </a:solidFill>
              </a:rPr>
              <a:t>animal doll</a:t>
            </a:r>
            <a:r>
              <a:rPr lang="ja-JP" altLang="en-US" dirty="0"/>
              <a:t>」を与える．</a:t>
            </a:r>
            <a:r>
              <a:rPr lang="ja-JP" altLang="en-US" b="1" dirty="0"/>
              <a:t>人工知能</a:t>
            </a:r>
            <a:r>
              <a:rPr lang="ja-JP" altLang="en-US" dirty="0"/>
              <a:t>が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747"/>
            <a:ext cx="4049929" cy="40499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57" y="1971747"/>
            <a:ext cx="4049967" cy="40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24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画像編集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80747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人工知能</a:t>
            </a:r>
            <a:r>
              <a:rPr lang="ja-JP" altLang="en-US" dirty="0"/>
              <a:t>が実写風になるように</a:t>
            </a:r>
            <a:r>
              <a:rPr lang="ja-JP" altLang="en-US" b="1" dirty="0"/>
              <a:t>画像編集</a:t>
            </a:r>
            <a:r>
              <a:rPr lang="ja-JP" altLang="en-US" dirty="0"/>
              <a:t>を行う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1699" y="6481631"/>
            <a:ext cx="664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(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  <a:hlinkClick r:id="rId2"/>
              </a:rPr>
              <a:t>https://github.com/brycedrennan/imaginAIry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83190" y="5965583"/>
            <a:ext cx="11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14" name="右矢印 13"/>
          <p:cNvSpPr/>
          <p:nvPr/>
        </p:nvSpPr>
        <p:spPr>
          <a:xfrm>
            <a:off x="4289210" y="3506042"/>
            <a:ext cx="171766" cy="70221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41688" y="6021677"/>
            <a:ext cx="429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人工知能による画像編集結果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" y="1717980"/>
            <a:ext cx="4127227" cy="4127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46" y="1710591"/>
            <a:ext cx="4127227" cy="41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88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ja-JP" altLang="en-US" dirty="0"/>
              <a:t>演習３．</a:t>
            </a:r>
            <a:r>
              <a:rPr lang="en-US" altLang="ja-JP" dirty="0"/>
              <a:t> AI </a:t>
            </a:r>
            <a:r>
              <a:rPr lang="ja-JP" altLang="en-US" dirty="0"/>
              <a:t>を用いて言葉（プロンプト）を絵に（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4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766A40-D29A-B07B-AD36-AECA90B6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85CD05-FD08-A84F-577B-B50130BD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43" y="34840"/>
            <a:ext cx="6810964" cy="682316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C8AF3AE-77CE-57EA-9615-5699F48FE29B}"/>
              </a:ext>
            </a:extLst>
          </p:cNvPr>
          <p:cNvSpPr txBox="1"/>
          <p:nvPr/>
        </p:nvSpPr>
        <p:spPr>
          <a:xfrm>
            <a:off x="0" y="3296653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が生成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した画像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DFBD66-B66F-AEE8-755C-43DB491363B8}"/>
              </a:ext>
            </a:extLst>
          </p:cNvPr>
          <p:cNvSpPr txBox="1"/>
          <p:nvPr/>
        </p:nvSpPr>
        <p:spPr>
          <a:xfrm>
            <a:off x="0" y="1379622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プロンプト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tokyo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city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two person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25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3D0BE2-1A0A-766A-7273-9AFD328F5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5862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演習３の目的：</a:t>
            </a:r>
            <a:r>
              <a:rPr lang="en-US" altLang="ja-JP" dirty="0"/>
              <a:t>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BF43ED-D470-C7C9-ABE7-92B60A6A3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95" y="1135782"/>
            <a:ext cx="8461208" cy="57222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b="1" dirty="0"/>
              <a:t>① 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の創造性の理解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例：プロンプト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A cat playing piano in a jazz club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en-US" altLang="ja-JP" sz="2400" dirty="0"/>
              <a:t>AI</a:t>
            </a:r>
            <a:r>
              <a:rPr kumimoji="1" lang="ja-JP" altLang="en-US" sz="2400" dirty="0"/>
              <a:t>が</a:t>
            </a:r>
            <a:r>
              <a:rPr lang="ja-JP" altLang="en-US" sz="2400" dirty="0"/>
              <a:t>猫、ビアノ、ジャズをどのように画像化するか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の多様性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同じプロンプトでも</a:t>
            </a:r>
            <a:r>
              <a:rPr kumimoji="1" lang="ja-JP" altLang="en-US" sz="2400" b="1" dirty="0"/>
              <a:t>異なる画像</a:t>
            </a:r>
            <a:r>
              <a:rPr kumimoji="1" lang="ja-JP" altLang="en-US" sz="2400" dirty="0"/>
              <a:t>が得られる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③ </a:t>
            </a:r>
            <a:r>
              <a:rPr kumimoji="1" lang="ja-JP" altLang="en-US" sz="2400" b="1" dirty="0"/>
              <a:t>プロンプトの影響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</a:t>
            </a:r>
            <a:r>
              <a:rPr kumimoji="1" lang="en-US" altLang="ja-JP" sz="2400" dirty="0"/>
              <a:t>1: "</a:t>
            </a:r>
            <a:r>
              <a:rPr kumimoji="1" lang="en-US" altLang="ja-JP" sz="2400" b="1" dirty="0"/>
              <a:t>Sunset over mountains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ja-JP" altLang="en-US" sz="2400" dirty="0"/>
              <a:t>例</a:t>
            </a:r>
            <a:r>
              <a:rPr kumimoji="1" lang="en-US" altLang="ja-JP" sz="2400" dirty="0"/>
              <a:t>2: "</a:t>
            </a:r>
            <a:r>
              <a:rPr kumimoji="1" lang="en-US" altLang="ja-JP" sz="2400" b="1" dirty="0"/>
              <a:t>Beautiful sunset casting golden light on snowy mountain peaks</a:t>
            </a:r>
            <a:r>
              <a:rPr kumimoji="1" lang="en-US" altLang="ja-JP" sz="2400" dirty="0"/>
              <a:t>“</a:t>
            </a:r>
          </a:p>
          <a:p>
            <a:pPr marL="0" indent="0">
              <a:buNone/>
            </a:pPr>
            <a:r>
              <a:rPr kumimoji="1" lang="ja-JP" altLang="en-US" sz="2400" dirty="0"/>
              <a:t>詳細な説明による画像の変化を確認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④ </a:t>
            </a:r>
            <a:r>
              <a:rPr kumimoji="1" lang="ja-JP" altLang="en-US" sz="2400" b="1" dirty="0"/>
              <a:t>抽象的概念の視覚化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</a:t>
            </a:r>
            <a:r>
              <a:rPr kumimoji="1" lang="en-US" altLang="ja-JP" sz="2400" dirty="0"/>
              <a:t>hope  dream</a:t>
            </a:r>
            <a:r>
              <a:rPr lang="en-US" altLang="ja-JP" sz="2400" dirty="0"/>
              <a:t> </a:t>
            </a:r>
            <a:r>
              <a:rPr kumimoji="1" lang="en-US" altLang="ja-JP" sz="2400" dirty="0"/>
              <a:t> future     AI</a:t>
            </a:r>
            <a:r>
              <a:rPr kumimoji="1" lang="ja-JP" altLang="en-US" sz="2400" dirty="0"/>
              <a:t>による抽象概念の表現を観察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153F53-80B8-07DD-71E4-8C25BCC3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57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0EF2A5-1F4E-9F69-44FE-4CD10A4B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演習３</a:t>
            </a:r>
            <a:r>
              <a:rPr lang="ja-JP" altLang="en-US" dirty="0"/>
              <a:t>の手順</a:t>
            </a:r>
            <a:r>
              <a:rPr kumimoji="1" lang="ja-JP" altLang="en-US" dirty="0"/>
              <a:t>：</a:t>
            </a:r>
            <a:r>
              <a:rPr lang="en-US" altLang="ja-JP" dirty="0"/>
              <a:t>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DDE006-974E-76F1-E882-CFCCCD77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341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</a:t>
            </a:r>
            <a:r>
              <a:rPr lang="en-US" altLang="ja-JP" sz="2400" b="1" dirty="0" err="1"/>
              <a:t>Craiyon</a:t>
            </a:r>
            <a:r>
              <a:rPr lang="ja-JP" altLang="en-US" sz="2400" b="1" dirty="0"/>
              <a:t>のウェブサイトにアクセス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https://www.craiyon.com/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lang="ja-JP" altLang="en-US" sz="2400" b="1" dirty="0"/>
              <a:t>ページの中央にあるテキストボックス（プロンプト入力欄）を見つける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③ </a:t>
            </a:r>
            <a:r>
              <a:rPr kumimoji="1" lang="ja-JP" altLang="en-US" sz="2400" b="1" dirty="0"/>
              <a:t>英語でプロンプトを入れる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内容を英語の単語や文章で。例</a:t>
            </a:r>
            <a:r>
              <a:rPr lang="en-US" altLang="ja-JP" sz="2400" dirty="0"/>
              <a:t>: A cat riding a bicycle in </a:t>
            </a:r>
            <a:r>
              <a:rPr lang="en-US" altLang="ja-JP" sz="2400" dirty="0" err="1"/>
              <a:t>spac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Draw </a:t>
            </a:r>
            <a:r>
              <a:rPr lang="ja-JP" altLang="en-US" sz="2400" b="1" dirty="0"/>
              <a:t>をクリック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しばらく待つ（１から３分以上）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　③、④を繰り返す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18BE9-B673-A1F7-205E-C329CBA2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83226B-A876-8B51-2062-1D0B9105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99" y="4171472"/>
            <a:ext cx="2681726" cy="26865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27BE0B-99BD-418B-2D7F-ECA3B9B93522}"/>
              </a:ext>
            </a:extLst>
          </p:cNvPr>
          <p:cNvSpPr txBox="1"/>
          <p:nvPr/>
        </p:nvSpPr>
        <p:spPr>
          <a:xfrm>
            <a:off x="436860" y="5433799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プロンプトの作成、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翻訳を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ChatGPT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に頼むことも可能</a:t>
            </a:r>
          </a:p>
        </p:txBody>
      </p:sp>
    </p:spTree>
    <p:extLst>
      <p:ext uri="{BB962C8B-B14F-4D97-AF65-F5344CB8AC3E}">
        <p14:creationId xmlns:p14="http://schemas.microsoft.com/office/powerpoint/2010/main" val="124361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14-1. AI </a:t>
            </a:r>
            <a:r>
              <a:rPr kumimoji="1" lang="ja-JP" altLang="en-US" dirty="0"/>
              <a:t>とゲーム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435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FBF483-155E-5B7D-DCEC-30A200E3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まとめ：</a:t>
            </a:r>
            <a:r>
              <a:rPr lang="en-US" altLang="ja-JP" dirty="0"/>
              <a:t> 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8E7A30-CA44-4312-6158-ABC952A8C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の創造力</a:t>
            </a:r>
            <a:endParaRPr kumimoji="1" lang="en-US" altLang="ja-JP" sz="2400" b="1" dirty="0"/>
          </a:p>
          <a:p>
            <a:r>
              <a:rPr kumimoji="1" lang="ja-JP" altLang="en-US" sz="2400" dirty="0"/>
              <a:t>人間の言葉を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が視覚化</a:t>
            </a:r>
            <a:endParaRPr kumimoji="1" lang="en-US" altLang="ja-JP" sz="2400" dirty="0"/>
          </a:p>
          <a:p>
            <a:r>
              <a:rPr kumimoji="1" lang="ja-JP" altLang="en-US" sz="2400" dirty="0"/>
              <a:t>テクノロジーの進歩の実感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簡単な操作で複雑な画像生成が可能</a:t>
            </a:r>
            <a:endParaRPr kumimoji="1"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の能力を体験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言語と視覚の関係を </a:t>
            </a:r>
            <a:r>
              <a:rPr kumimoji="1" lang="en-US" altLang="ja-JP" sz="2400" b="1" dirty="0"/>
              <a:t>AI </a:t>
            </a:r>
            <a:r>
              <a:rPr kumimoji="1" lang="ja-JP" altLang="en-US" sz="2400" b="1" dirty="0"/>
              <a:t>が理解</a:t>
            </a:r>
            <a:endParaRPr kumimoji="1" lang="en-US" altLang="ja-JP" sz="2400" b="1" dirty="0"/>
          </a:p>
          <a:p>
            <a:r>
              <a:rPr kumimoji="1" lang="ja-JP" altLang="en-US" sz="2400" dirty="0"/>
              <a:t>抽象的概念（</a:t>
            </a:r>
            <a:r>
              <a:rPr kumimoji="1" lang="en-US" altLang="ja-JP" sz="2400" dirty="0"/>
              <a:t>happy, future</a:t>
            </a:r>
            <a:r>
              <a:rPr kumimoji="1" lang="ja-JP" altLang="en-US" sz="2400" dirty="0"/>
              <a:t>など）の視覚化を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に依頼することが可能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プロンプトの工夫（より良い画像を得るコツ）</a:t>
            </a:r>
            <a:endParaRPr kumimoji="1" lang="en-US" altLang="ja-JP" sz="2400" b="1" dirty="0"/>
          </a:p>
          <a:p>
            <a:r>
              <a:rPr kumimoji="1" lang="ja-JP" altLang="en-US" sz="2400" dirty="0"/>
              <a:t>詳細な説明を与える</a:t>
            </a:r>
            <a:endParaRPr kumimoji="1" lang="en-US" altLang="ja-JP" sz="2400" dirty="0"/>
          </a:p>
          <a:p>
            <a:r>
              <a:rPr kumimoji="1" lang="ja-JP" altLang="en-US" sz="2400" dirty="0"/>
              <a:t>複数回の試行錯誤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4001B2-6BC4-7B99-97C4-EC9E2094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776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演習４．</a:t>
            </a:r>
            <a:r>
              <a:rPr lang="en-US" altLang="ja-JP" dirty="0"/>
              <a:t> AI </a:t>
            </a:r>
            <a:r>
              <a:rPr lang="ja-JP" altLang="en-US" dirty="0"/>
              <a:t>による着せ替え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1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D10B24-99D8-C677-C0E5-9F4F22E0F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147" y="6034620"/>
            <a:ext cx="1783116" cy="447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F442D5-6A0A-3338-E83A-B91E6CDE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3818AC-07D7-7C4D-9CF0-5C8D170A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93" y="0"/>
            <a:ext cx="7464122" cy="2921320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A1C85280-5030-1F7D-A770-52D19471DA37}"/>
              </a:ext>
            </a:extLst>
          </p:cNvPr>
          <p:cNvSpPr txBox="1">
            <a:spLocks/>
          </p:cNvSpPr>
          <p:nvPr/>
        </p:nvSpPr>
        <p:spPr>
          <a:xfrm>
            <a:off x="4628058" y="6034620"/>
            <a:ext cx="1783116" cy="44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除去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A4370E8-49B1-5F9C-B812-E903286894C6}"/>
              </a:ext>
            </a:extLst>
          </p:cNvPr>
          <p:cNvSpPr txBox="1">
            <a:spLocks/>
          </p:cNvSpPr>
          <p:nvPr/>
        </p:nvSpPr>
        <p:spPr>
          <a:xfrm>
            <a:off x="6145462" y="6028481"/>
            <a:ext cx="1783116" cy="44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着せ替え結果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376FF1B-20F1-7733-498A-379F857D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3346657"/>
            <a:ext cx="7377495" cy="23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02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演習４の目的：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高精度な仮想試着体験</a:t>
            </a:r>
            <a:endParaRPr lang="en-US" altLang="ja-JP" sz="2400" b="1" dirty="0"/>
          </a:p>
          <a:p>
            <a:r>
              <a:rPr kumimoji="1" lang="ja-JP" altLang="en-US" sz="2400" dirty="0"/>
              <a:t>最先端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技術による自然な着せ替え</a:t>
            </a:r>
            <a:endParaRPr lang="en-US" altLang="ja-JP" sz="2400" dirty="0"/>
          </a:p>
          <a:p>
            <a:r>
              <a:rPr kumimoji="1" lang="ja-JP" altLang="en-US" sz="2400" dirty="0"/>
              <a:t>体型・姿勢の違いを考慮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効率的なファッション探索</a:t>
            </a:r>
            <a:endParaRPr lang="en-US" altLang="ja-JP" sz="2400" b="1" dirty="0"/>
          </a:p>
          <a:p>
            <a:r>
              <a:rPr kumimoji="1" lang="ja-JP" altLang="en-US" sz="2400" dirty="0"/>
              <a:t>多様な組み合わせを瞬時に試行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とファッション産業の融合展望</a:t>
            </a:r>
            <a:endParaRPr kumimoji="1" lang="en-US" altLang="ja-JP" sz="2400" b="1" dirty="0"/>
          </a:p>
          <a:p>
            <a:r>
              <a:rPr kumimoji="1" lang="ja-JP" altLang="en-US" sz="2400" dirty="0"/>
              <a:t>オンラインショッピングでの活用</a:t>
            </a:r>
            <a:endParaRPr lang="en-US" altLang="ja-JP" sz="2400" dirty="0"/>
          </a:p>
          <a:p>
            <a:r>
              <a:rPr kumimoji="1" lang="ja-JP" altLang="en-US" sz="2400" dirty="0"/>
              <a:t>デザインプロセスへの応用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の倫理的考察</a:t>
            </a:r>
            <a:endParaRPr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を用いた画像編集、画像加工の倫理的な問題を各自検討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752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演習４の手順： 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7754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ja-JP" altLang="en-US" sz="2400" b="1" dirty="0"/>
              <a:t>ウェブサイトにアクセス</a:t>
            </a:r>
            <a:r>
              <a:rPr kumimoji="1" lang="ja-JP" altLang="en-US" sz="2400" dirty="0"/>
              <a:t> </a:t>
            </a:r>
            <a:r>
              <a:rPr kumimoji="1" lang="en-US" altLang="ja-JP" sz="2400" dirty="0">
                <a:hlinkClick r:id="rId2"/>
              </a:rPr>
              <a:t>https://huggingface.co/spaces/yisol/IDM-VTON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kumimoji="1" lang="ja-JP" altLang="en-US" sz="2400" b="1" dirty="0"/>
              <a:t>人物画像の選択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左側の</a:t>
            </a:r>
            <a:r>
              <a:rPr lang="ja-JP" altLang="en-US" sz="2400" dirty="0"/>
              <a:t>画面で</a:t>
            </a:r>
            <a:r>
              <a:rPr kumimoji="1" lang="ja-JP" altLang="en-US" sz="2400" dirty="0"/>
              <a:t>、着せ替えしたい人物の画像を選択。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（画面下部にある既存の画像から選ぶか、自分の画像をアップロード可能）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衣服画像の選択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人物画像の</a:t>
            </a:r>
            <a:r>
              <a:rPr lang="ja-JP" altLang="en-US" sz="2400" dirty="0"/>
              <a:t>右</a:t>
            </a:r>
            <a:r>
              <a:rPr kumimoji="1" lang="ja-JP" altLang="en-US" sz="2400" dirty="0"/>
              <a:t>隣で、着せたい衣服の画像を選択。（画面下部にある既存の画像から選ぶか、自分の衣服画像をアップロード可能）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kumimoji="1" lang="ja-JP" altLang="en-US" sz="2400" b="1" dirty="0"/>
              <a:t>着せ替え実行  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Try-on</a:t>
            </a:r>
            <a:r>
              <a:rPr kumimoji="1" lang="en-US" altLang="ja-JP" sz="2400" dirty="0"/>
              <a:t>"</a:t>
            </a:r>
            <a:r>
              <a:rPr kumimoji="1" lang="ja-JP" altLang="en-US" sz="2400" dirty="0"/>
              <a:t>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結果の確認</a:t>
            </a:r>
            <a:r>
              <a:rPr kumimoji="1" lang="ja-JP" altLang="en-US" sz="2400" dirty="0"/>
              <a:t>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様々な組み合わせで、</a:t>
            </a:r>
            <a:r>
              <a:rPr lang="ja-JP" altLang="en-US" sz="2400" b="1" dirty="0"/>
              <a:t>②～⑤を繰り返す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7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24D4A-4F0B-025E-AD39-0DF680E7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による着せ替え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A53089-F0FB-618F-84B5-EF7B2B88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b="1" dirty="0"/>
              <a:t>高精度な仮想試着技術</a:t>
            </a:r>
            <a:endParaRPr lang="en-US" altLang="ja-JP" b="1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が衣服を「除去」し、新しい衣服を「着せ替え」</a:t>
            </a:r>
            <a:endParaRPr lang="en-US" altLang="ja-JP" dirty="0"/>
          </a:p>
          <a:p>
            <a:r>
              <a:rPr kumimoji="1" lang="ja-JP" altLang="en-US" dirty="0"/>
              <a:t>自然で違和感のない画像生成</a:t>
            </a:r>
            <a:endParaRPr lang="en-US" altLang="ja-JP" dirty="0"/>
          </a:p>
          <a:p>
            <a:r>
              <a:rPr kumimoji="1" lang="ja-JP" altLang="en-US" dirty="0"/>
              <a:t>体型・姿勢の違いを考慮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AI</a:t>
            </a:r>
            <a:r>
              <a:rPr kumimoji="1" lang="ja-JP" altLang="en-US" b="1" dirty="0"/>
              <a:t>の可能性</a:t>
            </a:r>
            <a:endParaRPr lang="en-US" altLang="ja-JP" b="1" dirty="0"/>
          </a:p>
          <a:p>
            <a:r>
              <a:rPr kumimoji="1" lang="ja-JP" altLang="en-US" dirty="0"/>
              <a:t>多様な組み合わせを瞬時に試行</a:t>
            </a:r>
            <a:endParaRPr lang="en-US" altLang="ja-JP" dirty="0"/>
          </a:p>
          <a:p>
            <a:r>
              <a:rPr kumimoji="1" lang="ja-JP" altLang="en-US" dirty="0"/>
              <a:t>オンラインショッピングやデザインプロセスへの応用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倫理的側面</a:t>
            </a:r>
            <a:endParaRPr kumimoji="1" lang="en-US" altLang="ja-JP" b="1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画像編集、画像加工による画像の真正性やプライバシーなどの問題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AED667-11E3-798D-5AB8-6D17A0DB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037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13FEDC-2699-914E-5176-3AA4B3077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14-5.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E8E1F9-F8C2-DC63-202E-98610DF8B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934F08-B182-157E-7469-EC10CB0D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81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演習５．画像の３次元化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85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A1214E-2757-C297-2593-962F093A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00D480-5FBB-1636-D833-5A5A0FF3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5199"/>
            <a:ext cx="6261100" cy="62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50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79C851-7A07-9685-1496-759EE930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hatsune_miku">
            <a:hlinkClick r:id="" action="ppaction://media"/>
            <a:extLst>
              <a:ext uri="{FF2B5EF4-FFF2-40B4-BE49-F238E27FC236}">
                <a16:creationId xmlns:a16="http://schemas.microsoft.com/office/drawing/2014/main" id="{93669700-CFCB-0693-B7D0-C4F13DA7C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266700"/>
            <a:ext cx="63627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41CDE-E01C-D42D-640F-497B72268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4D75F1-C7BC-DC33-BFBB-3B3426693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2016</a:t>
            </a:r>
            <a:r>
              <a:rPr kumimoji="1" lang="ja-JP" altLang="en-US" dirty="0"/>
              <a:t>年　</a:t>
            </a:r>
            <a:r>
              <a:rPr kumimoji="1" lang="en-US" altLang="ja-JP" dirty="0"/>
              <a:t>AI (AlphaGo)</a:t>
            </a:r>
            <a:r>
              <a:rPr lang="ja-JP" altLang="en-US" dirty="0"/>
              <a:t> が世界最強の棋士に勝利</a:t>
            </a:r>
            <a:endParaRPr lang="en-US" altLang="ja-JP" dirty="0"/>
          </a:p>
          <a:p>
            <a:r>
              <a:rPr kumimoji="1" lang="en-US" altLang="ja-JP" dirty="0"/>
              <a:t>2017</a:t>
            </a:r>
            <a:r>
              <a:rPr kumimoji="1" lang="ja-JP" altLang="en-US" dirty="0"/>
              <a:t>年　</a:t>
            </a:r>
            <a:r>
              <a:rPr lang="ja-JP" altLang="en-US" dirty="0"/>
              <a:t>自力で成長する </a:t>
            </a:r>
            <a:r>
              <a:rPr lang="en-US" altLang="ja-JP" dirty="0"/>
              <a:t>AI (AlphaGo Zero)</a:t>
            </a:r>
            <a:r>
              <a:rPr lang="ja-JP" altLang="en-US" dirty="0"/>
              <a:t>の発表。チェスや将棋にも対応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AI </a:t>
            </a:r>
            <a:r>
              <a:rPr lang="ja-JP" altLang="en-US" dirty="0"/>
              <a:t>の登場で、プロ棋士のレベルが向上しているのでは？という報告も（</a:t>
            </a:r>
            <a:r>
              <a:rPr lang="en-US" altLang="ja-JP" dirty="0"/>
              <a:t>2024</a:t>
            </a:r>
            <a:r>
              <a:rPr lang="ja-JP" altLang="en-US" dirty="0"/>
              <a:t>年）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https://www.henrikkarlsson.xyz/p/go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61DFF4-D98A-F4CD-1D9D-22463DFA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8" name="図 7" descr="グラフ, 折れ線グラフ&#10;&#10;自動的に生成された説明">
            <a:extLst>
              <a:ext uri="{FF2B5EF4-FFF2-40B4-BE49-F238E27FC236}">
                <a16:creationId xmlns:a16="http://schemas.microsoft.com/office/drawing/2014/main" id="{243F9D8E-D1FB-D865-5CDE-F0C3067E2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344642"/>
            <a:ext cx="4349416" cy="25133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ECC503-5E6E-727D-E103-FA7D51078D0A}"/>
              </a:ext>
            </a:extLst>
          </p:cNvPr>
          <p:cNvSpPr txBox="1"/>
          <p:nvPr/>
        </p:nvSpPr>
        <p:spPr>
          <a:xfrm>
            <a:off x="5372263" y="4811119"/>
            <a:ext cx="3570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プロ棋士は </a:t>
            </a:r>
            <a:r>
              <a:rPr kumimoji="1" lang="en-US" altLang="ja-JP" sz="2400" dirty="0"/>
              <a:t>AI </a:t>
            </a:r>
            <a:r>
              <a:rPr kumimoji="1" lang="ja-JP" altLang="en-US" sz="2400" dirty="0"/>
              <a:t>を研究。</a:t>
            </a:r>
            <a:endParaRPr kumimoji="1" lang="en-US" altLang="ja-JP" sz="2400" dirty="0"/>
          </a:p>
          <a:p>
            <a:r>
              <a:rPr kumimoji="1" lang="en-US" altLang="ja-JP" sz="2400" dirty="0"/>
              <a:t>AI </a:t>
            </a:r>
            <a:r>
              <a:rPr kumimoji="1" lang="ja-JP" altLang="en-US" sz="2400" dirty="0"/>
              <a:t>の打ち筋を逸脱する</a:t>
            </a:r>
            <a:endParaRPr kumimoji="1" lang="en-US" altLang="ja-JP" sz="2400" dirty="0"/>
          </a:p>
          <a:p>
            <a:r>
              <a:rPr kumimoji="1" lang="ja-JP" altLang="en-US" sz="2400" dirty="0"/>
              <a:t>新しい手が生まれている</a:t>
            </a:r>
            <a:endParaRPr kumimoji="1" lang="en-US" altLang="ja-JP" sz="2400" dirty="0"/>
          </a:p>
          <a:p>
            <a:r>
              <a:rPr kumimoji="1" lang="ja-JP" altLang="en-US" sz="2400" dirty="0"/>
              <a:t>という分析も。</a:t>
            </a:r>
          </a:p>
        </p:txBody>
      </p:sp>
    </p:spTree>
    <p:extLst>
      <p:ext uri="{BB962C8B-B14F-4D97-AF65-F5344CB8AC3E}">
        <p14:creationId xmlns:p14="http://schemas.microsoft.com/office/powerpoint/2010/main" val="2444667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演習５の目的：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高精度な仮想試着体験</a:t>
            </a:r>
            <a:endParaRPr lang="en-US" altLang="ja-JP" sz="2400" b="1" dirty="0"/>
          </a:p>
          <a:p>
            <a:r>
              <a:rPr kumimoji="1" lang="ja-JP" altLang="en-US" sz="2400" dirty="0"/>
              <a:t>最先端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技術による自然な着せ替え</a:t>
            </a:r>
            <a:endParaRPr lang="en-US" altLang="ja-JP" sz="2400" dirty="0"/>
          </a:p>
          <a:p>
            <a:r>
              <a:rPr kumimoji="1" lang="ja-JP" altLang="en-US" sz="2400" dirty="0"/>
              <a:t>体型・姿勢の違いを考慮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効率的なファッション探索</a:t>
            </a:r>
            <a:endParaRPr lang="en-US" altLang="ja-JP" sz="2400" b="1" dirty="0"/>
          </a:p>
          <a:p>
            <a:r>
              <a:rPr kumimoji="1" lang="ja-JP" altLang="en-US" sz="2400" dirty="0"/>
              <a:t>多様な組み合わせを瞬時に試行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とファッション産業の融合展望</a:t>
            </a:r>
            <a:endParaRPr kumimoji="1" lang="en-US" altLang="ja-JP" sz="2400" b="1" dirty="0"/>
          </a:p>
          <a:p>
            <a:r>
              <a:rPr kumimoji="1" lang="ja-JP" altLang="en-US" sz="2400" dirty="0"/>
              <a:t>オンラインショッピングでの活用</a:t>
            </a:r>
            <a:endParaRPr lang="en-US" altLang="ja-JP" sz="2400" dirty="0"/>
          </a:p>
          <a:p>
            <a:r>
              <a:rPr kumimoji="1" lang="ja-JP" altLang="en-US" sz="2400" dirty="0"/>
              <a:t>デザインプロセスへの応用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の倫理的考察</a:t>
            </a:r>
            <a:endParaRPr lang="en-US" altLang="ja-JP" sz="2400" b="1" dirty="0"/>
          </a:p>
          <a:p>
            <a:r>
              <a:rPr kumimoji="1" lang="en-US" altLang="ja-JP" sz="2400" dirty="0"/>
              <a:t>AI</a:t>
            </a:r>
            <a:r>
              <a:rPr kumimoji="1" lang="ja-JP" altLang="en-US" sz="2400" dirty="0"/>
              <a:t>を用いた画像編集、画像加工の倫理的な問題を各自検討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675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2E7AFB-E2C3-35CB-E9D5-F4A71679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演習５の手順： </a:t>
            </a:r>
            <a:r>
              <a:rPr lang="ja-JP" altLang="en-US" dirty="0"/>
              <a:t>画像の３次元化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9F800C-F79E-EC73-9A64-2BBB590B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オンラインサービスであり、混雑時などは動かない場合がある。講座中で動かなかった場合には、後日試してほしい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400" dirty="0"/>
              <a:t>①</a:t>
            </a:r>
            <a:r>
              <a:rPr kumimoji="1" lang="ja-JP" altLang="en-US" sz="2400" b="1" dirty="0"/>
              <a:t>ウェブサイトにアクセス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 </a:t>
            </a:r>
            <a:r>
              <a:rPr kumimoji="1" lang="en-US" altLang="ja-JP" sz="2400" dirty="0">
                <a:hlinkClick r:id="rId2"/>
              </a:rPr>
              <a:t>https://huggingface.co/spaces/TencentARC/InstantMesh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kumimoji="1" lang="ja-JP" altLang="en-US" sz="2400" b="1" dirty="0"/>
              <a:t>画像の選択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Input Image</a:t>
            </a:r>
            <a:r>
              <a:rPr kumimoji="1" lang="ja-JP" altLang="en-US" sz="2400" dirty="0"/>
              <a:t>」で画像を選択します。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（画面下部にある既存の画像から選ぶか、自分の画像をアップロード可能）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</a:t>
            </a:r>
            <a:r>
              <a:rPr kumimoji="1" lang="en-US" altLang="ja-JP" sz="2400" dirty="0"/>
              <a:t> </a:t>
            </a:r>
            <a:r>
              <a:rPr lang="ja-JP" altLang="en-US" sz="2400" b="1" dirty="0"/>
              <a:t>３次元変換の実行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「</a:t>
            </a:r>
            <a:r>
              <a:rPr kumimoji="1" lang="en-US" altLang="ja-JP" sz="2400" dirty="0"/>
              <a:t>Generate</a:t>
            </a:r>
            <a:r>
              <a:rPr kumimoji="1" lang="ja-JP" altLang="en-US" sz="2400" dirty="0"/>
              <a:t>」ボタンをクリック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kumimoji="1" lang="ja-JP" altLang="en-US" sz="2400" b="1" dirty="0"/>
              <a:t>着せ替え実行   </a:t>
            </a:r>
            <a:r>
              <a:rPr kumimoji="1" lang="en-US" altLang="ja-JP" sz="2400" dirty="0"/>
              <a:t>"</a:t>
            </a:r>
            <a:r>
              <a:rPr kumimoji="1" lang="en-US" altLang="ja-JP" sz="2400" b="1" dirty="0"/>
              <a:t>Try-on</a:t>
            </a:r>
            <a:r>
              <a:rPr kumimoji="1" lang="en-US" altLang="ja-JP" sz="2400" dirty="0"/>
              <a:t>"</a:t>
            </a:r>
            <a:r>
              <a:rPr kumimoji="1" lang="ja-JP" altLang="en-US" sz="2400" dirty="0"/>
              <a:t>ボタンをクリック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 </a:t>
            </a:r>
            <a:r>
              <a:rPr kumimoji="1" lang="ja-JP" altLang="en-US" sz="2400" b="1" dirty="0"/>
              <a:t>結果の確認</a:t>
            </a:r>
            <a:r>
              <a:rPr kumimoji="1" lang="ja-JP" altLang="en-US" sz="2400" dirty="0"/>
              <a:t>。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別の画像で</a:t>
            </a:r>
            <a:r>
              <a:rPr lang="ja-JP" altLang="en-US" sz="2400" b="1" dirty="0"/>
              <a:t>②～④を繰り返す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67F3-277E-A403-2314-C40CCB9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096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D24D4A-4F0B-025E-AD39-0DF680E7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まとめ：画像の３次元化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A53089-F0FB-618F-84B5-EF7B2B889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技術の進歩の実感</a:t>
            </a:r>
            <a:endParaRPr kumimoji="1" lang="en-US" altLang="ja-JP" sz="2400" b="1" dirty="0"/>
          </a:p>
          <a:p>
            <a:r>
              <a:rPr kumimoji="1" lang="ja-JP" altLang="en-US" sz="2400" dirty="0"/>
              <a:t>画像</a:t>
            </a:r>
            <a:r>
              <a:rPr lang="ja-JP" altLang="en-US" sz="2400" dirty="0"/>
              <a:t>の３次元化</a:t>
            </a:r>
            <a:endParaRPr kumimoji="1" lang="en-US" altLang="ja-JP" sz="2400" dirty="0"/>
          </a:p>
          <a:p>
            <a:r>
              <a:rPr kumimoji="1" lang="ja-JP" altLang="en-US" sz="2400" dirty="0"/>
              <a:t>高度な画像認識と</a:t>
            </a:r>
            <a:r>
              <a:rPr kumimoji="1" lang="en-US" altLang="ja-JP" sz="2400" dirty="0"/>
              <a:t>3</a:t>
            </a:r>
            <a:r>
              <a:rPr kumimoji="1" lang="ja-JP" altLang="en-US" sz="2400" dirty="0"/>
              <a:t>次元変換技術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dirty="0"/>
              <a:t>技術の限界の発見</a:t>
            </a:r>
            <a:endParaRPr kumimoji="1" lang="en-US" altLang="ja-JP" sz="2400" b="1" dirty="0"/>
          </a:p>
          <a:p>
            <a:r>
              <a:rPr kumimoji="1" lang="ja-JP" altLang="en-US" sz="2400" dirty="0"/>
              <a:t>様々な種類の画像で試行する。技術は万能では無い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3</a:t>
            </a:r>
            <a:r>
              <a:rPr kumimoji="1" lang="ja-JP" altLang="en-US" sz="2400" dirty="0"/>
              <a:t>次元化技術がもたらす影響を各自考える</a:t>
            </a:r>
            <a:endParaRPr kumimoji="1" lang="en-US" altLang="ja-JP" sz="2400" dirty="0"/>
          </a:p>
          <a:p>
            <a:r>
              <a:rPr kumimoji="1" lang="ja-JP" altLang="en-US" sz="2400" dirty="0"/>
              <a:t>デジタルコンテンツ制作の新しい可能性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AED667-11E3-798D-5AB8-6D17A0DB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79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</a:t>
            </a:r>
            <a:r>
              <a:rPr lang="en-US" altLang="ja-JP" dirty="0"/>
              <a:t>AI</a:t>
            </a:r>
            <a:r>
              <a:rPr lang="ja-JP" altLang="en-US" dirty="0"/>
              <a:t>と将棋対戦</a:t>
            </a: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30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2AA9BA-CBBF-5B0B-2385-8FA1A1423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演習１の目的．</a:t>
            </a:r>
            <a:r>
              <a:rPr lang="en-US" altLang="ja-JP" dirty="0"/>
              <a:t> AI</a:t>
            </a:r>
            <a:r>
              <a:rPr lang="ja-JP" altLang="en-US" dirty="0"/>
              <a:t>と将棋対戦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344525-CE7E-62EA-2E84-3A06EE4E1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「ぴよ将棋」は、ブラウザ上で動作する無料の将棋ゲーム。</a:t>
            </a:r>
            <a:r>
              <a:rPr kumimoji="1" lang="ja-JP" altLang="en-US" b="1" dirty="0"/>
              <a:t>様々な難易度の</a:t>
            </a:r>
            <a:r>
              <a:rPr kumimoji="1" lang="en-US" altLang="ja-JP" b="1" dirty="0"/>
              <a:t>AI</a:t>
            </a:r>
            <a:r>
              <a:rPr kumimoji="1" lang="ja-JP" altLang="en-US" b="1" dirty="0"/>
              <a:t>と対戦可能</a:t>
            </a:r>
            <a:r>
              <a:rPr kumimoji="1" lang="ja-JP" altLang="en-US" dirty="0"/>
              <a:t>で、初心者から上級者まで楽しめる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  <a:p>
            <a:r>
              <a:rPr kumimoji="1" lang="en-US" altLang="ja-JP" dirty="0"/>
              <a:t>AI</a:t>
            </a:r>
            <a:r>
              <a:rPr kumimoji="1" lang="ja-JP" altLang="en-US" dirty="0"/>
              <a:t>将棋エンジンの進化を実感</a:t>
            </a:r>
          </a:p>
          <a:p>
            <a:r>
              <a:rPr lang="en-US" altLang="ja-JP" dirty="0"/>
              <a:t>AI</a:t>
            </a:r>
            <a:r>
              <a:rPr lang="ja-JP" altLang="en-US" dirty="0"/>
              <a:t>の対戦による実力の向上</a:t>
            </a:r>
            <a:endParaRPr lang="en-US" altLang="ja-JP" dirty="0"/>
          </a:p>
          <a:p>
            <a:r>
              <a:rPr lang="en-US" altLang="ja-JP" dirty="0"/>
              <a:t>AI</a:t>
            </a:r>
            <a:r>
              <a:rPr lang="ja-JP" altLang="en-US" dirty="0"/>
              <a:t>活用による余暇の充実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0413B8-B562-555C-CFEC-86223919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182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1DCD2A-2289-DC0D-0229-A8952E8F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</a:t>
            </a:r>
            <a:r>
              <a:rPr lang="ja-JP" altLang="en-US" dirty="0"/>
              <a:t>１の手順．</a:t>
            </a:r>
            <a:r>
              <a:rPr lang="en-US" altLang="ja-JP" dirty="0"/>
              <a:t> AI</a:t>
            </a:r>
            <a:r>
              <a:rPr lang="ja-JP" altLang="en-US" dirty="0"/>
              <a:t>と将棋対戦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FE1ACC-D40C-4640-1C4E-38B48257D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①「ぴよ将棋」の</a:t>
            </a:r>
            <a:r>
              <a:rPr kumimoji="1" lang="en-US" altLang="ja-JP" sz="2400" dirty="0"/>
              <a:t>URL</a:t>
            </a:r>
            <a:r>
              <a:rPr kumimoji="1" lang="ja-JP" altLang="en-US" sz="2400" dirty="0"/>
              <a:t>を </a:t>
            </a:r>
            <a:r>
              <a:rPr kumimoji="1" lang="en-US" altLang="ja-JP" sz="2400" dirty="0"/>
              <a:t>WEB </a:t>
            </a:r>
            <a:r>
              <a:rPr kumimoji="1" lang="ja-JP" altLang="en-US" sz="2400" dirty="0"/>
              <a:t>ブラウザで開く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https://www.studiok-i.net/ps/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対局設定し、対戦開始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※ </a:t>
            </a:r>
            <a:r>
              <a:rPr kumimoji="1" lang="ja-JP" altLang="en-US" sz="2400" dirty="0"/>
              <a:t>本格的に楽しみたい場合には「ぴよ将棋」のスマホアプリをお薦めします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70DB07-7B71-A5B1-7C45-3F697778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78D188-BB4E-B11C-D089-24DDB740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51" y="3018550"/>
            <a:ext cx="2738703" cy="37494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5DD52F4-86D9-509F-2462-6A39DB322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20" y="3148434"/>
            <a:ext cx="2997056" cy="34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B2E11D-D32E-E0E7-D4D5-59EA9669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さまざまな</a:t>
            </a:r>
            <a:r>
              <a:rPr lang="en-US" altLang="ja-JP" dirty="0"/>
              <a:t>AI</a:t>
            </a:r>
            <a:r>
              <a:rPr lang="ja-JP" altLang="en-US" dirty="0"/>
              <a:t>との対戦ゲーム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71B602-AD2A-632F-CA3F-CCF32601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4" y="762000"/>
            <a:ext cx="8461208" cy="5920972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/>
              <a:t>ぴよ将棋 </a:t>
            </a:r>
            <a:r>
              <a:rPr kumimoji="1" lang="en-US" altLang="ja-JP" dirty="0">
                <a:hlinkClick r:id="rId2"/>
              </a:rPr>
              <a:t>https://www.studiok-i.net/ps/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ブラウザ上で動作する無料の将棋ゲーム。スマホアプリ版もある。様々な難易度の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と対戦可能で、初心者から上級者まで楽しめる</a:t>
            </a:r>
          </a:p>
          <a:p>
            <a:r>
              <a:rPr kumimoji="1" lang="ja-JP" altLang="en-US" b="1" dirty="0"/>
              <a:t>将棋ウォーズ </a:t>
            </a:r>
            <a:r>
              <a:rPr kumimoji="1" lang="en-US" altLang="ja-JP" dirty="0">
                <a:hlinkClick r:id="rId3"/>
              </a:rPr>
              <a:t>https://shogiwars.heroz.jp/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ブラウザ版とスマホアプリ版があり、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との対戦や他のプレイヤーとの対戦が可能。登録必要。初心者から上級者まで楽しめる。</a:t>
            </a:r>
          </a:p>
          <a:p>
            <a:r>
              <a:rPr kumimoji="1" lang="en-US" altLang="ja-JP" b="1" dirty="0" err="1"/>
              <a:t>Egaroucid</a:t>
            </a:r>
            <a:r>
              <a:rPr kumimoji="1" lang="en-US" altLang="ja-JP" b="1" dirty="0"/>
              <a:t> for WEB</a:t>
            </a:r>
            <a:r>
              <a:rPr kumimoji="1" lang="ja-JP" altLang="en-US" b="1" dirty="0"/>
              <a:t>（オセロ</a:t>
            </a:r>
            <a:r>
              <a:rPr kumimoji="1" lang="ja-JP" altLang="en-US" dirty="0"/>
              <a:t>）</a:t>
            </a:r>
            <a:r>
              <a:rPr kumimoji="1" lang="en-US" altLang="ja-JP" dirty="0"/>
              <a:t> </a:t>
            </a:r>
            <a:r>
              <a:rPr kumimoji="1" lang="en-US" altLang="ja-JP" dirty="0">
                <a:hlinkClick r:id="rId4"/>
              </a:rPr>
              <a:t>https://reversi.simaenaga.net/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ブラウザで動作するオセロ。</a:t>
            </a:r>
            <a:r>
              <a:rPr kumimoji="1" lang="en-US" altLang="ja-JP" dirty="0"/>
              <a:t>Windows </a:t>
            </a:r>
            <a:r>
              <a:rPr kumimoji="1" lang="ja-JP" altLang="en-US" dirty="0"/>
              <a:t>版もある。シンプルなインターフェース。登録不要でプレイ可能。</a:t>
            </a:r>
          </a:p>
          <a:p>
            <a:r>
              <a:rPr kumimoji="1" lang="en-US" altLang="ja-JP" b="1" dirty="0"/>
              <a:t>lichess.org</a:t>
            </a:r>
            <a:r>
              <a:rPr kumimoji="1" lang="ja-JP" altLang="en-US" b="1" dirty="0"/>
              <a:t>（チェス</a:t>
            </a:r>
            <a:r>
              <a:rPr kumimoji="1" lang="ja-JP" altLang="en-US" dirty="0"/>
              <a:t>）</a:t>
            </a:r>
            <a:r>
              <a:rPr kumimoji="1" lang="en-US" altLang="ja-JP" dirty="0">
                <a:hlinkClick r:id="rId5"/>
              </a:rPr>
              <a:t>https://lichess.org/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無料でオープンソースのチェスプラットフォームです。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との対戦、オンライン対戦、パズルなど様々な機能。</a:t>
            </a:r>
          </a:p>
          <a:p>
            <a:r>
              <a:rPr kumimoji="1" lang="ja-JP" altLang="en-US" b="1" dirty="0"/>
              <a:t>囲碁 </a:t>
            </a:r>
            <a:r>
              <a:rPr kumimoji="1" lang="en-US" altLang="ja-JP" b="1" dirty="0"/>
              <a:t>- Online-Go.com</a:t>
            </a:r>
            <a:r>
              <a:rPr lang="ja-JP" altLang="en-US" b="1" dirty="0"/>
              <a:t> </a:t>
            </a:r>
            <a:r>
              <a:rPr kumimoji="1" lang="en-US" altLang="ja-JP" dirty="0">
                <a:hlinkClick r:id="rId6"/>
              </a:rPr>
              <a:t>https://online-go.com/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ブラウザベースの囲碁プラットフォームで、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との対戦やオンライン対戦が可能。登録必要。初心者向けのチュートリアルもある。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CAD613-3E09-CB7C-3770-E806B990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57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2647</Words>
  <Application>Microsoft Office PowerPoint</Application>
  <PresentationFormat>画面に合わせる (4:3)</PresentationFormat>
  <Paragraphs>361</Paragraphs>
  <Slides>52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52</vt:i4>
      </vt:variant>
    </vt:vector>
  </HeadingPairs>
  <TitlesOfParts>
    <vt:vector size="62" baseType="lpstr"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3_Office テーマ</vt:lpstr>
      <vt:lpstr>1_Office テーマ</vt:lpstr>
      <vt:lpstr>2_Office テーマ</vt:lpstr>
      <vt:lpstr>ae-14.AIとゲーム，AIによる画像生成 </vt:lpstr>
      <vt:lpstr>AI 技術取得の５つのメリット　ー個人とビジネスの成長ー</vt:lpstr>
      <vt:lpstr>今回の授業を学ぶべき理由</vt:lpstr>
      <vt:lpstr>14-1. AI とゲーム</vt:lpstr>
      <vt:lpstr>AIとゲーム</vt:lpstr>
      <vt:lpstr>演習１．AIと将棋対戦</vt:lpstr>
      <vt:lpstr>演習１の目的． AIと将棋対戦</vt:lpstr>
      <vt:lpstr>演習１の手順． AIと将棋対戦</vt:lpstr>
      <vt:lpstr>さまざまなAIとの対戦ゲーム</vt:lpstr>
      <vt:lpstr>ここまでのまとめ</vt:lpstr>
      <vt:lpstr>14-2. AI による画像生成</vt:lpstr>
      <vt:lpstr>GAN の要点</vt:lpstr>
      <vt:lpstr>顔画像の生成①</vt:lpstr>
      <vt:lpstr>顔画像の生成②</vt:lpstr>
      <vt:lpstr>様々な特徴の顔画像の生成</vt:lpstr>
      <vt:lpstr>フェイクビデオ</vt:lpstr>
      <vt:lpstr>PowerPoint プレゼンテーション</vt:lpstr>
      <vt:lpstr>プロンプト（言葉による指示）からの画像生成Stable Diffusion Online</vt:lpstr>
      <vt:lpstr>超解像</vt:lpstr>
      <vt:lpstr>画質改善</vt:lpstr>
      <vt:lpstr>超解像</vt:lpstr>
      <vt:lpstr>線画からの画像生成</vt:lpstr>
      <vt:lpstr>ここまでのまとめ</vt:lpstr>
      <vt:lpstr>14-3. AI による画像生成の演習</vt:lpstr>
      <vt:lpstr>演習２．実在の顔とフェイクの顔を見分ける</vt:lpstr>
      <vt:lpstr>演習２．実在の顔とフェイクの顔を見分ける</vt:lpstr>
      <vt:lpstr>演習２の目的：実在の顔とフェイクの顔を見分ける</vt:lpstr>
      <vt:lpstr>演習２の手順：実在の顔とフェイクの顔を見分ける</vt:lpstr>
      <vt:lpstr>まとめ：AI 画像生成技術とその影響</vt:lpstr>
      <vt:lpstr>14-4. 画像生成、画像編集</vt:lpstr>
      <vt:lpstr>英語のプロンプトなどを画像に変換</vt:lpstr>
      <vt:lpstr>画像編集</vt:lpstr>
      <vt:lpstr>画像編集</vt:lpstr>
      <vt:lpstr>画像編集</vt:lpstr>
      <vt:lpstr>画像編集</vt:lpstr>
      <vt:lpstr>演習３． AI を用いて言葉（プロンプト）を絵に（Craiyon を使用）</vt:lpstr>
      <vt:lpstr>PowerPoint プレゼンテーション</vt:lpstr>
      <vt:lpstr>演習３の目的：AI を用いて言葉を絵に（Craiyon を使用）</vt:lpstr>
      <vt:lpstr>演習３の手順：AI を用いて言葉を絵に（Craiyon を使用）</vt:lpstr>
      <vt:lpstr>まとめ： AI を用いて言葉を絵に（Craiyon を使用）</vt:lpstr>
      <vt:lpstr>演習４． AI による着せ替え</vt:lpstr>
      <vt:lpstr>PowerPoint プレゼンテーション</vt:lpstr>
      <vt:lpstr>演習４の目的： AI による着せ替え</vt:lpstr>
      <vt:lpstr>演習４の手順： AI による着せ替え</vt:lpstr>
      <vt:lpstr>まとめ：AIによる着せ替え</vt:lpstr>
      <vt:lpstr>14-5. 画像の３次元化</vt:lpstr>
      <vt:lpstr>演習５．画像の３次元化</vt:lpstr>
      <vt:lpstr>PowerPoint プレゼンテーション</vt:lpstr>
      <vt:lpstr>PowerPoint プレゼンテーション</vt:lpstr>
      <vt:lpstr>演習５の目的： 画像の３次元化</vt:lpstr>
      <vt:lpstr>演習５の手順： 画像の３次元化</vt:lpstr>
      <vt:lpstr>まとめ：画像の３次元化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ae-14.AIとゲーム，AIによる画像生成（AI演習）</dc:title>
  <dc:creator>kunihiko</dc:creator>
  <cp:lastModifiedBy>金子　邦彦</cp:lastModifiedBy>
  <cp:revision>109</cp:revision>
  <cp:lastPrinted>2020-05-07T12:29:12Z</cp:lastPrinted>
  <dcterms:created xsi:type="dcterms:W3CDTF">2020-05-07T08:06:06Z</dcterms:created>
  <dcterms:modified xsi:type="dcterms:W3CDTF">2025-03-25T04:58:38Z</dcterms:modified>
</cp:coreProperties>
</file>