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  <p:sldMasterId id="2147483688" r:id="rId5"/>
    <p:sldMasterId id="2147483693" r:id="rId6"/>
  </p:sldMasterIdLst>
  <p:notesMasterIdLst>
    <p:notesMasterId r:id="rId70"/>
  </p:notesMasterIdLst>
  <p:handoutMasterIdLst>
    <p:handoutMasterId r:id="rId71"/>
  </p:handoutMasterIdLst>
  <p:sldIdLst>
    <p:sldId id="1673" r:id="rId7"/>
    <p:sldId id="1783" r:id="rId8"/>
    <p:sldId id="1784" r:id="rId9"/>
    <p:sldId id="1785" r:id="rId10"/>
    <p:sldId id="1786" r:id="rId11"/>
    <p:sldId id="1787" r:id="rId12"/>
    <p:sldId id="1890" r:id="rId13"/>
    <p:sldId id="1888" r:id="rId14"/>
    <p:sldId id="1740" r:id="rId15"/>
    <p:sldId id="1727" r:id="rId16"/>
    <p:sldId id="1915" r:id="rId17"/>
    <p:sldId id="1711" r:id="rId18"/>
    <p:sldId id="1744" r:id="rId19"/>
    <p:sldId id="1712" r:id="rId20"/>
    <p:sldId id="1892" r:id="rId21"/>
    <p:sldId id="294" r:id="rId22"/>
    <p:sldId id="961" r:id="rId23"/>
    <p:sldId id="1662" r:id="rId24"/>
    <p:sldId id="910" r:id="rId25"/>
    <p:sldId id="962" r:id="rId26"/>
    <p:sldId id="909" r:id="rId27"/>
    <p:sldId id="1893" r:id="rId28"/>
    <p:sldId id="1894" r:id="rId29"/>
    <p:sldId id="1895" r:id="rId30"/>
    <p:sldId id="1569" r:id="rId31"/>
    <p:sldId id="1641" r:id="rId32"/>
    <p:sldId id="1637" r:id="rId33"/>
    <p:sldId id="1639" r:id="rId34"/>
    <p:sldId id="1640" r:id="rId35"/>
    <p:sldId id="1643" r:id="rId36"/>
    <p:sldId id="1646" r:id="rId37"/>
    <p:sldId id="1660" r:id="rId38"/>
    <p:sldId id="1899" r:id="rId39"/>
    <p:sldId id="1896" r:id="rId40"/>
    <p:sldId id="1897" r:id="rId41"/>
    <p:sldId id="1663" r:id="rId42"/>
    <p:sldId id="1664" r:id="rId43"/>
    <p:sldId id="1898" r:id="rId44"/>
    <p:sldId id="1669" r:id="rId45"/>
    <p:sldId id="1661" r:id="rId46"/>
    <p:sldId id="1902" r:id="rId47"/>
    <p:sldId id="1901" r:id="rId48"/>
    <p:sldId id="1672" r:id="rId49"/>
    <p:sldId id="1904" r:id="rId50"/>
    <p:sldId id="1900" r:id="rId51"/>
    <p:sldId id="1650" r:id="rId52"/>
    <p:sldId id="1668" r:id="rId53"/>
    <p:sldId id="1907" r:id="rId54"/>
    <p:sldId id="1654" r:id="rId55"/>
    <p:sldId id="1905" r:id="rId56"/>
    <p:sldId id="1914" r:id="rId57"/>
    <p:sldId id="1908" r:id="rId58"/>
    <p:sldId id="1657" r:id="rId59"/>
    <p:sldId id="1658" r:id="rId60"/>
    <p:sldId id="257" r:id="rId61"/>
    <p:sldId id="1659" r:id="rId62"/>
    <p:sldId id="1656" r:id="rId63"/>
    <p:sldId id="1655" r:id="rId64"/>
    <p:sldId id="1909" r:id="rId65"/>
    <p:sldId id="1608" r:id="rId66"/>
    <p:sldId id="1910" r:id="rId67"/>
    <p:sldId id="1913" r:id="rId68"/>
    <p:sldId id="1912" r:id="rId6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000000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8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968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7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3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4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3777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4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82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6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6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291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6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81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15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69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394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688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323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63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90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05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91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99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26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8631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6" Type="http://schemas.openxmlformats.org/officeDocument/2006/relationships/image" Target="../media/image1.png"/></Relationships>
</file>

<file path=ppt/slideMasters/_rels/slideMaster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6" Type="http://schemas.openxmlformats.org/officeDocument/2006/relationships/image" Target="../media/image1.png"/></Relationships>
</file>

<file path=ppt/slideMasters/_rels/slideMaster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1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0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499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hyperlink" Target="https://colab.research.google.com/" TargetMode="External"/><Relationship Id="rId4" Type="http://schemas.openxmlformats.org/officeDocument/2006/relationships/image" Target="../media/image7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3nOMSW0Dzx_LjN9XEG99jtvgMACl4m9V" TargetMode="Externa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QRLqEAePmgS41v0KQwf87G_Ss_BLhPYs?usp=sharing#scrollTo=nSbrUG6xxz7r" TargetMode="Externa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sz="3600" dirty="0">
                <a:latin typeface="メイリオ" panose="020B0604030504040204" pitchFamily="50" charset="-128"/>
              </a:rPr>
              <a:t>姿勢推定の基本と</a:t>
            </a:r>
            <a:br>
              <a:rPr lang="en-US" altLang="ja-JP" sz="3600" dirty="0">
                <a:latin typeface="メイリオ" panose="020B0604030504040204" pitchFamily="50" charset="-128"/>
              </a:rPr>
            </a:br>
            <a:r>
              <a:rPr lang="ja-JP" altLang="en-US" sz="3600" dirty="0">
                <a:latin typeface="メイリオ" panose="020B0604030504040204" pitchFamily="50" charset="-128"/>
              </a:rPr>
              <a:t>ディープラーニングを用いた実例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AI</a:t>
            </a:r>
            <a:r>
              <a:rPr lang="ja-JP" altLang="en-US" sz="2800" dirty="0"/>
              <a:t>演習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</a:t>
            </a:r>
            <a:r>
              <a:rPr lang="ja-JP" altLang="en-US" sz="2400"/>
              <a:t>。例：</a:t>
            </a:r>
            <a:r>
              <a:rPr lang="ja-JP" altLang="en-US" sz="2400" b="1"/>
              <a:t>画像</a:t>
            </a:r>
            <a:r>
              <a:rPr lang="ja-JP" altLang="en-US" sz="2400" b="1" dirty="0"/>
              <a:t>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畳み込みニューラルネットワーク（</a:t>
            </a:r>
            <a:r>
              <a:rPr lang="en-US" altLang="ja-JP" sz="2400" b="1" dirty="0"/>
              <a:t>CNN</a:t>
            </a:r>
            <a:r>
              <a:rPr lang="ja-JP" altLang="en-US" sz="2400" dirty="0"/>
              <a:t>）は</a:t>
            </a:r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の一種。</a:t>
            </a:r>
          </a:p>
          <a:p>
            <a:r>
              <a:rPr lang="en-US" altLang="ja-JP" sz="2400" dirty="0"/>
              <a:t>CNN</a:t>
            </a:r>
            <a:r>
              <a:rPr lang="ja-JP" altLang="en-US" sz="2400" dirty="0"/>
              <a:t>は主に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の３種類（注）これら３種類以外のもさまざまある</a:t>
            </a:r>
          </a:p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：画像の</a:t>
            </a:r>
            <a:r>
              <a:rPr lang="ja-JP" altLang="en-US" sz="2400" b="1" dirty="0"/>
              <a:t>局所的な特徴をとらえる</a:t>
            </a:r>
            <a:r>
              <a:rPr lang="ja-JP" altLang="en-US" sz="2400" dirty="0"/>
              <a:t>ための層。</a:t>
            </a:r>
            <a:r>
              <a:rPr lang="ja-JP" altLang="en-US" sz="2400" b="1" dirty="0"/>
              <a:t>特徴</a:t>
            </a:r>
            <a:r>
              <a:rPr lang="ja-JP" altLang="en-US" sz="2400" dirty="0"/>
              <a:t>は、画像内の</a:t>
            </a:r>
            <a:r>
              <a:rPr lang="ja-JP" altLang="en-US" sz="2400" b="1" dirty="0"/>
              <a:t>顕著なパターンや属性</a:t>
            </a:r>
            <a:r>
              <a:rPr lang="ja-JP" altLang="en-US" sz="2400" dirty="0"/>
              <a:t>（例：エッジ、テクスチャ）</a:t>
            </a:r>
            <a:endParaRPr lang="ja-JP" altLang="en-US" sz="2400" b="1" dirty="0"/>
          </a:p>
          <a:p>
            <a:r>
              <a:rPr lang="ja-JP" altLang="en-US" sz="2400" b="1" dirty="0"/>
              <a:t>プーリング層</a:t>
            </a:r>
            <a:r>
              <a:rPr lang="ja-JP" altLang="en-US" sz="2400" dirty="0"/>
              <a:t>：</a:t>
            </a:r>
            <a:r>
              <a:rPr lang="ja-JP" altLang="en-US" sz="2400" b="1" dirty="0"/>
              <a:t>特徴マップ</a:t>
            </a:r>
            <a:r>
              <a:rPr lang="ja-JP" altLang="en-US" sz="2400" dirty="0"/>
              <a:t>の</a:t>
            </a:r>
            <a:r>
              <a:rPr lang="ja-JP" altLang="en-US" sz="2400" b="1" dirty="0"/>
              <a:t>サイズを縮小</a:t>
            </a:r>
            <a:r>
              <a:rPr lang="ja-JP" altLang="en-US" sz="2400" dirty="0"/>
              <a:t>するための層。</a:t>
            </a:r>
            <a:r>
              <a:rPr lang="ja-JP" altLang="en-US" sz="2400" b="1" dirty="0"/>
              <a:t>過学習を防止</a:t>
            </a:r>
            <a:r>
              <a:rPr lang="ja-JP" altLang="en-US" sz="2400" dirty="0"/>
              <a:t>。</a:t>
            </a:r>
            <a:r>
              <a:rPr lang="ja-JP" altLang="en-US" sz="2400" b="1" dirty="0"/>
              <a:t>計算効率を向上</a:t>
            </a:r>
            <a:endParaRPr lang="ja-JP" altLang="en-US" sz="2400" dirty="0"/>
          </a:p>
          <a:p>
            <a:r>
              <a:rPr lang="ja-JP" altLang="en-US" sz="2400" b="1" dirty="0"/>
              <a:t>全結合層</a:t>
            </a:r>
            <a:r>
              <a:rPr lang="ja-JP" altLang="en-US" sz="2400" dirty="0"/>
              <a:t>：全ニューロンが前の層のすべてのニューロンと接続された層。畳み込み層とプーリング層を通過した後の特徴を基に、</a:t>
            </a:r>
            <a:r>
              <a:rPr lang="ja-JP" altLang="en-US" sz="2400" b="1" dirty="0"/>
              <a:t>画像</a:t>
            </a:r>
            <a:r>
              <a:rPr lang="ja-JP" altLang="en-US" sz="2400" dirty="0"/>
              <a:t>の</a:t>
            </a:r>
            <a:r>
              <a:rPr lang="ja-JP" altLang="en-US" sz="2400" b="1" dirty="0"/>
              <a:t>分類</a:t>
            </a:r>
            <a:r>
              <a:rPr lang="ja-JP" altLang="en-US" sz="2400" dirty="0"/>
              <a:t>や</a:t>
            </a:r>
            <a:r>
              <a:rPr lang="ja-JP" altLang="en-US" sz="2400" b="1" dirty="0"/>
              <a:t>回帰</a:t>
            </a:r>
            <a:r>
              <a:rPr lang="ja-JP" altLang="en-US" sz="2400" dirty="0"/>
              <a:t>を行う</a:t>
            </a:r>
          </a:p>
          <a:p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76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611" y="3594020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891734" y="152820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250363" y="1800472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608992" y="2199467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992154" y="152241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350783" y="17889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709412" y="21879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451203" y="17774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809832" y="21764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3075112" y="15109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537642" y="1497611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279433" y="1759541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7022112" y="1617585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638062" y="1491818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386647" y="174690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923767" y="159735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826399" y="167753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919760" y="165814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3013121" y="163875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473979" y="163076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580937" y="1581402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込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647788" y="1376121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5060446" y="1371216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114205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257344" y="173702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334305" y="175978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6168138" y="17129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29116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413473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554D2-7FD1-0B28-8E0D-B1EDA545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73177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畳み込みニューラルネットワークでのパターン認識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4ECD58-8133-0207-1D0A-56225FA4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6101F90-12E2-28B3-FBDB-B30AEB7F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249553"/>
            <a:ext cx="8461208" cy="578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 Wang,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Weihong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Deng, </a:t>
            </a:r>
          </a:p>
          <a:p>
            <a:pPr marL="0" indent="0">
              <a:buNone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Face Recognition: A Survey, arXiv:1804.06655, 2018.</a:t>
            </a:r>
            <a:endParaRPr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E7EE249-8EE7-E8D0-8859-59657D0D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20" y="1771599"/>
            <a:ext cx="5429379" cy="44970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AFEE10-54D3-7829-0753-9B9F2177E8A4}"/>
              </a:ext>
            </a:extLst>
          </p:cNvPr>
          <p:cNvSpPr txBox="1"/>
          <p:nvPr/>
        </p:nvSpPr>
        <p:spPr>
          <a:xfrm>
            <a:off x="241299" y="644893"/>
            <a:ext cx="8461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「畳み込みニューラルネットワークの利用により，さまざまなレベルのパターン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抽出・認識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できるようになる」という考える場合も</a:t>
            </a:r>
          </a:p>
        </p:txBody>
      </p:sp>
    </p:spTree>
    <p:extLst>
      <p:ext uri="{BB962C8B-B14F-4D97-AF65-F5344CB8AC3E}">
        <p14:creationId xmlns:p14="http://schemas.microsoft.com/office/powerpoint/2010/main" val="343814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052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）のメリット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21245"/>
            <a:ext cx="8461208" cy="4958173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画像理解、画像の分析</a:t>
            </a:r>
            <a:r>
              <a:rPr lang="ja-JP" altLang="en-US" sz="2400" dirty="0"/>
              <a:t>の高精度化</a:t>
            </a:r>
          </a:p>
          <a:p>
            <a:r>
              <a:rPr lang="ja-JP" altLang="en-US" sz="2400" b="1" dirty="0"/>
              <a:t>画像の特徴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自動的に抽出</a:t>
            </a:r>
            <a:endParaRPr lang="en-US" altLang="ja-JP" sz="2400" dirty="0"/>
          </a:p>
          <a:p>
            <a:r>
              <a:rPr lang="ja-JP" altLang="en-US" sz="2400" b="1"/>
              <a:t>幅広い</a:t>
            </a:r>
            <a:r>
              <a:rPr lang="ja-JP" altLang="en-US" sz="2400" b="1" dirty="0"/>
              <a:t>分野で</a:t>
            </a:r>
            <a:r>
              <a:rPr lang="ja-JP" altLang="en-US" sz="2400" b="1"/>
              <a:t>の応用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3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11-2. </a:t>
            </a:r>
            <a:r>
              <a:rPr lang="ja-JP" altLang="en-US" sz="4500" dirty="0">
                <a:solidFill>
                  <a:schemeClr val="tx2"/>
                </a:solidFill>
              </a:rPr>
              <a:t>姿勢推定の基本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9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35292"/>
          </a:xfrm>
        </p:spPr>
        <p:txBody>
          <a:bodyPr>
            <a:normAutofit/>
          </a:bodyPr>
          <a:lstStyle/>
          <a:p>
            <a:r>
              <a:rPr lang="ja-JP" altLang="en-US" dirty="0"/>
              <a:t>姿勢推定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59385" y="6306475"/>
            <a:ext cx="2057400" cy="311580"/>
          </a:xfrm>
        </p:spPr>
        <p:txBody>
          <a:bodyPr/>
          <a:lstStyle/>
          <a:p>
            <a:fld id="{101E3AE6-5827-4037-B881-BCFECCEF3DC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96563" y="50747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撮影</a:t>
            </a:r>
          </a:p>
        </p:txBody>
      </p:sp>
      <p:sp>
        <p:nvSpPr>
          <p:cNvPr id="23" name="上矢印 22"/>
          <p:cNvSpPr/>
          <p:nvPr/>
        </p:nvSpPr>
        <p:spPr>
          <a:xfrm rot="5400000">
            <a:off x="1900391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9333" y="34470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人工知能で処理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23AF04B-8AD2-4595-A0E0-07C785F8F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5" y="3800950"/>
            <a:ext cx="1146316" cy="12701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C075F8C-05E9-4FF1-9545-239A85C84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63" y="3862671"/>
            <a:ext cx="2055698" cy="1634280"/>
          </a:xfrm>
          <a:prstGeom prst="rect">
            <a:avLst/>
          </a:prstGeom>
        </p:spPr>
      </p:pic>
      <p:sp>
        <p:nvSpPr>
          <p:cNvPr id="7" name="上矢印 22">
            <a:extLst>
              <a:ext uri="{FF2B5EF4-FFF2-40B4-BE49-F238E27FC236}">
                <a16:creationId xmlns:a16="http://schemas.microsoft.com/office/drawing/2014/main" id="{DAE19405-0E49-AA33-20ED-C467BF4BAF08}"/>
              </a:ext>
            </a:extLst>
          </p:cNvPr>
          <p:cNvSpPr/>
          <p:nvPr/>
        </p:nvSpPr>
        <p:spPr>
          <a:xfrm rot="5400000">
            <a:off x="4765258" y="4200500"/>
            <a:ext cx="424297" cy="4710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9BF5B1-BE72-0298-BF90-4DCF3DDCC783}"/>
              </a:ext>
            </a:extLst>
          </p:cNvPr>
          <p:cNvSpPr txBox="1"/>
          <p:nvPr/>
        </p:nvSpPr>
        <p:spPr>
          <a:xfrm>
            <a:off x="6023809" y="577909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姿勢推定の結果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14048B-6F98-5A36-0A8C-17F687FED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70" y="3043346"/>
            <a:ext cx="2922709" cy="25668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DB93F1-E874-AFE6-A6EE-11B473516090}"/>
              </a:ext>
            </a:extLst>
          </p:cNvPr>
          <p:cNvSpPr txBox="1"/>
          <p:nvPr/>
        </p:nvSpPr>
        <p:spPr>
          <a:xfrm>
            <a:off x="579939" y="1125527"/>
            <a:ext cx="7782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姿勢推定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は、人間の全身（人体）、頭部、およびその他のオブジェクトの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位置と方向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を推定する技術</a:t>
            </a:r>
          </a:p>
        </p:txBody>
      </p:sp>
    </p:spTree>
    <p:extLst>
      <p:ext uri="{BB962C8B-B14F-4D97-AF65-F5344CB8AC3E}">
        <p14:creationId xmlns:p14="http://schemas.microsoft.com/office/powerpoint/2010/main" val="239423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0" y="136524"/>
            <a:ext cx="8769221" cy="61894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6356351"/>
            <a:ext cx="4626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24883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7DE31-A4FB-E8FC-100E-737674FF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5F1C4A-E34D-6BFC-9DD5-AB71C32E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33C35F-7786-35C0-002A-3A2CA6FF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6" y="740459"/>
            <a:ext cx="4353863" cy="52651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10D14D-E07F-25DF-C344-A8DA86F3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607" y="794346"/>
            <a:ext cx="4412839" cy="519249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20B80E6-E1D0-DC2D-0EA9-93E3DCFD1613}"/>
              </a:ext>
            </a:extLst>
          </p:cNvPr>
          <p:cNvSpPr/>
          <p:nvPr/>
        </p:nvSpPr>
        <p:spPr>
          <a:xfrm>
            <a:off x="1930400" y="5986842"/>
            <a:ext cx="509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Detectron2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DensePose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85535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52A985CC-784A-4432-F8A8-830DBEDA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494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158678"/>
            <a:ext cx="6355868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①姿勢推定の基本技術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②姿勢推定のバリエーションと実応用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③実用スキルの向上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B097DC-C768-406D-912C-31D6A921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ビデオの例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3737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4" y="904460"/>
            <a:ext cx="8958841" cy="5039140"/>
          </a:xfr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AF5115D-DE53-167E-3ADF-D9223D2C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ビデオの例</a:t>
            </a:r>
          </a:p>
        </p:txBody>
      </p:sp>
    </p:spTree>
    <p:extLst>
      <p:ext uri="{BB962C8B-B14F-4D97-AF65-F5344CB8AC3E}">
        <p14:creationId xmlns:p14="http://schemas.microsoft.com/office/powerpoint/2010/main" val="23404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E287F-1A1B-9DB5-E3C8-265DB6D0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姿勢推定（人やオブジェクトの動きを読み解く）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72D135-3BD4-D192-4567-BB5F922C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人間の全身</a:t>
            </a:r>
            <a:r>
              <a:rPr kumimoji="1" lang="ja-JP" altLang="en-US" sz="2400" dirty="0"/>
              <a:t>：人間の動きや行動。その人の活動や意図</a:t>
            </a:r>
          </a:p>
          <a:p>
            <a:r>
              <a:rPr kumimoji="1" lang="ja-JP" altLang="en-US" sz="2400" b="1" dirty="0"/>
              <a:t>手や足の指</a:t>
            </a:r>
            <a:r>
              <a:rPr kumimoji="1" lang="ja-JP" altLang="en-US" sz="2400" dirty="0"/>
              <a:t>：手指や足指の動き。細やかな指示や意図</a:t>
            </a:r>
          </a:p>
          <a:p>
            <a:r>
              <a:rPr kumimoji="1" lang="ja-JP" altLang="en-US" sz="2400" b="1" dirty="0"/>
              <a:t>頭部</a:t>
            </a:r>
            <a:r>
              <a:rPr kumimoji="1" lang="ja-JP" altLang="en-US" sz="2400" dirty="0"/>
              <a:t>：視線や</a:t>
            </a:r>
            <a:r>
              <a:rPr lang="ja-JP" altLang="en-US" sz="2400" dirty="0"/>
              <a:t>注視</a:t>
            </a:r>
            <a:r>
              <a:rPr kumimoji="1" lang="ja-JP" altLang="en-US" sz="2400" dirty="0"/>
              <a:t>の向き。意図や関心の対象</a:t>
            </a:r>
          </a:p>
          <a:p>
            <a:r>
              <a:rPr kumimoji="1" lang="ja-JP" altLang="en-US" sz="2400" b="1" dirty="0"/>
              <a:t>オブジェクト</a:t>
            </a:r>
            <a:r>
              <a:rPr kumimoji="1" lang="ja-JP" altLang="en-US" sz="2400" dirty="0"/>
              <a:t>：オブジェクトのふるまい。オブジェクトと人の相互作用。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466647-5F4B-4727-3613-CF230882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5396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77EDA8-EE02-074A-19E4-823FBE07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姿勢推定の歴史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FD89B8-AA9E-8E76-64DB-57F484C6E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数十年前に研究開始</a:t>
            </a:r>
            <a:r>
              <a:rPr lang="ja-JP" altLang="en-US" sz="2400" b="1" dirty="0"/>
              <a:t>：</a:t>
            </a:r>
            <a:r>
              <a:rPr kumimoji="1" lang="ja-JP" altLang="en-US" sz="2400" dirty="0"/>
              <a:t>姿勢推定は数十年前に開始</a:t>
            </a:r>
          </a:p>
          <a:p>
            <a:r>
              <a:rPr kumimoji="1" lang="ja-JP" altLang="en-US" sz="2400" b="1" dirty="0"/>
              <a:t>初期の技術：</a:t>
            </a:r>
            <a:r>
              <a:rPr kumimoji="1" lang="ja-JP" altLang="en-US" sz="2400" dirty="0"/>
              <a:t>センサーやマーカーに基づくシステム</a:t>
            </a:r>
          </a:p>
          <a:p>
            <a:r>
              <a:rPr kumimoji="1" lang="ja-JP" altLang="en-US" sz="2400" b="1" dirty="0"/>
              <a:t>画像処理技術の進化</a:t>
            </a:r>
            <a:r>
              <a:rPr lang="ja-JP" altLang="en-US" sz="2400" b="1" dirty="0"/>
              <a:t>：</a:t>
            </a:r>
            <a:r>
              <a:rPr kumimoji="1" lang="ja-JP" altLang="en-US" sz="2400" dirty="0"/>
              <a:t>高度な画像処理技術</a:t>
            </a:r>
            <a:r>
              <a:rPr lang="ja-JP" altLang="en-US" sz="2400" dirty="0"/>
              <a:t>が登場</a:t>
            </a:r>
            <a:endParaRPr kumimoji="1" lang="ja-JP" altLang="en-US" sz="2400" dirty="0"/>
          </a:p>
          <a:p>
            <a:r>
              <a:rPr kumimoji="1" lang="ja-JP" altLang="en-US" sz="2400" b="1" dirty="0"/>
              <a:t>ディープラーニングの影響</a:t>
            </a:r>
            <a:r>
              <a:rPr kumimoji="1" lang="en-US" altLang="ja-JP" sz="2400" dirty="0"/>
              <a:t>: </a:t>
            </a:r>
            <a:r>
              <a:rPr kumimoji="1" lang="ja-JP" altLang="en-US" sz="2400" dirty="0"/>
              <a:t>ディープラーニングにより、姿勢推定の精度</a:t>
            </a:r>
            <a:r>
              <a:rPr lang="ja-JP" altLang="en-US" sz="2400" dirty="0"/>
              <a:t>と効率</a:t>
            </a:r>
            <a:r>
              <a:rPr kumimoji="1" lang="ja-JP" altLang="en-US" sz="2400" dirty="0"/>
              <a:t>が向上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25E2EE-AE08-9CA7-8160-63BB9901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1928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B73373-5510-F38E-D3B7-E23596AB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姿勢推定の多様な応用分野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CD611B-75FB-0A31-A052-1544878E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監視とセキュリティ</a:t>
            </a:r>
            <a:r>
              <a:rPr lang="ja-JP" altLang="en-US" sz="2400" dirty="0"/>
              <a:t>：公共の場で、人々の行動を監視。危険や異常を検出</a:t>
            </a:r>
          </a:p>
          <a:p>
            <a:r>
              <a:rPr lang="ja-JP" altLang="en-US" sz="2400" b="1" dirty="0"/>
              <a:t>エンターテイメント</a:t>
            </a:r>
            <a:r>
              <a:rPr lang="ja-JP" altLang="en-US" sz="2400" dirty="0"/>
              <a:t>：キャラクター・アニメーションの元データを作成</a:t>
            </a:r>
          </a:p>
          <a:p>
            <a:r>
              <a:rPr lang="ja-JP" altLang="en-US" sz="2400" b="1" dirty="0"/>
              <a:t>ヒューマンコンピュータインタラクション</a:t>
            </a:r>
            <a:r>
              <a:rPr lang="ja-JP" altLang="en-US" sz="2400" dirty="0"/>
              <a:t>：人間とコンピュータが相互作用するインタラクション</a:t>
            </a:r>
            <a:endParaRPr lang="en-US" altLang="ja-JP" sz="2400" dirty="0"/>
          </a:p>
          <a:p>
            <a:r>
              <a:rPr kumimoji="1" lang="ja-JP" altLang="en-US" sz="2400" b="1" dirty="0"/>
              <a:t>スポーツ分析</a:t>
            </a:r>
            <a:r>
              <a:rPr kumimoji="1" lang="ja-JP" altLang="en-US" sz="2400" dirty="0"/>
              <a:t>：選手の動きを分析。怪我を予防</a:t>
            </a:r>
          </a:p>
          <a:p>
            <a:r>
              <a:rPr kumimoji="1" lang="ja-JP" altLang="en-US" sz="2400" b="1" dirty="0"/>
              <a:t>医療</a:t>
            </a:r>
            <a:r>
              <a:rPr lang="ja-JP" altLang="en-US" sz="2400" b="1" dirty="0"/>
              <a:t>、</a:t>
            </a:r>
            <a:r>
              <a:rPr kumimoji="1" lang="ja-JP" altLang="en-US" sz="2400" b="1" dirty="0"/>
              <a:t>リハビリ</a:t>
            </a:r>
            <a:r>
              <a:rPr kumimoji="1" lang="ja-JP" altLang="en-US" sz="2400" dirty="0"/>
              <a:t>：身体の動きを評価。リハビリ効果の確認</a:t>
            </a:r>
          </a:p>
          <a:p>
            <a:r>
              <a:rPr kumimoji="1" lang="ja-JP" altLang="en-US" sz="2400" b="1" dirty="0"/>
              <a:t>頭部追跡の応用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VR/AR</a:t>
            </a:r>
            <a:r>
              <a:rPr kumimoji="1" lang="ja-JP" altLang="en-US" sz="2400" dirty="0"/>
              <a:t>、運転者の集中の確認など</a:t>
            </a:r>
          </a:p>
          <a:p>
            <a:r>
              <a:rPr kumimoji="1" lang="ja-JP" altLang="en-US" sz="2400" b="1" dirty="0"/>
              <a:t>オブジェクトの向きの応用</a:t>
            </a:r>
            <a:r>
              <a:rPr kumimoji="1" lang="ja-JP" altLang="en-US" sz="2400" dirty="0"/>
              <a:t>：ロボット、倉庫</a:t>
            </a:r>
            <a:r>
              <a:rPr lang="ja-JP" altLang="en-US" sz="2400" dirty="0"/>
              <a:t>の荷物、</a:t>
            </a:r>
            <a:r>
              <a:rPr kumimoji="1" lang="ja-JP" altLang="en-US" sz="2400" dirty="0"/>
              <a:t>自動運転車など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3274F0-95E4-C865-AB9C-B8AF040B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359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状況把握，行動予測</a:t>
            </a:r>
          </a:p>
        </p:txBody>
      </p:sp>
      <p:pic>
        <p:nvPicPr>
          <p:cNvPr id="9" name="図 8" descr="おもちゃ, 人形, レゴ, 部屋 が含まれている画像&#10;&#10;自動的に生成された説明">
            <a:extLst>
              <a:ext uri="{FF2B5EF4-FFF2-40B4-BE49-F238E27FC236}">
                <a16:creationId xmlns:a16="http://schemas.microsoft.com/office/drawing/2014/main" id="{56D63708-D408-57E4-B354-7643F4AEE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4" y="2627012"/>
            <a:ext cx="2886041" cy="2886041"/>
          </a:xfrm>
          <a:prstGeom prst="rect">
            <a:avLst/>
          </a:prstGeom>
        </p:spPr>
      </p:pic>
      <p:pic>
        <p:nvPicPr>
          <p:cNvPr id="11" name="図 10" descr="サッカー, 部屋 が含まれている画像&#10;&#10;自動的に生成された説明">
            <a:extLst>
              <a:ext uri="{FF2B5EF4-FFF2-40B4-BE49-F238E27FC236}">
                <a16:creationId xmlns:a16="http://schemas.microsoft.com/office/drawing/2014/main" id="{3C541720-40F7-947C-B3AA-CC5E05FBC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47" y="2632358"/>
            <a:ext cx="2985176" cy="28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4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行動検知</a:t>
            </a:r>
          </a:p>
        </p:txBody>
      </p:sp>
      <p:pic>
        <p:nvPicPr>
          <p:cNvPr id="5" name="図 4" descr="人の顔の絵&#10;&#10;低い精度で自動的に生成された説明">
            <a:extLst>
              <a:ext uri="{FF2B5EF4-FFF2-40B4-BE49-F238E27FC236}">
                <a16:creationId xmlns:a16="http://schemas.microsoft.com/office/drawing/2014/main" id="{5D24EB75-F9C4-77A6-7EA9-EC16615F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32" y="2223582"/>
            <a:ext cx="1946750" cy="24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6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危険の察知，救援・救護</a:t>
            </a:r>
            <a:endParaRPr lang="ja-JP" altLang="en-US" dirty="0"/>
          </a:p>
        </p:txBody>
      </p:sp>
      <p:pic>
        <p:nvPicPr>
          <p:cNvPr id="3" name="コンテンツ プレースホルダー 5">
            <a:extLst>
              <a:ext uri="{FF2B5EF4-FFF2-40B4-BE49-F238E27FC236}">
                <a16:creationId xmlns:a16="http://schemas.microsoft.com/office/drawing/2014/main" id="{E29A2985-A9E0-004A-A573-8985CA090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065487"/>
            <a:ext cx="2856139" cy="3130015"/>
          </a:xfrm>
          <a:prstGeom prst="rect">
            <a:avLst/>
          </a:prstGeom>
        </p:spPr>
      </p:pic>
      <p:pic>
        <p:nvPicPr>
          <p:cNvPr id="5" name="図 4" descr="おもちゃ, 部屋, 時計, 記号 が含まれている画像&#10;&#10;自動的に生成された説明">
            <a:extLst>
              <a:ext uri="{FF2B5EF4-FFF2-40B4-BE49-F238E27FC236}">
                <a16:creationId xmlns:a16="http://schemas.microsoft.com/office/drawing/2014/main" id="{898E6660-A442-22FE-0B3D-B7C2359CA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8" y="2243818"/>
            <a:ext cx="3374571" cy="30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9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監視，防犯</a:t>
            </a:r>
          </a:p>
        </p:txBody>
      </p:sp>
      <p:pic>
        <p:nvPicPr>
          <p:cNvPr id="7" name="コンテンツ プレースホルダー 5" descr="アイコン&#10;&#10;自動的に生成された説明">
            <a:extLst>
              <a:ext uri="{FF2B5EF4-FFF2-40B4-BE49-F238E27FC236}">
                <a16:creationId xmlns:a16="http://schemas.microsoft.com/office/drawing/2014/main" id="{AF256E7F-73BF-9B8F-082D-86737BFCA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652772"/>
            <a:ext cx="2999014" cy="32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5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FE121-11B5-4C9F-9641-0820B55C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539503-882A-44B6-B9E9-C6F1FEAB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6B1C55A-1AA7-395E-6343-BB70AC3F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トレーニング，フィットネス，エクササイズ</a:t>
            </a:r>
          </a:p>
        </p:txBody>
      </p:sp>
      <p:pic>
        <p:nvPicPr>
          <p:cNvPr id="8" name="図 7" descr="ケーキ, 持つ, 女性, 誕生日 が含まれている画像&#10;&#10;自動的に生成された説明">
            <a:extLst>
              <a:ext uri="{FF2B5EF4-FFF2-40B4-BE49-F238E27FC236}">
                <a16:creationId xmlns:a16="http://schemas.microsoft.com/office/drawing/2014/main" id="{F4EA5019-94CB-823A-0593-86E2BE086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03" y="2613006"/>
            <a:ext cx="2213882" cy="2446278"/>
          </a:xfrm>
          <a:prstGeom prst="rect">
            <a:avLst/>
          </a:prstGeom>
        </p:spPr>
      </p:pic>
      <p:pic>
        <p:nvPicPr>
          <p:cNvPr id="10" name="図 9" descr="おもちゃ, レゴ, バット, 選手 が含まれている画像&#10;&#10;自動的に生成された説明">
            <a:extLst>
              <a:ext uri="{FF2B5EF4-FFF2-40B4-BE49-F238E27FC236}">
                <a16:creationId xmlns:a16="http://schemas.microsoft.com/office/drawing/2014/main" id="{3EFD123E-0AEB-A761-F2A7-D1717A25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2" y="2193471"/>
            <a:ext cx="2600733" cy="30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姿勢推定の基本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人体の姿勢推定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ディープラーニングによる姿勢推定の仕組み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頭部の姿勢推定、物体の姿勢推定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93ECD8-98DF-4D0F-2682-E19E7879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D84A8D-0BBF-D5F0-2A85-5AE89BB05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アバター（バーチャル・キャラクタ）</a:t>
            </a:r>
            <a:r>
              <a:rPr lang="ja-JP" altLang="en-US" dirty="0"/>
              <a:t>の操作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981A6-0108-F8DA-BDBA-AAB70776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pic>
        <p:nvPicPr>
          <p:cNvPr id="6" name="図 5" descr="Cgで描かれたアニメ&#10;&#10;中程度の精度で自動的に生成された説明">
            <a:extLst>
              <a:ext uri="{FF2B5EF4-FFF2-40B4-BE49-F238E27FC236}">
                <a16:creationId xmlns:a16="http://schemas.microsoft.com/office/drawing/2014/main" id="{C6BE9B9B-3974-DCA2-4EFF-71C134638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1" y="2024743"/>
            <a:ext cx="3212040" cy="27105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B01534-F2D1-CFB5-45E8-71FA37E7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385" y="2213955"/>
            <a:ext cx="3727372" cy="243009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BD1A4EB-921B-107B-7CE5-4938F846169A}"/>
              </a:ext>
            </a:extLst>
          </p:cNvPr>
          <p:cNvCxnSpPr/>
          <p:nvPr/>
        </p:nvCxnSpPr>
        <p:spPr>
          <a:xfrm flipV="1">
            <a:off x="4890407" y="4735286"/>
            <a:ext cx="326572" cy="538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EB5152-3B76-5433-9713-06CA20FF9241}"/>
              </a:ext>
            </a:extLst>
          </p:cNvPr>
          <p:cNvSpPr txBox="1"/>
          <p:nvPr/>
        </p:nvSpPr>
        <p:spPr>
          <a:xfrm>
            <a:off x="3366185" y="5365370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アバター（バーチャル・キャラクタ）</a:t>
            </a:r>
          </a:p>
        </p:txBody>
      </p:sp>
    </p:spTree>
    <p:extLst>
      <p:ext uri="{BB962C8B-B14F-4D97-AF65-F5344CB8AC3E}">
        <p14:creationId xmlns:p14="http://schemas.microsoft.com/office/powerpoint/2010/main" val="3380468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DDC15-EB53-9259-134B-AF8A6CCB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姿勢推定の用途⑦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4A10F-D66C-3F6C-215A-D24A38B0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集団行動の観察，分析</a:t>
            </a:r>
            <a:r>
              <a:rPr lang="ja-JP" altLang="en-US" dirty="0"/>
              <a:t>，監視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81B957-28F5-E673-0E85-BD543F38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C2D8C85-E05B-3C11-E55B-A7CD7B02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74" y="1312434"/>
            <a:ext cx="5945051" cy="44008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E0EE83-68CD-C63D-3993-B6322FC96A17}"/>
              </a:ext>
            </a:extLst>
          </p:cNvPr>
          <p:cNvSpPr txBox="1"/>
          <p:nvPr/>
        </p:nvSpPr>
        <p:spPr>
          <a:xfrm>
            <a:off x="59809" y="5773010"/>
            <a:ext cx="8985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 Dang,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Jianqin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Yin, Bin Wang,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Wenqing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Zheng,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Based 2D Human Pose Estimation: A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SurveyDeep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Based 2D Human Pose Estimation: A Survey,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Tsinghua Science and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TechnologyTsinghua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and Technology, 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24 Issue 6 Article 5, 2019.</a:t>
            </a:r>
          </a:p>
        </p:txBody>
      </p:sp>
    </p:spTree>
    <p:extLst>
      <p:ext uri="{BB962C8B-B14F-4D97-AF65-F5344CB8AC3E}">
        <p14:creationId xmlns:p14="http://schemas.microsoft.com/office/powerpoint/2010/main" val="4083868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F6B432-CE09-4DF3-84AC-B0C6C0B8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姿勢推定の用途⑧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4CEBDB-3032-450F-ABE4-2DD083F63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68430"/>
          </a:xfrm>
        </p:spPr>
        <p:txBody>
          <a:bodyPr/>
          <a:lstStyle/>
          <a:p>
            <a:r>
              <a:rPr kumimoji="1" lang="ja-JP" altLang="en-US" dirty="0"/>
              <a:t>姿勢推定の結果を用いて，画像から人物を切り出す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048936-3CB8-4699-B0C6-A9F31F24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3866121-4B91-412B-98C4-3F5B129F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34289"/>
            <a:ext cx="3756785" cy="36626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B53016-0470-4BFD-9360-861065C5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9" y="2058717"/>
            <a:ext cx="3779924" cy="3638176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AA13D646-07A6-443C-8660-CA4A0720E256}"/>
              </a:ext>
            </a:extLst>
          </p:cNvPr>
          <p:cNvSpPr/>
          <p:nvPr/>
        </p:nvSpPr>
        <p:spPr>
          <a:xfrm>
            <a:off x="4154491" y="3531747"/>
            <a:ext cx="262700" cy="692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098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4964-F306-B48B-7742-6D70E318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B8AF90-D56B-2EEB-4C40-2F43FA4BF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365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姿勢推定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は、人間の全身（人体）、頭部、およびその他のオブジェクトの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位置と方向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を推定する技術</a:t>
            </a:r>
          </a:p>
          <a:p>
            <a:pPr marL="0" indent="0">
              <a:buNone/>
            </a:pPr>
            <a:endParaRPr kumimoji="1" lang="ja-JP" altLang="en-US" sz="2400" b="1" dirty="0"/>
          </a:p>
          <a:p>
            <a:pPr marL="0" indent="0">
              <a:buNone/>
            </a:pPr>
            <a:r>
              <a:rPr kumimoji="1" lang="ja-JP" altLang="en-US" sz="2400" b="1" u="sng" dirty="0"/>
              <a:t>要素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人間の全身</a:t>
            </a:r>
            <a:r>
              <a:rPr kumimoji="1" lang="ja-JP" altLang="en-US" sz="2400" dirty="0"/>
              <a:t>：人間の動きや行動。その人の活動や意図。</a:t>
            </a:r>
          </a:p>
          <a:p>
            <a:r>
              <a:rPr kumimoji="1" lang="ja-JP" altLang="en-US" sz="2400" b="1" dirty="0"/>
              <a:t>手や足の指</a:t>
            </a:r>
            <a:r>
              <a:rPr kumimoji="1" lang="ja-JP" altLang="en-US" sz="2400" dirty="0"/>
              <a:t>：手指や足指の動き。細やかな指示や意図。</a:t>
            </a:r>
          </a:p>
          <a:p>
            <a:r>
              <a:rPr kumimoji="1" lang="ja-JP" altLang="en-US" sz="2400" b="1" dirty="0"/>
              <a:t>頭部</a:t>
            </a:r>
            <a:r>
              <a:rPr kumimoji="1" lang="ja-JP" altLang="en-US" sz="2400" dirty="0"/>
              <a:t>：視線や</a:t>
            </a:r>
            <a:r>
              <a:rPr lang="ja-JP" altLang="en-US" sz="2400" dirty="0"/>
              <a:t>注視</a:t>
            </a:r>
            <a:r>
              <a:rPr kumimoji="1" lang="ja-JP" altLang="en-US" sz="2400" dirty="0"/>
              <a:t>の向き。意図や関心の対象。</a:t>
            </a:r>
          </a:p>
          <a:p>
            <a:r>
              <a:rPr kumimoji="1" lang="ja-JP" altLang="en-US" sz="2400" b="1" dirty="0"/>
              <a:t>オブジェクト</a:t>
            </a:r>
            <a:r>
              <a:rPr kumimoji="1" lang="ja-JP" altLang="en-US" sz="2400" dirty="0"/>
              <a:t>：オブジェクトのふるまい。オブジェクトと人の相互作用。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歴史</a:t>
            </a:r>
            <a:endParaRPr lang="en-US" altLang="ja-JP" sz="2400" b="1" u="sng" dirty="0"/>
          </a:p>
          <a:p>
            <a:r>
              <a:rPr kumimoji="1" lang="ja-JP" altLang="en-US" sz="2400" dirty="0"/>
              <a:t>数十年前に始まった。現在は、ディープラーニングの応用が進んでいる</a:t>
            </a:r>
          </a:p>
          <a:p>
            <a:pPr marL="0" indent="0">
              <a:buNone/>
            </a:pPr>
            <a:r>
              <a:rPr kumimoji="1" lang="ja-JP" altLang="en-US" sz="2400" b="1" dirty="0"/>
              <a:t>応用分野</a:t>
            </a:r>
            <a:endParaRPr lang="en-US" altLang="ja-JP" sz="2400" b="1" dirty="0"/>
          </a:p>
          <a:p>
            <a:r>
              <a:rPr kumimoji="1" lang="ja-JP" altLang="en-US" sz="2400" dirty="0"/>
              <a:t>エンターテイメント、セキュリティ、ヒューマンコンピュータインタラクションなどさまざま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8CF87D-5F04-79F0-4FC7-FE20F23A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7410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11-3. </a:t>
            </a:r>
            <a:r>
              <a:rPr lang="ja-JP" altLang="en-US" sz="4500" dirty="0">
                <a:solidFill>
                  <a:schemeClr val="tx2"/>
                </a:solidFill>
              </a:rPr>
              <a:t>人体の姿勢推定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2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48A0E5-D618-A9C8-2549-27E5D037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人体の姿勢推定とキーポイント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6330BD-EA13-FF37-932E-591C5954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058067" cy="53331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キーポイントの検出</a:t>
            </a:r>
            <a:r>
              <a:rPr lang="ja-JP" altLang="en-US" sz="2400" dirty="0"/>
              <a:t>：</a:t>
            </a:r>
            <a:r>
              <a:rPr lang="ja-JP" altLang="en-US" sz="2400" b="1" dirty="0"/>
              <a:t>姿勢推定</a:t>
            </a:r>
            <a:r>
              <a:rPr lang="ja-JP" altLang="en-US" sz="2400" dirty="0"/>
              <a:t>では、</a:t>
            </a:r>
            <a:r>
              <a:rPr kumimoji="1" lang="ja-JP" altLang="en-US" sz="2400" dirty="0"/>
              <a:t>人体の特定の「</a:t>
            </a:r>
            <a:r>
              <a:rPr kumimoji="1" lang="ja-JP" altLang="en-US" sz="2400" b="1" dirty="0"/>
              <a:t>キーポイント</a:t>
            </a:r>
            <a:r>
              <a:rPr kumimoji="1" lang="ja-JP" altLang="en-US" sz="2400" dirty="0"/>
              <a:t>」（特徴となるポイント）</a:t>
            </a:r>
            <a:r>
              <a:rPr lang="ja-JP" altLang="en-US" sz="2400" dirty="0"/>
              <a:t>を検出</a:t>
            </a:r>
            <a:r>
              <a:rPr kumimoji="1" lang="ja-JP" altLang="en-US" sz="2400" dirty="0"/>
              <a:t>し、</a:t>
            </a:r>
            <a:r>
              <a:rPr kumimoji="1" lang="ja-JP" altLang="en-US" sz="2400" b="1" dirty="0"/>
              <a:t>位置を特定</a:t>
            </a:r>
            <a:endParaRPr kumimoji="1" lang="ja-JP" altLang="en-US" sz="2400" dirty="0"/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姿勢推定</a:t>
            </a:r>
            <a:r>
              <a:rPr lang="ja-JP" altLang="en-US" sz="2400" dirty="0"/>
              <a:t>：位置が特定</a:t>
            </a:r>
            <a:r>
              <a:rPr kumimoji="1" lang="ja-JP" altLang="en-US" sz="2400" dirty="0"/>
              <a:t>された</a:t>
            </a:r>
            <a:r>
              <a:rPr kumimoji="1" lang="ja-JP" altLang="en-US" sz="2400" b="1" dirty="0"/>
              <a:t>キーポイントを結びつける</a:t>
            </a:r>
            <a:r>
              <a:rPr kumimoji="1" lang="ja-JP" altLang="en-US" sz="2400" dirty="0"/>
              <a:t>ことで、</a:t>
            </a:r>
            <a:r>
              <a:rPr lang="ja-JP" altLang="en-US" sz="2400" dirty="0"/>
              <a:t>人間の全身の</a:t>
            </a:r>
            <a:r>
              <a:rPr kumimoji="1" lang="ja-JP" altLang="en-US" sz="2400" dirty="0"/>
              <a:t>姿勢を推定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824EC7-DB94-0932-91A0-5BC4B065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80E0C85-71BB-D888-701E-1FA361D2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33" y="2932674"/>
            <a:ext cx="5445139" cy="38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1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6AE8C4-F6D5-0A37-8BF4-42AE2767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キーポイントとボーン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B0B3A1-0C9F-FFBA-138D-AB33A8C0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D6302D-1C2D-F9A6-2066-99503BF4C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6" y="1532628"/>
            <a:ext cx="2436600" cy="467767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DA97A3-A27A-DDFF-34C8-38DB0A7A791B}"/>
              </a:ext>
            </a:extLst>
          </p:cNvPr>
          <p:cNvSpPr txBox="1"/>
          <p:nvPr/>
        </p:nvSpPr>
        <p:spPr>
          <a:xfrm>
            <a:off x="0" y="6374098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のキーポイントとボーン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794613C-FB54-62D7-4018-2F9B84FA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41" y="1532628"/>
            <a:ext cx="1002849" cy="425409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B5A7EE2-E20E-EE82-AC35-F64492D9E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86" y="1703117"/>
            <a:ext cx="1363316" cy="3884518"/>
          </a:xfrm>
          <a:prstGeom prst="rect">
            <a:avLst/>
          </a:prstGeom>
        </p:spPr>
      </p:pic>
      <p:cxnSp>
        <p:nvCxnSpPr>
          <p:cNvPr id="12" name="カギ線コネクタ 24">
            <a:extLst>
              <a:ext uri="{FF2B5EF4-FFF2-40B4-BE49-F238E27FC236}">
                <a16:creationId xmlns:a16="http://schemas.microsoft.com/office/drawing/2014/main" id="{9A57EDA4-0D2D-AB84-1B9F-05E038A697B7}"/>
              </a:ext>
            </a:extLst>
          </p:cNvPr>
          <p:cNvCxnSpPr/>
          <p:nvPr/>
        </p:nvCxnSpPr>
        <p:spPr>
          <a:xfrm rot="5400000" flipH="1" flipV="1">
            <a:off x="4284049" y="4047594"/>
            <a:ext cx="1" cy="1658511"/>
          </a:xfrm>
          <a:prstGeom prst="bentConnector3">
            <a:avLst>
              <a:gd name="adj1" fmla="val -228599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カギ線コネクタ 27">
            <a:extLst>
              <a:ext uri="{FF2B5EF4-FFF2-40B4-BE49-F238E27FC236}">
                <a16:creationId xmlns:a16="http://schemas.microsoft.com/office/drawing/2014/main" id="{D32D37C9-CDAA-568E-50CC-03C9272FC7FE}"/>
              </a:ext>
            </a:extLst>
          </p:cNvPr>
          <p:cNvCxnSpPr>
            <a:cxnSpLocks/>
            <a:endCxn id="11" idx="2"/>
          </p:cNvCxnSpPr>
          <p:nvPr/>
        </p:nvCxnSpPr>
        <p:spPr>
          <a:xfrm rot="16200000" flipH="1">
            <a:off x="5233743" y="3104134"/>
            <a:ext cx="710784" cy="4256218"/>
          </a:xfrm>
          <a:prstGeom prst="bentConnector3">
            <a:avLst>
              <a:gd name="adj1" fmla="val 1641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ACCCFB-17E4-2546-532F-5B9C45D6881A}"/>
              </a:ext>
            </a:extLst>
          </p:cNvPr>
          <p:cNvSpPr txBox="1"/>
          <p:nvPr/>
        </p:nvSpPr>
        <p:spPr>
          <a:xfrm>
            <a:off x="4396364" y="5156114"/>
            <a:ext cx="19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画像で表示したボーン情報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0AECFB-E62F-2169-6E1D-C4D97552D5C4}"/>
              </a:ext>
            </a:extLst>
          </p:cNvPr>
          <p:cNvSpPr txBox="1"/>
          <p:nvPr/>
        </p:nvSpPr>
        <p:spPr>
          <a:xfrm>
            <a:off x="5555472" y="6041483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キーポイントのデータファイル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（特徴点の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x, y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座標と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個々の信頼度のデータ）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740BFCD-6732-EF3A-6A66-5B21BA182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79" y="1703117"/>
            <a:ext cx="1363316" cy="388451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570409-11DF-3CEB-287B-4C70754F9395}"/>
              </a:ext>
            </a:extLst>
          </p:cNvPr>
          <p:cNvSpPr txBox="1"/>
          <p:nvPr/>
        </p:nvSpPr>
        <p:spPr>
          <a:xfrm>
            <a:off x="217378" y="700499"/>
            <a:ext cx="8754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ボーン　＝　骨格，　キーポイント　＝　特徴となるポイント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13FEF0-CCC6-CDE4-8418-E6851BCEF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767" y="2271191"/>
            <a:ext cx="1543446" cy="262229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0EE1302-07F6-075F-01C2-A62626297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752" y="2271191"/>
            <a:ext cx="1462053" cy="263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6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6AE8C4-F6D5-0A37-8BF4-42AE2767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キーポイントとボーン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B0B3A1-0C9F-FFBA-138D-AB33A8C0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93860C-67B7-84F1-78CF-83268B23EE2F}"/>
              </a:ext>
            </a:extLst>
          </p:cNvPr>
          <p:cNvSpPr txBox="1"/>
          <p:nvPr/>
        </p:nvSpPr>
        <p:spPr>
          <a:xfrm>
            <a:off x="2722478" y="1532628"/>
            <a:ext cx="63436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では，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25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個のキーポイントが定まっている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は，人体の姿勢推定の一手法）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鼻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右肩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右ひじ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右手首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5: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左肩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左ひじ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左手首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真ん中腰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9: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右腰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10: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右ひざ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11: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右足首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左腰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13: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左ひざ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14: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左足首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15: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16: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左目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17: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右耳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左耳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左足親指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左足小指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21: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左かかと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22: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右足親指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右足小指　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24: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右かかと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E923B3E-1136-9A7E-6BD3-964DF642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6" y="1532628"/>
            <a:ext cx="2436600" cy="467767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A94F2B4-F23F-2CDD-8C49-9F22144DF576}"/>
              </a:ext>
            </a:extLst>
          </p:cNvPr>
          <p:cNvSpPr txBox="1"/>
          <p:nvPr/>
        </p:nvSpPr>
        <p:spPr>
          <a:xfrm>
            <a:off x="0" y="6374098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のキーポイントとボーン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06A07E-F761-D009-5CFC-B355AE72AB62}"/>
              </a:ext>
            </a:extLst>
          </p:cNvPr>
          <p:cNvSpPr txBox="1"/>
          <p:nvPr/>
        </p:nvSpPr>
        <p:spPr>
          <a:xfrm>
            <a:off x="217378" y="700499"/>
            <a:ext cx="87544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ボーン　＝　骨格，　キーポイント　＝　特徴となるポイント</a:t>
            </a:r>
          </a:p>
        </p:txBody>
      </p:sp>
    </p:spTree>
    <p:extLst>
      <p:ext uri="{BB962C8B-B14F-4D97-AF65-F5344CB8AC3E}">
        <p14:creationId xmlns:p14="http://schemas.microsoft.com/office/powerpoint/2010/main" val="310210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4020DD-DF4A-702B-7279-C791635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２次元と３次元の姿勢推定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26F3C2-8519-6552-97A8-56FDEE8F8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latin typeface="メイリオ" panose="020B0604030504040204" pitchFamily="50" charset="-128"/>
              </a:rPr>
              <a:t>姿勢推定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は</a:t>
            </a:r>
            <a:r>
              <a:rPr lang="ja-JP" altLang="en-US" sz="2400" b="1" dirty="0">
                <a:latin typeface="メイリオ" panose="020B0604030504040204" pitchFamily="50" charset="-128"/>
              </a:rPr>
              <a:t>２次元</a:t>
            </a:r>
            <a:r>
              <a:rPr kumimoji="1" lang="ja-JP" altLang="en-US" sz="2400" b="1" dirty="0">
                <a:latin typeface="メイリオ" panose="020B0604030504040204" pitchFamily="50" charset="-128"/>
              </a:rPr>
              <a:t>（平面的な推定）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と</a:t>
            </a:r>
            <a:r>
              <a:rPr lang="ja-JP" altLang="en-US" sz="2400" b="1" dirty="0">
                <a:latin typeface="メイリオ" panose="020B0604030504040204" pitchFamily="50" charset="-128"/>
              </a:rPr>
              <a:t>３次元</a:t>
            </a:r>
            <a:r>
              <a:rPr kumimoji="1" lang="ja-JP" altLang="en-US" sz="2400" b="1" dirty="0">
                <a:latin typeface="メイリオ" panose="020B0604030504040204" pitchFamily="50" charset="-128"/>
              </a:rPr>
              <a:t>（空間的な推定）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の２種類</a:t>
            </a:r>
          </a:p>
          <a:p>
            <a:r>
              <a:rPr kumimoji="1" lang="ja-JP" altLang="en-US" sz="2400" dirty="0">
                <a:latin typeface="メイリオ" panose="020B0604030504040204" pitchFamily="50" charset="-128"/>
              </a:rPr>
              <a:t>２次元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: </a:t>
            </a:r>
            <a:r>
              <a:rPr lang="ja-JP" altLang="en-US" sz="2400" dirty="0">
                <a:latin typeface="メイリオ" panose="020B0604030504040204" pitchFamily="50" charset="-128"/>
              </a:rPr>
              <a:t>２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次元的な（平面の）姿勢を推定</a:t>
            </a:r>
          </a:p>
          <a:p>
            <a:r>
              <a:rPr lang="ja-JP" altLang="en-US" sz="2400" dirty="0">
                <a:latin typeface="メイリオ" panose="020B0604030504040204" pitchFamily="50" charset="-128"/>
              </a:rPr>
              <a:t>３次元</a:t>
            </a:r>
            <a:r>
              <a:rPr kumimoji="1" lang="en-US" altLang="ja-JP" sz="2400" dirty="0">
                <a:latin typeface="メイリオ" panose="020B0604030504040204" pitchFamily="50" charset="-128"/>
              </a:rPr>
              <a:t>: </a:t>
            </a:r>
            <a:r>
              <a:rPr kumimoji="1" lang="ja-JP" altLang="en-US" sz="2400" b="1" dirty="0">
                <a:latin typeface="メイリオ" panose="020B0604030504040204" pitchFamily="50" charset="-128"/>
              </a:rPr>
              <a:t>空間的な深さ情報（奥行き）を含め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、</a:t>
            </a:r>
            <a:r>
              <a:rPr lang="ja-JP" altLang="en-US" sz="2400" dirty="0">
                <a:latin typeface="メイリオ" panose="020B0604030504040204" pitchFamily="50" charset="-128"/>
              </a:rPr>
              <a:t>３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次元的な姿勢を推定</a:t>
            </a:r>
          </a:p>
          <a:p>
            <a:pPr marL="0" indent="0">
              <a:buNone/>
            </a:pPr>
            <a:r>
              <a:rPr lang="ja-JP" altLang="en-US" sz="2400" b="1" dirty="0">
                <a:latin typeface="メイリオ" panose="020B0604030504040204" pitchFamily="50" charset="-128"/>
              </a:rPr>
              <a:t>３次元の</a:t>
            </a:r>
            <a:r>
              <a:rPr kumimoji="1" lang="ja-JP" altLang="en-US" sz="2400" b="1" dirty="0">
                <a:latin typeface="メイリオ" panose="020B0604030504040204" pitchFamily="50" charset="-128"/>
              </a:rPr>
              <a:t>姿勢推定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は、</a:t>
            </a:r>
            <a:r>
              <a:rPr kumimoji="1" lang="ja-JP" altLang="en-US" sz="2400" b="1" dirty="0">
                <a:latin typeface="メイリオ" panose="020B0604030504040204" pitchFamily="50" charset="-128"/>
              </a:rPr>
              <a:t>より詳細な情報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を提供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B685A0-F85D-D89D-A09D-9B760F8C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6D0995-4BD5-D4A0-6D39-0F699856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9" y="3939753"/>
            <a:ext cx="5958434" cy="290362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8D7573-4199-1858-394B-24C47D66B9A9}"/>
              </a:ext>
            </a:extLst>
          </p:cNvPr>
          <p:cNvSpPr txBox="1"/>
          <p:nvPr/>
        </p:nvSpPr>
        <p:spPr>
          <a:xfrm>
            <a:off x="6603369" y="516073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３次元姿勢推定</a:t>
            </a:r>
          </a:p>
        </p:txBody>
      </p:sp>
    </p:spTree>
    <p:extLst>
      <p:ext uri="{BB962C8B-B14F-4D97-AF65-F5344CB8AC3E}">
        <p14:creationId xmlns:p14="http://schemas.microsoft.com/office/powerpoint/2010/main" val="3359850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53D58-F6D3-35CE-CF41-76DA0621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３次元の姿勢推定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D92C4E-B7B2-EA56-1EB0-F9FB498A4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073041"/>
            <a:ext cx="8461208" cy="1784959"/>
          </a:xfrm>
        </p:spPr>
        <p:txBody>
          <a:bodyPr>
            <a:norm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</a:rPr>
              <a:t>３次元の姿勢推定は、空間的な深さ情報（奥行き）を含め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、</a:t>
            </a:r>
            <a:r>
              <a:rPr lang="ja-JP" altLang="en-US" sz="2400" dirty="0">
                <a:latin typeface="メイリオ" panose="020B0604030504040204" pitchFamily="50" charset="-128"/>
              </a:rPr>
              <a:t>３</a:t>
            </a:r>
            <a:r>
              <a:rPr kumimoji="1" lang="ja-JP" altLang="en-US" sz="2400" dirty="0">
                <a:latin typeface="メイリオ" panose="020B0604030504040204" pitchFamily="50" charset="-128"/>
              </a:rPr>
              <a:t>次元的な姿勢を推定</a:t>
            </a:r>
            <a:endParaRPr kumimoji="1" lang="en-US" altLang="ja-JP" sz="2400" dirty="0">
              <a:latin typeface="メイリオ" panose="020B0604030504040204" pitchFamily="50" charset="-128"/>
            </a:endParaRPr>
          </a:p>
          <a:p>
            <a:r>
              <a:rPr lang="ja-JP" altLang="en-US" sz="2400" dirty="0"/>
              <a:t>人体表面のポリゴンメッシュを付けたり、アクションの分類を行うなどの応用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CCD3F-1553-5F2A-9ECA-A35DAA95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4CB5AFE-4FD1-91D9-3E74-360592D6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2" y="607369"/>
            <a:ext cx="9035349" cy="44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FF90E2-FA10-42A3-90A2-5418B465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３次元の姿勢推定の例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5A6272-02B5-448C-A0BF-C1A0AA6F0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DD5BC6-1E05-42F0-979C-8B9D814C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EB91BD-44B1-4C29-BA0C-D213BA05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6" y="2441189"/>
            <a:ext cx="2553752" cy="24579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78551BC-C7DD-43A5-91D6-5BCCCE0B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41" y="2491947"/>
            <a:ext cx="2290743" cy="21305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1E770C6-45C2-4B39-8A4D-EB672B03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16" y="2301816"/>
            <a:ext cx="2681664" cy="2622565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E67BF7BC-6249-4F47-950A-99AFE4C899DA}"/>
              </a:ext>
            </a:extLst>
          </p:cNvPr>
          <p:cNvSpPr/>
          <p:nvPr/>
        </p:nvSpPr>
        <p:spPr>
          <a:xfrm>
            <a:off x="3917526" y="278722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0B91E67-E59D-4000-B3B8-913A4EF19823}"/>
              </a:ext>
            </a:extLst>
          </p:cNvPr>
          <p:cNvSpPr/>
          <p:nvPr/>
        </p:nvSpPr>
        <p:spPr>
          <a:xfrm>
            <a:off x="3826509" y="3634622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A4975E2-9CB7-41A6-A979-72FD2BC79C22}"/>
              </a:ext>
            </a:extLst>
          </p:cNvPr>
          <p:cNvSpPr/>
          <p:nvPr/>
        </p:nvSpPr>
        <p:spPr>
          <a:xfrm>
            <a:off x="4242774" y="4291518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62430C1-AC14-4172-9B7E-53DCA635A3BC}"/>
              </a:ext>
            </a:extLst>
          </p:cNvPr>
          <p:cNvSpPr/>
          <p:nvPr/>
        </p:nvSpPr>
        <p:spPr>
          <a:xfrm>
            <a:off x="5327906" y="4379030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A4F34AC-793C-49A9-8967-F41CD1494E1C}"/>
              </a:ext>
            </a:extLst>
          </p:cNvPr>
          <p:cNvSpPr/>
          <p:nvPr/>
        </p:nvSpPr>
        <p:spPr>
          <a:xfrm>
            <a:off x="5801851" y="3774392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6FACA17-99F1-45BB-8CED-1803D5F5AC39}"/>
              </a:ext>
            </a:extLst>
          </p:cNvPr>
          <p:cNvSpPr/>
          <p:nvPr/>
        </p:nvSpPr>
        <p:spPr>
          <a:xfrm>
            <a:off x="5693184" y="2885591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C207217-5771-4CA6-9142-86716098602D}"/>
              </a:ext>
            </a:extLst>
          </p:cNvPr>
          <p:cNvSpPr/>
          <p:nvPr/>
        </p:nvSpPr>
        <p:spPr>
          <a:xfrm>
            <a:off x="5527367" y="275166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1DE3EE2-8267-4D75-BE54-E21A336710B3}"/>
              </a:ext>
            </a:extLst>
          </p:cNvPr>
          <p:cNvSpPr/>
          <p:nvPr/>
        </p:nvSpPr>
        <p:spPr>
          <a:xfrm>
            <a:off x="5561924" y="268054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DDD719E-B2EB-4BA3-855E-31986943CD7D}"/>
              </a:ext>
            </a:extLst>
          </p:cNvPr>
          <p:cNvSpPr/>
          <p:nvPr/>
        </p:nvSpPr>
        <p:spPr>
          <a:xfrm>
            <a:off x="5693184" y="2693563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0BD37B7-2944-45A4-BB7E-F24B4780F7CD}"/>
              </a:ext>
            </a:extLst>
          </p:cNvPr>
          <p:cNvSpPr/>
          <p:nvPr/>
        </p:nvSpPr>
        <p:spPr>
          <a:xfrm>
            <a:off x="3893569" y="2609426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DB665BC-36C9-4209-A957-718C247BB7F4}"/>
              </a:ext>
            </a:extLst>
          </p:cNvPr>
          <p:cNvSpPr/>
          <p:nvPr/>
        </p:nvSpPr>
        <p:spPr>
          <a:xfrm>
            <a:off x="4025942" y="2590377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F58A5F1-238F-477A-975E-D51617761137}"/>
              </a:ext>
            </a:extLst>
          </p:cNvPr>
          <p:cNvSpPr/>
          <p:nvPr/>
        </p:nvSpPr>
        <p:spPr>
          <a:xfrm>
            <a:off x="4111379" y="2658003"/>
            <a:ext cx="66040" cy="711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8BBEF7B-C985-4FBD-A2FC-BDCFA8BE8B34}"/>
              </a:ext>
            </a:extLst>
          </p:cNvPr>
          <p:cNvCxnSpPr>
            <a:cxnSpLocks/>
          </p:cNvCxnSpPr>
          <p:nvPr/>
        </p:nvCxnSpPr>
        <p:spPr>
          <a:xfrm>
            <a:off x="3918866" y="2622126"/>
            <a:ext cx="33628" cy="2029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7BA8401-0285-4F6A-9F9B-3018F018D7E1}"/>
              </a:ext>
            </a:extLst>
          </p:cNvPr>
          <p:cNvCxnSpPr>
            <a:cxnSpLocks/>
          </p:cNvCxnSpPr>
          <p:nvPr/>
        </p:nvCxnSpPr>
        <p:spPr>
          <a:xfrm flipH="1">
            <a:off x="3955203" y="2625937"/>
            <a:ext cx="108416" cy="1968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25374FF-C3B7-47A5-9487-FB7E0CCF8389}"/>
              </a:ext>
            </a:extLst>
          </p:cNvPr>
          <p:cNvCxnSpPr>
            <a:cxnSpLocks/>
          </p:cNvCxnSpPr>
          <p:nvPr/>
        </p:nvCxnSpPr>
        <p:spPr>
          <a:xfrm flipH="1">
            <a:off x="3981869" y="2702896"/>
            <a:ext cx="129510" cy="1078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7DBFA11-4E9F-4E84-8F4E-BAE54139B526}"/>
              </a:ext>
            </a:extLst>
          </p:cNvPr>
          <p:cNvCxnSpPr>
            <a:cxnSpLocks/>
          </p:cNvCxnSpPr>
          <p:nvPr/>
        </p:nvCxnSpPr>
        <p:spPr>
          <a:xfrm flipH="1">
            <a:off x="3860651" y="2825700"/>
            <a:ext cx="91017" cy="8473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4465247-C7D8-4528-BD8E-1847D21EF6CE}"/>
              </a:ext>
            </a:extLst>
          </p:cNvPr>
          <p:cNvCxnSpPr>
            <a:cxnSpLocks/>
          </p:cNvCxnSpPr>
          <p:nvPr/>
        </p:nvCxnSpPr>
        <p:spPr>
          <a:xfrm flipH="1" flipV="1">
            <a:off x="3858257" y="3668594"/>
            <a:ext cx="425936" cy="6820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7C3D717-9EF6-418B-8C21-8784F71B15CC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4242776" y="4327078"/>
            <a:ext cx="1085130" cy="875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1B492BD-866A-4FBA-9509-61519E563975}"/>
              </a:ext>
            </a:extLst>
          </p:cNvPr>
          <p:cNvCxnSpPr>
            <a:cxnSpLocks/>
          </p:cNvCxnSpPr>
          <p:nvPr/>
        </p:nvCxnSpPr>
        <p:spPr>
          <a:xfrm flipH="1">
            <a:off x="5384275" y="3818051"/>
            <a:ext cx="450596" cy="5942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449086B-9C6E-46C7-A0D9-DD5DE5DB440F}"/>
              </a:ext>
            </a:extLst>
          </p:cNvPr>
          <p:cNvCxnSpPr>
            <a:cxnSpLocks/>
          </p:cNvCxnSpPr>
          <p:nvPr/>
        </p:nvCxnSpPr>
        <p:spPr>
          <a:xfrm>
            <a:off x="5730986" y="2917836"/>
            <a:ext cx="108667" cy="9390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D4A7789-3471-49AE-A977-C198B257DF1A}"/>
              </a:ext>
            </a:extLst>
          </p:cNvPr>
          <p:cNvCxnSpPr>
            <a:cxnSpLocks/>
          </p:cNvCxnSpPr>
          <p:nvPr/>
        </p:nvCxnSpPr>
        <p:spPr>
          <a:xfrm flipH="1">
            <a:off x="5720246" y="2723598"/>
            <a:ext cx="9671" cy="2171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8D244AE-CB25-4D57-95B4-33B96B010583}"/>
              </a:ext>
            </a:extLst>
          </p:cNvPr>
          <p:cNvCxnSpPr>
            <a:cxnSpLocks/>
          </p:cNvCxnSpPr>
          <p:nvPr/>
        </p:nvCxnSpPr>
        <p:spPr>
          <a:xfrm>
            <a:off x="5593942" y="2731546"/>
            <a:ext cx="109773" cy="1540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371B584-BCEA-4C9F-9F33-487CA8C47534}"/>
              </a:ext>
            </a:extLst>
          </p:cNvPr>
          <p:cNvCxnSpPr>
            <a:cxnSpLocks/>
          </p:cNvCxnSpPr>
          <p:nvPr/>
        </p:nvCxnSpPr>
        <p:spPr>
          <a:xfrm>
            <a:off x="5571665" y="2784803"/>
            <a:ext cx="126993" cy="1073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9BF7742-588A-463C-AB59-97773FA182D8}"/>
              </a:ext>
            </a:extLst>
          </p:cNvPr>
          <p:cNvSpPr txBox="1"/>
          <p:nvPr/>
        </p:nvSpPr>
        <p:spPr>
          <a:xfrm>
            <a:off x="3488266" y="510544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キーポイントとボーン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5BE1FE4-36D5-48A0-9060-E8D916991612}"/>
              </a:ext>
            </a:extLst>
          </p:cNvPr>
          <p:cNvSpPr txBox="1"/>
          <p:nvPr/>
        </p:nvSpPr>
        <p:spPr>
          <a:xfrm>
            <a:off x="6241760" y="4519938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キーポイントの位置情報</a:t>
            </a:r>
            <a:endParaRPr kumimoji="1" lang="en-US" altLang="ja-JP" dirty="0"/>
          </a:p>
          <a:p>
            <a:r>
              <a:rPr kumimoji="1" lang="ja-JP" altLang="en-US" dirty="0"/>
              <a:t>は３次元（縦，横，奥行き）</a:t>
            </a:r>
          </a:p>
        </p:txBody>
      </p:sp>
    </p:spTree>
    <p:extLst>
      <p:ext uri="{BB962C8B-B14F-4D97-AF65-F5344CB8AC3E}">
        <p14:creationId xmlns:p14="http://schemas.microsoft.com/office/powerpoint/2010/main" val="389994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F6A183-3CC7-A73E-4D74-76831826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4DBB93-7CCE-382E-0FC0-B038E0341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7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人体の姿勢推定とキーポイント</a:t>
            </a:r>
          </a:p>
          <a:p>
            <a:r>
              <a:rPr lang="ja-JP" altLang="en-US" sz="2400" b="1" dirty="0"/>
              <a:t>姿勢推定</a:t>
            </a:r>
            <a:r>
              <a:rPr lang="ja-JP" altLang="en-US" sz="2400" dirty="0"/>
              <a:t>では、</a:t>
            </a:r>
            <a:r>
              <a:rPr kumimoji="1" lang="ja-JP" altLang="en-US" sz="2400" dirty="0"/>
              <a:t>人体の特定の「</a:t>
            </a:r>
            <a:r>
              <a:rPr kumimoji="1" lang="ja-JP" altLang="en-US" sz="2400" b="1" dirty="0"/>
              <a:t>キーポイント</a:t>
            </a:r>
            <a:r>
              <a:rPr kumimoji="1" lang="ja-JP" altLang="en-US" sz="2400" dirty="0"/>
              <a:t>」（特徴となるポイント）</a:t>
            </a:r>
            <a:r>
              <a:rPr lang="ja-JP" altLang="en-US" sz="2400" dirty="0"/>
              <a:t>を検出</a:t>
            </a:r>
            <a:r>
              <a:rPr kumimoji="1" lang="ja-JP" altLang="en-US" sz="2400" dirty="0"/>
              <a:t>し、</a:t>
            </a:r>
            <a:r>
              <a:rPr kumimoji="1" lang="ja-JP" altLang="en-US" sz="2400" b="1" dirty="0"/>
              <a:t>位置を特定</a:t>
            </a:r>
            <a:endParaRPr kumimoji="1" lang="ja-JP" altLang="en-US" sz="2400" dirty="0"/>
          </a:p>
          <a:p>
            <a:r>
              <a:rPr kumimoji="1" lang="ja-JP" altLang="en-US" sz="2400" b="1" dirty="0"/>
              <a:t>姿勢推定</a:t>
            </a:r>
            <a:r>
              <a:rPr kumimoji="1" lang="ja-JP" altLang="en-US" sz="2400" dirty="0"/>
              <a:t>：位置が特定されたキーポイントを結びつけることで、人間の全身の姿勢を推定</a:t>
            </a:r>
            <a:endParaRPr kumimoji="1" lang="en-US" altLang="ja-JP" sz="2400" dirty="0"/>
          </a:p>
          <a:p>
            <a:r>
              <a:rPr kumimoji="1" lang="en-US" altLang="ja-JP" sz="2400" dirty="0" err="1"/>
              <a:t>OpenPose</a:t>
            </a:r>
            <a:r>
              <a:rPr kumimoji="1" lang="ja-JP" altLang="en-US" sz="2400" dirty="0"/>
              <a:t>：人体の姿勢推定の一手法</a:t>
            </a:r>
            <a:r>
              <a:rPr lang="ja-JP" altLang="en-US" sz="2400" dirty="0"/>
              <a:t>。</a:t>
            </a:r>
            <a:r>
              <a:rPr kumimoji="1" lang="en-US" altLang="ja-JP" sz="2400" dirty="0"/>
              <a:t>25</a:t>
            </a:r>
            <a:r>
              <a:rPr kumimoji="1" lang="ja-JP" altLang="en-US" sz="2400" dirty="0"/>
              <a:t>個のキーポイント（鼻、首、右肩、右ひじなど）</a:t>
            </a:r>
          </a:p>
          <a:p>
            <a:pPr marL="0" indent="0">
              <a:buNone/>
            </a:pPr>
            <a:endParaRPr kumimoji="1" lang="en-US" altLang="ja-JP" sz="2400" b="1" u="sng" dirty="0"/>
          </a:p>
          <a:p>
            <a:pPr marL="0" indent="0">
              <a:buNone/>
            </a:pPr>
            <a:r>
              <a:rPr lang="ja-JP" altLang="en-US" sz="2400" b="1" u="sng" dirty="0"/>
              <a:t>２</a:t>
            </a:r>
            <a:r>
              <a:rPr kumimoji="1" lang="ja-JP" altLang="en-US" sz="2400" b="1" u="sng" dirty="0"/>
              <a:t>次元と</a:t>
            </a:r>
            <a:r>
              <a:rPr lang="ja-JP" altLang="en-US" sz="2400" b="1" u="sng" dirty="0"/>
              <a:t>３</a:t>
            </a:r>
            <a:r>
              <a:rPr kumimoji="1" lang="ja-JP" altLang="en-US" sz="2400" b="1" u="sng" dirty="0"/>
              <a:t>次元の姿勢推定</a:t>
            </a:r>
          </a:p>
          <a:p>
            <a:r>
              <a:rPr lang="ja-JP" altLang="en-US" sz="2400" b="1" dirty="0"/>
              <a:t>２</a:t>
            </a:r>
            <a:r>
              <a:rPr kumimoji="1" lang="ja-JP" altLang="en-US" sz="2400" b="1" dirty="0"/>
              <a:t>次元の姿勢推定</a:t>
            </a:r>
            <a:r>
              <a:rPr lang="ja-JP" altLang="en-US" sz="2400" dirty="0"/>
              <a:t>： ２</a:t>
            </a:r>
            <a:r>
              <a:rPr kumimoji="1" lang="ja-JP" altLang="en-US" sz="2400" dirty="0"/>
              <a:t>次元的な（平面の）姿勢を推定</a:t>
            </a:r>
          </a:p>
          <a:p>
            <a:r>
              <a:rPr lang="ja-JP" altLang="en-US" sz="2400" b="1" dirty="0"/>
              <a:t>３</a:t>
            </a:r>
            <a:r>
              <a:rPr kumimoji="1" lang="ja-JP" altLang="en-US" sz="2400" b="1" dirty="0"/>
              <a:t>次元の姿勢推定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空間的な深さ情報（奥行き）を含む、より詳細な姿勢推定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9EE69A-AC67-213D-25C4-ABA693CF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9331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11-4.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ディープラーニングによる姿勢推定の仕組み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17802-51AF-671B-6079-63D0B6EA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姿勢推定とディープラーニング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8654E8-516E-CBDF-D059-03C7B218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089382" cy="615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ディープラーニングの利用により、姿勢推定の精度が向上。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以下のような</a:t>
            </a:r>
            <a:r>
              <a:rPr lang="ja-JP" altLang="en-US" sz="2400" u="sng" dirty="0"/>
              <a:t>課題</a:t>
            </a:r>
            <a:r>
              <a:rPr lang="ja-JP" altLang="en-US" sz="2400" dirty="0"/>
              <a:t>が部分的に解決</a:t>
            </a:r>
            <a:endParaRPr kumimoji="1" lang="en-US" altLang="ja-JP" sz="2400" dirty="0"/>
          </a:p>
          <a:p>
            <a:r>
              <a:rPr kumimoji="1" lang="ja-JP" altLang="en-US" sz="2400" dirty="0"/>
              <a:t>多人数の対応</a:t>
            </a:r>
            <a:endParaRPr kumimoji="1" lang="en-US" altLang="ja-JP" sz="2400" dirty="0"/>
          </a:p>
          <a:p>
            <a:r>
              <a:rPr kumimoji="1" lang="ja-JP" altLang="en-US" sz="2400" dirty="0"/>
              <a:t>人体の向きや姿勢のバリエーション</a:t>
            </a:r>
            <a:endParaRPr kumimoji="1" lang="en-US" altLang="ja-JP" sz="2400" dirty="0"/>
          </a:p>
          <a:p>
            <a:r>
              <a:rPr kumimoji="1" lang="ja-JP" altLang="en-US" sz="2400" dirty="0"/>
              <a:t>個々の人体の個性</a:t>
            </a:r>
            <a:endParaRPr kumimoji="1" lang="en-US" altLang="ja-JP" sz="2400" dirty="0"/>
          </a:p>
          <a:p>
            <a:r>
              <a:rPr kumimoji="1" lang="ja-JP" altLang="en-US" sz="2400" dirty="0"/>
              <a:t>部分遮蔽</a:t>
            </a:r>
            <a:endParaRPr lang="en-US" altLang="ja-JP" sz="2400" dirty="0"/>
          </a:p>
          <a:p>
            <a:r>
              <a:rPr kumimoji="1" lang="ja-JP" altLang="en-US" sz="2400" dirty="0"/>
              <a:t>照明</a:t>
            </a:r>
            <a:r>
              <a:rPr lang="ja-JP" altLang="en-US" sz="2400" dirty="0"/>
              <a:t>のバリエーション</a:t>
            </a:r>
            <a:r>
              <a:rPr kumimoji="1" lang="ja-JP" altLang="en-US" sz="2400" dirty="0"/>
              <a:t>（夜間、影）</a:t>
            </a:r>
            <a:endParaRPr kumimoji="1" lang="en-US" altLang="ja-JP" sz="2400" dirty="0"/>
          </a:p>
          <a:p>
            <a:r>
              <a:rPr kumimoji="1" lang="ja-JP" altLang="en-US" sz="2400" dirty="0"/>
              <a:t>衣服のバリエーション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さまざまな状況において、部分隠蔽があっても、姿勢推定ができるようになってきた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B5EE76-2AD4-1E26-AA02-36DFCD8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07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17802-51AF-671B-6079-63D0B6EA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姿勢推定とディープラーニング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8654E8-516E-CBDF-D059-03C7B218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15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ディープラーニングは万能ではなく</a:t>
            </a:r>
            <a:r>
              <a:rPr kumimoji="1" lang="ja-JP" altLang="en-US" sz="2400" dirty="0"/>
              <a:t>、次のような問題がある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r>
              <a:rPr kumimoji="1" lang="ja-JP" altLang="en-US" sz="2400" b="1" dirty="0"/>
              <a:t>訓練データのバリエーションの不足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姿勢推定のために「制限のある実験環境」で撮影されたデータを使う場合、</a:t>
            </a:r>
            <a:r>
              <a:rPr lang="ja-JP" altLang="en-US" sz="2400" b="1" dirty="0"/>
              <a:t>訓練データのバリエーションが限られ</a:t>
            </a:r>
            <a:r>
              <a:rPr lang="ja-JP" altLang="en-US" sz="2400" dirty="0"/>
              <a:t>、その範囲でしか姿勢推定できない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この問題の解決のため、</a:t>
            </a:r>
            <a:r>
              <a:rPr kumimoji="1" lang="ja-JP" altLang="en-US" sz="2400" dirty="0"/>
              <a:t>自己教師あり学習</a:t>
            </a:r>
            <a:r>
              <a:rPr lang="ja-JP" altLang="en-US" sz="2400" dirty="0"/>
              <a:t>などのアプローチが行われている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B5EE76-2AD4-1E26-AA02-36DFCD8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75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87307-A427-C30D-8A60-1A3B4387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ディープラーニングによる姿勢推定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F81AF8-B3AD-F4C0-796B-6859859D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ja-JP" altLang="en-US" sz="2400" b="1" dirty="0"/>
              <a:t>キーポイントの検出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次の手順で、</a:t>
            </a:r>
            <a:r>
              <a:rPr lang="ja-JP" altLang="en-US" sz="2400" dirty="0"/>
              <a:t>複数人体のキーポイント（特徴となるポイント）を識別</a:t>
            </a:r>
            <a:endParaRPr lang="en-US" altLang="ja-JP" sz="2400" b="1" dirty="0"/>
          </a:p>
          <a:p>
            <a:pPr marL="914400" lvl="1" indent="-457200">
              <a:buFont typeface="+mj-ea"/>
              <a:buAutoNum type="circleNumDbPlain"/>
            </a:pPr>
            <a:r>
              <a:rPr lang="ja-JP" altLang="en-US" b="1" dirty="0"/>
              <a:t>部位の位置推定</a:t>
            </a:r>
            <a:r>
              <a:rPr lang="en-US" altLang="ja-JP" dirty="0"/>
              <a:t>: </a:t>
            </a:r>
            <a:r>
              <a:rPr lang="ja-JP" altLang="en-US" dirty="0"/>
              <a:t>鼻、首、右肩、右ひじなどの</a:t>
            </a:r>
            <a:r>
              <a:rPr lang="ja-JP" altLang="en-US" b="1" dirty="0"/>
              <a:t>部位</a:t>
            </a:r>
            <a:r>
              <a:rPr lang="ja-JP" altLang="en-US" dirty="0"/>
              <a:t>を検出。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ja-JP" altLang="en-US" b="1" dirty="0"/>
              <a:t>同一人物のキーポイント特定</a:t>
            </a:r>
            <a:r>
              <a:rPr lang="en-US" altLang="ja-JP" dirty="0"/>
              <a:t>: </a:t>
            </a:r>
            <a:r>
              <a:rPr lang="ja-JP" altLang="en-US" dirty="0"/>
              <a:t>ステップ①の結果をもとに、</a:t>
            </a:r>
            <a:r>
              <a:rPr lang="ja-JP" altLang="en-US" b="1" dirty="0"/>
              <a:t>同一人物の部位</a:t>
            </a:r>
            <a:r>
              <a:rPr lang="ja-JP" altLang="en-US" dirty="0"/>
              <a:t>を集めて、最終的なキーポイントを得る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sz="2400" dirty="0"/>
              <a:t>2. </a:t>
            </a:r>
            <a:r>
              <a:rPr lang="ja-JP" altLang="en-US" sz="2400" b="1" dirty="0"/>
              <a:t>姿勢推定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位置が特定された</a:t>
            </a:r>
            <a:r>
              <a:rPr kumimoji="1" lang="ja-JP" altLang="en-US" sz="2400" b="1" dirty="0"/>
              <a:t>キーポイントを結びつける</a:t>
            </a:r>
            <a:r>
              <a:rPr kumimoji="1" lang="ja-JP" altLang="en-US" sz="2400" dirty="0"/>
              <a:t>ことで、人間の全身の姿勢を推定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0E7259-1B53-0CFA-0380-4705C154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324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F1B88-9162-BD1B-8EFA-B09B0A03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キーポイントの検出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F39F2F-7735-4942-97FE-6F08696D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84446FC-3E49-0471-100D-CA8FBF56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701"/>
            <a:ext cx="9146656" cy="35983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99B4BC-2064-A110-9AF0-E8AC52F66510}"/>
              </a:ext>
            </a:extLst>
          </p:cNvPr>
          <p:cNvSpPr txBox="1"/>
          <p:nvPr/>
        </p:nvSpPr>
        <p:spPr>
          <a:xfrm>
            <a:off x="2017597" y="835847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元画像　　　</a:t>
            </a:r>
            <a:r>
              <a:rPr kumimoji="1" lang="ja-JP" altLang="en-US" sz="20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①部位の　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②同一人物の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　　　　　位置推定　　キーポイント特定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79BA3-96D2-56B1-4E15-93919296152E}"/>
              </a:ext>
            </a:extLst>
          </p:cNvPr>
          <p:cNvSpPr txBox="1"/>
          <p:nvPr/>
        </p:nvSpPr>
        <p:spPr>
          <a:xfrm>
            <a:off x="321845" y="5940852"/>
            <a:ext cx="773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Qi Dang,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Jianqin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Yin, Bin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Wenqing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Zheng,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Learning Based 2D Human Pose Estimation: A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SurveyDeep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Learning Based 2D Human Pose Estimation: A Survey,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Tsinghua Science and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TechnologyTsinghua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Science and Technology,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Volume 24 Issue 6 Article 5, 2019.</a:t>
            </a:r>
          </a:p>
        </p:txBody>
      </p:sp>
    </p:spTree>
    <p:extLst>
      <p:ext uri="{BB962C8B-B14F-4D97-AF65-F5344CB8AC3E}">
        <p14:creationId xmlns:p14="http://schemas.microsoft.com/office/powerpoint/2010/main" val="3733488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F1B88-9162-BD1B-8EFA-B09B0A03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部位の位置推定を行う </a:t>
            </a:r>
            <a:r>
              <a:rPr kumimoji="1" lang="en-US" altLang="ja-JP" dirty="0"/>
              <a:t>Hourglass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F39F2F-7735-4942-97FE-6F08696D8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579BA3-96D2-56B1-4E15-93919296152E}"/>
              </a:ext>
            </a:extLst>
          </p:cNvPr>
          <p:cNvSpPr txBox="1"/>
          <p:nvPr/>
        </p:nvSpPr>
        <p:spPr>
          <a:xfrm>
            <a:off x="59809" y="5773010"/>
            <a:ext cx="8035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Alejandro Newell, 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Kaiyu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Yang, and Jia Deng,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Stacked Hourglass Networks for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Human Pose Estimation,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arXiv:1603.06937v2, 2016.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https://arxiv.org/pdf/1603.06937v2.pdf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9793208-BF3F-AF85-A1F4-F50A9239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39" y="696612"/>
            <a:ext cx="7787927" cy="3402921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A9E469B2-BF03-6FD4-E740-E7398A3917B2}"/>
              </a:ext>
            </a:extLst>
          </p:cNvPr>
          <p:cNvSpPr/>
          <p:nvPr/>
        </p:nvSpPr>
        <p:spPr>
          <a:xfrm>
            <a:off x="2687444" y="2713994"/>
            <a:ext cx="641195" cy="1839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37F19-5F85-83FC-5DC5-829E7533C5DA}"/>
              </a:ext>
            </a:extLst>
          </p:cNvPr>
          <p:cNvSpPr txBox="1"/>
          <p:nvPr/>
        </p:nvSpPr>
        <p:spPr>
          <a:xfrm>
            <a:off x="2191214" y="2912006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画像の縮小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3FBD53F-CA16-5BA8-BAF4-7C67518E8131}"/>
              </a:ext>
            </a:extLst>
          </p:cNvPr>
          <p:cNvSpPr/>
          <p:nvPr/>
        </p:nvSpPr>
        <p:spPr>
          <a:xfrm>
            <a:off x="5348869" y="2730909"/>
            <a:ext cx="641195" cy="1839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35C988-E19A-0FE6-A150-7474CEED53E1}"/>
              </a:ext>
            </a:extLst>
          </p:cNvPr>
          <p:cNvSpPr txBox="1"/>
          <p:nvPr/>
        </p:nvSpPr>
        <p:spPr>
          <a:xfrm>
            <a:off x="5019907" y="289798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画像の拡大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80D69FDF-8E2A-925B-24B9-0D6B757E8A5B}"/>
              </a:ext>
            </a:extLst>
          </p:cNvPr>
          <p:cNvSpPr/>
          <p:nvPr/>
        </p:nvSpPr>
        <p:spPr>
          <a:xfrm>
            <a:off x="3881801" y="1013611"/>
            <a:ext cx="1467068" cy="2443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A02C7D-2166-F3AC-2D36-A0CD3F3F70A9}"/>
              </a:ext>
            </a:extLst>
          </p:cNvPr>
          <p:cNvSpPr txBox="1"/>
          <p:nvPr/>
        </p:nvSpPr>
        <p:spPr>
          <a:xfrm>
            <a:off x="5348869" y="655057"/>
            <a:ext cx="3005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各レベルでの推定結果を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後段へ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4B829F-AD7B-1770-A02A-D63810824305}"/>
              </a:ext>
            </a:extLst>
          </p:cNvPr>
          <p:cNvSpPr txBox="1"/>
          <p:nvPr/>
        </p:nvSpPr>
        <p:spPr>
          <a:xfrm>
            <a:off x="321845" y="4099533"/>
            <a:ext cx="8350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部位の位置推定</a:t>
            </a:r>
            <a:endParaRPr kumimoji="1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部位の大きさはさまざま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⇒ 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マルチスケールの画像を使う</a:t>
            </a:r>
            <a:endParaRPr kumimoji="1" lang="en-US" altLang="ja-JP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画像を複数レベルに縮小し，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各レベル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部位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を検出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元の大きさに戻しながら，検出結果を重ね合わせ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393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9BCB0-3534-6230-7A99-A98BED1C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部位の位置推定を行う </a:t>
            </a:r>
            <a:r>
              <a:rPr kumimoji="1" lang="en-US" altLang="ja-JP" dirty="0"/>
              <a:t>Hourglass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11CB06-B0BD-5F8D-CC26-2D9180CE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画像の縮小：　畳み込み層とプーリング層で可能</a:t>
            </a:r>
            <a:endParaRPr lang="en-US" altLang="ja-JP" dirty="0"/>
          </a:p>
          <a:p>
            <a:r>
              <a:rPr lang="ja-JP" altLang="en-US" dirty="0"/>
              <a:t>画像の拡大：　逆畳み込み層あるいはアップサンプリング層で可能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Hourglass </a:t>
            </a:r>
            <a:r>
              <a:rPr kumimoji="1" lang="ja-JP" altLang="en-US" dirty="0"/>
              <a:t>は、部位の位置推定に特化した畳み込みニューラルネットワーク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7B2754-C106-15C2-E92A-8E0668F5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8313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17802-51AF-671B-6079-63D0B6EA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３次元の人体姿勢推定の技術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8654E8-516E-CBDF-D059-03C7B218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MotionAGFormer</a:t>
            </a:r>
            <a:r>
              <a:rPr kumimoji="1" lang="en-US" altLang="ja-JP" dirty="0"/>
              <a:t> (2023</a:t>
            </a:r>
            <a:r>
              <a:rPr kumimoji="1" lang="ja-JP" altLang="en-US" dirty="0"/>
              <a:t>年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 err="1"/>
              <a:t>MHFormer</a:t>
            </a:r>
            <a:r>
              <a:rPr kumimoji="1" lang="en-US" altLang="ja-JP" dirty="0"/>
              <a:t> (2022</a:t>
            </a:r>
            <a:r>
              <a:rPr kumimoji="1" lang="ja-JP" altLang="en-US" dirty="0"/>
              <a:t>年</a:t>
            </a:r>
            <a:r>
              <a:rPr kumimoji="1" lang="en-US" altLang="ja-JP" dirty="0"/>
              <a:t>)</a:t>
            </a:r>
            <a:endParaRPr lang="en-US" altLang="ja-JP" dirty="0"/>
          </a:p>
          <a:p>
            <a:r>
              <a:rPr lang="en-US" altLang="ja-JP" dirty="0" err="1"/>
              <a:t>MotionBERT</a:t>
            </a:r>
            <a:r>
              <a:rPr lang="en-US" altLang="ja-JP" dirty="0"/>
              <a:t> (2022</a:t>
            </a:r>
            <a:r>
              <a:rPr lang="ja-JP" altLang="en-US" dirty="0"/>
              <a:t>年</a:t>
            </a:r>
            <a:r>
              <a:rPr lang="en-US" altLang="ja-JP" dirty="0"/>
              <a:t>)</a:t>
            </a:r>
          </a:p>
          <a:p>
            <a:r>
              <a:rPr lang="en-US" altLang="ja-JP" dirty="0" err="1"/>
              <a:t>DiffPose</a:t>
            </a:r>
            <a:r>
              <a:rPr lang="en-US" altLang="ja-JP" dirty="0"/>
              <a:t> (2022</a:t>
            </a:r>
            <a:r>
              <a:rPr lang="ja-JP" altLang="en-US" dirty="0"/>
              <a:t>年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B5EE76-2AD4-1E26-AA02-36DFCD82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4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8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87307-A427-C30D-8A60-1A3B4387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ディープラーニングによる３次元の姿勢推定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F81AF8-B3AD-F4C0-796B-6859859D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2400" b="1" dirty="0"/>
              <a:t>1. </a:t>
            </a:r>
            <a:r>
              <a:rPr lang="ja-JP" altLang="en-US" sz="2400" b="1" dirty="0"/>
              <a:t>キーポイントの検出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次の手順で、</a:t>
            </a:r>
            <a:r>
              <a:rPr lang="ja-JP" altLang="en-US" sz="2400" dirty="0"/>
              <a:t>複数人体のキーポイント（特徴となるポイント）を識別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ja-JP" altLang="en-US" b="1" dirty="0"/>
              <a:t>部位の位置推定</a:t>
            </a:r>
            <a:r>
              <a:rPr lang="en-US" altLang="ja-JP" dirty="0"/>
              <a:t>: </a:t>
            </a:r>
            <a:r>
              <a:rPr lang="ja-JP" altLang="en-US" dirty="0"/>
              <a:t>鼻、首、右肩、右ひじなどの</a:t>
            </a:r>
            <a:r>
              <a:rPr lang="ja-JP" altLang="en-US" b="1" dirty="0"/>
              <a:t>部位</a:t>
            </a:r>
            <a:r>
              <a:rPr lang="ja-JP" altLang="en-US" dirty="0"/>
              <a:t>を検出。</a:t>
            </a:r>
          </a:p>
          <a:p>
            <a:pPr marL="914400" lvl="1" indent="-457200">
              <a:buFont typeface="+mj-ea"/>
              <a:buAutoNum type="circleNumDbPlain"/>
            </a:pPr>
            <a:r>
              <a:rPr lang="ja-JP" altLang="en-US" b="1" dirty="0"/>
              <a:t>同一人物のキーポイント特定</a:t>
            </a:r>
            <a:r>
              <a:rPr lang="en-US" altLang="ja-JP" dirty="0"/>
              <a:t>: </a:t>
            </a:r>
            <a:r>
              <a:rPr lang="ja-JP" altLang="en-US" dirty="0"/>
              <a:t>ステップ①の結果をもとに、</a:t>
            </a:r>
            <a:r>
              <a:rPr lang="ja-JP" altLang="en-US" b="1" dirty="0"/>
              <a:t>同一人物の部位</a:t>
            </a:r>
            <a:r>
              <a:rPr lang="ja-JP" altLang="en-US" dirty="0"/>
              <a:t>を集めて、最終的なキーポイントを得る</a:t>
            </a:r>
            <a:endParaRPr lang="en-US" altLang="ja-JP" dirty="0"/>
          </a:p>
          <a:p>
            <a:pPr marL="914400" lvl="1" indent="-457200">
              <a:buFont typeface="+mj-ea"/>
              <a:buAutoNum type="circleNumDbPlain"/>
            </a:pPr>
            <a:r>
              <a:rPr lang="ja-JP" altLang="en-US" sz="2400" dirty="0">
                <a:solidFill>
                  <a:srgbClr val="FF0000"/>
                </a:solidFill>
              </a:rPr>
              <a:t>②の結果の</a:t>
            </a:r>
            <a:r>
              <a:rPr lang="ja-JP" altLang="en-US" sz="2400" b="1" dirty="0">
                <a:solidFill>
                  <a:srgbClr val="FF0000"/>
                </a:solidFill>
              </a:rPr>
              <a:t>キーポイント</a:t>
            </a:r>
            <a:r>
              <a:rPr lang="ja-JP" altLang="en-US" b="1" dirty="0">
                <a:solidFill>
                  <a:srgbClr val="FF0000"/>
                </a:solidFill>
              </a:rPr>
              <a:t>に対して、空間的な</a:t>
            </a:r>
            <a:r>
              <a:rPr lang="ja-JP" altLang="en-US" sz="2400" b="1" dirty="0">
                <a:solidFill>
                  <a:srgbClr val="FF0000"/>
                </a:solidFill>
              </a:rPr>
              <a:t>深さ（奥行）を求め、３次元の姿勢推定</a:t>
            </a:r>
            <a:r>
              <a:rPr lang="ja-JP" altLang="en-US" sz="2400" dirty="0">
                <a:solidFill>
                  <a:srgbClr val="FF0000"/>
                </a:solidFill>
              </a:rPr>
              <a:t>を実行　＝追加処理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400" dirty="0"/>
              <a:t>2. </a:t>
            </a:r>
            <a:r>
              <a:rPr lang="ja-JP" altLang="en-US" sz="2400" b="1" dirty="0"/>
              <a:t>姿勢推定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位置が特定された</a:t>
            </a:r>
            <a:r>
              <a:rPr kumimoji="1" lang="ja-JP" altLang="en-US" sz="2400" b="1" dirty="0"/>
              <a:t>キーポイントを結びつける</a:t>
            </a:r>
            <a:r>
              <a:rPr kumimoji="1" lang="ja-JP" altLang="en-US" sz="2400" dirty="0"/>
              <a:t>ことで、人間の全身の姿勢を推定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0E7259-1B53-0CFA-0380-4705C1546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7305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473D69-053E-276A-91F7-6BF06A8B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982D58-EA30-E249-DEF1-80698F8A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人体の姿勢推定の精度向上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多人数対応、姿勢のバリエーション、部分遮蔽、照明・衣服のバリエーションへの対応。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処理手順</a:t>
            </a:r>
            <a:endParaRPr lang="en-US" altLang="ja-JP" sz="2400" dirty="0"/>
          </a:p>
          <a:p>
            <a:pPr lvl="1"/>
            <a:r>
              <a:rPr lang="ja-JP" altLang="en-US" dirty="0"/>
              <a:t>部位の位置推定</a:t>
            </a:r>
          </a:p>
          <a:p>
            <a:pPr lvl="1"/>
            <a:r>
              <a:rPr lang="ja-JP" altLang="en-US" dirty="0"/>
              <a:t>同一人物のキーポイント特定</a:t>
            </a:r>
          </a:p>
          <a:p>
            <a:pPr lvl="1"/>
            <a:r>
              <a:rPr lang="ja-JP" altLang="en-US" dirty="0"/>
              <a:t>キーポイントに対して深さ（奥行）を求める（３次元の姿勢推定を行う場合の追加処理）。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ディープラーニングによる姿勢推定の現在の課題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訓練データのバリエーション不足、自己教師あり学習のアプローチ。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D879C6-26EA-948B-0876-C54A647A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5544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11-5. </a:t>
            </a:r>
            <a:r>
              <a:rPr lang="ja-JP" altLang="en-US" sz="4500" dirty="0">
                <a:solidFill>
                  <a:schemeClr val="tx2"/>
                </a:solidFill>
              </a:rPr>
              <a:t>頭部の姿勢推定、物体の姿勢推定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2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AB522A-5DA9-8432-71AE-5329B40E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物体</a:t>
            </a:r>
            <a:r>
              <a:rPr kumimoji="1" lang="ja-JP" altLang="en-US" dirty="0"/>
              <a:t>の姿勢推定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2ADEB0-0EF4-01A7-D7EA-D794244A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4332767"/>
            <a:ext cx="8461208" cy="1846652"/>
          </a:xfrm>
        </p:spPr>
        <p:txBody>
          <a:bodyPr/>
          <a:lstStyle/>
          <a:p>
            <a:r>
              <a:rPr kumimoji="1" lang="ja-JP" altLang="en-US" dirty="0"/>
              <a:t>画像から，物体の</a:t>
            </a:r>
            <a:r>
              <a:rPr kumimoji="1" lang="ja-JP" altLang="en-US" b="1" dirty="0"/>
              <a:t>３次元の位置（たて、よこ、奥行き）と方向の情報</a:t>
            </a:r>
            <a:r>
              <a:rPr kumimoji="1" lang="ja-JP" altLang="en-US" dirty="0"/>
              <a:t>を得る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E8487E-C644-FD31-89C9-3F11ACF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53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3831AC-276E-1395-9A93-2C14DD5B7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2" y="1614914"/>
            <a:ext cx="8923841" cy="198420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72D8A4-950D-C55A-8F03-40A928ECB3C2}"/>
              </a:ext>
            </a:extLst>
          </p:cNvPr>
          <p:cNvSpPr txBox="1"/>
          <p:nvPr/>
        </p:nvSpPr>
        <p:spPr>
          <a:xfrm>
            <a:off x="233355" y="6011747"/>
            <a:ext cx="9357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Wen, B and Bekris, Kostas E, </a:t>
            </a:r>
          </a:p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BundleTrack: 6D Pose Tracking for Novel Objects without Instance or Category-Level 3D Models,</a:t>
            </a:r>
          </a:p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IEEE/RSJ International Conference on Intelligent Robots and Systems, 2021.</a:t>
            </a:r>
          </a:p>
        </p:txBody>
      </p:sp>
    </p:spTree>
    <p:extLst>
      <p:ext uri="{BB962C8B-B14F-4D97-AF65-F5344CB8AC3E}">
        <p14:creationId xmlns:p14="http://schemas.microsoft.com/office/powerpoint/2010/main" val="723690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A28EDF-D339-9988-584B-35225126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頭部の姿勢推定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C4715CC-3390-0176-F28F-75E75B1F7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130" y="994980"/>
            <a:ext cx="4090344" cy="3456227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8C1B55-88F1-D202-BCC4-F669748F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54</a:t>
            </a:fld>
            <a:endParaRPr kumimoji="1" lang="ja-JP" altLang="en-US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BE0BFF74-FF9E-C6B9-0CE4-C7056AF27271}"/>
              </a:ext>
            </a:extLst>
          </p:cNvPr>
          <p:cNvSpPr txBox="1">
            <a:spLocks/>
          </p:cNvSpPr>
          <p:nvPr/>
        </p:nvSpPr>
        <p:spPr>
          <a:xfrm>
            <a:off x="321845" y="4896293"/>
            <a:ext cx="8461208" cy="1283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頭部の画像から，頭部の</a:t>
            </a:r>
            <a:r>
              <a:rPr lang="ja-JP" altLang="en-US" b="1" dirty="0"/>
              <a:t>３次元の位置（たて、よこ、奥行き）と方向の情報</a:t>
            </a:r>
            <a:r>
              <a:rPr lang="ja-JP" altLang="en-US" dirty="0"/>
              <a:t>を得る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E04A03-3BED-4EC2-BD1E-12D2B93FA288}"/>
              </a:ext>
            </a:extLst>
          </p:cNvPr>
          <p:cNvSpPr txBox="1"/>
          <p:nvPr/>
        </p:nvSpPr>
        <p:spPr>
          <a:xfrm>
            <a:off x="462516" y="6075145"/>
            <a:ext cx="5256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lincolnhard</a:t>
            </a:r>
            <a:r>
              <a:rPr kumimoji="1" lang="en-US" altLang="ja-JP" dirty="0"/>
              <a:t>/head-pose-estimation </a:t>
            </a:r>
            <a:r>
              <a:rPr kumimoji="1" lang="ja-JP" altLang="en-US" dirty="0"/>
              <a:t>を使用</a:t>
            </a:r>
          </a:p>
          <a:p>
            <a:r>
              <a:rPr kumimoji="1" lang="en-US" altLang="ja-JP" dirty="0"/>
              <a:t>https://github.com/lincolnhard/head-pose-estimation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7363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82D0C9-37BD-4105-B8AE-23C2F72FF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05" y="2069197"/>
            <a:ext cx="3436494" cy="246998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BC3F1A3A-ABA7-4486-B067-A0153E559D00}"/>
              </a:ext>
            </a:extLst>
          </p:cNvPr>
          <p:cNvCxnSpPr>
            <a:cxnSpLocks/>
          </p:cNvCxnSpPr>
          <p:nvPr/>
        </p:nvCxnSpPr>
        <p:spPr>
          <a:xfrm flipH="1">
            <a:off x="1600200" y="3520753"/>
            <a:ext cx="5393268" cy="648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C84172-D5C8-446C-8396-9E48100B903B}"/>
              </a:ext>
            </a:extLst>
          </p:cNvPr>
          <p:cNvSpPr txBox="1"/>
          <p:nvPr/>
        </p:nvSpPr>
        <p:spPr>
          <a:xfrm>
            <a:off x="1638300" y="3520752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x</a:t>
            </a:r>
            <a:endParaRPr kumimoji="1" lang="ja-JP" altLang="en-US" sz="2800" b="1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680F29F-D7EB-4E79-BF07-B62AE56B09E4}"/>
              </a:ext>
            </a:extLst>
          </p:cNvPr>
          <p:cNvCxnSpPr>
            <a:cxnSpLocks/>
          </p:cNvCxnSpPr>
          <p:nvPr/>
        </p:nvCxnSpPr>
        <p:spPr>
          <a:xfrm>
            <a:off x="1988076" y="2794000"/>
            <a:ext cx="5252246" cy="1537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DF03D46-0730-4F90-8B72-C93D87BDFE3A}"/>
              </a:ext>
            </a:extLst>
          </p:cNvPr>
          <p:cNvSpPr txBox="1"/>
          <p:nvPr/>
        </p:nvSpPr>
        <p:spPr>
          <a:xfrm>
            <a:off x="7195450" y="4173696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y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0E72D20-E88B-4283-8BA5-31A4090E4980}"/>
              </a:ext>
            </a:extLst>
          </p:cNvPr>
          <p:cNvCxnSpPr>
            <a:cxnSpLocks/>
          </p:cNvCxnSpPr>
          <p:nvPr/>
        </p:nvCxnSpPr>
        <p:spPr>
          <a:xfrm flipV="1">
            <a:off x="4347633" y="1845733"/>
            <a:ext cx="402167" cy="320040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1C7D3B-2766-4629-86AC-DEDDEB457521}"/>
              </a:ext>
            </a:extLst>
          </p:cNvPr>
          <p:cNvSpPr txBox="1"/>
          <p:nvPr/>
        </p:nvSpPr>
        <p:spPr>
          <a:xfrm>
            <a:off x="4768727" y="1695855"/>
            <a:ext cx="32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z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E8E28A-B4E2-48FE-908B-8EAC4F0A1341}"/>
              </a:ext>
            </a:extLst>
          </p:cNvPr>
          <p:cNvSpPr txBox="1"/>
          <p:nvPr/>
        </p:nvSpPr>
        <p:spPr>
          <a:xfrm>
            <a:off x="281891" y="773441"/>
            <a:ext cx="880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方向：基準となる</a:t>
            </a:r>
            <a:r>
              <a:rPr kumimoji="1" lang="ja-JP" altLang="en-US" sz="2800" b="1" dirty="0"/>
              <a:t>３つの軸</a:t>
            </a:r>
            <a:r>
              <a:rPr kumimoji="1" lang="ja-JP" altLang="en-US" sz="2800" dirty="0"/>
              <a:t>から，どれだけ</a:t>
            </a:r>
            <a:r>
              <a:rPr kumimoji="1" lang="ja-JP" altLang="en-US" sz="2800" b="1" dirty="0"/>
              <a:t>回転</a:t>
            </a:r>
            <a:r>
              <a:rPr kumimoji="1" lang="ja-JP" altLang="en-US" sz="2800" dirty="0"/>
              <a:t>したか</a:t>
            </a:r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41940C42-EE40-4DFB-9316-91D9EDC5A67A}"/>
              </a:ext>
            </a:extLst>
          </p:cNvPr>
          <p:cNvSpPr/>
          <p:nvPr/>
        </p:nvSpPr>
        <p:spPr>
          <a:xfrm>
            <a:off x="1926167" y="3315111"/>
            <a:ext cx="408102" cy="600722"/>
          </a:xfrm>
          <a:custGeom>
            <a:avLst/>
            <a:gdLst>
              <a:gd name="connsiteX0" fmla="*/ 177800 w 408102"/>
              <a:gd name="connsiteY0" fmla="*/ 600722 h 600722"/>
              <a:gd name="connsiteX1" fmla="*/ 402166 w 408102"/>
              <a:gd name="connsiteY1" fmla="*/ 401756 h 600722"/>
              <a:gd name="connsiteX2" fmla="*/ 313266 w 408102"/>
              <a:gd name="connsiteY2" fmla="*/ 20756 h 600722"/>
              <a:gd name="connsiteX3" fmla="*/ 0 w 408102"/>
              <a:gd name="connsiteY3" fmla="*/ 84256 h 60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02" h="600722">
                <a:moveTo>
                  <a:pt x="177800" y="600722"/>
                </a:moveTo>
                <a:cubicBezTo>
                  <a:pt x="278694" y="549569"/>
                  <a:pt x="379588" y="498417"/>
                  <a:pt x="402166" y="401756"/>
                </a:cubicBezTo>
                <a:cubicBezTo>
                  <a:pt x="424744" y="305095"/>
                  <a:pt x="380294" y="73673"/>
                  <a:pt x="313266" y="20756"/>
                </a:cubicBezTo>
                <a:cubicBezTo>
                  <a:pt x="246238" y="-32161"/>
                  <a:pt x="123119" y="26047"/>
                  <a:pt x="0" y="84256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7E3AE4B1-1D11-4276-AFB0-A24D307EA86C}"/>
              </a:ext>
            </a:extLst>
          </p:cNvPr>
          <p:cNvSpPr/>
          <p:nvPr/>
        </p:nvSpPr>
        <p:spPr>
          <a:xfrm>
            <a:off x="6578314" y="3876047"/>
            <a:ext cx="393986" cy="721510"/>
          </a:xfrm>
          <a:custGeom>
            <a:avLst/>
            <a:gdLst>
              <a:gd name="connsiteX0" fmla="*/ 393986 w 393986"/>
              <a:gd name="connsiteY0" fmla="*/ 238753 h 721510"/>
              <a:gd name="connsiteX1" fmla="*/ 305086 w 393986"/>
              <a:gd name="connsiteY1" fmla="*/ 44020 h 721510"/>
              <a:gd name="connsiteX2" fmla="*/ 173853 w 393986"/>
              <a:gd name="connsiteY2" fmla="*/ 10153 h 721510"/>
              <a:gd name="connsiteX3" fmla="*/ 55319 w 393986"/>
              <a:gd name="connsiteY3" fmla="*/ 183720 h 721510"/>
              <a:gd name="connsiteX4" fmla="*/ 286 w 393986"/>
              <a:gd name="connsiteY4" fmla="*/ 526620 h 721510"/>
              <a:gd name="connsiteX5" fmla="*/ 76486 w 393986"/>
              <a:gd name="connsiteY5" fmla="*/ 708653 h 721510"/>
              <a:gd name="connsiteX6" fmla="*/ 224653 w 393986"/>
              <a:gd name="connsiteY6" fmla="*/ 691720 h 721510"/>
              <a:gd name="connsiteX7" fmla="*/ 330486 w 393986"/>
              <a:gd name="connsiteY7" fmla="*/ 573186 h 72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986" h="721510">
                <a:moveTo>
                  <a:pt x="393986" y="238753"/>
                </a:moveTo>
                <a:cubicBezTo>
                  <a:pt x="367880" y="160436"/>
                  <a:pt x="341775" y="82120"/>
                  <a:pt x="305086" y="44020"/>
                </a:cubicBezTo>
                <a:cubicBezTo>
                  <a:pt x="268397" y="5920"/>
                  <a:pt x="215481" y="-13130"/>
                  <a:pt x="173853" y="10153"/>
                </a:cubicBezTo>
                <a:cubicBezTo>
                  <a:pt x="132225" y="33436"/>
                  <a:pt x="84247" y="97642"/>
                  <a:pt x="55319" y="183720"/>
                </a:cubicBezTo>
                <a:cubicBezTo>
                  <a:pt x="26391" y="269798"/>
                  <a:pt x="-3242" y="439131"/>
                  <a:pt x="286" y="526620"/>
                </a:cubicBezTo>
                <a:cubicBezTo>
                  <a:pt x="3814" y="614109"/>
                  <a:pt x="39092" y="681136"/>
                  <a:pt x="76486" y="708653"/>
                </a:cubicBezTo>
                <a:cubicBezTo>
                  <a:pt x="113880" y="736170"/>
                  <a:pt x="182320" y="714298"/>
                  <a:pt x="224653" y="691720"/>
                </a:cubicBezTo>
                <a:cubicBezTo>
                  <a:pt x="266986" y="669142"/>
                  <a:pt x="298736" y="621164"/>
                  <a:pt x="330486" y="573186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3793B436-A734-41BB-B4E0-ABD1898FDDF1}"/>
              </a:ext>
            </a:extLst>
          </p:cNvPr>
          <p:cNvSpPr/>
          <p:nvPr/>
        </p:nvSpPr>
        <p:spPr>
          <a:xfrm>
            <a:off x="4307736" y="2269067"/>
            <a:ext cx="771207" cy="277842"/>
          </a:xfrm>
          <a:custGeom>
            <a:avLst/>
            <a:gdLst>
              <a:gd name="connsiteX0" fmla="*/ 90697 w 771207"/>
              <a:gd name="connsiteY0" fmla="*/ 4233 h 277842"/>
              <a:gd name="connsiteX1" fmla="*/ 6031 w 771207"/>
              <a:gd name="connsiteY1" fmla="*/ 84666 h 277842"/>
              <a:gd name="connsiteX2" fmla="*/ 39897 w 771207"/>
              <a:gd name="connsiteY2" fmla="*/ 182033 h 277842"/>
              <a:gd name="connsiteX3" fmla="*/ 302364 w 771207"/>
              <a:gd name="connsiteY3" fmla="*/ 275166 h 277842"/>
              <a:gd name="connsiteX4" fmla="*/ 721464 w 771207"/>
              <a:gd name="connsiteY4" fmla="*/ 237066 h 277842"/>
              <a:gd name="connsiteX5" fmla="*/ 746864 w 771207"/>
              <a:gd name="connsiteY5" fmla="*/ 80433 h 277842"/>
              <a:gd name="connsiteX6" fmla="*/ 573297 w 771207"/>
              <a:gd name="connsiteY6" fmla="*/ 0 h 27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207" h="277842">
                <a:moveTo>
                  <a:pt x="90697" y="4233"/>
                </a:moveTo>
                <a:cubicBezTo>
                  <a:pt x="52597" y="29633"/>
                  <a:pt x="14498" y="55033"/>
                  <a:pt x="6031" y="84666"/>
                </a:cubicBezTo>
                <a:cubicBezTo>
                  <a:pt x="-2436" y="114299"/>
                  <a:pt x="-9492" y="150283"/>
                  <a:pt x="39897" y="182033"/>
                </a:cubicBezTo>
                <a:cubicBezTo>
                  <a:pt x="89286" y="213783"/>
                  <a:pt x="188770" y="265994"/>
                  <a:pt x="302364" y="275166"/>
                </a:cubicBezTo>
                <a:cubicBezTo>
                  <a:pt x="415958" y="284338"/>
                  <a:pt x="647381" y="269522"/>
                  <a:pt x="721464" y="237066"/>
                </a:cubicBezTo>
                <a:cubicBezTo>
                  <a:pt x="795547" y="204610"/>
                  <a:pt x="771559" y="119944"/>
                  <a:pt x="746864" y="80433"/>
                </a:cubicBezTo>
                <a:cubicBezTo>
                  <a:pt x="722170" y="40922"/>
                  <a:pt x="647733" y="20461"/>
                  <a:pt x="573297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15BE520-C506-4B7E-8A26-F14B4ED9D3C2}"/>
              </a:ext>
            </a:extLst>
          </p:cNvPr>
          <p:cNvSpPr txBox="1"/>
          <p:nvPr/>
        </p:nvSpPr>
        <p:spPr>
          <a:xfrm>
            <a:off x="2205215" y="375776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</a:rPr>
              <a:t>ロール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(roll)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5E5581D-B893-4935-9B75-B2055B413DAF}"/>
              </a:ext>
            </a:extLst>
          </p:cNvPr>
          <p:cNvSpPr txBox="1"/>
          <p:nvPr/>
        </p:nvSpPr>
        <p:spPr>
          <a:xfrm>
            <a:off x="5916583" y="457852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</a:rPr>
              <a:t>ピッチ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(pitch)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8D3FC73-188F-4324-86FF-4A48150FB1B8}"/>
              </a:ext>
            </a:extLst>
          </p:cNvPr>
          <p:cNvSpPr txBox="1"/>
          <p:nvPr/>
        </p:nvSpPr>
        <p:spPr>
          <a:xfrm>
            <a:off x="3409520" y="2105353"/>
            <a:ext cx="718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</a:rPr>
              <a:t>ヨー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b="1">
                <a:solidFill>
                  <a:srgbClr val="FF0000"/>
                </a:solidFill>
              </a:rPr>
              <a:t>(yaw)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41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F2DB30-B08E-453F-A6FF-874AE3D6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物体の位置推定，頭部の位置推定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21746C-E44D-4202-BE4D-3BD7EC474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画像から，物体や頭部の次の結果を得る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位置</a:t>
            </a:r>
            <a:r>
              <a:rPr lang="ja-JP" altLang="en-US" dirty="0"/>
              <a:t>（縦，横，奥行きの</a:t>
            </a:r>
            <a:r>
              <a:rPr lang="ja-JP" altLang="en-US" b="1" dirty="0"/>
              <a:t>３つの数値</a:t>
            </a:r>
            <a:r>
              <a:rPr lang="ja-JP" altLang="en-US" dirty="0"/>
              <a:t>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向き</a:t>
            </a:r>
            <a:r>
              <a:rPr kumimoji="1" lang="ja-JP" altLang="en-US" dirty="0"/>
              <a:t>（３つの回転軸なので，</a:t>
            </a:r>
            <a:r>
              <a:rPr kumimoji="1" lang="ja-JP" altLang="en-US" b="1" dirty="0"/>
              <a:t>３つの数値</a:t>
            </a:r>
            <a:r>
              <a:rPr kumimoji="1"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764146-E7F5-4ABB-8DCE-639D514E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70836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6657E8-3BFE-5890-BE73-FA83B829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物体の姿勢推定の用途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E72EED-00AD-5209-6D09-019F282F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7849276" cy="1397217"/>
          </a:xfrm>
        </p:spPr>
        <p:txBody>
          <a:bodyPr/>
          <a:lstStyle/>
          <a:p>
            <a:r>
              <a:rPr kumimoji="1" lang="ja-JP" altLang="en-US" dirty="0"/>
              <a:t>ロボットハンドによる物体移動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9A1D80-4124-8C94-BC8A-A4FB5816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FD8028-3D6E-FBB3-DC83-AA2B79A85D4D}"/>
              </a:ext>
            </a:extLst>
          </p:cNvPr>
          <p:cNvSpPr txBox="1"/>
          <p:nvPr/>
        </p:nvSpPr>
        <p:spPr>
          <a:xfrm>
            <a:off x="233355" y="6011747"/>
            <a:ext cx="9357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Wen, B and Bekris, Kostas E, </a:t>
            </a:r>
          </a:p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BundleTrack: 6D Pose Tracking for Novel Objects without Instance or Category-Level 3D Models,</a:t>
            </a:r>
          </a:p>
          <a:p>
            <a:r>
              <a:rPr lang="ja-JP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IEEE/RSJ International Conference on Intelligent Robots and Systems, 2021.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8F0A772-16E2-FBBC-0AF8-C193A6AC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71" y="1300211"/>
            <a:ext cx="4240154" cy="46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95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C54CBF-E39C-0984-7F69-4A8AF4B3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物体の姿勢推定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97E239-30EC-9994-874B-F25FDCA78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18" y="4463335"/>
            <a:ext cx="8461208" cy="1225984"/>
          </a:xfrm>
        </p:spPr>
        <p:txBody>
          <a:bodyPr>
            <a:normAutofit fontScale="70000" lnSpcReduction="20000"/>
          </a:bodyPr>
          <a:lstStyle/>
          <a:p>
            <a:r>
              <a:rPr kumimoji="1" lang="ja-JP" altLang="en-US" dirty="0"/>
              <a:t>部分隠蔽された物体についても、姿勢推定（位置と</a:t>
            </a:r>
            <a:r>
              <a:rPr lang="ja-JP" altLang="en-US" dirty="0"/>
              <a:t>方向の推定</a:t>
            </a:r>
            <a:r>
              <a:rPr kumimoji="1" lang="ja-JP" altLang="en-US" dirty="0"/>
              <a:t>）ができるように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（姿勢推定により，セグメンテーションの精度が向上する，という考え方も登場）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02767C-11A2-0F40-F14C-AEF273CF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0F0EF0-FFFF-5A15-8516-A69B1566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46" y="678581"/>
            <a:ext cx="3118999" cy="308329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A073A5-9706-E41D-0629-42AF5533B6F1}"/>
              </a:ext>
            </a:extLst>
          </p:cNvPr>
          <p:cNvSpPr txBox="1"/>
          <p:nvPr/>
        </p:nvSpPr>
        <p:spPr>
          <a:xfrm>
            <a:off x="433564" y="5944308"/>
            <a:ext cx="45670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Segmentation-driven 6D Object Pose Estimation</a:t>
            </a:r>
          </a:p>
          <a:p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Yinlin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Hu, Joachim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Hugonot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Pascal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Fua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Mathieu Salzmann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arXiv:1812.02541, 2018.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7D0B8E-1691-4683-982C-8EC26B6C0C14}"/>
              </a:ext>
            </a:extLst>
          </p:cNvPr>
          <p:cNvSpPr/>
          <p:nvPr/>
        </p:nvSpPr>
        <p:spPr>
          <a:xfrm>
            <a:off x="2717074" y="1630943"/>
            <a:ext cx="1725148" cy="1333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455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11-6. </a:t>
            </a:r>
            <a:r>
              <a:rPr lang="ja-JP" altLang="en-US" sz="4500">
                <a:solidFill>
                  <a:schemeClr val="tx2"/>
                </a:solidFill>
              </a:rPr>
              <a:t>演習</a:t>
            </a: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38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FBF65-11D2-420F-78DA-1AE84020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5933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人体の３次元姿勢推定</a:t>
            </a:r>
            <a:r>
              <a:rPr lang="ja-JP" altLang="en-US" dirty="0"/>
              <a:t>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DFEAB2-DEDE-65EC-1DE7-BA095DEED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b="1" dirty="0"/>
              <a:t>使用するページ</a:t>
            </a:r>
            <a:r>
              <a:rPr kumimoji="1" lang="en-US" altLang="ja-JP" sz="2400" b="1" dirty="0"/>
              <a:t>:</a:t>
            </a:r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https://colab.research.google.com/drive/13nOMSW0Dzx_LjN9XEG99jtvgMACl4m9V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2. </a:t>
            </a:r>
            <a:r>
              <a:rPr lang="ja-JP" altLang="en-US" sz="2400" b="1" dirty="0"/>
              <a:t>目的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姿勢推定、キーポイント，ボーンについて理解を深める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3. </a:t>
            </a:r>
            <a:r>
              <a:rPr lang="ja-JP" altLang="en-US" sz="2400" b="1" dirty="0"/>
              <a:t>各自で行うこと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各自で説明、ソースコード、実行結果を確認する．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3CB30-B8FF-C1BF-29D8-417385A8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pic>
        <p:nvPicPr>
          <p:cNvPr id="6" name="図 5" descr="鏡に映るスーツ姿の男性&#10;&#10;中程度の精度で自動的に生成された説明">
            <a:extLst>
              <a:ext uri="{FF2B5EF4-FFF2-40B4-BE49-F238E27FC236}">
                <a16:creationId xmlns:a16="http://schemas.microsoft.com/office/drawing/2014/main" id="{BC1AE74F-F7D8-B610-63B2-5B89AF92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11" y="3512836"/>
            <a:ext cx="1845126" cy="1591209"/>
          </a:xfrm>
          <a:prstGeom prst="rect">
            <a:avLst/>
          </a:prstGeom>
        </p:spPr>
      </p:pic>
      <p:pic>
        <p:nvPicPr>
          <p:cNvPr id="8" name="図 7" descr="グラフ, 折れ線グラフ&#10;&#10;自動的に生成された説明">
            <a:extLst>
              <a:ext uri="{FF2B5EF4-FFF2-40B4-BE49-F238E27FC236}">
                <a16:creationId xmlns:a16="http://schemas.microsoft.com/office/drawing/2014/main" id="{82AD0C95-5C43-6167-2206-E24893E15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34" y="3512835"/>
            <a:ext cx="2001952" cy="17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BFBF65-11D2-420F-78DA-1AE84020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5933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人体の３次元姿勢推定②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DFEAB2-DEDE-65EC-1DE7-BA095DEED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b="1" dirty="0"/>
              <a:t>使用するページ</a:t>
            </a:r>
            <a:r>
              <a:rPr kumimoji="1" lang="en-US" altLang="ja-JP" sz="2400" b="1" dirty="0"/>
              <a:t>:</a:t>
            </a:r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https://colab.research.google.com/drive/1QRLqEAePmgS41v0KQwf87G_Ss_BLhPYs?usp=sharing#scrollTo=nSbrUG6xxz7r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（</a:t>
            </a:r>
            <a:r>
              <a:rPr lang="en-US" altLang="ja-JP" sz="2400" dirty="0"/>
              <a:t>LART </a:t>
            </a:r>
            <a:r>
              <a:rPr lang="ja-JP" altLang="en-US" sz="2400" dirty="0"/>
              <a:t>の研究者によるデモページ）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2. </a:t>
            </a:r>
            <a:r>
              <a:rPr lang="ja-JP" altLang="en-US" sz="2400" b="1" dirty="0"/>
              <a:t>目的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LART </a:t>
            </a:r>
            <a:r>
              <a:rPr lang="ja-JP" altLang="en-US" sz="2400" dirty="0"/>
              <a:t>の作者によるデモページにより、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３次元の姿勢推定の理解を深める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3. </a:t>
            </a:r>
            <a:r>
              <a:rPr lang="ja-JP" altLang="en-US" sz="2400" b="1" dirty="0"/>
              <a:t>各自で行うこと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各自で説明、ソースコード、実行結果を確認する．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73CB30-B8FF-C1BF-29D8-417385A8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9D51373-8606-415D-FFF0-AF802A745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44" y="4236909"/>
            <a:ext cx="3428409" cy="12727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DE3BC1C-EF51-B467-E898-3AEE6985D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28" y="6011747"/>
            <a:ext cx="4059552" cy="85593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1BF62BD-9974-DC8E-BF4B-D54080A84364}"/>
              </a:ext>
            </a:extLst>
          </p:cNvPr>
          <p:cNvSpPr/>
          <p:nvPr/>
        </p:nvSpPr>
        <p:spPr>
          <a:xfrm>
            <a:off x="4753744" y="6011747"/>
            <a:ext cx="414604" cy="406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3978E7-CAED-86C5-0374-1A4EC063650E}"/>
              </a:ext>
            </a:extLst>
          </p:cNvPr>
          <p:cNvSpPr txBox="1"/>
          <p:nvPr/>
        </p:nvSpPr>
        <p:spPr>
          <a:xfrm>
            <a:off x="3061368" y="617941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クリックして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展開</a:t>
            </a:r>
          </a:p>
        </p:txBody>
      </p:sp>
    </p:spTree>
    <p:extLst>
      <p:ext uri="{BB962C8B-B14F-4D97-AF65-F5344CB8AC3E}">
        <p14:creationId xmlns:p14="http://schemas.microsoft.com/office/powerpoint/2010/main" val="19247696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4964-F306-B48B-7742-6D70E318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全体まとめ①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B8AF90-D56B-2EEB-4C40-2F43FA4BF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36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姿勢推定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は、人間の全身（人体）、頭部、およびその他のオブジェクトの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位置と方向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を推定する技術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b="1" u="sng" dirty="0"/>
              <a:t>人体の姿勢推定とキーポイント</a:t>
            </a:r>
          </a:p>
          <a:p>
            <a:r>
              <a:rPr lang="ja-JP" altLang="en-US" sz="2000" b="1" dirty="0"/>
              <a:t>姿勢推定</a:t>
            </a:r>
            <a:r>
              <a:rPr lang="ja-JP" altLang="en-US" sz="2000" dirty="0"/>
              <a:t>では、</a:t>
            </a:r>
            <a:r>
              <a:rPr kumimoji="1" lang="ja-JP" altLang="en-US" sz="2000" dirty="0"/>
              <a:t>人体の特定の「</a:t>
            </a:r>
            <a:r>
              <a:rPr kumimoji="1" lang="ja-JP" altLang="en-US" sz="2000" b="1" dirty="0"/>
              <a:t>キーポイント</a:t>
            </a:r>
            <a:r>
              <a:rPr kumimoji="1" lang="ja-JP" altLang="en-US" sz="2000" dirty="0"/>
              <a:t>」（特徴となるポイント）</a:t>
            </a:r>
            <a:r>
              <a:rPr lang="ja-JP" altLang="en-US" sz="2000" dirty="0"/>
              <a:t>を検出</a:t>
            </a:r>
            <a:r>
              <a:rPr kumimoji="1" lang="ja-JP" altLang="en-US" sz="2000" dirty="0"/>
              <a:t>し、</a:t>
            </a:r>
            <a:r>
              <a:rPr kumimoji="1" lang="ja-JP" altLang="en-US" sz="2000" b="1" dirty="0"/>
              <a:t>位置を特定</a:t>
            </a:r>
            <a:endParaRPr kumimoji="1" lang="ja-JP" altLang="en-US" sz="2000" dirty="0"/>
          </a:p>
          <a:p>
            <a:r>
              <a:rPr kumimoji="1" lang="ja-JP" altLang="en-US" sz="2000" b="1" dirty="0"/>
              <a:t>姿勢推定</a:t>
            </a:r>
            <a:r>
              <a:rPr kumimoji="1" lang="ja-JP" altLang="en-US" sz="2000" dirty="0"/>
              <a:t>：位置が特定されたキーポイントを結びつけることで、人間の全身の姿勢を推定</a:t>
            </a:r>
            <a:endParaRPr kumimoji="1"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r>
              <a:rPr lang="ja-JP" altLang="en-US" sz="2000" b="1" u="sng" dirty="0"/>
              <a:t>２</a:t>
            </a:r>
            <a:r>
              <a:rPr kumimoji="1" lang="ja-JP" altLang="en-US" sz="2000" b="1" u="sng" dirty="0"/>
              <a:t>次元と</a:t>
            </a:r>
            <a:r>
              <a:rPr lang="ja-JP" altLang="en-US" sz="2000" b="1" u="sng" dirty="0"/>
              <a:t>３</a:t>
            </a:r>
            <a:r>
              <a:rPr kumimoji="1" lang="ja-JP" altLang="en-US" sz="2000" b="1" u="sng" dirty="0"/>
              <a:t>次元の姿勢推定</a:t>
            </a:r>
          </a:p>
          <a:p>
            <a:r>
              <a:rPr lang="ja-JP" altLang="en-US" sz="2000" b="1" dirty="0"/>
              <a:t>２</a:t>
            </a:r>
            <a:r>
              <a:rPr kumimoji="1" lang="ja-JP" altLang="en-US" sz="2000" b="1" dirty="0"/>
              <a:t>次元の姿勢推定</a:t>
            </a:r>
            <a:r>
              <a:rPr lang="ja-JP" altLang="en-US" sz="2000" dirty="0"/>
              <a:t>： ２</a:t>
            </a:r>
            <a:r>
              <a:rPr kumimoji="1" lang="ja-JP" altLang="en-US" sz="2000" dirty="0"/>
              <a:t>次元的な（平面の）姿勢を推定</a:t>
            </a:r>
          </a:p>
          <a:p>
            <a:r>
              <a:rPr lang="ja-JP" altLang="en-US" sz="2000" b="1" dirty="0"/>
              <a:t>３</a:t>
            </a:r>
            <a:r>
              <a:rPr kumimoji="1" lang="ja-JP" altLang="en-US" sz="2000" b="1" dirty="0"/>
              <a:t>次元の姿勢推定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 </a:t>
            </a:r>
            <a:r>
              <a:rPr kumimoji="1" lang="ja-JP" altLang="en-US" sz="2000" b="1" dirty="0"/>
              <a:t>空間的な深さ情報（奥行き）を含む、より詳細な姿勢推定</a:t>
            </a:r>
            <a:endParaRPr kumimoji="1" lang="ja-JP" altLang="en-US" sz="2000" dirty="0"/>
          </a:p>
          <a:p>
            <a:pPr marL="0" indent="0">
              <a:buNone/>
            </a:pPr>
            <a:endParaRPr kumimoji="1" lang="en-US" altLang="ja-JP" sz="2000" dirty="0"/>
          </a:p>
          <a:p>
            <a:pPr marL="0" indent="0">
              <a:buNone/>
            </a:pP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0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8CF87D-5F04-79F0-4FC7-FE20F23A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62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9547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4964-F306-B48B-7742-6D70E318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全体まとめ</a:t>
            </a:r>
            <a:r>
              <a:rPr lang="ja-JP" altLang="en-US" sz="2400" dirty="0"/>
              <a:t>②</a:t>
            </a:r>
            <a:endParaRPr kumimoji="1" lang="ja-JP" altLang="en-US" sz="24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B8AF90-D56B-2EEB-4C40-2F43FA4BF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36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ディープラーニングによる人体の姿勢推定</a:t>
            </a:r>
          </a:p>
          <a:p>
            <a:pPr marL="0" indent="0">
              <a:buNone/>
            </a:pPr>
            <a:r>
              <a:rPr lang="ja-JP" altLang="en-US" sz="2000" b="1" dirty="0"/>
              <a:t>人体の姿勢推定の精度向上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dirty="0"/>
              <a:t>多人数対応、姿勢のバリエーション、部分遮蔽、照明・衣服のバリエーションへの対応。</a:t>
            </a:r>
          </a:p>
          <a:p>
            <a:pPr marL="0" indent="0">
              <a:buNone/>
            </a:pP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 dirty="0"/>
              <a:t>処理手順</a:t>
            </a:r>
            <a:endParaRPr lang="en-US" altLang="ja-JP" sz="2000" dirty="0"/>
          </a:p>
          <a:p>
            <a:pPr lvl="1"/>
            <a:r>
              <a:rPr lang="ja-JP" altLang="en-US" sz="2000" dirty="0"/>
              <a:t>部位の位置推定</a:t>
            </a:r>
          </a:p>
          <a:p>
            <a:pPr lvl="1"/>
            <a:r>
              <a:rPr lang="ja-JP" altLang="en-US" sz="2000" dirty="0"/>
              <a:t>同一人物のキーポイント特定</a:t>
            </a:r>
          </a:p>
          <a:p>
            <a:pPr lvl="1"/>
            <a:r>
              <a:rPr lang="ja-JP" altLang="en-US" sz="2000" dirty="0"/>
              <a:t>キーポイントに対して深さ</a:t>
            </a:r>
            <a:r>
              <a:rPr lang="ja-JP" altLang="en-US" sz="2000"/>
              <a:t>（奥行き）</a:t>
            </a:r>
            <a:r>
              <a:rPr lang="ja-JP" altLang="en-US" sz="2000" dirty="0"/>
              <a:t>を求める（３次元の姿勢推定を行う場合の追加処理）</a:t>
            </a:r>
            <a:endParaRPr lang="en-US" altLang="ja-JP" sz="2000" dirty="0"/>
          </a:p>
          <a:p>
            <a:pPr marL="457200" lvl="1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b="1" u="sng" dirty="0"/>
              <a:t>物体と頭部の姿勢推定</a:t>
            </a:r>
          </a:p>
          <a:p>
            <a:pPr marL="0" indent="0">
              <a:buNone/>
            </a:pPr>
            <a:r>
              <a:rPr lang="ja-JP" altLang="en-US" sz="2000" dirty="0"/>
              <a:t>位置と方向の情報を画像から得る</a:t>
            </a:r>
          </a:p>
          <a:p>
            <a:pPr marL="0" indent="0">
              <a:buNone/>
            </a:pPr>
            <a:endParaRPr lang="ja-JP" altLang="en-US" sz="2000" dirty="0"/>
          </a:p>
          <a:p>
            <a:pPr marL="457200" lvl="1" indent="0">
              <a:buNone/>
            </a:pPr>
            <a:endParaRPr lang="ja-JP" altLang="en-US" sz="2000" dirty="0"/>
          </a:p>
          <a:p>
            <a:pPr marL="0" indent="0">
              <a:buNone/>
            </a:pPr>
            <a:endParaRPr kumimoji="1" lang="ja-JP" altLang="en-US" sz="2400" dirty="0"/>
          </a:p>
          <a:p>
            <a:endParaRPr kumimoji="1" lang="en-US" altLang="ja-JP" sz="2000" dirty="0"/>
          </a:p>
          <a:p>
            <a:pPr marL="0" indent="0">
              <a:buNone/>
            </a:pP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ja-JP" altLang="en-US" sz="20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8CF87D-5F04-79F0-4FC7-FE20F23A9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63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50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11-1.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8520</TotalTime>
  <Words>3014</Words>
  <Application>Microsoft Office PowerPoint</Application>
  <PresentationFormat>画面に合わせる (4:3)</PresentationFormat>
  <Paragraphs>448</Paragraphs>
  <Slides>63</Slides>
  <Notes>7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63</vt:i4>
      </vt:variant>
    </vt:vector>
  </HeadingPairs>
  <TitlesOfParts>
    <vt:vector size="77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2_Office テーマ</vt:lpstr>
      <vt:lpstr>4_Office テーマ</vt:lpstr>
      <vt:lpstr>3_Office テーマ</vt:lpstr>
      <vt:lpstr>5_Office テーマ</vt:lpstr>
      <vt:lpstr>1_Office テーマ</vt:lpstr>
      <vt:lpstr>姿勢推定の基本と ディープラーニングを用いた実例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11-1. イントロダクション</vt:lpstr>
      <vt:lpstr>PowerPoint プレゼンテーション</vt:lpstr>
      <vt:lpstr>ディープラーニング</vt:lpstr>
      <vt:lpstr>ディープラーニングまとめ</vt:lpstr>
      <vt:lpstr>畳み込みニューラルネットワーク（CNN）</vt:lpstr>
      <vt:lpstr>畳み込みニューラルネットワーク（CNN）の例</vt:lpstr>
      <vt:lpstr>畳み込みニューラルネットワークでのパターン認識</vt:lpstr>
      <vt:lpstr>畳み込みニューラルネットワーク（CNN）のメリット</vt:lpstr>
      <vt:lpstr>11-2. 姿勢推定の基本</vt:lpstr>
      <vt:lpstr>姿勢推定</vt:lpstr>
      <vt:lpstr>PowerPoint プレゼンテーション</vt:lpstr>
      <vt:lpstr>PowerPoint プレゼンテーション</vt:lpstr>
      <vt:lpstr>PowerPoint プレゼンテーション</vt:lpstr>
      <vt:lpstr>ビデオの例</vt:lpstr>
      <vt:lpstr>ビデオの例</vt:lpstr>
      <vt:lpstr>姿勢推定（人やオブジェクトの動きを読み解く）</vt:lpstr>
      <vt:lpstr>姿勢推定の歴史</vt:lpstr>
      <vt:lpstr>姿勢推定の多様な応用分野</vt:lpstr>
      <vt:lpstr>姿勢推定の用途①</vt:lpstr>
      <vt:lpstr>姿勢推定の用途②</vt:lpstr>
      <vt:lpstr>姿勢推定の用途③</vt:lpstr>
      <vt:lpstr>姿勢推定の用途④</vt:lpstr>
      <vt:lpstr>姿勢推定の用途⑤</vt:lpstr>
      <vt:lpstr>姿勢推定の用途⑥</vt:lpstr>
      <vt:lpstr>姿勢推定の用途⑦</vt:lpstr>
      <vt:lpstr>姿勢推定の用途⑧</vt:lpstr>
      <vt:lpstr>ここまでのまとめ</vt:lpstr>
      <vt:lpstr>11-3. 人体の姿勢推定</vt:lpstr>
      <vt:lpstr>人体の姿勢推定とキーポイント</vt:lpstr>
      <vt:lpstr>キーポイントとボーン</vt:lpstr>
      <vt:lpstr>キーポイントとボーン</vt:lpstr>
      <vt:lpstr>２次元と３次元の姿勢推定</vt:lpstr>
      <vt:lpstr>３次元の姿勢推定</vt:lpstr>
      <vt:lpstr>３次元の姿勢推定の例</vt:lpstr>
      <vt:lpstr>ここまでのまとめ</vt:lpstr>
      <vt:lpstr>11-4. ディープラーニングによる姿勢推定の仕組み</vt:lpstr>
      <vt:lpstr>姿勢推定とディープラーニング</vt:lpstr>
      <vt:lpstr>姿勢推定とディープラーニング</vt:lpstr>
      <vt:lpstr>ディープラーニングによる姿勢推定</vt:lpstr>
      <vt:lpstr>キーポイントの検出</vt:lpstr>
      <vt:lpstr>部位の位置推定を行う Hourglass</vt:lpstr>
      <vt:lpstr>部位の位置推定を行う Hourglass</vt:lpstr>
      <vt:lpstr>３次元の人体姿勢推定の技術</vt:lpstr>
      <vt:lpstr>ディープラーニングによる３次元の姿勢推定</vt:lpstr>
      <vt:lpstr>ここまでのまとめ</vt:lpstr>
      <vt:lpstr>11-5. 頭部の姿勢推定、物体の姿勢推定</vt:lpstr>
      <vt:lpstr>物体の姿勢推定</vt:lpstr>
      <vt:lpstr>頭部の姿勢推定</vt:lpstr>
      <vt:lpstr>PowerPoint プレゼンテーション</vt:lpstr>
      <vt:lpstr>物体の位置推定，頭部の位置推定</vt:lpstr>
      <vt:lpstr>物体の姿勢推定の用途</vt:lpstr>
      <vt:lpstr>物体の姿勢推定</vt:lpstr>
      <vt:lpstr>11-6. 演習</vt:lpstr>
      <vt:lpstr>人体の３次元姿勢推定①</vt:lpstr>
      <vt:lpstr>人体の３次元姿勢推定②</vt:lpstr>
      <vt:lpstr>全体まとめ①</vt:lpstr>
      <vt:lpstr>全体まとめ②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姿勢推定の基本とディープラーニングを用いた実例（AI演習）</dc:title>
  <dc:creator>kaneko kunihiko</dc:creator>
  <cp:lastModifiedBy>金子　邦彦</cp:lastModifiedBy>
  <cp:revision>733</cp:revision>
  <dcterms:created xsi:type="dcterms:W3CDTF">2019-11-02T00:06:04Z</dcterms:created>
  <dcterms:modified xsi:type="dcterms:W3CDTF">2025-03-25T05:13:26Z</dcterms:modified>
</cp:coreProperties>
</file>