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8" r:id="rId3"/>
    <p:sldMasterId id="2147483683" r:id="rId4"/>
    <p:sldMasterId id="2147483688" r:id="rId5"/>
    <p:sldMasterId id="2147483693" r:id="rId6"/>
  </p:sldMasterIdLst>
  <p:notesMasterIdLst>
    <p:notesMasterId r:id="rId94"/>
  </p:notesMasterIdLst>
  <p:handoutMasterIdLst>
    <p:handoutMasterId r:id="rId95"/>
  </p:handoutMasterIdLst>
  <p:sldIdLst>
    <p:sldId id="1037" r:id="rId7"/>
    <p:sldId id="1783" r:id="rId8"/>
    <p:sldId id="1784" r:id="rId9"/>
    <p:sldId id="1785" r:id="rId10"/>
    <p:sldId id="1786" r:id="rId11"/>
    <p:sldId id="1787" r:id="rId12"/>
    <p:sldId id="1890" r:id="rId13"/>
    <p:sldId id="1888" r:id="rId14"/>
    <p:sldId id="1698" r:id="rId15"/>
    <p:sldId id="1699" r:id="rId16"/>
    <p:sldId id="1464" r:id="rId17"/>
    <p:sldId id="1740" r:id="rId18"/>
    <p:sldId id="1727" r:id="rId19"/>
    <p:sldId id="1891" r:id="rId20"/>
    <p:sldId id="1893" r:id="rId21"/>
    <p:sldId id="1588" r:id="rId22"/>
    <p:sldId id="1589" r:id="rId23"/>
    <p:sldId id="1894" r:id="rId24"/>
    <p:sldId id="1895" r:id="rId25"/>
    <p:sldId id="1897" r:id="rId26"/>
    <p:sldId id="1896" r:id="rId27"/>
    <p:sldId id="1584" r:id="rId28"/>
    <p:sldId id="1892" r:id="rId29"/>
    <p:sldId id="1898" r:id="rId30"/>
    <p:sldId id="631" r:id="rId31"/>
    <p:sldId id="632" r:id="rId32"/>
    <p:sldId id="1900" r:id="rId33"/>
    <p:sldId id="1899" r:id="rId34"/>
    <p:sldId id="1903" r:id="rId35"/>
    <p:sldId id="1905" r:id="rId36"/>
    <p:sldId id="1821" r:id="rId37"/>
    <p:sldId id="1904" r:id="rId38"/>
    <p:sldId id="1901" r:id="rId39"/>
    <p:sldId id="1906" r:id="rId40"/>
    <p:sldId id="1907" r:id="rId41"/>
    <p:sldId id="1908" r:id="rId42"/>
    <p:sldId id="1909" r:id="rId43"/>
    <p:sldId id="1619" r:id="rId44"/>
    <p:sldId id="1609" r:id="rId45"/>
    <p:sldId id="1610" r:id="rId46"/>
    <p:sldId id="1611" r:id="rId47"/>
    <p:sldId id="1612" r:id="rId48"/>
    <p:sldId id="1613" r:id="rId49"/>
    <p:sldId id="1614" r:id="rId50"/>
    <p:sldId id="1621" r:id="rId51"/>
    <p:sldId id="1622" r:id="rId52"/>
    <p:sldId id="1629" r:id="rId53"/>
    <p:sldId id="1911" r:id="rId54"/>
    <p:sldId id="1608" r:id="rId55"/>
    <p:sldId id="1912" r:id="rId56"/>
    <p:sldId id="1835" r:id="rId57"/>
    <p:sldId id="1834" r:id="rId58"/>
    <p:sldId id="1836" r:id="rId59"/>
    <p:sldId id="1852" r:id="rId60"/>
    <p:sldId id="1833" r:id="rId61"/>
    <p:sldId id="1830" r:id="rId62"/>
    <p:sldId id="1831" r:id="rId63"/>
    <p:sldId id="1832" r:id="rId64"/>
    <p:sldId id="1848" r:id="rId65"/>
    <p:sldId id="1839" r:id="rId66"/>
    <p:sldId id="1840" r:id="rId67"/>
    <p:sldId id="1841" r:id="rId68"/>
    <p:sldId id="1847" r:id="rId69"/>
    <p:sldId id="1913" r:id="rId70"/>
    <p:sldId id="1038" r:id="rId71"/>
    <p:sldId id="1039" r:id="rId72"/>
    <p:sldId id="1043" r:id="rId73"/>
    <p:sldId id="1918" r:id="rId74"/>
    <p:sldId id="1040" r:id="rId75"/>
    <p:sldId id="1045" r:id="rId76"/>
    <p:sldId id="1044" r:id="rId77"/>
    <p:sldId id="1048" r:id="rId78"/>
    <p:sldId id="1049" r:id="rId79"/>
    <p:sldId id="1050" r:id="rId80"/>
    <p:sldId id="1914" r:id="rId81"/>
    <p:sldId id="1917" r:id="rId82"/>
    <p:sldId id="1916" r:id="rId83"/>
    <p:sldId id="1915" r:id="rId84"/>
    <p:sldId id="1910" r:id="rId85"/>
    <p:sldId id="1624" r:id="rId86"/>
    <p:sldId id="1603" r:id="rId87"/>
    <p:sldId id="1625" r:id="rId88"/>
    <p:sldId id="1626" r:id="rId89"/>
    <p:sldId id="1627" r:id="rId90"/>
    <p:sldId id="1628" r:id="rId91"/>
    <p:sldId id="1630" r:id="rId92"/>
    <p:sldId id="1587" r:id="rId93"/>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1"/>
    <a:srgbClr val="000000"/>
    <a:srgbClr val="FFF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6" autoAdjust="0"/>
    <p:restoredTop sz="94660"/>
  </p:normalViewPr>
  <p:slideViewPr>
    <p:cSldViewPr snapToGrid="0">
      <p:cViewPr varScale="1">
        <p:scale>
          <a:sx n="56" d="100"/>
          <a:sy n="56" d="100"/>
        </p:scale>
        <p:origin x="718" y="-12"/>
      </p:cViewPr>
      <p:guideLst/>
    </p:cSldViewPr>
  </p:slideViewPr>
  <p:notesTextViewPr>
    <p:cViewPr>
      <p:scale>
        <a:sx n="3" d="2"/>
        <a:sy n="3" d="2"/>
      </p:scale>
      <p:origin x="0" y="0"/>
    </p:cViewPr>
  </p:notesTextViewPr>
  <p:sorterViewPr>
    <p:cViewPr>
      <p:scale>
        <a:sx n="75" d="100"/>
        <a:sy n="75" d="100"/>
      </p:scale>
      <p:origin x="0" y="0"/>
    </p:cViewPr>
  </p:sorterViewPr>
  <p:notesViewPr>
    <p:cSldViewPr snapToGrid="0">
      <p:cViewPr varScale="1">
        <p:scale>
          <a:sx n="36" d="100"/>
          <a:sy n="36" d="100"/>
        </p:scale>
        <p:origin x="1568" y="2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handoutMaster" Target="handoutMasters/handoutMaster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92763BF-D648-4028-9754-3615FF609DDE}"/>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6B10CE5D-8673-4CA7-9090-03259476253E}"/>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05FF2E0-C691-4652-BD93-B8DB4314A43F}" type="datetimeFigureOut">
              <a:rPr kumimoji="1" lang="ja-JP" altLang="en-US" smtClean="0"/>
              <a:t>2023/12/14</a:t>
            </a:fld>
            <a:endParaRPr kumimoji="1" lang="ja-JP" altLang="en-US"/>
          </a:p>
        </p:txBody>
      </p:sp>
      <p:sp>
        <p:nvSpPr>
          <p:cNvPr id="4" name="フッター プレースホルダー 3">
            <a:extLst>
              <a:ext uri="{FF2B5EF4-FFF2-40B4-BE49-F238E27FC236}">
                <a16:creationId xmlns:a16="http://schemas.microsoft.com/office/drawing/2014/main" id="{C2FF5B21-A326-4B36-82F5-4E6EA1A9FF63}"/>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BE679C3-E509-4B6D-8BC5-8667FC746E27}"/>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26BFD2C-F54A-4665-824F-63737EEC6896}" type="slidenum">
              <a:rPr kumimoji="1" lang="ja-JP" altLang="en-US" smtClean="0"/>
              <a:t>‹#›</a:t>
            </a:fld>
            <a:endParaRPr kumimoji="1" lang="ja-JP" altLang="en-US"/>
          </a:p>
        </p:txBody>
      </p:sp>
    </p:spTree>
    <p:extLst>
      <p:ext uri="{BB962C8B-B14F-4D97-AF65-F5344CB8AC3E}">
        <p14:creationId xmlns:p14="http://schemas.microsoft.com/office/powerpoint/2010/main" val="2261972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2023/12/14</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392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635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3223C1-63D0-4CA4-8D67-2118CF2CB84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2136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56934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43318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28930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77277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73887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atin typeface="Abadi" panose="020B0604020104020204" pitchFamily="34" charset="0"/>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Abadi" panose="020B06040201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p:txBody>
          <a:bodyPr/>
          <a:lstStyle/>
          <a:p>
            <a:fld id="{8EBF8F6E-A61D-4F4B-A02A-32A375CBD654}" type="datetime1">
              <a:rPr kumimoji="1" lang="ja-JP" altLang="en-US" smtClean="0"/>
              <a:t>2023/12/14</a:t>
            </a:fld>
            <a:endParaRPr kumimoji="1" lang="ja-JP" altLang="en-US"/>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spTree>
    <p:extLst>
      <p:ext uri="{BB962C8B-B14F-4D97-AF65-F5344CB8AC3E}">
        <p14:creationId xmlns:p14="http://schemas.microsoft.com/office/powerpoint/2010/main" val="4090792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badi" panose="020B0604020104020204" pitchFamily="34" charset="0"/>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2023/12/14</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pPr>
              <a:defRPr/>
            </a:pPr>
            <a:endParaRPr kumimoji="1"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pPr>
              <a:defRPr/>
            </a:pPr>
            <a:fld id="{E205D82C-95A1-431E-8E38-AA614A14CDCF}" type="slidenum">
              <a:rPr kumimoji="1" lang="ja-JP" altLang="en-US" smtClean="0">
                <a:solidFill>
                  <a:prstClr val="black">
                    <a:tint val="75000"/>
                  </a:prstClr>
                </a:solidFill>
              </a:rPr>
              <a:pPr>
                <a:def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660024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atin typeface="Abadi" panose="020B0604020104020204" pitchFamily="34" charset="0"/>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atin typeface="Abadi" panose="020B0604020104020204" pitchFamily="34" charset="0"/>
              </a:defRPr>
            </a:lvl1pPr>
            <a:lvl2pPr>
              <a:spcBef>
                <a:spcPts val="0"/>
              </a:spcBef>
              <a:defRPr>
                <a:latin typeface="Abadi" panose="020B0604020104020204" pitchFamily="34" charset="0"/>
              </a:defRPr>
            </a:lvl2pPr>
            <a:lvl3pPr>
              <a:spcBef>
                <a:spcPts val="0"/>
              </a:spcBef>
              <a:defRPr>
                <a:latin typeface="Abadi" panose="020B0604020104020204" pitchFamily="34" charset="0"/>
              </a:defRPr>
            </a:lvl3pPr>
            <a:lvl4pPr>
              <a:spcBef>
                <a:spcPts val="0"/>
              </a:spcBef>
              <a:defRPr>
                <a:latin typeface="Abadi" panose="020B0604020104020204" pitchFamily="34" charset="0"/>
              </a:defRPr>
            </a:lvl4pPr>
            <a:lvl5pPr>
              <a:spcBef>
                <a:spcPts val="0"/>
              </a:spcBef>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2023/12/14</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pPr>
              <a:defRPr/>
            </a:pPr>
            <a:endParaRPr kumimoji="1"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pPr>
              <a:defRPr/>
            </a:pPr>
            <a:fld id="{E205D82C-95A1-431E-8E38-AA614A14CDCF}" type="slidenum">
              <a:rPr kumimoji="1" lang="ja-JP" altLang="en-US" smtClean="0">
                <a:solidFill>
                  <a:prstClr val="black">
                    <a:tint val="75000"/>
                  </a:prstClr>
                </a:solidFill>
              </a:rPr>
              <a:pPr>
                <a:defRPr/>
              </a:pPr>
              <a:t>‹#›</a:t>
            </a:fld>
            <a:endParaRPr kumimoji="1" lang="ja-JP" altLang="en-US" dirty="0">
              <a:solidFill>
                <a:prstClr val="black">
                  <a:tint val="75000"/>
                </a:prstClr>
              </a:solidFill>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388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2023/12/14</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lvl1pPr>
              <a:defRPr>
                <a:latin typeface="Abadi" panose="020B0604020104020204" pitchFamily="34" charset="0"/>
              </a:defRPr>
            </a:lvl1pPr>
          </a:lstStyle>
          <a:p>
            <a:pPr>
              <a:defRPr/>
            </a:pPr>
            <a:endParaRPr kumimoji="1" lang="ja-JP"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badi" panose="020B0604020104020204" pitchFamily="34" charset="0"/>
              </a:defRPr>
            </a:lvl1pPr>
          </a:lstStyle>
          <a:p>
            <a:pPr>
              <a:defRPr/>
            </a:pPr>
            <a:fld id="{E205D82C-95A1-431E-8E38-AA614A14CDCF}" type="slidenum">
              <a:rPr kumimoji="1" lang="ja-JP" altLang="en-US" smtClean="0">
                <a:solidFill>
                  <a:prstClr val="black">
                    <a:tint val="75000"/>
                  </a:prstClr>
                </a:solidFill>
              </a:rPr>
              <a:pPr>
                <a:def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3734940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2023/12/14</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465838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2023/12/14</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520513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2023/12/14</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1568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2023/12/14</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793325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2023/12/14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309336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211351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210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badi" panose="020B0604020104020204" pitchFamily="34" charset="0"/>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E9FC89E5-970E-4E43-B109-FA73DDD3F5FC}" type="datetime1">
              <a:rPr kumimoji="1" lang="ja-JP" altLang="en-US" smtClean="0"/>
              <a:t>2023/12/14</a:t>
            </a:fld>
            <a:endParaRPr kumimoji="1" lang="ja-JP" altLang="en-US"/>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spTree>
    <p:extLst>
      <p:ext uri="{BB962C8B-B14F-4D97-AF65-F5344CB8AC3E}">
        <p14:creationId xmlns:p14="http://schemas.microsoft.com/office/powerpoint/2010/main" val="3975038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2023/12/14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159666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atin typeface="Abadi" panose="020B0604020104020204" pitchFamily="34" charset="0"/>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Abadi" panose="020B06040201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2023/12/14</a:t>
            </a:fld>
            <a:endParaRPr kumimoji="1" lang="ja-JP" altLang="en-US"/>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spTree>
    <p:extLst>
      <p:ext uri="{BB962C8B-B14F-4D97-AF65-F5344CB8AC3E}">
        <p14:creationId xmlns:p14="http://schemas.microsoft.com/office/powerpoint/2010/main" val="1690288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badi" panose="020B0604020104020204" pitchFamily="34" charset="0"/>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2023/12/14</a:t>
            </a:fld>
            <a:endParaRPr kumimoji="1" lang="ja-JP" altLang="en-US"/>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spTree>
    <p:extLst>
      <p:ext uri="{BB962C8B-B14F-4D97-AF65-F5344CB8AC3E}">
        <p14:creationId xmlns:p14="http://schemas.microsoft.com/office/powerpoint/2010/main" val="698976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atin typeface="Abadi" panose="020B0604020104020204" pitchFamily="34" charset="0"/>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atin typeface="Abadi" panose="020B0604020104020204" pitchFamily="34" charset="0"/>
              </a:defRPr>
            </a:lvl1pPr>
            <a:lvl2pPr>
              <a:spcBef>
                <a:spcPts val="0"/>
              </a:spcBef>
              <a:defRPr>
                <a:latin typeface="Abadi" panose="020B0604020104020204" pitchFamily="34" charset="0"/>
              </a:defRPr>
            </a:lvl2pPr>
            <a:lvl3pPr>
              <a:spcBef>
                <a:spcPts val="0"/>
              </a:spcBef>
              <a:defRPr>
                <a:latin typeface="Abadi" panose="020B0604020104020204" pitchFamily="34" charset="0"/>
              </a:defRPr>
            </a:lvl3pPr>
            <a:lvl4pPr>
              <a:spcBef>
                <a:spcPts val="0"/>
              </a:spcBef>
              <a:defRPr>
                <a:latin typeface="Abadi" panose="020B0604020104020204" pitchFamily="34" charset="0"/>
              </a:defRPr>
            </a:lvl4pPr>
            <a:lvl5pPr>
              <a:spcBef>
                <a:spcPts val="0"/>
              </a:spcBef>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2023/12/14</a:t>
            </a:fld>
            <a:endParaRPr kumimoji="1" lang="ja-JP" altLang="en-US"/>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779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2023/12/14</a:t>
            </a:fld>
            <a:endParaRPr kumimoji="1" lang="ja-JP" altLang="en-US"/>
          </a:p>
        </p:txBody>
      </p:sp>
      <p:sp>
        <p:nvSpPr>
          <p:cNvPr id="3" name="Footer Placeholder 2"/>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4" name="Slide Number Placeholder 3"/>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spTree>
    <p:extLst>
      <p:ext uri="{BB962C8B-B14F-4D97-AF65-F5344CB8AC3E}">
        <p14:creationId xmlns:p14="http://schemas.microsoft.com/office/powerpoint/2010/main" val="3024603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atin typeface="Abadi" panose="020B0604020104020204" pitchFamily="34" charset="0"/>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atin typeface="Abadi" panose="020B0604020104020204" pitchFamily="34" charset="0"/>
              </a:defRPr>
            </a:lvl1pPr>
            <a:lvl2pPr>
              <a:spcBef>
                <a:spcPts val="0"/>
              </a:spcBef>
              <a:defRPr>
                <a:latin typeface="Abadi" panose="020B0604020104020204" pitchFamily="34" charset="0"/>
              </a:defRPr>
            </a:lvl2pPr>
            <a:lvl3pPr>
              <a:spcBef>
                <a:spcPts val="0"/>
              </a:spcBef>
              <a:defRPr>
                <a:latin typeface="Abadi" panose="020B0604020104020204" pitchFamily="34" charset="0"/>
              </a:defRPr>
            </a:lvl3pPr>
            <a:lvl4pPr>
              <a:spcBef>
                <a:spcPts val="0"/>
              </a:spcBef>
              <a:defRPr>
                <a:latin typeface="Abadi" panose="020B0604020104020204" pitchFamily="34" charset="0"/>
              </a:defRPr>
            </a:lvl4pPr>
            <a:lvl5pPr>
              <a:spcBef>
                <a:spcPts val="0"/>
              </a:spcBef>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464105C0-43AD-4913-9290-D69A215DC36E}" type="datetime1">
              <a:rPr kumimoji="1" lang="ja-JP" altLang="en-US" smtClean="0"/>
              <a:t>2023/12/14</a:t>
            </a:fld>
            <a:endParaRPr kumimoji="1" lang="ja-JP" altLang="en-US"/>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3E3386-A21B-4F0F-B11C-3FC9324127B8}" type="datetime1">
              <a:rPr kumimoji="1" lang="ja-JP" altLang="en-US" smtClean="0"/>
              <a:t>2023/12/14</a:t>
            </a:fld>
            <a:endParaRPr kumimoji="1" lang="ja-JP" altLang="en-US"/>
          </a:p>
        </p:txBody>
      </p:sp>
      <p:sp>
        <p:nvSpPr>
          <p:cNvPr id="3" name="Footer Placeholder 2"/>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4" name="Slide Number Placeholder 3"/>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EBF8F6E-A61D-4F4B-A02A-32A375CBD654}" type="datetime1">
              <a:rPr kumimoji="1" lang="ja-JP" altLang="en-US" smtClean="0"/>
              <a:t>2023/12/14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27828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E9FC89E5-970E-4E43-B109-FA73DDD3F5FC}" type="datetime1">
              <a:rPr kumimoji="1" lang="ja-JP" altLang="en-US" smtClean="0"/>
              <a:t>2023/12/14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78475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464105C0-43AD-4913-9290-D69A215DC36E}" type="datetime1">
              <a:rPr kumimoji="1" lang="ja-JP" altLang="en-US" smtClean="0"/>
              <a:t>2023/12/14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3E3386-A21B-4F0F-B11C-3FC9324127B8}" type="datetime1">
              <a:rPr kumimoji="1" lang="ja-JP" altLang="en-US" smtClean="0"/>
              <a:t>2023/12/14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795041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atin typeface="Abadi" panose="020B0604020104020204" pitchFamily="34" charset="0"/>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Abadi" panose="020B06040201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2023/12/14</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pPr>
              <a:defRPr/>
            </a:pPr>
            <a:endParaRPr kumimoji="1"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pPr>
              <a:defRPr/>
            </a:pPr>
            <a:fld id="{E205D82C-95A1-431E-8E38-AA614A14CDCF}" type="slidenum">
              <a:rPr kumimoji="1" lang="ja-JP" altLang="en-US" smtClean="0">
                <a:solidFill>
                  <a:prstClr val="black">
                    <a:tint val="75000"/>
                  </a:prstClr>
                </a:solidFill>
              </a:rPr>
              <a:pPr>
                <a:def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5735372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E6DA0-13F0-4131-A74D-D600C97A2AE8}" type="datetime1">
              <a:rPr kumimoji="1" lang="ja-JP" altLang="en-US" smtClean="0"/>
              <a:t>2023/12/14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104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104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E6DA0-13F0-4131-A74D-D600C97A2AE8}" type="datetime1">
              <a:rPr kumimoji="1" lang="ja-JP" altLang="en-US" smtClean="0"/>
              <a:t>2023/12/14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a:p>
        </p:txBody>
      </p:sp>
    </p:spTree>
    <p:extLst>
      <p:ext uri="{BB962C8B-B14F-4D97-AF65-F5344CB8AC3E}">
        <p14:creationId xmlns:p14="http://schemas.microsoft.com/office/powerpoint/2010/main" val="51751313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2023/12/14</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ea typeface="メイリオ" panose="020B0604030504040204" pitchFamily="50" charset="-128"/>
              </a:defRPr>
            </a:lvl1pPr>
          </a:lstStyle>
          <a:p>
            <a:pPr>
              <a:defRPr/>
            </a:pPr>
            <a:endParaRPr kumimoji="1" lang="ja-JP" altLang="en-US" dirty="0">
              <a:solidFill>
                <a:prstClr val="black">
                  <a:tint val="75000"/>
                </a:prstClr>
              </a:solidFill>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104020204" pitchFamily="34" charset="0"/>
                <a:ea typeface="メイリオ" panose="020B0604030504040204" pitchFamily="50" charset="-128"/>
              </a:defRPr>
            </a:lvl1pPr>
          </a:lstStyle>
          <a:p>
            <a:pPr>
              <a:defRPr/>
            </a:pPr>
            <a:fld id="{E205D82C-95A1-431E-8E38-AA614A14CDCF}" type="slidenum">
              <a:rPr lang="ja-JP" altLang="en-US" smtClean="0">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77365684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104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2023/12/14</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27130296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2023/12/14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47193257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2023/12/14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104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spTree>
    <p:extLst>
      <p:ext uri="{BB962C8B-B14F-4D97-AF65-F5344CB8AC3E}">
        <p14:creationId xmlns:p14="http://schemas.microsoft.com/office/powerpoint/2010/main" val="175257161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104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kkaneko.jp/ai/ae/index.html"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hyperlink" Target="https://www.google.com/?hl=ja"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hyperlink" Target="https://talkai.info/ja/chat/"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hyperlink" Target="https://talkai.info/ja/chat/" TargetMode="Externa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hyperlink" Target="https://talkai.info/ja/chat/"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colab.research.google.com/" TargetMode="External"/><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hyperlink" Target="https://colab.research.google.com/drive/1E86OSq90AyI1z-ULE6hNoVmpCJ_7fCR8?usp=sharin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hyperlink" Target="https://talkai.info/ja/" TargetMode="Externa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hyperlink" Target="https://llava.hliu.cc/" TargetMode="Externa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weblangchain.vercel.app/" TargetMode="External"/><Relationship Id="rId2" Type="http://schemas.openxmlformats.org/officeDocument/2006/relationships/hyperlink" Target="https://chat.openai.com/" TargetMode="Externa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eblangchain.vercel.app/" TargetMode="Externa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hyperlink" Target="https://llava.hliu.cc/" TargetMode="Externa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hyperlink" Target="https://weblangchain.vercel.app/" TargetMode="Externa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50157" y="1122363"/>
            <a:ext cx="8243685" cy="2387600"/>
          </a:xfrm>
        </p:spPr>
        <p:txBody>
          <a:bodyPr>
            <a:noAutofit/>
          </a:bodyPr>
          <a:lstStyle/>
          <a:p>
            <a:r>
              <a:rPr lang="ja-JP" altLang="en-US" sz="4400" dirty="0">
                <a:latin typeface="メイリオ" panose="020B0604030504040204" pitchFamily="50" charset="-128"/>
              </a:rPr>
              <a:t>１０</a:t>
            </a:r>
            <a:r>
              <a:rPr lang="en-US" altLang="ja-JP" sz="4400" dirty="0">
                <a:latin typeface="メイリオ" panose="020B0604030504040204" pitchFamily="50" charset="-128"/>
              </a:rPr>
              <a:t>. </a:t>
            </a:r>
            <a:r>
              <a:rPr lang="ja-JP" altLang="en-US" sz="4400" dirty="0">
                <a:latin typeface="メイリオ" panose="020B0604030504040204" pitchFamily="50" charset="-128"/>
              </a:rPr>
              <a:t>自然言語処理の基礎</a:t>
            </a:r>
            <a:br>
              <a:rPr lang="en-US" altLang="ja-JP" sz="4400" dirty="0">
                <a:latin typeface="メイリオ" panose="020B0604030504040204" pitchFamily="50" charset="-128"/>
              </a:rPr>
            </a:br>
            <a:r>
              <a:rPr lang="ja-JP" altLang="en-US" sz="3600" dirty="0">
                <a:solidFill>
                  <a:schemeClr val="tx1"/>
                </a:solidFill>
                <a:latin typeface="メイリオ" panose="020B0604030504040204" pitchFamily="50" charset="-128"/>
              </a:rPr>
              <a:t> 自然言語処理の基本、チャットボット、単語のベクトル表現と類似度</a:t>
            </a:r>
            <a:br>
              <a:rPr lang="en-US" altLang="ja-JP" sz="4400" dirty="0">
                <a:latin typeface="メイリオ" panose="020B0604030504040204" pitchFamily="50" charset="-128"/>
              </a:rPr>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800" b="0" i="0" u="none" strike="noStrike" kern="1200" cap="none" spc="0" normalizeH="0" baseline="0" noProof="0" dirty="0">
              <a:ln>
                <a:noFill/>
              </a:ln>
              <a:solidFill>
                <a:prstClr val="black">
                  <a:tint val="75000"/>
                </a:prstClr>
              </a:solidFill>
              <a:effectLst/>
              <a:uLnTx/>
              <a:uFillTx/>
              <a:ea typeface="メイリオ" panose="020B0604030504040204" pitchFamily="50" charset="-128"/>
              <a:cs typeface="+mn-cs"/>
            </a:endParaRPr>
          </a:p>
        </p:txBody>
      </p:sp>
      <p:sp>
        <p:nvSpPr>
          <p:cNvPr id="9" name="正方形/長方形 8"/>
          <p:cNvSpPr/>
          <p:nvPr/>
        </p:nvSpPr>
        <p:spPr>
          <a:xfrm>
            <a:off x="3875482" y="4869762"/>
            <a:ext cx="1415772" cy="461665"/>
          </a:xfrm>
          <a:prstGeom prst="rect">
            <a:avLst/>
          </a:prstGeom>
        </p:spPr>
        <p:txBody>
          <a:bodyPr wrap="non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mn-cs"/>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105" y="59281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メガネをかけた男性&#10;&#10;自動的に生成された説明">
            <a:extLst>
              <a:ext uri="{FF2B5EF4-FFF2-40B4-BE49-F238E27FC236}">
                <a16:creationId xmlns:a16="http://schemas.microsoft.com/office/drawing/2014/main" id="{1C3B59FE-4A47-434A-A600-E43D38ADC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
        <p:nvSpPr>
          <p:cNvPr id="8" name="字幕 7">
            <a:extLst>
              <a:ext uri="{FF2B5EF4-FFF2-40B4-BE49-F238E27FC236}">
                <a16:creationId xmlns:a16="http://schemas.microsoft.com/office/drawing/2014/main" id="{E246CD48-9EDC-44F7-8CDD-2B1DAA1CE26F}"/>
              </a:ext>
            </a:extLst>
          </p:cNvPr>
          <p:cNvSpPr>
            <a:spLocks noGrp="1"/>
          </p:cNvSpPr>
          <p:nvPr>
            <p:ph type="subTitle" idx="1"/>
          </p:nvPr>
        </p:nvSpPr>
        <p:spPr>
          <a:xfrm>
            <a:off x="450157" y="3150100"/>
            <a:ext cx="8266421" cy="1506085"/>
          </a:xfrm>
        </p:spPr>
        <p:txBody>
          <a:bodyPr>
            <a:normAutofit lnSpcReduction="10000"/>
          </a:bodyPr>
          <a:lstStyle/>
          <a:p>
            <a:r>
              <a:rPr lang="ja-JP" altLang="en-US" sz="2800" dirty="0"/>
              <a:t>（ディープラーニング，</a:t>
            </a:r>
            <a:r>
              <a:rPr lang="en-US" altLang="ja-JP" sz="2800" dirty="0"/>
              <a:t>Python </a:t>
            </a:r>
            <a:r>
              <a:rPr lang="ja-JP" altLang="en-US" sz="2800" dirty="0"/>
              <a:t>を使用）</a:t>
            </a:r>
            <a:endParaRPr lang="en-US" altLang="ja-JP" sz="2800" dirty="0"/>
          </a:p>
          <a:p>
            <a:r>
              <a:rPr lang="ja-JP" altLang="en-US" sz="2800" dirty="0"/>
              <a:t>（全１５回）</a:t>
            </a:r>
          </a:p>
          <a:p>
            <a:r>
              <a:rPr lang="en-US" altLang="ja-JP" dirty="0">
                <a:hlinkClick r:id="rId5"/>
              </a:rPr>
              <a:t>https://www.kkaneko.jp/ai/ae/index.html</a:t>
            </a:r>
            <a:endParaRPr lang="en-US" altLang="ja-JP" dirty="0"/>
          </a:p>
          <a:p>
            <a:endParaRPr lang="en-US" altLang="ja-JP" dirty="0"/>
          </a:p>
          <a:p>
            <a:endParaRPr lang="en-US" altLang="ja-JP" dirty="0"/>
          </a:p>
          <a:p>
            <a:endParaRPr lang="en-US" altLang="ja-JP" dirty="0"/>
          </a:p>
        </p:txBody>
      </p:sp>
    </p:spTree>
    <p:extLst>
      <p:ext uri="{BB962C8B-B14F-4D97-AF65-F5344CB8AC3E}">
        <p14:creationId xmlns:p14="http://schemas.microsoft.com/office/powerpoint/2010/main" val="670952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984C65-1717-4E7C-8BBF-6E40935D190F}"/>
              </a:ext>
            </a:extLst>
          </p:cNvPr>
          <p:cNvSpPr>
            <a:spLocks noGrp="1"/>
          </p:cNvSpPr>
          <p:nvPr>
            <p:ph type="title"/>
          </p:nvPr>
        </p:nvSpPr>
        <p:spPr/>
        <p:txBody>
          <a:bodyPr>
            <a:normAutofit fontScale="90000"/>
          </a:bodyPr>
          <a:lstStyle/>
          <a:p>
            <a:r>
              <a:rPr kumimoji="1" lang="ja-JP" altLang="en-US" dirty="0"/>
              <a:t>機械学習</a:t>
            </a:r>
            <a:r>
              <a:rPr lang="ja-JP" altLang="en-US" dirty="0"/>
              <a:t>と訓練データ</a:t>
            </a:r>
            <a:endParaRPr kumimoji="1" lang="ja-JP" altLang="en-US" dirty="0"/>
          </a:p>
        </p:txBody>
      </p:sp>
      <p:sp>
        <p:nvSpPr>
          <p:cNvPr id="3" name="コンテンツ プレースホルダー 2">
            <a:extLst>
              <a:ext uri="{FF2B5EF4-FFF2-40B4-BE49-F238E27FC236}">
                <a16:creationId xmlns:a16="http://schemas.microsoft.com/office/drawing/2014/main" id="{BD8E55D1-1FE2-4A08-89E3-B95E8B413EBC}"/>
              </a:ext>
            </a:extLst>
          </p:cNvPr>
          <p:cNvSpPr>
            <a:spLocks noGrp="1"/>
          </p:cNvSpPr>
          <p:nvPr>
            <p:ph idx="1"/>
          </p:nvPr>
        </p:nvSpPr>
        <p:spPr>
          <a:xfrm>
            <a:off x="736996" y="1401922"/>
            <a:ext cx="2740769" cy="1258120"/>
          </a:xfrm>
        </p:spPr>
        <p:txBody>
          <a:bodyPr>
            <a:normAutofit/>
          </a:bodyPr>
          <a:lstStyle/>
          <a:p>
            <a:pPr marL="0" indent="0">
              <a:buNone/>
            </a:pPr>
            <a:r>
              <a:rPr lang="ja-JP" altLang="en-US" b="1" dirty="0">
                <a:solidFill>
                  <a:srgbClr val="C00000"/>
                </a:solidFill>
              </a:rPr>
              <a:t>訓練データ</a:t>
            </a:r>
            <a:endParaRPr kumimoji="1" lang="ja-JP" altLang="en-US" b="1" dirty="0">
              <a:solidFill>
                <a:srgbClr val="C00000"/>
              </a:solidFill>
            </a:endParaRPr>
          </a:p>
        </p:txBody>
      </p:sp>
      <p:sp>
        <p:nvSpPr>
          <p:cNvPr id="4" name="スライド番号プレースホルダー 3">
            <a:extLst>
              <a:ext uri="{FF2B5EF4-FFF2-40B4-BE49-F238E27FC236}">
                <a16:creationId xmlns:a16="http://schemas.microsoft.com/office/drawing/2014/main" id="{BDD1CB9F-CF01-4581-9454-F91C7561DE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矢印: 右 4">
            <a:extLst>
              <a:ext uri="{FF2B5EF4-FFF2-40B4-BE49-F238E27FC236}">
                <a16:creationId xmlns:a16="http://schemas.microsoft.com/office/drawing/2014/main" id="{E1F6843B-28EC-4A59-B50B-51133402EA3C}"/>
              </a:ext>
            </a:extLst>
          </p:cNvPr>
          <p:cNvSpPr/>
          <p:nvPr/>
        </p:nvSpPr>
        <p:spPr>
          <a:xfrm>
            <a:off x="3825046" y="2794555"/>
            <a:ext cx="1302707" cy="538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コンテンツ プレースホルダー 2">
            <a:extLst>
              <a:ext uri="{FF2B5EF4-FFF2-40B4-BE49-F238E27FC236}">
                <a16:creationId xmlns:a16="http://schemas.microsoft.com/office/drawing/2014/main" id="{979A9927-E4A1-42B0-8005-66BB083A2091}"/>
              </a:ext>
            </a:extLst>
          </p:cNvPr>
          <p:cNvSpPr txBox="1">
            <a:spLocks/>
          </p:cNvSpPr>
          <p:nvPr/>
        </p:nvSpPr>
        <p:spPr>
          <a:xfrm>
            <a:off x="3903952" y="3399107"/>
            <a:ext cx="1302707" cy="92961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学習</a:t>
            </a:r>
          </a:p>
        </p:txBody>
      </p:sp>
      <p:sp>
        <p:nvSpPr>
          <p:cNvPr id="7" name="コンテンツ プレースホルダー 2">
            <a:extLst>
              <a:ext uri="{FF2B5EF4-FFF2-40B4-BE49-F238E27FC236}">
                <a16:creationId xmlns:a16="http://schemas.microsoft.com/office/drawing/2014/main" id="{0AE06ACA-BA5C-4703-A6E9-8E94982BE4A0}"/>
              </a:ext>
            </a:extLst>
          </p:cNvPr>
          <p:cNvSpPr txBox="1">
            <a:spLocks/>
          </p:cNvSpPr>
          <p:nvPr/>
        </p:nvSpPr>
        <p:spPr>
          <a:xfrm>
            <a:off x="5530643" y="2702364"/>
            <a:ext cx="2331585" cy="92618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学習者</a:t>
            </a:r>
          </a:p>
        </p:txBody>
      </p:sp>
      <p:pic>
        <p:nvPicPr>
          <p:cNvPr id="10" name="図 9">
            <a:extLst>
              <a:ext uri="{FF2B5EF4-FFF2-40B4-BE49-F238E27FC236}">
                <a16:creationId xmlns:a16="http://schemas.microsoft.com/office/drawing/2014/main" id="{2EFDCAD7-EDBA-486C-AED8-8D5452D2BD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1288" y="1455292"/>
            <a:ext cx="856154" cy="930602"/>
          </a:xfrm>
          <a:prstGeom prst="rect">
            <a:avLst/>
          </a:prstGeom>
        </p:spPr>
      </p:pic>
      <p:pic>
        <p:nvPicPr>
          <p:cNvPr id="12" name="図 11">
            <a:extLst>
              <a:ext uri="{FF2B5EF4-FFF2-40B4-BE49-F238E27FC236}">
                <a16:creationId xmlns:a16="http://schemas.microsoft.com/office/drawing/2014/main" id="{781A970B-8D18-4894-9532-F7064ED2B9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2938" y="1521496"/>
            <a:ext cx="909404" cy="852567"/>
          </a:xfrm>
          <a:prstGeom prst="rect">
            <a:avLst/>
          </a:prstGeom>
        </p:spPr>
      </p:pic>
      <p:sp>
        <p:nvSpPr>
          <p:cNvPr id="13" name="楕円 12">
            <a:extLst>
              <a:ext uri="{FF2B5EF4-FFF2-40B4-BE49-F238E27FC236}">
                <a16:creationId xmlns:a16="http://schemas.microsoft.com/office/drawing/2014/main" id="{20D8C177-2BB1-45AA-A995-7B1946A69C96}"/>
              </a:ext>
            </a:extLst>
          </p:cNvPr>
          <p:cNvSpPr/>
          <p:nvPr/>
        </p:nvSpPr>
        <p:spPr>
          <a:xfrm>
            <a:off x="1730615" y="2483343"/>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楕円 13">
            <a:extLst>
              <a:ext uri="{FF2B5EF4-FFF2-40B4-BE49-F238E27FC236}">
                <a16:creationId xmlns:a16="http://schemas.microsoft.com/office/drawing/2014/main" id="{F8CAEC21-0A6B-41C8-8107-42AD385568B9}"/>
              </a:ext>
            </a:extLst>
          </p:cNvPr>
          <p:cNvSpPr/>
          <p:nvPr/>
        </p:nvSpPr>
        <p:spPr>
          <a:xfrm>
            <a:off x="1911452" y="2616501"/>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楕円 14">
            <a:extLst>
              <a:ext uri="{FF2B5EF4-FFF2-40B4-BE49-F238E27FC236}">
                <a16:creationId xmlns:a16="http://schemas.microsoft.com/office/drawing/2014/main" id="{3021D202-4DA3-4398-87C6-C0B8BAF666D2}"/>
              </a:ext>
            </a:extLst>
          </p:cNvPr>
          <p:cNvSpPr/>
          <p:nvPr/>
        </p:nvSpPr>
        <p:spPr>
          <a:xfrm>
            <a:off x="1580259" y="3002042"/>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楕円 15">
            <a:extLst>
              <a:ext uri="{FF2B5EF4-FFF2-40B4-BE49-F238E27FC236}">
                <a16:creationId xmlns:a16="http://schemas.microsoft.com/office/drawing/2014/main" id="{CFA02881-1553-4589-8C27-0AB50A119585}"/>
              </a:ext>
            </a:extLst>
          </p:cNvPr>
          <p:cNvSpPr/>
          <p:nvPr/>
        </p:nvSpPr>
        <p:spPr>
          <a:xfrm>
            <a:off x="1439317" y="2578277"/>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楕円 16">
            <a:extLst>
              <a:ext uri="{FF2B5EF4-FFF2-40B4-BE49-F238E27FC236}">
                <a16:creationId xmlns:a16="http://schemas.microsoft.com/office/drawing/2014/main" id="{14FCF42D-B17E-4DE2-884B-5A7A05B4FE19}"/>
              </a:ext>
            </a:extLst>
          </p:cNvPr>
          <p:cNvSpPr/>
          <p:nvPr/>
        </p:nvSpPr>
        <p:spPr>
          <a:xfrm>
            <a:off x="1529735" y="2316158"/>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楕円 17">
            <a:extLst>
              <a:ext uri="{FF2B5EF4-FFF2-40B4-BE49-F238E27FC236}">
                <a16:creationId xmlns:a16="http://schemas.microsoft.com/office/drawing/2014/main" id="{4CF53297-A341-4A12-AC93-DC3761920784}"/>
              </a:ext>
            </a:extLst>
          </p:cNvPr>
          <p:cNvSpPr/>
          <p:nvPr/>
        </p:nvSpPr>
        <p:spPr>
          <a:xfrm>
            <a:off x="2008821" y="2125362"/>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33A6CF86-E118-4175-8F0B-E70D39D5A965}"/>
              </a:ext>
            </a:extLst>
          </p:cNvPr>
          <p:cNvSpPr/>
          <p:nvPr/>
        </p:nvSpPr>
        <p:spPr>
          <a:xfrm>
            <a:off x="638437" y="2004256"/>
            <a:ext cx="2740769" cy="17999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楕円 19">
            <a:extLst>
              <a:ext uri="{FF2B5EF4-FFF2-40B4-BE49-F238E27FC236}">
                <a16:creationId xmlns:a16="http://schemas.microsoft.com/office/drawing/2014/main" id="{ED9FFFA9-7D89-498D-8F6B-0128F29A33EF}"/>
              </a:ext>
            </a:extLst>
          </p:cNvPr>
          <p:cNvSpPr/>
          <p:nvPr/>
        </p:nvSpPr>
        <p:spPr>
          <a:xfrm>
            <a:off x="1059128" y="3167441"/>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楕円 20">
            <a:extLst>
              <a:ext uri="{FF2B5EF4-FFF2-40B4-BE49-F238E27FC236}">
                <a16:creationId xmlns:a16="http://schemas.microsoft.com/office/drawing/2014/main" id="{FE727935-9D95-4B2F-9BBE-EE2325C79066}"/>
              </a:ext>
            </a:extLst>
          </p:cNvPr>
          <p:cNvSpPr/>
          <p:nvPr/>
        </p:nvSpPr>
        <p:spPr>
          <a:xfrm>
            <a:off x="1302744" y="3191228"/>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楕円 21">
            <a:extLst>
              <a:ext uri="{FF2B5EF4-FFF2-40B4-BE49-F238E27FC236}">
                <a16:creationId xmlns:a16="http://schemas.microsoft.com/office/drawing/2014/main" id="{7FD3485B-9292-430A-96BD-FC5EC4FA643E}"/>
              </a:ext>
            </a:extLst>
          </p:cNvPr>
          <p:cNvSpPr/>
          <p:nvPr/>
        </p:nvSpPr>
        <p:spPr>
          <a:xfrm>
            <a:off x="1089698" y="2879150"/>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楕円 23">
            <a:extLst>
              <a:ext uri="{FF2B5EF4-FFF2-40B4-BE49-F238E27FC236}">
                <a16:creationId xmlns:a16="http://schemas.microsoft.com/office/drawing/2014/main" id="{A5794278-1948-45C9-B2F2-27E1E3B2F1A8}"/>
              </a:ext>
            </a:extLst>
          </p:cNvPr>
          <p:cNvSpPr/>
          <p:nvPr/>
        </p:nvSpPr>
        <p:spPr>
          <a:xfrm>
            <a:off x="1828743" y="2873996"/>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楕円 24">
            <a:extLst>
              <a:ext uri="{FF2B5EF4-FFF2-40B4-BE49-F238E27FC236}">
                <a16:creationId xmlns:a16="http://schemas.microsoft.com/office/drawing/2014/main" id="{FAE6B274-2854-4087-B55A-98BDA5A35AB0}"/>
              </a:ext>
            </a:extLst>
          </p:cNvPr>
          <p:cNvSpPr/>
          <p:nvPr/>
        </p:nvSpPr>
        <p:spPr>
          <a:xfrm>
            <a:off x="1260008" y="3444237"/>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楕円 25">
            <a:extLst>
              <a:ext uri="{FF2B5EF4-FFF2-40B4-BE49-F238E27FC236}">
                <a16:creationId xmlns:a16="http://schemas.microsoft.com/office/drawing/2014/main" id="{05C71A81-2665-4389-BC3C-59E1694A7FFD}"/>
              </a:ext>
            </a:extLst>
          </p:cNvPr>
          <p:cNvSpPr/>
          <p:nvPr/>
        </p:nvSpPr>
        <p:spPr>
          <a:xfrm>
            <a:off x="748343" y="3167169"/>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楕円 26">
            <a:extLst>
              <a:ext uri="{FF2B5EF4-FFF2-40B4-BE49-F238E27FC236}">
                <a16:creationId xmlns:a16="http://schemas.microsoft.com/office/drawing/2014/main" id="{011B2BD3-B049-44E7-851B-403F57AF757B}"/>
              </a:ext>
            </a:extLst>
          </p:cNvPr>
          <p:cNvSpPr/>
          <p:nvPr/>
        </p:nvSpPr>
        <p:spPr>
          <a:xfrm>
            <a:off x="2652109" y="3349302"/>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楕円 27">
            <a:extLst>
              <a:ext uri="{FF2B5EF4-FFF2-40B4-BE49-F238E27FC236}">
                <a16:creationId xmlns:a16="http://schemas.microsoft.com/office/drawing/2014/main" id="{6FF05582-08E8-4855-8CC5-6AB25E989EE9}"/>
              </a:ext>
            </a:extLst>
          </p:cNvPr>
          <p:cNvSpPr/>
          <p:nvPr/>
        </p:nvSpPr>
        <p:spPr>
          <a:xfrm>
            <a:off x="2522081" y="3002041"/>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楕円 28">
            <a:extLst>
              <a:ext uri="{FF2B5EF4-FFF2-40B4-BE49-F238E27FC236}">
                <a16:creationId xmlns:a16="http://schemas.microsoft.com/office/drawing/2014/main" id="{67A2C804-1C95-483A-A04C-20C82CD07CBB}"/>
              </a:ext>
            </a:extLst>
          </p:cNvPr>
          <p:cNvSpPr/>
          <p:nvPr/>
        </p:nvSpPr>
        <p:spPr>
          <a:xfrm>
            <a:off x="2885447" y="2915413"/>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楕円 29">
            <a:extLst>
              <a:ext uri="{FF2B5EF4-FFF2-40B4-BE49-F238E27FC236}">
                <a16:creationId xmlns:a16="http://schemas.microsoft.com/office/drawing/2014/main" id="{23B38543-0D88-448D-8891-1DCC1A88D3C7}"/>
              </a:ext>
            </a:extLst>
          </p:cNvPr>
          <p:cNvSpPr/>
          <p:nvPr/>
        </p:nvSpPr>
        <p:spPr>
          <a:xfrm>
            <a:off x="2108423" y="3205666"/>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楕円 30">
            <a:extLst>
              <a:ext uri="{FF2B5EF4-FFF2-40B4-BE49-F238E27FC236}">
                <a16:creationId xmlns:a16="http://schemas.microsoft.com/office/drawing/2014/main" id="{DB1263EA-13C6-4143-B412-63469DBC08B3}"/>
              </a:ext>
            </a:extLst>
          </p:cNvPr>
          <p:cNvSpPr/>
          <p:nvPr/>
        </p:nvSpPr>
        <p:spPr>
          <a:xfrm>
            <a:off x="2279826" y="3466100"/>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コンテンツ プレースホルダー 2">
            <a:extLst>
              <a:ext uri="{FF2B5EF4-FFF2-40B4-BE49-F238E27FC236}">
                <a16:creationId xmlns:a16="http://schemas.microsoft.com/office/drawing/2014/main" id="{41BAFA1E-5FC7-4C90-8201-DE59B86FFA93}"/>
              </a:ext>
            </a:extLst>
          </p:cNvPr>
          <p:cNvSpPr txBox="1">
            <a:spLocks/>
          </p:cNvSpPr>
          <p:nvPr/>
        </p:nvSpPr>
        <p:spPr>
          <a:xfrm>
            <a:off x="290031" y="4743486"/>
            <a:ext cx="3920303" cy="11419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訓練データ</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を用いて</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学習</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を行う</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209562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77B59C-A8C7-482E-8660-6147BD032093}"/>
              </a:ext>
            </a:extLst>
          </p:cNvPr>
          <p:cNvSpPr>
            <a:spLocks noGrp="1"/>
          </p:cNvSpPr>
          <p:nvPr>
            <p:ph type="title"/>
          </p:nvPr>
        </p:nvSpPr>
        <p:spPr/>
        <p:txBody>
          <a:bodyPr>
            <a:normAutofit fontScale="90000"/>
          </a:bodyPr>
          <a:lstStyle/>
          <a:p>
            <a:r>
              <a:rPr kumimoji="1" lang="ja-JP" altLang="en-US" dirty="0"/>
              <a:t>機械学習での予測</a:t>
            </a:r>
          </a:p>
        </p:txBody>
      </p:sp>
      <p:sp>
        <p:nvSpPr>
          <p:cNvPr id="4" name="スライド番号プレースホルダー 3">
            <a:extLst>
              <a:ext uri="{FF2B5EF4-FFF2-40B4-BE49-F238E27FC236}">
                <a16:creationId xmlns:a16="http://schemas.microsoft.com/office/drawing/2014/main" id="{961D76D2-2197-43B8-A9CF-2DD20A67016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2800" b="0" i="0" u="none" strike="noStrike" kern="1200" cap="none" spc="0" normalizeH="0" baseline="0" noProof="0" dirty="0">
              <a:ln>
                <a:noFill/>
              </a:ln>
              <a:solidFill>
                <a:prstClr val="black">
                  <a:tint val="75000"/>
                </a:prstClr>
              </a:solidFill>
              <a:effectLst/>
              <a:uLnTx/>
              <a:uFillTx/>
              <a:ea typeface="メイリオ" panose="020B0604030504040204" pitchFamily="50" charset="-128"/>
              <a:cs typeface="+mn-cs"/>
            </a:endParaRPr>
          </a:p>
        </p:txBody>
      </p:sp>
      <p:sp>
        <p:nvSpPr>
          <p:cNvPr id="6" name="正方形/長方形 5">
            <a:extLst>
              <a:ext uri="{FF2B5EF4-FFF2-40B4-BE49-F238E27FC236}">
                <a16:creationId xmlns:a16="http://schemas.microsoft.com/office/drawing/2014/main" id="{87140139-0F7E-4667-A043-C1F138CCA0CB}"/>
              </a:ext>
            </a:extLst>
          </p:cNvPr>
          <p:cNvSpPr/>
          <p:nvPr/>
        </p:nvSpPr>
        <p:spPr>
          <a:xfrm>
            <a:off x="2751283" y="767312"/>
            <a:ext cx="3165763" cy="23206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1DA30B4C-6E2B-44E5-AE00-6B27206A2370}"/>
              </a:ext>
            </a:extLst>
          </p:cNvPr>
          <p:cNvSpPr txBox="1"/>
          <p:nvPr/>
        </p:nvSpPr>
        <p:spPr>
          <a:xfrm>
            <a:off x="3311574" y="2506982"/>
            <a:ext cx="203132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コンピュータ</a:t>
            </a:r>
          </a:p>
        </p:txBody>
      </p:sp>
      <p:sp>
        <p:nvSpPr>
          <p:cNvPr id="8" name="正方形/長方形 7">
            <a:extLst>
              <a:ext uri="{FF2B5EF4-FFF2-40B4-BE49-F238E27FC236}">
                <a16:creationId xmlns:a16="http://schemas.microsoft.com/office/drawing/2014/main" id="{06694049-A592-43C9-A825-FBD57346D882}"/>
              </a:ext>
            </a:extLst>
          </p:cNvPr>
          <p:cNvSpPr/>
          <p:nvPr/>
        </p:nvSpPr>
        <p:spPr>
          <a:xfrm>
            <a:off x="3035301" y="954348"/>
            <a:ext cx="2583873" cy="1260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0E0A0461-CA2F-4E81-A479-D5B54310E0A6}"/>
              </a:ext>
            </a:extLst>
          </p:cNvPr>
          <p:cNvSpPr txBox="1"/>
          <p:nvPr/>
        </p:nvSpPr>
        <p:spPr>
          <a:xfrm>
            <a:off x="3532503" y="1363561"/>
            <a:ext cx="172354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プログラム</a:t>
            </a:r>
          </a:p>
        </p:txBody>
      </p:sp>
      <p:sp>
        <p:nvSpPr>
          <p:cNvPr id="10" name="矢印: 右 9">
            <a:extLst>
              <a:ext uri="{FF2B5EF4-FFF2-40B4-BE49-F238E27FC236}">
                <a16:creationId xmlns:a16="http://schemas.microsoft.com/office/drawing/2014/main" id="{EC54D227-46A0-4199-853D-9D467E2C5682}"/>
              </a:ext>
            </a:extLst>
          </p:cNvPr>
          <p:cNvSpPr/>
          <p:nvPr/>
        </p:nvSpPr>
        <p:spPr>
          <a:xfrm>
            <a:off x="2093192" y="1487748"/>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矢印: 右 10">
            <a:extLst>
              <a:ext uri="{FF2B5EF4-FFF2-40B4-BE49-F238E27FC236}">
                <a16:creationId xmlns:a16="http://schemas.microsoft.com/office/drawing/2014/main" id="{2711BF7D-DE37-431D-A5AE-36CE73E1CEE7}"/>
              </a:ext>
            </a:extLst>
          </p:cNvPr>
          <p:cNvSpPr/>
          <p:nvPr/>
        </p:nvSpPr>
        <p:spPr>
          <a:xfrm>
            <a:off x="6288216" y="1487748"/>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C57F1BD9-9825-4BFD-B23F-9DCAAEE1139C}"/>
              </a:ext>
            </a:extLst>
          </p:cNvPr>
          <p:cNvSpPr txBox="1"/>
          <p:nvPr/>
        </p:nvSpPr>
        <p:spPr>
          <a:xfrm>
            <a:off x="61867" y="1391043"/>
            <a:ext cx="203132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データ</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（入力）</a:t>
            </a:r>
          </a:p>
        </p:txBody>
      </p:sp>
      <p:sp>
        <p:nvSpPr>
          <p:cNvPr id="13" name="テキスト ボックス 12">
            <a:extLst>
              <a:ext uri="{FF2B5EF4-FFF2-40B4-BE49-F238E27FC236}">
                <a16:creationId xmlns:a16="http://schemas.microsoft.com/office/drawing/2014/main" id="{24943AAB-AEAB-44EB-BB82-5AFC0604A4F6}"/>
              </a:ext>
            </a:extLst>
          </p:cNvPr>
          <p:cNvSpPr txBox="1"/>
          <p:nvPr/>
        </p:nvSpPr>
        <p:spPr>
          <a:xfrm>
            <a:off x="6898446" y="1384115"/>
            <a:ext cx="203132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予測結果</a:t>
            </a:r>
          </a:p>
        </p:txBody>
      </p:sp>
      <p:sp>
        <p:nvSpPr>
          <p:cNvPr id="14" name="テキスト ボックス 13">
            <a:extLst>
              <a:ext uri="{FF2B5EF4-FFF2-40B4-BE49-F238E27FC236}">
                <a16:creationId xmlns:a16="http://schemas.microsoft.com/office/drawing/2014/main" id="{A07E4A9A-7068-4183-A212-DBE699486D5F}"/>
              </a:ext>
            </a:extLst>
          </p:cNvPr>
          <p:cNvSpPr txBox="1"/>
          <p:nvPr/>
        </p:nvSpPr>
        <p:spPr>
          <a:xfrm>
            <a:off x="800986" y="5387417"/>
            <a:ext cx="9161482"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訓練データにより，学習が行われる。</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新しいデータに対しては、自動で処理が行われる。　　</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E50832F4-E112-4A53-8D6D-CCA772480948}"/>
              </a:ext>
            </a:extLst>
          </p:cNvPr>
          <p:cNvSpPr txBox="1"/>
          <p:nvPr/>
        </p:nvSpPr>
        <p:spPr>
          <a:xfrm>
            <a:off x="7013524" y="2222040"/>
            <a:ext cx="1800493"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入力　予測結果</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１０　５００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１３　１０００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5B1820A4-E650-4B48-9118-EF98F89C28FF}"/>
              </a:ext>
            </a:extLst>
          </p:cNvPr>
          <p:cNvSpPr txBox="1"/>
          <p:nvPr/>
        </p:nvSpPr>
        <p:spPr>
          <a:xfrm>
            <a:off x="4124973" y="3325273"/>
            <a:ext cx="2262158"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入力　　　正解</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９　　　　５００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１１　　　５００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１２　　　１０００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１４　　　１０００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p:txBody>
      </p:sp>
      <p:sp>
        <p:nvSpPr>
          <p:cNvPr id="17" name="矢印: 右 16">
            <a:extLst>
              <a:ext uri="{FF2B5EF4-FFF2-40B4-BE49-F238E27FC236}">
                <a16:creationId xmlns:a16="http://schemas.microsoft.com/office/drawing/2014/main" id="{9A07CF4E-1462-4816-ADAE-9F86E0305F9D}"/>
              </a:ext>
            </a:extLst>
          </p:cNvPr>
          <p:cNvSpPr/>
          <p:nvPr/>
        </p:nvSpPr>
        <p:spPr>
          <a:xfrm rot="16200000">
            <a:off x="3155710" y="3169072"/>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7AA6149E-0BD5-43E0-98F9-D789E40CD968}"/>
              </a:ext>
            </a:extLst>
          </p:cNvPr>
          <p:cNvSpPr txBox="1"/>
          <p:nvPr/>
        </p:nvSpPr>
        <p:spPr>
          <a:xfrm>
            <a:off x="1806476" y="3802058"/>
            <a:ext cx="234067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訓練データ</a:t>
            </a:r>
          </a:p>
        </p:txBody>
      </p:sp>
      <p:sp>
        <p:nvSpPr>
          <p:cNvPr id="19" name="テキスト ボックス 18">
            <a:extLst>
              <a:ext uri="{FF2B5EF4-FFF2-40B4-BE49-F238E27FC236}">
                <a16:creationId xmlns:a16="http://schemas.microsoft.com/office/drawing/2014/main" id="{4A5159B4-9FEB-412B-9CFA-7E7B56E6748A}"/>
              </a:ext>
            </a:extLst>
          </p:cNvPr>
          <p:cNvSpPr txBox="1"/>
          <p:nvPr/>
        </p:nvSpPr>
        <p:spPr>
          <a:xfrm>
            <a:off x="846830" y="2349999"/>
            <a:ext cx="646331"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入力</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１３</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05938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761AFA3-DC87-46CB-822A-AA40C11F93B2}"/>
              </a:ext>
            </a:extLst>
          </p:cNvPr>
          <p:cNvSpPr>
            <a:spLocks noGrp="1"/>
          </p:cNvSpPr>
          <p:nvPr>
            <p:ph idx="1"/>
          </p:nvPr>
        </p:nvSpPr>
        <p:spPr>
          <a:xfrm>
            <a:off x="321845" y="846253"/>
            <a:ext cx="8620626" cy="1080738"/>
          </a:xfrm>
        </p:spPr>
        <p:txBody>
          <a:bodyPr/>
          <a:lstStyle/>
          <a:p>
            <a:pPr marL="0" indent="0">
              <a:buNone/>
            </a:pPr>
            <a:r>
              <a:rPr lang="ja-JP" altLang="en-US" b="1" dirty="0"/>
              <a:t>ディープラーニング</a:t>
            </a:r>
            <a:r>
              <a:rPr lang="ja-JP" altLang="en-US" dirty="0"/>
              <a:t>に「</a:t>
            </a:r>
            <a:r>
              <a:rPr lang="ja-JP" altLang="en-US" b="1" dirty="0"/>
              <a:t>ディープ</a:t>
            </a:r>
            <a:r>
              <a:rPr lang="ja-JP" altLang="en-US" dirty="0"/>
              <a:t>」とついているのは、</a:t>
            </a:r>
            <a:r>
              <a:rPr lang="ja-JP" altLang="en-US" b="1" u="sng" dirty="0">
                <a:solidFill>
                  <a:srgbClr val="FF0000"/>
                </a:solidFill>
              </a:rPr>
              <a:t>多層のニューラルネットワーク</a:t>
            </a:r>
            <a:r>
              <a:rPr lang="ja-JP" altLang="en-US" dirty="0"/>
              <a:t>を使用するため</a:t>
            </a:r>
            <a:endParaRPr lang="en-US" altLang="ja-JP" b="1" dirty="0">
              <a:solidFill>
                <a:srgbClr val="C00000"/>
              </a:solidFill>
            </a:endParaRPr>
          </a:p>
          <a:p>
            <a:pPr marL="0" indent="0">
              <a:buNone/>
            </a:pPr>
            <a:endParaRPr lang="en-US" altLang="ja-JP" b="1" dirty="0">
              <a:solidFill>
                <a:srgbClr val="C00000"/>
              </a:solidFill>
            </a:endParaRPr>
          </a:p>
        </p:txBody>
      </p:sp>
      <p:sp>
        <p:nvSpPr>
          <p:cNvPr id="4" name="スライド番号プレースホルダー 3">
            <a:extLst>
              <a:ext uri="{FF2B5EF4-FFF2-40B4-BE49-F238E27FC236}">
                <a16:creationId xmlns:a16="http://schemas.microsoft.com/office/drawing/2014/main" id="{E78DC6D6-17C0-4DAF-85A1-0093061E023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2800" b="0" i="0" u="none" strike="noStrike" kern="1200" cap="none" spc="0" normalizeH="0" baseline="0" noProof="0" dirty="0">
              <a:ln>
                <a:noFill/>
              </a:ln>
              <a:solidFill>
                <a:prstClr val="black">
                  <a:tint val="75000"/>
                </a:prstClr>
              </a:solidFill>
              <a:effectLst/>
              <a:uLnTx/>
              <a:uFillTx/>
              <a:ea typeface="メイリオ" panose="020B0604030504040204" pitchFamily="50" charset="-128"/>
              <a:cs typeface="+mn-cs"/>
            </a:endParaRPr>
          </a:p>
        </p:txBody>
      </p:sp>
      <p:sp>
        <p:nvSpPr>
          <p:cNvPr id="6" name="コンテンツ プレースホルダー 2">
            <a:extLst>
              <a:ext uri="{FF2B5EF4-FFF2-40B4-BE49-F238E27FC236}">
                <a16:creationId xmlns:a16="http://schemas.microsoft.com/office/drawing/2014/main" id="{A513BFA3-5439-41CE-BD82-E0D6FC400AB4}"/>
              </a:ext>
            </a:extLst>
          </p:cNvPr>
          <p:cNvSpPr txBox="1">
            <a:spLocks/>
          </p:cNvSpPr>
          <p:nvPr/>
        </p:nvSpPr>
        <p:spPr>
          <a:xfrm>
            <a:off x="407904" y="2397868"/>
            <a:ext cx="8620626" cy="10807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endParaRPr>
          </a:p>
        </p:txBody>
      </p:sp>
      <p:sp>
        <p:nvSpPr>
          <p:cNvPr id="11" name="テキスト ボックス 10">
            <a:extLst>
              <a:ext uri="{FF2B5EF4-FFF2-40B4-BE49-F238E27FC236}">
                <a16:creationId xmlns:a16="http://schemas.microsoft.com/office/drawing/2014/main" id="{5F6CD0BD-0177-427C-BDB3-5F463FF2B67B}"/>
              </a:ext>
            </a:extLst>
          </p:cNvPr>
          <p:cNvSpPr txBox="1"/>
          <p:nvPr/>
        </p:nvSpPr>
        <p:spPr>
          <a:xfrm>
            <a:off x="856093" y="5419896"/>
            <a:ext cx="23391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層の数が少ない</a:t>
            </a:r>
          </a:p>
        </p:txBody>
      </p:sp>
      <p:sp>
        <p:nvSpPr>
          <p:cNvPr id="12" name="テキスト ボックス 11">
            <a:extLst>
              <a:ext uri="{FF2B5EF4-FFF2-40B4-BE49-F238E27FC236}">
                <a16:creationId xmlns:a16="http://schemas.microsoft.com/office/drawing/2014/main" id="{E1486206-1AC5-45F5-94FD-DB1F37662932}"/>
              </a:ext>
            </a:extLst>
          </p:cNvPr>
          <p:cNvSpPr txBox="1"/>
          <p:nvPr/>
        </p:nvSpPr>
        <p:spPr>
          <a:xfrm>
            <a:off x="5341751" y="5533035"/>
            <a:ext cx="387798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層の数が多い（ディープ）</a:t>
            </a:r>
          </a:p>
        </p:txBody>
      </p:sp>
      <p:sp>
        <p:nvSpPr>
          <p:cNvPr id="13" name="正方形/長方形 12">
            <a:extLst>
              <a:ext uri="{FF2B5EF4-FFF2-40B4-BE49-F238E27FC236}">
                <a16:creationId xmlns:a16="http://schemas.microsoft.com/office/drawing/2014/main" id="{8DC369F1-3A61-4D63-8EA4-B478BD8F2950}"/>
              </a:ext>
            </a:extLst>
          </p:cNvPr>
          <p:cNvSpPr/>
          <p:nvPr/>
        </p:nvSpPr>
        <p:spPr>
          <a:xfrm>
            <a:off x="1582153" y="3254542"/>
            <a:ext cx="270710" cy="1894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D2F51FA1-2904-45DD-B13A-05D1157AC4A8}"/>
              </a:ext>
            </a:extLst>
          </p:cNvPr>
          <p:cNvSpPr/>
          <p:nvPr/>
        </p:nvSpPr>
        <p:spPr>
          <a:xfrm>
            <a:off x="1927831" y="3560567"/>
            <a:ext cx="270710" cy="12633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223B939A-78D7-4C32-9063-7A420F0C952E}"/>
              </a:ext>
            </a:extLst>
          </p:cNvPr>
          <p:cNvSpPr/>
          <p:nvPr/>
        </p:nvSpPr>
        <p:spPr>
          <a:xfrm>
            <a:off x="2273509" y="3429000"/>
            <a:ext cx="270710" cy="1498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33D64FA4-062E-41F8-99F3-234479FB1D2C}"/>
              </a:ext>
            </a:extLst>
          </p:cNvPr>
          <p:cNvSpPr/>
          <p:nvPr/>
        </p:nvSpPr>
        <p:spPr>
          <a:xfrm>
            <a:off x="5167564" y="3389338"/>
            <a:ext cx="270710" cy="1894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F4F41FB1-94DB-4591-BB81-20D868402759}"/>
              </a:ext>
            </a:extLst>
          </p:cNvPr>
          <p:cNvSpPr/>
          <p:nvPr/>
        </p:nvSpPr>
        <p:spPr>
          <a:xfrm>
            <a:off x="5513242" y="3521506"/>
            <a:ext cx="270710" cy="16227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F1FBB16C-DEA7-4049-BE60-F4393E838B52}"/>
              </a:ext>
            </a:extLst>
          </p:cNvPr>
          <p:cNvSpPr/>
          <p:nvPr/>
        </p:nvSpPr>
        <p:spPr>
          <a:xfrm>
            <a:off x="5858920" y="3661607"/>
            <a:ext cx="270710" cy="12991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90251E1A-B984-474F-B659-5B3E73D3E3CF}"/>
              </a:ext>
            </a:extLst>
          </p:cNvPr>
          <p:cNvSpPr/>
          <p:nvPr/>
        </p:nvSpPr>
        <p:spPr>
          <a:xfrm>
            <a:off x="6204598" y="3985124"/>
            <a:ext cx="270710" cy="4564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AFDABD12-23DE-4FE0-B071-04BFB9FFE8AA}"/>
              </a:ext>
            </a:extLst>
          </p:cNvPr>
          <p:cNvSpPr/>
          <p:nvPr/>
        </p:nvSpPr>
        <p:spPr>
          <a:xfrm>
            <a:off x="6563227" y="3707062"/>
            <a:ext cx="270710" cy="125373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232ED5DF-3DED-44B1-BDB8-22DBCFE01176}"/>
              </a:ext>
            </a:extLst>
          </p:cNvPr>
          <p:cNvSpPr/>
          <p:nvPr/>
        </p:nvSpPr>
        <p:spPr>
          <a:xfrm>
            <a:off x="6921856" y="3429000"/>
            <a:ext cx="270710" cy="18553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5F18B233-29CD-4716-9160-BBD28502222B}"/>
              </a:ext>
            </a:extLst>
          </p:cNvPr>
          <p:cNvSpPr/>
          <p:nvPr/>
        </p:nvSpPr>
        <p:spPr>
          <a:xfrm>
            <a:off x="7280485" y="3707062"/>
            <a:ext cx="270710" cy="12991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正方形/長方形 22">
            <a:extLst>
              <a:ext uri="{FF2B5EF4-FFF2-40B4-BE49-F238E27FC236}">
                <a16:creationId xmlns:a16="http://schemas.microsoft.com/office/drawing/2014/main" id="{24589AE5-3D71-452D-91A9-DEE9E3CC156E}"/>
              </a:ext>
            </a:extLst>
          </p:cNvPr>
          <p:cNvSpPr/>
          <p:nvPr/>
        </p:nvSpPr>
        <p:spPr>
          <a:xfrm>
            <a:off x="7639114" y="3985124"/>
            <a:ext cx="270710" cy="87195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065CA097-D6C8-41F4-ADB4-6456BE855401}"/>
              </a:ext>
            </a:extLst>
          </p:cNvPr>
          <p:cNvSpPr/>
          <p:nvPr/>
        </p:nvSpPr>
        <p:spPr>
          <a:xfrm>
            <a:off x="7997743" y="3429000"/>
            <a:ext cx="270710" cy="185531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タイトル 4"/>
          <p:cNvSpPr>
            <a:spLocks noGrp="1"/>
          </p:cNvSpPr>
          <p:nvPr>
            <p:ph type="title"/>
          </p:nvPr>
        </p:nvSpPr>
        <p:spPr/>
        <p:txBody>
          <a:bodyPr>
            <a:normAutofit fontScale="90000"/>
          </a:bodyPr>
          <a:lstStyle/>
          <a:p>
            <a:r>
              <a:rPr kumimoji="1" lang="ja-JP" altLang="en-US" dirty="0"/>
              <a:t>ディープラーニング</a:t>
            </a:r>
          </a:p>
        </p:txBody>
      </p:sp>
    </p:spTree>
    <p:extLst>
      <p:ext uri="{BB962C8B-B14F-4D97-AF65-F5344CB8AC3E}">
        <p14:creationId xmlns:p14="http://schemas.microsoft.com/office/powerpoint/2010/main" val="3748424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ディープラーニングまとめ</a:t>
            </a:r>
          </a:p>
        </p:txBody>
      </p:sp>
      <p:sp>
        <p:nvSpPr>
          <p:cNvPr id="3" name="コンテンツ プレースホルダー 2"/>
          <p:cNvSpPr>
            <a:spLocks noGrp="1"/>
          </p:cNvSpPr>
          <p:nvPr>
            <p:ph idx="1"/>
          </p:nvPr>
        </p:nvSpPr>
        <p:spPr/>
        <p:txBody>
          <a:bodyPr>
            <a:normAutofit/>
          </a:bodyPr>
          <a:lstStyle/>
          <a:p>
            <a:r>
              <a:rPr lang="ja-JP" altLang="en-US" sz="2400" b="1" dirty="0"/>
              <a:t>ディープラーニング</a:t>
            </a:r>
            <a:r>
              <a:rPr lang="ja-JP" altLang="en-US" sz="2400" dirty="0"/>
              <a:t>は</a:t>
            </a:r>
            <a:r>
              <a:rPr lang="ja-JP" altLang="en-US" sz="2400" b="1" dirty="0"/>
              <a:t>機械学習</a:t>
            </a:r>
            <a:r>
              <a:rPr lang="ja-JP" altLang="en-US" sz="2400" dirty="0"/>
              <a:t>の一種であり、人工</a:t>
            </a:r>
            <a:r>
              <a:rPr lang="ja-JP" altLang="en-US" sz="2400" b="1" dirty="0"/>
              <a:t>ニューラルネットワーク</a:t>
            </a:r>
            <a:r>
              <a:rPr lang="ja-JP" altLang="en-US" sz="2400" dirty="0"/>
              <a:t>を使用して</a:t>
            </a:r>
            <a:r>
              <a:rPr lang="ja-JP" altLang="en-US" sz="2400" b="1" dirty="0"/>
              <a:t>データから学習</a:t>
            </a:r>
            <a:r>
              <a:rPr lang="ja-JP" altLang="en-US" sz="2400" dirty="0"/>
              <a:t>し、複雑な</a:t>
            </a:r>
            <a:r>
              <a:rPr lang="ja-JP" altLang="en-US" sz="2400" b="1" dirty="0"/>
              <a:t>タスクを実行</a:t>
            </a:r>
            <a:r>
              <a:rPr lang="ja-JP" altLang="en-US" sz="2400" dirty="0"/>
              <a:t>する技術</a:t>
            </a:r>
          </a:p>
          <a:p>
            <a:endParaRPr lang="ja-JP" altLang="en-US" sz="2400" dirty="0"/>
          </a:p>
          <a:p>
            <a:r>
              <a:rPr lang="ja-JP" altLang="en-US" sz="2400" dirty="0"/>
              <a:t>「ディープ」の名前は、</a:t>
            </a:r>
            <a:r>
              <a:rPr lang="ja-JP" altLang="en-US" sz="2400" b="1" dirty="0"/>
              <a:t>多層のニューラルネットワーク</a:t>
            </a:r>
            <a:r>
              <a:rPr lang="ja-JP" altLang="en-US" sz="2400" dirty="0"/>
              <a:t>を使用することに由来</a:t>
            </a:r>
          </a:p>
          <a:p>
            <a:endParaRPr lang="ja-JP" altLang="en-US" sz="2400" dirty="0"/>
          </a:p>
          <a:p>
            <a:r>
              <a:rPr lang="ja-JP" altLang="en-US" sz="2400" dirty="0"/>
              <a:t>ディープラーニングが広く利用される理由は、</a:t>
            </a:r>
            <a:r>
              <a:rPr lang="ja-JP" altLang="en-US" sz="2400" b="1" dirty="0"/>
              <a:t>多様なデータに適用</a:t>
            </a:r>
            <a:r>
              <a:rPr lang="ja-JP" altLang="en-US" sz="2400" dirty="0"/>
              <a:t>でき、</a:t>
            </a:r>
            <a:r>
              <a:rPr lang="ja-JP" altLang="en-US" sz="2400" b="1" dirty="0"/>
              <a:t>さまざまなタスク</a:t>
            </a:r>
            <a:r>
              <a:rPr lang="ja-JP" altLang="en-US" sz="2400" dirty="0"/>
              <a:t>で高性能を発揮するため</a:t>
            </a:r>
            <a:r>
              <a:rPr lang="ja-JP" altLang="en-US" sz="2400"/>
              <a:t>。例：</a:t>
            </a:r>
            <a:r>
              <a:rPr lang="ja-JP" altLang="en-US" sz="2400" b="1"/>
              <a:t>画像</a:t>
            </a:r>
            <a:r>
              <a:rPr lang="ja-JP" altLang="en-US" sz="2400" b="1" dirty="0"/>
              <a:t>認識</a:t>
            </a:r>
            <a:r>
              <a:rPr lang="ja-JP" altLang="en-US" sz="2400" dirty="0"/>
              <a:t>、</a:t>
            </a:r>
            <a:r>
              <a:rPr lang="ja-JP" altLang="en-US" sz="2400" b="1" dirty="0"/>
              <a:t>自然言語処理</a:t>
            </a:r>
            <a:r>
              <a:rPr lang="ja-JP" altLang="en-US" sz="2400" dirty="0"/>
              <a:t>、</a:t>
            </a:r>
            <a:r>
              <a:rPr lang="ja-JP" altLang="en-US" sz="2400" b="1" dirty="0"/>
              <a:t>音声認識</a:t>
            </a:r>
            <a:r>
              <a:rPr lang="ja-JP" altLang="en-US" sz="2400" dirty="0"/>
              <a:t>など。</a:t>
            </a:r>
            <a:endParaRPr kumimoji="1" lang="ja-JP" altLang="en-US"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472750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0" y="1741337"/>
            <a:ext cx="7014881" cy="2387918"/>
          </a:xfrm>
        </p:spPr>
        <p:txBody>
          <a:bodyPr anchor="b">
            <a:normAutofit/>
          </a:bodyPr>
          <a:lstStyle/>
          <a:p>
            <a:r>
              <a:rPr lang="en-US" altLang="ja-JP" sz="4500" dirty="0">
                <a:solidFill>
                  <a:schemeClr val="tx2"/>
                </a:solidFill>
              </a:rPr>
              <a:t>10-2. </a:t>
            </a:r>
            <a:r>
              <a:rPr lang="ja-JP" altLang="en-US" sz="4500" dirty="0">
                <a:solidFill>
                  <a:schemeClr val="tx2"/>
                </a:solidFill>
              </a:rPr>
              <a:t>自然言語処理と</a:t>
            </a:r>
            <a:br>
              <a:rPr lang="en-US" altLang="ja-JP" sz="4500" dirty="0">
                <a:solidFill>
                  <a:schemeClr val="tx2"/>
                </a:solidFill>
              </a:rPr>
            </a:br>
            <a:r>
              <a:rPr lang="ja-JP" altLang="en-US" sz="4500" dirty="0">
                <a:solidFill>
                  <a:schemeClr val="tx2"/>
                </a:solidFill>
              </a:rPr>
              <a:t>人工知能</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14</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6393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A9FE2A-8396-4144-8DA0-6341919B633B}"/>
              </a:ext>
            </a:extLst>
          </p:cNvPr>
          <p:cNvSpPr>
            <a:spLocks noGrp="1"/>
          </p:cNvSpPr>
          <p:nvPr>
            <p:ph type="title"/>
          </p:nvPr>
        </p:nvSpPr>
        <p:spPr/>
        <p:txBody>
          <a:bodyPr>
            <a:normAutofit fontScale="90000"/>
          </a:bodyPr>
          <a:lstStyle/>
          <a:p>
            <a:r>
              <a:rPr kumimoji="1" lang="ja-JP" altLang="en-US" dirty="0"/>
              <a:t>自然言語処理</a:t>
            </a:r>
          </a:p>
        </p:txBody>
      </p:sp>
      <p:sp>
        <p:nvSpPr>
          <p:cNvPr id="3" name="コンテンツ プレースホルダー 2">
            <a:extLst>
              <a:ext uri="{FF2B5EF4-FFF2-40B4-BE49-F238E27FC236}">
                <a16:creationId xmlns:a16="http://schemas.microsoft.com/office/drawing/2014/main" id="{DC2F6D3A-98D6-4115-B2AC-DDFBB3D11647}"/>
              </a:ext>
            </a:extLst>
          </p:cNvPr>
          <p:cNvSpPr>
            <a:spLocks noGrp="1"/>
          </p:cNvSpPr>
          <p:nvPr>
            <p:ph idx="1"/>
          </p:nvPr>
        </p:nvSpPr>
        <p:spPr>
          <a:xfrm>
            <a:off x="321845" y="846252"/>
            <a:ext cx="8461208" cy="6011748"/>
          </a:xfrm>
        </p:spPr>
        <p:txBody>
          <a:bodyPr>
            <a:normAutofit/>
          </a:bodyPr>
          <a:lstStyle/>
          <a:p>
            <a:pPr marL="0" indent="0">
              <a:buNone/>
            </a:pPr>
            <a:r>
              <a:rPr kumimoji="1" lang="ja-JP" altLang="en-US" b="1" dirty="0"/>
              <a:t>自然言語処理</a:t>
            </a:r>
            <a:r>
              <a:rPr kumimoji="1" lang="ja-JP" altLang="en-US" dirty="0"/>
              <a:t>は、</a:t>
            </a:r>
            <a:r>
              <a:rPr kumimoji="1" lang="ja-JP" altLang="en-US" b="1" dirty="0"/>
              <a:t>人間が普段使う言語</a:t>
            </a:r>
            <a:r>
              <a:rPr kumimoji="1" lang="ja-JP" altLang="en-US" dirty="0"/>
              <a:t>（日本語、英語など）を</a:t>
            </a:r>
            <a:r>
              <a:rPr kumimoji="1" lang="ja-JP" altLang="en-US" b="1" dirty="0"/>
              <a:t>コンピュータが理解したり、生成する技術</a:t>
            </a:r>
            <a:endParaRPr kumimoji="1" lang="ja-JP" altLang="en-US"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DC842298-A380-432A-8F04-61E0CEB8F9E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dirty="0">
              <a:ln>
                <a:noFill/>
              </a:ln>
              <a:solidFill>
                <a:prstClr val="black">
                  <a:tint val="75000"/>
                </a:prstClr>
              </a:solidFill>
              <a:effectLst/>
              <a:uLnTx/>
              <a:uFillTx/>
              <a:ea typeface="メイリオ" panose="020B0604030504040204" pitchFamily="50" charset="-128"/>
              <a:cs typeface="+mn-cs"/>
            </a:endParaRPr>
          </a:p>
        </p:txBody>
      </p:sp>
    </p:spTree>
    <p:extLst>
      <p:ext uri="{BB962C8B-B14F-4D97-AF65-F5344CB8AC3E}">
        <p14:creationId xmlns:p14="http://schemas.microsoft.com/office/powerpoint/2010/main" val="3434995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A9FE2A-8396-4144-8DA0-6341919B633B}"/>
              </a:ext>
            </a:extLst>
          </p:cNvPr>
          <p:cNvSpPr>
            <a:spLocks noGrp="1"/>
          </p:cNvSpPr>
          <p:nvPr>
            <p:ph type="title"/>
          </p:nvPr>
        </p:nvSpPr>
        <p:spPr/>
        <p:txBody>
          <a:bodyPr>
            <a:normAutofit fontScale="90000"/>
          </a:bodyPr>
          <a:lstStyle/>
          <a:p>
            <a:r>
              <a:rPr kumimoji="1" lang="ja-JP" altLang="en-US" dirty="0"/>
              <a:t>自然言語処理の用途</a:t>
            </a:r>
          </a:p>
        </p:txBody>
      </p:sp>
      <p:sp>
        <p:nvSpPr>
          <p:cNvPr id="3" name="コンテンツ プレースホルダー 2">
            <a:extLst>
              <a:ext uri="{FF2B5EF4-FFF2-40B4-BE49-F238E27FC236}">
                <a16:creationId xmlns:a16="http://schemas.microsoft.com/office/drawing/2014/main" id="{DC2F6D3A-98D6-4115-B2AC-DDFBB3D11647}"/>
              </a:ext>
            </a:extLst>
          </p:cNvPr>
          <p:cNvSpPr>
            <a:spLocks noGrp="1"/>
          </p:cNvSpPr>
          <p:nvPr>
            <p:ph idx="1"/>
          </p:nvPr>
        </p:nvSpPr>
        <p:spPr>
          <a:xfrm>
            <a:off x="321845" y="846252"/>
            <a:ext cx="8461208" cy="6011748"/>
          </a:xfrm>
        </p:spPr>
        <p:txBody>
          <a:bodyPr>
            <a:normAutofit/>
          </a:bodyPr>
          <a:lstStyle/>
          <a:p>
            <a:pPr marL="0" indent="0">
              <a:buNone/>
            </a:pPr>
            <a:r>
              <a:rPr kumimoji="1" lang="ja-JP" altLang="en-US" sz="2400" dirty="0"/>
              <a:t>用途</a:t>
            </a:r>
            <a:r>
              <a:rPr kumimoji="1" lang="en-US" altLang="ja-JP" sz="2400" dirty="0"/>
              <a:t>1: </a:t>
            </a:r>
            <a:r>
              <a:rPr kumimoji="1" lang="ja-JP" altLang="en-US" sz="2400" b="1" dirty="0"/>
              <a:t>言語の効果的な処理</a:t>
            </a:r>
            <a:endParaRPr kumimoji="1" lang="en-US" altLang="ja-JP" sz="2400" b="1" dirty="0"/>
          </a:p>
          <a:p>
            <a:pPr marL="0" indent="0">
              <a:buNone/>
            </a:pPr>
            <a:r>
              <a:rPr kumimoji="1" lang="ja-JP" altLang="en-US" sz="2400" dirty="0"/>
              <a:t>例</a:t>
            </a:r>
            <a:r>
              <a:rPr kumimoji="1" lang="en-US" altLang="ja-JP" sz="2400" dirty="0"/>
              <a:t>: </a:t>
            </a:r>
            <a:r>
              <a:rPr kumimoji="1" lang="ja-JP" altLang="en-US" sz="2400" dirty="0"/>
              <a:t>翻訳システム（</a:t>
            </a:r>
            <a:r>
              <a:rPr kumimoji="1" lang="en-US" altLang="ja-JP" sz="2400" dirty="0"/>
              <a:t>Google</a:t>
            </a:r>
            <a:r>
              <a:rPr kumimoji="1" lang="ja-JP" altLang="en-US" sz="2400" dirty="0"/>
              <a:t>翻訳、</a:t>
            </a:r>
            <a:r>
              <a:rPr kumimoji="1" lang="en-US" altLang="ja-JP" sz="2400" dirty="0" err="1"/>
              <a:t>DeepL</a:t>
            </a:r>
            <a:r>
              <a:rPr kumimoji="1" lang="ja-JP" altLang="en-US" sz="2400" dirty="0"/>
              <a:t>翻訳など）は、異なる言語間で翻訳</a:t>
            </a:r>
          </a:p>
          <a:p>
            <a:pPr marL="0" indent="0">
              <a:buNone/>
            </a:pPr>
            <a:endParaRPr kumimoji="1" lang="ja-JP" altLang="en-US" sz="2400" dirty="0"/>
          </a:p>
          <a:p>
            <a:pPr marL="0" indent="0">
              <a:buNone/>
            </a:pPr>
            <a:r>
              <a:rPr kumimoji="1" lang="ja-JP" altLang="en-US" sz="2400" dirty="0"/>
              <a:t>用途</a:t>
            </a:r>
            <a:r>
              <a:rPr kumimoji="1" lang="en-US" altLang="ja-JP" sz="2400" dirty="0"/>
              <a:t>2: </a:t>
            </a:r>
            <a:r>
              <a:rPr kumimoji="1" lang="ja-JP" altLang="en-US" sz="2400" b="1" dirty="0"/>
              <a:t>人間との自然な対話の実現</a:t>
            </a:r>
            <a:endParaRPr kumimoji="1" lang="en-US" altLang="ja-JP" sz="2400" b="1" dirty="0"/>
          </a:p>
          <a:p>
            <a:pPr marL="0" indent="0">
              <a:buNone/>
            </a:pPr>
            <a:r>
              <a:rPr kumimoji="1" lang="ja-JP" altLang="en-US" sz="2400" dirty="0"/>
              <a:t>例</a:t>
            </a:r>
            <a:r>
              <a:rPr kumimoji="1" lang="en-US" altLang="ja-JP" sz="2400" dirty="0"/>
              <a:t>: </a:t>
            </a:r>
            <a:r>
              <a:rPr kumimoji="1" lang="ja-JP" altLang="en-US" sz="2400" dirty="0"/>
              <a:t>スマートフォンのアシスタント（</a:t>
            </a:r>
            <a:r>
              <a:rPr kumimoji="1" lang="en-US" altLang="ja-JP" sz="2400" dirty="0"/>
              <a:t>Siri</a:t>
            </a:r>
            <a:r>
              <a:rPr kumimoji="1" lang="ja-JP" altLang="en-US" sz="2400" dirty="0"/>
              <a:t>やアレクサ）は、ユーザーの質問に答えるなど、人間との自然な対話を行う</a:t>
            </a:r>
          </a:p>
          <a:p>
            <a:pPr marL="0" indent="0">
              <a:buNone/>
            </a:pPr>
            <a:endParaRPr kumimoji="1" lang="ja-JP" altLang="en-US" sz="2400" dirty="0"/>
          </a:p>
          <a:p>
            <a:pPr marL="0" indent="0">
              <a:buNone/>
            </a:pPr>
            <a:r>
              <a:rPr kumimoji="1" lang="ja-JP" altLang="en-US" sz="2400" dirty="0"/>
              <a:t>日常生活で使われ、便利なサービスや製品が</a:t>
            </a:r>
            <a:r>
              <a:rPr lang="ja-JP" altLang="en-US" sz="2400" dirty="0"/>
              <a:t>登場</a:t>
            </a:r>
            <a:endParaRPr kumimoji="1" lang="ja-JP" altLang="en-US" sz="2400" dirty="0"/>
          </a:p>
        </p:txBody>
      </p:sp>
      <p:sp>
        <p:nvSpPr>
          <p:cNvPr id="4" name="スライド番号プレースホルダー 3">
            <a:extLst>
              <a:ext uri="{FF2B5EF4-FFF2-40B4-BE49-F238E27FC236}">
                <a16:creationId xmlns:a16="http://schemas.microsoft.com/office/drawing/2014/main" id="{DC842298-A380-432A-8F04-61E0CEB8F9E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2800" b="0" i="0" u="none" strike="noStrike" kern="1200" cap="none" spc="0" normalizeH="0" baseline="0" noProof="0" dirty="0">
              <a:ln>
                <a:noFill/>
              </a:ln>
              <a:solidFill>
                <a:prstClr val="black">
                  <a:tint val="75000"/>
                </a:prstClr>
              </a:solidFill>
              <a:effectLst/>
              <a:uLnTx/>
              <a:uFillTx/>
              <a:ea typeface="メイリオ" panose="020B0604030504040204" pitchFamily="50" charset="-128"/>
              <a:cs typeface="+mn-cs"/>
            </a:endParaRPr>
          </a:p>
        </p:txBody>
      </p:sp>
    </p:spTree>
    <p:extLst>
      <p:ext uri="{BB962C8B-B14F-4D97-AF65-F5344CB8AC3E}">
        <p14:creationId xmlns:p14="http://schemas.microsoft.com/office/powerpoint/2010/main" val="510899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703695D-6A9E-4C8C-A40B-90A86C653D8B}"/>
              </a:ext>
            </a:extLst>
          </p:cNvPr>
          <p:cNvSpPr>
            <a:spLocks noGrp="1"/>
          </p:cNvSpPr>
          <p:nvPr>
            <p:ph idx="1"/>
          </p:nvPr>
        </p:nvSpPr>
        <p:spPr>
          <a:xfrm>
            <a:off x="492187" y="6037199"/>
            <a:ext cx="7798782" cy="461665"/>
          </a:xfrm>
        </p:spPr>
        <p:txBody>
          <a:bodyPr>
            <a:normAutofit/>
          </a:bodyPr>
          <a:lstStyle/>
          <a:p>
            <a:pPr marL="0" indent="0">
              <a:buNone/>
            </a:pPr>
            <a:r>
              <a:rPr kumimoji="1" lang="ja-JP" altLang="en-US" sz="2400" dirty="0"/>
              <a:t>人間の言葉を</a:t>
            </a:r>
            <a:r>
              <a:rPr lang="ja-JP" altLang="en-US" sz="2400" dirty="0"/>
              <a:t>使用しての </a:t>
            </a:r>
            <a:r>
              <a:rPr lang="en-US" altLang="ja-JP" sz="2400" dirty="0"/>
              <a:t>AI</a:t>
            </a:r>
            <a:r>
              <a:rPr lang="ja-JP" altLang="en-US" sz="2400" dirty="0"/>
              <a:t> とのコミュニケーション</a:t>
            </a:r>
            <a:endParaRPr kumimoji="1" lang="ja-JP" altLang="en-US" sz="2400" dirty="0"/>
          </a:p>
        </p:txBody>
      </p:sp>
      <p:sp>
        <p:nvSpPr>
          <p:cNvPr id="4" name="スライド番号プレースホルダー 3">
            <a:extLst>
              <a:ext uri="{FF2B5EF4-FFF2-40B4-BE49-F238E27FC236}">
                <a16:creationId xmlns:a16="http://schemas.microsoft.com/office/drawing/2014/main" id="{F90A60E2-3199-4C45-9451-6773F99BEB9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2800" b="0" i="0" u="none" strike="noStrike" kern="1200" cap="none" spc="0" normalizeH="0" baseline="0" noProof="0" dirty="0">
              <a:ln>
                <a:noFill/>
              </a:ln>
              <a:solidFill>
                <a:prstClr val="black">
                  <a:tint val="75000"/>
                </a:prstClr>
              </a:solidFill>
              <a:effectLst/>
              <a:uLnTx/>
              <a:uFillTx/>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82538260-1A1B-50B4-D8FA-42EF1F1734C5}"/>
              </a:ext>
            </a:extLst>
          </p:cNvPr>
          <p:cNvSpPr txBox="1"/>
          <p:nvPr/>
        </p:nvSpPr>
        <p:spPr>
          <a:xfrm>
            <a:off x="94356" y="175028"/>
            <a:ext cx="264687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明日の天気は</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8" name="テキスト ボックス 7">
            <a:extLst>
              <a:ext uri="{FF2B5EF4-FFF2-40B4-BE49-F238E27FC236}">
                <a16:creationId xmlns:a16="http://schemas.microsoft.com/office/drawing/2014/main" id="{FE40BE30-4C5D-702F-E0E2-D1C8015E21A5}"/>
              </a:ext>
            </a:extLst>
          </p:cNvPr>
          <p:cNvSpPr txBox="1"/>
          <p:nvPr/>
        </p:nvSpPr>
        <p:spPr>
          <a:xfrm>
            <a:off x="7585257" y="4086040"/>
            <a:ext cx="14318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AI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の回答</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 name="図 9">
            <a:extLst>
              <a:ext uri="{FF2B5EF4-FFF2-40B4-BE49-F238E27FC236}">
                <a16:creationId xmlns:a16="http://schemas.microsoft.com/office/drawing/2014/main" id="{45F7BDF2-501A-7A75-E336-1F93F28047B2}"/>
              </a:ext>
            </a:extLst>
          </p:cNvPr>
          <p:cNvPicPr>
            <a:picLocks noChangeAspect="1"/>
          </p:cNvPicPr>
          <p:nvPr/>
        </p:nvPicPr>
        <p:blipFill>
          <a:blip r:embed="rId2"/>
          <a:stretch>
            <a:fillRect/>
          </a:stretch>
        </p:blipFill>
        <p:spPr>
          <a:xfrm>
            <a:off x="-1" y="771738"/>
            <a:ext cx="7506507" cy="4696251"/>
          </a:xfrm>
          <a:prstGeom prst="rect">
            <a:avLst/>
          </a:prstGeom>
        </p:spPr>
      </p:pic>
    </p:spTree>
    <p:extLst>
      <p:ext uri="{BB962C8B-B14F-4D97-AF65-F5344CB8AC3E}">
        <p14:creationId xmlns:p14="http://schemas.microsoft.com/office/powerpoint/2010/main" val="3973361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F16002-7A1F-AED7-F2B8-2A9726856F01}"/>
              </a:ext>
            </a:extLst>
          </p:cNvPr>
          <p:cNvSpPr>
            <a:spLocks noGrp="1"/>
          </p:cNvSpPr>
          <p:nvPr>
            <p:ph type="title"/>
          </p:nvPr>
        </p:nvSpPr>
        <p:spPr/>
        <p:txBody>
          <a:bodyPr>
            <a:normAutofit fontScale="90000"/>
          </a:bodyPr>
          <a:lstStyle/>
          <a:p>
            <a:r>
              <a:rPr kumimoji="1" lang="ja-JP" altLang="en-US" dirty="0"/>
              <a:t>自然言語処理のさまざまな応用</a:t>
            </a:r>
          </a:p>
        </p:txBody>
      </p:sp>
      <p:sp>
        <p:nvSpPr>
          <p:cNvPr id="3" name="コンテンツ プレースホルダー 2">
            <a:extLst>
              <a:ext uri="{FF2B5EF4-FFF2-40B4-BE49-F238E27FC236}">
                <a16:creationId xmlns:a16="http://schemas.microsoft.com/office/drawing/2014/main" id="{9171DB34-F5C8-2FF3-A916-955F346F4DBB}"/>
              </a:ext>
            </a:extLst>
          </p:cNvPr>
          <p:cNvSpPr>
            <a:spLocks noGrp="1"/>
          </p:cNvSpPr>
          <p:nvPr>
            <p:ph idx="1"/>
          </p:nvPr>
        </p:nvSpPr>
        <p:spPr>
          <a:xfrm>
            <a:off x="321845" y="838200"/>
            <a:ext cx="8822155" cy="5700713"/>
          </a:xfrm>
        </p:spPr>
        <p:txBody>
          <a:bodyPr>
            <a:noAutofit/>
          </a:bodyPr>
          <a:lstStyle/>
          <a:p>
            <a:r>
              <a:rPr kumimoji="1" lang="ja-JP" altLang="en-US" sz="2400" b="1" dirty="0"/>
              <a:t>情報検索</a:t>
            </a:r>
            <a:r>
              <a:rPr kumimoji="1" lang="ja-JP" altLang="en-US" sz="2400" dirty="0"/>
              <a:t>：インターネットから情報を検索</a:t>
            </a:r>
          </a:p>
          <a:p>
            <a:pPr marL="0" indent="0">
              <a:buNone/>
            </a:pPr>
            <a:r>
              <a:rPr kumimoji="1" lang="ja-JP" altLang="en-US" sz="2400" dirty="0"/>
              <a:t>　例</a:t>
            </a:r>
            <a:r>
              <a:rPr lang="ja-JP" altLang="en-US" sz="2400" dirty="0"/>
              <a:t>：</a:t>
            </a:r>
            <a:r>
              <a:rPr kumimoji="1" lang="ja-JP" altLang="en-US" sz="2400" dirty="0"/>
              <a:t>検索エンジンでの、キーワードや文章による検索</a:t>
            </a:r>
            <a:endParaRPr kumimoji="1" lang="en-US" altLang="ja-JP" sz="2400" dirty="0"/>
          </a:p>
          <a:p>
            <a:r>
              <a:rPr kumimoji="1" lang="en-US" altLang="ja-JP" sz="2400" b="1" dirty="0"/>
              <a:t>AI</a:t>
            </a:r>
            <a:r>
              <a:rPr kumimoji="1" lang="ja-JP" altLang="en-US" sz="2400" b="1" dirty="0"/>
              <a:t>との対話、</a:t>
            </a:r>
            <a:r>
              <a:rPr kumimoji="1" lang="en-US" altLang="ja-JP" sz="2400" b="1" dirty="0"/>
              <a:t>AI</a:t>
            </a:r>
            <a:r>
              <a:rPr kumimoji="1" lang="ja-JP" altLang="en-US" sz="2400" b="1" dirty="0"/>
              <a:t>への指示</a:t>
            </a:r>
            <a:r>
              <a:rPr kumimoji="1" lang="ja-JP" altLang="en-US" sz="2400" dirty="0"/>
              <a:t>：</a:t>
            </a:r>
            <a:r>
              <a:rPr kumimoji="1" lang="en-US" altLang="ja-JP" sz="2400" dirty="0"/>
              <a:t>AI</a:t>
            </a:r>
            <a:r>
              <a:rPr kumimoji="1" lang="ja-JP" altLang="en-US" sz="2400" dirty="0"/>
              <a:t>が</a:t>
            </a:r>
            <a:r>
              <a:rPr lang="ja-JP" altLang="en-US" sz="2400" dirty="0"/>
              <a:t>対話や指示に</a:t>
            </a:r>
            <a:r>
              <a:rPr kumimoji="1" lang="ja-JP" altLang="en-US" sz="2400" dirty="0"/>
              <a:t>応じる</a:t>
            </a:r>
            <a:endParaRPr kumimoji="1" lang="en-US" altLang="ja-JP" sz="2400" dirty="0"/>
          </a:p>
          <a:p>
            <a:pPr marL="0" indent="0">
              <a:buNone/>
            </a:pPr>
            <a:r>
              <a:rPr lang="ja-JP" altLang="en-US" sz="2400" dirty="0"/>
              <a:t>　</a:t>
            </a:r>
            <a:r>
              <a:rPr kumimoji="1" lang="ja-JP" altLang="en-US" sz="2400" dirty="0"/>
              <a:t>例</a:t>
            </a:r>
            <a:r>
              <a:rPr lang="ja-JP" altLang="en-US" sz="2400" dirty="0"/>
              <a:t>：</a:t>
            </a:r>
            <a:r>
              <a:rPr lang="en-US" altLang="ja-JP" sz="2400" dirty="0"/>
              <a:t>AI</a:t>
            </a:r>
            <a:r>
              <a:rPr kumimoji="1" lang="ja-JP" altLang="en-US" sz="2400" dirty="0"/>
              <a:t>アシスタント（</a:t>
            </a:r>
            <a:r>
              <a:rPr kumimoji="1" lang="en-US" altLang="ja-JP" sz="2400" dirty="0"/>
              <a:t>Siri</a:t>
            </a:r>
            <a:r>
              <a:rPr kumimoji="1" lang="ja-JP" altLang="en-US" sz="2400" dirty="0"/>
              <a:t>やアレクサ）</a:t>
            </a:r>
          </a:p>
          <a:p>
            <a:r>
              <a:rPr kumimoji="1" lang="ja-JP" altLang="en-US" sz="2400" b="1" dirty="0"/>
              <a:t>プログラミング支援</a:t>
            </a:r>
            <a:endParaRPr lang="en-US" altLang="ja-JP" sz="2400" b="1" dirty="0"/>
          </a:p>
          <a:p>
            <a:r>
              <a:rPr kumimoji="1" lang="ja-JP" altLang="en-US" sz="2400" b="1" dirty="0"/>
              <a:t>人間の指示による文書の作成や推敲</a:t>
            </a:r>
            <a:endParaRPr kumimoji="1" lang="ja-JP" altLang="en-US" sz="2400" dirty="0"/>
          </a:p>
          <a:p>
            <a:r>
              <a:rPr kumimoji="1" lang="ja-JP" altLang="en-US" sz="2400" b="1" dirty="0"/>
              <a:t>翻訳</a:t>
            </a:r>
            <a:r>
              <a:rPr lang="ja-JP" altLang="en-US" sz="2400" dirty="0"/>
              <a:t>：</a:t>
            </a:r>
            <a:r>
              <a:rPr kumimoji="1" lang="ja-JP" altLang="en-US" sz="2400" dirty="0"/>
              <a:t>異なる言語間で翻訳</a:t>
            </a:r>
          </a:p>
          <a:p>
            <a:pPr marL="0" indent="0">
              <a:buNone/>
            </a:pPr>
            <a:r>
              <a:rPr kumimoji="1" lang="ja-JP" altLang="en-US" sz="2400" dirty="0"/>
              <a:t>　例：</a:t>
            </a:r>
            <a:r>
              <a:rPr lang="ja-JP" altLang="en-US" sz="2400" dirty="0"/>
              <a:t>動画の自動翻訳、字幕付け</a:t>
            </a:r>
            <a:endParaRPr kumimoji="1" lang="ja-JP" altLang="en-US" sz="2400" dirty="0"/>
          </a:p>
          <a:p>
            <a:r>
              <a:rPr kumimoji="1" lang="ja-JP" altLang="en-US" sz="2400" b="1" dirty="0"/>
              <a:t>要約</a:t>
            </a:r>
            <a:r>
              <a:rPr kumimoji="1" lang="ja-JP" altLang="en-US" sz="2400" dirty="0"/>
              <a:t>：長文からポイントを抜き出す</a:t>
            </a: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136498FA-0066-319D-2198-FAFC989EC492}"/>
              </a:ext>
            </a:extLst>
          </p:cNvPr>
          <p:cNvSpPr>
            <a:spLocks noGrp="1"/>
          </p:cNvSpPr>
          <p:nvPr>
            <p:ph type="sldNum" sz="quarter" idx="12"/>
          </p:nvPr>
        </p:nvSpPr>
        <p:spPr/>
        <p:txBody>
          <a:bodyPr/>
          <a:lstStyle/>
          <a:p>
            <a:fld id="{E205D82C-95A1-431E-8E38-AA614A14CDCF}" type="slidenum">
              <a:rPr kumimoji="1" lang="ja-JP" altLang="en-US" smtClean="0"/>
              <a:pPr/>
              <a:t>18</a:t>
            </a:fld>
            <a:endParaRPr kumimoji="1" lang="ja-JP" altLang="en-US" dirty="0"/>
          </a:p>
        </p:txBody>
      </p:sp>
    </p:spTree>
    <p:extLst>
      <p:ext uri="{BB962C8B-B14F-4D97-AF65-F5344CB8AC3E}">
        <p14:creationId xmlns:p14="http://schemas.microsoft.com/office/powerpoint/2010/main" val="2124911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1DA274-E469-62F5-435E-3EDCFE367D11}"/>
              </a:ext>
            </a:extLst>
          </p:cNvPr>
          <p:cNvSpPr>
            <a:spLocks noGrp="1"/>
          </p:cNvSpPr>
          <p:nvPr>
            <p:ph type="title"/>
          </p:nvPr>
        </p:nvSpPr>
        <p:spPr/>
        <p:txBody>
          <a:bodyPr>
            <a:normAutofit fontScale="90000"/>
          </a:bodyPr>
          <a:lstStyle/>
          <a:p>
            <a:r>
              <a:rPr kumimoji="1" lang="ja-JP" altLang="en-US" dirty="0"/>
              <a:t>情報検索</a:t>
            </a:r>
          </a:p>
        </p:txBody>
      </p:sp>
      <p:sp>
        <p:nvSpPr>
          <p:cNvPr id="3" name="コンテンツ プレースホルダー 2">
            <a:extLst>
              <a:ext uri="{FF2B5EF4-FFF2-40B4-BE49-F238E27FC236}">
                <a16:creationId xmlns:a16="http://schemas.microsoft.com/office/drawing/2014/main" id="{E1A58487-01A3-15D4-C65A-3BEE5C3C7C2E}"/>
              </a:ext>
            </a:extLst>
          </p:cNvPr>
          <p:cNvSpPr>
            <a:spLocks noGrp="1"/>
          </p:cNvSpPr>
          <p:nvPr>
            <p:ph idx="1"/>
          </p:nvPr>
        </p:nvSpPr>
        <p:spPr/>
        <p:txBody>
          <a:bodyPr/>
          <a:lstStyle/>
          <a:p>
            <a:pPr marL="0" indent="0">
              <a:buNone/>
            </a:pPr>
            <a:r>
              <a:rPr kumimoji="1" lang="ja-JP" altLang="en-US" sz="2800" dirty="0"/>
              <a:t>検索エンジンでの、キーワードや文章による検索</a:t>
            </a:r>
            <a:endParaRPr kumimoji="1" lang="en-US" altLang="ja-JP" sz="2800" dirty="0"/>
          </a:p>
          <a:p>
            <a:pPr marL="0" indent="0">
              <a:buNone/>
            </a:pPr>
            <a:r>
              <a:rPr lang="ja-JP" altLang="en-US" dirty="0"/>
              <a:t>　例：「サステナビリティ」で検索</a:t>
            </a:r>
            <a:endParaRPr kumimoji="1" lang="ja-JP" altLang="en-US" dirty="0"/>
          </a:p>
        </p:txBody>
      </p:sp>
      <p:sp>
        <p:nvSpPr>
          <p:cNvPr id="4" name="スライド番号プレースホルダー 3">
            <a:extLst>
              <a:ext uri="{FF2B5EF4-FFF2-40B4-BE49-F238E27FC236}">
                <a16:creationId xmlns:a16="http://schemas.microsoft.com/office/drawing/2014/main" id="{F6FE1640-5119-D298-5E4E-6A2FE4676D80}"/>
              </a:ext>
            </a:extLst>
          </p:cNvPr>
          <p:cNvSpPr>
            <a:spLocks noGrp="1"/>
          </p:cNvSpPr>
          <p:nvPr>
            <p:ph type="sldNum" sz="quarter" idx="12"/>
          </p:nvPr>
        </p:nvSpPr>
        <p:spPr/>
        <p:txBody>
          <a:bodyPr/>
          <a:lstStyle/>
          <a:p>
            <a:fld id="{E205D82C-95A1-431E-8E38-AA614A14CDCF}" type="slidenum">
              <a:rPr kumimoji="1" lang="ja-JP" altLang="en-US" smtClean="0"/>
              <a:pPr/>
              <a:t>19</a:t>
            </a:fld>
            <a:endParaRPr kumimoji="1" lang="ja-JP" altLang="en-US" dirty="0"/>
          </a:p>
        </p:txBody>
      </p:sp>
      <p:pic>
        <p:nvPicPr>
          <p:cNvPr id="6" name="図 5">
            <a:extLst>
              <a:ext uri="{FF2B5EF4-FFF2-40B4-BE49-F238E27FC236}">
                <a16:creationId xmlns:a16="http://schemas.microsoft.com/office/drawing/2014/main" id="{BB6EE016-110F-76FA-4DBD-2F81FBD628EA}"/>
              </a:ext>
            </a:extLst>
          </p:cNvPr>
          <p:cNvPicPr>
            <a:picLocks noChangeAspect="1"/>
          </p:cNvPicPr>
          <p:nvPr/>
        </p:nvPicPr>
        <p:blipFill>
          <a:blip r:embed="rId2"/>
          <a:stretch>
            <a:fillRect/>
          </a:stretch>
        </p:blipFill>
        <p:spPr>
          <a:xfrm>
            <a:off x="739941" y="2325471"/>
            <a:ext cx="6400009" cy="4142835"/>
          </a:xfrm>
          <a:prstGeom prst="rect">
            <a:avLst/>
          </a:prstGeom>
        </p:spPr>
      </p:pic>
      <p:sp>
        <p:nvSpPr>
          <p:cNvPr id="8" name="テキスト ボックス 7">
            <a:extLst>
              <a:ext uri="{FF2B5EF4-FFF2-40B4-BE49-F238E27FC236}">
                <a16:creationId xmlns:a16="http://schemas.microsoft.com/office/drawing/2014/main" id="{3EB7A6E1-F405-6C06-BEE6-6420C0E7256D}"/>
              </a:ext>
            </a:extLst>
          </p:cNvPr>
          <p:cNvSpPr txBox="1"/>
          <p:nvPr/>
        </p:nvSpPr>
        <p:spPr>
          <a:xfrm>
            <a:off x="739941" y="6488668"/>
            <a:ext cx="4572000" cy="369332"/>
          </a:xfrm>
          <a:prstGeom prst="rect">
            <a:avLst/>
          </a:prstGeom>
          <a:noFill/>
        </p:spPr>
        <p:txBody>
          <a:bodyPr wrap="square">
            <a:spAutoFit/>
          </a:bodyPr>
          <a:lstStyle/>
          <a:p>
            <a:r>
              <a:rPr lang="ja-JP" altLang="en-US" dirty="0"/>
              <a:t>https://www.google.com</a:t>
            </a:r>
          </a:p>
        </p:txBody>
      </p:sp>
    </p:spTree>
    <p:extLst>
      <p:ext uri="{BB962C8B-B14F-4D97-AF65-F5344CB8AC3E}">
        <p14:creationId xmlns:p14="http://schemas.microsoft.com/office/powerpoint/2010/main" val="2326558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474686" y="2158678"/>
            <a:ext cx="6355868" cy="4259483"/>
          </a:xfrm>
        </p:spPr>
        <p:txBody>
          <a:bodyPr>
            <a:noAutofit/>
          </a:bodyPr>
          <a:lstStyle/>
          <a:p>
            <a:pPr marL="0" indent="0">
              <a:buNone/>
            </a:pPr>
            <a:r>
              <a:rPr lang="ja-JP" altLang="en-US" sz="2400" b="1" dirty="0">
                <a:solidFill>
                  <a:srgbClr val="374151"/>
                </a:solidFill>
                <a:latin typeface="Söhne"/>
              </a:rPr>
              <a:t>①自然言語処理と人工知能の理解</a:t>
            </a:r>
            <a:endParaRPr lang="en-US" altLang="ja-JP" sz="2400" b="1" dirty="0">
              <a:solidFill>
                <a:srgbClr val="374151"/>
              </a:solidFill>
              <a:latin typeface="Söhne"/>
            </a:endParaRPr>
          </a:p>
          <a:p>
            <a:pPr marL="0" indent="0">
              <a:buNone/>
            </a:pPr>
            <a:r>
              <a:rPr lang="ja-JP" altLang="en-US" sz="2400" b="1" dirty="0">
                <a:solidFill>
                  <a:srgbClr val="374151"/>
                </a:solidFill>
                <a:latin typeface="Söhne"/>
              </a:rPr>
              <a:t>②自然言語処理の基礎となる専門知識の理解</a:t>
            </a:r>
            <a:endParaRPr lang="en-US" altLang="ja-JP" sz="2400" b="1" dirty="0">
              <a:solidFill>
                <a:srgbClr val="374151"/>
              </a:solidFill>
              <a:latin typeface="Söhne"/>
            </a:endParaRPr>
          </a:p>
          <a:p>
            <a:pPr marL="0" indent="0">
              <a:buNone/>
            </a:pPr>
            <a:r>
              <a:rPr lang="ja-JP" altLang="en-US" sz="2400" b="1" dirty="0">
                <a:solidFill>
                  <a:srgbClr val="374151"/>
                </a:solidFill>
                <a:latin typeface="Söhne"/>
              </a:rPr>
              <a:t>③チャットボット活用の実用スキルの向上</a:t>
            </a:r>
            <a:endParaRPr lang="en-US" altLang="ja-JP" sz="2400" b="1" dirty="0">
              <a:solidFill>
                <a:srgbClr val="374151"/>
              </a:solidFill>
              <a:latin typeface="Söhne"/>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772192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1DA274-E469-62F5-435E-3EDCFE367D11}"/>
              </a:ext>
            </a:extLst>
          </p:cNvPr>
          <p:cNvSpPr>
            <a:spLocks noGrp="1"/>
          </p:cNvSpPr>
          <p:nvPr>
            <p:ph type="title"/>
          </p:nvPr>
        </p:nvSpPr>
        <p:spPr/>
        <p:txBody>
          <a:bodyPr>
            <a:normAutofit fontScale="90000"/>
          </a:bodyPr>
          <a:lstStyle/>
          <a:p>
            <a:r>
              <a:rPr lang="en-US" altLang="ja-JP" dirty="0"/>
              <a:t>AI </a:t>
            </a:r>
            <a:r>
              <a:rPr lang="ja-JP" altLang="en-US" dirty="0"/>
              <a:t>との対話</a:t>
            </a:r>
            <a:endParaRPr kumimoji="1" lang="ja-JP" altLang="en-US" dirty="0"/>
          </a:p>
        </p:txBody>
      </p:sp>
      <p:sp>
        <p:nvSpPr>
          <p:cNvPr id="4" name="スライド番号プレースホルダー 3">
            <a:extLst>
              <a:ext uri="{FF2B5EF4-FFF2-40B4-BE49-F238E27FC236}">
                <a16:creationId xmlns:a16="http://schemas.microsoft.com/office/drawing/2014/main" id="{F6FE1640-5119-D298-5E4E-6A2FE4676D80}"/>
              </a:ext>
            </a:extLst>
          </p:cNvPr>
          <p:cNvSpPr>
            <a:spLocks noGrp="1"/>
          </p:cNvSpPr>
          <p:nvPr>
            <p:ph type="sldNum" sz="quarter" idx="12"/>
          </p:nvPr>
        </p:nvSpPr>
        <p:spPr/>
        <p:txBody>
          <a:bodyPr/>
          <a:lstStyle/>
          <a:p>
            <a:fld id="{E205D82C-95A1-431E-8E38-AA614A14CDCF}" type="slidenum">
              <a:rPr kumimoji="1" lang="ja-JP" altLang="en-US" smtClean="0"/>
              <a:pPr/>
              <a:t>20</a:t>
            </a:fld>
            <a:endParaRPr kumimoji="1" lang="ja-JP" altLang="en-US" dirty="0"/>
          </a:p>
        </p:txBody>
      </p:sp>
      <p:pic>
        <p:nvPicPr>
          <p:cNvPr id="5" name="図 4">
            <a:extLst>
              <a:ext uri="{FF2B5EF4-FFF2-40B4-BE49-F238E27FC236}">
                <a16:creationId xmlns:a16="http://schemas.microsoft.com/office/drawing/2014/main" id="{6D4F8AF7-C02D-4304-CEE1-8A99CA1E7569}"/>
              </a:ext>
            </a:extLst>
          </p:cNvPr>
          <p:cNvPicPr>
            <a:picLocks noChangeAspect="1"/>
          </p:cNvPicPr>
          <p:nvPr/>
        </p:nvPicPr>
        <p:blipFill>
          <a:blip r:embed="rId2"/>
          <a:stretch>
            <a:fillRect/>
          </a:stretch>
        </p:blipFill>
        <p:spPr>
          <a:xfrm>
            <a:off x="642860" y="555160"/>
            <a:ext cx="5848270" cy="876572"/>
          </a:xfrm>
          <a:prstGeom prst="rect">
            <a:avLst/>
          </a:prstGeom>
        </p:spPr>
      </p:pic>
      <p:pic>
        <p:nvPicPr>
          <p:cNvPr id="10" name="図 9">
            <a:extLst>
              <a:ext uri="{FF2B5EF4-FFF2-40B4-BE49-F238E27FC236}">
                <a16:creationId xmlns:a16="http://schemas.microsoft.com/office/drawing/2014/main" id="{D16A852D-A5D0-9F89-0EAA-40D4DBF047A3}"/>
              </a:ext>
            </a:extLst>
          </p:cNvPr>
          <p:cNvPicPr>
            <a:picLocks noChangeAspect="1"/>
          </p:cNvPicPr>
          <p:nvPr/>
        </p:nvPicPr>
        <p:blipFill>
          <a:blip r:embed="rId3"/>
          <a:stretch>
            <a:fillRect/>
          </a:stretch>
        </p:blipFill>
        <p:spPr>
          <a:xfrm>
            <a:off x="1188736" y="1466402"/>
            <a:ext cx="6591580" cy="1397751"/>
          </a:xfrm>
          <a:prstGeom prst="rect">
            <a:avLst/>
          </a:prstGeom>
        </p:spPr>
      </p:pic>
      <p:pic>
        <p:nvPicPr>
          <p:cNvPr id="12" name="図 11">
            <a:extLst>
              <a:ext uri="{FF2B5EF4-FFF2-40B4-BE49-F238E27FC236}">
                <a16:creationId xmlns:a16="http://schemas.microsoft.com/office/drawing/2014/main" id="{3A35E6D9-6AF3-8DE0-D2CE-61DA7DAB1156}"/>
              </a:ext>
            </a:extLst>
          </p:cNvPr>
          <p:cNvPicPr>
            <a:picLocks noChangeAspect="1"/>
          </p:cNvPicPr>
          <p:nvPr/>
        </p:nvPicPr>
        <p:blipFill>
          <a:blip r:embed="rId4"/>
          <a:stretch>
            <a:fillRect/>
          </a:stretch>
        </p:blipFill>
        <p:spPr>
          <a:xfrm>
            <a:off x="566132" y="2910326"/>
            <a:ext cx="5920980" cy="647342"/>
          </a:xfrm>
          <a:prstGeom prst="rect">
            <a:avLst/>
          </a:prstGeom>
        </p:spPr>
      </p:pic>
      <p:pic>
        <p:nvPicPr>
          <p:cNvPr id="14" name="図 13">
            <a:extLst>
              <a:ext uri="{FF2B5EF4-FFF2-40B4-BE49-F238E27FC236}">
                <a16:creationId xmlns:a16="http://schemas.microsoft.com/office/drawing/2014/main" id="{7E8474BC-5DD8-964D-499B-93AA13F65DF2}"/>
              </a:ext>
            </a:extLst>
          </p:cNvPr>
          <p:cNvPicPr>
            <a:picLocks noChangeAspect="1"/>
          </p:cNvPicPr>
          <p:nvPr/>
        </p:nvPicPr>
        <p:blipFill>
          <a:blip r:embed="rId5"/>
          <a:stretch>
            <a:fillRect/>
          </a:stretch>
        </p:blipFill>
        <p:spPr>
          <a:xfrm>
            <a:off x="1188736" y="3609486"/>
            <a:ext cx="6539214" cy="2927949"/>
          </a:xfrm>
          <a:prstGeom prst="rect">
            <a:avLst/>
          </a:prstGeom>
        </p:spPr>
      </p:pic>
      <p:sp>
        <p:nvSpPr>
          <p:cNvPr id="18" name="テキスト ボックス 17">
            <a:extLst>
              <a:ext uri="{FF2B5EF4-FFF2-40B4-BE49-F238E27FC236}">
                <a16:creationId xmlns:a16="http://schemas.microsoft.com/office/drawing/2014/main" id="{DF4DBB84-13AF-7A07-AB73-2560D7DD71CB}"/>
              </a:ext>
            </a:extLst>
          </p:cNvPr>
          <p:cNvSpPr txBox="1"/>
          <p:nvPr/>
        </p:nvSpPr>
        <p:spPr>
          <a:xfrm>
            <a:off x="996950" y="6498306"/>
            <a:ext cx="4572000" cy="369332"/>
          </a:xfrm>
          <a:prstGeom prst="rect">
            <a:avLst/>
          </a:prstGeom>
          <a:noFill/>
        </p:spPr>
        <p:txBody>
          <a:bodyPr wrap="square">
            <a:spAutoFit/>
          </a:bodyPr>
          <a:lstStyle/>
          <a:p>
            <a:r>
              <a:rPr lang="ja-JP" altLang="en-US" dirty="0"/>
              <a:t>https://talkai.info/ja/chat/</a:t>
            </a:r>
          </a:p>
        </p:txBody>
      </p:sp>
      <p:sp>
        <p:nvSpPr>
          <p:cNvPr id="19" name="テキスト ボックス 18">
            <a:extLst>
              <a:ext uri="{FF2B5EF4-FFF2-40B4-BE49-F238E27FC236}">
                <a16:creationId xmlns:a16="http://schemas.microsoft.com/office/drawing/2014/main" id="{8BD48409-C9FF-C753-7966-CFE677DC7505}"/>
              </a:ext>
            </a:extLst>
          </p:cNvPr>
          <p:cNvSpPr txBox="1"/>
          <p:nvPr/>
        </p:nvSpPr>
        <p:spPr>
          <a:xfrm>
            <a:off x="7727950" y="4842627"/>
            <a:ext cx="14318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AI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の回答</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E757F31C-5085-FC8E-2524-3985FFAF8064}"/>
              </a:ext>
            </a:extLst>
          </p:cNvPr>
          <p:cNvSpPr txBox="1"/>
          <p:nvPr/>
        </p:nvSpPr>
        <p:spPr>
          <a:xfrm>
            <a:off x="7780316" y="1934444"/>
            <a:ext cx="14318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AI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の回答</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3642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1DA274-E469-62F5-435E-3EDCFE367D11}"/>
              </a:ext>
            </a:extLst>
          </p:cNvPr>
          <p:cNvSpPr>
            <a:spLocks noGrp="1"/>
          </p:cNvSpPr>
          <p:nvPr>
            <p:ph type="title"/>
          </p:nvPr>
        </p:nvSpPr>
        <p:spPr/>
        <p:txBody>
          <a:bodyPr>
            <a:normAutofit fontScale="90000"/>
          </a:bodyPr>
          <a:lstStyle/>
          <a:p>
            <a:r>
              <a:rPr lang="en-US" altLang="ja-JP" dirty="0"/>
              <a:t>AI </a:t>
            </a:r>
            <a:r>
              <a:rPr lang="ja-JP" altLang="en-US" dirty="0"/>
              <a:t>への指示</a:t>
            </a:r>
            <a:endParaRPr kumimoji="1" lang="ja-JP" altLang="en-US" dirty="0"/>
          </a:p>
        </p:txBody>
      </p:sp>
      <p:sp>
        <p:nvSpPr>
          <p:cNvPr id="4" name="スライド番号プレースホルダー 3">
            <a:extLst>
              <a:ext uri="{FF2B5EF4-FFF2-40B4-BE49-F238E27FC236}">
                <a16:creationId xmlns:a16="http://schemas.microsoft.com/office/drawing/2014/main" id="{F6FE1640-5119-D298-5E4E-6A2FE4676D80}"/>
              </a:ext>
            </a:extLst>
          </p:cNvPr>
          <p:cNvSpPr>
            <a:spLocks noGrp="1"/>
          </p:cNvSpPr>
          <p:nvPr>
            <p:ph type="sldNum" sz="quarter" idx="12"/>
          </p:nvPr>
        </p:nvSpPr>
        <p:spPr/>
        <p:txBody>
          <a:bodyPr/>
          <a:lstStyle/>
          <a:p>
            <a:fld id="{E205D82C-95A1-431E-8E38-AA614A14CDCF}" type="slidenum">
              <a:rPr kumimoji="1" lang="ja-JP" altLang="en-US" smtClean="0"/>
              <a:pPr/>
              <a:t>21</a:t>
            </a:fld>
            <a:endParaRPr kumimoji="1" lang="ja-JP" altLang="en-US" dirty="0"/>
          </a:p>
        </p:txBody>
      </p:sp>
      <p:sp>
        <p:nvSpPr>
          <p:cNvPr id="8" name="コンテンツ プレースホルダー 2">
            <a:extLst>
              <a:ext uri="{FF2B5EF4-FFF2-40B4-BE49-F238E27FC236}">
                <a16:creationId xmlns:a16="http://schemas.microsoft.com/office/drawing/2014/main" id="{DE7D80F0-BF93-1286-259D-ADD94446986B}"/>
              </a:ext>
            </a:extLst>
          </p:cNvPr>
          <p:cNvSpPr>
            <a:spLocks noGrp="1"/>
          </p:cNvSpPr>
          <p:nvPr>
            <p:ph idx="1"/>
          </p:nvPr>
        </p:nvSpPr>
        <p:spPr>
          <a:xfrm>
            <a:off x="404941" y="4054878"/>
            <a:ext cx="8461205" cy="2301473"/>
          </a:xfrm>
        </p:spPr>
        <p:txBody>
          <a:bodyPr>
            <a:normAutofit/>
          </a:bodyPr>
          <a:lstStyle/>
          <a:p>
            <a:pPr marL="0" indent="0">
              <a:buNone/>
            </a:pPr>
            <a:r>
              <a:rPr kumimoji="1" lang="en-US" altLang="ja-JP" sz="2400" dirty="0"/>
              <a:t>AI</a:t>
            </a:r>
            <a:r>
              <a:rPr kumimoji="1" lang="ja-JP" altLang="en-US" sz="2400" dirty="0"/>
              <a:t>が</a:t>
            </a:r>
            <a:r>
              <a:rPr lang="ja-JP" altLang="en-US" sz="2400" dirty="0"/>
              <a:t>対話や指示に</a:t>
            </a:r>
            <a:r>
              <a:rPr kumimoji="1" lang="ja-JP" altLang="en-US" sz="2400" dirty="0"/>
              <a:t>応じる</a:t>
            </a:r>
            <a:endParaRPr kumimoji="1" lang="en-US" altLang="ja-JP" sz="2400" dirty="0"/>
          </a:p>
          <a:p>
            <a:pPr marL="0" indent="0">
              <a:buNone/>
            </a:pPr>
            <a:r>
              <a:rPr kumimoji="1" lang="ja-JP" altLang="en-US" sz="2400" dirty="0"/>
              <a:t>・音声による家庭内の</a:t>
            </a:r>
            <a:r>
              <a:rPr lang="ja-JP" altLang="en-US" sz="2400" dirty="0"/>
              <a:t>さまざまな装置</a:t>
            </a:r>
            <a:r>
              <a:rPr kumimoji="1" lang="ja-JP" altLang="en-US" sz="2400" dirty="0"/>
              <a:t>の操作</a:t>
            </a:r>
          </a:p>
          <a:p>
            <a:pPr marL="0" indent="0">
              <a:buNone/>
            </a:pPr>
            <a:r>
              <a:rPr kumimoji="1" lang="ja-JP" altLang="en-US" sz="2400" dirty="0"/>
              <a:t>・音声コマンドによるスマホや、スマートスピーカーの操作</a:t>
            </a:r>
          </a:p>
          <a:p>
            <a:pPr marL="0" indent="0">
              <a:buNone/>
            </a:pPr>
            <a:endParaRPr kumimoji="1" lang="en-US" altLang="ja-JP" sz="2400" dirty="0"/>
          </a:p>
          <a:p>
            <a:pPr marL="0" indent="0">
              <a:buNone/>
            </a:pPr>
            <a:endParaRPr kumimoji="1" lang="ja-JP" altLang="en-US" sz="2400" dirty="0"/>
          </a:p>
        </p:txBody>
      </p:sp>
      <p:pic>
        <p:nvPicPr>
          <p:cNvPr id="15" name="図 14">
            <a:extLst>
              <a:ext uri="{FF2B5EF4-FFF2-40B4-BE49-F238E27FC236}">
                <a16:creationId xmlns:a16="http://schemas.microsoft.com/office/drawing/2014/main" id="{429B8B85-8A6F-8A10-C8FE-19C83A1DB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2788" y="1043632"/>
            <a:ext cx="2136775" cy="2136775"/>
          </a:xfrm>
          <a:prstGeom prst="rect">
            <a:avLst/>
          </a:prstGeom>
        </p:spPr>
      </p:pic>
      <p:pic>
        <p:nvPicPr>
          <p:cNvPr id="16" name="図 15">
            <a:extLst>
              <a:ext uri="{FF2B5EF4-FFF2-40B4-BE49-F238E27FC236}">
                <a16:creationId xmlns:a16="http://schemas.microsoft.com/office/drawing/2014/main" id="{66998813-4D10-76C1-310E-DABE53811E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1976" y="890209"/>
            <a:ext cx="2641135" cy="2538791"/>
          </a:xfrm>
          <a:prstGeom prst="rect">
            <a:avLst/>
          </a:prstGeom>
        </p:spPr>
      </p:pic>
    </p:spTree>
    <p:extLst>
      <p:ext uri="{BB962C8B-B14F-4D97-AF65-F5344CB8AC3E}">
        <p14:creationId xmlns:p14="http://schemas.microsoft.com/office/powerpoint/2010/main" val="3410571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828A75-AACA-4C93-96C4-A0E426646045}"/>
              </a:ext>
            </a:extLst>
          </p:cNvPr>
          <p:cNvSpPr>
            <a:spLocks noGrp="1"/>
          </p:cNvSpPr>
          <p:nvPr>
            <p:ph type="title"/>
          </p:nvPr>
        </p:nvSpPr>
        <p:spPr/>
        <p:txBody>
          <a:bodyPr>
            <a:normAutofit fontScale="90000"/>
          </a:bodyPr>
          <a:lstStyle/>
          <a:p>
            <a:r>
              <a:rPr kumimoji="1" lang="en-US" altLang="ja-JP" dirty="0"/>
              <a:t>AI </a:t>
            </a:r>
            <a:r>
              <a:rPr kumimoji="1" lang="ja-JP" altLang="en-US" dirty="0"/>
              <a:t>への指示（文章の指示による画像の合成）</a:t>
            </a:r>
          </a:p>
        </p:txBody>
      </p:sp>
      <p:sp>
        <p:nvSpPr>
          <p:cNvPr id="4" name="スライド番号プレースホルダー 3">
            <a:extLst>
              <a:ext uri="{FF2B5EF4-FFF2-40B4-BE49-F238E27FC236}">
                <a16:creationId xmlns:a16="http://schemas.microsoft.com/office/drawing/2014/main" id="{E4982166-7FB9-4775-9E9F-85BFF9D8A2B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2800" b="0" i="0" u="none" strike="noStrike" kern="1200" cap="none" spc="0" normalizeH="0" baseline="0" noProof="0" dirty="0">
              <a:ln>
                <a:noFill/>
              </a:ln>
              <a:solidFill>
                <a:prstClr val="black">
                  <a:tint val="75000"/>
                </a:prstClr>
              </a:solidFill>
              <a:effectLst/>
              <a:uLnTx/>
              <a:uFillTx/>
              <a:ea typeface="メイリオ" panose="020B0604030504040204" pitchFamily="50" charset="-128"/>
              <a:cs typeface="+mn-cs"/>
            </a:endParaRPr>
          </a:p>
        </p:txBody>
      </p:sp>
      <p:pic>
        <p:nvPicPr>
          <p:cNvPr id="5" name="図 4">
            <a:extLst>
              <a:ext uri="{FF2B5EF4-FFF2-40B4-BE49-F238E27FC236}">
                <a16:creationId xmlns:a16="http://schemas.microsoft.com/office/drawing/2014/main" id="{3BE991E3-A760-4B81-BCC2-FB7929BF4590}"/>
              </a:ext>
            </a:extLst>
          </p:cNvPr>
          <p:cNvPicPr>
            <a:picLocks noChangeAspect="1"/>
          </p:cNvPicPr>
          <p:nvPr/>
        </p:nvPicPr>
        <p:blipFill>
          <a:blip r:embed="rId2"/>
          <a:stretch>
            <a:fillRect/>
          </a:stretch>
        </p:blipFill>
        <p:spPr>
          <a:xfrm>
            <a:off x="4552449" y="721554"/>
            <a:ext cx="3962901" cy="5101318"/>
          </a:xfrm>
          <a:prstGeom prst="rect">
            <a:avLst/>
          </a:prstGeom>
        </p:spPr>
      </p:pic>
      <p:sp>
        <p:nvSpPr>
          <p:cNvPr id="6" name="テキスト ボックス 5">
            <a:extLst>
              <a:ext uri="{FF2B5EF4-FFF2-40B4-BE49-F238E27FC236}">
                <a16:creationId xmlns:a16="http://schemas.microsoft.com/office/drawing/2014/main" id="{FAF8D99E-2F2E-4B1F-A127-4167C26A2A83}"/>
              </a:ext>
            </a:extLst>
          </p:cNvPr>
          <p:cNvSpPr txBox="1"/>
          <p:nvPr/>
        </p:nvSpPr>
        <p:spPr>
          <a:xfrm>
            <a:off x="628650" y="1111250"/>
            <a:ext cx="234468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I like chocolate</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7202D2AB-54C3-4B69-9A4F-32BF5FF559CA}"/>
              </a:ext>
            </a:extLst>
          </p:cNvPr>
          <p:cNvSpPr txBox="1"/>
          <p:nvPr/>
        </p:nvSpPr>
        <p:spPr>
          <a:xfrm>
            <a:off x="1333500" y="6136446"/>
            <a:ext cx="508261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DALL-E mini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のオンラインデモ</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https://</a:t>
            </a: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huggingface.co</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/spaces/</a:t>
            </a: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dalle</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-mini/</a:t>
            </a: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dalle</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-mini</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D6205322-FFF5-4629-B19D-68D0426777DB}"/>
              </a:ext>
            </a:extLst>
          </p:cNvPr>
          <p:cNvSpPr txBox="1"/>
          <p:nvPr/>
        </p:nvSpPr>
        <p:spPr>
          <a:xfrm>
            <a:off x="1092200" y="1909346"/>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元の文章</a:t>
            </a:r>
          </a:p>
        </p:txBody>
      </p:sp>
      <p:sp>
        <p:nvSpPr>
          <p:cNvPr id="9" name="テキスト ボックス 8">
            <a:extLst>
              <a:ext uri="{FF2B5EF4-FFF2-40B4-BE49-F238E27FC236}">
                <a16:creationId xmlns:a16="http://schemas.microsoft.com/office/drawing/2014/main" id="{D504BC52-272A-4328-B222-1DDF9B064E9A}"/>
              </a:ext>
            </a:extLst>
          </p:cNvPr>
          <p:cNvSpPr txBox="1"/>
          <p:nvPr/>
        </p:nvSpPr>
        <p:spPr>
          <a:xfrm>
            <a:off x="5489463" y="5748827"/>
            <a:ext cx="266290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AI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が生成した画像</a:t>
            </a:r>
          </a:p>
        </p:txBody>
      </p:sp>
    </p:spTree>
    <p:extLst>
      <p:ext uri="{BB962C8B-B14F-4D97-AF65-F5344CB8AC3E}">
        <p14:creationId xmlns:p14="http://schemas.microsoft.com/office/powerpoint/2010/main" val="1290055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EBB5D1-4485-5102-9028-A1AAC3D2D11D}"/>
              </a:ext>
            </a:extLst>
          </p:cNvPr>
          <p:cNvSpPr>
            <a:spLocks noGrp="1"/>
          </p:cNvSpPr>
          <p:nvPr>
            <p:ph type="title"/>
          </p:nvPr>
        </p:nvSpPr>
        <p:spPr/>
        <p:txBody>
          <a:bodyPr>
            <a:normAutofit fontScale="90000"/>
          </a:bodyPr>
          <a:lstStyle/>
          <a:p>
            <a:r>
              <a:rPr kumimoji="1" lang="ja-JP" altLang="en-US" dirty="0"/>
              <a:t>文書合成（データの分析）</a:t>
            </a:r>
          </a:p>
        </p:txBody>
      </p:sp>
      <p:sp>
        <p:nvSpPr>
          <p:cNvPr id="4" name="スライド番号プレースホルダー 3">
            <a:extLst>
              <a:ext uri="{FF2B5EF4-FFF2-40B4-BE49-F238E27FC236}">
                <a16:creationId xmlns:a16="http://schemas.microsoft.com/office/drawing/2014/main" id="{94293348-BC5D-E7BA-B3F3-5E3D33170D0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972EAD4E-2B98-B451-3D0B-F9A67C80C11A}"/>
              </a:ext>
            </a:extLst>
          </p:cNvPr>
          <p:cNvPicPr>
            <a:picLocks noChangeAspect="1"/>
          </p:cNvPicPr>
          <p:nvPr/>
        </p:nvPicPr>
        <p:blipFill>
          <a:blip r:embed="rId2"/>
          <a:stretch>
            <a:fillRect/>
          </a:stretch>
        </p:blipFill>
        <p:spPr>
          <a:xfrm>
            <a:off x="149095" y="846253"/>
            <a:ext cx="8977958" cy="2106497"/>
          </a:xfrm>
          <a:prstGeom prst="rect">
            <a:avLst/>
          </a:prstGeom>
        </p:spPr>
      </p:pic>
      <p:sp>
        <p:nvSpPr>
          <p:cNvPr id="7" name="テキスト ボックス 6">
            <a:extLst>
              <a:ext uri="{FF2B5EF4-FFF2-40B4-BE49-F238E27FC236}">
                <a16:creationId xmlns:a16="http://schemas.microsoft.com/office/drawing/2014/main" id="{EE35282D-5756-4735-DD86-17D31CB5FA27}"/>
              </a:ext>
            </a:extLst>
          </p:cNvPr>
          <p:cNvSpPr txBox="1"/>
          <p:nvPr/>
        </p:nvSpPr>
        <p:spPr>
          <a:xfrm>
            <a:off x="7542419" y="4743639"/>
            <a:ext cx="14318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AI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の回答</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id="{CEAE0972-82EF-8A4E-9D36-49B7EFC1E7DF}"/>
              </a:ext>
            </a:extLst>
          </p:cNvPr>
          <p:cNvPicPr>
            <a:picLocks noChangeAspect="1"/>
          </p:cNvPicPr>
          <p:nvPr/>
        </p:nvPicPr>
        <p:blipFill>
          <a:blip r:embed="rId3"/>
          <a:stretch>
            <a:fillRect/>
          </a:stretch>
        </p:blipFill>
        <p:spPr>
          <a:xfrm>
            <a:off x="72532" y="3592591"/>
            <a:ext cx="7501637" cy="2763760"/>
          </a:xfrm>
          <a:prstGeom prst="rect">
            <a:avLst/>
          </a:prstGeom>
        </p:spPr>
      </p:pic>
      <p:sp>
        <p:nvSpPr>
          <p:cNvPr id="10" name="テキスト ボックス 9">
            <a:extLst>
              <a:ext uri="{FF2B5EF4-FFF2-40B4-BE49-F238E27FC236}">
                <a16:creationId xmlns:a16="http://schemas.microsoft.com/office/drawing/2014/main" id="{1282F569-4A85-647C-9BAC-6F710B94DF0F}"/>
              </a:ext>
            </a:extLst>
          </p:cNvPr>
          <p:cNvSpPr txBox="1"/>
          <p:nvPr/>
        </p:nvSpPr>
        <p:spPr>
          <a:xfrm>
            <a:off x="996950" y="6498306"/>
            <a:ext cx="4572000" cy="369332"/>
          </a:xfrm>
          <a:prstGeom prst="rect">
            <a:avLst/>
          </a:prstGeom>
          <a:noFill/>
        </p:spPr>
        <p:txBody>
          <a:bodyPr wrap="square">
            <a:spAutoFit/>
          </a:bodyPr>
          <a:lstStyle/>
          <a:p>
            <a:r>
              <a:rPr lang="ja-JP" altLang="en-US" dirty="0"/>
              <a:t>https://talkai.info/ja/chat/</a:t>
            </a:r>
          </a:p>
        </p:txBody>
      </p:sp>
    </p:spTree>
    <p:extLst>
      <p:ext uri="{BB962C8B-B14F-4D97-AF65-F5344CB8AC3E}">
        <p14:creationId xmlns:p14="http://schemas.microsoft.com/office/powerpoint/2010/main" val="1947449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4D444F-B50B-2454-E03A-55786673662A}"/>
              </a:ext>
            </a:extLst>
          </p:cNvPr>
          <p:cNvSpPr>
            <a:spLocks noGrp="1"/>
          </p:cNvSpPr>
          <p:nvPr>
            <p:ph type="title"/>
          </p:nvPr>
        </p:nvSpPr>
        <p:spPr/>
        <p:txBody>
          <a:bodyPr>
            <a:normAutofit fontScale="90000"/>
          </a:bodyPr>
          <a:lstStyle/>
          <a:p>
            <a:r>
              <a:rPr kumimoji="1" lang="ja-JP" altLang="en-US" dirty="0"/>
              <a:t>プログラム支援</a:t>
            </a:r>
          </a:p>
        </p:txBody>
      </p:sp>
      <p:sp>
        <p:nvSpPr>
          <p:cNvPr id="4" name="スライド番号プレースホルダー 3">
            <a:extLst>
              <a:ext uri="{FF2B5EF4-FFF2-40B4-BE49-F238E27FC236}">
                <a16:creationId xmlns:a16="http://schemas.microsoft.com/office/drawing/2014/main" id="{2AC3B8DF-83DD-6B63-A9EC-10E97548A1B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259FBC83-817A-6694-7D9F-61ACBB25325C}"/>
              </a:ext>
            </a:extLst>
          </p:cNvPr>
          <p:cNvPicPr>
            <a:picLocks noChangeAspect="1"/>
          </p:cNvPicPr>
          <p:nvPr/>
        </p:nvPicPr>
        <p:blipFill>
          <a:blip r:embed="rId2"/>
          <a:stretch>
            <a:fillRect/>
          </a:stretch>
        </p:blipFill>
        <p:spPr>
          <a:xfrm>
            <a:off x="419015" y="644893"/>
            <a:ext cx="6597735" cy="971760"/>
          </a:xfrm>
          <a:prstGeom prst="rect">
            <a:avLst/>
          </a:prstGeom>
        </p:spPr>
      </p:pic>
      <p:pic>
        <p:nvPicPr>
          <p:cNvPr id="8" name="図 7">
            <a:extLst>
              <a:ext uri="{FF2B5EF4-FFF2-40B4-BE49-F238E27FC236}">
                <a16:creationId xmlns:a16="http://schemas.microsoft.com/office/drawing/2014/main" id="{3409CF43-4AE4-AAAB-E367-10A72FB5C618}"/>
              </a:ext>
            </a:extLst>
          </p:cNvPr>
          <p:cNvPicPr>
            <a:picLocks noChangeAspect="1"/>
          </p:cNvPicPr>
          <p:nvPr/>
        </p:nvPicPr>
        <p:blipFill>
          <a:blip r:embed="rId3"/>
          <a:stretch>
            <a:fillRect/>
          </a:stretch>
        </p:blipFill>
        <p:spPr>
          <a:xfrm>
            <a:off x="774586" y="1616653"/>
            <a:ext cx="5397614" cy="4907974"/>
          </a:xfrm>
          <a:prstGeom prst="rect">
            <a:avLst/>
          </a:prstGeom>
        </p:spPr>
      </p:pic>
      <p:sp>
        <p:nvSpPr>
          <p:cNvPr id="9" name="テキスト ボックス 8">
            <a:extLst>
              <a:ext uri="{FF2B5EF4-FFF2-40B4-BE49-F238E27FC236}">
                <a16:creationId xmlns:a16="http://schemas.microsoft.com/office/drawing/2014/main" id="{50937BB6-CEE6-DE0D-F50F-81430B109D60}"/>
              </a:ext>
            </a:extLst>
          </p:cNvPr>
          <p:cNvSpPr txBox="1"/>
          <p:nvPr/>
        </p:nvSpPr>
        <p:spPr>
          <a:xfrm>
            <a:off x="6300849" y="4132812"/>
            <a:ext cx="14318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AI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の回答</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E2199ED4-B63B-BD16-C164-B3CEA0453820}"/>
              </a:ext>
            </a:extLst>
          </p:cNvPr>
          <p:cNvSpPr txBox="1"/>
          <p:nvPr/>
        </p:nvSpPr>
        <p:spPr>
          <a:xfrm>
            <a:off x="996950" y="6498306"/>
            <a:ext cx="4572000" cy="369332"/>
          </a:xfrm>
          <a:prstGeom prst="rect">
            <a:avLst/>
          </a:prstGeom>
          <a:noFill/>
        </p:spPr>
        <p:txBody>
          <a:bodyPr wrap="square">
            <a:spAutoFit/>
          </a:bodyPr>
          <a:lstStyle/>
          <a:p>
            <a:r>
              <a:rPr lang="ja-JP" altLang="en-US" dirty="0"/>
              <a:t>https://talkai.info/ja/chat/</a:t>
            </a:r>
          </a:p>
        </p:txBody>
      </p:sp>
    </p:spTree>
    <p:extLst>
      <p:ext uri="{BB962C8B-B14F-4D97-AF65-F5344CB8AC3E}">
        <p14:creationId xmlns:p14="http://schemas.microsoft.com/office/powerpoint/2010/main" val="1824531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翻訳（日本語から英語，英語から日本語）</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200025" y="764565"/>
            <a:ext cx="7762875" cy="2436813"/>
          </a:xfrm>
          <a:prstGeom prst="rect">
            <a:avLst/>
          </a:prstGeom>
        </p:spPr>
      </p:pic>
      <p:pic>
        <p:nvPicPr>
          <p:cNvPr id="6" name="図 5"/>
          <p:cNvPicPr>
            <a:picLocks noChangeAspect="1"/>
          </p:cNvPicPr>
          <p:nvPr/>
        </p:nvPicPr>
        <p:blipFill>
          <a:blip r:embed="rId3"/>
          <a:stretch>
            <a:fillRect/>
          </a:stretch>
        </p:blipFill>
        <p:spPr>
          <a:xfrm>
            <a:off x="200025" y="3321050"/>
            <a:ext cx="7962900" cy="2980031"/>
          </a:xfrm>
          <a:prstGeom prst="rect">
            <a:avLst/>
          </a:prstGeom>
        </p:spPr>
      </p:pic>
      <p:sp>
        <p:nvSpPr>
          <p:cNvPr id="3" name="テキスト ボックス 2">
            <a:extLst>
              <a:ext uri="{FF2B5EF4-FFF2-40B4-BE49-F238E27FC236}">
                <a16:creationId xmlns:a16="http://schemas.microsoft.com/office/drawing/2014/main" id="{E9A1D59F-5BF6-44F1-865E-4F04BB3F2DCC}"/>
              </a:ext>
            </a:extLst>
          </p:cNvPr>
          <p:cNvSpPr txBox="1"/>
          <p:nvPr/>
        </p:nvSpPr>
        <p:spPr>
          <a:xfrm>
            <a:off x="696312" y="6343652"/>
            <a:ext cx="73173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DeepL</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翻訳ツール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https://</a:t>
            </a:r>
            <a:r>
              <a:rPr kumimoji="1"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www.deepl.com</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/ja/translator</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72481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翻訳（ファイルの使用）</a:t>
            </a:r>
          </a:p>
        </p:txBody>
      </p:sp>
      <p:sp>
        <p:nvSpPr>
          <p:cNvPr id="3" name="コンテンツ プレースホルダー 2"/>
          <p:cNvSpPr>
            <a:spLocks noGrp="1"/>
          </p:cNvSpPr>
          <p:nvPr>
            <p:ph idx="1"/>
          </p:nvPr>
        </p:nvSpPr>
        <p:spPr>
          <a:xfrm>
            <a:off x="321845" y="846253"/>
            <a:ext cx="8461208" cy="1420697"/>
          </a:xfrm>
        </p:spPr>
        <p:txBody>
          <a:bodyPr>
            <a:normAutofit/>
          </a:bodyPr>
          <a:lstStyle/>
          <a:p>
            <a:pPr marL="0" indent="0">
              <a:buNone/>
            </a:pPr>
            <a:r>
              <a:rPr kumimoji="1" lang="ja-JP" altLang="en-US" sz="2400" b="1" dirty="0"/>
              <a:t>ワード</a:t>
            </a:r>
            <a:r>
              <a:rPr kumimoji="1" lang="ja-JP" altLang="en-US" sz="2400" dirty="0"/>
              <a:t>，</a:t>
            </a:r>
            <a:r>
              <a:rPr kumimoji="1" lang="ja-JP" altLang="en-US" sz="2400" b="1" dirty="0"/>
              <a:t>パワーポイント</a:t>
            </a:r>
            <a:r>
              <a:rPr kumimoji="1" lang="ja-JP" altLang="en-US" sz="2400" dirty="0"/>
              <a:t>ファイルの中から，</a:t>
            </a:r>
            <a:endParaRPr lang="en-US" altLang="ja-JP" sz="2400" dirty="0"/>
          </a:p>
          <a:p>
            <a:pPr marL="0" indent="0">
              <a:buNone/>
            </a:pPr>
            <a:r>
              <a:rPr lang="ja-JP" altLang="en-US" sz="2400" dirty="0"/>
              <a:t>文字のデータを取り出すことも当たり前に</a:t>
            </a:r>
            <a:endParaRPr kumimoji="1" lang="en-US" altLang="ja-JP"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4572000" y="2452935"/>
            <a:ext cx="4038600" cy="2389852"/>
          </a:xfrm>
          <a:prstGeom prst="rect">
            <a:avLst/>
          </a:prstGeom>
        </p:spPr>
      </p:pic>
      <p:pic>
        <p:nvPicPr>
          <p:cNvPr id="6" name="図 5"/>
          <p:cNvPicPr>
            <a:picLocks noChangeAspect="1"/>
          </p:cNvPicPr>
          <p:nvPr/>
        </p:nvPicPr>
        <p:blipFill>
          <a:blip r:embed="rId3"/>
          <a:stretch>
            <a:fillRect/>
          </a:stretch>
        </p:blipFill>
        <p:spPr>
          <a:xfrm>
            <a:off x="1101725" y="2063757"/>
            <a:ext cx="2695575" cy="1179551"/>
          </a:xfrm>
          <a:prstGeom prst="rect">
            <a:avLst/>
          </a:prstGeom>
        </p:spPr>
      </p:pic>
      <p:pic>
        <p:nvPicPr>
          <p:cNvPr id="7" name="図 6"/>
          <p:cNvPicPr>
            <a:picLocks noChangeAspect="1"/>
          </p:cNvPicPr>
          <p:nvPr/>
        </p:nvPicPr>
        <p:blipFill>
          <a:blip r:embed="rId4"/>
          <a:stretch>
            <a:fillRect/>
          </a:stretch>
        </p:blipFill>
        <p:spPr>
          <a:xfrm>
            <a:off x="1101725" y="3348151"/>
            <a:ext cx="2692845" cy="874599"/>
          </a:xfrm>
          <a:prstGeom prst="rect">
            <a:avLst/>
          </a:prstGeom>
        </p:spPr>
      </p:pic>
      <p:pic>
        <p:nvPicPr>
          <p:cNvPr id="8" name="図 7"/>
          <p:cNvPicPr>
            <a:picLocks noChangeAspect="1"/>
          </p:cNvPicPr>
          <p:nvPr/>
        </p:nvPicPr>
        <p:blipFill>
          <a:blip r:embed="rId5"/>
          <a:stretch>
            <a:fillRect/>
          </a:stretch>
        </p:blipFill>
        <p:spPr>
          <a:xfrm>
            <a:off x="1101726" y="4327593"/>
            <a:ext cx="2551282" cy="1000057"/>
          </a:xfrm>
          <a:prstGeom prst="rect">
            <a:avLst/>
          </a:prstGeom>
        </p:spPr>
      </p:pic>
      <p:sp>
        <p:nvSpPr>
          <p:cNvPr id="9" name="テキスト ボックス 8">
            <a:extLst>
              <a:ext uri="{FF2B5EF4-FFF2-40B4-BE49-F238E27FC236}">
                <a16:creationId xmlns:a16="http://schemas.microsoft.com/office/drawing/2014/main" id="{BD159980-819C-4C3B-BD47-9E4037C54248}"/>
              </a:ext>
            </a:extLst>
          </p:cNvPr>
          <p:cNvSpPr txBox="1"/>
          <p:nvPr/>
        </p:nvSpPr>
        <p:spPr>
          <a:xfrm>
            <a:off x="855403" y="5588000"/>
            <a:ext cx="31854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元のパワーポイントファイル</a:t>
            </a:r>
          </a:p>
        </p:txBody>
      </p:sp>
      <p:sp>
        <p:nvSpPr>
          <p:cNvPr id="10" name="テキスト ボックス 9">
            <a:extLst>
              <a:ext uri="{FF2B5EF4-FFF2-40B4-BE49-F238E27FC236}">
                <a16:creationId xmlns:a16="http://schemas.microsoft.com/office/drawing/2014/main" id="{1A2E13B8-A79A-4A4E-AA9F-CB5972D020DD}"/>
              </a:ext>
            </a:extLst>
          </p:cNvPr>
          <p:cNvSpPr txBox="1"/>
          <p:nvPr/>
        </p:nvSpPr>
        <p:spPr>
          <a:xfrm>
            <a:off x="5849456" y="4939268"/>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翻訳結果</a:t>
            </a:r>
          </a:p>
        </p:txBody>
      </p:sp>
      <p:sp>
        <p:nvSpPr>
          <p:cNvPr id="11" name="テキスト ボックス 10">
            <a:extLst>
              <a:ext uri="{FF2B5EF4-FFF2-40B4-BE49-F238E27FC236}">
                <a16:creationId xmlns:a16="http://schemas.microsoft.com/office/drawing/2014/main" id="{67D5B44C-26C4-4619-AFC1-67EE43975F70}"/>
              </a:ext>
            </a:extLst>
          </p:cNvPr>
          <p:cNvSpPr txBox="1"/>
          <p:nvPr/>
        </p:nvSpPr>
        <p:spPr>
          <a:xfrm>
            <a:off x="658212" y="6337302"/>
            <a:ext cx="73173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DeepL</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翻訳ツール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https://</a:t>
            </a:r>
            <a:r>
              <a:rPr kumimoji="1"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www.deepl.com</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/ja/translator</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89059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931521-2DEA-6557-5630-9187684228F0}"/>
              </a:ext>
            </a:extLst>
          </p:cNvPr>
          <p:cNvSpPr>
            <a:spLocks noGrp="1"/>
          </p:cNvSpPr>
          <p:nvPr>
            <p:ph type="title"/>
          </p:nvPr>
        </p:nvSpPr>
        <p:spPr/>
        <p:txBody>
          <a:bodyPr>
            <a:normAutofit fontScale="90000"/>
          </a:bodyPr>
          <a:lstStyle/>
          <a:p>
            <a:r>
              <a:rPr kumimoji="1" lang="ja-JP" altLang="en-US" dirty="0"/>
              <a:t>要約</a:t>
            </a:r>
          </a:p>
        </p:txBody>
      </p:sp>
      <p:sp>
        <p:nvSpPr>
          <p:cNvPr id="4" name="スライド番号プレースホルダー 3">
            <a:extLst>
              <a:ext uri="{FF2B5EF4-FFF2-40B4-BE49-F238E27FC236}">
                <a16:creationId xmlns:a16="http://schemas.microsoft.com/office/drawing/2014/main" id="{C1784507-B40C-087B-F10F-6E1A818D39D2}"/>
              </a:ext>
            </a:extLst>
          </p:cNvPr>
          <p:cNvSpPr>
            <a:spLocks noGrp="1"/>
          </p:cNvSpPr>
          <p:nvPr>
            <p:ph type="sldNum" sz="quarter" idx="12"/>
          </p:nvPr>
        </p:nvSpPr>
        <p:spPr/>
        <p:txBody>
          <a:bodyPr/>
          <a:lstStyle/>
          <a:p>
            <a:fld id="{E205D82C-95A1-431E-8E38-AA614A14CDCF}" type="slidenum">
              <a:rPr kumimoji="1" lang="ja-JP" altLang="en-US" smtClean="0"/>
              <a:pPr/>
              <a:t>27</a:t>
            </a:fld>
            <a:endParaRPr kumimoji="1" lang="ja-JP" altLang="en-US" dirty="0"/>
          </a:p>
        </p:txBody>
      </p:sp>
      <p:pic>
        <p:nvPicPr>
          <p:cNvPr id="6" name="図 5">
            <a:extLst>
              <a:ext uri="{FF2B5EF4-FFF2-40B4-BE49-F238E27FC236}">
                <a16:creationId xmlns:a16="http://schemas.microsoft.com/office/drawing/2014/main" id="{3AF49275-221E-0479-9EF3-92E5F02EF832}"/>
              </a:ext>
            </a:extLst>
          </p:cNvPr>
          <p:cNvPicPr>
            <a:picLocks noChangeAspect="1"/>
          </p:cNvPicPr>
          <p:nvPr/>
        </p:nvPicPr>
        <p:blipFill>
          <a:blip r:embed="rId2"/>
          <a:stretch>
            <a:fillRect/>
          </a:stretch>
        </p:blipFill>
        <p:spPr>
          <a:xfrm>
            <a:off x="409452" y="600443"/>
            <a:ext cx="7140698" cy="4098058"/>
          </a:xfrm>
          <a:prstGeom prst="rect">
            <a:avLst/>
          </a:prstGeom>
        </p:spPr>
      </p:pic>
      <p:sp>
        <p:nvSpPr>
          <p:cNvPr id="7" name="テキスト ボックス 6">
            <a:extLst>
              <a:ext uri="{FF2B5EF4-FFF2-40B4-BE49-F238E27FC236}">
                <a16:creationId xmlns:a16="http://schemas.microsoft.com/office/drawing/2014/main" id="{96EE18FD-75E4-0B92-63F9-F429291A2D8F}"/>
              </a:ext>
            </a:extLst>
          </p:cNvPr>
          <p:cNvSpPr txBox="1"/>
          <p:nvPr/>
        </p:nvSpPr>
        <p:spPr>
          <a:xfrm>
            <a:off x="7712198" y="5675862"/>
            <a:ext cx="14318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AI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の回答</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 name="図 9">
            <a:extLst>
              <a:ext uri="{FF2B5EF4-FFF2-40B4-BE49-F238E27FC236}">
                <a16:creationId xmlns:a16="http://schemas.microsoft.com/office/drawing/2014/main" id="{A52A7232-1263-6788-C20C-638233FDAD99}"/>
              </a:ext>
            </a:extLst>
          </p:cNvPr>
          <p:cNvPicPr>
            <a:picLocks noChangeAspect="1"/>
          </p:cNvPicPr>
          <p:nvPr/>
        </p:nvPicPr>
        <p:blipFill>
          <a:blip r:embed="rId3"/>
          <a:stretch>
            <a:fillRect/>
          </a:stretch>
        </p:blipFill>
        <p:spPr>
          <a:xfrm>
            <a:off x="118951" y="4789022"/>
            <a:ext cx="7676996" cy="1681628"/>
          </a:xfrm>
          <a:prstGeom prst="rect">
            <a:avLst/>
          </a:prstGeom>
        </p:spPr>
      </p:pic>
      <p:sp>
        <p:nvSpPr>
          <p:cNvPr id="11" name="テキスト ボックス 10">
            <a:extLst>
              <a:ext uri="{FF2B5EF4-FFF2-40B4-BE49-F238E27FC236}">
                <a16:creationId xmlns:a16="http://schemas.microsoft.com/office/drawing/2014/main" id="{DF713B36-DA0B-6CB6-5EA8-017E8D5BF6BB}"/>
              </a:ext>
            </a:extLst>
          </p:cNvPr>
          <p:cNvSpPr txBox="1"/>
          <p:nvPr/>
        </p:nvSpPr>
        <p:spPr>
          <a:xfrm>
            <a:off x="996950" y="6498306"/>
            <a:ext cx="4572000" cy="369332"/>
          </a:xfrm>
          <a:prstGeom prst="rect">
            <a:avLst/>
          </a:prstGeom>
          <a:noFill/>
        </p:spPr>
        <p:txBody>
          <a:bodyPr wrap="square">
            <a:spAutoFit/>
          </a:bodyPr>
          <a:lstStyle/>
          <a:p>
            <a:r>
              <a:rPr lang="ja-JP" altLang="en-US" dirty="0"/>
              <a:t>https://talkai.info/ja/chat/</a:t>
            </a:r>
          </a:p>
        </p:txBody>
      </p:sp>
    </p:spTree>
    <p:extLst>
      <p:ext uri="{BB962C8B-B14F-4D97-AF65-F5344CB8AC3E}">
        <p14:creationId xmlns:p14="http://schemas.microsoft.com/office/powerpoint/2010/main" val="2731932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58CB9B-B62E-5655-FA79-B3C891E78516}"/>
              </a:ext>
            </a:extLst>
          </p:cNvPr>
          <p:cNvSpPr>
            <a:spLocks noGrp="1"/>
          </p:cNvSpPr>
          <p:nvPr>
            <p:ph type="title"/>
          </p:nvPr>
        </p:nvSpPr>
        <p:spPr/>
        <p:txBody>
          <a:bodyPr>
            <a:normAutofit fontScale="90000"/>
          </a:bodyPr>
          <a:lstStyle/>
          <a:p>
            <a:r>
              <a:rPr lang="ja-JP" altLang="en-US" dirty="0"/>
              <a:t>ここまでのまとめ</a:t>
            </a:r>
            <a:endParaRPr kumimoji="1" lang="ja-JP" altLang="en-US" dirty="0"/>
          </a:p>
        </p:txBody>
      </p:sp>
      <p:sp>
        <p:nvSpPr>
          <p:cNvPr id="3" name="コンテンツ プレースホルダー 2">
            <a:extLst>
              <a:ext uri="{FF2B5EF4-FFF2-40B4-BE49-F238E27FC236}">
                <a16:creationId xmlns:a16="http://schemas.microsoft.com/office/drawing/2014/main" id="{5C5AD22C-E220-F364-C21A-CC9DDAB2C217}"/>
              </a:ext>
            </a:extLst>
          </p:cNvPr>
          <p:cNvSpPr>
            <a:spLocks noGrp="1"/>
          </p:cNvSpPr>
          <p:nvPr>
            <p:ph idx="1"/>
          </p:nvPr>
        </p:nvSpPr>
        <p:spPr>
          <a:xfrm>
            <a:off x="321845" y="846252"/>
            <a:ext cx="8461208" cy="6011748"/>
          </a:xfrm>
        </p:spPr>
        <p:txBody>
          <a:bodyPr>
            <a:normAutofit/>
          </a:bodyPr>
          <a:lstStyle/>
          <a:p>
            <a:pPr marL="0" indent="0">
              <a:buNone/>
            </a:pPr>
            <a:r>
              <a:rPr kumimoji="1" lang="ja-JP" altLang="en-US" sz="2400" b="1" dirty="0"/>
              <a:t>自然言語処理</a:t>
            </a:r>
            <a:r>
              <a:rPr kumimoji="1" lang="ja-JP" altLang="en-US" sz="2400" dirty="0"/>
              <a:t>は、</a:t>
            </a:r>
            <a:r>
              <a:rPr kumimoji="1" lang="ja-JP" altLang="en-US" sz="2400" b="1" dirty="0"/>
              <a:t>人間が普段使う言語</a:t>
            </a:r>
            <a:r>
              <a:rPr kumimoji="1" lang="ja-JP" altLang="en-US" sz="2400" dirty="0"/>
              <a:t>（日本語、英語など）を</a:t>
            </a:r>
            <a:r>
              <a:rPr kumimoji="1" lang="ja-JP" altLang="en-US" sz="2400" b="1" dirty="0"/>
              <a:t>コンピュータが理解したり、生成する技術</a:t>
            </a:r>
            <a:endParaRPr kumimoji="1" lang="ja-JP" altLang="en-US" sz="2400" dirty="0"/>
          </a:p>
          <a:p>
            <a:pPr marL="0" indent="0">
              <a:buNone/>
            </a:pPr>
            <a:endParaRPr kumimoji="1" lang="en-US" altLang="ja-JP" sz="2400" b="1" u="sng" dirty="0"/>
          </a:p>
          <a:p>
            <a:pPr marL="0" indent="0">
              <a:buNone/>
            </a:pPr>
            <a:r>
              <a:rPr kumimoji="1" lang="ja-JP" altLang="en-US" sz="2400" b="1" u="sng" dirty="0"/>
              <a:t>応用例</a:t>
            </a:r>
            <a:endParaRPr kumimoji="1" lang="en-US" altLang="ja-JP" sz="2400" b="1" u="sng" dirty="0"/>
          </a:p>
          <a:p>
            <a:r>
              <a:rPr kumimoji="1" lang="ja-JP" altLang="en-US" sz="2400" b="1" dirty="0"/>
              <a:t>情報検索</a:t>
            </a:r>
            <a:r>
              <a:rPr kumimoji="1" lang="ja-JP" altLang="en-US" sz="2400" dirty="0"/>
              <a:t>：インターネットから情報を検索</a:t>
            </a:r>
          </a:p>
          <a:p>
            <a:r>
              <a:rPr kumimoji="1" lang="en-US" altLang="ja-JP" sz="2400" b="1" dirty="0"/>
              <a:t>AI</a:t>
            </a:r>
            <a:r>
              <a:rPr kumimoji="1" lang="ja-JP" altLang="en-US" sz="2400" b="1" dirty="0"/>
              <a:t>との対話、</a:t>
            </a:r>
            <a:r>
              <a:rPr kumimoji="1" lang="en-US" altLang="ja-JP" sz="2400" b="1" dirty="0"/>
              <a:t>AI</a:t>
            </a:r>
            <a:r>
              <a:rPr kumimoji="1" lang="ja-JP" altLang="en-US" sz="2400" b="1" dirty="0"/>
              <a:t>への指示</a:t>
            </a:r>
            <a:r>
              <a:rPr kumimoji="1" lang="ja-JP" altLang="en-US" sz="2400" dirty="0"/>
              <a:t>：</a:t>
            </a:r>
            <a:r>
              <a:rPr kumimoji="1" lang="en-US" altLang="ja-JP" sz="2400" dirty="0"/>
              <a:t>AI</a:t>
            </a:r>
            <a:r>
              <a:rPr kumimoji="1" lang="ja-JP" altLang="en-US" sz="2400" dirty="0"/>
              <a:t>が</a:t>
            </a:r>
            <a:r>
              <a:rPr lang="ja-JP" altLang="en-US" sz="2400" dirty="0"/>
              <a:t>対話や指示に</a:t>
            </a:r>
            <a:r>
              <a:rPr kumimoji="1" lang="ja-JP" altLang="en-US" sz="2400" dirty="0"/>
              <a:t>応じる</a:t>
            </a:r>
            <a:endParaRPr lang="en-US" altLang="ja-JP" sz="2400" dirty="0"/>
          </a:p>
          <a:p>
            <a:r>
              <a:rPr kumimoji="1" lang="ja-JP" altLang="en-US" sz="2400" b="1" dirty="0"/>
              <a:t>プログラミング支援</a:t>
            </a:r>
            <a:endParaRPr lang="en-US" altLang="ja-JP" sz="2400" b="1" dirty="0"/>
          </a:p>
          <a:p>
            <a:r>
              <a:rPr kumimoji="1" lang="ja-JP" altLang="en-US" sz="2400" b="1" dirty="0"/>
              <a:t>人間の指示による文書の作成や推敲</a:t>
            </a:r>
            <a:endParaRPr kumimoji="1" lang="ja-JP" altLang="en-US" sz="2400" dirty="0"/>
          </a:p>
          <a:p>
            <a:r>
              <a:rPr kumimoji="1" lang="ja-JP" altLang="en-US" sz="2400" b="1" dirty="0"/>
              <a:t>翻訳</a:t>
            </a:r>
            <a:r>
              <a:rPr lang="ja-JP" altLang="en-US" sz="2400" dirty="0"/>
              <a:t>：</a:t>
            </a:r>
            <a:r>
              <a:rPr kumimoji="1" lang="ja-JP" altLang="en-US" sz="2400" dirty="0"/>
              <a:t>異なる言語間で翻訳</a:t>
            </a:r>
          </a:p>
          <a:p>
            <a:r>
              <a:rPr kumimoji="1" lang="ja-JP" altLang="en-US" sz="2400" b="1" dirty="0"/>
              <a:t>要約</a:t>
            </a:r>
            <a:r>
              <a:rPr kumimoji="1" lang="ja-JP" altLang="en-US" sz="2400" dirty="0"/>
              <a:t>：文章から要点を抜き出す</a:t>
            </a:r>
            <a:endParaRPr kumimoji="1" lang="en-US" altLang="ja-JP" sz="2400" dirty="0"/>
          </a:p>
          <a:p>
            <a:pPr marL="0" indent="0">
              <a:buNone/>
            </a:pPr>
            <a:endParaRPr kumimoji="1" lang="en-US" altLang="ja-JP" sz="2400" b="1" u="sng" dirty="0"/>
          </a:p>
        </p:txBody>
      </p:sp>
      <p:sp>
        <p:nvSpPr>
          <p:cNvPr id="4" name="スライド番号プレースホルダー 3">
            <a:extLst>
              <a:ext uri="{FF2B5EF4-FFF2-40B4-BE49-F238E27FC236}">
                <a16:creationId xmlns:a16="http://schemas.microsoft.com/office/drawing/2014/main" id="{EA645F34-AE44-8F7B-9437-12D7EAFF2AB8}"/>
              </a:ext>
            </a:extLst>
          </p:cNvPr>
          <p:cNvSpPr>
            <a:spLocks noGrp="1"/>
          </p:cNvSpPr>
          <p:nvPr>
            <p:ph type="sldNum" sz="quarter" idx="12"/>
          </p:nvPr>
        </p:nvSpPr>
        <p:spPr/>
        <p:txBody>
          <a:bodyPr/>
          <a:lstStyle/>
          <a:p>
            <a:fld id="{E205D82C-95A1-431E-8E38-AA614A14CDCF}" type="slidenum">
              <a:rPr kumimoji="1" lang="ja-JP" altLang="en-US" smtClean="0"/>
              <a:pPr/>
              <a:t>28</a:t>
            </a:fld>
            <a:endParaRPr kumimoji="1" lang="ja-JP" altLang="en-US" dirty="0"/>
          </a:p>
        </p:txBody>
      </p:sp>
    </p:spTree>
    <p:extLst>
      <p:ext uri="{BB962C8B-B14F-4D97-AF65-F5344CB8AC3E}">
        <p14:creationId xmlns:p14="http://schemas.microsoft.com/office/powerpoint/2010/main" val="852263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DD35A3-6200-3796-3723-FEA28F4E17E6}"/>
              </a:ext>
            </a:extLst>
          </p:cNvPr>
          <p:cNvSpPr>
            <a:spLocks noGrp="1"/>
          </p:cNvSpPr>
          <p:nvPr>
            <p:ph type="title"/>
          </p:nvPr>
        </p:nvSpPr>
        <p:spPr/>
        <p:txBody>
          <a:bodyPr>
            <a:normAutofit fontScale="90000"/>
          </a:bodyPr>
          <a:lstStyle/>
          <a:p>
            <a:r>
              <a:rPr kumimoji="1" lang="ja-JP" altLang="en-US" dirty="0"/>
              <a:t>検索エンジンを学ぶメリット</a:t>
            </a:r>
          </a:p>
        </p:txBody>
      </p:sp>
      <p:sp>
        <p:nvSpPr>
          <p:cNvPr id="3" name="コンテンツ プレースホルダー 2">
            <a:extLst>
              <a:ext uri="{FF2B5EF4-FFF2-40B4-BE49-F238E27FC236}">
                <a16:creationId xmlns:a16="http://schemas.microsoft.com/office/drawing/2014/main" id="{66E47073-D02A-EF3B-4C14-C841ECDFEE51}"/>
              </a:ext>
            </a:extLst>
          </p:cNvPr>
          <p:cNvSpPr>
            <a:spLocks noGrp="1"/>
          </p:cNvSpPr>
          <p:nvPr>
            <p:ph idx="1"/>
          </p:nvPr>
        </p:nvSpPr>
        <p:spPr>
          <a:xfrm>
            <a:off x="321845" y="846252"/>
            <a:ext cx="8461208" cy="5836719"/>
          </a:xfrm>
        </p:spPr>
        <p:txBody>
          <a:bodyPr>
            <a:normAutofit/>
          </a:bodyPr>
          <a:lstStyle/>
          <a:p>
            <a:r>
              <a:rPr kumimoji="1" lang="ja-JP" altLang="en-US" sz="2400" b="1" dirty="0"/>
              <a:t>情報収集の効率化</a:t>
            </a:r>
            <a:endParaRPr kumimoji="1" lang="en-US" altLang="ja-JP" sz="2400" b="1" dirty="0"/>
          </a:p>
          <a:p>
            <a:pPr marL="0" indent="0">
              <a:buNone/>
            </a:pPr>
            <a:r>
              <a:rPr lang="ja-JP" altLang="en-US" sz="2400" dirty="0"/>
              <a:t>インターネットからの情報の獲得が効率的にな</a:t>
            </a:r>
            <a:r>
              <a:rPr kumimoji="1" lang="ja-JP" altLang="en-US" sz="2400" dirty="0"/>
              <a:t>る</a:t>
            </a:r>
          </a:p>
          <a:p>
            <a:r>
              <a:rPr kumimoji="1" lang="ja-JP" altLang="en-US" sz="2400" b="1" dirty="0"/>
              <a:t>リサーチ・スキルの強化</a:t>
            </a:r>
            <a:endParaRPr lang="en-US" altLang="ja-JP" sz="2400" b="1" dirty="0"/>
          </a:p>
          <a:p>
            <a:pPr marL="0" indent="0">
              <a:buNone/>
            </a:pPr>
            <a:r>
              <a:rPr lang="ja-JP" altLang="en-US" sz="2400" dirty="0"/>
              <a:t>さまざまな検索を繰り返して、検索結果の</a:t>
            </a:r>
            <a:r>
              <a:rPr kumimoji="1" lang="ja-JP" altLang="en-US" sz="2400" dirty="0"/>
              <a:t>質を確認することにより、信頼できる情報源を識別する能力</a:t>
            </a:r>
            <a:r>
              <a:rPr lang="ja-JP" altLang="en-US" sz="2400" dirty="0"/>
              <a:t>を獲得</a:t>
            </a:r>
            <a:endParaRPr kumimoji="1" lang="ja-JP" altLang="en-US" sz="2400" dirty="0"/>
          </a:p>
          <a:p>
            <a:r>
              <a:rPr lang="ja-JP" altLang="en-US" sz="2400" b="1" dirty="0"/>
              <a:t>根拠に基づく</a:t>
            </a:r>
            <a:r>
              <a:rPr kumimoji="1" lang="ja-JP" altLang="en-US" sz="2400" b="1" dirty="0"/>
              <a:t>思考の促進</a:t>
            </a:r>
            <a:endParaRPr lang="en-US" altLang="ja-JP" sz="2400" b="1" dirty="0"/>
          </a:p>
          <a:p>
            <a:pPr marL="0" indent="0">
              <a:buNone/>
            </a:pPr>
            <a:r>
              <a:rPr kumimoji="1" lang="ja-JP" altLang="en-US" sz="2400" dirty="0"/>
              <a:t>インターネットの情報の信頼性や偏りを常に確認する習慣が身につく</a:t>
            </a:r>
          </a:p>
        </p:txBody>
      </p:sp>
      <p:sp>
        <p:nvSpPr>
          <p:cNvPr id="4" name="スライド番号プレースホルダー 3">
            <a:extLst>
              <a:ext uri="{FF2B5EF4-FFF2-40B4-BE49-F238E27FC236}">
                <a16:creationId xmlns:a16="http://schemas.microsoft.com/office/drawing/2014/main" id="{BF80ABB6-BD5A-A1A2-361A-393A5ADDA3B9}"/>
              </a:ext>
            </a:extLst>
          </p:cNvPr>
          <p:cNvSpPr>
            <a:spLocks noGrp="1"/>
          </p:cNvSpPr>
          <p:nvPr>
            <p:ph type="sldNum" sz="quarter" idx="12"/>
          </p:nvPr>
        </p:nvSpPr>
        <p:spPr/>
        <p:txBody>
          <a:bodyPr/>
          <a:lstStyle/>
          <a:p>
            <a:fld id="{E205D82C-95A1-431E-8E38-AA614A14CDCF}" type="slidenum">
              <a:rPr kumimoji="1" lang="ja-JP" altLang="en-US" smtClean="0"/>
              <a:pPr/>
              <a:t>29</a:t>
            </a:fld>
            <a:endParaRPr kumimoji="1" lang="ja-JP" altLang="en-US" dirty="0"/>
          </a:p>
        </p:txBody>
      </p:sp>
    </p:spTree>
    <p:extLst>
      <p:ext uri="{BB962C8B-B14F-4D97-AF65-F5344CB8AC3E}">
        <p14:creationId xmlns:p14="http://schemas.microsoft.com/office/powerpoint/2010/main" val="2423897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787" y="-261125"/>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844461" y="1761004"/>
            <a:ext cx="5098010" cy="5044909"/>
          </a:xfrm>
        </p:spPr>
        <p:txBody>
          <a:bodyPr>
            <a:normAutofit/>
          </a:bodyPr>
          <a:lstStyle/>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イントロダクション</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自然言語処理と人工知能</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単語ベクトル</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チャットボットの概要</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チャットボットのベストプラクティス</a:t>
            </a:r>
            <a:endParaRPr lang="en-US" altLang="ja-JP" sz="2400" dirty="0">
              <a:latin typeface="ＭＳ ゴシック" panose="020B0609070205080204" pitchFamily="49" charset="-128"/>
              <a:ea typeface="ＭＳ ゴシック" panose="020B0609070205080204" pitchFamily="49" charset="-128"/>
            </a:endParaRPr>
          </a:p>
          <a:p>
            <a:pPr marL="0" indent="0">
              <a:buNone/>
            </a:pPr>
            <a:endParaRPr lang="en-US" altLang="ja-JP" sz="2400" dirty="0">
              <a:latin typeface="ＭＳ ゴシック" panose="020B0609070205080204" pitchFamily="49" charset="-128"/>
              <a:ea typeface="ＭＳ ゴシック" panose="020B0609070205080204" pitchFamily="49" charset="-128"/>
            </a:endParaRPr>
          </a:p>
          <a:p>
            <a:pPr marL="0" indent="0">
              <a:buNone/>
            </a:pPr>
            <a:endParaRPr lang="en-US" altLang="ja-JP" sz="2400" dirty="0">
              <a:latin typeface="ＭＳ ゴシック" panose="020B0609070205080204" pitchFamily="49" charset="-128"/>
              <a:ea typeface="ＭＳ ゴシック" panose="020B0609070205080204" pitchFamily="49" charset="-128"/>
            </a:endParaRPr>
          </a:p>
          <a:p>
            <a:pPr marL="0" indent="0">
              <a:buNone/>
            </a:pP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2800" b="0" i="0" u="none" strike="noStrike" kern="1200" cap="none" spc="0" normalizeH="0" baseline="0" noProof="0" dirty="0">
              <a:ln>
                <a:noFill/>
              </a:ln>
              <a:solidFill>
                <a:prstClr val="black">
                  <a:tint val="75000"/>
                </a:prstClr>
              </a:solidFill>
              <a:effectLst/>
              <a:uLnTx/>
              <a:uFillTx/>
              <a:ea typeface="メイリオ" panose="020B0604030504040204" pitchFamily="50" charset="-128"/>
              <a:cs typeface="+mn-cs"/>
            </a:endParaRPr>
          </a:p>
        </p:txBody>
      </p:sp>
    </p:spTree>
    <p:extLst>
      <p:ext uri="{BB962C8B-B14F-4D97-AF65-F5344CB8AC3E}">
        <p14:creationId xmlns:p14="http://schemas.microsoft.com/office/powerpoint/2010/main" val="3859817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DD35A3-6200-3796-3723-FEA28F4E17E6}"/>
              </a:ext>
            </a:extLst>
          </p:cNvPr>
          <p:cNvSpPr>
            <a:spLocks noGrp="1"/>
          </p:cNvSpPr>
          <p:nvPr>
            <p:ph type="title"/>
          </p:nvPr>
        </p:nvSpPr>
        <p:spPr/>
        <p:txBody>
          <a:bodyPr>
            <a:normAutofit fontScale="90000"/>
          </a:bodyPr>
          <a:lstStyle/>
          <a:p>
            <a:r>
              <a:rPr kumimoji="1" lang="ja-JP" altLang="en-US" dirty="0"/>
              <a:t>チャットボットを学ぶメリット</a:t>
            </a:r>
          </a:p>
        </p:txBody>
      </p:sp>
      <p:sp>
        <p:nvSpPr>
          <p:cNvPr id="3" name="コンテンツ プレースホルダー 2">
            <a:extLst>
              <a:ext uri="{FF2B5EF4-FFF2-40B4-BE49-F238E27FC236}">
                <a16:creationId xmlns:a16="http://schemas.microsoft.com/office/drawing/2014/main" id="{66E47073-D02A-EF3B-4C14-C841ECDFEE51}"/>
              </a:ext>
            </a:extLst>
          </p:cNvPr>
          <p:cNvSpPr>
            <a:spLocks noGrp="1"/>
          </p:cNvSpPr>
          <p:nvPr>
            <p:ph idx="1"/>
          </p:nvPr>
        </p:nvSpPr>
        <p:spPr>
          <a:xfrm>
            <a:off x="321845" y="846252"/>
            <a:ext cx="8461208" cy="5836719"/>
          </a:xfrm>
        </p:spPr>
        <p:txBody>
          <a:bodyPr>
            <a:normAutofit/>
          </a:bodyPr>
          <a:lstStyle/>
          <a:p>
            <a:r>
              <a:rPr lang="en-US" altLang="ja-JP" sz="2400" b="1" dirty="0"/>
              <a:t>AI </a:t>
            </a:r>
            <a:r>
              <a:rPr lang="ja-JP" altLang="en-US" sz="2400" b="1" dirty="0"/>
              <a:t>とのコミュニケーション能力</a:t>
            </a:r>
            <a:endParaRPr lang="en-US" altLang="ja-JP" sz="2400" b="1" dirty="0"/>
          </a:p>
          <a:p>
            <a:pPr marL="0" indent="0">
              <a:buNone/>
            </a:pPr>
            <a:r>
              <a:rPr lang="ja-JP" altLang="en-US" sz="2400" dirty="0"/>
              <a:t>チャットボットへのプロンプトの与え方の工夫により、より効果的にチャットボットを利用</a:t>
            </a:r>
            <a:endParaRPr kumimoji="1" lang="ja-JP" altLang="en-US" sz="2400" dirty="0"/>
          </a:p>
          <a:p>
            <a:r>
              <a:rPr lang="en-US" altLang="ja-JP" sz="2400" b="1" dirty="0"/>
              <a:t>AI </a:t>
            </a:r>
            <a:r>
              <a:rPr lang="ja-JP" altLang="en-US" sz="2400" b="1" dirty="0"/>
              <a:t>技術の把握</a:t>
            </a:r>
            <a:endParaRPr lang="en-US" altLang="ja-JP" sz="2400" b="1" dirty="0"/>
          </a:p>
          <a:p>
            <a:pPr marL="0" indent="0">
              <a:buNone/>
            </a:pPr>
            <a:r>
              <a:rPr kumimoji="1" lang="ja-JP" altLang="en-US" sz="2400" dirty="0"/>
              <a:t>チャットボットの対話経験を重ねることで、</a:t>
            </a:r>
            <a:r>
              <a:rPr kumimoji="1" lang="en-US" altLang="ja-JP" sz="2400" dirty="0"/>
              <a:t>AI</a:t>
            </a:r>
            <a:r>
              <a:rPr kumimoji="1" lang="ja-JP" altLang="en-US" sz="2400" dirty="0"/>
              <a:t>の限界を理解。</a:t>
            </a:r>
            <a:r>
              <a:rPr kumimoji="1" lang="en-US" altLang="ja-JP" sz="2400" dirty="0"/>
              <a:t>AI</a:t>
            </a:r>
            <a:r>
              <a:rPr kumimoji="1" lang="ja-JP" altLang="en-US" sz="2400" dirty="0"/>
              <a:t>を</a:t>
            </a:r>
            <a:r>
              <a:rPr lang="ja-JP" altLang="en-US" sz="2400" dirty="0"/>
              <a:t>活用するスキルが向上する。</a:t>
            </a:r>
            <a:endParaRPr lang="en-US" altLang="ja-JP" sz="2400" dirty="0"/>
          </a:p>
          <a:p>
            <a:r>
              <a:rPr lang="ja-JP" altLang="en-US" sz="2400" b="1" dirty="0"/>
              <a:t>課題解決スキル</a:t>
            </a:r>
            <a:endParaRPr lang="en-US" altLang="ja-JP" sz="2400" b="1" dirty="0"/>
          </a:p>
          <a:p>
            <a:pPr marL="0" indent="0">
              <a:buNone/>
            </a:pPr>
            <a:r>
              <a:rPr kumimoji="1" lang="ja-JP" altLang="en-US" sz="2400" dirty="0"/>
              <a:t>チャットボット経由でさまざまな操作が可能になり、迅速</a:t>
            </a:r>
            <a:r>
              <a:rPr lang="ja-JP" altLang="en-US" sz="2400" dirty="0"/>
              <a:t>なタスクの</a:t>
            </a:r>
            <a:r>
              <a:rPr kumimoji="1" lang="ja-JP" altLang="en-US" sz="2400" dirty="0"/>
              <a:t>実行</a:t>
            </a:r>
            <a:r>
              <a:rPr lang="ja-JP" altLang="en-US" sz="2400" dirty="0"/>
              <a:t>と</a:t>
            </a:r>
            <a:r>
              <a:rPr kumimoji="1" lang="ja-JP" altLang="en-US" sz="2400" dirty="0"/>
              <a:t>、課題解決につながる</a:t>
            </a:r>
          </a:p>
          <a:p>
            <a:pPr marL="0" indent="0">
              <a:buNone/>
            </a:pPr>
            <a:endParaRPr lang="en-US" altLang="ja-JP" b="1" dirty="0"/>
          </a:p>
        </p:txBody>
      </p:sp>
      <p:sp>
        <p:nvSpPr>
          <p:cNvPr id="4" name="スライド番号プレースホルダー 3">
            <a:extLst>
              <a:ext uri="{FF2B5EF4-FFF2-40B4-BE49-F238E27FC236}">
                <a16:creationId xmlns:a16="http://schemas.microsoft.com/office/drawing/2014/main" id="{BF80ABB6-BD5A-A1A2-361A-393A5ADDA3B9}"/>
              </a:ext>
            </a:extLst>
          </p:cNvPr>
          <p:cNvSpPr>
            <a:spLocks noGrp="1"/>
          </p:cNvSpPr>
          <p:nvPr>
            <p:ph type="sldNum" sz="quarter" idx="12"/>
          </p:nvPr>
        </p:nvSpPr>
        <p:spPr/>
        <p:txBody>
          <a:bodyPr/>
          <a:lstStyle/>
          <a:p>
            <a:fld id="{E205D82C-95A1-431E-8E38-AA614A14CDCF}" type="slidenum">
              <a:rPr kumimoji="1" lang="ja-JP" altLang="en-US" smtClean="0"/>
              <a:pPr/>
              <a:t>30</a:t>
            </a:fld>
            <a:endParaRPr kumimoji="1" lang="ja-JP" altLang="en-US" dirty="0"/>
          </a:p>
        </p:txBody>
      </p:sp>
    </p:spTree>
    <p:extLst>
      <p:ext uri="{BB962C8B-B14F-4D97-AF65-F5344CB8AC3E}">
        <p14:creationId xmlns:p14="http://schemas.microsoft.com/office/powerpoint/2010/main" val="853768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演習１．情報検索</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en-US" altLang="ja-JP" sz="2400" b="1" dirty="0"/>
              <a:t>【</a:t>
            </a:r>
            <a:r>
              <a:rPr lang="ja-JP" altLang="en-US" sz="2400" b="1" dirty="0"/>
              <a:t>トピックス</a:t>
            </a:r>
            <a:r>
              <a:rPr lang="en-US" altLang="ja-JP" sz="2400" b="1" dirty="0"/>
              <a:t>】</a:t>
            </a:r>
          </a:p>
          <a:p>
            <a:pPr marL="0" indent="0">
              <a:spcAft>
                <a:spcPts val="600"/>
              </a:spcAft>
              <a:buNone/>
            </a:pPr>
            <a:r>
              <a:rPr lang="ja-JP" altLang="en-US" sz="2400" b="1" dirty="0"/>
              <a:t>検索エンジンによる情報検索</a:t>
            </a: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31</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474460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B115822-A978-4065-9277-09451BA880B5}"/>
              </a:ext>
            </a:extLst>
          </p:cNvPr>
          <p:cNvSpPr>
            <a:spLocks noGrp="1"/>
          </p:cNvSpPr>
          <p:nvPr>
            <p:ph idx="1"/>
          </p:nvPr>
        </p:nvSpPr>
        <p:spPr>
          <a:xfrm>
            <a:off x="321845" y="136524"/>
            <a:ext cx="8461208" cy="6491342"/>
          </a:xfrm>
        </p:spPr>
        <p:txBody>
          <a:bodyPr>
            <a:normAutofit/>
          </a:bodyPr>
          <a:lstStyle/>
          <a:p>
            <a:r>
              <a:rPr kumimoji="1" lang="ja-JP" altLang="en-US" sz="2400" b="1" dirty="0"/>
              <a:t>目的</a:t>
            </a:r>
            <a:r>
              <a:rPr kumimoji="1" lang="ja-JP" altLang="en-US" sz="2400" dirty="0"/>
              <a:t>：</a:t>
            </a:r>
            <a:r>
              <a:rPr kumimoji="1" lang="ja-JP" altLang="en-US" sz="2400" b="1" dirty="0"/>
              <a:t>検索エンジンを利用し、効率的に関連情報を検索</a:t>
            </a:r>
            <a:endParaRPr kumimoji="1" lang="en-US" altLang="ja-JP" sz="2400" b="1" dirty="0"/>
          </a:p>
          <a:p>
            <a:r>
              <a:rPr lang="ja-JP" altLang="en-US" sz="2400" b="1" dirty="0"/>
              <a:t>手順</a:t>
            </a:r>
            <a:endParaRPr lang="en-US" altLang="ja-JP" sz="2400" b="1" dirty="0"/>
          </a:p>
          <a:p>
            <a:pPr marL="0" indent="0">
              <a:buNone/>
            </a:pPr>
            <a:r>
              <a:rPr lang="ja-JP" altLang="en-US" sz="2400" dirty="0"/>
              <a:t>①トピックを考え、それに関連するキーワードをリストアップする</a:t>
            </a:r>
            <a:endParaRPr lang="en-US" altLang="ja-JP" sz="2400" dirty="0"/>
          </a:p>
          <a:p>
            <a:pPr marL="0" indent="0">
              <a:buNone/>
            </a:pPr>
            <a:r>
              <a:rPr kumimoji="1" lang="ja-JP" altLang="en-US" sz="2400" dirty="0"/>
              <a:t>　トピック：脱炭素</a:t>
            </a:r>
            <a:endParaRPr kumimoji="1" lang="en-US" altLang="ja-JP" sz="2400" dirty="0"/>
          </a:p>
          <a:p>
            <a:pPr marL="0" indent="0">
              <a:buNone/>
            </a:pPr>
            <a:r>
              <a:rPr lang="ja-JP" altLang="en-US" sz="2400" dirty="0"/>
              <a:t>　キーワード：再生可能エネルギー、温室効果</a:t>
            </a:r>
            <a:endParaRPr lang="en-US" altLang="ja-JP" sz="2400" dirty="0"/>
          </a:p>
          <a:p>
            <a:pPr marL="0" indent="0">
              <a:buNone/>
            </a:pPr>
            <a:r>
              <a:rPr kumimoji="1" lang="ja-JP" altLang="en-US" sz="2400" dirty="0"/>
              <a:t>②キーワードと次の検索エンジンを使用し、関連する情報を数個以上集める</a:t>
            </a:r>
            <a:endParaRPr kumimoji="1" lang="en-US" altLang="ja-JP" sz="2400" dirty="0"/>
          </a:p>
          <a:p>
            <a:pPr marL="0" indent="0">
              <a:buNone/>
            </a:pPr>
            <a:r>
              <a:rPr lang="ja-JP" altLang="en-US" sz="2400" dirty="0"/>
              <a:t>　</a:t>
            </a:r>
            <a:r>
              <a:rPr lang="en-US" altLang="ja-JP" sz="2400" dirty="0">
                <a:hlinkClick r:id="rId2"/>
              </a:rPr>
              <a:t>https://www.google.com/?hl=ja</a:t>
            </a:r>
            <a:endParaRPr lang="en-US" altLang="ja-JP" sz="2400" dirty="0"/>
          </a:p>
          <a:p>
            <a:pPr marL="0" indent="0">
              <a:buNone/>
            </a:pPr>
            <a:r>
              <a:rPr lang="ja-JP" altLang="en-US" sz="2400" dirty="0"/>
              <a:t>③検索エンジンが推薦する情報源（ページ）が信頼できるものか、</a:t>
            </a:r>
            <a:r>
              <a:rPr lang="ja-JP" altLang="en-US" sz="2400" u="sng" dirty="0"/>
              <a:t>自分なりに判断</a:t>
            </a:r>
            <a:r>
              <a:rPr lang="ja-JP" altLang="en-US" sz="2400" dirty="0"/>
              <a:t>する</a:t>
            </a:r>
            <a:endParaRPr kumimoji="1" lang="ja-JP" altLang="en-US" sz="2400" dirty="0"/>
          </a:p>
        </p:txBody>
      </p:sp>
      <p:sp>
        <p:nvSpPr>
          <p:cNvPr id="4" name="スライド番号プレースホルダー 3">
            <a:extLst>
              <a:ext uri="{FF2B5EF4-FFF2-40B4-BE49-F238E27FC236}">
                <a16:creationId xmlns:a16="http://schemas.microsoft.com/office/drawing/2014/main" id="{4664B07B-FCEC-85EC-205E-01FB85C3E805}"/>
              </a:ext>
            </a:extLst>
          </p:cNvPr>
          <p:cNvSpPr>
            <a:spLocks noGrp="1"/>
          </p:cNvSpPr>
          <p:nvPr>
            <p:ph type="sldNum" sz="quarter" idx="12"/>
          </p:nvPr>
        </p:nvSpPr>
        <p:spPr/>
        <p:txBody>
          <a:bodyPr/>
          <a:lstStyle/>
          <a:p>
            <a:fld id="{E205D82C-95A1-431E-8E38-AA614A14CDCF}" type="slidenum">
              <a:rPr kumimoji="1" lang="ja-JP" altLang="en-US" smtClean="0"/>
              <a:t>32</a:t>
            </a:fld>
            <a:endParaRPr kumimoji="1" lang="ja-JP" altLang="en-US"/>
          </a:p>
        </p:txBody>
      </p:sp>
    </p:spTree>
    <p:extLst>
      <p:ext uri="{BB962C8B-B14F-4D97-AF65-F5344CB8AC3E}">
        <p14:creationId xmlns:p14="http://schemas.microsoft.com/office/powerpoint/2010/main" val="2585031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fontScale="90000"/>
          </a:bodyPr>
          <a:lstStyle/>
          <a:p>
            <a:pPr algn="l"/>
            <a:r>
              <a:rPr lang="ja-JP" altLang="en-US" dirty="0"/>
              <a:t>演習２．チャットボットによるデータの分析</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5177644" cy="4626141"/>
          </a:xfrm>
        </p:spPr>
        <p:txBody>
          <a:bodyPr>
            <a:normAutofit/>
          </a:bodyPr>
          <a:lstStyle/>
          <a:p>
            <a:pPr marL="0" indent="0">
              <a:spcAft>
                <a:spcPts val="600"/>
              </a:spcAft>
              <a:buNone/>
            </a:pPr>
            <a:r>
              <a:rPr lang="en-US" altLang="ja-JP" sz="2400" b="1" dirty="0"/>
              <a:t>【</a:t>
            </a:r>
            <a:r>
              <a:rPr lang="ja-JP" altLang="en-US" sz="2400" b="1" dirty="0"/>
              <a:t>トピックス</a:t>
            </a:r>
            <a:r>
              <a:rPr lang="en-US" altLang="ja-JP" sz="2400" b="1" dirty="0"/>
              <a:t>】</a:t>
            </a:r>
          </a:p>
          <a:p>
            <a:pPr>
              <a:spcAft>
                <a:spcPts val="600"/>
              </a:spcAft>
            </a:pPr>
            <a:r>
              <a:rPr lang="ja-JP" altLang="en-US" sz="2400" b="1" dirty="0"/>
              <a:t>チャットボット</a:t>
            </a:r>
            <a:endParaRPr lang="en-US" altLang="ja-JP" sz="2400" b="1" dirty="0"/>
          </a:p>
          <a:p>
            <a:pPr>
              <a:spcAft>
                <a:spcPts val="600"/>
              </a:spcAft>
            </a:pPr>
            <a:r>
              <a:rPr lang="en-US" altLang="ja-JP" sz="2400" b="1" dirty="0" err="1"/>
              <a:t>TalkAI</a:t>
            </a: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33</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937124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B115822-A978-4065-9277-09451BA880B5}"/>
              </a:ext>
            </a:extLst>
          </p:cNvPr>
          <p:cNvSpPr>
            <a:spLocks noGrp="1"/>
          </p:cNvSpPr>
          <p:nvPr>
            <p:ph idx="1"/>
          </p:nvPr>
        </p:nvSpPr>
        <p:spPr>
          <a:xfrm>
            <a:off x="321845" y="136524"/>
            <a:ext cx="8461208" cy="6491342"/>
          </a:xfrm>
        </p:spPr>
        <p:txBody>
          <a:bodyPr>
            <a:normAutofit/>
          </a:bodyPr>
          <a:lstStyle/>
          <a:p>
            <a:r>
              <a:rPr kumimoji="1" lang="ja-JP" altLang="en-US" sz="2400" b="1" dirty="0"/>
              <a:t>目的</a:t>
            </a:r>
            <a:r>
              <a:rPr kumimoji="1" lang="ja-JP" altLang="en-US" sz="2400" dirty="0"/>
              <a:t>：</a:t>
            </a:r>
            <a:r>
              <a:rPr kumimoji="1" lang="en-US" altLang="ja-JP" sz="2400" b="1" dirty="0"/>
              <a:t>AI</a:t>
            </a:r>
            <a:r>
              <a:rPr kumimoji="1" lang="ja-JP" altLang="en-US" sz="2400" b="1" dirty="0"/>
              <a:t>との効果的なコミュニケーション</a:t>
            </a:r>
            <a:endParaRPr kumimoji="1" lang="en-US" altLang="ja-JP" sz="2400" b="1" dirty="0"/>
          </a:p>
          <a:p>
            <a:pPr marL="0" indent="0">
              <a:buNone/>
            </a:pPr>
            <a:r>
              <a:rPr kumimoji="1" lang="ja-JP" altLang="en-US" sz="2400" dirty="0"/>
              <a:t>時には不正確であったり不十分な回答を出す可能性のあるチャットボットを有効に活用するスキルを向上させる</a:t>
            </a:r>
            <a:endParaRPr kumimoji="1" lang="en-US" altLang="ja-JP" sz="2400" dirty="0"/>
          </a:p>
          <a:p>
            <a:r>
              <a:rPr lang="ja-JP" altLang="en-US" sz="2400" b="1" dirty="0"/>
              <a:t>手順</a:t>
            </a:r>
            <a:endParaRPr lang="en-US" altLang="ja-JP" sz="2400" b="1" dirty="0"/>
          </a:p>
          <a:p>
            <a:pPr marL="0" indent="0">
              <a:buNone/>
            </a:pPr>
            <a:r>
              <a:rPr lang="ja-JP" altLang="en-US" sz="2400" dirty="0"/>
              <a:t>①次のチャットボット（</a:t>
            </a:r>
            <a:r>
              <a:rPr lang="en-US" altLang="ja-JP" sz="2400" dirty="0" err="1"/>
              <a:t>TalkAI</a:t>
            </a:r>
            <a:r>
              <a:rPr lang="ja-JP" altLang="en-US" sz="2400" dirty="0"/>
              <a:t>）に、さまざまな質問や指示を出す</a:t>
            </a:r>
            <a:endParaRPr lang="en-US" altLang="ja-JP" sz="2400" dirty="0"/>
          </a:p>
          <a:p>
            <a:pPr marL="0" indent="0">
              <a:buNone/>
            </a:pPr>
            <a:r>
              <a:rPr lang="en-US" altLang="ja-JP" sz="2400" dirty="0">
                <a:hlinkClick r:id="rId2"/>
              </a:rPr>
              <a:t>https://talkai.info/ja/chat/</a:t>
            </a:r>
            <a:endParaRPr lang="en-US" altLang="ja-JP" sz="2400" dirty="0"/>
          </a:p>
          <a:p>
            <a:pPr marL="0" indent="0">
              <a:buNone/>
            </a:pPr>
            <a:r>
              <a:rPr lang="ja-JP" altLang="en-US" sz="2400" dirty="0"/>
              <a:t>②対話の継続にも挑戦してみる</a:t>
            </a:r>
            <a:endParaRPr lang="en-US" altLang="ja-JP" sz="2400" dirty="0"/>
          </a:p>
          <a:p>
            <a:pPr marL="0" indent="0">
              <a:buNone/>
            </a:pPr>
            <a:r>
              <a:rPr lang="ja-JP" altLang="en-US" sz="2400" dirty="0"/>
              <a:t>例：「前の回答について　●●を改善してください」と</a:t>
            </a:r>
            <a:r>
              <a:rPr lang="en-US" altLang="ja-JP" sz="2400" dirty="0"/>
              <a:t>AI</a:t>
            </a:r>
            <a:r>
              <a:rPr lang="ja-JP" altLang="en-US" sz="2400" dirty="0"/>
              <a:t>に指示する</a:t>
            </a:r>
            <a:endParaRPr lang="en-US" altLang="ja-JP" sz="2400" dirty="0"/>
          </a:p>
          <a:p>
            <a:pPr marL="0" indent="0">
              <a:buNone/>
            </a:pPr>
            <a:r>
              <a:rPr lang="ja-JP" altLang="en-US" sz="2400" dirty="0"/>
              <a:t>③ チャットボットとの対話経験を繰り返し、その有効性、有効に使うための工夫を探索してみる</a:t>
            </a:r>
            <a:endParaRPr lang="en-US" altLang="ja-JP" sz="2400" dirty="0"/>
          </a:p>
        </p:txBody>
      </p:sp>
      <p:sp>
        <p:nvSpPr>
          <p:cNvPr id="4" name="スライド番号プレースホルダー 3">
            <a:extLst>
              <a:ext uri="{FF2B5EF4-FFF2-40B4-BE49-F238E27FC236}">
                <a16:creationId xmlns:a16="http://schemas.microsoft.com/office/drawing/2014/main" id="{4664B07B-FCEC-85EC-205E-01FB85C3E805}"/>
              </a:ext>
            </a:extLst>
          </p:cNvPr>
          <p:cNvSpPr>
            <a:spLocks noGrp="1"/>
          </p:cNvSpPr>
          <p:nvPr>
            <p:ph type="sldNum" sz="quarter" idx="12"/>
          </p:nvPr>
        </p:nvSpPr>
        <p:spPr/>
        <p:txBody>
          <a:bodyPr/>
          <a:lstStyle/>
          <a:p>
            <a:fld id="{E205D82C-95A1-431E-8E38-AA614A14CDCF}" type="slidenum">
              <a:rPr kumimoji="1" lang="ja-JP" altLang="en-US" smtClean="0"/>
              <a:t>34</a:t>
            </a:fld>
            <a:endParaRPr kumimoji="1" lang="ja-JP" altLang="en-US"/>
          </a:p>
        </p:txBody>
      </p:sp>
    </p:spTree>
    <p:extLst>
      <p:ext uri="{BB962C8B-B14F-4D97-AF65-F5344CB8AC3E}">
        <p14:creationId xmlns:p14="http://schemas.microsoft.com/office/powerpoint/2010/main" val="1651158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6201AB0-F58E-CE69-83FE-082C9E991A47}"/>
              </a:ext>
            </a:extLst>
          </p:cNvPr>
          <p:cNvSpPr>
            <a:spLocks noGrp="1"/>
          </p:cNvSpPr>
          <p:nvPr>
            <p:ph idx="1"/>
          </p:nvPr>
        </p:nvSpPr>
        <p:spPr>
          <a:xfrm>
            <a:off x="321845" y="208655"/>
            <a:ext cx="8461208" cy="6456031"/>
          </a:xfrm>
        </p:spPr>
        <p:txBody>
          <a:bodyPr>
            <a:normAutofit fontScale="70000" lnSpcReduction="20000"/>
          </a:bodyPr>
          <a:lstStyle/>
          <a:p>
            <a:pPr marL="0" indent="0">
              <a:buNone/>
            </a:pPr>
            <a:r>
              <a:rPr kumimoji="1" lang="ja-JP" altLang="en-US" b="1" dirty="0"/>
              <a:t>自習１</a:t>
            </a:r>
            <a:r>
              <a:rPr kumimoji="1" lang="ja-JP" altLang="en-US" dirty="0"/>
              <a:t>．</a:t>
            </a:r>
            <a:r>
              <a:rPr kumimoji="1" lang="ja-JP" altLang="en-US" b="1" dirty="0"/>
              <a:t>チャットボットを用いた売上データ分析</a:t>
            </a:r>
          </a:p>
          <a:p>
            <a:endParaRPr kumimoji="1" lang="ja-JP" altLang="en-US" dirty="0"/>
          </a:p>
          <a:p>
            <a:r>
              <a:rPr kumimoji="1" lang="ja-JP" altLang="en-US" dirty="0"/>
              <a:t>目的：分析スキルの向上、チャットボット活用スキルの深化</a:t>
            </a:r>
          </a:p>
          <a:p>
            <a:endParaRPr kumimoji="1" lang="ja-JP" altLang="en-US" dirty="0"/>
          </a:p>
          <a:p>
            <a:r>
              <a:rPr kumimoji="1" lang="ja-JP" altLang="en-US" dirty="0"/>
              <a:t>次のチャットボットを利用</a:t>
            </a:r>
          </a:p>
          <a:p>
            <a:pPr marL="0" indent="0">
              <a:buNone/>
            </a:pPr>
            <a:r>
              <a:rPr kumimoji="1" lang="en-US" altLang="ja-JP" dirty="0">
                <a:hlinkClick r:id="rId2"/>
              </a:rPr>
              <a:t>https://talkai.info/ja/chat/</a:t>
            </a:r>
            <a:endParaRPr kumimoji="1" lang="en-US" altLang="ja-JP" dirty="0"/>
          </a:p>
          <a:p>
            <a:pPr marL="0" indent="0">
              <a:buNone/>
            </a:pPr>
            <a:endParaRPr kumimoji="1" lang="en-US" altLang="ja-JP" dirty="0"/>
          </a:p>
          <a:p>
            <a:r>
              <a:rPr kumimoji="1" lang="ja-JP" altLang="en-US" b="1" dirty="0"/>
              <a:t>プロンプト</a:t>
            </a:r>
            <a:r>
              <a:rPr kumimoji="1" lang="ja-JP" altLang="en-US" dirty="0"/>
              <a:t>として、次を与える</a:t>
            </a:r>
            <a:endParaRPr kumimoji="1" lang="en-US" altLang="ja-JP" dirty="0"/>
          </a:p>
          <a:p>
            <a:pPr marL="0" indent="0">
              <a:buNone/>
            </a:pPr>
            <a:endParaRPr kumimoji="1" lang="ja-JP" altLang="en-US" dirty="0"/>
          </a:p>
          <a:p>
            <a:pPr marL="0" indent="0">
              <a:buNone/>
            </a:pPr>
            <a:r>
              <a:rPr kumimoji="1" lang="ja-JP" altLang="en-US" b="1" dirty="0"/>
              <a:t>次の表形式データから製品</a:t>
            </a:r>
            <a:r>
              <a:rPr kumimoji="1" lang="en-US" altLang="ja-JP" b="1" dirty="0"/>
              <a:t>A</a:t>
            </a:r>
            <a:r>
              <a:rPr kumimoji="1" lang="ja-JP" altLang="en-US" b="1" dirty="0"/>
              <a:t>の売り上げと製品</a:t>
            </a:r>
            <a:r>
              <a:rPr kumimoji="1" lang="en-US" altLang="ja-JP" b="1" dirty="0"/>
              <a:t>B</a:t>
            </a:r>
            <a:r>
              <a:rPr kumimoji="1" lang="ja-JP" altLang="en-US" b="1" dirty="0"/>
              <a:t>の売り上げの違いを分析してください</a:t>
            </a:r>
          </a:p>
          <a:p>
            <a:endParaRPr kumimoji="1" lang="ja-JP" altLang="en-US" b="1" dirty="0"/>
          </a:p>
          <a:p>
            <a:pPr marL="0" indent="0">
              <a:buNone/>
            </a:pPr>
            <a:r>
              <a:rPr kumimoji="1" lang="ja-JP" altLang="en-US" b="1" dirty="0"/>
              <a:t>四半期	売上	利益	新規顧客数	製品</a:t>
            </a:r>
            <a:r>
              <a:rPr kumimoji="1" lang="en-US" altLang="ja-JP" b="1" dirty="0"/>
              <a:t>A</a:t>
            </a:r>
            <a:r>
              <a:rPr kumimoji="1" lang="ja-JP" altLang="en-US" b="1" dirty="0"/>
              <a:t>の売上	製品</a:t>
            </a:r>
            <a:r>
              <a:rPr kumimoji="1" lang="en-US" altLang="ja-JP" b="1" dirty="0"/>
              <a:t>B</a:t>
            </a:r>
            <a:r>
              <a:rPr kumimoji="1" lang="ja-JP" altLang="en-US" b="1" dirty="0"/>
              <a:t>の売上</a:t>
            </a:r>
          </a:p>
          <a:p>
            <a:pPr marL="0" indent="0">
              <a:buNone/>
            </a:pPr>
            <a:r>
              <a:rPr kumimoji="1" lang="en-US" altLang="ja-JP" b="1" dirty="0"/>
              <a:t>Q1	150	30	200		1000		1500</a:t>
            </a:r>
          </a:p>
          <a:p>
            <a:pPr marL="0" indent="0">
              <a:buNone/>
            </a:pPr>
            <a:r>
              <a:rPr kumimoji="1" lang="en-US" altLang="ja-JP" b="1" dirty="0"/>
              <a:t>Q2	200	50	250		1200		1700</a:t>
            </a:r>
          </a:p>
          <a:p>
            <a:pPr marL="0" indent="0">
              <a:buNone/>
            </a:pPr>
            <a:r>
              <a:rPr kumimoji="1" lang="en-US" altLang="ja-JP" b="1" dirty="0"/>
              <a:t>Q3	180	40	220		1150		1600</a:t>
            </a:r>
          </a:p>
          <a:p>
            <a:pPr marL="0" indent="0">
              <a:buNone/>
            </a:pPr>
            <a:r>
              <a:rPr kumimoji="1" lang="en-US" altLang="ja-JP" b="1" dirty="0"/>
              <a:t>Q4	220	60	300		1300		2000</a:t>
            </a:r>
          </a:p>
          <a:p>
            <a:endParaRPr kumimoji="1" lang="ja-JP" altLang="en-US" dirty="0"/>
          </a:p>
        </p:txBody>
      </p:sp>
      <p:sp>
        <p:nvSpPr>
          <p:cNvPr id="4" name="スライド番号プレースホルダー 3">
            <a:extLst>
              <a:ext uri="{FF2B5EF4-FFF2-40B4-BE49-F238E27FC236}">
                <a16:creationId xmlns:a16="http://schemas.microsoft.com/office/drawing/2014/main" id="{A8014E1B-4E1C-131F-ABD9-652F1376FC38}"/>
              </a:ext>
            </a:extLst>
          </p:cNvPr>
          <p:cNvSpPr>
            <a:spLocks noGrp="1"/>
          </p:cNvSpPr>
          <p:nvPr>
            <p:ph type="sldNum" sz="quarter" idx="12"/>
          </p:nvPr>
        </p:nvSpPr>
        <p:spPr/>
        <p:txBody>
          <a:bodyPr/>
          <a:lstStyle/>
          <a:p>
            <a:fld id="{E205D82C-95A1-431E-8E38-AA614A14CDCF}" type="slidenum">
              <a:rPr kumimoji="1" lang="ja-JP" altLang="en-US" smtClean="0"/>
              <a:t>35</a:t>
            </a:fld>
            <a:endParaRPr kumimoji="1" lang="ja-JP" altLang="en-US"/>
          </a:p>
        </p:txBody>
      </p:sp>
    </p:spTree>
    <p:extLst>
      <p:ext uri="{BB962C8B-B14F-4D97-AF65-F5344CB8AC3E}">
        <p14:creationId xmlns:p14="http://schemas.microsoft.com/office/powerpoint/2010/main" val="2745465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6201AB0-F58E-CE69-83FE-082C9E991A47}"/>
              </a:ext>
            </a:extLst>
          </p:cNvPr>
          <p:cNvSpPr>
            <a:spLocks noGrp="1"/>
          </p:cNvSpPr>
          <p:nvPr>
            <p:ph idx="1"/>
          </p:nvPr>
        </p:nvSpPr>
        <p:spPr>
          <a:xfrm>
            <a:off x="321845" y="208655"/>
            <a:ext cx="8461208" cy="6512821"/>
          </a:xfrm>
        </p:spPr>
        <p:txBody>
          <a:bodyPr>
            <a:normAutofit fontScale="70000" lnSpcReduction="20000"/>
          </a:bodyPr>
          <a:lstStyle/>
          <a:p>
            <a:pPr marL="0" indent="0">
              <a:buNone/>
            </a:pPr>
            <a:r>
              <a:rPr kumimoji="1" lang="ja-JP" altLang="en-US" sz="2900" b="1" dirty="0"/>
              <a:t>自習２</a:t>
            </a:r>
            <a:r>
              <a:rPr kumimoji="1" lang="ja-JP" altLang="en-US" sz="2900" dirty="0"/>
              <a:t>．</a:t>
            </a:r>
            <a:r>
              <a:rPr kumimoji="1" lang="ja-JP" altLang="en-US" sz="2900" b="1" dirty="0"/>
              <a:t>チャットボットによる要約体験</a:t>
            </a:r>
            <a:endParaRPr kumimoji="1" lang="en-US" altLang="ja-JP" sz="2900" b="1" dirty="0"/>
          </a:p>
          <a:p>
            <a:r>
              <a:rPr kumimoji="1" lang="ja-JP" altLang="en-US" sz="2900" dirty="0"/>
              <a:t>次のチャットボットを利用</a:t>
            </a:r>
          </a:p>
          <a:p>
            <a:pPr marL="0" indent="0">
              <a:buNone/>
            </a:pPr>
            <a:r>
              <a:rPr kumimoji="1" lang="en-US" altLang="ja-JP" sz="2900" dirty="0">
                <a:hlinkClick r:id="rId2"/>
              </a:rPr>
              <a:t>https://talkai.info/ja/chat/</a:t>
            </a:r>
            <a:endParaRPr kumimoji="1" lang="en-US" altLang="ja-JP" sz="2900" dirty="0"/>
          </a:p>
          <a:p>
            <a:r>
              <a:rPr kumimoji="1" lang="ja-JP" altLang="en-US" sz="2900" b="1" dirty="0"/>
              <a:t>プロンプト</a:t>
            </a:r>
            <a:r>
              <a:rPr kumimoji="1" lang="ja-JP" altLang="en-US" sz="2900" dirty="0"/>
              <a:t>として、次を与える</a:t>
            </a:r>
            <a:r>
              <a:rPr lang="ja-JP" altLang="en-US" sz="2900" dirty="0"/>
              <a:t>。自分なりに考えて、他のプロンプトも与えてみる</a:t>
            </a:r>
            <a:endParaRPr lang="en-US" altLang="ja-JP" sz="2900" dirty="0"/>
          </a:p>
          <a:p>
            <a:pPr marL="0" indent="0">
              <a:buNone/>
            </a:pPr>
            <a:endParaRPr lang="en-US" altLang="ja-JP" sz="2900" dirty="0"/>
          </a:p>
          <a:p>
            <a:pPr marL="0" indent="0">
              <a:buNone/>
            </a:pPr>
            <a:r>
              <a:rPr lang="ja-JP" altLang="en-US" sz="2000" dirty="0"/>
              <a:t>次を</a:t>
            </a:r>
            <a:r>
              <a:rPr lang="en-US" altLang="ja-JP" sz="2000" dirty="0"/>
              <a:t>100</a:t>
            </a:r>
            <a:r>
              <a:rPr lang="ja-JP" altLang="en-US" sz="2000" dirty="0"/>
              <a:t>文字以内に分かりやすく要約してください。</a:t>
            </a:r>
          </a:p>
          <a:p>
            <a:pPr marL="0" indent="0">
              <a:buNone/>
            </a:pPr>
            <a:r>
              <a:rPr lang="ja-JP" altLang="en-US" sz="2000" dirty="0"/>
              <a:t>    日本国憲法前文</a:t>
            </a:r>
          </a:p>
          <a:p>
            <a:pPr marL="0" indent="0">
              <a:buNone/>
            </a:pPr>
            <a:r>
              <a:rPr lang="ja-JP" altLang="en-US" sz="2000" dirty="0"/>
              <a:t>    日本国民は、正当に選挙された国会における代表者を通じて行動し、われらとわれらの子孫のために、諸国民との協和による成果と、わが国全土にわたって自由のもたらす恵沢を確保し、政府の行為によって再び戦争の惨禍が起ることのないやうにすることを決意し、ここに主権が国民に存することを宣言し、この憲法を確定する。そもそも国政は、国民の厳粛な信託によるものであつて、その権威は国民に由来し、その権力は国民の代表者がこれを行使し、その福利は国民がこれを享受する。これは人類普遍の原理であり、この憲法は、かかる原理に基くものである。われらは、これに反する一切の憲法、法令及び詔勅を排除する。</a:t>
            </a:r>
          </a:p>
          <a:p>
            <a:pPr marL="0" indent="0">
              <a:buNone/>
            </a:pPr>
            <a:r>
              <a:rPr lang="ja-JP" altLang="en-US" sz="2000" dirty="0"/>
              <a:t>    日本国民は、恒久の平和を念願し、人間相互の関係を支配する崇高な理想を深く自覚するのであつて、平和を愛する諸国民の公正と信義に信頼して、われらの安全と生存を保持しようと決意した。われらは、平和を維持し、専制と隷従、圧迫と偏狭を地上から永遠に除去しようと努めてゐる国際社会において、名誉ある地位を占めたいと思ふ。われらは、全世界の国民が、ひとしく恐怖と欠乏から免かれ、平和のうちに生存する権利を有することを確認する。</a:t>
            </a:r>
          </a:p>
          <a:p>
            <a:pPr marL="0" indent="0">
              <a:buNone/>
            </a:pPr>
            <a:r>
              <a:rPr lang="ja-JP" altLang="en-US" sz="2000" dirty="0"/>
              <a:t>    われらは、いづれの国家も、自国のことのみに専念して他国を無視してはならないのであつて、政治道徳の法則は、普遍的なものであり、この法則に従ふことは、自国の主権を維持し、他国と対等関係に立たうとする各国の責務であると信ずる。</a:t>
            </a:r>
          </a:p>
          <a:p>
            <a:pPr marL="0" indent="0">
              <a:buNone/>
            </a:pPr>
            <a:r>
              <a:rPr lang="ja-JP" altLang="en-US" sz="2000" dirty="0"/>
              <a:t>    日本国民は、国家の名誉にかけ、全力をあげてこの崇高な理想と目的を達成することを誓ふ。</a:t>
            </a:r>
          </a:p>
          <a:p>
            <a:pPr marL="0" indent="0">
              <a:buNone/>
            </a:pPr>
            <a:endParaRPr lang="ja-JP" altLang="en-US" sz="2400" dirty="0"/>
          </a:p>
          <a:p>
            <a:pPr marL="0" indent="0">
              <a:buNone/>
            </a:pPr>
            <a:endParaRPr lang="ja-JP" altLang="en-US" sz="2400" dirty="0"/>
          </a:p>
          <a:p>
            <a:pPr marL="0" indent="0">
              <a:buNone/>
            </a:pPr>
            <a:endParaRPr lang="ja-JP" altLang="en-US" sz="2400" dirty="0"/>
          </a:p>
          <a:p>
            <a:pPr marL="0" indent="0">
              <a:buNone/>
            </a:pPr>
            <a:endParaRPr lang="en-US" altLang="ja-JP" sz="2400" dirty="0"/>
          </a:p>
          <a:p>
            <a:endParaRPr kumimoji="1" lang="ja-JP" altLang="en-US" sz="2400" dirty="0"/>
          </a:p>
        </p:txBody>
      </p:sp>
      <p:sp>
        <p:nvSpPr>
          <p:cNvPr id="4" name="スライド番号プレースホルダー 3">
            <a:extLst>
              <a:ext uri="{FF2B5EF4-FFF2-40B4-BE49-F238E27FC236}">
                <a16:creationId xmlns:a16="http://schemas.microsoft.com/office/drawing/2014/main" id="{A8014E1B-4E1C-131F-ABD9-652F1376FC38}"/>
              </a:ext>
            </a:extLst>
          </p:cNvPr>
          <p:cNvSpPr>
            <a:spLocks noGrp="1"/>
          </p:cNvSpPr>
          <p:nvPr>
            <p:ph type="sldNum" sz="quarter" idx="12"/>
          </p:nvPr>
        </p:nvSpPr>
        <p:spPr/>
        <p:txBody>
          <a:bodyPr/>
          <a:lstStyle/>
          <a:p>
            <a:fld id="{E205D82C-95A1-431E-8E38-AA614A14CDCF}" type="slidenum">
              <a:rPr kumimoji="1" lang="ja-JP" altLang="en-US" smtClean="0"/>
              <a:t>36</a:t>
            </a:fld>
            <a:endParaRPr kumimoji="1" lang="ja-JP" altLang="en-US"/>
          </a:p>
        </p:txBody>
      </p:sp>
    </p:spTree>
    <p:extLst>
      <p:ext uri="{BB962C8B-B14F-4D97-AF65-F5344CB8AC3E}">
        <p14:creationId xmlns:p14="http://schemas.microsoft.com/office/powerpoint/2010/main" val="2250366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0" y="1741337"/>
            <a:ext cx="7014881" cy="2387918"/>
          </a:xfrm>
        </p:spPr>
        <p:txBody>
          <a:bodyPr anchor="b">
            <a:normAutofit/>
          </a:bodyPr>
          <a:lstStyle/>
          <a:p>
            <a:r>
              <a:rPr lang="en-US" altLang="ja-JP" sz="4500" dirty="0">
                <a:solidFill>
                  <a:schemeClr val="tx2"/>
                </a:solidFill>
              </a:rPr>
              <a:t>10-3. </a:t>
            </a:r>
            <a:r>
              <a:rPr lang="ja-JP" altLang="en-US" sz="4500" dirty="0">
                <a:solidFill>
                  <a:schemeClr val="tx2"/>
                </a:solidFill>
              </a:rPr>
              <a:t>単語ベクトル</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37</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0836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BAD18CF-4A39-974D-D0CC-2031AC0B6343}"/>
              </a:ext>
            </a:extLst>
          </p:cNvPr>
          <p:cNvSpPr>
            <a:spLocks noGrp="1"/>
          </p:cNvSpPr>
          <p:nvPr>
            <p:ph idx="1"/>
          </p:nvPr>
        </p:nvSpPr>
        <p:spPr>
          <a:xfrm>
            <a:off x="321845" y="1023185"/>
            <a:ext cx="8461208" cy="5333166"/>
          </a:xfrm>
        </p:spPr>
        <p:txBody>
          <a:bodyPr/>
          <a:lstStyle/>
          <a:p>
            <a:pPr marL="0" indent="0">
              <a:buNone/>
            </a:pPr>
            <a:r>
              <a:rPr lang="en-US" altLang="ja-JP" dirty="0"/>
              <a:t>【</a:t>
            </a:r>
            <a:r>
              <a:rPr lang="ja-JP" altLang="en-US" dirty="0"/>
              <a:t>自然言語処理の課題</a:t>
            </a:r>
            <a:r>
              <a:rPr lang="en-US" altLang="ja-JP" dirty="0"/>
              <a:t>】</a:t>
            </a:r>
          </a:p>
          <a:p>
            <a:pPr marL="0" indent="0">
              <a:buNone/>
            </a:pPr>
            <a:endParaRPr lang="en-US" altLang="ja-JP" dirty="0"/>
          </a:p>
          <a:p>
            <a:pPr marL="0" indent="0">
              <a:buNone/>
            </a:pPr>
            <a:r>
              <a:rPr lang="ja-JP" altLang="en-US" dirty="0"/>
              <a:t>　　</a:t>
            </a:r>
            <a:r>
              <a:rPr lang="ja-JP" altLang="en-US" b="1" u="sng" dirty="0">
                <a:solidFill>
                  <a:srgbClr val="FF0000"/>
                </a:solidFill>
              </a:rPr>
              <a:t>語の類似性</a:t>
            </a:r>
            <a:r>
              <a:rPr lang="ja-JP" altLang="en-US" dirty="0"/>
              <a:t>を扱うこと</a:t>
            </a:r>
            <a:endParaRPr lang="en-US" altLang="ja-JP" dirty="0"/>
          </a:p>
          <a:p>
            <a:pPr marL="0" indent="0">
              <a:buNone/>
            </a:pPr>
            <a:endParaRPr lang="en-US" altLang="ja-JP" dirty="0"/>
          </a:p>
          <a:p>
            <a:pPr marL="0" indent="0">
              <a:buNone/>
            </a:pPr>
            <a:r>
              <a:rPr lang="ja-JP" altLang="en-US" dirty="0"/>
              <a:t>　　　私の母は</a:t>
            </a:r>
            <a:r>
              <a:rPr lang="ja-JP" altLang="en-US" b="1" dirty="0">
                <a:solidFill>
                  <a:srgbClr val="FF0000"/>
                </a:solidFill>
              </a:rPr>
              <a:t>親切だ</a:t>
            </a:r>
            <a:endParaRPr lang="en-US" altLang="ja-JP" b="1" dirty="0">
              <a:solidFill>
                <a:srgbClr val="FF0000"/>
              </a:solidFill>
            </a:endParaRPr>
          </a:p>
          <a:p>
            <a:pPr marL="0" indent="0">
              <a:buNone/>
            </a:pPr>
            <a:r>
              <a:rPr lang="ja-JP" altLang="en-US" dirty="0"/>
              <a:t>　　　私の母は</a:t>
            </a:r>
            <a:r>
              <a:rPr lang="ja-JP" altLang="en-US" b="1" dirty="0">
                <a:solidFill>
                  <a:srgbClr val="FF0000"/>
                </a:solidFill>
              </a:rPr>
              <a:t>優しい</a:t>
            </a:r>
            <a:endParaRPr lang="en-US" altLang="ja-JP" b="1" dirty="0">
              <a:solidFill>
                <a:srgbClr val="FF0000"/>
              </a:solidFill>
            </a:endParaRPr>
          </a:p>
          <a:p>
            <a:pPr marL="0" indent="0">
              <a:buNone/>
            </a:pPr>
            <a:r>
              <a:rPr lang="ja-JP" altLang="en-US" dirty="0"/>
              <a:t>　　　私の母は</a:t>
            </a:r>
            <a:r>
              <a:rPr lang="ja-JP" altLang="en-US" b="1" dirty="0">
                <a:solidFill>
                  <a:srgbClr val="FF0000"/>
                </a:solidFill>
              </a:rPr>
              <a:t>思いやりがある</a:t>
            </a:r>
            <a:endParaRPr lang="en-US" altLang="ja-JP" b="1" dirty="0">
              <a:solidFill>
                <a:srgbClr val="FF0000"/>
              </a:solidFill>
            </a:endParaRPr>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9224BF93-554F-6A82-601D-12482D2E3FF5}"/>
              </a:ext>
            </a:extLst>
          </p:cNvPr>
          <p:cNvSpPr>
            <a:spLocks noGrp="1"/>
          </p:cNvSpPr>
          <p:nvPr>
            <p:ph type="sldNum" sz="quarter" idx="12"/>
          </p:nvPr>
        </p:nvSpPr>
        <p:spPr/>
        <p:txBody>
          <a:bodyPr/>
          <a:lstStyle/>
          <a:p>
            <a:fld id="{E205D82C-95A1-431E-8E38-AA614A14CDCF}" type="slidenum">
              <a:rPr kumimoji="1" lang="ja-JP" altLang="en-US" smtClean="0"/>
              <a:pPr/>
              <a:t>38</a:t>
            </a:fld>
            <a:endParaRPr kumimoji="1" lang="ja-JP" altLang="en-US" dirty="0"/>
          </a:p>
        </p:txBody>
      </p:sp>
      <p:sp>
        <p:nvSpPr>
          <p:cNvPr id="5" name="テキスト ボックス 4">
            <a:extLst>
              <a:ext uri="{FF2B5EF4-FFF2-40B4-BE49-F238E27FC236}">
                <a16:creationId xmlns:a16="http://schemas.microsoft.com/office/drawing/2014/main" id="{A3DD1448-47E7-A692-008D-323E08513C28}"/>
              </a:ext>
            </a:extLst>
          </p:cNvPr>
          <p:cNvSpPr txBox="1"/>
          <p:nvPr/>
        </p:nvSpPr>
        <p:spPr>
          <a:xfrm>
            <a:off x="2343150" y="5340350"/>
            <a:ext cx="6340197" cy="830997"/>
          </a:xfrm>
          <a:prstGeom prst="rect">
            <a:avLst/>
          </a:prstGeom>
          <a:noFill/>
        </p:spPr>
        <p:txBody>
          <a:bodyPr wrap="none" rtlCol="0">
            <a:spAutoFit/>
          </a:bodyPr>
          <a:lstStyle/>
          <a:p>
            <a:r>
              <a:rPr kumimoji="1" lang="ja-JP" altLang="en-US" sz="2400" dirty="0"/>
              <a:t>これらの単語は類似しているということを、</a:t>
            </a:r>
            <a:endParaRPr kumimoji="1" lang="en-US" altLang="ja-JP" sz="2400" dirty="0"/>
          </a:p>
          <a:p>
            <a:r>
              <a:rPr kumimoji="1" lang="ja-JP" altLang="en-US" sz="2400" dirty="0"/>
              <a:t>データをもとに裏付けること自体も課題</a:t>
            </a:r>
          </a:p>
        </p:txBody>
      </p:sp>
    </p:spTree>
    <p:extLst>
      <p:ext uri="{BB962C8B-B14F-4D97-AF65-F5344CB8AC3E}">
        <p14:creationId xmlns:p14="http://schemas.microsoft.com/office/powerpoint/2010/main" val="1459021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7092B10-D2C8-DF05-A3AC-998265450BAD}"/>
              </a:ext>
            </a:extLst>
          </p:cNvPr>
          <p:cNvSpPr>
            <a:spLocks noGrp="1"/>
          </p:cNvSpPr>
          <p:nvPr>
            <p:ph type="sldNum" sz="quarter" idx="12"/>
          </p:nvPr>
        </p:nvSpPr>
        <p:spPr>
          <a:xfrm>
            <a:off x="6867104" y="6356351"/>
            <a:ext cx="2057400" cy="365125"/>
          </a:xfrm>
        </p:spPr>
        <p:txBody>
          <a:bodyPr/>
          <a:lstStyle/>
          <a:p>
            <a:fld id="{E205D82C-95A1-431E-8E38-AA614A14CDCF}" type="slidenum">
              <a:rPr kumimoji="1" lang="ja-JP" altLang="en-US" smtClean="0"/>
              <a:pPr/>
              <a:t>39</a:t>
            </a:fld>
            <a:endParaRPr kumimoji="1" lang="ja-JP" altLang="en-US" dirty="0"/>
          </a:p>
        </p:txBody>
      </p:sp>
      <p:pic>
        <p:nvPicPr>
          <p:cNvPr id="4" name="図 3">
            <a:extLst>
              <a:ext uri="{FF2B5EF4-FFF2-40B4-BE49-F238E27FC236}">
                <a16:creationId xmlns:a16="http://schemas.microsoft.com/office/drawing/2014/main" id="{047C5399-9C48-0DFC-0883-7E7E17186917}"/>
              </a:ext>
            </a:extLst>
          </p:cNvPr>
          <p:cNvPicPr>
            <a:picLocks noChangeAspect="1"/>
          </p:cNvPicPr>
          <p:nvPr/>
        </p:nvPicPr>
        <p:blipFill>
          <a:blip r:embed="rId2"/>
          <a:stretch>
            <a:fillRect/>
          </a:stretch>
        </p:blipFill>
        <p:spPr>
          <a:xfrm>
            <a:off x="1936906" y="958107"/>
            <a:ext cx="2606809" cy="4210266"/>
          </a:xfrm>
          <a:prstGeom prst="rect">
            <a:avLst/>
          </a:prstGeom>
        </p:spPr>
      </p:pic>
      <p:sp>
        <p:nvSpPr>
          <p:cNvPr id="5" name="テキスト ボックス 4">
            <a:extLst>
              <a:ext uri="{FF2B5EF4-FFF2-40B4-BE49-F238E27FC236}">
                <a16:creationId xmlns:a16="http://schemas.microsoft.com/office/drawing/2014/main" id="{C468B27C-C5FC-2CD2-88B5-89C5EDF9CCB0}"/>
              </a:ext>
            </a:extLst>
          </p:cNvPr>
          <p:cNvSpPr txBox="1"/>
          <p:nvPr/>
        </p:nvSpPr>
        <p:spPr>
          <a:xfrm>
            <a:off x="1562421" y="5200846"/>
            <a:ext cx="3196709" cy="707886"/>
          </a:xfrm>
          <a:prstGeom prst="rect">
            <a:avLst/>
          </a:prstGeom>
          <a:noFill/>
        </p:spPr>
        <p:txBody>
          <a:bodyPr wrap="none" rtlCol="0">
            <a:spAutoFit/>
          </a:bodyPr>
          <a:lstStyle/>
          <a:p>
            <a:pPr algn="ctr"/>
            <a:r>
              <a:rPr kumimoji="1" lang="ja-JP" altLang="en-US" sz="2000" dirty="0"/>
              <a:t>多数の数値の組</a:t>
            </a:r>
            <a:endParaRPr kumimoji="1" lang="en-US" altLang="ja-JP" sz="2000" dirty="0"/>
          </a:p>
          <a:p>
            <a:pPr algn="ctr"/>
            <a:r>
              <a:rPr kumimoji="1" lang="ja-JP" altLang="en-US" sz="2000" dirty="0"/>
              <a:t>（ここでは </a:t>
            </a:r>
            <a:r>
              <a:rPr kumimoji="1" lang="en-US" altLang="ja-JP" sz="2000" dirty="0"/>
              <a:t>300</a:t>
            </a:r>
            <a:r>
              <a:rPr kumimoji="1" lang="ja-JP" altLang="en-US" sz="2000" dirty="0"/>
              <a:t>個の数値）</a:t>
            </a:r>
          </a:p>
        </p:txBody>
      </p:sp>
      <p:sp>
        <p:nvSpPr>
          <p:cNvPr id="6" name="テキスト ボックス 5">
            <a:extLst>
              <a:ext uri="{FF2B5EF4-FFF2-40B4-BE49-F238E27FC236}">
                <a16:creationId xmlns:a16="http://schemas.microsoft.com/office/drawing/2014/main" id="{B6B86579-5404-4954-08A1-F5A7DBB3000C}"/>
              </a:ext>
            </a:extLst>
          </p:cNvPr>
          <p:cNvSpPr txBox="1"/>
          <p:nvPr/>
        </p:nvSpPr>
        <p:spPr>
          <a:xfrm>
            <a:off x="444046" y="317634"/>
            <a:ext cx="6955750" cy="461665"/>
          </a:xfrm>
          <a:prstGeom prst="rect">
            <a:avLst/>
          </a:prstGeom>
          <a:noFill/>
        </p:spPr>
        <p:txBody>
          <a:bodyPr wrap="none" rtlCol="0">
            <a:spAutoFit/>
          </a:bodyPr>
          <a:lstStyle/>
          <a:p>
            <a:r>
              <a:rPr kumimoji="1" lang="ja-JP" altLang="en-US" sz="2400" dirty="0"/>
              <a:t>単語を</a:t>
            </a:r>
            <a:r>
              <a:rPr kumimoji="1" lang="ja-JP" altLang="en-US" sz="2400" b="1" u="sng" dirty="0">
                <a:solidFill>
                  <a:srgbClr val="FF0000"/>
                </a:solidFill>
              </a:rPr>
              <a:t>数値化</a:t>
            </a:r>
            <a:r>
              <a:rPr kumimoji="1" lang="ja-JP" altLang="en-US" sz="2400" dirty="0"/>
              <a:t>し，</a:t>
            </a:r>
            <a:r>
              <a:rPr kumimoji="1" lang="ja-JP" altLang="en-US" sz="2400" b="1" dirty="0">
                <a:solidFill>
                  <a:srgbClr val="C00000"/>
                </a:solidFill>
              </a:rPr>
              <a:t>単語の特徴ベクトル</a:t>
            </a:r>
            <a:r>
              <a:rPr kumimoji="1" lang="ja-JP" altLang="en-US" sz="2400" dirty="0"/>
              <a:t>を得ている</a:t>
            </a:r>
          </a:p>
        </p:txBody>
      </p:sp>
      <p:sp>
        <p:nvSpPr>
          <p:cNvPr id="7" name="テキスト ボックス 6">
            <a:extLst>
              <a:ext uri="{FF2B5EF4-FFF2-40B4-BE49-F238E27FC236}">
                <a16:creationId xmlns:a16="http://schemas.microsoft.com/office/drawing/2014/main" id="{4E6062DD-5BA1-FF49-87AF-15ED15D368E9}"/>
              </a:ext>
            </a:extLst>
          </p:cNvPr>
          <p:cNvSpPr txBox="1"/>
          <p:nvPr/>
        </p:nvSpPr>
        <p:spPr>
          <a:xfrm>
            <a:off x="28844" y="2727650"/>
            <a:ext cx="1197764" cy="523220"/>
          </a:xfrm>
          <a:prstGeom prst="rect">
            <a:avLst/>
          </a:prstGeom>
          <a:noFill/>
        </p:spPr>
        <p:txBody>
          <a:bodyPr wrap="none" rtlCol="0">
            <a:spAutoFit/>
          </a:bodyPr>
          <a:lstStyle/>
          <a:p>
            <a:pPr algn="ctr"/>
            <a:r>
              <a:rPr kumimoji="1" lang="en-US" altLang="ja-JP" sz="2800" dirty="0"/>
              <a:t>iPhone</a:t>
            </a:r>
            <a:endParaRPr kumimoji="1" lang="ja-JP" altLang="en-US" sz="2800" dirty="0"/>
          </a:p>
        </p:txBody>
      </p:sp>
      <p:sp>
        <p:nvSpPr>
          <p:cNvPr id="8" name="矢印: 右 7">
            <a:extLst>
              <a:ext uri="{FF2B5EF4-FFF2-40B4-BE49-F238E27FC236}">
                <a16:creationId xmlns:a16="http://schemas.microsoft.com/office/drawing/2014/main" id="{6E27E96A-4F31-9E86-6CB3-940EABB1672A}"/>
              </a:ext>
            </a:extLst>
          </p:cNvPr>
          <p:cNvSpPr/>
          <p:nvPr/>
        </p:nvSpPr>
        <p:spPr>
          <a:xfrm>
            <a:off x="1379537" y="2743097"/>
            <a:ext cx="558266"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A5A093F-2B3E-3284-7CF9-11FE67A72FE3}"/>
              </a:ext>
            </a:extLst>
          </p:cNvPr>
          <p:cNvSpPr txBox="1"/>
          <p:nvPr/>
        </p:nvSpPr>
        <p:spPr>
          <a:xfrm>
            <a:off x="857784" y="3312612"/>
            <a:ext cx="1107997" cy="461665"/>
          </a:xfrm>
          <a:prstGeom prst="rect">
            <a:avLst/>
          </a:prstGeom>
          <a:noFill/>
        </p:spPr>
        <p:txBody>
          <a:bodyPr wrap="none" rtlCol="0">
            <a:spAutoFit/>
          </a:bodyPr>
          <a:lstStyle/>
          <a:p>
            <a:pPr algn="ctr"/>
            <a:r>
              <a:rPr kumimoji="1" lang="ja-JP" altLang="en-US" sz="2400" dirty="0"/>
              <a:t>数値化</a:t>
            </a:r>
          </a:p>
        </p:txBody>
      </p:sp>
      <p:pic>
        <p:nvPicPr>
          <p:cNvPr id="11" name="図 10">
            <a:extLst>
              <a:ext uri="{FF2B5EF4-FFF2-40B4-BE49-F238E27FC236}">
                <a16:creationId xmlns:a16="http://schemas.microsoft.com/office/drawing/2014/main" id="{526C5B2F-6CD9-E9CD-5592-4E1DAE467D1B}"/>
              </a:ext>
            </a:extLst>
          </p:cNvPr>
          <p:cNvPicPr>
            <a:picLocks noChangeAspect="1"/>
          </p:cNvPicPr>
          <p:nvPr/>
        </p:nvPicPr>
        <p:blipFill>
          <a:blip r:embed="rId3"/>
          <a:stretch>
            <a:fillRect/>
          </a:stretch>
        </p:blipFill>
        <p:spPr>
          <a:xfrm>
            <a:off x="6469238" y="958107"/>
            <a:ext cx="2609984" cy="4210266"/>
          </a:xfrm>
          <a:prstGeom prst="rect">
            <a:avLst/>
          </a:prstGeom>
        </p:spPr>
      </p:pic>
      <p:sp>
        <p:nvSpPr>
          <p:cNvPr id="12" name="テキスト ボックス 11">
            <a:extLst>
              <a:ext uri="{FF2B5EF4-FFF2-40B4-BE49-F238E27FC236}">
                <a16:creationId xmlns:a16="http://schemas.microsoft.com/office/drawing/2014/main" id="{69043DA4-5075-BB0A-C84A-DBBCAF850C9E}"/>
              </a:ext>
            </a:extLst>
          </p:cNvPr>
          <p:cNvSpPr txBox="1"/>
          <p:nvPr/>
        </p:nvSpPr>
        <p:spPr>
          <a:xfrm>
            <a:off x="4893881" y="2650577"/>
            <a:ext cx="805349" cy="523220"/>
          </a:xfrm>
          <a:prstGeom prst="rect">
            <a:avLst/>
          </a:prstGeom>
          <a:noFill/>
        </p:spPr>
        <p:txBody>
          <a:bodyPr wrap="none" rtlCol="0">
            <a:spAutoFit/>
          </a:bodyPr>
          <a:lstStyle/>
          <a:p>
            <a:pPr algn="ctr"/>
            <a:r>
              <a:rPr kumimoji="1" lang="en-US" altLang="ja-JP" sz="2800" dirty="0"/>
              <a:t>iPad</a:t>
            </a:r>
            <a:endParaRPr kumimoji="1" lang="ja-JP" altLang="en-US" sz="2800" dirty="0"/>
          </a:p>
        </p:txBody>
      </p:sp>
      <p:sp>
        <p:nvSpPr>
          <p:cNvPr id="13" name="矢印: 右 12">
            <a:extLst>
              <a:ext uri="{FF2B5EF4-FFF2-40B4-BE49-F238E27FC236}">
                <a16:creationId xmlns:a16="http://schemas.microsoft.com/office/drawing/2014/main" id="{68B41A8F-91AE-7E71-2841-84B3F105B04A}"/>
              </a:ext>
            </a:extLst>
          </p:cNvPr>
          <p:cNvSpPr/>
          <p:nvPr/>
        </p:nvSpPr>
        <p:spPr>
          <a:xfrm>
            <a:off x="5915046" y="2681355"/>
            <a:ext cx="558266"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87EA4ACA-2197-7FCF-7612-745F11477799}"/>
              </a:ext>
            </a:extLst>
          </p:cNvPr>
          <p:cNvSpPr txBox="1"/>
          <p:nvPr/>
        </p:nvSpPr>
        <p:spPr>
          <a:xfrm>
            <a:off x="5393293" y="3250870"/>
            <a:ext cx="1107997" cy="461665"/>
          </a:xfrm>
          <a:prstGeom prst="rect">
            <a:avLst/>
          </a:prstGeom>
          <a:noFill/>
        </p:spPr>
        <p:txBody>
          <a:bodyPr wrap="none" rtlCol="0">
            <a:spAutoFit/>
          </a:bodyPr>
          <a:lstStyle/>
          <a:p>
            <a:pPr algn="ctr"/>
            <a:r>
              <a:rPr kumimoji="1" lang="ja-JP" altLang="en-US" sz="2400" dirty="0"/>
              <a:t>数値化</a:t>
            </a:r>
          </a:p>
        </p:txBody>
      </p:sp>
      <p:sp>
        <p:nvSpPr>
          <p:cNvPr id="15" name="テキスト ボックス 14">
            <a:extLst>
              <a:ext uri="{FF2B5EF4-FFF2-40B4-BE49-F238E27FC236}">
                <a16:creationId xmlns:a16="http://schemas.microsoft.com/office/drawing/2014/main" id="{5EBEE458-34BB-5E53-618E-844AB1884471}"/>
              </a:ext>
            </a:extLst>
          </p:cNvPr>
          <p:cNvSpPr txBox="1"/>
          <p:nvPr/>
        </p:nvSpPr>
        <p:spPr>
          <a:xfrm>
            <a:off x="5947291" y="5185113"/>
            <a:ext cx="3196709" cy="707886"/>
          </a:xfrm>
          <a:prstGeom prst="rect">
            <a:avLst/>
          </a:prstGeom>
          <a:noFill/>
        </p:spPr>
        <p:txBody>
          <a:bodyPr wrap="none" rtlCol="0">
            <a:spAutoFit/>
          </a:bodyPr>
          <a:lstStyle/>
          <a:p>
            <a:pPr algn="ctr"/>
            <a:r>
              <a:rPr kumimoji="1" lang="ja-JP" altLang="en-US" sz="2000" dirty="0"/>
              <a:t>多数の数値の組</a:t>
            </a:r>
            <a:endParaRPr kumimoji="1" lang="en-US" altLang="ja-JP" sz="2000" dirty="0"/>
          </a:p>
          <a:p>
            <a:pPr algn="ctr"/>
            <a:r>
              <a:rPr kumimoji="1" lang="ja-JP" altLang="en-US" sz="2000" dirty="0"/>
              <a:t>（ここでは </a:t>
            </a:r>
            <a:r>
              <a:rPr kumimoji="1" lang="en-US" altLang="ja-JP" sz="2000" dirty="0"/>
              <a:t>300</a:t>
            </a:r>
            <a:r>
              <a:rPr kumimoji="1" lang="ja-JP" altLang="en-US" sz="2000" dirty="0"/>
              <a:t>個の数値）</a:t>
            </a:r>
          </a:p>
        </p:txBody>
      </p:sp>
      <p:sp>
        <p:nvSpPr>
          <p:cNvPr id="16" name="テキスト ボックス 15">
            <a:extLst>
              <a:ext uri="{FF2B5EF4-FFF2-40B4-BE49-F238E27FC236}">
                <a16:creationId xmlns:a16="http://schemas.microsoft.com/office/drawing/2014/main" id="{F151AC18-093B-8E5C-BA18-13ADEDDCF82F}"/>
              </a:ext>
            </a:extLst>
          </p:cNvPr>
          <p:cNvSpPr txBox="1"/>
          <p:nvPr/>
        </p:nvSpPr>
        <p:spPr>
          <a:xfrm>
            <a:off x="225221" y="2250467"/>
            <a:ext cx="800219" cy="461665"/>
          </a:xfrm>
          <a:prstGeom prst="rect">
            <a:avLst/>
          </a:prstGeom>
          <a:noFill/>
        </p:spPr>
        <p:txBody>
          <a:bodyPr wrap="none" rtlCol="0">
            <a:spAutoFit/>
          </a:bodyPr>
          <a:lstStyle/>
          <a:p>
            <a:pPr algn="ctr"/>
            <a:r>
              <a:rPr kumimoji="1" lang="ja-JP" altLang="en-US" sz="2400" dirty="0"/>
              <a:t>単語</a:t>
            </a:r>
          </a:p>
        </p:txBody>
      </p:sp>
      <p:sp>
        <p:nvSpPr>
          <p:cNvPr id="17" name="テキスト ボックス 16">
            <a:extLst>
              <a:ext uri="{FF2B5EF4-FFF2-40B4-BE49-F238E27FC236}">
                <a16:creationId xmlns:a16="http://schemas.microsoft.com/office/drawing/2014/main" id="{B8D107AD-FC2B-93ED-D684-F2FCBD3EE09D}"/>
              </a:ext>
            </a:extLst>
          </p:cNvPr>
          <p:cNvSpPr txBox="1"/>
          <p:nvPr/>
        </p:nvSpPr>
        <p:spPr>
          <a:xfrm>
            <a:off x="4913613" y="2250466"/>
            <a:ext cx="800219" cy="461665"/>
          </a:xfrm>
          <a:prstGeom prst="rect">
            <a:avLst/>
          </a:prstGeom>
          <a:noFill/>
        </p:spPr>
        <p:txBody>
          <a:bodyPr wrap="none" rtlCol="0">
            <a:spAutoFit/>
          </a:bodyPr>
          <a:lstStyle/>
          <a:p>
            <a:pPr algn="ctr"/>
            <a:r>
              <a:rPr kumimoji="1" lang="ja-JP" altLang="en-US" sz="2400" dirty="0"/>
              <a:t>単語</a:t>
            </a:r>
          </a:p>
        </p:txBody>
      </p:sp>
    </p:spTree>
    <p:extLst>
      <p:ext uri="{BB962C8B-B14F-4D97-AF65-F5344CB8AC3E}">
        <p14:creationId xmlns:p14="http://schemas.microsoft.com/office/powerpoint/2010/main" val="14735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a:t>Google Colaboratory</a:t>
            </a: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3" name="図 2">
            <a:extLst>
              <a:ext uri="{FF2B5EF4-FFF2-40B4-BE49-F238E27FC236}">
                <a16:creationId xmlns:a16="http://schemas.microsoft.com/office/drawing/2014/main" id="{F0558DDF-98E0-43A8-8B8E-5BB88D48B476}"/>
              </a:ext>
            </a:extLst>
          </p:cNvPr>
          <p:cNvPicPr>
            <a:picLocks noChangeAspect="1"/>
          </p:cNvPicPr>
          <p:nvPr/>
        </p:nvPicPr>
        <p:blipFill>
          <a:blip r:embed="rId2"/>
          <a:stretch>
            <a:fillRect/>
          </a:stretch>
        </p:blipFill>
        <p:spPr>
          <a:xfrm>
            <a:off x="793485" y="791399"/>
            <a:ext cx="5045511" cy="2755058"/>
          </a:xfrm>
          <a:prstGeom prst="rect">
            <a:avLst/>
          </a:prstGeom>
        </p:spPr>
      </p:pic>
      <p:sp>
        <p:nvSpPr>
          <p:cNvPr id="11" name="コンテンツ プレースホルダー 2">
            <a:extLst>
              <a:ext uri="{FF2B5EF4-FFF2-40B4-BE49-F238E27FC236}">
                <a16:creationId xmlns:a16="http://schemas.microsoft.com/office/drawing/2014/main" id="{A1DC3C08-04DB-474F-9FEC-AF2C2226EBA3}"/>
              </a:ext>
            </a:extLst>
          </p:cNvPr>
          <p:cNvSpPr txBox="1">
            <a:spLocks/>
          </p:cNvSpPr>
          <p:nvPr/>
        </p:nvSpPr>
        <p:spPr>
          <a:xfrm>
            <a:off x="237440" y="3837765"/>
            <a:ext cx="9144000" cy="281563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URL: </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hlinkClick r:id="rId3"/>
              </a:rPr>
              <a:t>https://colab.research.google.com/</a:t>
            </a:r>
            <a:endPar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オンラインで動く</a:t>
            </a:r>
            <a:endParaRPr kumimoji="1" lang="en-US" altLang="ja-JP"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800" b="1" i="0" u="sng"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Python </a:t>
            </a:r>
            <a:r>
              <a:rPr kumimoji="1" lang="ja-JP" altLang="en-US" sz="2800" b="1" i="0" u="sng"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のノートブック</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の機能を持つ</a:t>
            </a:r>
            <a:endPar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Python </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や種々の機能が</a:t>
            </a:r>
            <a:r>
              <a:rPr kumimoji="1" lang="ja-JP" altLang="en-US"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インストール済み</a:t>
            </a:r>
            <a:endParaRPr kumimoji="1" lang="en-US" altLang="ja-JP"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本格的な利用</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には，</a:t>
            </a:r>
            <a:r>
              <a:rPr kumimoji="1" lang="en-US" altLang="ja-JP"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Google </a:t>
            </a:r>
            <a:r>
              <a:rPr kumimoji="1" lang="ja-JP" altLang="en-US"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アカウントが必要</a:t>
            </a:r>
            <a:endParaRPr kumimoji="1" lang="en-US" altLang="ja-JP"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pic>
        <p:nvPicPr>
          <p:cNvPr id="15" name="図 14"/>
          <p:cNvPicPr>
            <a:picLocks noChangeAspect="1"/>
          </p:cNvPicPr>
          <p:nvPr/>
        </p:nvPicPr>
        <p:blipFill>
          <a:blip r:embed="rId4"/>
          <a:stretch>
            <a:fillRect/>
          </a:stretch>
        </p:blipFill>
        <p:spPr>
          <a:xfrm>
            <a:off x="6024377" y="749930"/>
            <a:ext cx="2523495" cy="3113667"/>
          </a:xfrm>
          <a:prstGeom prst="rect">
            <a:avLst/>
          </a:prstGeom>
        </p:spPr>
      </p:pic>
    </p:spTree>
    <p:extLst>
      <p:ext uri="{BB962C8B-B14F-4D97-AF65-F5344CB8AC3E}">
        <p14:creationId xmlns:p14="http://schemas.microsoft.com/office/powerpoint/2010/main" val="4242910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BD59C5-6983-4566-88EC-850A27F5A743}"/>
              </a:ext>
            </a:extLst>
          </p:cNvPr>
          <p:cNvSpPr>
            <a:spLocks noGrp="1"/>
          </p:cNvSpPr>
          <p:nvPr>
            <p:ph type="title"/>
          </p:nvPr>
        </p:nvSpPr>
        <p:spPr/>
        <p:txBody>
          <a:bodyPr>
            <a:normAutofit fontScale="90000"/>
          </a:bodyPr>
          <a:lstStyle/>
          <a:p>
            <a:r>
              <a:rPr kumimoji="1" lang="ja-JP" altLang="en-US" dirty="0"/>
              <a:t>数値と距離</a:t>
            </a:r>
          </a:p>
        </p:txBody>
      </p:sp>
      <p:sp>
        <p:nvSpPr>
          <p:cNvPr id="4" name="スライド番号プレースホルダー 3">
            <a:extLst>
              <a:ext uri="{FF2B5EF4-FFF2-40B4-BE49-F238E27FC236}">
                <a16:creationId xmlns:a16="http://schemas.microsoft.com/office/drawing/2014/main" id="{D46B2D30-7523-4DEC-8928-F247610ABAF1}"/>
              </a:ext>
            </a:extLst>
          </p:cNvPr>
          <p:cNvSpPr>
            <a:spLocks noGrp="1"/>
          </p:cNvSpPr>
          <p:nvPr>
            <p:ph type="sldNum" sz="quarter" idx="12"/>
          </p:nvPr>
        </p:nvSpPr>
        <p:spPr/>
        <p:txBody>
          <a:bodyPr/>
          <a:lstStyle/>
          <a:p>
            <a:fld id="{E205D82C-95A1-431E-8E38-AA614A14CDCF}" type="slidenum">
              <a:rPr kumimoji="1" lang="ja-JP" altLang="en-US" smtClean="0"/>
              <a:pPr/>
              <a:t>40</a:t>
            </a:fld>
            <a:endParaRPr kumimoji="1" lang="ja-JP" altLang="en-US" dirty="0"/>
          </a:p>
        </p:txBody>
      </p:sp>
      <p:sp>
        <p:nvSpPr>
          <p:cNvPr id="7" name="テキスト ボックス 6">
            <a:extLst>
              <a:ext uri="{FF2B5EF4-FFF2-40B4-BE49-F238E27FC236}">
                <a16:creationId xmlns:a16="http://schemas.microsoft.com/office/drawing/2014/main" id="{6423D2A7-FB86-DF25-CA8D-CF9526BB015A}"/>
              </a:ext>
            </a:extLst>
          </p:cNvPr>
          <p:cNvSpPr txBox="1"/>
          <p:nvPr/>
        </p:nvSpPr>
        <p:spPr>
          <a:xfrm>
            <a:off x="3599848" y="3239012"/>
            <a:ext cx="550151" cy="523220"/>
          </a:xfrm>
          <a:prstGeom prst="rect">
            <a:avLst/>
          </a:prstGeom>
          <a:noFill/>
        </p:spPr>
        <p:txBody>
          <a:bodyPr wrap="none" rtlCol="0">
            <a:spAutoFit/>
          </a:bodyPr>
          <a:lstStyle/>
          <a:p>
            <a:r>
              <a:rPr kumimoji="1" lang="en-US" altLang="ja-JP" sz="2800" dirty="0"/>
              <a:t>10</a:t>
            </a:r>
            <a:endParaRPr kumimoji="1" lang="ja-JP" altLang="en-US" sz="2800" dirty="0"/>
          </a:p>
        </p:txBody>
      </p:sp>
      <p:sp>
        <p:nvSpPr>
          <p:cNvPr id="9" name="テキスト ボックス 8">
            <a:extLst>
              <a:ext uri="{FF2B5EF4-FFF2-40B4-BE49-F238E27FC236}">
                <a16:creationId xmlns:a16="http://schemas.microsoft.com/office/drawing/2014/main" id="{43A2DE66-BBC4-208B-11DE-C083F5D8510D}"/>
              </a:ext>
            </a:extLst>
          </p:cNvPr>
          <p:cNvSpPr txBox="1"/>
          <p:nvPr/>
        </p:nvSpPr>
        <p:spPr>
          <a:xfrm>
            <a:off x="2577965" y="3239012"/>
            <a:ext cx="367408" cy="523220"/>
          </a:xfrm>
          <a:prstGeom prst="rect">
            <a:avLst/>
          </a:prstGeom>
          <a:noFill/>
        </p:spPr>
        <p:txBody>
          <a:bodyPr wrap="none" rtlCol="0">
            <a:spAutoFit/>
          </a:bodyPr>
          <a:lstStyle/>
          <a:p>
            <a:r>
              <a:rPr kumimoji="1" lang="en-US" altLang="ja-JP" sz="2800" dirty="0"/>
              <a:t>9</a:t>
            </a:r>
            <a:endParaRPr kumimoji="1" lang="ja-JP" altLang="en-US" sz="2800" dirty="0"/>
          </a:p>
        </p:txBody>
      </p:sp>
      <p:sp>
        <p:nvSpPr>
          <p:cNvPr id="10" name="テキスト ボックス 9">
            <a:extLst>
              <a:ext uri="{FF2B5EF4-FFF2-40B4-BE49-F238E27FC236}">
                <a16:creationId xmlns:a16="http://schemas.microsoft.com/office/drawing/2014/main" id="{214D8536-631C-F031-846D-C4B4D1135877}"/>
              </a:ext>
            </a:extLst>
          </p:cNvPr>
          <p:cNvSpPr txBox="1"/>
          <p:nvPr/>
        </p:nvSpPr>
        <p:spPr>
          <a:xfrm>
            <a:off x="6334920" y="3239012"/>
            <a:ext cx="732893" cy="523220"/>
          </a:xfrm>
          <a:prstGeom prst="rect">
            <a:avLst/>
          </a:prstGeom>
          <a:noFill/>
        </p:spPr>
        <p:txBody>
          <a:bodyPr wrap="none" rtlCol="0">
            <a:spAutoFit/>
          </a:bodyPr>
          <a:lstStyle/>
          <a:p>
            <a:r>
              <a:rPr kumimoji="1" lang="en-US" altLang="ja-JP" sz="2800" dirty="0"/>
              <a:t>100</a:t>
            </a:r>
            <a:endParaRPr kumimoji="1" lang="ja-JP" altLang="en-US" sz="2800" dirty="0"/>
          </a:p>
        </p:txBody>
      </p:sp>
      <p:sp>
        <p:nvSpPr>
          <p:cNvPr id="11" name="矢印: 左右 10">
            <a:extLst>
              <a:ext uri="{FF2B5EF4-FFF2-40B4-BE49-F238E27FC236}">
                <a16:creationId xmlns:a16="http://schemas.microsoft.com/office/drawing/2014/main" id="{6C8F6D54-A7F1-A0D2-A2CB-0DD7AEE204A2}"/>
              </a:ext>
            </a:extLst>
          </p:cNvPr>
          <p:cNvSpPr/>
          <p:nvPr/>
        </p:nvSpPr>
        <p:spPr>
          <a:xfrm>
            <a:off x="4401753" y="3334006"/>
            <a:ext cx="1732547" cy="333232"/>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左右 11">
            <a:extLst>
              <a:ext uri="{FF2B5EF4-FFF2-40B4-BE49-F238E27FC236}">
                <a16:creationId xmlns:a16="http://schemas.microsoft.com/office/drawing/2014/main" id="{8D5A99FF-1411-8DE3-0CC5-9E90E1E86F40}"/>
              </a:ext>
            </a:extLst>
          </p:cNvPr>
          <p:cNvSpPr/>
          <p:nvPr/>
        </p:nvSpPr>
        <p:spPr>
          <a:xfrm>
            <a:off x="3008649" y="3334006"/>
            <a:ext cx="550151" cy="333232"/>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E0E87F8-7330-08E1-9C05-C4F9A3B69BDA}"/>
              </a:ext>
            </a:extLst>
          </p:cNvPr>
          <p:cNvSpPr txBox="1"/>
          <p:nvPr/>
        </p:nvSpPr>
        <p:spPr>
          <a:xfrm>
            <a:off x="2190297" y="3954781"/>
            <a:ext cx="2211456" cy="830997"/>
          </a:xfrm>
          <a:prstGeom prst="rect">
            <a:avLst/>
          </a:prstGeom>
          <a:noFill/>
        </p:spPr>
        <p:txBody>
          <a:bodyPr wrap="square" rtlCol="0">
            <a:spAutoFit/>
          </a:bodyPr>
          <a:lstStyle/>
          <a:p>
            <a:pPr algn="ctr"/>
            <a:r>
              <a:rPr kumimoji="1" lang="ja-JP" altLang="en-US" sz="2400" dirty="0"/>
              <a:t>近い</a:t>
            </a:r>
            <a:endParaRPr kumimoji="1" lang="en-US" altLang="ja-JP" sz="2400" dirty="0"/>
          </a:p>
          <a:p>
            <a:pPr algn="ctr"/>
            <a:r>
              <a:rPr kumimoji="1" lang="ja-JP" altLang="en-US" sz="2400" dirty="0"/>
              <a:t>（距離</a:t>
            </a:r>
            <a:r>
              <a:rPr kumimoji="1" lang="en-US" altLang="ja-JP" sz="2400" dirty="0"/>
              <a:t>: 1</a:t>
            </a:r>
            <a:r>
              <a:rPr kumimoji="1" lang="ja-JP" altLang="en-US" sz="2400" dirty="0"/>
              <a:t>）</a:t>
            </a:r>
          </a:p>
        </p:txBody>
      </p:sp>
      <p:sp>
        <p:nvSpPr>
          <p:cNvPr id="14" name="テキスト ボックス 13">
            <a:extLst>
              <a:ext uri="{FF2B5EF4-FFF2-40B4-BE49-F238E27FC236}">
                <a16:creationId xmlns:a16="http://schemas.microsoft.com/office/drawing/2014/main" id="{CDC5B124-5A97-C43D-611A-A7CC93EA3BE1}"/>
              </a:ext>
            </a:extLst>
          </p:cNvPr>
          <p:cNvSpPr txBox="1"/>
          <p:nvPr/>
        </p:nvSpPr>
        <p:spPr>
          <a:xfrm>
            <a:off x="4305675" y="3954780"/>
            <a:ext cx="2211456" cy="830997"/>
          </a:xfrm>
          <a:prstGeom prst="rect">
            <a:avLst/>
          </a:prstGeom>
          <a:noFill/>
        </p:spPr>
        <p:txBody>
          <a:bodyPr wrap="square" rtlCol="0">
            <a:spAutoFit/>
          </a:bodyPr>
          <a:lstStyle/>
          <a:p>
            <a:pPr algn="ctr"/>
            <a:r>
              <a:rPr kumimoji="1" lang="ja-JP" altLang="en-US" sz="2400" dirty="0"/>
              <a:t>遠い</a:t>
            </a:r>
            <a:endParaRPr kumimoji="1" lang="en-US" altLang="ja-JP" sz="2400" dirty="0"/>
          </a:p>
          <a:p>
            <a:pPr algn="ctr"/>
            <a:r>
              <a:rPr kumimoji="1" lang="ja-JP" altLang="en-US" sz="2400" dirty="0"/>
              <a:t>（距離</a:t>
            </a:r>
            <a:r>
              <a:rPr kumimoji="1" lang="en-US" altLang="ja-JP" sz="2400" dirty="0"/>
              <a:t>: 90</a:t>
            </a:r>
            <a:r>
              <a:rPr kumimoji="1" lang="ja-JP" altLang="en-US" sz="2400" dirty="0"/>
              <a:t>）</a:t>
            </a:r>
          </a:p>
        </p:txBody>
      </p:sp>
    </p:spTree>
    <p:extLst>
      <p:ext uri="{BB962C8B-B14F-4D97-AF65-F5344CB8AC3E}">
        <p14:creationId xmlns:p14="http://schemas.microsoft.com/office/powerpoint/2010/main" val="1701748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BD59C5-6983-4566-88EC-850A27F5A743}"/>
              </a:ext>
            </a:extLst>
          </p:cNvPr>
          <p:cNvSpPr>
            <a:spLocks noGrp="1"/>
          </p:cNvSpPr>
          <p:nvPr>
            <p:ph type="title"/>
          </p:nvPr>
        </p:nvSpPr>
        <p:spPr/>
        <p:txBody>
          <a:bodyPr>
            <a:normAutofit fontScale="90000"/>
          </a:bodyPr>
          <a:lstStyle/>
          <a:p>
            <a:r>
              <a:rPr kumimoji="1" lang="ja-JP" altLang="en-US" dirty="0"/>
              <a:t>ベクトルと距離</a:t>
            </a:r>
          </a:p>
        </p:txBody>
      </p:sp>
      <p:sp>
        <p:nvSpPr>
          <p:cNvPr id="4" name="スライド番号プレースホルダー 3">
            <a:extLst>
              <a:ext uri="{FF2B5EF4-FFF2-40B4-BE49-F238E27FC236}">
                <a16:creationId xmlns:a16="http://schemas.microsoft.com/office/drawing/2014/main" id="{D46B2D30-7523-4DEC-8928-F247610ABAF1}"/>
              </a:ext>
            </a:extLst>
          </p:cNvPr>
          <p:cNvSpPr>
            <a:spLocks noGrp="1"/>
          </p:cNvSpPr>
          <p:nvPr>
            <p:ph type="sldNum" sz="quarter" idx="12"/>
          </p:nvPr>
        </p:nvSpPr>
        <p:spPr/>
        <p:txBody>
          <a:bodyPr/>
          <a:lstStyle/>
          <a:p>
            <a:fld id="{E205D82C-95A1-431E-8E38-AA614A14CDCF}" type="slidenum">
              <a:rPr kumimoji="1" lang="ja-JP" altLang="en-US" smtClean="0"/>
              <a:pPr/>
              <a:t>41</a:t>
            </a:fld>
            <a:endParaRPr kumimoji="1" lang="ja-JP" altLang="en-US" dirty="0"/>
          </a:p>
        </p:txBody>
      </p:sp>
      <p:sp>
        <p:nvSpPr>
          <p:cNvPr id="11" name="矢印: 左右 10">
            <a:extLst>
              <a:ext uri="{FF2B5EF4-FFF2-40B4-BE49-F238E27FC236}">
                <a16:creationId xmlns:a16="http://schemas.microsoft.com/office/drawing/2014/main" id="{6C8F6D54-A7F1-A0D2-A2CB-0DD7AEE204A2}"/>
              </a:ext>
            </a:extLst>
          </p:cNvPr>
          <p:cNvSpPr/>
          <p:nvPr/>
        </p:nvSpPr>
        <p:spPr>
          <a:xfrm rot="21036294">
            <a:off x="4373351" y="3513930"/>
            <a:ext cx="1732547" cy="333232"/>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E0E87F8-7330-08E1-9C05-C4F9A3B69BDA}"/>
              </a:ext>
            </a:extLst>
          </p:cNvPr>
          <p:cNvSpPr txBox="1"/>
          <p:nvPr/>
        </p:nvSpPr>
        <p:spPr>
          <a:xfrm>
            <a:off x="2362052" y="3637510"/>
            <a:ext cx="2211456" cy="461665"/>
          </a:xfrm>
          <a:prstGeom prst="rect">
            <a:avLst/>
          </a:prstGeom>
          <a:noFill/>
        </p:spPr>
        <p:txBody>
          <a:bodyPr wrap="square" rtlCol="0">
            <a:spAutoFit/>
          </a:bodyPr>
          <a:lstStyle/>
          <a:p>
            <a:pPr algn="ctr"/>
            <a:r>
              <a:rPr kumimoji="1" lang="ja-JP" altLang="en-US" sz="2400" dirty="0"/>
              <a:t>近い</a:t>
            </a:r>
            <a:endParaRPr kumimoji="1" lang="en-US" altLang="ja-JP" sz="2400" dirty="0"/>
          </a:p>
        </p:txBody>
      </p:sp>
      <p:sp>
        <p:nvSpPr>
          <p:cNvPr id="14" name="テキスト ボックス 13">
            <a:extLst>
              <a:ext uri="{FF2B5EF4-FFF2-40B4-BE49-F238E27FC236}">
                <a16:creationId xmlns:a16="http://schemas.microsoft.com/office/drawing/2014/main" id="{CDC5B124-5A97-C43D-611A-A7CC93EA3BE1}"/>
              </a:ext>
            </a:extLst>
          </p:cNvPr>
          <p:cNvSpPr txBox="1"/>
          <p:nvPr/>
        </p:nvSpPr>
        <p:spPr>
          <a:xfrm>
            <a:off x="4254882" y="3028863"/>
            <a:ext cx="2211456" cy="461665"/>
          </a:xfrm>
          <a:prstGeom prst="rect">
            <a:avLst/>
          </a:prstGeom>
          <a:noFill/>
        </p:spPr>
        <p:txBody>
          <a:bodyPr wrap="square" rtlCol="0">
            <a:spAutoFit/>
          </a:bodyPr>
          <a:lstStyle/>
          <a:p>
            <a:pPr algn="ctr"/>
            <a:r>
              <a:rPr kumimoji="1" lang="ja-JP" altLang="en-US" sz="2400" dirty="0"/>
              <a:t>遠い</a:t>
            </a:r>
            <a:endParaRPr kumimoji="1" lang="en-US" altLang="ja-JP" sz="2400" dirty="0"/>
          </a:p>
        </p:txBody>
      </p:sp>
      <p:sp>
        <p:nvSpPr>
          <p:cNvPr id="3" name="テキスト ボックス 2">
            <a:extLst>
              <a:ext uri="{FF2B5EF4-FFF2-40B4-BE49-F238E27FC236}">
                <a16:creationId xmlns:a16="http://schemas.microsoft.com/office/drawing/2014/main" id="{B262D488-82E8-12B2-8D84-8B3CA4D8C521}"/>
              </a:ext>
            </a:extLst>
          </p:cNvPr>
          <p:cNvSpPr txBox="1"/>
          <p:nvPr/>
        </p:nvSpPr>
        <p:spPr>
          <a:xfrm>
            <a:off x="777007" y="1033251"/>
            <a:ext cx="6955750" cy="461665"/>
          </a:xfrm>
          <a:prstGeom prst="rect">
            <a:avLst/>
          </a:prstGeom>
          <a:noFill/>
        </p:spPr>
        <p:txBody>
          <a:bodyPr wrap="none" rtlCol="0">
            <a:spAutoFit/>
          </a:bodyPr>
          <a:lstStyle/>
          <a:p>
            <a:r>
              <a:rPr kumimoji="1" lang="ja-JP" altLang="en-US" sz="2400" b="1" dirty="0"/>
              <a:t>複数の数値の組</a:t>
            </a:r>
            <a:r>
              <a:rPr kumimoji="1" lang="ja-JP" altLang="en-US" sz="2400" dirty="0"/>
              <a:t>（</a:t>
            </a:r>
            <a:r>
              <a:rPr kumimoji="1" lang="ja-JP" altLang="en-US" sz="2400" b="1" dirty="0">
                <a:solidFill>
                  <a:srgbClr val="C00000"/>
                </a:solidFill>
              </a:rPr>
              <a:t>ベクトル</a:t>
            </a:r>
            <a:r>
              <a:rPr kumimoji="1" lang="ja-JP" altLang="en-US" sz="2400" dirty="0"/>
              <a:t>）で考えることもある</a:t>
            </a:r>
          </a:p>
        </p:txBody>
      </p:sp>
      <p:cxnSp>
        <p:nvCxnSpPr>
          <p:cNvPr id="6" name="直線矢印コネクタ 5">
            <a:extLst>
              <a:ext uri="{FF2B5EF4-FFF2-40B4-BE49-F238E27FC236}">
                <a16:creationId xmlns:a16="http://schemas.microsoft.com/office/drawing/2014/main" id="{396CEF6B-4151-7F8E-04AF-039AA612FACB}"/>
              </a:ext>
            </a:extLst>
          </p:cNvPr>
          <p:cNvCxnSpPr/>
          <p:nvPr/>
        </p:nvCxnSpPr>
        <p:spPr>
          <a:xfrm>
            <a:off x="2007555" y="5539915"/>
            <a:ext cx="49795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A7C0D5E8-AF4B-9D33-4507-5D46540C0223}"/>
              </a:ext>
            </a:extLst>
          </p:cNvPr>
          <p:cNvCxnSpPr>
            <a:cxnSpLocks/>
          </p:cNvCxnSpPr>
          <p:nvPr/>
        </p:nvCxnSpPr>
        <p:spPr>
          <a:xfrm flipV="1">
            <a:off x="2159955" y="2079057"/>
            <a:ext cx="0" cy="3613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楕円 15">
            <a:extLst>
              <a:ext uri="{FF2B5EF4-FFF2-40B4-BE49-F238E27FC236}">
                <a16:creationId xmlns:a16="http://schemas.microsoft.com/office/drawing/2014/main" id="{4AFB607F-E0E6-DF31-11F4-A8000454A8AD}"/>
              </a:ext>
            </a:extLst>
          </p:cNvPr>
          <p:cNvSpPr/>
          <p:nvPr/>
        </p:nvSpPr>
        <p:spPr>
          <a:xfrm>
            <a:off x="3874150" y="3772760"/>
            <a:ext cx="344861" cy="385001"/>
          </a:xfrm>
          <a:prstGeom prst="ellipse">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9DB3CB42-8FA2-68C1-591D-6AC89A106AD5}"/>
              </a:ext>
            </a:extLst>
          </p:cNvPr>
          <p:cNvSpPr/>
          <p:nvPr/>
        </p:nvSpPr>
        <p:spPr>
          <a:xfrm>
            <a:off x="3427247" y="4210985"/>
            <a:ext cx="344861" cy="385001"/>
          </a:xfrm>
          <a:prstGeom prst="ellipse">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614971E6-1A4A-570D-1C52-3E1059F267B4}"/>
              </a:ext>
            </a:extLst>
          </p:cNvPr>
          <p:cNvSpPr/>
          <p:nvPr/>
        </p:nvSpPr>
        <p:spPr>
          <a:xfrm>
            <a:off x="6293907" y="3318649"/>
            <a:ext cx="344861" cy="385001"/>
          </a:xfrm>
          <a:prstGeom prst="ellipse">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左右 18">
            <a:extLst>
              <a:ext uri="{FF2B5EF4-FFF2-40B4-BE49-F238E27FC236}">
                <a16:creationId xmlns:a16="http://schemas.microsoft.com/office/drawing/2014/main" id="{2D64A683-CB79-C7A3-6A10-84278E8359DC}"/>
              </a:ext>
            </a:extLst>
          </p:cNvPr>
          <p:cNvSpPr/>
          <p:nvPr/>
        </p:nvSpPr>
        <p:spPr>
          <a:xfrm rot="18773446">
            <a:off x="3680135" y="4056351"/>
            <a:ext cx="281831" cy="262293"/>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F3BDB7A6-C0D9-2670-A0D8-5FE52B5B3522}"/>
              </a:ext>
            </a:extLst>
          </p:cNvPr>
          <p:cNvSpPr txBox="1"/>
          <p:nvPr/>
        </p:nvSpPr>
        <p:spPr>
          <a:xfrm>
            <a:off x="2216828" y="6022180"/>
            <a:ext cx="5066621" cy="461665"/>
          </a:xfrm>
          <a:prstGeom prst="rect">
            <a:avLst/>
          </a:prstGeom>
          <a:noFill/>
        </p:spPr>
        <p:txBody>
          <a:bodyPr wrap="square" rtlCol="0">
            <a:spAutoFit/>
          </a:bodyPr>
          <a:lstStyle/>
          <a:p>
            <a:pPr algn="ctr"/>
            <a:r>
              <a:rPr kumimoji="1" lang="ja-JP" altLang="en-US" sz="2400" dirty="0"/>
              <a:t>１つの点が２個の数値の場合</a:t>
            </a:r>
            <a:endParaRPr kumimoji="1" lang="en-US" altLang="ja-JP" sz="2400" dirty="0"/>
          </a:p>
        </p:txBody>
      </p:sp>
      <p:sp>
        <p:nvSpPr>
          <p:cNvPr id="21" name="テキスト ボックス 20">
            <a:extLst>
              <a:ext uri="{FF2B5EF4-FFF2-40B4-BE49-F238E27FC236}">
                <a16:creationId xmlns:a16="http://schemas.microsoft.com/office/drawing/2014/main" id="{A6C6120D-E273-778C-93CE-83DED419EA57}"/>
              </a:ext>
            </a:extLst>
          </p:cNvPr>
          <p:cNvSpPr txBox="1"/>
          <p:nvPr/>
        </p:nvSpPr>
        <p:spPr>
          <a:xfrm>
            <a:off x="3391579" y="4005422"/>
            <a:ext cx="2211456" cy="523220"/>
          </a:xfrm>
          <a:prstGeom prst="rect">
            <a:avLst/>
          </a:prstGeom>
          <a:noFill/>
        </p:spPr>
        <p:txBody>
          <a:bodyPr wrap="square" rtlCol="0">
            <a:spAutoFit/>
          </a:bodyPr>
          <a:lstStyle/>
          <a:p>
            <a:pPr algn="ctr"/>
            <a:r>
              <a:rPr kumimoji="1" lang="en-US" altLang="ja-JP" sz="2800" b="1" dirty="0"/>
              <a:t>5, 5</a:t>
            </a:r>
          </a:p>
        </p:txBody>
      </p:sp>
      <p:sp>
        <p:nvSpPr>
          <p:cNvPr id="22" name="テキスト ボックス 21">
            <a:extLst>
              <a:ext uri="{FF2B5EF4-FFF2-40B4-BE49-F238E27FC236}">
                <a16:creationId xmlns:a16="http://schemas.microsoft.com/office/drawing/2014/main" id="{C6A15ACE-E04F-6BEA-6A25-A6B670D2053E}"/>
              </a:ext>
            </a:extLst>
          </p:cNvPr>
          <p:cNvSpPr txBox="1"/>
          <p:nvPr/>
        </p:nvSpPr>
        <p:spPr>
          <a:xfrm>
            <a:off x="2940852" y="4445099"/>
            <a:ext cx="2211456" cy="523220"/>
          </a:xfrm>
          <a:prstGeom prst="rect">
            <a:avLst/>
          </a:prstGeom>
          <a:noFill/>
        </p:spPr>
        <p:txBody>
          <a:bodyPr wrap="square" rtlCol="0">
            <a:spAutoFit/>
          </a:bodyPr>
          <a:lstStyle/>
          <a:p>
            <a:pPr algn="ctr"/>
            <a:r>
              <a:rPr kumimoji="1" lang="en-US" altLang="ja-JP" sz="2800" b="1" dirty="0"/>
              <a:t>4, 4</a:t>
            </a:r>
          </a:p>
        </p:txBody>
      </p:sp>
      <p:sp>
        <p:nvSpPr>
          <p:cNvPr id="23" name="テキスト ボックス 22">
            <a:extLst>
              <a:ext uri="{FF2B5EF4-FFF2-40B4-BE49-F238E27FC236}">
                <a16:creationId xmlns:a16="http://schemas.microsoft.com/office/drawing/2014/main" id="{7E0635D0-99D0-45C3-1283-EAD8EE01051F}"/>
              </a:ext>
            </a:extLst>
          </p:cNvPr>
          <p:cNvSpPr txBox="1"/>
          <p:nvPr/>
        </p:nvSpPr>
        <p:spPr>
          <a:xfrm>
            <a:off x="5779343" y="3582531"/>
            <a:ext cx="2211456" cy="523220"/>
          </a:xfrm>
          <a:prstGeom prst="rect">
            <a:avLst/>
          </a:prstGeom>
          <a:noFill/>
        </p:spPr>
        <p:txBody>
          <a:bodyPr wrap="square" rtlCol="0">
            <a:spAutoFit/>
          </a:bodyPr>
          <a:lstStyle/>
          <a:p>
            <a:pPr algn="ctr"/>
            <a:r>
              <a:rPr kumimoji="1" lang="en-US" altLang="ja-JP" sz="2800" b="1" dirty="0"/>
              <a:t>10, 6</a:t>
            </a:r>
          </a:p>
        </p:txBody>
      </p:sp>
    </p:spTree>
    <p:extLst>
      <p:ext uri="{BB962C8B-B14F-4D97-AF65-F5344CB8AC3E}">
        <p14:creationId xmlns:p14="http://schemas.microsoft.com/office/powerpoint/2010/main" val="3296222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16C426-4759-7D59-2981-32030BA70C0D}"/>
              </a:ext>
            </a:extLst>
          </p:cNvPr>
          <p:cNvSpPr>
            <a:spLocks noGrp="1"/>
          </p:cNvSpPr>
          <p:nvPr>
            <p:ph type="title"/>
          </p:nvPr>
        </p:nvSpPr>
        <p:spPr/>
        <p:txBody>
          <a:bodyPr>
            <a:normAutofit fontScale="90000"/>
          </a:bodyPr>
          <a:lstStyle/>
          <a:p>
            <a:r>
              <a:rPr kumimoji="1" lang="ja-JP" altLang="en-US" dirty="0"/>
              <a:t>単語の特徴ベクトル</a:t>
            </a:r>
          </a:p>
        </p:txBody>
      </p:sp>
      <p:sp>
        <p:nvSpPr>
          <p:cNvPr id="3" name="コンテンツ プレースホルダー 2">
            <a:extLst>
              <a:ext uri="{FF2B5EF4-FFF2-40B4-BE49-F238E27FC236}">
                <a16:creationId xmlns:a16="http://schemas.microsoft.com/office/drawing/2014/main" id="{F6804DEB-3AB8-62A2-533F-B64E02D0F986}"/>
              </a:ext>
            </a:extLst>
          </p:cNvPr>
          <p:cNvSpPr>
            <a:spLocks noGrp="1"/>
          </p:cNvSpPr>
          <p:nvPr>
            <p:ph idx="1"/>
          </p:nvPr>
        </p:nvSpPr>
        <p:spPr/>
        <p:txBody>
          <a:bodyPr>
            <a:normAutofit/>
          </a:bodyPr>
          <a:lstStyle/>
          <a:p>
            <a:r>
              <a:rPr kumimoji="1" lang="ja-JP" altLang="en-US" sz="2400" b="1" u="sng" dirty="0">
                <a:solidFill>
                  <a:srgbClr val="C00000"/>
                </a:solidFill>
              </a:rPr>
              <a:t>単語の特徴ベクトル</a:t>
            </a:r>
            <a:r>
              <a:rPr kumimoji="1" lang="ja-JP" altLang="en-US" sz="2400" dirty="0"/>
              <a:t>は，</a:t>
            </a:r>
            <a:r>
              <a:rPr kumimoji="1" lang="ja-JP" altLang="en-US" sz="2400" b="1" u="sng" dirty="0">
                <a:solidFill>
                  <a:srgbClr val="C00000"/>
                </a:solidFill>
              </a:rPr>
              <a:t>単語を数値化</a:t>
            </a:r>
            <a:r>
              <a:rPr kumimoji="1" lang="ja-JP" altLang="en-US" sz="2400" dirty="0"/>
              <a:t>したもの</a:t>
            </a:r>
            <a:endParaRPr kumimoji="1" lang="en-US" altLang="ja-JP" sz="2400" dirty="0"/>
          </a:p>
          <a:p>
            <a:pPr marL="0" indent="0">
              <a:buNone/>
            </a:pPr>
            <a:r>
              <a:rPr kumimoji="1" lang="ja-JP" altLang="en-US" sz="2400" dirty="0"/>
              <a:t>　このとき，複数の数値の組（</a:t>
            </a:r>
            <a:r>
              <a:rPr kumimoji="1" lang="ja-JP" altLang="en-US" sz="2400" b="1" dirty="0">
                <a:solidFill>
                  <a:srgbClr val="C00000"/>
                </a:solidFill>
              </a:rPr>
              <a:t>ベクトル</a:t>
            </a:r>
            <a:r>
              <a:rPr kumimoji="1" lang="ja-JP" altLang="en-US" sz="2400" dirty="0"/>
              <a:t>）を考える</a:t>
            </a:r>
            <a:endParaRPr kumimoji="1" lang="en-US" altLang="ja-JP" sz="2400" dirty="0"/>
          </a:p>
          <a:p>
            <a:r>
              <a:rPr lang="ja-JP" altLang="en-US" sz="2400" b="1" u="sng" dirty="0">
                <a:solidFill>
                  <a:srgbClr val="C00000"/>
                </a:solidFill>
              </a:rPr>
              <a:t>意味の近い単語</a:t>
            </a:r>
            <a:r>
              <a:rPr lang="ja-JP" altLang="en-US" sz="2400" dirty="0"/>
              <a:t>は</a:t>
            </a:r>
            <a:r>
              <a:rPr lang="ja-JP" altLang="en-US" sz="2400" b="1" u="sng" dirty="0">
                <a:solidFill>
                  <a:srgbClr val="FF0000"/>
                </a:solidFill>
              </a:rPr>
              <a:t>近く</a:t>
            </a:r>
            <a:r>
              <a:rPr lang="ja-JP" altLang="en-US" sz="2400" dirty="0"/>
              <a:t>になるようにする。</a:t>
            </a:r>
            <a:endParaRPr kumimoji="1" lang="ja-JP" altLang="en-US" sz="2400" dirty="0"/>
          </a:p>
        </p:txBody>
      </p:sp>
      <p:sp>
        <p:nvSpPr>
          <p:cNvPr id="4" name="スライド番号プレースホルダー 3">
            <a:extLst>
              <a:ext uri="{FF2B5EF4-FFF2-40B4-BE49-F238E27FC236}">
                <a16:creationId xmlns:a16="http://schemas.microsoft.com/office/drawing/2014/main" id="{67A4AE14-7F23-90B6-23CC-8D8879519D2E}"/>
              </a:ext>
            </a:extLst>
          </p:cNvPr>
          <p:cNvSpPr>
            <a:spLocks noGrp="1"/>
          </p:cNvSpPr>
          <p:nvPr>
            <p:ph type="sldNum" sz="quarter" idx="12"/>
          </p:nvPr>
        </p:nvSpPr>
        <p:spPr/>
        <p:txBody>
          <a:bodyPr/>
          <a:lstStyle/>
          <a:p>
            <a:fld id="{E205D82C-95A1-431E-8E38-AA614A14CDCF}" type="slidenum">
              <a:rPr kumimoji="1" lang="ja-JP" altLang="en-US" smtClean="0"/>
              <a:pPr/>
              <a:t>42</a:t>
            </a:fld>
            <a:endParaRPr kumimoji="1" lang="ja-JP" altLang="en-US" dirty="0"/>
          </a:p>
        </p:txBody>
      </p:sp>
      <p:sp>
        <p:nvSpPr>
          <p:cNvPr id="10" name="楕円 9">
            <a:extLst>
              <a:ext uri="{FF2B5EF4-FFF2-40B4-BE49-F238E27FC236}">
                <a16:creationId xmlns:a16="http://schemas.microsoft.com/office/drawing/2014/main" id="{CD851BFA-AB62-FBD5-75CC-0F3F3E10DF94}"/>
              </a:ext>
            </a:extLst>
          </p:cNvPr>
          <p:cNvSpPr/>
          <p:nvPr/>
        </p:nvSpPr>
        <p:spPr>
          <a:xfrm>
            <a:off x="3620150" y="4350610"/>
            <a:ext cx="344861" cy="385001"/>
          </a:xfrm>
          <a:prstGeom prst="ellipse">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AA6F543D-1F75-155E-0FB5-7B5299EF053F}"/>
              </a:ext>
            </a:extLst>
          </p:cNvPr>
          <p:cNvSpPr/>
          <p:nvPr/>
        </p:nvSpPr>
        <p:spPr>
          <a:xfrm>
            <a:off x="3144361" y="5083021"/>
            <a:ext cx="344861" cy="385001"/>
          </a:xfrm>
          <a:prstGeom prst="ellipse">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1749A10B-613B-DF99-44A8-6F09230733C6}"/>
              </a:ext>
            </a:extLst>
          </p:cNvPr>
          <p:cNvSpPr/>
          <p:nvPr/>
        </p:nvSpPr>
        <p:spPr>
          <a:xfrm>
            <a:off x="5963707" y="5223649"/>
            <a:ext cx="344861" cy="385001"/>
          </a:xfrm>
          <a:prstGeom prst="ellipse">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49CBD42-4238-290D-1709-C5F4051D3DF1}"/>
              </a:ext>
            </a:extLst>
          </p:cNvPr>
          <p:cNvSpPr txBox="1"/>
          <p:nvPr/>
        </p:nvSpPr>
        <p:spPr>
          <a:xfrm>
            <a:off x="3316791" y="3788265"/>
            <a:ext cx="1107996" cy="461665"/>
          </a:xfrm>
          <a:prstGeom prst="rect">
            <a:avLst/>
          </a:prstGeom>
          <a:noFill/>
        </p:spPr>
        <p:txBody>
          <a:bodyPr wrap="none" rtlCol="0">
            <a:spAutoFit/>
          </a:bodyPr>
          <a:lstStyle/>
          <a:p>
            <a:r>
              <a:rPr kumimoji="1" lang="ja-JP" altLang="en-US" sz="2400" dirty="0"/>
              <a:t>みかん</a:t>
            </a:r>
          </a:p>
        </p:txBody>
      </p:sp>
      <p:sp>
        <p:nvSpPr>
          <p:cNvPr id="17" name="テキスト ボックス 16">
            <a:extLst>
              <a:ext uri="{FF2B5EF4-FFF2-40B4-BE49-F238E27FC236}">
                <a16:creationId xmlns:a16="http://schemas.microsoft.com/office/drawing/2014/main" id="{DF7DF25F-B93D-8775-DFEB-39D7905A7B85}"/>
              </a:ext>
            </a:extLst>
          </p:cNvPr>
          <p:cNvSpPr txBox="1"/>
          <p:nvPr/>
        </p:nvSpPr>
        <p:spPr>
          <a:xfrm>
            <a:off x="2476145" y="5573539"/>
            <a:ext cx="1107996" cy="461665"/>
          </a:xfrm>
          <a:prstGeom prst="rect">
            <a:avLst/>
          </a:prstGeom>
          <a:noFill/>
        </p:spPr>
        <p:txBody>
          <a:bodyPr wrap="none" rtlCol="0">
            <a:spAutoFit/>
          </a:bodyPr>
          <a:lstStyle/>
          <a:p>
            <a:r>
              <a:rPr kumimoji="1" lang="ja-JP" altLang="en-US" sz="2400" dirty="0"/>
              <a:t>りんご</a:t>
            </a:r>
          </a:p>
        </p:txBody>
      </p:sp>
      <p:sp>
        <p:nvSpPr>
          <p:cNvPr id="18" name="テキスト ボックス 17">
            <a:extLst>
              <a:ext uri="{FF2B5EF4-FFF2-40B4-BE49-F238E27FC236}">
                <a16:creationId xmlns:a16="http://schemas.microsoft.com/office/drawing/2014/main" id="{98598A3B-6CF1-1300-097B-943398CE5A63}"/>
              </a:ext>
            </a:extLst>
          </p:cNvPr>
          <p:cNvSpPr txBox="1"/>
          <p:nvPr/>
        </p:nvSpPr>
        <p:spPr>
          <a:xfrm>
            <a:off x="6136137" y="4815884"/>
            <a:ext cx="800219" cy="461665"/>
          </a:xfrm>
          <a:prstGeom prst="rect">
            <a:avLst/>
          </a:prstGeom>
          <a:noFill/>
        </p:spPr>
        <p:txBody>
          <a:bodyPr wrap="none" rtlCol="0">
            <a:spAutoFit/>
          </a:bodyPr>
          <a:lstStyle/>
          <a:p>
            <a:r>
              <a:rPr kumimoji="1" lang="ja-JP" altLang="en-US" sz="2400" dirty="0"/>
              <a:t>バス</a:t>
            </a:r>
          </a:p>
        </p:txBody>
      </p:sp>
    </p:spTree>
    <p:extLst>
      <p:ext uri="{BB962C8B-B14F-4D97-AF65-F5344CB8AC3E}">
        <p14:creationId xmlns:p14="http://schemas.microsoft.com/office/powerpoint/2010/main" val="3812870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6CB200-AC11-BA0B-F645-4EE1598070B3}"/>
              </a:ext>
            </a:extLst>
          </p:cNvPr>
          <p:cNvSpPr>
            <a:spLocks noGrp="1"/>
          </p:cNvSpPr>
          <p:nvPr>
            <p:ph type="title"/>
          </p:nvPr>
        </p:nvSpPr>
        <p:spPr/>
        <p:txBody>
          <a:bodyPr>
            <a:normAutofit fontScale="90000"/>
          </a:bodyPr>
          <a:lstStyle/>
          <a:p>
            <a:r>
              <a:rPr kumimoji="1" lang="ja-JP" altLang="en-US" dirty="0"/>
              <a:t>単語の特徴ベクトル</a:t>
            </a:r>
          </a:p>
        </p:txBody>
      </p:sp>
      <p:sp>
        <p:nvSpPr>
          <p:cNvPr id="3" name="コンテンツ プレースホルダー 2">
            <a:extLst>
              <a:ext uri="{FF2B5EF4-FFF2-40B4-BE49-F238E27FC236}">
                <a16:creationId xmlns:a16="http://schemas.microsoft.com/office/drawing/2014/main" id="{8923FCF3-32F2-D7B9-59B4-1D29D87E4F3D}"/>
              </a:ext>
            </a:extLst>
          </p:cNvPr>
          <p:cNvSpPr>
            <a:spLocks noGrp="1"/>
          </p:cNvSpPr>
          <p:nvPr>
            <p:ph idx="1"/>
          </p:nvPr>
        </p:nvSpPr>
        <p:spPr>
          <a:xfrm>
            <a:off x="321845" y="846253"/>
            <a:ext cx="8461208" cy="5421197"/>
          </a:xfrm>
        </p:spPr>
        <p:txBody>
          <a:bodyPr>
            <a:normAutofit/>
          </a:bodyPr>
          <a:lstStyle/>
          <a:p>
            <a:pPr marL="0" indent="0">
              <a:buNone/>
            </a:pPr>
            <a:r>
              <a:rPr kumimoji="1" lang="ja-JP" altLang="en-US" sz="2400" dirty="0"/>
              <a:t>どうやって，コンピュータが</a:t>
            </a:r>
            <a:r>
              <a:rPr kumimoji="1" lang="ja-JP" altLang="en-US" sz="2400" b="1" dirty="0">
                <a:solidFill>
                  <a:srgbClr val="C00000"/>
                </a:solidFill>
              </a:rPr>
              <a:t>単語の特徴ベクトル</a:t>
            </a:r>
            <a:r>
              <a:rPr kumimoji="1" lang="ja-JP" altLang="en-US" sz="2400" dirty="0"/>
              <a:t>を得るか？</a:t>
            </a:r>
            <a:endParaRPr kumimoji="1" lang="en-US" altLang="ja-JP" sz="2400" dirty="0"/>
          </a:p>
          <a:p>
            <a:pPr marL="0" indent="0">
              <a:buNone/>
            </a:pPr>
            <a:endParaRPr lang="en-US" altLang="ja-JP" sz="2400" dirty="0"/>
          </a:p>
          <a:p>
            <a:pPr marL="0" indent="0">
              <a:buNone/>
            </a:pPr>
            <a:r>
              <a:rPr kumimoji="1" lang="en-US" altLang="ja-JP" sz="2400" dirty="0"/>
              <a:t>【</a:t>
            </a:r>
            <a:r>
              <a:rPr kumimoji="1" lang="ja-JP" altLang="en-US" sz="2400" b="1" dirty="0">
                <a:solidFill>
                  <a:srgbClr val="C00000"/>
                </a:solidFill>
              </a:rPr>
              <a:t>分布仮説</a:t>
            </a:r>
            <a:r>
              <a:rPr kumimoji="1" lang="en-US" altLang="ja-JP" sz="2400" dirty="0"/>
              <a:t>】</a:t>
            </a:r>
          </a:p>
          <a:p>
            <a:pPr marL="0" indent="0">
              <a:buNone/>
            </a:pPr>
            <a:r>
              <a:rPr lang="ja-JP" altLang="en-US" sz="2400" b="1" dirty="0"/>
              <a:t>同じ文脈で出現する単語</a:t>
            </a:r>
            <a:r>
              <a:rPr lang="ja-JP" altLang="en-US" sz="2400" dirty="0"/>
              <a:t>は、</a:t>
            </a:r>
            <a:r>
              <a:rPr lang="ja-JP" altLang="en-US" sz="2400" b="1" dirty="0"/>
              <a:t>類似する意味</a:t>
            </a:r>
            <a:r>
              <a:rPr lang="ja-JP" altLang="en-US" sz="2400" dirty="0"/>
              <a:t>を持つ</a:t>
            </a:r>
            <a:endParaRPr lang="en-US" altLang="ja-JP" sz="2400" dirty="0"/>
          </a:p>
          <a:p>
            <a:pPr marL="0" indent="0">
              <a:buNone/>
            </a:pPr>
            <a:r>
              <a:rPr lang="ja-JP" altLang="en-US" sz="2400" dirty="0"/>
              <a:t>　</a:t>
            </a:r>
            <a:r>
              <a:rPr lang="ja-JP" altLang="en-US" sz="2400" dirty="0">
                <a:solidFill>
                  <a:srgbClr val="FF0000"/>
                </a:solidFill>
              </a:rPr>
              <a:t>みかん</a:t>
            </a:r>
            <a:r>
              <a:rPr lang="ja-JP" altLang="en-US" sz="2400" dirty="0"/>
              <a:t>は甘い　　　　</a:t>
            </a:r>
            <a:r>
              <a:rPr lang="ja-JP" altLang="en-US" sz="2400" dirty="0">
                <a:solidFill>
                  <a:srgbClr val="FF0000"/>
                </a:solidFill>
              </a:rPr>
              <a:t>りんご</a:t>
            </a:r>
            <a:r>
              <a:rPr lang="ja-JP" altLang="en-US" sz="2400" dirty="0"/>
              <a:t>は甘い</a:t>
            </a:r>
            <a:endParaRPr lang="en-US" altLang="ja-JP" sz="2400" dirty="0"/>
          </a:p>
          <a:p>
            <a:pPr marL="0" indent="0">
              <a:buNone/>
            </a:pPr>
            <a:r>
              <a:rPr kumimoji="1" lang="ja-JP" altLang="en-US" sz="2400" dirty="0"/>
              <a:t>　</a:t>
            </a:r>
            <a:r>
              <a:rPr kumimoji="1" lang="ja-JP" altLang="en-US" sz="2400" dirty="0">
                <a:solidFill>
                  <a:srgbClr val="FF0000"/>
                </a:solidFill>
              </a:rPr>
              <a:t>みかん</a:t>
            </a:r>
            <a:r>
              <a:rPr kumimoji="1" lang="ja-JP" altLang="en-US" sz="2400" dirty="0"/>
              <a:t>を食べた　　　</a:t>
            </a:r>
            <a:r>
              <a:rPr kumimoji="1" lang="ja-JP" altLang="en-US" sz="2400" dirty="0">
                <a:solidFill>
                  <a:srgbClr val="FF0000"/>
                </a:solidFill>
              </a:rPr>
              <a:t>りんご</a:t>
            </a:r>
            <a:r>
              <a:rPr kumimoji="1" lang="ja-JP" altLang="en-US" sz="2400" dirty="0"/>
              <a:t>を食べた</a:t>
            </a:r>
            <a:endParaRPr kumimoji="1" lang="en-US" altLang="ja-JP" sz="2400" dirty="0"/>
          </a:p>
          <a:p>
            <a:pPr marL="0" indent="0">
              <a:buNone/>
            </a:pPr>
            <a:r>
              <a:rPr lang="ja-JP" altLang="en-US" sz="2400" dirty="0"/>
              <a:t>　</a:t>
            </a:r>
            <a:endParaRPr lang="en-US" altLang="ja-JP" sz="2400" dirty="0"/>
          </a:p>
          <a:p>
            <a:pPr marL="0" indent="0">
              <a:buNone/>
            </a:pPr>
            <a:r>
              <a:rPr kumimoji="1" lang="ja-JP" altLang="en-US" sz="2400" dirty="0"/>
              <a:t>　</a:t>
            </a:r>
            <a:r>
              <a:rPr kumimoji="1" lang="ja-JP" altLang="en-US" sz="2400" dirty="0">
                <a:solidFill>
                  <a:srgbClr val="FF0000"/>
                </a:solidFill>
              </a:rPr>
              <a:t>バス</a:t>
            </a:r>
            <a:r>
              <a:rPr kumimoji="1" lang="ja-JP" altLang="en-US" sz="2400" dirty="0"/>
              <a:t>は速い</a:t>
            </a:r>
            <a:endParaRPr kumimoji="1" lang="en-US" altLang="ja-JP" sz="2400" dirty="0"/>
          </a:p>
          <a:p>
            <a:pPr marL="0" indent="0">
              <a:buNone/>
            </a:pPr>
            <a:r>
              <a:rPr lang="ja-JP" altLang="en-US" sz="2400" dirty="0"/>
              <a:t>　</a:t>
            </a:r>
            <a:r>
              <a:rPr lang="ja-JP" altLang="en-US" sz="2400" dirty="0">
                <a:solidFill>
                  <a:srgbClr val="FF0000"/>
                </a:solidFill>
              </a:rPr>
              <a:t>バス</a:t>
            </a:r>
            <a:r>
              <a:rPr lang="ja-JP" altLang="en-US" sz="2400" dirty="0"/>
              <a:t>を探した</a:t>
            </a:r>
            <a:endParaRPr lang="en-US" altLang="ja-JP" sz="2400" dirty="0"/>
          </a:p>
        </p:txBody>
      </p:sp>
      <p:sp>
        <p:nvSpPr>
          <p:cNvPr id="4" name="スライド番号プレースホルダー 3">
            <a:extLst>
              <a:ext uri="{FF2B5EF4-FFF2-40B4-BE49-F238E27FC236}">
                <a16:creationId xmlns:a16="http://schemas.microsoft.com/office/drawing/2014/main" id="{C1B09AFB-68F4-E776-F7EB-EE71706E3C9D}"/>
              </a:ext>
            </a:extLst>
          </p:cNvPr>
          <p:cNvSpPr>
            <a:spLocks noGrp="1"/>
          </p:cNvSpPr>
          <p:nvPr>
            <p:ph type="sldNum" sz="quarter" idx="12"/>
          </p:nvPr>
        </p:nvSpPr>
        <p:spPr/>
        <p:txBody>
          <a:bodyPr/>
          <a:lstStyle/>
          <a:p>
            <a:fld id="{E205D82C-95A1-431E-8E38-AA614A14CDCF}" type="slidenum">
              <a:rPr kumimoji="1" lang="ja-JP" altLang="en-US" smtClean="0"/>
              <a:pPr/>
              <a:t>43</a:t>
            </a:fld>
            <a:endParaRPr kumimoji="1" lang="ja-JP" altLang="en-US" dirty="0"/>
          </a:p>
        </p:txBody>
      </p:sp>
      <p:sp>
        <p:nvSpPr>
          <p:cNvPr id="5" name="テキスト ボックス 4">
            <a:extLst>
              <a:ext uri="{FF2B5EF4-FFF2-40B4-BE49-F238E27FC236}">
                <a16:creationId xmlns:a16="http://schemas.microsoft.com/office/drawing/2014/main" id="{A5FF04C6-A673-6BE2-1B14-7A0617C96C64}"/>
              </a:ext>
            </a:extLst>
          </p:cNvPr>
          <p:cNvSpPr txBox="1"/>
          <p:nvPr/>
        </p:nvSpPr>
        <p:spPr>
          <a:xfrm>
            <a:off x="373381" y="6395089"/>
            <a:ext cx="8770619" cy="369332"/>
          </a:xfrm>
          <a:prstGeom prst="rect">
            <a:avLst/>
          </a:prstGeom>
          <a:noFill/>
        </p:spPr>
        <p:txBody>
          <a:bodyPr wrap="square" rtlCol="0">
            <a:spAutoFit/>
          </a:bodyPr>
          <a:lstStyle/>
          <a:p>
            <a:r>
              <a:rPr lang="en-US" altLang="ja-JP" dirty="0">
                <a:latin typeface="Times New Roman" panose="02020603050405020304" pitchFamily="18" charset="0"/>
                <a:cs typeface="Times New Roman" panose="02020603050405020304" pitchFamily="18" charset="0"/>
              </a:rPr>
              <a:t>Harris, Z. (1954). Distributional structure. </a:t>
            </a:r>
            <a:r>
              <a:rPr lang="en-US" altLang="ja-JP" i="1" dirty="0">
                <a:latin typeface="Times New Roman" panose="02020603050405020304" pitchFamily="18" charset="0"/>
                <a:cs typeface="Times New Roman" panose="02020603050405020304" pitchFamily="18" charset="0"/>
              </a:rPr>
              <a:t>Word</a:t>
            </a:r>
            <a:r>
              <a:rPr lang="en-US" altLang="ja-JP" dirty="0">
                <a:latin typeface="Times New Roman" panose="02020603050405020304" pitchFamily="18" charset="0"/>
                <a:cs typeface="Times New Roman" panose="02020603050405020304" pitchFamily="18" charset="0"/>
              </a:rPr>
              <a:t>, 10(23): 146-162.</a:t>
            </a:r>
            <a:endParaRPr kumimoji="1" lang="ja-JP" altLang="en-US" dirty="0">
              <a:latin typeface="Times New Roman" panose="02020603050405020304" pitchFamily="18" charset="0"/>
              <a:cs typeface="Times New Roman" panose="02020603050405020304" pitchFamily="18" charset="0"/>
            </a:endParaRPr>
          </a:p>
        </p:txBody>
      </p:sp>
      <p:sp>
        <p:nvSpPr>
          <p:cNvPr id="6" name="右中かっこ 5">
            <a:extLst>
              <a:ext uri="{FF2B5EF4-FFF2-40B4-BE49-F238E27FC236}">
                <a16:creationId xmlns:a16="http://schemas.microsoft.com/office/drawing/2014/main" id="{267F1737-ECC8-285D-2B2F-C44657A9E12D}"/>
              </a:ext>
            </a:extLst>
          </p:cNvPr>
          <p:cNvSpPr/>
          <p:nvPr/>
        </p:nvSpPr>
        <p:spPr>
          <a:xfrm>
            <a:off x="6147583" y="2791216"/>
            <a:ext cx="203200" cy="10096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5780A6E-CA97-E5EF-95BD-BBBED34F4316}"/>
              </a:ext>
            </a:extLst>
          </p:cNvPr>
          <p:cNvSpPr txBox="1"/>
          <p:nvPr/>
        </p:nvSpPr>
        <p:spPr>
          <a:xfrm>
            <a:off x="6537975" y="2926709"/>
            <a:ext cx="1571758" cy="830997"/>
          </a:xfrm>
          <a:prstGeom prst="rect">
            <a:avLst/>
          </a:prstGeom>
          <a:noFill/>
        </p:spPr>
        <p:txBody>
          <a:bodyPr wrap="square" rtlCol="0">
            <a:spAutoFit/>
          </a:bodyPr>
          <a:lstStyle/>
          <a:p>
            <a:r>
              <a:rPr kumimoji="1" lang="ja-JP" altLang="en-US" sz="2400" dirty="0"/>
              <a:t>互いに</a:t>
            </a:r>
            <a:endParaRPr kumimoji="1" lang="en-US" altLang="ja-JP" sz="2400" dirty="0"/>
          </a:p>
          <a:p>
            <a:r>
              <a:rPr kumimoji="1" lang="ja-JP" altLang="en-US" sz="2400" dirty="0"/>
              <a:t>同じ文脈</a:t>
            </a:r>
          </a:p>
        </p:txBody>
      </p:sp>
      <p:sp>
        <p:nvSpPr>
          <p:cNvPr id="8" name="テキスト ボックス 7">
            <a:extLst>
              <a:ext uri="{FF2B5EF4-FFF2-40B4-BE49-F238E27FC236}">
                <a16:creationId xmlns:a16="http://schemas.microsoft.com/office/drawing/2014/main" id="{9D36F28E-CB8E-0AB0-1868-2BE4969E5E38}"/>
              </a:ext>
            </a:extLst>
          </p:cNvPr>
          <p:cNvSpPr txBox="1"/>
          <p:nvPr/>
        </p:nvSpPr>
        <p:spPr>
          <a:xfrm>
            <a:off x="3186932" y="4544794"/>
            <a:ext cx="1571758" cy="461665"/>
          </a:xfrm>
          <a:prstGeom prst="rect">
            <a:avLst/>
          </a:prstGeom>
          <a:noFill/>
        </p:spPr>
        <p:txBody>
          <a:bodyPr wrap="square" rtlCol="0">
            <a:spAutoFit/>
          </a:bodyPr>
          <a:lstStyle/>
          <a:p>
            <a:r>
              <a:rPr kumimoji="1" lang="ja-JP" altLang="en-US" sz="2400" dirty="0"/>
              <a:t>違う文脈</a:t>
            </a:r>
          </a:p>
        </p:txBody>
      </p:sp>
      <p:sp>
        <p:nvSpPr>
          <p:cNvPr id="9" name="右中かっこ 8">
            <a:extLst>
              <a:ext uri="{FF2B5EF4-FFF2-40B4-BE49-F238E27FC236}">
                <a16:creationId xmlns:a16="http://schemas.microsoft.com/office/drawing/2014/main" id="{78CE2B75-B3DC-44FB-43FD-B113FE16C1E6}"/>
              </a:ext>
            </a:extLst>
          </p:cNvPr>
          <p:cNvSpPr/>
          <p:nvPr/>
        </p:nvSpPr>
        <p:spPr>
          <a:xfrm>
            <a:off x="2870655" y="4322486"/>
            <a:ext cx="203200" cy="10096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617233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7CC6DA2-D8F7-D9BA-D3D6-ADA9C310D613}"/>
              </a:ext>
            </a:extLst>
          </p:cNvPr>
          <p:cNvSpPr>
            <a:spLocks noGrp="1"/>
          </p:cNvSpPr>
          <p:nvPr>
            <p:ph type="sldNum" sz="quarter" idx="12"/>
          </p:nvPr>
        </p:nvSpPr>
        <p:spPr/>
        <p:txBody>
          <a:bodyPr/>
          <a:lstStyle/>
          <a:p>
            <a:fld id="{E205D82C-95A1-431E-8E38-AA614A14CDCF}" type="slidenum">
              <a:rPr kumimoji="1" lang="ja-JP" altLang="en-US" smtClean="0"/>
              <a:pPr/>
              <a:t>44</a:t>
            </a:fld>
            <a:endParaRPr kumimoji="1" lang="ja-JP" altLang="en-US" dirty="0"/>
          </a:p>
        </p:txBody>
      </p:sp>
      <p:sp>
        <p:nvSpPr>
          <p:cNvPr id="3" name="テキスト ボックス 2">
            <a:extLst>
              <a:ext uri="{FF2B5EF4-FFF2-40B4-BE49-F238E27FC236}">
                <a16:creationId xmlns:a16="http://schemas.microsoft.com/office/drawing/2014/main" id="{94386732-1C1E-B0D3-A25B-49BF097297C3}"/>
              </a:ext>
            </a:extLst>
          </p:cNvPr>
          <p:cNvSpPr txBox="1"/>
          <p:nvPr/>
        </p:nvSpPr>
        <p:spPr>
          <a:xfrm>
            <a:off x="1016000" y="5935991"/>
            <a:ext cx="6896440" cy="954107"/>
          </a:xfrm>
          <a:prstGeom prst="rect">
            <a:avLst/>
          </a:prstGeom>
          <a:noFill/>
        </p:spPr>
        <p:txBody>
          <a:bodyPr wrap="none" rtlCol="0">
            <a:spAutoFit/>
          </a:bodyPr>
          <a:lstStyle/>
          <a:p>
            <a:r>
              <a:rPr kumimoji="1" lang="en-US" altLang="ja-JP" sz="1400" dirty="0">
                <a:latin typeface="Times New Roman" panose="02020603050405020304" pitchFamily="18" charset="0"/>
                <a:cs typeface="Times New Roman" panose="02020603050405020304" pitchFamily="18" charset="0"/>
              </a:rPr>
              <a:t>Stefan Evert, Marco Baroni and </a:t>
            </a:r>
            <a:r>
              <a:rPr kumimoji="1" lang="en-US" altLang="ja-JP" sz="1400" dirty="0" err="1">
                <a:latin typeface="Times New Roman" panose="02020603050405020304" pitchFamily="18" charset="0"/>
                <a:cs typeface="Times New Roman" panose="02020603050405020304" pitchFamily="18" charset="0"/>
              </a:rPr>
              <a:t>Aslessanddro</a:t>
            </a:r>
            <a:r>
              <a:rPr kumimoji="1" lang="en-US" altLang="ja-JP" sz="1400" dirty="0">
                <a:latin typeface="Times New Roman" panose="02020603050405020304" pitchFamily="18" charset="0"/>
                <a:cs typeface="Times New Roman" panose="02020603050405020304" pitchFamily="18" charset="0"/>
              </a:rPr>
              <a:t> Lenci,</a:t>
            </a:r>
          </a:p>
          <a:p>
            <a:r>
              <a:rPr kumimoji="1" lang="en-US" altLang="ja-JP" sz="1400" dirty="0">
                <a:latin typeface="Times New Roman" panose="02020603050405020304" pitchFamily="18" charset="0"/>
                <a:cs typeface="Times New Roman" panose="02020603050405020304" pitchFamily="18" charset="0"/>
              </a:rPr>
              <a:t>Distributional Semantic Models, Tutorial as NAACL-HLT 2010, 2010.</a:t>
            </a:r>
          </a:p>
          <a:p>
            <a:r>
              <a:rPr lang="en-US" altLang="ja-JP" sz="1400" dirty="0">
                <a:latin typeface="Times New Roman" panose="02020603050405020304" pitchFamily="18" charset="0"/>
                <a:cs typeface="Times New Roman" panose="02020603050405020304" pitchFamily="18" charset="0"/>
              </a:rPr>
              <a:t>http://wordspace.collocations.de/lib/exe/fetch.php/course:acl2010:naacl2010_part1.slides.pdf</a:t>
            </a:r>
            <a:endParaRPr lang="ja-JP" altLang="en-US" sz="1400" dirty="0">
              <a:latin typeface="Times New Roman" panose="02020603050405020304" pitchFamily="18" charset="0"/>
              <a:cs typeface="Times New Roman" panose="02020603050405020304" pitchFamily="18" charset="0"/>
            </a:endParaRPr>
          </a:p>
          <a:p>
            <a:endParaRPr kumimoji="1" lang="ja-JP" altLang="en-US" sz="1400" dirty="0">
              <a:latin typeface="Times New Roman" panose="02020603050405020304" pitchFamily="18" charset="0"/>
              <a:cs typeface="Times New Roman" panose="02020603050405020304" pitchFamily="18" charset="0"/>
            </a:endParaRPr>
          </a:p>
        </p:txBody>
      </p:sp>
      <p:sp>
        <p:nvSpPr>
          <p:cNvPr id="6" name="テキスト ボックス 5">
            <a:extLst>
              <a:ext uri="{FF2B5EF4-FFF2-40B4-BE49-F238E27FC236}">
                <a16:creationId xmlns:a16="http://schemas.microsoft.com/office/drawing/2014/main" id="{EAD3339D-4F0D-BAF5-650B-28D48403F777}"/>
              </a:ext>
            </a:extLst>
          </p:cNvPr>
          <p:cNvSpPr txBox="1"/>
          <p:nvPr/>
        </p:nvSpPr>
        <p:spPr>
          <a:xfrm>
            <a:off x="2584588" y="5003427"/>
            <a:ext cx="6647974" cy="461665"/>
          </a:xfrm>
          <a:prstGeom prst="rect">
            <a:avLst/>
          </a:prstGeom>
          <a:noFill/>
        </p:spPr>
        <p:txBody>
          <a:bodyPr wrap="none" rtlCol="0">
            <a:spAutoFit/>
          </a:bodyPr>
          <a:lstStyle/>
          <a:p>
            <a:r>
              <a:rPr kumimoji="1" lang="ja-JP" altLang="en-US" sz="2400" b="1" dirty="0"/>
              <a:t>値は、２つの単語の共起頻度（共起する回数）</a:t>
            </a:r>
          </a:p>
        </p:txBody>
      </p:sp>
      <p:sp>
        <p:nvSpPr>
          <p:cNvPr id="7" name="テキスト ボックス 6">
            <a:extLst>
              <a:ext uri="{FF2B5EF4-FFF2-40B4-BE49-F238E27FC236}">
                <a16:creationId xmlns:a16="http://schemas.microsoft.com/office/drawing/2014/main" id="{616D74FE-A842-427D-0373-8C022137B663}"/>
              </a:ext>
            </a:extLst>
          </p:cNvPr>
          <p:cNvSpPr txBox="1"/>
          <p:nvPr/>
        </p:nvSpPr>
        <p:spPr>
          <a:xfrm>
            <a:off x="7042150" y="2527676"/>
            <a:ext cx="2031325" cy="646331"/>
          </a:xfrm>
          <a:prstGeom prst="rect">
            <a:avLst/>
          </a:prstGeom>
          <a:noFill/>
        </p:spPr>
        <p:txBody>
          <a:bodyPr wrap="none" rtlCol="0">
            <a:spAutoFit/>
          </a:bodyPr>
          <a:lstStyle/>
          <a:p>
            <a:r>
              <a:rPr kumimoji="1" lang="en-US" altLang="ja-JP" dirty="0">
                <a:solidFill>
                  <a:srgbClr val="FF0000"/>
                </a:solidFill>
              </a:rPr>
              <a:t>cat, pig </a:t>
            </a:r>
          </a:p>
          <a:p>
            <a:r>
              <a:rPr kumimoji="1" lang="ja-JP" altLang="en-US" dirty="0">
                <a:solidFill>
                  <a:srgbClr val="FF0000"/>
                </a:solidFill>
              </a:rPr>
              <a:t>と傾向が似ている</a:t>
            </a:r>
          </a:p>
        </p:txBody>
      </p:sp>
      <p:sp>
        <p:nvSpPr>
          <p:cNvPr id="8" name="テキスト ボックス 7">
            <a:extLst>
              <a:ext uri="{FF2B5EF4-FFF2-40B4-BE49-F238E27FC236}">
                <a16:creationId xmlns:a16="http://schemas.microsoft.com/office/drawing/2014/main" id="{08352554-095A-DAC1-9738-70ACB0D1639E}"/>
              </a:ext>
            </a:extLst>
          </p:cNvPr>
          <p:cNvSpPr txBox="1"/>
          <p:nvPr/>
        </p:nvSpPr>
        <p:spPr>
          <a:xfrm>
            <a:off x="450850" y="285610"/>
            <a:ext cx="6906058" cy="830997"/>
          </a:xfrm>
          <a:prstGeom prst="rect">
            <a:avLst/>
          </a:prstGeom>
          <a:noFill/>
        </p:spPr>
        <p:txBody>
          <a:bodyPr wrap="none" rtlCol="0">
            <a:spAutoFit/>
          </a:bodyPr>
          <a:lstStyle/>
          <a:p>
            <a:r>
              <a:rPr kumimoji="1" lang="ja-JP" altLang="en-US" sz="2400" dirty="0"/>
              <a:t>ヒエログリフの </a:t>
            </a:r>
            <a:r>
              <a:rPr kumimoji="1" lang="en-US" altLang="ja-JP" sz="2400" dirty="0">
                <a:solidFill>
                  <a:srgbClr val="FF0000"/>
                </a:solidFill>
              </a:rPr>
              <a:t>???</a:t>
            </a:r>
            <a:r>
              <a:rPr kumimoji="1" lang="en-US" altLang="ja-JP" sz="2400" dirty="0"/>
              <a:t> </a:t>
            </a:r>
            <a:r>
              <a:rPr kumimoji="1" lang="ja-JP" altLang="en-US" sz="2400" dirty="0"/>
              <a:t>の単語は，何と</a:t>
            </a:r>
            <a:r>
              <a:rPr kumimoji="1" lang="ja-JP" altLang="en-US" sz="2400" b="1" dirty="0"/>
              <a:t>似ている</a:t>
            </a:r>
            <a:r>
              <a:rPr kumimoji="1" lang="ja-JP" altLang="en-US" sz="2400" dirty="0"/>
              <a:t>か？</a:t>
            </a:r>
            <a:endParaRPr kumimoji="1" lang="en-US" altLang="ja-JP" sz="2400" dirty="0"/>
          </a:p>
          <a:p>
            <a:r>
              <a:rPr kumimoji="1" lang="en-US" altLang="ja-JP" sz="2400" dirty="0"/>
              <a:t> </a:t>
            </a:r>
            <a:r>
              <a:rPr kumimoji="1" lang="ja-JP" altLang="en-US" sz="2400" dirty="0"/>
              <a:t>（</a:t>
            </a:r>
            <a:r>
              <a:rPr kumimoji="1" lang="en-US" altLang="ja-JP" sz="2400" dirty="0">
                <a:solidFill>
                  <a:srgbClr val="FF0000"/>
                </a:solidFill>
              </a:rPr>
              <a:t>???</a:t>
            </a:r>
            <a:r>
              <a:rPr kumimoji="1" lang="en-US" altLang="ja-JP" sz="2400" dirty="0"/>
              <a:t> </a:t>
            </a:r>
            <a:r>
              <a:rPr kumimoji="1" lang="ja-JP" altLang="en-US" sz="2400" dirty="0"/>
              <a:t>の単語の意味は、実は </a:t>
            </a:r>
            <a:r>
              <a:rPr kumimoji="1" lang="en-US" altLang="ja-JP" sz="2400" dirty="0"/>
              <a:t>dog </a:t>
            </a:r>
            <a:r>
              <a:rPr kumimoji="1" lang="ja-JP" altLang="en-US" sz="2400" dirty="0"/>
              <a:t>である）</a:t>
            </a:r>
          </a:p>
        </p:txBody>
      </p:sp>
      <p:pic>
        <p:nvPicPr>
          <p:cNvPr id="10" name="図 9">
            <a:extLst>
              <a:ext uri="{FF2B5EF4-FFF2-40B4-BE49-F238E27FC236}">
                <a16:creationId xmlns:a16="http://schemas.microsoft.com/office/drawing/2014/main" id="{4E60F7AB-032F-85FD-E8A2-522B13B70F17}"/>
              </a:ext>
            </a:extLst>
          </p:cNvPr>
          <p:cNvPicPr>
            <a:picLocks noChangeAspect="1"/>
          </p:cNvPicPr>
          <p:nvPr/>
        </p:nvPicPr>
        <p:blipFill>
          <a:blip r:embed="rId2"/>
          <a:stretch>
            <a:fillRect/>
          </a:stretch>
        </p:blipFill>
        <p:spPr>
          <a:xfrm>
            <a:off x="284104" y="1200935"/>
            <a:ext cx="6818303" cy="3633870"/>
          </a:xfrm>
          <a:prstGeom prst="rect">
            <a:avLst/>
          </a:prstGeom>
        </p:spPr>
      </p:pic>
    </p:spTree>
    <p:extLst>
      <p:ext uri="{BB962C8B-B14F-4D97-AF65-F5344CB8AC3E}">
        <p14:creationId xmlns:p14="http://schemas.microsoft.com/office/powerpoint/2010/main" val="246314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47FB16-BEA9-53E3-D153-95923CD6B2B1}"/>
              </a:ext>
            </a:extLst>
          </p:cNvPr>
          <p:cNvSpPr>
            <a:spLocks noGrp="1"/>
          </p:cNvSpPr>
          <p:nvPr>
            <p:ph type="title"/>
          </p:nvPr>
        </p:nvSpPr>
        <p:spPr/>
        <p:txBody>
          <a:bodyPr>
            <a:normAutofit fontScale="90000"/>
          </a:bodyPr>
          <a:lstStyle/>
          <a:p>
            <a:r>
              <a:rPr kumimoji="1" lang="en-US" altLang="ja-JP" dirty="0"/>
              <a:t>Word2vec</a:t>
            </a:r>
            <a:endParaRPr kumimoji="1" lang="ja-JP" altLang="en-US" dirty="0"/>
          </a:p>
        </p:txBody>
      </p:sp>
      <p:sp>
        <p:nvSpPr>
          <p:cNvPr id="3" name="コンテンツ プレースホルダー 2">
            <a:extLst>
              <a:ext uri="{FF2B5EF4-FFF2-40B4-BE49-F238E27FC236}">
                <a16:creationId xmlns:a16="http://schemas.microsoft.com/office/drawing/2014/main" id="{D2E39AB5-FF91-BEDB-5D05-EB953BF3AAD6}"/>
              </a:ext>
            </a:extLst>
          </p:cNvPr>
          <p:cNvSpPr>
            <a:spLocks noGrp="1"/>
          </p:cNvSpPr>
          <p:nvPr>
            <p:ph idx="1"/>
          </p:nvPr>
        </p:nvSpPr>
        <p:spPr>
          <a:xfrm>
            <a:off x="321844" y="846253"/>
            <a:ext cx="8739605" cy="5333166"/>
          </a:xfrm>
        </p:spPr>
        <p:txBody>
          <a:bodyPr>
            <a:normAutofit/>
          </a:bodyPr>
          <a:lstStyle/>
          <a:p>
            <a:r>
              <a:rPr lang="ja-JP" altLang="en-US" sz="2400" b="1" i="1" dirty="0"/>
              <a:t>分布仮説のもと、</a:t>
            </a:r>
            <a:r>
              <a:rPr lang="ja-JP" altLang="en-US" sz="2400" b="1" dirty="0"/>
              <a:t>多数の文書データ</a:t>
            </a:r>
            <a:r>
              <a:rPr lang="ja-JP" altLang="en-US" sz="2400" dirty="0"/>
              <a:t>を使用して，</a:t>
            </a:r>
            <a:r>
              <a:rPr kumimoji="1" lang="ja-JP" altLang="en-US" sz="2400" b="1" dirty="0">
                <a:solidFill>
                  <a:srgbClr val="FF0000"/>
                </a:solidFill>
              </a:rPr>
              <a:t>単語の特徴ベクトル</a:t>
            </a:r>
            <a:r>
              <a:rPr kumimoji="1" lang="ja-JP" altLang="en-US" sz="2400" dirty="0"/>
              <a:t>を求める１手法．</a:t>
            </a:r>
            <a:r>
              <a:rPr kumimoji="1" lang="en-US" altLang="ja-JP" sz="2400" dirty="0"/>
              <a:t>2013</a:t>
            </a:r>
            <a:r>
              <a:rPr kumimoji="1" lang="ja-JP" altLang="en-US" sz="2400" dirty="0"/>
              <a:t>年発表</a:t>
            </a:r>
            <a:endParaRPr kumimoji="1" lang="en-US" altLang="ja-JP" sz="2400" dirty="0"/>
          </a:p>
          <a:p>
            <a:pPr lvl="1"/>
            <a:endParaRPr kumimoji="1" lang="en-US" altLang="ja-JP" dirty="0"/>
          </a:p>
          <a:p>
            <a:pPr marL="457200" lvl="1" indent="0">
              <a:buNone/>
            </a:pPr>
            <a:r>
              <a:rPr kumimoji="1" lang="ja-JP" altLang="en-US" dirty="0"/>
              <a:t>① </a:t>
            </a:r>
            <a:r>
              <a:rPr kumimoji="1" lang="en-US" altLang="ja-JP" dirty="0"/>
              <a:t>Skip-Gram: </a:t>
            </a:r>
            <a:r>
              <a:rPr kumimoji="1" lang="ja-JP" altLang="en-US" dirty="0"/>
              <a:t>中心の単語から周辺の単語を予測するモデル</a:t>
            </a:r>
            <a:endParaRPr kumimoji="1" lang="en-US" altLang="ja-JP" dirty="0"/>
          </a:p>
          <a:p>
            <a:pPr marL="457200" lvl="1" indent="0">
              <a:buNone/>
            </a:pPr>
            <a:r>
              <a:rPr kumimoji="1" lang="ja-JP" altLang="en-US" dirty="0"/>
              <a:t>② </a:t>
            </a:r>
            <a:r>
              <a:rPr kumimoji="1" lang="en-US" altLang="ja-JP" dirty="0" err="1"/>
              <a:t>CBo</a:t>
            </a:r>
            <a:r>
              <a:rPr lang="en-US" altLang="ja-JP" dirty="0" err="1"/>
              <a:t>W</a:t>
            </a:r>
            <a:r>
              <a:rPr lang="en-US" altLang="ja-JP" dirty="0"/>
              <a:t> (continuous bag-of-words): </a:t>
            </a:r>
            <a:r>
              <a:rPr lang="ja-JP" altLang="en-US" dirty="0"/>
              <a:t>周辺の単語から中心の単語を予測するモデル</a:t>
            </a:r>
            <a:endParaRPr lang="en-US" altLang="ja-JP" dirty="0"/>
          </a:p>
          <a:p>
            <a:pPr marL="457200" lvl="1" indent="0">
              <a:buNone/>
            </a:pPr>
            <a:endParaRPr kumimoji="1" lang="en-US" altLang="ja-JP" dirty="0"/>
          </a:p>
          <a:p>
            <a:pPr marL="457200" lvl="1" indent="0">
              <a:buNone/>
            </a:pPr>
            <a:r>
              <a:rPr kumimoji="1" lang="ja-JP" altLang="en-US" dirty="0"/>
              <a:t>①</a:t>
            </a:r>
            <a:r>
              <a:rPr lang="ja-JP" altLang="en-US" dirty="0"/>
              <a:t>、</a:t>
            </a:r>
            <a:r>
              <a:rPr kumimoji="1" lang="ja-JP" altLang="en-US" dirty="0"/>
              <a:t>②を用いる．多数の文書データを用いて，予測精度を上げる．その結果，単語の特徴ベクトルが求まる．</a:t>
            </a:r>
            <a:endParaRPr kumimoji="1" lang="en-US" altLang="ja-JP" dirty="0"/>
          </a:p>
          <a:p>
            <a:pPr lvl="1"/>
            <a:endParaRPr kumimoji="1" lang="ja-JP" altLang="en-US" dirty="0"/>
          </a:p>
        </p:txBody>
      </p:sp>
      <p:sp>
        <p:nvSpPr>
          <p:cNvPr id="4" name="スライド番号プレースホルダー 3">
            <a:extLst>
              <a:ext uri="{FF2B5EF4-FFF2-40B4-BE49-F238E27FC236}">
                <a16:creationId xmlns:a16="http://schemas.microsoft.com/office/drawing/2014/main" id="{7865570E-E79F-0ABC-A4F7-5288B270212F}"/>
              </a:ext>
            </a:extLst>
          </p:cNvPr>
          <p:cNvSpPr>
            <a:spLocks noGrp="1"/>
          </p:cNvSpPr>
          <p:nvPr>
            <p:ph type="sldNum" sz="quarter" idx="12"/>
          </p:nvPr>
        </p:nvSpPr>
        <p:spPr/>
        <p:txBody>
          <a:bodyPr/>
          <a:lstStyle/>
          <a:p>
            <a:fld id="{E205D82C-95A1-431E-8E38-AA614A14CDCF}" type="slidenum">
              <a:rPr kumimoji="1" lang="ja-JP" altLang="en-US" smtClean="0"/>
              <a:pPr/>
              <a:t>45</a:t>
            </a:fld>
            <a:endParaRPr kumimoji="1" lang="ja-JP" altLang="en-US" dirty="0"/>
          </a:p>
        </p:txBody>
      </p:sp>
    </p:spTree>
    <p:extLst>
      <p:ext uri="{BB962C8B-B14F-4D97-AF65-F5344CB8AC3E}">
        <p14:creationId xmlns:p14="http://schemas.microsoft.com/office/powerpoint/2010/main" val="402217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53F017-B006-E8FA-BEF1-C64D8C7437B6}"/>
              </a:ext>
            </a:extLst>
          </p:cNvPr>
          <p:cNvSpPr>
            <a:spLocks noGrp="1"/>
          </p:cNvSpPr>
          <p:nvPr>
            <p:ph type="title"/>
          </p:nvPr>
        </p:nvSpPr>
        <p:spPr/>
        <p:txBody>
          <a:bodyPr>
            <a:normAutofit fontScale="90000"/>
          </a:bodyPr>
          <a:lstStyle/>
          <a:p>
            <a:r>
              <a:rPr kumimoji="1" lang="en-US" altLang="ja-JP" dirty="0"/>
              <a:t>Word2vec</a:t>
            </a:r>
            <a:endParaRPr kumimoji="1" lang="ja-JP" altLang="en-US" dirty="0"/>
          </a:p>
        </p:txBody>
      </p:sp>
      <p:sp>
        <p:nvSpPr>
          <p:cNvPr id="3" name="コンテンツ プレースホルダー 2">
            <a:extLst>
              <a:ext uri="{FF2B5EF4-FFF2-40B4-BE49-F238E27FC236}">
                <a16:creationId xmlns:a16="http://schemas.microsoft.com/office/drawing/2014/main" id="{21121184-00E8-D192-ABBF-834958B9CEF1}"/>
              </a:ext>
            </a:extLst>
          </p:cNvPr>
          <p:cNvSpPr>
            <a:spLocks noGrp="1"/>
          </p:cNvSpPr>
          <p:nvPr>
            <p:ph idx="1"/>
          </p:nvPr>
        </p:nvSpPr>
        <p:spPr/>
        <p:txBody>
          <a:bodyPr>
            <a:normAutofit/>
          </a:bodyPr>
          <a:lstStyle/>
          <a:p>
            <a:r>
              <a:rPr lang="ja-JP" altLang="en-US" sz="2400" b="1" u="sng" dirty="0">
                <a:solidFill>
                  <a:srgbClr val="C00000"/>
                </a:solidFill>
              </a:rPr>
              <a:t>意味の近い単語</a:t>
            </a:r>
            <a:r>
              <a:rPr lang="ja-JP" altLang="en-US" sz="2400" dirty="0"/>
              <a:t>は</a:t>
            </a:r>
            <a:r>
              <a:rPr lang="ja-JP" altLang="en-US" sz="2400" b="1" u="sng" dirty="0">
                <a:solidFill>
                  <a:srgbClr val="FF0000"/>
                </a:solidFill>
              </a:rPr>
              <a:t>近く</a:t>
            </a:r>
            <a:r>
              <a:rPr lang="ja-JP" altLang="en-US" sz="2400" dirty="0"/>
              <a:t>になる</a:t>
            </a:r>
            <a:endParaRPr lang="en-US" altLang="ja-JP" sz="2400" dirty="0"/>
          </a:p>
          <a:p>
            <a:r>
              <a:rPr kumimoji="1" lang="ja-JP" altLang="en-US" sz="2400" dirty="0"/>
              <a:t>対立する意味の言葉の</a:t>
            </a:r>
            <a:r>
              <a:rPr kumimoji="1" lang="ja-JP" altLang="en-US" sz="2400" b="1" dirty="0"/>
              <a:t>中間地点</a:t>
            </a:r>
            <a:r>
              <a:rPr kumimoji="1" lang="ja-JP" altLang="en-US" sz="2400" dirty="0"/>
              <a:t>に、</a:t>
            </a:r>
            <a:r>
              <a:rPr kumimoji="1" lang="ja-JP" altLang="en-US" sz="2400" b="1" dirty="0"/>
              <a:t>中間の意味の単語</a:t>
            </a:r>
            <a:r>
              <a:rPr kumimoji="1" lang="ja-JP" altLang="en-US" sz="2400" dirty="0"/>
              <a:t>が来るようになる</a:t>
            </a:r>
            <a:endParaRPr kumimoji="1" lang="en-US" altLang="ja-JP" sz="2400" dirty="0"/>
          </a:p>
          <a:p>
            <a:pPr marL="0" indent="0">
              <a:buNone/>
            </a:pPr>
            <a:r>
              <a:rPr lang="ja-JP" altLang="en-US" sz="2400" dirty="0"/>
              <a:t>「</a:t>
            </a:r>
            <a:r>
              <a:rPr lang="en-US" altLang="ja-JP" sz="2400" dirty="0"/>
              <a:t>angry</a:t>
            </a:r>
            <a:r>
              <a:rPr lang="ja-JP" altLang="en-US" sz="2400" dirty="0"/>
              <a:t>」と「</a:t>
            </a:r>
            <a:r>
              <a:rPr lang="en-US" altLang="ja-JP" sz="2400" dirty="0"/>
              <a:t>pleased</a:t>
            </a:r>
            <a:r>
              <a:rPr lang="ja-JP" altLang="en-US" sz="2400" dirty="0"/>
              <a:t>」の中間地点に「</a:t>
            </a:r>
            <a:r>
              <a:rPr lang="en-US" altLang="ja-JP" sz="2400" dirty="0"/>
              <a:t>unhappy</a:t>
            </a:r>
            <a:r>
              <a:rPr lang="ja-JP" altLang="en-US" sz="2400" dirty="0"/>
              <a:t>」</a:t>
            </a:r>
            <a:endParaRPr kumimoji="1" lang="ja-JP" altLang="en-US" sz="2400" dirty="0"/>
          </a:p>
        </p:txBody>
      </p:sp>
      <p:sp>
        <p:nvSpPr>
          <p:cNvPr id="4" name="スライド番号プレースホルダー 3">
            <a:extLst>
              <a:ext uri="{FF2B5EF4-FFF2-40B4-BE49-F238E27FC236}">
                <a16:creationId xmlns:a16="http://schemas.microsoft.com/office/drawing/2014/main" id="{179C149D-B31F-42DD-2FEB-BEE3BCEE42EF}"/>
              </a:ext>
            </a:extLst>
          </p:cNvPr>
          <p:cNvSpPr>
            <a:spLocks noGrp="1"/>
          </p:cNvSpPr>
          <p:nvPr>
            <p:ph type="sldNum" sz="quarter" idx="12"/>
          </p:nvPr>
        </p:nvSpPr>
        <p:spPr/>
        <p:txBody>
          <a:bodyPr/>
          <a:lstStyle/>
          <a:p>
            <a:fld id="{E205D82C-95A1-431E-8E38-AA614A14CDCF}" type="slidenum">
              <a:rPr kumimoji="1" lang="ja-JP" altLang="en-US" smtClean="0"/>
              <a:pPr/>
              <a:t>46</a:t>
            </a:fld>
            <a:endParaRPr kumimoji="1" lang="ja-JP" altLang="en-US" dirty="0"/>
          </a:p>
        </p:txBody>
      </p:sp>
      <p:sp>
        <p:nvSpPr>
          <p:cNvPr id="5" name="テキスト ボックス 4">
            <a:extLst>
              <a:ext uri="{FF2B5EF4-FFF2-40B4-BE49-F238E27FC236}">
                <a16:creationId xmlns:a16="http://schemas.microsoft.com/office/drawing/2014/main" id="{751C360D-A0A3-FA44-EF9D-5C7890250F64}"/>
              </a:ext>
            </a:extLst>
          </p:cNvPr>
          <p:cNvSpPr txBox="1"/>
          <p:nvPr/>
        </p:nvSpPr>
        <p:spPr>
          <a:xfrm>
            <a:off x="201529" y="5584806"/>
            <a:ext cx="8432117" cy="954107"/>
          </a:xfrm>
          <a:prstGeom prst="rect">
            <a:avLst/>
          </a:prstGeom>
          <a:noFill/>
        </p:spPr>
        <p:txBody>
          <a:bodyPr wrap="none" rtlCol="0">
            <a:spAutoFit/>
          </a:bodyPr>
          <a:lstStyle/>
          <a:p>
            <a:r>
              <a:rPr kumimoji="1" lang="en-US" altLang="ja-JP" sz="1400" dirty="0" err="1">
                <a:latin typeface="Times New Roman" panose="02020603050405020304" pitchFamily="18" charset="0"/>
                <a:cs typeface="Times New Roman" panose="02020603050405020304" pitchFamily="18" charset="0"/>
              </a:rPr>
              <a:t>Joo</a:t>
            </a:r>
            <a:r>
              <a:rPr kumimoji="1" lang="en-US" altLang="ja-JP" sz="1400" dirty="0">
                <a:latin typeface="Times New Roman" panose="02020603050405020304" pitchFamily="18" charset="0"/>
                <a:cs typeface="Times New Roman" panose="02020603050405020304" pitchFamily="18" charset="0"/>
              </a:rPr>
              <a:t>-Kyung Kim and Marie-Catherine de </a:t>
            </a:r>
            <a:r>
              <a:rPr kumimoji="1" lang="en-US" altLang="ja-JP" sz="1400" dirty="0" err="1">
                <a:latin typeface="Times New Roman" panose="02020603050405020304" pitchFamily="18" charset="0"/>
                <a:cs typeface="Times New Roman" panose="02020603050405020304" pitchFamily="18" charset="0"/>
              </a:rPr>
              <a:t>Marneffe</a:t>
            </a:r>
            <a:r>
              <a:rPr kumimoji="1" lang="en-US" altLang="ja-JP" sz="1400" dirty="0">
                <a:latin typeface="Times New Roman" panose="02020603050405020304" pitchFamily="18" charset="0"/>
                <a:cs typeface="Times New Roman" panose="02020603050405020304" pitchFamily="18" charset="0"/>
              </a:rPr>
              <a:t>. 2013. </a:t>
            </a:r>
          </a:p>
          <a:p>
            <a:r>
              <a:rPr kumimoji="1" lang="en-US" altLang="ja-JP" sz="1400" dirty="0">
                <a:latin typeface="Times New Roman" panose="02020603050405020304" pitchFamily="18" charset="0"/>
                <a:cs typeface="Times New Roman" panose="02020603050405020304" pitchFamily="18" charset="0"/>
              </a:rPr>
              <a:t>Deriving Adjectival Scales from Continuous Space Word Representations. </a:t>
            </a:r>
          </a:p>
          <a:p>
            <a:r>
              <a:rPr kumimoji="1" lang="en-US" altLang="ja-JP" sz="1400" dirty="0">
                <a:latin typeface="Times New Roman" panose="02020603050405020304" pitchFamily="18" charset="0"/>
                <a:cs typeface="Times New Roman" panose="02020603050405020304" pitchFamily="18" charset="0"/>
              </a:rPr>
              <a:t>In Proceedings of the 2013 Conference on Empirical Methods in Natural Language Processing, pages 1625–1630, </a:t>
            </a:r>
          </a:p>
          <a:p>
            <a:r>
              <a:rPr kumimoji="1" lang="en-US" altLang="ja-JP" sz="1400" dirty="0">
                <a:latin typeface="Times New Roman" panose="02020603050405020304" pitchFamily="18" charset="0"/>
                <a:cs typeface="Times New Roman" panose="02020603050405020304" pitchFamily="18" charset="0"/>
              </a:rPr>
              <a:t>Seattle, Washington, USA. Association for Computational Linguistics.</a:t>
            </a:r>
            <a:endParaRPr kumimoji="1" lang="ja-JP" altLang="en-US" sz="1400" dirty="0">
              <a:latin typeface="Times New Roman" panose="02020603050405020304" pitchFamily="18" charset="0"/>
              <a:cs typeface="Times New Roman" panose="02020603050405020304" pitchFamily="18" charset="0"/>
            </a:endParaRPr>
          </a:p>
        </p:txBody>
      </p:sp>
      <p:pic>
        <p:nvPicPr>
          <p:cNvPr id="6" name="図 5">
            <a:extLst>
              <a:ext uri="{FF2B5EF4-FFF2-40B4-BE49-F238E27FC236}">
                <a16:creationId xmlns:a16="http://schemas.microsoft.com/office/drawing/2014/main" id="{AA1A3588-8721-8402-EFB0-150F434E77BA}"/>
              </a:ext>
            </a:extLst>
          </p:cNvPr>
          <p:cNvPicPr>
            <a:picLocks noChangeAspect="1"/>
          </p:cNvPicPr>
          <p:nvPr/>
        </p:nvPicPr>
        <p:blipFill>
          <a:blip r:embed="rId2"/>
          <a:stretch>
            <a:fillRect/>
          </a:stretch>
        </p:blipFill>
        <p:spPr>
          <a:xfrm>
            <a:off x="1367929" y="2989732"/>
            <a:ext cx="5293222" cy="2595074"/>
          </a:xfrm>
          <a:prstGeom prst="rect">
            <a:avLst/>
          </a:prstGeom>
        </p:spPr>
      </p:pic>
    </p:spTree>
    <p:extLst>
      <p:ext uri="{BB962C8B-B14F-4D97-AF65-F5344CB8AC3E}">
        <p14:creationId xmlns:p14="http://schemas.microsoft.com/office/powerpoint/2010/main" val="1022279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BD59C5-6983-4566-88EC-850A27F5A743}"/>
              </a:ext>
            </a:extLst>
          </p:cNvPr>
          <p:cNvSpPr>
            <a:spLocks noGrp="1"/>
          </p:cNvSpPr>
          <p:nvPr>
            <p:ph type="title"/>
          </p:nvPr>
        </p:nvSpPr>
        <p:spPr/>
        <p:txBody>
          <a:bodyPr>
            <a:normAutofit fontScale="90000"/>
          </a:bodyPr>
          <a:lstStyle/>
          <a:p>
            <a:r>
              <a:rPr kumimoji="1" lang="ja-JP" altLang="en-US" dirty="0"/>
              <a:t>ここまでのまとめ</a:t>
            </a:r>
          </a:p>
        </p:txBody>
      </p:sp>
      <p:sp>
        <p:nvSpPr>
          <p:cNvPr id="3" name="コンテンツ プレースホルダー 2">
            <a:extLst>
              <a:ext uri="{FF2B5EF4-FFF2-40B4-BE49-F238E27FC236}">
                <a16:creationId xmlns:a16="http://schemas.microsoft.com/office/drawing/2014/main" id="{3AE184E2-B44B-4835-8CE5-1FD4AB15B826}"/>
              </a:ext>
            </a:extLst>
          </p:cNvPr>
          <p:cNvSpPr>
            <a:spLocks noGrp="1"/>
          </p:cNvSpPr>
          <p:nvPr>
            <p:ph idx="1"/>
          </p:nvPr>
        </p:nvSpPr>
        <p:spPr/>
        <p:txBody>
          <a:bodyPr>
            <a:normAutofit/>
          </a:bodyPr>
          <a:lstStyle/>
          <a:p>
            <a:r>
              <a:rPr kumimoji="1" lang="ja-JP" altLang="en-US" sz="2400" b="1" u="sng" dirty="0">
                <a:solidFill>
                  <a:srgbClr val="C00000"/>
                </a:solidFill>
              </a:rPr>
              <a:t>自然言語処理</a:t>
            </a:r>
            <a:r>
              <a:rPr kumimoji="1" lang="ja-JP" altLang="en-US" sz="2400" dirty="0"/>
              <a:t>では，</a:t>
            </a:r>
            <a:r>
              <a:rPr kumimoji="1" lang="ja-JP" altLang="en-US" sz="2400" b="1" u="sng" dirty="0">
                <a:solidFill>
                  <a:srgbClr val="C00000"/>
                </a:solidFill>
              </a:rPr>
              <a:t>語の類似性を考慮</a:t>
            </a:r>
            <a:r>
              <a:rPr kumimoji="1" lang="ja-JP" altLang="en-US" sz="2400" dirty="0"/>
              <a:t>することが大切</a:t>
            </a:r>
            <a:endParaRPr kumimoji="1" lang="en-US" altLang="ja-JP" sz="2400" dirty="0"/>
          </a:p>
          <a:p>
            <a:r>
              <a:rPr kumimoji="1" lang="ja-JP" altLang="en-US" sz="2400" b="1" u="sng" dirty="0">
                <a:solidFill>
                  <a:srgbClr val="C00000"/>
                </a:solidFill>
              </a:rPr>
              <a:t>単語の特徴ベクトル</a:t>
            </a:r>
            <a:r>
              <a:rPr kumimoji="1" lang="ja-JP" altLang="en-US" sz="2400" dirty="0"/>
              <a:t>は，</a:t>
            </a:r>
            <a:r>
              <a:rPr kumimoji="1" lang="ja-JP" altLang="en-US" sz="2400" b="1" u="sng" dirty="0">
                <a:solidFill>
                  <a:srgbClr val="C00000"/>
                </a:solidFill>
              </a:rPr>
              <a:t>単語を数値化</a:t>
            </a:r>
            <a:r>
              <a:rPr kumimoji="1" lang="ja-JP" altLang="en-US" sz="2400" dirty="0"/>
              <a:t>したもの</a:t>
            </a:r>
            <a:endParaRPr kumimoji="1" lang="en-US" altLang="ja-JP" sz="2400" dirty="0"/>
          </a:p>
          <a:p>
            <a:pPr marL="0" indent="0">
              <a:buNone/>
            </a:pPr>
            <a:r>
              <a:rPr kumimoji="1" lang="ja-JP" altLang="en-US" sz="2400" dirty="0"/>
              <a:t>　このとき，複数の数値の組（</a:t>
            </a:r>
            <a:r>
              <a:rPr kumimoji="1" lang="ja-JP" altLang="en-US" sz="2400" b="1" dirty="0">
                <a:solidFill>
                  <a:srgbClr val="C00000"/>
                </a:solidFill>
              </a:rPr>
              <a:t>ベクトル</a:t>
            </a:r>
            <a:r>
              <a:rPr kumimoji="1" lang="ja-JP" altLang="en-US" sz="2400" dirty="0"/>
              <a:t>）を考える</a:t>
            </a:r>
            <a:endParaRPr kumimoji="1" lang="en-US" altLang="ja-JP" sz="2400" dirty="0"/>
          </a:p>
          <a:p>
            <a:endParaRPr kumimoji="1" lang="en-US" altLang="ja-JP" sz="2400" dirty="0"/>
          </a:p>
          <a:p>
            <a:endParaRPr lang="en-US" altLang="ja-JP" sz="2400" dirty="0"/>
          </a:p>
          <a:p>
            <a:endParaRPr kumimoji="1" lang="en-US" altLang="ja-JP" sz="2400" dirty="0"/>
          </a:p>
          <a:p>
            <a:endParaRPr lang="en-US" altLang="ja-JP" sz="2400" dirty="0"/>
          </a:p>
          <a:p>
            <a:endParaRPr kumimoji="1" lang="en-US" altLang="ja-JP" sz="2400" dirty="0"/>
          </a:p>
          <a:p>
            <a:endParaRPr kumimoji="1" lang="en-US" altLang="ja-JP" sz="2400" dirty="0"/>
          </a:p>
          <a:p>
            <a:r>
              <a:rPr lang="en-US" altLang="ja-JP" sz="2400" b="1" dirty="0">
                <a:solidFill>
                  <a:srgbClr val="C00000"/>
                </a:solidFill>
              </a:rPr>
              <a:t>Word2vec </a:t>
            </a:r>
            <a:r>
              <a:rPr lang="ja-JP" altLang="en-US" sz="2400" dirty="0"/>
              <a:t>は，</a:t>
            </a:r>
            <a:r>
              <a:rPr lang="ja-JP" altLang="en-US" sz="2400" b="1" i="1" dirty="0"/>
              <a:t>分布仮説と</a:t>
            </a:r>
            <a:r>
              <a:rPr lang="ja-JP" altLang="en-US" sz="2400" b="1" dirty="0"/>
              <a:t>多数の文書データを用いた学習により</a:t>
            </a:r>
            <a:r>
              <a:rPr lang="ja-JP" altLang="en-US" sz="2400" dirty="0"/>
              <a:t>，</a:t>
            </a:r>
            <a:r>
              <a:rPr kumimoji="1" lang="ja-JP" altLang="en-US" sz="2400" b="1" dirty="0">
                <a:solidFill>
                  <a:srgbClr val="FF0000"/>
                </a:solidFill>
              </a:rPr>
              <a:t>単語の特徴ベクトル</a:t>
            </a:r>
            <a:r>
              <a:rPr kumimoji="1" lang="ja-JP" altLang="en-US" sz="2400" dirty="0"/>
              <a:t>を求める一手法</a:t>
            </a:r>
            <a:endParaRPr lang="en-US" altLang="ja-JP" sz="2400" dirty="0"/>
          </a:p>
          <a:p>
            <a:endParaRPr kumimoji="1" lang="en-US" altLang="ja-JP" sz="2400" dirty="0"/>
          </a:p>
          <a:p>
            <a:endParaRPr lang="en-US" altLang="ja-JP" sz="2400" dirty="0"/>
          </a:p>
          <a:p>
            <a:endParaRPr kumimoji="1" lang="ja-JP" altLang="en-US" sz="2400" dirty="0"/>
          </a:p>
        </p:txBody>
      </p:sp>
      <p:sp>
        <p:nvSpPr>
          <p:cNvPr id="4" name="スライド番号プレースホルダー 3">
            <a:extLst>
              <a:ext uri="{FF2B5EF4-FFF2-40B4-BE49-F238E27FC236}">
                <a16:creationId xmlns:a16="http://schemas.microsoft.com/office/drawing/2014/main" id="{D46B2D30-7523-4DEC-8928-F247610ABAF1}"/>
              </a:ext>
            </a:extLst>
          </p:cNvPr>
          <p:cNvSpPr>
            <a:spLocks noGrp="1"/>
          </p:cNvSpPr>
          <p:nvPr>
            <p:ph type="sldNum" sz="quarter" idx="12"/>
          </p:nvPr>
        </p:nvSpPr>
        <p:spPr/>
        <p:txBody>
          <a:bodyPr/>
          <a:lstStyle/>
          <a:p>
            <a:fld id="{E205D82C-95A1-431E-8E38-AA614A14CDCF}" type="slidenum">
              <a:rPr kumimoji="1" lang="ja-JP" altLang="en-US" smtClean="0"/>
              <a:pPr/>
              <a:t>47</a:t>
            </a:fld>
            <a:endParaRPr kumimoji="1" lang="ja-JP" altLang="en-US" dirty="0"/>
          </a:p>
        </p:txBody>
      </p:sp>
      <p:pic>
        <p:nvPicPr>
          <p:cNvPr id="5" name="図 4">
            <a:extLst>
              <a:ext uri="{FF2B5EF4-FFF2-40B4-BE49-F238E27FC236}">
                <a16:creationId xmlns:a16="http://schemas.microsoft.com/office/drawing/2014/main" id="{C7D85F4B-2C9D-BE44-F780-C140E803CFAF}"/>
              </a:ext>
            </a:extLst>
          </p:cNvPr>
          <p:cNvPicPr>
            <a:picLocks noChangeAspect="1"/>
          </p:cNvPicPr>
          <p:nvPr/>
        </p:nvPicPr>
        <p:blipFill>
          <a:blip r:embed="rId2"/>
          <a:stretch>
            <a:fillRect/>
          </a:stretch>
        </p:blipFill>
        <p:spPr>
          <a:xfrm>
            <a:off x="3166790" y="2910894"/>
            <a:ext cx="947162" cy="1529765"/>
          </a:xfrm>
          <a:prstGeom prst="rect">
            <a:avLst/>
          </a:prstGeom>
        </p:spPr>
      </p:pic>
      <p:sp>
        <p:nvSpPr>
          <p:cNvPr id="6" name="テキスト ボックス 5">
            <a:extLst>
              <a:ext uri="{FF2B5EF4-FFF2-40B4-BE49-F238E27FC236}">
                <a16:creationId xmlns:a16="http://schemas.microsoft.com/office/drawing/2014/main" id="{1815CCA6-6DD0-0688-FC7B-7190D4731177}"/>
              </a:ext>
            </a:extLst>
          </p:cNvPr>
          <p:cNvSpPr txBox="1"/>
          <p:nvPr/>
        </p:nvSpPr>
        <p:spPr>
          <a:xfrm>
            <a:off x="2042017" y="4409189"/>
            <a:ext cx="3196709" cy="707886"/>
          </a:xfrm>
          <a:prstGeom prst="rect">
            <a:avLst/>
          </a:prstGeom>
          <a:noFill/>
        </p:spPr>
        <p:txBody>
          <a:bodyPr wrap="square" rtlCol="0">
            <a:spAutoFit/>
          </a:bodyPr>
          <a:lstStyle/>
          <a:p>
            <a:pPr algn="ctr"/>
            <a:r>
              <a:rPr kumimoji="1" lang="ja-JP" altLang="en-US" sz="2000" dirty="0"/>
              <a:t>多数の数値</a:t>
            </a:r>
            <a:endParaRPr kumimoji="1" lang="en-US" altLang="ja-JP" sz="2000" dirty="0"/>
          </a:p>
          <a:p>
            <a:pPr algn="ctr"/>
            <a:r>
              <a:rPr kumimoji="1" lang="ja-JP" altLang="en-US" sz="2000" dirty="0"/>
              <a:t>（ここでは </a:t>
            </a:r>
            <a:r>
              <a:rPr kumimoji="1" lang="en-US" altLang="ja-JP" sz="2000" dirty="0"/>
              <a:t>300</a:t>
            </a:r>
            <a:r>
              <a:rPr kumimoji="1" lang="ja-JP" altLang="en-US" sz="2000" dirty="0"/>
              <a:t>個の数値）</a:t>
            </a:r>
          </a:p>
        </p:txBody>
      </p:sp>
      <p:sp>
        <p:nvSpPr>
          <p:cNvPr id="7" name="テキスト ボックス 6">
            <a:extLst>
              <a:ext uri="{FF2B5EF4-FFF2-40B4-BE49-F238E27FC236}">
                <a16:creationId xmlns:a16="http://schemas.microsoft.com/office/drawing/2014/main" id="{C84A2E10-13A8-A88F-BBFD-D91E1785C24E}"/>
              </a:ext>
            </a:extLst>
          </p:cNvPr>
          <p:cNvSpPr txBox="1"/>
          <p:nvPr/>
        </p:nvSpPr>
        <p:spPr>
          <a:xfrm>
            <a:off x="527599" y="3932775"/>
            <a:ext cx="1197764" cy="523220"/>
          </a:xfrm>
          <a:prstGeom prst="rect">
            <a:avLst/>
          </a:prstGeom>
          <a:noFill/>
        </p:spPr>
        <p:txBody>
          <a:bodyPr wrap="square" rtlCol="0">
            <a:spAutoFit/>
          </a:bodyPr>
          <a:lstStyle/>
          <a:p>
            <a:pPr algn="ctr"/>
            <a:r>
              <a:rPr kumimoji="1" lang="en-US" altLang="ja-JP" sz="2800" dirty="0"/>
              <a:t>iPhone</a:t>
            </a:r>
            <a:endParaRPr kumimoji="1" lang="ja-JP" altLang="en-US" sz="2800" dirty="0"/>
          </a:p>
        </p:txBody>
      </p:sp>
      <p:sp>
        <p:nvSpPr>
          <p:cNvPr id="8" name="矢印: 右 7">
            <a:extLst>
              <a:ext uri="{FF2B5EF4-FFF2-40B4-BE49-F238E27FC236}">
                <a16:creationId xmlns:a16="http://schemas.microsoft.com/office/drawing/2014/main" id="{0496CDFF-EE20-7A1E-944A-A484C7CEC458}"/>
              </a:ext>
            </a:extLst>
          </p:cNvPr>
          <p:cNvSpPr/>
          <p:nvPr/>
        </p:nvSpPr>
        <p:spPr>
          <a:xfrm>
            <a:off x="1878292" y="3948222"/>
            <a:ext cx="558266"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9DA1FF59-434C-7C16-691B-3D8C7B402685}"/>
              </a:ext>
            </a:extLst>
          </p:cNvPr>
          <p:cNvSpPr txBox="1"/>
          <p:nvPr/>
        </p:nvSpPr>
        <p:spPr>
          <a:xfrm>
            <a:off x="1266772" y="4531439"/>
            <a:ext cx="1107997" cy="461665"/>
          </a:xfrm>
          <a:prstGeom prst="rect">
            <a:avLst/>
          </a:prstGeom>
          <a:noFill/>
        </p:spPr>
        <p:txBody>
          <a:bodyPr wrap="square" rtlCol="0">
            <a:spAutoFit/>
          </a:bodyPr>
          <a:lstStyle/>
          <a:p>
            <a:pPr algn="ctr"/>
            <a:r>
              <a:rPr kumimoji="1" lang="ja-JP" altLang="en-US" sz="2400" dirty="0"/>
              <a:t>数値化</a:t>
            </a:r>
          </a:p>
        </p:txBody>
      </p:sp>
      <p:sp>
        <p:nvSpPr>
          <p:cNvPr id="10" name="テキスト ボックス 9">
            <a:extLst>
              <a:ext uri="{FF2B5EF4-FFF2-40B4-BE49-F238E27FC236}">
                <a16:creationId xmlns:a16="http://schemas.microsoft.com/office/drawing/2014/main" id="{4B2429DD-AC0C-2EE4-BF7F-609CE481BD97}"/>
              </a:ext>
            </a:extLst>
          </p:cNvPr>
          <p:cNvSpPr txBox="1"/>
          <p:nvPr/>
        </p:nvSpPr>
        <p:spPr>
          <a:xfrm>
            <a:off x="723976" y="3455592"/>
            <a:ext cx="800219" cy="461665"/>
          </a:xfrm>
          <a:prstGeom prst="rect">
            <a:avLst/>
          </a:prstGeom>
          <a:noFill/>
        </p:spPr>
        <p:txBody>
          <a:bodyPr wrap="square" rtlCol="0">
            <a:spAutoFit/>
          </a:bodyPr>
          <a:lstStyle/>
          <a:p>
            <a:pPr algn="ctr"/>
            <a:r>
              <a:rPr kumimoji="1" lang="ja-JP" altLang="en-US" sz="2400" dirty="0"/>
              <a:t>単語</a:t>
            </a:r>
          </a:p>
        </p:txBody>
      </p:sp>
      <p:pic>
        <p:nvPicPr>
          <p:cNvPr id="17" name="図 16">
            <a:extLst>
              <a:ext uri="{FF2B5EF4-FFF2-40B4-BE49-F238E27FC236}">
                <a16:creationId xmlns:a16="http://schemas.microsoft.com/office/drawing/2014/main" id="{B8CB5713-824C-FB41-0BAB-A5B439B79CB4}"/>
              </a:ext>
            </a:extLst>
          </p:cNvPr>
          <p:cNvPicPr>
            <a:picLocks noChangeAspect="1"/>
          </p:cNvPicPr>
          <p:nvPr/>
        </p:nvPicPr>
        <p:blipFill>
          <a:blip r:embed="rId3"/>
          <a:stretch>
            <a:fillRect/>
          </a:stretch>
        </p:blipFill>
        <p:spPr>
          <a:xfrm>
            <a:off x="5324169" y="3006122"/>
            <a:ext cx="3458884" cy="1813528"/>
          </a:xfrm>
          <a:prstGeom prst="rect">
            <a:avLst/>
          </a:prstGeom>
          <a:ln>
            <a:solidFill>
              <a:schemeClr val="accent1"/>
            </a:solidFill>
          </a:ln>
        </p:spPr>
      </p:pic>
    </p:spTree>
    <p:extLst>
      <p:ext uri="{BB962C8B-B14F-4D97-AF65-F5344CB8AC3E}">
        <p14:creationId xmlns:p14="http://schemas.microsoft.com/office/powerpoint/2010/main" val="2454183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fontScale="90000"/>
          </a:bodyPr>
          <a:lstStyle/>
          <a:p>
            <a:pPr algn="l"/>
            <a:r>
              <a:rPr lang="ja-JP" altLang="en-US" dirty="0"/>
              <a:t>演習３．単語の特徴ベクトルと単語の類似度</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en-US" altLang="ja-JP" sz="2400" b="1" dirty="0"/>
              <a:t>【</a:t>
            </a:r>
            <a:r>
              <a:rPr lang="ja-JP" altLang="en-US" sz="2400" b="1" dirty="0"/>
              <a:t>トピックス</a:t>
            </a:r>
            <a:r>
              <a:rPr lang="en-US" altLang="ja-JP" sz="2400" b="1" dirty="0"/>
              <a:t>】</a:t>
            </a:r>
          </a:p>
          <a:p>
            <a:pPr marL="0" indent="0">
              <a:spcAft>
                <a:spcPts val="600"/>
              </a:spcAft>
              <a:buNone/>
            </a:pPr>
            <a:r>
              <a:rPr lang="ja-JP" altLang="en-US" sz="2400" b="1" dirty="0"/>
              <a:t>単語の特徴ベクトル</a:t>
            </a:r>
            <a:endParaRPr lang="en-US" altLang="ja-JP" sz="2400" b="1" dirty="0"/>
          </a:p>
          <a:p>
            <a:pPr marL="0" indent="0">
              <a:spcAft>
                <a:spcPts val="600"/>
              </a:spcAft>
              <a:buNone/>
            </a:pPr>
            <a:r>
              <a:rPr lang="ja-JP" altLang="en-US" sz="2400" b="1" dirty="0"/>
              <a:t>単語の類似度</a:t>
            </a: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48</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09975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FBF65-11D2-420F-78DA-1AE840204D73}"/>
              </a:ext>
            </a:extLst>
          </p:cNvPr>
          <p:cNvSpPr>
            <a:spLocks noGrp="1"/>
          </p:cNvSpPr>
          <p:nvPr>
            <p:ph type="title"/>
          </p:nvPr>
        </p:nvSpPr>
        <p:spPr>
          <a:xfrm>
            <a:off x="321845" y="175028"/>
            <a:ext cx="8461208" cy="593322"/>
          </a:xfrm>
        </p:spPr>
        <p:txBody>
          <a:bodyPr>
            <a:normAutofit/>
          </a:bodyPr>
          <a:lstStyle/>
          <a:p>
            <a:r>
              <a:rPr kumimoji="1" lang="ja-JP" altLang="en-US" dirty="0"/>
              <a:t>① </a:t>
            </a:r>
            <a:r>
              <a:rPr lang="ja-JP" altLang="en-US" dirty="0"/>
              <a:t>単語の特徴ベクトル，単語の類似度</a:t>
            </a:r>
            <a:endParaRPr kumimoji="1" lang="ja-JP" altLang="en-US" dirty="0"/>
          </a:p>
        </p:txBody>
      </p:sp>
      <p:sp>
        <p:nvSpPr>
          <p:cNvPr id="3" name="コンテンツ プレースホルダー 2">
            <a:extLst>
              <a:ext uri="{FF2B5EF4-FFF2-40B4-BE49-F238E27FC236}">
                <a16:creationId xmlns:a16="http://schemas.microsoft.com/office/drawing/2014/main" id="{65DFEAB2-DEDE-65EC-1DE7-BA095DEED1A4}"/>
              </a:ext>
            </a:extLst>
          </p:cNvPr>
          <p:cNvSpPr>
            <a:spLocks noGrp="1"/>
          </p:cNvSpPr>
          <p:nvPr>
            <p:ph idx="1"/>
          </p:nvPr>
        </p:nvSpPr>
        <p:spPr/>
        <p:txBody>
          <a:bodyPr>
            <a:normAutofit lnSpcReduction="10000"/>
          </a:bodyPr>
          <a:lstStyle/>
          <a:p>
            <a:pPr marL="514350" indent="-514350">
              <a:buFont typeface="+mj-lt"/>
              <a:buAutoNum type="arabicPeriod"/>
            </a:pPr>
            <a:r>
              <a:rPr kumimoji="1" lang="ja-JP" altLang="en-US" sz="2400" b="1" dirty="0"/>
              <a:t>使用するページ</a:t>
            </a:r>
            <a:r>
              <a:rPr kumimoji="1" lang="en-US" altLang="ja-JP" sz="2400" b="1" dirty="0"/>
              <a:t>:</a:t>
            </a:r>
          </a:p>
          <a:p>
            <a:pPr marL="0" indent="0">
              <a:buNone/>
            </a:pPr>
            <a:r>
              <a:rPr lang="en-US" altLang="ja-JP" sz="2400" dirty="0">
                <a:hlinkClick r:id="rId2"/>
              </a:rPr>
              <a:t>https://colab.research.google.com/drive/1E86OSq90AyI1z-ULE6hNoVmpCJ_7fCR8?usp=sharing</a:t>
            </a:r>
            <a:endParaRPr lang="en-US" altLang="ja-JP" sz="2400" dirty="0"/>
          </a:p>
          <a:p>
            <a:pPr marL="0" indent="0">
              <a:buNone/>
            </a:pPr>
            <a:endParaRPr lang="en-US" altLang="ja-JP" sz="2400" dirty="0"/>
          </a:p>
          <a:p>
            <a:pPr marL="0" indent="0">
              <a:buNone/>
            </a:pPr>
            <a:r>
              <a:rPr lang="en-US" altLang="ja-JP" sz="2400" dirty="0"/>
              <a:t>2. </a:t>
            </a:r>
            <a:r>
              <a:rPr lang="ja-JP" altLang="en-US" sz="2400" b="1" dirty="0"/>
              <a:t>必要な事前知識</a:t>
            </a:r>
            <a:endParaRPr lang="en-US" altLang="ja-JP" sz="2400" b="1" dirty="0"/>
          </a:p>
          <a:p>
            <a:r>
              <a:rPr kumimoji="1" lang="ja-JP" altLang="en-US" sz="2400" b="1" u="sng" dirty="0">
                <a:solidFill>
                  <a:srgbClr val="C00000"/>
                </a:solidFill>
              </a:rPr>
              <a:t>単語の特徴ベクトル</a:t>
            </a:r>
            <a:r>
              <a:rPr kumimoji="1" lang="ja-JP" altLang="en-US" sz="2400" dirty="0"/>
              <a:t>は，</a:t>
            </a:r>
            <a:r>
              <a:rPr kumimoji="1" lang="ja-JP" altLang="en-US" sz="2400" b="1" u="sng" dirty="0">
                <a:solidFill>
                  <a:srgbClr val="C00000"/>
                </a:solidFill>
              </a:rPr>
              <a:t>単語を数値化</a:t>
            </a:r>
            <a:r>
              <a:rPr kumimoji="1" lang="ja-JP" altLang="en-US" sz="2400" dirty="0"/>
              <a:t>したもの</a:t>
            </a:r>
            <a:endParaRPr kumimoji="1" lang="en-US" altLang="ja-JP" sz="2400" dirty="0"/>
          </a:p>
          <a:p>
            <a:pPr marL="0" indent="0">
              <a:buNone/>
            </a:pPr>
            <a:r>
              <a:rPr kumimoji="1" lang="ja-JP" altLang="en-US" sz="2400" dirty="0"/>
              <a:t>　このとき，複数の数値の組（</a:t>
            </a:r>
            <a:r>
              <a:rPr kumimoji="1" lang="ja-JP" altLang="en-US" sz="2400" b="1" dirty="0">
                <a:solidFill>
                  <a:srgbClr val="C00000"/>
                </a:solidFill>
              </a:rPr>
              <a:t>ベクトル</a:t>
            </a:r>
            <a:r>
              <a:rPr kumimoji="1" lang="ja-JP" altLang="en-US" sz="2400" dirty="0"/>
              <a:t>）を考える</a:t>
            </a:r>
            <a:endParaRPr kumimoji="1" lang="en-US" altLang="ja-JP" sz="2400" dirty="0"/>
          </a:p>
          <a:p>
            <a:r>
              <a:rPr lang="en-US" altLang="ja-JP" sz="2400" b="1" dirty="0">
                <a:solidFill>
                  <a:srgbClr val="C00000"/>
                </a:solidFill>
              </a:rPr>
              <a:t>Word2vec </a:t>
            </a:r>
            <a:r>
              <a:rPr lang="ja-JP" altLang="en-US" sz="2400" dirty="0"/>
              <a:t>は，</a:t>
            </a:r>
            <a:r>
              <a:rPr lang="ja-JP" altLang="en-US" sz="2400" b="1" i="1" dirty="0"/>
              <a:t>分布仮説と</a:t>
            </a:r>
            <a:r>
              <a:rPr lang="ja-JP" altLang="en-US" sz="2400" b="1" dirty="0"/>
              <a:t>多数の文書データを用いた学習により</a:t>
            </a:r>
            <a:r>
              <a:rPr lang="ja-JP" altLang="en-US" sz="2400" dirty="0"/>
              <a:t>，</a:t>
            </a:r>
            <a:r>
              <a:rPr kumimoji="1" lang="ja-JP" altLang="en-US" sz="2400" b="1" dirty="0">
                <a:solidFill>
                  <a:srgbClr val="FF0000"/>
                </a:solidFill>
              </a:rPr>
              <a:t>単語の特徴ベクトル</a:t>
            </a:r>
            <a:r>
              <a:rPr kumimoji="1" lang="ja-JP" altLang="en-US" sz="2400" dirty="0"/>
              <a:t>を求める一手法</a:t>
            </a:r>
            <a:endParaRPr lang="en-US" altLang="ja-JP" sz="2400" dirty="0"/>
          </a:p>
          <a:p>
            <a:endParaRPr lang="en-US" altLang="ja-JP" sz="2400" dirty="0"/>
          </a:p>
          <a:p>
            <a:pPr marL="0" indent="0">
              <a:buNone/>
            </a:pPr>
            <a:r>
              <a:rPr lang="en-US" altLang="ja-JP" sz="2400" dirty="0"/>
              <a:t>3. </a:t>
            </a:r>
            <a:r>
              <a:rPr lang="ja-JP" altLang="en-US" sz="2400" b="1" dirty="0"/>
              <a:t>各自で行うこと</a:t>
            </a:r>
            <a:endParaRPr lang="en-US" altLang="ja-JP" sz="2400" b="1" dirty="0"/>
          </a:p>
          <a:p>
            <a:pPr marL="0" indent="0">
              <a:buNone/>
            </a:pPr>
            <a:r>
              <a:rPr lang="ja-JP" altLang="en-US" sz="2400" dirty="0"/>
              <a:t>各自で説明、ソースコード、実行結果を確認する．</a:t>
            </a:r>
            <a:endParaRPr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8773CB30-B8FF-C1BF-29D8-417385A86FA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1" lang="ja-JP" altLang="en-US" sz="2800" b="0" i="0" u="none" strike="noStrike" kern="1200" cap="none" spc="0" normalizeH="0" baseline="0" noProof="0" dirty="0">
              <a:ln>
                <a:noFill/>
              </a:ln>
              <a:solidFill>
                <a:prstClr val="black">
                  <a:tint val="75000"/>
                </a:prstClr>
              </a:solidFill>
              <a:effectLst/>
              <a:uLnTx/>
              <a:uFillTx/>
              <a:ea typeface="メイリオ" panose="020B0604030504040204" pitchFamily="50" charset="-128"/>
              <a:cs typeface="+mn-cs"/>
            </a:endParaRPr>
          </a:p>
        </p:txBody>
      </p:sp>
    </p:spTree>
    <p:extLst>
      <p:ext uri="{BB962C8B-B14F-4D97-AF65-F5344CB8AC3E}">
        <p14:creationId xmlns:p14="http://schemas.microsoft.com/office/powerpoint/2010/main" val="4128309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F42AEF-B08F-437D-9221-B23CF382D25F}"/>
              </a:ext>
            </a:extLst>
          </p:cNvPr>
          <p:cNvSpPr>
            <a:spLocks noGrp="1"/>
          </p:cNvSpPr>
          <p:nvPr>
            <p:ph type="title"/>
          </p:nvPr>
        </p:nvSpPr>
        <p:spPr/>
        <p:txBody>
          <a:bodyPr>
            <a:noAutofit/>
          </a:bodyPr>
          <a:lstStyle/>
          <a:p>
            <a:r>
              <a:rPr lang="en-US" altLang="ja-JP" dirty="0"/>
              <a:t>Google </a:t>
            </a:r>
            <a:r>
              <a:rPr lang="en-US" altLang="ja-JP" dirty="0" err="1"/>
              <a:t>Colaboratory</a:t>
            </a:r>
            <a:r>
              <a:rPr lang="en-US" altLang="ja-JP" dirty="0"/>
              <a:t> </a:t>
            </a:r>
            <a:r>
              <a:rPr lang="ja-JP" altLang="en-US" dirty="0"/>
              <a:t>の全体画面</a:t>
            </a:r>
          </a:p>
        </p:txBody>
      </p:sp>
      <p:sp>
        <p:nvSpPr>
          <p:cNvPr id="4" name="スライド番号プレースホルダー 3">
            <a:extLst>
              <a:ext uri="{FF2B5EF4-FFF2-40B4-BE49-F238E27FC236}">
                <a16:creationId xmlns:a16="http://schemas.microsoft.com/office/drawing/2014/main" id="{4341B69F-7CA2-436D-B261-E84CD5DC2C20}"/>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7D6F62B7-F711-49BA-9A01-438FB52A0960}"/>
              </a:ext>
            </a:extLst>
          </p:cNvPr>
          <p:cNvPicPr>
            <a:picLocks noChangeAspect="1"/>
          </p:cNvPicPr>
          <p:nvPr/>
        </p:nvPicPr>
        <p:blipFill>
          <a:blip r:embed="rId2"/>
          <a:stretch>
            <a:fillRect/>
          </a:stretch>
        </p:blipFill>
        <p:spPr>
          <a:xfrm>
            <a:off x="3158512" y="861570"/>
            <a:ext cx="3362766" cy="4997918"/>
          </a:xfrm>
          <a:prstGeom prst="rect">
            <a:avLst/>
          </a:prstGeom>
        </p:spPr>
      </p:pic>
      <p:sp>
        <p:nvSpPr>
          <p:cNvPr id="6" name="テキスト ボックス 5">
            <a:extLst>
              <a:ext uri="{FF2B5EF4-FFF2-40B4-BE49-F238E27FC236}">
                <a16:creationId xmlns:a16="http://schemas.microsoft.com/office/drawing/2014/main" id="{8CCF2DCE-31E4-4903-9C8C-77136399F330}"/>
              </a:ext>
            </a:extLst>
          </p:cNvPr>
          <p:cNvSpPr txBox="1"/>
          <p:nvPr/>
        </p:nvSpPr>
        <p:spPr>
          <a:xfrm>
            <a:off x="3257550" y="5964860"/>
            <a:ext cx="4195739" cy="46166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Web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ブラウザの画面</a:t>
            </a:r>
          </a:p>
        </p:txBody>
      </p:sp>
      <p:sp>
        <p:nvSpPr>
          <p:cNvPr id="7" name="正方形/長方形 6">
            <a:extLst>
              <a:ext uri="{FF2B5EF4-FFF2-40B4-BE49-F238E27FC236}">
                <a16:creationId xmlns:a16="http://schemas.microsoft.com/office/drawing/2014/main" id="{3270AE1E-983B-4862-829B-3457EECAB4AE}"/>
              </a:ext>
            </a:extLst>
          </p:cNvPr>
          <p:cNvSpPr/>
          <p:nvPr/>
        </p:nvSpPr>
        <p:spPr>
          <a:xfrm>
            <a:off x="3037974" y="1833470"/>
            <a:ext cx="439153" cy="1515596"/>
          </a:xfrm>
          <a:prstGeom prst="rect">
            <a:avLst/>
          </a:prstGeom>
          <a:noFill/>
          <a:ln w="508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B25FA58C-0C0F-43F1-B8A0-ACFD19C81443}"/>
              </a:ext>
            </a:extLst>
          </p:cNvPr>
          <p:cNvSpPr txBox="1"/>
          <p:nvPr/>
        </p:nvSpPr>
        <p:spPr>
          <a:xfrm>
            <a:off x="0" y="1991103"/>
            <a:ext cx="2971384" cy="1200329"/>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rPr>
              <a:t>メニュー</a:t>
            </a:r>
            <a:endParaRPr kumimoji="1" lang="en-US" altLang="ja-JP"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rPr>
              <a:t>（目次，検索と置換，変数，ファイル）</a:t>
            </a:r>
          </a:p>
        </p:txBody>
      </p:sp>
      <p:sp>
        <p:nvSpPr>
          <p:cNvPr id="9" name="正方形/長方形 8">
            <a:extLst>
              <a:ext uri="{FF2B5EF4-FFF2-40B4-BE49-F238E27FC236}">
                <a16:creationId xmlns:a16="http://schemas.microsoft.com/office/drawing/2014/main" id="{B20C5993-CF72-4B64-AE74-C057F45C8B32}"/>
              </a:ext>
            </a:extLst>
          </p:cNvPr>
          <p:cNvSpPr/>
          <p:nvPr/>
        </p:nvSpPr>
        <p:spPr>
          <a:xfrm flipV="1">
            <a:off x="3543717" y="1561208"/>
            <a:ext cx="2935288" cy="260230"/>
          </a:xfrm>
          <a:prstGeom prst="rect">
            <a:avLst/>
          </a:prstGeom>
          <a:noFill/>
          <a:ln w="508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0" name="テキスト ボックス 9">
            <a:extLst>
              <a:ext uri="{FF2B5EF4-FFF2-40B4-BE49-F238E27FC236}">
                <a16:creationId xmlns:a16="http://schemas.microsoft.com/office/drawing/2014/main" id="{76E22D6B-4D1B-4CE5-B959-99836D7016A3}"/>
              </a:ext>
            </a:extLst>
          </p:cNvPr>
          <p:cNvSpPr txBox="1"/>
          <p:nvPr/>
        </p:nvSpPr>
        <p:spPr>
          <a:xfrm>
            <a:off x="6479005" y="1259056"/>
            <a:ext cx="1828416" cy="46166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rPr>
              <a:t>メニュー</a:t>
            </a:r>
            <a:endParaRPr kumimoji="1" lang="en-US" altLang="ja-JP"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endParaRPr>
          </a:p>
        </p:txBody>
      </p:sp>
      <p:sp>
        <p:nvSpPr>
          <p:cNvPr id="11" name="正方形/長方形 10">
            <a:extLst>
              <a:ext uri="{FF2B5EF4-FFF2-40B4-BE49-F238E27FC236}">
                <a16:creationId xmlns:a16="http://schemas.microsoft.com/office/drawing/2014/main" id="{6B196387-7AD1-419E-8475-336F9CB27008}"/>
              </a:ext>
            </a:extLst>
          </p:cNvPr>
          <p:cNvSpPr/>
          <p:nvPr/>
        </p:nvSpPr>
        <p:spPr>
          <a:xfrm flipV="1">
            <a:off x="3543717" y="1860988"/>
            <a:ext cx="1226804" cy="260230"/>
          </a:xfrm>
          <a:prstGeom prst="rect">
            <a:avLst/>
          </a:prstGeom>
          <a:noFill/>
          <a:ln w="508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3" name="正方形/長方形 12">
            <a:extLst>
              <a:ext uri="{FF2B5EF4-FFF2-40B4-BE49-F238E27FC236}">
                <a16:creationId xmlns:a16="http://schemas.microsoft.com/office/drawing/2014/main" id="{DA891376-CC4E-4950-912E-3AED1CEF7776}"/>
              </a:ext>
            </a:extLst>
          </p:cNvPr>
          <p:cNvSpPr/>
          <p:nvPr/>
        </p:nvSpPr>
        <p:spPr>
          <a:xfrm flipV="1">
            <a:off x="3562231" y="2263595"/>
            <a:ext cx="2856615" cy="3595893"/>
          </a:xfrm>
          <a:prstGeom prst="rect">
            <a:avLst/>
          </a:pr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2" name="テキスト ボックス 11">
            <a:extLst>
              <a:ext uri="{FF2B5EF4-FFF2-40B4-BE49-F238E27FC236}">
                <a16:creationId xmlns:a16="http://schemas.microsoft.com/office/drawing/2014/main" id="{FF89C7F2-7E2C-4156-AFA6-A6EC6F4C212A}"/>
              </a:ext>
            </a:extLst>
          </p:cNvPr>
          <p:cNvSpPr txBox="1"/>
          <p:nvPr/>
        </p:nvSpPr>
        <p:spPr>
          <a:xfrm>
            <a:off x="4849305" y="1860988"/>
            <a:ext cx="3876422" cy="830997"/>
          </a:xfrm>
          <a:prstGeom prst="rect">
            <a:avLst/>
          </a:prstGeom>
          <a:solidFill>
            <a:schemeClr val="bg1"/>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rPr>
              <a:t>コードセル，テキストセルの追加</a:t>
            </a:r>
            <a:endParaRPr kumimoji="1" lang="en-US" altLang="ja-JP"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endParaRPr>
          </a:p>
        </p:txBody>
      </p:sp>
      <p:sp>
        <p:nvSpPr>
          <p:cNvPr id="14" name="テキスト ボックス 13">
            <a:extLst>
              <a:ext uri="{FF2B5EF4-FFF2-40B4-BE49-F238E27FC236}">
                <a16:creationId xmlns:a16="http://schemas.microsoft.com/office/drawing/2014/main" id="{83ECF4E7-13B2-45E1-ADD2-F0E51AFC2569}"/>
              </a:ext>
            </a:extLst>
          </p:cNvPr>
          <p:cNvSpPr txBox="1"/>
          <p:nvPr/>
        </p:nvSpPr>
        <p:spPr>
          <a:xfrm>
            <a:off x="6521278" y="3444739"/>
            <a:ext cx="2622722" cy="1200329"/>
          </a:xfrm>
          <a:prstGeom prst="rect">
            <a:avLst/>
          </a:prstGeom>
          <a:solidFill>
            <a:schemeClr val="bg1"/>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rPr>
              <a:t>コードセル，</a:t>
            </a:r>
            <a:endParaRPr kumimoji="1" lang="en-US" altLang="ja-JP"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rPr>
              <a:t>テキストセルの</a:t>
            </a:r>
            <a:endParaRPr kumimoji="1" lang="en-US" altLang="ja-JP"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rPr>
              <a:t>並び</a:t>
            </a:r>
            <a:endParaRPr kumimoji="1" lang="en-US" altLang="ja-JP"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9829828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0" y="1741337"/>
            <a:ext cx="7014881" cy="2387918"/>
          </a:xfrm>
        </p:spPr>
        <p:txBody>
          <a:bodyPr anchor="b">
            <a:normAutofit/>
          </a:bodyPr>
          <a:lstStyle/>
          <a:p>
            <a:r>
              <a:rPr lang="en-US" altLang="ja-JP" sz="4500" dirty="0">
                <a:solidFill>
                  <a:schemeClr val="tx2"/>
                </a:solidFill>
              </a:rPr>
              <a:t>10-4. </a:t>
            </a:r>
            <a:r>
              <a:rPr lang="ja-JP" altLang="en-US" sz="4500" dirty="0">
                <a:solidFill>
                  <a:schemeClr val="tx2"/>
                </a:solidFill>
              </a:rPr>
              <a:t>チャットボット</a:t>
            </a:r>
            <a:r>
              <a:rPr lang="en-US" altLang="ja-JP" sz="4500" dirty="0">
                <a:solidFill>
                  <a:schemeClr val="tx2"/>
                </a:solidFill>
              </a:rPr>
              <a:t> </a:t>
            </a:r>
            <a:r>
              <a:rPr lang="ja-JP" altLang="en-US" sz="4500" dirty="0">
                <a:solidFill>
                  <a:schemeClr val="tx2"/>
                </a:solidFill>
              </a:rPr>
              <a:t>の概要</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50</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2466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87F7A3-6BBB-EE2B-DC2E-EBC950DC504E}"/>
              </a:ext>
            </a:extLst>
          </p:cNvPr>
          <p:cNvSpPr>
            <a:spLocks noGrp="1"/>
          </p:cNvSpPr>
          <p:nvPr>
            <p:ph type="title"/>
          </p:nvPr>
        </p:nvSpPr>
        <p:spPr/>
        <p:txBody>
          <a:bodyPr>
            <a:normAutofit fontScale="90000"/>
          </a:bodyPr>
          <a:lstStyle/>
          <a:p>
            <a:r>
              <a:rPr lang="ja-JP" altLang="en-US" dirty="0"/>
              <a:t>チャットボットの想定用途</a:t>
            </a:r>
            <a:endParaRPr kumimoji="1" lang="ja-JP" altLang="en-US" dirty="0"/>
          </a:p>
        </p:txBody>
      </p:sp>
      <p:sp>
        <p:nvSpPr>
          <p:cNvPr id="3" name="コンテンツ プレースホルダー 2">
            <a:extLst>
              <a:ext uri="{FF2B5EF4-FFF2-40B4-BE49-F238E27FC236}">
                <a16:creationId xmlns:a16="http://schemas.microsoft.com/office/drawing/2014/main" id="{C2221CEC-E416-6897-8E8B-E1F1A460C232}"/>
              </a:ext>
            </a:extLst>
          </p:cNvPr>
          <p:cNvSpPr>
            <a:spLocks noGrp="1"/>
          </p:cNvSpPr>
          <p:nvPr>
            <p:ph idx="1"/>
          </p:nvPr>
        </p:nvSpPr>
        <p:spPr>
          <a:xfrm>
            <a:off x="321845" y="846252"/>
            <a:ext cx="8461208" cy="5875223"/>
          </a:xfrm>
        </p:spPr>
        <p:txBody>
          <a:bodyPr>
            <a:normAutofit/>
          </a:bodyPr>
          <a:lstStyle/>
          <a:p>
            <a:r>
              <a:rPr kumimoji="1" lang="ja-JP" altLang="en-US" sz="2400" b="1" dirty="0"/>
              <a:t>翻訳</a:t>
            </a:r>
            <a:r>
              <a:rPr lang="ja-JP" altLang="en-US" sz="2400" dirty="0"/>
              <a:t>：異なる言語間で翻訳</a:t>
            </a:r>
            <a:endParaRPr kumimoji="1" lang="en-US" altLang="ja-JP" sz="2400" dirty="0"/>
          </a:p>
          <a:p>
            <a:r>
              <a:rPr kumimoji="1" lang="ja-JP" altLang="en-US" sz="2400" b="1" dirty="0"/>
              <a:t>校正</a:t>
            </a:r>
            <a:r>
              <a:rPr lang="ja-JP" altLang="en-US" sz="2400" dirty="0"/>
              <a:t>：文書の品質確認と品質向上</a:t>
            </a:r>
            <a:endParaRPr kumimoji="1" lang="ja-JP" altLang="en-US" sz="2400" dirty="0"/>
          </a:p>
          <a:p>
            <a:r>
              <a:rPr lang="ja-JP" altLang="en-US" sz="2400" b="1" dirty="0"/>
              <a:t>リサーチ</a:t>
            </a:r>
            <a:r>
              <a:rPr kumimoji="1" lang="ja-JP" altLang="en-US" sz="2400" b="1" dirty="0"/>
              <a:t>支援</a:t>
            </a:r>
            <a:r>
              <a:rPr lang="ja-JP" altLang="en-US" sz="2400" dirty="0"/>
              <a:t>：既存の情報源の探索</a:t>
            </a:r>
            <a:endParaRPr kumimoji="1" lang="ja-JP" altLang="en-US" sz="2400" dirty="0"/>
          </a:p>
          <a:p>
            <a:r>
              <a:rPr kumimoji="1" lang="ja-JP" altLang="en-US" sz="2400" b="1" dirty="0"/>
              <a:t>要約</a:t>
            </a:r>
            <a:r>
              <a:rPr lang="ja-JP" altLang="en-US" sz="2400" dirty="0"/>
              <a:t>：文章から</a:t>
            </a:r>
            <a:r>
              <a:rPr kumimoji="1" lang="ja-JP" altLang="en-US" sz="2400" dirty="0"/>
              <a:t>テキストの</a:t>
            </a:r>
            <a:r>
              <a:rPr lang="ja-JP" altLang="en-US" sz="2400" dirty="0"/>
              <a:t>要点を得る</a:t>
            </a:r>
            <a:endParaRPr kumimoji="1" lang="ja-JP" altLang="en-US" sz="2400" dirty="0"/>
          </a:p>
          <a:p>
            <a:r>
              <a:rPr kumimoji="1" lang="ja-JP" altLang="en-US" sz="2400" b="1" dirty="0"/>
              <a:t>プログラミング支援</a:t>
            </a:r>
            <a:r>
              <a:rPr lang="ja-JP" altLang="en-US" sz="2400" dirty="0"/>
              <a:t>：プログラム中のバグ発見、コード改善、説明の下書き、仕様書とプログラムの整合性の確認など</a:t>
            </a:r>
            <a:endParaRPr kumimoji="1" lang="en-US" altLang="ja-JP" sz="2400" dirty="0"/>
          </a:p>
          <a:p>
            <a:r>
              <a:rPr kumimoji="1" lang="ja-JP" altLang="en-US" sz="2400" b="1" dirty="0"/>
              <a:t>自学自習支援</a:t>
            </a:r>
            <a:r>
              <a:rPr lang="ja-JP" altLang="en-US" sz="2400" dirty="0"/>
              <a:t>：</a:t>
            </a:r>
            <a:r>
              <a:rPr lang="en-US" altLang="ja-JP" sz="2400" dirty="0"/>
              <a:t>AI</a:t>
            </a:r>
            <a:r>
              <a:rPr lang="ja-JP" altLang="en-US" sz="2400" dirty="0"/>
              <a:t> にも質問や相談により、自学自習を推進</a:t>
            </a:r>
            <a:endParaRPr kumimoji="1" lang="ja-JP" altLang="en-US" sz="2400" dirty="0"/>
          </a:p>
          <a:p>
            <a:r>
              <a:rPr kumimoji="1" lang="ja-JP" altLang="en-US" sz="2400" b="1" dirty="0"/>
              <a:t>顧客サービス</a:t>
            </a:r>
            <a:r>
              <a:rPr lang="ja-JP" altLang="en-US" sz="2400" dirty="0"/>
              <a:t>：</a:t>
            </a:r>
            <a:r>
              <a:rPr kumimoji="1" lang="ja-JP" altLang="en-US" sz="2400" dirty="0"/>
              <a:t>問い合わせ</a:t>
            </a:r>
            <a:r>
              <a:rPr lang="ja-JP" altLang="en-US" sz="2400" dirty="0"/>
              <a:t>対応のサポート、注文や予約などのサポート</a:t>
            </a:r>
            <a:endParaRPr kumimoji="1" lang="ja-JP" altLang="en-US" sz="2400" dirty="0"/>
          </a:p>
          <a:p>
            <a:r>
              <a:rPr kumimoji="1" lang="ja-JP" altLang="en-US" sz="2400" b="1" dirty="0"/>
              <a:t>エンターテインメント</a:t>
            </a:r>
            <a:r>
              <a:rPr lang="ja-JP" altLang="en-US" sz="2400" dirty="0"/>
              <a:t>：</a:t>
            </a:r>
            <a:r>
              <a:rPr kumimoji="1" lang="ja-JP" altLang="en-US" sz="2400" dirty="0"/>
              <a:t>ゲームコンテンツの作成支援など</a:t>
            </a:r>
          </a:p>
          <a:p>
            <a:r>
              <a:rPr kumimoji="1" lang="ja-JP" altLang="en-US" sz="2400" b="1" dirty="0"/>
              <a:t>日常業務サポート</a:t>
            </a:r>
            <a:r>
              <a:rPr kumimoji="1" lang="ja-JP" altLang="en-US" sz="2400" dirty="0"/>
              <a:t>：スケジュール管理とリマインダーなど</a:t>
            </a:r>
          </a:p>
        </p:txBody>
      </p:sp>
      <p:sp>
        <p:nvSpPr>
          <p:cNvPr id="4" name="スライド番号プレースホルダー 3">
            <a:extLst>
              <a:ext uri="{FF2B5EF4-FFF2-40B4-BE49-F238E27FC236}">
                <a16:creationId xmlns:a16="http://schemas.microsoft.com/office/drawing/2014/main" id="{896EDB85-2E20-546C-156C-C050DB97446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1749624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87F7A3-6BBB-EE2B-DC2E-EBC950DC504E}"/>
              </a:ext>
            </a:extLst>
          </p:cNvPr>
          <p:cNvSpPr>
            <a:spLocks noGrp="1"/>
          </p:cNvSpPr>
          <p:nvPr>
            <p:ph type="title"/>
          </p:nvPr>
        </p:nvSpPr>
        <p:spPr/>
        <p:txBody>
          <a:bodyPr>
            <a:normAutofit fontScale="90000"/>
          </a:bodyPr>
          <a:lstStyle/>
          <a:p>
            <a:r>
              <a:rPr lang="ja-JP" altLang="en-US" dirty="0"/>
              <a:t>チャットボットへの期待</a:t>
            </a:r>
            <a:endParaRPr kumimoji="1" lang="ja-JP" altLang="en-US" dirty="0"/>
          </a:p>
        </p:txBody>
      </p:sp>
      <p:sp>
        <p:nvSpPr>
          <p:cNvPr id="3" name="コンテンツ プレースホルダー 2">
            <a:extLst>
              <a:ext uri="{FF2B5EF4-FFF2-40B4-BE49-F238E27FC236}">
                <a16:creationId xmlns:a16="http://schemas.microsoft.com/office/drawing/2014/main" id="{C2221CEC-E416-6897-8E8B-E1F1A460C232}"/>
              </a:ext>
            </a:extLst>
          </p:cNvPr>
          <p:cNvSpPr>
            <a:spLocks noGrp="1"/>
          </p:cNvSpPr>
          <p:nvPr>
            <p:ph idx="1"/>
          </p:nvPr>
        </p:nvSpPr>
        <p:spPr/>
        <p:txBody>
          <a:bodyPr>
            <a:normAutofit/>
          </a:bodyPr>
          <a:lstStyle/>
          <a:p>
            <a:pPr>
              <a:buFont typeface="Arial" panose="020B0604020202020204" pitchFamily="34" charset="0"/>
              <a:buChar char="•"/>
            </a:pPr>
            <a:r>
              <a:rPr lang="ja-JP" altLang="en-US" sz="2400" b="1" dirty="0"/>
              <a:t>サービス品質の向上</a:t>
            </a:r>
            <a:endParaRPr lang="en-US" altLang="ja-JP" sz="2400" b="1" dirty="0"/>
          </a:p>
          <a:p>
            <a:pPr marL="0" indent="0">
              <a:buNone/>
            </a:pPr>
            <a:r>
              <a:rPr lang="en-US" altLang="ja-JP" sz="2400" dirty="0"/>
              <a:t>AI </a:t>
            </a:r>
            <a:r>
              <a:rPr lang="ja-JP" altLang="en-US" sz="2400" dirty="0"/>
              <a:t>は、</a:t>
            </a:r>
            <a:r>
              <a:rPr lang="en-US" altLang="ja-JP" sz="2400" dirty="0"/>
              <a:t>24</a:t>
            </a:r>
            <a:r>
              <a:rPr lang="ja-JP" altLang="en-US" sz="2400" dirty="0"/>
              <a:t>時間常に利用可能。即時に利用可能。</a:t>
            </a:r>
          </a:p>
          <a:p>
            <a:pPr>
              <a:buFont typeface="Arial" panose="020B0604020202020204" pitchFamily="34" charset="0"/>
              <a:buChar char="•"/>
            </a:pPr>
            <a:r>
              <a:rPr lang="en-US" altLang="ja-JP" sz="2400" b="1" dirty="0"/>
              <a:t>AI</a:t>
            </a:r>
            <a:r>
              <a:rPr lang="ja-JP" altLang="en-US" sz="2400" b="1" dirty="0"/>
              <a:t>と人間の共同</a:t>
            </a:r>
            <a:endParaRPr lang="en-US" altLang="ja-JP" sz="2400" b="1" dirty="0"/>
          </a:p>
          <a:p>
            <a:pPr marL="0" indent="0">
              <a:buNone/>
            </a:pPr>
            <a:r>
              <a:rPr lang="ja-JP" altLang="en-US" sz="2400" dirty="0"/>
              <a:t>例：</a:t>
            </a:r>
            <a:r>
              <a:rPr lang="en-US" altLang="ja-JP" sz="2400" dirty="0"/>
              <a:t>AI</a:t>
            </a:r>
            <a:r>
              <a:rPr lang="ja-JP" altLang="en-US" sz="2400" dirty="0"/>
              <a:t>が過去の問い合わせに対する回答記録を学習し、それともとに人間をサポート</a:t>
            </a:r>
            <a:endParaRPr lang="en-US" altLang="ja-JP" sz="2400" dirty="0"/>
          </a:p>
          <a:p>
            <a:r>
              <a:rPr lang="ja-JP" altLang="en-US" sz="2400" b="1" dirty="0"/>
              <a:t>人間では気づきにくい過ちの発見</a:t>
            </a:r>
            <a:endParaRPr lang="en-US" altLang="ja-JP" sz="2400" dirty="0"/>
          </a:p>
          <a:p>
            <a:pPr marL="0" indent="0">
              <a:buNone/>
            </a:pPr>
            <a:r>
              <a:rPr lang="ja-JP" altLang="en-US" sz="2400" dirty="0"/>
              <a:t>文章やプログラム中の誤りの発見をサポート</a:t>
            </a:r>
          </a:p>
          <a:p>
            <a:pPr>
              <a:buFont typeface="Arial" panose="020B0604020202020204" pitchFamily="34" charset="0"/>
              <a:buChar char="•"/>
            </a:pPr>
            <a:r>
              <a:rPr lang="ja-JP" altLang="en-US" sz="2400" b="1" dirty="0"/>
              <a:t>多言語対応</a:t>
            </a:r>
            <a:endParaRPr lang="en-US" altLang="ja-JP" sz="2400" b="1" dirty="0"/>
          </a:p>
          <a:p>
            <a:pPr marL="0" indent="0">
              <a:buNone/>
            </a:pPr>
            <a:r>
              <a:rPr lang="en-US" altLang="ja-JP" sz="2400" dirty="0"/>
              <a:t>AI </a:t>
            </a:r>
            <a:r>
              <a:rPr lang="ja-JP" altLang="en-US" sz="2400" dirty="0"/>
              <a:t>は、日本語や英語の言語の壁を乗り越えることも可能</a:t>
            </a:r>
            <a:endParaRPr kumimoji="1" lang="ja-JP" altLang="en-US" sz="2400" dirty="0"/>
          </a:p>
        </p:txBody>
      </p:sp>
      <p:sp>
        <p:nvSpPr>
          <p:cNvPr id="4" name="スライド番号プレースホルダー 3">
            <a:extLst>
              <a:ext uri="{FF2B5EF4-FFF2-40B4-BE49-F238E27FC236}">
                <a16:creationId xmlns:a16="http://schemas.microsoft.com/office/drawing/2014/main" id="{896EDB85-2E20-546C-156C-C050DB97446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6062272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87F7A3-6BBB-EE2B-DC2E-EBC950DC504E}"/>
              </a:ext>
            </a:extLst>
          </p:cNvPr>
          <p:cNvSpPr>
            <a:spLocks noGrp="1"/>
          </p:cNvSpPr>
          <p:nvPr>
            <p:ph type="title"/>
          </p:nvPr>
        </p:nvSpPr>
        <p:spPr/>
        <p:txBody>
          <a:bodyPr>
            <a:normAutofit fontScale="90000"/>
          </a:bodyPr>
          <a:lstStyle/>
          <a:p>
            <a:r>
              <a:rPr lang="ja-JP" altLang="en-US" dirty="0"/>
              <a:t>チャットボットの利用上の注意点</a:t>
            </a:r>
            <a:endParaRPr kumimoji="1" lang="ja-JP" altLang="en-US" dirty="0"/>
          </a:p>
        </p:txBody>
      </p:sp>
      <p:sp>
        <p:nvSpPr>
          <p:cNvPr id="3" name="コンテンツ プレースホルダー 2">
            <a:extLst>
              <a:ext uri="{FF2B5EF4-FFF2-40B4-BE49-F238E27FC236}">
                <a16:creationId xmlns:a16="http://schemas.microsoft.com/office/drawing/2014/main" id="{C2221CEC-E416-6897-8E8B-E1F1A460C232}"/>
              </a:ext>
            </a:extLst>
          </p:cNvPr>
          <p:cNvSpPr>
            <a:spLocks noGrp="1"/>
          </p:cNvSpPr>
          <p:nvPr>
            <p:ph idx="1"/>
          </p:nvPr>
        </p:nvSpPr>
        <p:spPr/>
        <p:txBody>
          <a:bodyPr>
            <a:normAutofit/>
          </a:bodyPr>
          <a:lstStyle/>
          <a:p>
            <a:pPr marL="0" indent="0">
              <a:buNone/>
            </a:pPr>
            <a:r>
              <a:rPr kumimoji="1" lang="ja-JP" altLang="en-US" sz="2400" dirty="0"/>
              <a:t>● チャットボットは不正確な情報を回答する場合がある</a:t>
            </a:r>
            <a:endParaRPr kumimoji="1" lang="en-US" altLang="ja-JP" sz="2400" dirty="0"/>
          </a:p>
          <a:p>
            <a:pPr marL="0" indent="0">
              <a:buNone/>
            </a:pPr>
            <a:r>
              <a:rPr lang="ja-JP" altLang="en-US" sz="2400" dirty="0"/>
              <a:t>● チャットボットは著作権に違反するコンテンツを回答する場合がある</a:t>
            </a:r>
            <a:endParaRPr lang="en-US" altLang="ja-JP" sz="2400" dirty="0"/>
          </a:p>
          <a:p>
            <a:pPr marL="0" indent="0">
              <a:buNone/>
            </a:pPr>
            <a:r>
              <a:rPr lang="ja-JP" altLang="en-US" sz="2400" dirty="0"/>
              <a:t>● </a:t>
            </a:r>
            <a:r>
              <a:rPr lang="ja-JP" altLang="en-US" sz="2400" b="1" dirty="0"/>
              <a:t>プライバシや秘密にしたい情報を書き込んではいけない</a:t>
            </a:r>
            <a:endParaRPr lang="en-US" altLang="ja-JP" sz="2400" b="1" dirty="0"/>
          </a:p>
          <a:p>
            <a:pPr marL="0" indent="0">
              <a:buNone/>
            </a:pPr>
            <a:r>
              <a:rPr kumimoji="1" lang="ja-JP" altLang="en-US" sz="2400" dirty="0"/>
              <a:t>● 大学の課題などで，チャットボットを丸写ししてはいけない</a:t>
            </a: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896EDB85-2E20-546C-156C-C050DB97446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765744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0ABC65-6D6A-553C-0FB9-F6EDE903E7FD}"/>
              </a:ext>
            </a:extLst>
          </p:cNvPr>
          <p:cNvSpPr>
            <a:spLocks noGrp="1"/>
          </p:cNvSpPr>
          <p:nvPr>
            <p:ph type="title"/>
          </p:nvPr>
        </p:nvSpPr>
        <p:spPr/>
        <p:txBody>
          <a:bodyPr>
            <a:normAutofit fontScale="90000"/>
          </a:bodyPr>
          <a:lstStyle/>
          <a:p>
            <a:r>
              <a:rPr kumimoji="1" lang="en-US" altLang="ja-JP" dirty="0"/>
              <a:t>ChatGPT</a:t>
            </a:r>
            <a:endParaRPr kumimoji="1" lang="ja-JP" altLang="en-US" dirty="0"/>
          </a:p>
        </p:txBody>
      </p:sp>
      <p:sp>
        <p:nvSpPr>
          <p:cNvPr id="3" name="コンテンツ プレースホルダー 2">
            <a:extLst>
              <a:ext uri="{FF2B5EF4-FFF2-40B4-BE49-F238E27FC236}">
                <a16:creationId xmlns:a16="http://schemas.microsoft.com/office/drawing/2014/main" id="{FF4C01E3-34C4-8349-E4DC-6BFC54ED9BB0}"/>
              </a:ext>
            </a:extLst>
          </p:cNvPr>
          <p:cNvSpPr>
            <a:spLocks noGrp="1"/>
          </p:cNvSpPr>
          <p:nvPr>
            <p:ph idx="1"/>
          </p:nvPr>
        </p:nvSpPr>
        <p:spPr>
          <a:xfrm>
            <a:off x="321845" y="846252"/>
            <a:ext cx="8461208" cy="5935547"/>
          </a:xfrm>
        </p:spPr>
        <p:txBody>
          <a:bodyPr>
            <a:noAutofit/>
          </a:bodyPr>
          <a:lstStyle/>
          <a:p>
            <a:r>
              <a:rPr lang="ja-JP" altLang="en-US" sz="2400" b="1" dirty="0"/>
              <a:t>対話形式に特化したチャットボット</a:t>
            </a:r>
            <a:endParaRPr lang="en-US" altLang="ja-JP" sz="2400" dirty="0"/>
          </a:p>
          <a:p>
            <a:r>
              <a:rPr lang="ja-JP" altLang="en-US" sz="2400" dirty="0"/>
              <a:t>過去の対話やフィードバックから学び、より適切な回答を生成する能力も持つ</a:t>
            </a:r>
            <a:endParaRPr kumimoji="1" lang="ja-JP" altLang="en-US" sz="2400" dirty="0"/>
          </a:p>
        </p:txBody>
      </p:sp>
      <p:sp>
        <p:nvSpPr>
          <p:cNvPr id="4" name="スライド番号プレースホルダー 3">
            <a:extLst>
              <a:ext uri="{FF2B5EF4-FFF2-40B4-BE49-F238E27FC236}">
                <a16:creationId xmlns:a16="http://schemas.microsoft.com/office/drawing/2014/main" id="{A275A842-4120-EF7B-EA3D-5B839C083FD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7883211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B353AA-6F66-AC53-6B1A-09E831CB379F}"/>
              </a:ext>
            </a:extLst>
          </p:cNvPr>
          <p:cNvSpPr>
            <a:spLocks noGrp="1"/>
          </p:cNvSpPr>
          <p:nvPr>
            <p:ph type="title"/>
          </p:nvPr>
        </p:nvSpPr>
        <p:spPr/>
        <p:txBody>
          <a:bodyPr>
            <a:normAutofit fontScale="90000"/>
          </a:bodyPr>
          <a:lstStyle/>
          <a:p>
            <a:r>
              <a:rPr kumimoji="1" lang="en-US" altLang="ja-JP" dirty="0" err="1"/>
              <a:t>TalkAI</a:t>
            </a:r>
            <a:endParaRPr kumimoji="1" lang="ja-JP" altLang="en-US" dirty="0"/>
          </a:p>
        </p:txBody>
      </p:sp>
      <p:sp>
        <p:nvSpPr>
          <p:cNvPr id="3" name="コンテンツ プレースホルダー 2">
            <a:extLst>
              <a:ext uri="{FF2B5EF4-FFF2-40B4-BE49-F238E27FC236}">
                <a16:creationId xmlns:a16="http://schemas.microsoft.com/office/drawing/2014/main" id="{D751BD85-D6DD-B2FC-C388-A82A4B1C6D5A}"/>
              </a:ext>
            </a:extLst>
          </p:cNvPr>
          <p:cNvSpPr>
            <a:spLocks noGrp="1"/>
          </p:cNvSpPr>
          <p:nvPr>
            <p:ph idx="1"/>
          </p:nvPr>
        </p:nvSpPr>
        <p:spPr>
          <a:xfrm>
            <a:off x="321844" y="846252"/>
            <a:ext cx="8745955" cy="5836719"/>
          </a:xfrm>
        </p:spPr>
        <p:txBody>
          <a:bodyPr>
            <a:normAutofit/>
          </a:bodyPr>
          <a:lstStyle/>
          <a:p>
            <a:pPr marL="0" indent="0">
              <a:buNone/>
            </a:pPr>
            <a:r>
              <a:rPr lang="en-US" altLang="ja-JP" sz="2400" dirty="0"/>
              <a:t> </a:t>
            </a:r>
            <a:r>
              <a:rPr lang="ja-JP" altLang="en-US" sz="2400" dirty="0"/>
              <a:t>登録不要で </a:t>
            </a:r>
            <a:r>
              <a:rPr lang="en-US" altLang="ja-JP" sz="2400" dirty="0"/>
              <a:t>ChatGPT 3.5 </a:t>
            </a:r>
            <a:r>
              <a:rPr lang="ja-JP" altLang="en-US" sz="2400" dirty="0"/>
              <a:t>を試すことができる</a:t>
            </a:r>
            <a:endParaRPr lang="en-US" altLang="ja-JP" sz="2400" dirty="0"/>
          </a:p>
          <a:p>
            <a:pPr marL="0" indent="0">
              <a:buNone/>
            </a:pPr>
            <a:r>
              <a:rPr kumimoji="1" lang="ja-JP" altLang="en-US" sz="2400" dirty="0"/>
              <a:t>オンラインサービス　</a:t>
            </a:r>
            <a:endParaRPr kumimoji="1" lang="en-US" altLang="ja-JP" sz="2400" dirty="0"/>
          </a:p>
          <a:p>
            <a:pPr marL="0" indent="0">
              <a:buNone/>
            </a:pPr>
            <a:endParaRPr kumimoji="1" lang="en-US" altLang="ja-JP" sz="2400" dirty="0"/>
          </a:p>
          <a:p>
            <a:pPr marL="0" indent="0">
              <a:buNone/>
            </a:pPr>
            <a:r>
              <a:rPr kumimoji="1" lang="en-US" altLang="ja-JP" sz="2400" dirty="0">
                <a:hlinkClick r:id="rId2"/>
              </a:rPr>
              <a:t>https://talkai.info/ja/</a:t>
            </a:r>
            <a:endParaRPr kumimoji="1" lang="en-US" altLang="ja-JP" sz="2400" dirty="0"/>
          </a:p>
          <a:p>
            <a:pPr marL="0" indent="0">
              <a:buNone/>
            </a:pPr>
            <a:endParaRPr lang="en-US" altLang="ja-JP" sz="2400" dirty="0"/>
          </a:p>
          <a:p>
            <a:pPr marL="0" indent="0">
              <a:buNone/>
            </a:pPr>
            <a:endParaRPr lang="en-US" altLang="ja-JP" sz="2400" dirty="0"/>
          </a:p>
          <a:p>
            <a:pPr marL="0" indent="0">
              <a:buNone/>
            </a:pPr>
            <a:r>
              <a:rPr lang="ja-JP" altLang="en-US" sz="2400" dirty="0"/>
              <a:t>　　</a:t>
            </a:r>
            <a:r>
              <a:rPr lang="en-US" altLang="ja-JP" sz="2400" dirty="0">
                <a:latin typeface="+mj-ea"/>
                <a:ea typeface="+mj-ea"/>
              </a:rPr>
              <a:t>※ ChatGPT </a:t>
            </a:r>
            <a:r>
              <a:rPr lang="ja-JP" altLang="en-US" sz="2400" dirty="0">
                <a:latin typeface="+mj-ea"/>
                <a:ea typeface="+mj-ea"/>
              </a:rPr>
              <a:t>を名乗る詐欺サイトも多数あります．　</a:t>
            </a:r>
            <a:endParaRPr lang="en-US" altLang="ja-JP" sz="2400" dirty="0">
              <a:latin typeface="+mj-ea"/>
              <a:ea typeface="+mj-ea"/>
            </a:endParaRPr>
          </a:p>
          <a:p>
            <a:pPr marL="0" indent="0">
              <a:buNone/>
            </a:pPr>
            <a:r>
              <a:rPr kumimoji="1" lang="ja-JP" altLang="en-US" sz="2400" dirty="0">
                <a:latin typeface="+mj-ea"/>
                <a:ea typeface="+mj-ea"/>
              </a:rPr>
              <a:t>　　　そのことは心にとめておきましょう</a:t>
            </a:r>
            <a:endParaRPr kumimoji="1" lang="ja-JP" altLang="en-US" dirty="0"/>
          </a:p>
        </p:txBody>
      </p:sp>
      <p:sp>
        <p:nvSpPr>
          <p:cNvPr id="4" name="スライド番号プレースホルダー 3">
            <a:extLst>
              <a:ext uri="{FF2B5EF4-FFF2-40B4-BE49-F238E27FC236}">
                <a16:creationId xmlns:a16="http://schemas.microsoft.com/office/drawing/2014/main" id="{EC07D01A-9897-3824-896B-9A55745491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1671807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79E255-74E7-9871-EC01-E85D9ABCF0DB}"/>
              </a:ext>
            </a:extLst>
          </p:cNvPr>
          <p:cNvSpPr>
            <a:spLocks noGrp="1"/>
          </p:cNvSpPr>
          <p:nvPr>
            <p:ph type="title"/>
          </p:nvPr>
        </p:nvSpPr>
        <p:spPr/>
        <p:txBody>
          <a:bodyPr>
            <a:normAutofit fontScale="90000"/>
          </a:bodyPr>
          <a:lstStyle/>
          <a:p>
            <a:r>
              <a:rPr kumimoji="1" lang="en-US" altLang="ja-JP" dirty="0" err="1"/>
              <a:t>TalkAI</a:t>
            </a:r>
            <a:r>
              <a:rPr kumimoji="1" lang="en-US" altLang="ja-JP" dirty="0"/>
              <a:t> </a:t>
            </a:r>
            <a:r>
              <a:rPr kumimoji="1" lang="ja-JP" altLang="en-US" dirty="0"/>
              <a:t>の実行例①</a:t>
            </a:r>
          </a:p>
        </p:txBody>
      </p:sp>
      <p:sp>
        <p:nvSpPr>
          <p:cNvPr id="3" name="コンテンツ プレースホルダー 2">
            <a:extLst>
              <a:ext uri="{FF2B5EF4-FFF2-40B4-BE49-F238E27FC236}">
                <a16:creationId xmlns:a16="http://schemas.microsoft.com/office/drawing/2014/main" id="{11F5DD7D-9255-E134-CB89-F14324D1CAB6}"/>
              </a:ext>
            </a:extLst>
          </p:cNvPr>
          <p:cNvSpPr>
            <a:spLocks noGrp="1"/>
          </p:cNvSpPr>
          <p:nvPr>
            <p:ph idx="1"/>
          </p:nvPr>
        </p:nvSpPr>
        <p:spPr>
          <a:xfrm>
            <a:off x="321845" y="846253"/>
            <a:ext cx="8461208" cy="469865"/>
          </a:xfrm>
        </p:spPr>
        <p:txBody>
          <a:bodyPr>
            <a:normAutofit fontScale="92500" lnSpcReduction="10000"/>
          </a:bodyPr>
          <a:lstStyle/>
          <a:p>
            <a:r>
              <a:rPr kumimoji="1" lang="ja-JP" altLang="en-US" dirty="0"/>
              <a:t>間違い探しを人工知能に頼む</a:t>
            </a:r>
          </a:p>
        </p:txBody>
      </p:sp>
      <p:sp>
        <p:nvSpPr>
          <p:cNvPr id="4" name="スライド番号プレースホルダー 3">
            <a:extLst>
              <a:ext uri="{FF2B5EF4-FFF2-40B4-BE49-F238E27FC236}">
                <a16:creationId xmlns:a16="http://schemas.microsoft.com/office/drawing/2014/main" id="{BC7A70E0-173E-B59B-939D-4B0193D4598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ED346C1A-0446-6F38-5F30-A5757BD37A88}"/>
              </a:ext>
            </a:extLst>
          </p:cNvPr>
          <p:cNvPicPr>
            <a:picLocks noChangeAspect="1"/>
          </p:cNvPicPr>
          <p:nvPr/>
        </p:nvPicPr>
        <p:blipFill>
          <a:blip r:embed="rId2"/>
          <a:stretch>
            <a:fillRect/>
          </a:stretch>
        </p:blipFill>
        <p:spPr>
          <a:xfrm>
            <a:off x="166210" y="1618817"/>
            <a:ext cx="8543287" cy="4649068"/>
          </a:xfrm>
          <a:prstGeom prst="rect">
            <a:avLst/>
          </a:prstGeom>
        </p:spPr>
      </p:pic>
    </p:spTree>
    <p:extLst>
      <p:ext uri="{BB962C8B-B14F-4D97-AF65-F5344CB8AC3E}">
        <p14:creationId xmlns:p14="http://schemas.microsoft.com/office/powerpoint/2010/main" val="32912237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79E255-74E7-9871-EC01-E85D9ABCF0DB}"/>
              </a:ext>
            </a:extLst>
          </p:cNvPr>
          <p:cNvSpPr>
            <a:spLocks noGrp="1"/>
          </p:cNvSpPr>
          <p:nvPr>
            <p:ph type="title"/>
          </p:nvPr>
        </p:nvSpPr>
        <p:spPr/>
        <p:txBody>
          <a:bodyPr>
            <a:normAutofit fontScale="90000"/>
          </a:bodyPr>
          <a:lstStyle/>
          <a:p>
            <a:r>
              <a:rPr kumimoji="1" lang="en-US" altLang="ja-JP" dirty="0" err="1"/>
              <a:t>TalkAI</a:t>
            </a:r>
            <a:r>
              <a:rPr kumimoji="1" lang="en-US" altLang="ja-JP" dirty="0"/>
              <a:t> </a:t>
            </a:r>
            <a:r>
              <a:rPr kumimoji="1" lang="ja-JP" altLang="en-US" dirty="0"/>
              <a:t>の実行例②</a:t>
            </a:r>
          </a:p>
        </p:txBody>
      </p:sp>
      <p:sp>
        <p:nvSpPr>
          <p:cNvPr id="3" name="コンテンツ プレースホルダー 2">
            <a:extLst>
              <a:ext uri="{FF2B5EF4-FFF2-40B4-BE49-F238E27FC236}">
                <a16:creationId xmlns:a16="http://schemas.microsoft.com/office/drawing/2014/main" id="{11F5DD7D-9255-E134-CB89-F14324D1CAB6}"/>
              </a:ext>
            </a:extLst>
          </p:cNvPr>
          <p:cNvSpPr>
            <a:spLocks noGrp="1"/>
          </p:cNvSpPr>
          <p:nvPr>
            <p:ph idx="1"/>
          </p:nvPr>
        </p:nvSpPr>
        <p:spPr>
          <a:xfrm>
            <a:off x="321845" y="846253"/>
            <a:ext cx="8461208" cy="469865"/>
          </a:xfrm>
        </p:spPr>
        <p:txBody>
          <a:bodyPr>
            <a:normAutofit fontScale="92500" lnSpcReduction="10000"/>
          </a:bodyPr>
          <a:lstStyle/>
          <a:p>
            <a:r>
              <a:rPr kumimoji="1" lang="ja-JP" altLang="en-US" dirty="0"/>
              <a:t>プログラム作成のアシスタントとして利用</a:t>
            </a:r>
          </a:p>
        </p:txBody>
      </p:sp>
      <p:sp>
        <p:nvSpPr>
          <p:cNvPr id="4" name="スライド番号プレースホルダー 3">
            <a:extLst>
              <a:ext uri="{FF2B5EF4-FFF2-40B4-BE49-F238E27FC236}">
                <a16:creationId xmlns:a16="http://schemas.microsoft.com/office/drawing/2014/main" id="{BC7A70E0-173E-B59B-939D-4B0193D4598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9" name="図 8">
            <a:extLst>
              <a:ext uri="{FF2B5EF4-FFF2-40B4-BE49-F238E27FC236}">
                <a16:creationId xmlns:a16="http://schemas.microsoft.com/office/drawing/2014/main" id="{A5C69249-EC3C-56A3-7F6F-487EE3218B34}"/>
              </a:ext>
            </a:extLst>
          </p:cNvPr>
          <p:cNvPicPr>
            <a:picLocks noChangeAspect="1"/>
          </p:cNvPicPr>
          <p:nvPr/>
        </p:nvPicPr>
        <p:blipFill>
          <a:blip r:embed="rId2"/>
          <a:stretch>
            <a:fillRect/>
          </a:stretch>
        </p:blipFill>
        <p:spPr>
          <a:xfrm>
            <a:off x="207905" y="1316118"/>
            <a:ext cx="6821949" cy="5532262"/>
          </a:xfrm>
          <a:prstGeom prst="rect">
            <a:avLst/>
          </a:prstGeom>
        </p:spPr>
      </p:pic>
    </p:spTree>
    <p:extLst>
      <p:ext uri="{BB962C8B-B14F-4D97-AF65-F5344CB8AC3E}">
        <p14:creationId xmlns:p14="http://schemas.microsoft.com/office/powerpoint/2010/main" val="40013227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79E255-74E7-9871-EC01-E85D9ABCF0DB}"/>
              </a:ext>
            </a:extLst>
          </p:cNvPr>
          <p:cNvSpPr>
            <a:spLocks noGrp="1"/>
          </p:cNvSpPr>
          <p:nvPr>
            <p:ph type="title"/>
          </p:nvPr>
        </p:nvSpPr>
        <p:spPr/>
        <p:txBody>
          <a:bodyPr>
            <a:normAutofit fontScale="90000"/>
          </a:bodyPr>
          <a:lstStyle/>
          <a:p>
            <a:r>
              <a:rPr kumimoji="1" lang="en-US" altLang="ja-JP" dirty="0" err="1"/>
              <a:t>TalkAI</a:t>
            </a:r>
            <a:r>
              <a:rPr kumimoji="1" lang="en-US" altLang="ja-JP" dirty="0"/>
              <a:t> </a:t>
            </a:r>
            <a:r>
              <a:rPr kumimoji="1" lang="ja-JP" altLang="en-US" dirty="0"/>
              <a:t>の実行例③</a:t>
            </a:r>
          </a:p>
        </p:txBody>
      </p:sp>
      <p:sp>
        <p:nvSpPr>
          <p:cNvPr id="3" name="コンテンツ プレースホルダー 2">
            <a:extLst>
              <a:ext uri="{FF2B5EF4-FFF2-40B4-BE49-F238E27FC236}">
                <a16:creationId xmlns:a16="http://schemas.microsoft.com/office/drawing/2014/main" id="{11F5DD7D-9255-E134-CB89-F14324D1CAB6}"/>
              </a:ext>
            </a:extLst>
          </p:cNvPr>
          <p:cNvSpPr>
            <a:spLocks noGrp="1"/>
          </p:cNvSpPr>
          <p:nvPr>
            <p:ph idx="1"/>
          </p:nvPr>
        </p:nvSpPr>
        <p:spPr>
          <a:xfrm>
            <a:off x="321845" y="846253"/>
            <a:ext cx="8461208" cy="469865"/>
          </a:xfrm>
        </p:spPr>
        <p:txBody>
          <a:bodyPr>
            <a:normAutofit fontScale="92500" lnSpcReduction="10000"/>
          </a:bodyPr>
          <a:lstStyle/>
          <a:p>
            <a:r>
              <a:rPr kumimoji="1" lang="ja-JP" altLang="en-US" dirty="0"/>
              <a:t>家庭教師になってもらう</a:t>
            </a:r>
          </a:p>
        </p:txBody>
      </p:sp>
      <p:sp>
        <p:nvSpPr>
          <p:cNvPr id="4" name="スライド番号プレースホルダー 3">
            <a:extLst>
              <a:ext uri="{FF2B5EF4-FFF2-40B4-BE49-F238E27FC236}">
                <a16:creationId xmlns:a16="http://schemas.microsoft.com/office/drawing/2014/main" id="{BC7A70E0-173E-B59B-939D-4B0193D4598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0A252535-E15C-33F3-5B49-4B9C70BE0567}"/>
              </a:ext>
            </a:extLst>
          </p:cNvPr>
          <p:cNvPicPr>
            <a:picLocks noChangeAspect="1"/>
          </p:cNvPicPr>
          <p:nvPr/>
        </p:nvPicPr>
        <p:blipFill>
          <a:blip r:embed="rId2"/>
          <a:stretch>
            <a:fillRect/>
          </a:stretch>
        </p:blipFill>
        <p:spPr>
          <a:xfrm>
            <a:off x="523343" y="1227218"/>
            <a:ext cx="7724763" cy="5405358"/>
          </a:xfrm>
          <a:prstGeom prst="rect">
            <a:avLst/>
          </a:prstGeom>
        </p:spPr>
      </p:pic>
    </p:spTree>
    <p:extLst>
      <p:ext uri="{BB962C8B-B14F-4D97-AF65-F5344CB8AC3E}">
        <p14:creationId xmlns:p14="http://schemas.microsoft.com/office/powerpoint/2010/main" val="462319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B5BDD9-5B65-928B-74F9-C4B551955AE9}"/>
              </a:ext>
            </a:extLst>
          </p:cNvPr>
          <p:cNvSpPr>
            <a:spLocks noGrp="1"/>
          </p:cNvSpPr>
          <p:nvPr>
            <p:ph type="title"/>
          </p:nvPr>
        </p:nvSpPr>
        <p:spPr/>
        <p:txBody>
          <a:bodyPr>
            <a:normAutofit fontScale="90000"/>
          </a:bodyPr>
          <a:lstStyle/>
          <a:p>
            <a:r>
              <a:rPr kumimoji="1" lang="en-US" altLang="ja-JP" dirty="0" err="1"/>
              <a:t>LLaVA</a:t>
            </a:r>
            <a:endParaRPr kumimoji="1" lang="ja-JP" altLang="en-US" dirty="0"/>
          </a:p>
        </p:txBody>
      </p:sp>
      <p:sp>
        <p:nvSpPr>
          <p:cNvPr id="3" name="コンテンツ プレースホルダー 2">
            <a:extLst>
              <a:ext uri="{FF2B5EF4-FFF2-40B4-BE49-F238E27FC236}">
                <a16:creationId xmlns:a16="http://schemas.microsoft.com/office/drawing/2014/main" id="{EAF5261D-6D9C-7718-3D4F-B104CEDFE72D}"/>
              </a:ext>
            </a:extLst>
          </p:cNvPr>
          <p:cNvSpPr>
            <a:spLocks noGrp="1"/>
          </p:cNvSpPr>
          <p:nvPr>
            <p:ph idx="1"/>
          </p:nvPr>
        </p:nvSpPr>
        <p:spPr/>
        <p:txBody>
          <a:bodyPr/>
          <a:lstStyle/>
          <a:p>
            <a:r>
              <a:rPr kumimoji="1" lang="en-US" altLang="ja-JP" dirty="0" err="1"/>
              <a:t>LLaVA</a:t>
            </a:r>
            <a:r>
              <a:rPr kumimoji="1" lang="en-US" altLang="ja-JP" dirty="0"/>
              <a:t> </a:t>
            </a:r>
            <a:r>
              <a:rPr kumimoji="1" lang="ja-JP" altLang="en-US" dirty="0"/>
              <a:t>はマルチモーダル（言葉</a:t>
            </a:r>
            <a:r>
              <a:rPr lang="ja-JP" altLang="en-US" dirty="0"/>
              <a:t>、</a:t>
            </a:r>
            <a:r>
              <a:rPr kumimoji="1" lang="ja-JP" altLang="en-US" dirty="0"/>
              <a:t>画像という複数を受け付ける）なチャットボットの技術</a:t>
            </a:r>
            <a:endParaRPr kumimoji="1" lang="en-US" altLang="ja-JP" dirty="0"/>
          </a:p>
          <a:p>
            <a:endParaRPr lang="en-US" altLang="ja-JP" dirty="0"/>
          </a:p>
          <a:p>
            <a:r>
              <a:rPr lang="en-US" altLang="ja-JP" dirty="0"/>
              <a:t>LLAVA </a:t>
            </a:r>
            <a:r>
              <a:rPr lang="ja-JP" altLang="en-US" dirty="0"/>
              <a:t>の公式デモ</a:t>
            </a:r>
            <a:r>
              <a:rPr lang="en-US" altLang="ja-JP" dirty="0"/>
              <a:t>(llava-v1.5-13b): </a:t>
            </a:r>
            <a:r>
              <a:rPr lang="en-US" altLang="ja-JP" dirty="0">
                <a:hlinkClick r:id="rId2"/>
              </a:rPr>
              <a:t>https://llava.hliu.cc/</a:t>
            </a:r>
            <a:endParaRPr kumimoji="1" lang="ja-JP" altLang="en-US" dirty="0"/>
          </a:p>
        </p:txBody>
      </p:sp>
      <p:sp>
        <p:nvSpPr>
          <p:cNvPr id="4" name="スライド番号プレースホルダー 3">
            <a:extLst>
              <a:ext uri="{FF2B5EF4-FFF2-40B4-BE49-F238E27FC236}">
                <a16:creationId xmlns:a16="http://schemas.microsoft.com/office/drawing/2014/main" id="{E46CAC16-DCE6-945B-B9EC-638E6B22992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092022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474F5B-34CF-4BDF-8FBE-200E7B3DDEC2}"/>
              </a:ext>
            </a:extLst>
          </p:cNvPr>
          <p:cNvSpPr>
            <a:spLocks noGrp="1"/>
          </p:cNvSpPr>
          <p:nvPr>
            <p:ph type="title"/>
          </p:nvPr>
        </p:nvSpPr>
        <p:spPr/>
        <p:txBody>
          <a:bodyPr>
            <a:noAutofit/>
          </a:bodyPr>
          <a:lstStyle/>
          <a:p>
            <a:r>
              <a:rPr lang="en-US" altLang="ja-JP" dirty="0"/>
              <a:t>Google </a:t>
            </a:r>
            <a:r>
              <a:rPr lang="en-US" altLang="ja-JP" dirty="0" err="1"/>
              <a:t>Colaboratory</a:t>
            </a:r>
            <a:r>
              <a:rPr lang="en-US" altLang="ja-JP" dirty="0"/>
              <a:t> </a:t>
            </a:r>
            <a:r>
              <a:rPr lang="ja-JP" altLang="en-US" dirty="0"/>
              <a:t>のノートブック</a:t>
            </a:r>
          </a:p>
        </p:txBody>
      </p:sp>
      <p:sp>
        <p:nvSpPr>
          <p:cNvPr id="3" name="コンテンツ プレースホルダー 2">
            <a:extLst>
              <a:ext uri="{FF2B5EF4-FFF2-40B4-BE49-F238E27FC236}">
                <a16:creationId xmlns:a16="http://schemas.microsoft.com/office/drawing/2014/main" id="{59F8E0BD-F682-400F-93B0-74192A91E8D4}"/>
              </a:ext>
            </a:extLst>
          </p:cNvPr>
          <p:cNvSpPr>
            <a:spLocks noGrp="1"/>
          </p:cNvSpPr>
          <p:nvPr>
            <p:ph idx="1"/>
          </p:nvPr>
        </p:nvSpPr>
        <p:spPr>
          <a:xfrm>
            <a:off x="321845" y="760779"/>
            <a:ext cx="8461208" cy="5333166"/>
          </a:xfrm>
        </p:spPr>
        <p:txBody>
          <a:bodyPr>
            <a:noAutofit/>
          </a:bodyPr>
          <a:lstStyle/>
          <a:p>
            <a:pPr marL="0" indent="0">
              <a:buNone/>
            </a:pPr>
            <a:r>
              <a:rPr lang="ja-JP" altLang="en-US" b="1" dirty="0">
                <a:solidFill>
                  <a:srgbClr val="C00000"/>
                </a:solidFill>
              </a:rPr>
              <a:t>コードセル</a:t>
            </a:r>
            <a:r>
              <a:rPr lang="ja-JP" altLang="en-US" dirty="0"/>
              <a:t>，</a:t>
            </a:r>
            <a:r>
              <a:rPr lang="ja-JP" altLang="en-US" b="1" dirty="0">
                <a:solidFill>
                  <a:srgbClr val="C00000"/>
                </a:solidFill>
              </a:rPr>
              <a:t>テキストセル</a:t>
            </a:r>
            <a:r>
              <a:rPr lang="ja-JP" altLang="en-US" dirty="0"/>
              <a:t>の２種類</a:t>
            </a:r>
            <a:endParaRPr lang="en-US" altLang="ja-JP" dirty="0"/>
          </a:p>
          <a:p>
            <a:r>
              <a:rPr lang="ja-JP" altLang="en-US" b="1" dirty="0">
                <a:solidFill>
                  <a:srgbClr val="C00000"/>
                </a:solidFill>
              </a:rPr>
              <a:t>コードセル</a:t>
            </a:r>
            <a:r>
              <a:rPr lang="ja-JP" altLang="en-US" dirty="0"/>
              <a:t>： </a:t>
            </a:r>
            <a:r>
              <a:rPr lang="en-US" altLang="ja-JP" dirty="0"/>
              <a:t>Python </a:t>
            </a:r>
            <a:r>
              <a:rPr lang="ja-JP" altLang="en-US" dirty="0"/>
              <a:t>プログラム，コマンド，実行結果</a:t>
            </a:r>
            <a:endParaRPr lang="en-US" altLang="ja-JP" dirty="0"/>
          </a:p>
          <a:p>
            <a:r>
              <a:rPr lang="ja-JP" altLang="en-US" b="1" dirty="0">
                <a:solidFill>
                  <a:srgbClr val="C00000"/>
                </a:solidFill>
              </a:rPr>
              <a:t>テキストセル</a:t>
            </a:r>
            <a:r>
              <a:rPr lang="ja-JP" altLang="en-US" dirty="0"/>
              <a:t>：説明文，図</a:t>
            </a:r>
            <a:endParaRPr lang="en-US" altLang="ja-JP" dirty="0"/>
          </a:p>
          <a:p>
            <a:pPr marL="0" indent="0">
              <a:buNone/>
            </a:pP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ja-JP" altLang="en-US" dirty="0"/>
          </a:p>
        </p:txBody>
      </p:sp>
      <p:sp>
        <p:nvSpPr>
          <p:cNvPr id="4" name="スライド番号プレースホルダー 3">
            <a:extLst>
              <a:ext uri="{FF2B5EF4-FFF2-40B4-BE49-F238E27FC236}">
                <a16:creationId xmlns:a16="http://schemas.microsoft.com/office/drawing/2014/main" id="{2FD5F09B-715D-487E-96B5-1AEB3D07A2AC}"/>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F93C9DB6-2837-4C62-B3D2-566EC4BA48EF}"/>
              </a:ext>
            </a:extLst>
          </p:cNvPr>
          <p:cNvSpPr txBox="1"/>
          <p:nvPr/>
        </p:nvSpPr>
        <p:spPr>
          <a:xfrm>
            <a:off x="4974496" y="2788635"/>
            <a:ext cx="2031325" cy="461665"/>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テキストセル</a:t>
            </a:r>
          </a:p>
        </p:txBody>
      </p:sp>
      <p:sp>
        <p:nvSpPr>
          <p:cNvPr id="8" name="テキスト ボックス 7">
            <a:extLst>
              <a:ext uri="{FF2B5EF4-FFF2-40B4-BE49-F238E27FC236}">
                <a16:creationId xmlns:a16="http://schemas.microsoft.com/office/drawing/2014/main" id="{D1BCB0C1-C06A-4D79-BB5A-BB0A56479839}"/>
              </a:ext>
            </a:extLst>
          </p:cNvPr>
          <p:cNvSpPr txBox="1"/>
          <p:nvPr/>
        </p:nvSpPr>
        <p:spPr>
          <a:xfrm>
            <a:off x="4974496" y="3457232"/>
            <a:ext cx="1723549" cy="461665"/>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コードセル</a:t>
            </a:r>
          </a:p>
        </p:txBody>
      </p:sp>
      <p:sp>
        <p:nvSpPr>
          <p:cNvPr id="9" name="テキスト ボックス 8">
            <a:extLst>
              <a:ext uri="{FF2B5EF4-FFF2-40B4-BE49-F238E27FC236}">
                <a16:creationId xmlns:a16="http://schemas.microsoft.com/office/drawing/2014/main" id="{64EE1A5B-50D5-43B4-85D0-B1D4C84CB6AC}"/>
              </a:ext>
            </a:extLst>
          </p:cNvPr>
          <p:cNvSpPr txBox="1"/>
          <p:nvPr/>
        </p:nvSpPr>
        <p:spPr>
          <a:xfrm>
            <a:off x="4974496" y="4818858"/>
            <a:ext cx="2031325" cy="461665"/>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テキストセル</a:t>
            </a:r>
          </a:p>
        </p:txBody>
      </p:sp>
      <p:sp>
        <p:nvSpPr>
          <p:cNvPr id="11" name="テキスト ボックス 10">
            <a:extLst>
              <a:ext uri="{FF2B5EF4-FFF2-40B4-BE49-F238E27FC236}">
                <a16:creationId xmlns:a16="http://schemas.microsoft.com/office/drawing/2014/main" id="{921DC2B4-C57B-4C70-BF39-64997678B5EB}"/>
              </a:ext>
            </a:extLst>
          </p:cNvPr>
          <p:cNvSpPr txBox="1"/>
          <p:nvPr/>
        </p:nvSpPr>
        <p:spPr>
          <a:xfrm>
            <a:off x="4926526" y="5835793"/>
            <a:ext cx="1723549" cy="461665"/>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コードセル</a:t>
            </a:r>
          </a:p>
        </p:txBody>
      </p:sp>
      <p:pic>
        <p:nvPicPr>
          <p:cNvPr id="10" name="図 9"/>
          <p:cNvPicPr>
            <a:picLocks noChangeAspect="1"/>
          </p:cNvPicPr>
          <p:nvPr/>
        </p:nvPicPr>
        <p:blipFill>
          <a:blip r:embed="rId2"/>
          <a:stretch>
            <a:fillRect/>
          </a:stretch>
        </p:blipFill>
        <p:spPr>
          <a:xfrm>
            <a:off x="1911583" y="2774760"/>
            <a:ext cx="2938272" cy="4114865"/>
          </a:xfrm>
          <a:prstGeom prst="rect">
            <a:avLst/>
          </a:prstGeom>
        </p:spPr>
      </p:pic>
      <p:cxnSp>
        <p:nvCxnSpPr>
          <p:cNvPr id="13" name="直線矢印コネクタ 12">
            <a:extLst>
              <a:ext uri="{FF2B5EF4-FFF2-40B4-BE49-F238E27FC236}">
                <a16:creationId xmlns:a16="http://schemas.microsoft.com/office/drawing/2014/main" id="{2B1F04AD-4C59-4274-9918-38343D2041EA}"/>
              </a:ext>
            </a:extLst>
          </p:cNvPr>
          <p:cNvCxnSpPr>
            <a:cxnSpLocks/>
          </p:cNvCxnSpPr>
          <p:nvPr/>
        </p:nvCxnSpPr>
        <p:spPr>
          <a:xfrm flipH="1">
            <a:off x="4067549" y="3012388"/>
            <a:ext cx="782306" cy="708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2B1F04AD-4C59-4274-9918-38343D2041EA}"/>
              </a:ext>
            </a:extLst>
          </p:cNvPr>
          <p:cNvCxnSpPr>
            <a:cxnSpLocks/>
          </p:cNvCxnSpPr>
          <p:nvPr/>
        </p:nvCxnSpPr>
        <p:spPr>
          <a:xfrm flipH="1">
            <a:off x="4067549" y="6059546"/>
            <a:ext cx="782306" cy="708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2B1F04AD-4C59-4274-9918-38343D2041EA}"/>
              </a:ext>
            </a:extLst>
          </p:cNvPr>
          <p:cNvCxnSpPr>
            <a:cxnSpLocks/>
          </p:cNvCxnSpPr>
          <p:nvPr/>
        </p:nvCxnSpPr>
        <p:spPr>
          <a:xfrm flipH="1">
            <a:off x="4067549" y="3680985"/>
            <a:ext cx="782306" cy="708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2B1F04AD-4C59-4274-9918-38343D2041EA}"/>
              </a:ext>
            </a:extLst>
          </p:cNvPr>
          <p:cNvCxnSpPr>
            <a:cxnSpLocks/>
          </p:cNvCxnSpPr>
          <p:nvPr/>
        </p:nvCxnSpPr>
        <p:spPr>
          <a:xfrm flipH="1">
            <a:off x="4067549" y="5014276"/>
            <a:ext cx="782306" cy="708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1387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BEFF34-6F57-6DCB-849D-7FE92C88DDAB}"/>
              </a:ext>
            </a:extLst>
          </p:cNvPr>
          <p:cNvSpPr>
            <a:spLocks noGrp="1"/>
          </p:cNvSpPr>
          <p:nvPr>
            <p:ph type="title"/>
          </p:nvPr>
        </p:nvSpPr>
        <p:spPr/>
        <p:txBody>
          <a:bodyPr>
            <a:normAutofit fontScale="90000"/>
          </a:bodyPr>
          <a:lstStyle/>
          <a:p>
            <a:r>
              <a:rPr lang="en-US" altLang="ja-JP" dirty="0" err="1"/>
              <a:t>LLaVA</a:t>
            </a:r>
            <a:r>
              <a:rPr lang="en-US" altLang="ja-JP" dirty="0"/>
              <a:t> </a:t>
            </a:r>
            <a:r>
              <a:rPr lang="ja-JP" altLang="en-US" dirty="0"/>
              <a:t>との対話　①画像の説明</a:t>
            </a:r>
            <a:endParaRPr kumimoji="1" lang="ja-JP" altLang="en-US" dirty="0"/>
          </a:p>
        </p:txBody>
      </p:sp>
      <p:sp>
        <p:nvSpPr>
          <p:cNvPr id="4" name="スライド番号プレースホルダー 3">
            <a:extLst>
              <a:ext uri="{FF2B5EF4-FFF2-40B4-BE49-F238E27FC236}">
                <a16:creationId xmlns:a16="http://schemas.microsoft.com/office/drawing/2014/main" id="{4A4C5A83-E1A7-A286-F3B3-021D271B471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a:extLst>
              <a:ext uri="{FF2B5EF4-FFF2-40B4-BE49-F238E27FC236}">
                <a16:creationId xmlns:a16="http://schemas.microsoft.com/office/drawing/2014/main" id="{C115D33D-E1D5-7795-5A1B-F11E04B77B5D}"/>
              </a:ext>
            </a:extLst>
          </p:cNvPr>
          <p:cNvPicPr>
            <a:picLocks noChangeAspect="1"/>
          </p:cNvPicPr>
          <p:nvPr/>
        </p:nvPicPr>
        <p:blipFill>
          <a:blip r:embed="rId2"/>
          <a:stretch>
            <a:fillRect/>
          </a:stretch>
        </p:blipFill>
        <p:spPr>
          <a:xfrm>
            <a:off x="419052" y="755618"/>
            <a:ext cx="4495848" cy="2986967"/>
          </a:xfrm>
          <a:prstGeom prst="rect">
            <a:avLst/>
          </a:prstGeom>
        </p:spPr>
      </p:pic>
      <p:pic>
        <p:nvPicPr>
          <p:cNvPr id="10" name="図 9">
            <a:extLst>
              <a:ext uri="{FF2B5EF4-FFF2-40B4-BE49-F238E27FC236}">
                <a16:creationId xmlns:a16="http://schemas.microsoft.com/office/drawing/2014/main" id="{66103D9E-7D1A-9BEE-F4C8-6CE47FA3E14E}"/>
              </a:ext>
            </a:extLst>
          </p:cNvPr>
          <p:cNvPicPr>
            <a:picLocks noChangeAspect="1"/>
          </p:cNvPicPr>
          <p:nvPr/>
        </p:nvPicPr>
        <p:blipFill>
          <a:blip r:embed="rId3"/>
          <a:stretch>
            <a:fillRect/>
          </a:stretch>
        </p:blipFill>
        <p:spPr>
          <a:xfrm>
            <a:off x="419052" y="3751421"/>
            <a:ext cx="6466019" cy="3106579"/>
          </a:xfrm>
          <a:prstGeom prst="rect">
            <a:avLst/>
          </a:prstGeom>
        </p:spPr>
      </p:pic>
    </p:spTree>
    <p:extLst>
      <p:ext uri="{BB962C8B-B14F-4D97-AF65-F5344CB8AC3E}">
        <p14:creationId xmlns:p14="http://schemas.microsoft.com/office/powerpoint/2010/main" val="41327480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BEFF34-6F57-6DCB-849D-7FE92C88DDAB}"/>
              </a:ext>
            </a:extLst>
          </p:cNvPr>
          <p:cNvSpPr>
            <a:spLocks noGrp="1"/>
          </p:cNvSpPr>
          <p:nvPr>
            <p:ph type="title"/>
          </p:nvPr>
        </p:nvSpPr>
        <p:spPr/>
        <p:txBody>
          <a:bodyPr>
            <a:normAutofit fontScale="90000"/>
          </a:bodyPr>
          <a:lstStyle/>
          <a:p>
            <a:r>
              <a:rPr lang="en-US" altLang="ja-JP" dirty="0" err="1"/>
              <a:t>LLaVA</a:t>
            </a:r>
            <a:r>
              <a:rPr lang="en-US" altLang="ja-JP" dirty="0"/>
              <a:t> </a:t>
            </a:r>
            <a:r>
              <a:rPr lang="ja-JP" altLang="en-US" dirty="0"/>
              <a:t>との対話　②詳細な説明</a:t>
            </a:r>
            <a:endParaRPr kumimoji="1" lang="ja-JP" altLang="en-US" dirty="0"/>
          </a:p>
        </p:txBody>
      </p:sp>
      <p:sp>
        <p:nvSpPr>
          <p:cNvPr id="4" name="スライド番号プレースホルダー 3">
            <a:extLst>
              <a:ext uri="{FF2B5EF4-FFF2-40B4-BE49-F238E27FC236}">
                <a16:creationId xmlns:a16="http://schemas.microsoft.com/office/drawing/2014/main" id="{4A4C5A83-E1A7-A286-F3B3-021D271B471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a:extLst>
              <a:ext uri="{FF2B5EF4-FFF2-40B4-BE49-F238E27FC236}">
                <a16:creationId xmlns:a16="http://schemas.microsoft.com/office/drawing/2014/main" id="{C115D33D-E1D5-7795-5A1B-F11E04B77B5D}"/>
              </a:ext>
            </a:extLst>
          </p:cNvPr>
          <p:cNvPicPr>
            <a:picLocks noChangeAspect="1"/>
          </p:cNvPicPr>
          <p:nvPr/>
        </p:nvPicPr>
        <p:blipFill>
          <a:blip r:embed="rId2"/>
          <a:stretch>
            <a:fillRect/>
          </a:stretch>
        </p:blipFill>
        <p:spPr>
          <a:xfrm>
            <a:off x="419052" y="755618"/>
            <a:ext cx="4495848" cy="2986967"/>
          </a:xfrm>
          <a:prstGeom prst="rect">
            <a:avLst/>
          </a:prstGeom>
        </p:spPr>
      </p:pic>
      <p:pic>
        <p:nvPicPr>
          <p:cNvPr id="5" name="図 4">
            <a:extLst>
              <a:ext uri="{FF2B5EF4-FFF2-40B4-BE49-F238E27FC236}">
                <a16:creationId xmlns:a16="http://schemas.microsoft.com/office/drawing/2014/main" id="{0A6E5EAB-B6C8-FE14-F5D5-91752E556D76}"/>
              </a:ext>
            </a:extLst>
          </p:cNvPr>
          <p:cNvPicPr>
            <a:picLocks noChangeAspect="1"/>
          </p:cNvPicPr>
          <p:nvPr/>
        </p:nvPicPr>
        <p:blipFill>
          <a:blip r:embed="rId3"/>
          <a:stretch>
            <a:fillRect/>
          </a:stretch>
        </p:blipFill>
        <p:spPr>
          <a:xfrm>
            <a:off x="419052" y="3853309"/>
            <a:ext cx="8089092" cy="2503041"/>
          </a:xfrm>
          <a:prstGeom prst="rect">
            <a:avLst/>
          </a:prstGeom>
        </p:spPr>
      </p:pic>
    </p:spTree>
    <p:extLst>
      <p:ext uri="{BB962C8B-B14F-4D97-AF65-F5344CB8AC3E}">
        <p14:creationId xmlns:p14="http://schemas.microsoft.com/office/powerpoint/2010/main" val="26702419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BEFF34-6F57-6DCB-849D-7FE92C88DDAB}"/>
              </a:ext>
            </a:extLst>
          </p:cNvPr>
          <p:cNvSpPr>
            <a:spLocks noGrp="1"/>
          </p:cNvSpPr>
          <p:nvPr>
            <p:ph type="title"/>
          </p:nvPr>
        </p:nvSpPr>
        <p:spPr/>
        <p:txBody>
          <a:bodyPr>
            <a:normAutofit fontScale="90000"/>
          </a:bodyPr>
          <a:lstStyle/>
          <a:p>
            <a:r>
              <a:rPr lang="en-US" altLang="ja-JP" dirty="0" err="1"/>
              <a:t>LLaVA</a:t>
            </a:r>
            <a:r>
              <a:rPr lang="en-US" altLang="ja-JP" dirty="0"/>
              <a:t> </a:t>
            </a:r>
            <a:r>
              <a:rPr lang="ja-JP" altLang="en-US" dirty="0"/>
              <a:t>との対話　③根拠な説明</a:t>
            </a:r>
            <a:endParaRPr kumimoji="1" lang="ja-JP" altLang="en-US" dirty="0"/>
          </a:p>
        </p:txBody>
      </p:sp>
      <p:sp>
        <p:nvSpPr>
          <p:cNvPr id="4" name="スライド番号プレースホルダー 3">
            <a:extLst>
              <a:ext uri="{FF2B5EF4-FFF2-40B4-BE49-F238E27FC236}">
                <a16:creationId xmlns:a16="http://schemas.microsoft.com/office/drawing/2014/main" id="{4A4C5A83-E1A7-A286-F3B3-021D271B471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a:extLst>
              <a:ext uri="{FF2B5EF4-FFF2-40B4-BE49-F238E27FC236}">
                <a16:creationId xmlns:a16="http://schemas.microsoft.com/office/drawing/2014/main" id="{C115D33D-E1D5-7795-5A1B-F11E04B77B5D}"/>
              </a:ext>
            </a:extLst>
          </p:cNvPr>
          <p:cNvPicPr>
            <a:picLocks noChangeAspect="1"/>
          </p:cNvPicPr>
          <p:nvPr/>
        </p:nvPicPr>
        <p:blipFill>
          <a:blip r:embed="rId2"/>
          <a:stretch>
            <a:fillRect/>
          </a:stretch>
        </p:blipFill>
        <p:spPr>
          <a:xfrm>
            <a:off x="419052" y="755618"/>
            <a:ext cx="4495848" cy="2986967"/>
          </a:xfrm>
          <a:prstGeom prst="rect">
            <a:avLst/>
          </a:prstGeom>
        </p:spPr>
      </p:pic>
      <p:pic>
        <p:nvPicPr>
          <p:cNvPr id="6" name="図 5">
            <a:extLst>
              <a:ext uri="{FF2B5EF4-FFF2-40B4-BE49-F238E27FC236}">
                <a16:creationId xmlns:a16="http://schemas.microsoft.com/office/drawing/2014/main" id="{84BE895F-C1AF-6E7B-0B5D-7B36F2FF633F}"/>
              </a:ext>
            </a:extLst>
          </p:cNvPr>
          <p:cNvPicPr>
            <a:picLocks noChangeAspect="1"/>
          </p:cNvPicPr>
          <p:nvPr/>
        </p:nvPicPr>
        <p:blipFill>
          <a:blip r:embed="rId3"/>
          <a:stretch>
            <a:fillRect/>
          </a:stretch>
        </p:blipFill>
        <p:spPr>
          <a:xfrm>
            <a:off x="419052" y="3933781"/>
            <a:ext cx="8323584" cy="2422569"/>
          </a:xfrm>
          <a:prstGeom prst="rect">
            <a:avLst/>
          </a:prstGeom>
        </p:spPr>
      </p:pic>
    </p:spTree>
    <p:extLst>
      <p:ext uri="{BB962C8B-B14F-4D97-AF65-F5344CB8AC3E}">
        <p14:creationId xmlns:p14="http://schemas.microsoft.com/office/powerpoint/2010/main" val="33388019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FFE458-F575-C422-7145-2659F789570C}"/>
              </a:ext>
            </a:extLst>
          </p:cNvPr>
          <p:cNvSpPr>
            <a:spLocks noGrp="1"/>
          </p:cNvSpPr>
          <p:nvPr>
            <p:ph type="title"/>
          </p:nvPr>
        </p:nvSpPr>
        <p:spPr/>
        <p:txBody>
          <a:bodyPr>
            <a:noAutofit/>
          </a:bodyPr>
          <a:lstStyle/>
          <a:p>
            <a:r>
              <a:rPr kumimoji="1" lang="ja-JP" altLang="en-US" sz="2400" dirty="0"/>
              <a:t>ここまでのまとめ</a:t>
            </a:r>
          </a:p>
        </p:txBody>
      </p:sp>
      <p:sp>
        <p:nvSpPr>
          <p:cNvPr id="3" name="コンテンツ プレースホルダー 2">
            <a:extLst>
              <a:ext uri="{FF2B5EF4-FFF2-40B4-BE49-F238E27FC236}">
                <a16:creationId xmlns:a16="http://schemas.microsoft.com/office/drawing/2014/main" id="{1550E1DB-14DE-AC77-B9DD-67764DF8069D}"/>
              </a:ext>
            </a:extLst>
          </p:cNvPr>
          <p:cNvSpPr>
            <a:spLocks noGrp="1"/>
          </p:cNvSpPr>
          <p:nvPr>
            <p:ph idx="1"/>
          </p:nvPr>
        </p:nvSpPr>
        <p:spPr>
          <a:xfrm>
            <a:off x="321845" y="908719"/>
            <a:ext cx="8461208" cy="5270699"/>
          </a:xfrm>
        </p:spPr>
        <p:txBody>
          <a:bodyPr>
            <a:normAutofit/>
          </a:bodyPr>
          <a:lstStyle/>
          <a:p>
            <a:pPr marL="0" indent="0">
              <a:buNone/>
            </a:pPr>
            <a:r>
              <a:rPr kumimoji="1" lang="ja-JP" altLang="en-US" sz="2400" b="1" dirty="0"/>
              <a:t>チャットボット</a:t>
            </a:r>
            <a:endParaRPr kumimoji="1" lang="en-US" altLang="ja-JP" sz="2400" b="1" dirty="0"/>
          </a:p>
          <a:p>
            <a:r>
              <a:rPr kumimoji="1" lang="ja-JP" altLang="en-US" sz="2400" b="1" dirty="0"/>
              <a:t>用途</a:t>
            </a:r>
            <a:r>
              <a:rPr lang="ja-JP" altLang="en-US" sz="2400" dirty="0"/>
              <a:t>：翻訳、校正、リサーチ支援、要約、プログラミング支援、自学自習支援、顧客サービス、エンターテインメント、日常業務サポートなどさまざま</a:t>
            </a:r>
            <a:endParaRPr lang="en-US" altLang="ja-JP" sz="2400" dirty="0"/>
          </a:p>
          <a:p>
            <a:r>
              <a:rPr lang="ja-JP" altLang="en-US" sz="2400" b="1" dirty="0"/>
              <a:t>期待される効果</a:t>
            </a:r>
            <a:r>
              <a:rPr lang="ja-JP" altLang="en-US" sz="2400" dirty="0"/>
              <a:t>：サービス品質の向上、</a:t>
            </a:r>
            <a:r>
              <a:rPr lang="en-US" altLang="ja-JP" sz="2400" dirty="0"/>
              <a:t>AI</a:t>
            </a:r>
            <a:r>
              <a:rPr lang="ja-JP" altLang="en-US" sz="2400" dirty="0"/>
              <a:t>と人間の共同、人間では気づきにくい過ちの発見、多言語対応など</a:t>
            </a:r>
          </a:p>
          <a:p>
            <a:r>
              <a:rPr lang="ja-JP" altLang="en-US" sz="2400" b="1" dirty="0"/>
              <a:t>利用上の注意点</a:t>
            </a:r>
            <a:endParaRPr lang="en-US" altLang="ja-JP" sz="2400" dirty="0"/>
          </a:p>
          <a:p>
            <a:pPr lvl="1"/>
            <a:r>
              <a:rPr lang="ja-JP" altLang="en-US" dirty="0"/>
              <a:t>不正確な情報を提供することがある。</a:t>
            </a:r>
          </a:p>
          <a:p>
            <a:pPr lvl="1"/>
            <a:r>
              <a:rPr lang="ja-JP" altLang="en-US" dirty="0"/>
              <a:t>著作権に違反するコンテンツを生成するリスク。</a:t>
            </a:r>
          </a:p>
          <a:p>
            <a:pPr lvl="1"/>
            <a:r>
              <a:rPr lang="ja-JP" altLang="en-US" dirty="0"/>
              <a:t>プライバシーを侵害する情報をオンラインサービスに与えないように注意。</a:t>
            </a:r>
          </a:p>
          <a:p>
            <a:pPr lvl="1"/>
            <a:r>
              <a:rPr lang="ja-JP" altLang="en-US" dirty="0"/>
              <a:t>大学の課題での丸写しは不適切。</a:t>
            </a:r>
          </a:p>
        </p:txBody>
      </p:sp>
      <p:sp>
        <p:nvSpPr>
          <p:cNvPr id="4" name="スライド番号プレースホルダー 3">
            <a:extLst>
              <a:ext uri="{FF2B5EF4-FFF2-40B4-BE49-F238E27FC236}">
                <a16:creationId xmlns:a16="http://schemas.microsoft.com/office/drawing/2014/main" id="{14ACC6AC-24ED-06F0-35FA-19F9F9FC5FD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5256234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0" y="1741337"/>
            <a:ext cx="7014881" cy="2387918"/>
          </a:xfrm>
        </p:spPr>
        <p:txBody>
          <a:bodyPr anchor="b">
            <a:normAutofit/>
          </a:bodyPr>
          <a:lstStyle/>
          <a:p>
            <a:r>
              <a:rPr lang="en-US" altLang="ja-JP" sz="4500" dirty="0">
                <a:solidFill>
                  <a:schemeClr val="tx2"/>
                </a:solidFill>
              </a:rPr>
              <a:t>10-5. </a:t>
            </a:r>
            <a:r>
              <a:rPr lang="ja-JP" altLang="en-US" sz="4500" dirty="0">
                <a:solidFill>
                  <a:schemeClr val="tx2"/>
                </a:solidFill>
              </a:rPr>
              <a:t>チャットボット</a:t>
            </a:r>
            <a:r>
              <a:rPr lang="en-US" altLang="ja-JP" sz="4500" dirty="0">
                <a:solidFill>
                  <a:schemeClr val="tx2"/>
                </a:solidFill>
              </a:rPr>
              <a:t> </a:t>
            </a:r>
            <a:r>
              <a:rPr lang="ja-JP" altLang="en-US" sz="4500" dirty="0">
                <a:solidFill>
                  <a:schemeClr val="tx2"/>
                </a:solidFill>
              </a:rPr>
              <a:t>のベストプラクティス</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64</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0642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B1023C-606A-AAAB-B72A-5F66AA17542F}"/>
              </a:ext>
            </a:extLst>
          </p:cNvPr>
          <p:cNvSpPr>
            <a:spLocks noGrp="1"/>
          </p:cNvSpPr>
          <p:nvPr>
            <p:ph type="title"/>
          </p:nvPr>
        </p:nvSpPr>
        <p:spPr/>
        <p:txBody>
          <a:bodyPr>
            <a:normAutofit fontScale="90000"/>
          </a:bodyPr>
          <a:lstStyle/>
          <a:p>
            <a:r>
              <a:rPr kumimoji="1" lang="ja-JP" altLang="en-US" dirty="0"/>
              <a:t>チャットボット</a:t>
            </a:r>
            <a:r>
              <a:rPr lang="ja-JP" altLang="en-US" dirty="0"/>
              <a:t>とチャットボットを活用するための指針</a:t>
            </a:r>
            <a:endParaRPr kumimoji="1" lang="ja-JP" altLang="en-US" dirty="0"/>
          </a:p>
        </p:txBody>
      </p:sp>
      <p:sp>
        <p:nvSpPr>
          <p:cNvPr id="3" name="コンテンツ プレースホルダー 2">
            <a:extLst>
              <a:ext uri="{FF2B5EF4-FFF2-40B4-BE49-F238E27FC236}">
                <a16:creationId xmlns:a16="http://schemas.microsoft.com/office/drawing/2014/main" id="{1B3A9687-11F9-DE25-567A-F09B54BB7F3D}"/>
              </a:ext>
            </a:extLst>
          </p:cNvPr>
          <p:cNvSpPr>
            <a:spLocks noGrp="1"/>
          </p:cNvSpPr>
          <p:nvPr>
            <p:ph idx="1"/>
          </p:nvPr>
        </p:nvSpPr>
        <p:spPr>
          <a:xfrm>
            <a:off x="321845" y="846252"/>
            <a:ext cx="8461208" cy="5947144"/>
          </a:xfrm>
        </p:spPr>
        <p:txBody>
          <a:bodyPr>
            <a:normAutofit fontScale="77500" lnSpcReduction="20000"/>
          </a:bodyPr>
          <a:lstStyle/>
          <a:p>
            <a:pPr marL="0" indent="0">
              <a:buNone/>
            </a:pPr>
            <a:r>
              <a:rPr kumimoji="1" lang="ja-JP" altLang="en-US" b="1" u="sng" dirty="0"/>
              <a:t>プロンプト</a:t>
            </a:r>
            <a:endParaRPr kumimoji="1" lang="en-US" altLang="ja-JP" b="1" u="sng" dirty="0"/>
          </a:p>
          <a:p>
            <a:r>
              <a:rPr kumimoji="1" lang="ja-JP" altLang="en-US" b="1" dirty="0"/>
              <a:t>プロンプト</a:t>
            </a:r>
            <a:r>
              <a:rPr lang="ja-JP" altLang="en-US" dirty="0"/>
              <a:t>は、</a:t>
            </a:r>
            <a:r>
              <a:rPr lang="ja-JP" altLang="en-US" b="1" dirty="0"/>
              <a:t>チャットボット</a:t>
            </a:r>
            <a:r>
              <a:rPr lang="ja-JP" altLang="en-US" dirty="0"/>
              <a:t>への</a:t>
            </a:r>
            <a:r>
              <a:rPr kumimoji="1" lang="ja-JP" altLang="en-US" b="1" dirty="0"/>
              <a:t>質問や要求</a:t>
            </a:r>
            <a:r>
              <a:rPr kumimoji="1" lang="ja-JP" altLang="en-US" dirty="0"/>
              <a:t>を、</a:t>
            </a:r>
            <a:r>
              <a:rPr kumimoji="1" lang="ja-JP" altLang="en-US" b="1" dirty="0"/>
              <a:t>明確</a:t>
            </a:r>
            <a:r>
              <a:rPr kumimoji="1" lang="ja-JP" altLang="en-US" dirty="0"/>
              <a:t>かつ</a:t>
            </a:r>
            <a:r>
              <a:rPr kumimoji="1" lang="ja-JP" altLang="en-US" b="1" dirty="0"/>
              <a:t>具体的</a:t>
            </a:r>
            <a:r>
              <a:rPr kumimoji="1" lang="ja-JP" altLang="en-US" dirty="0"/>
              <a:t>に</a:t>
            </a:r>
            <a:endParaRPr kumimoji="1" lang="en-US" altLang="ja-JP" dirty="0"/>
          </a:p>
          <a:p>
            <a:r>
              <a:rPr kumimoji="1" lang="ja-JP" altLang="en-US" b="1" dirty="0"/>
              <a:t>以前の </a:t>
            </a:r>
            <a:r>
              <a:rPr kumimoji="1" lang="en-US" altLang="ja-JP" b="1" dirty="0"/>
              <a:t>AI </a:t>
            </a:r>
            <a:r>
              <a:rPr kumimoji="1" lang="ja-JP" altLang="en-US" b="1" dirty="0"/>
              <a:t>の</a:t>
            </a:r>
            <a:r>
              <a:rPr lang="ja-JP" altLang="en-US" b="1" dirty="0"/>
              <a:t>対話</a:t>
            </a:r>
            <a:r>
              <a:rPr kumimoji="1" lang="ja-JP" altLang="en-US" dirty="0"/>
              <a:t>に対する</a:t>
            </a:r>
            <a:r>
              <a:rPr kumimoji="1" lang="ja-JP" altLang="en-US" b="1" dirty="0"/>
              <a:t>追加要求</a:t>
            </a:r>
            <a:r>
              <a:rPr lang="ja-JP" altLang="en-US" dirty="0"/>
              <a:t>（</a:t>
            </a:r>
            <a:r>
              <a:rPr kumimoji="1" lang="ja-JP" altLang="en-US" b="1" dirty="0"/>
              <a:t>明確化、追加情報の要求</a:t>
            </a:r>
            <a:r>
              <a:rPr kumimoji="1" lang="ja-JP" altLang="en-US" dirty="0"/>
              <a:t>など）も可能</a:t>
            </a:r>
            <a:endParaRPr kumimoji="1" lang="en-US" altLang="ja-JP" dirty="0"/>
          </a:p>
          <a:p>
            <a:endParaRPr kumimoji="1" lang="ja-JP" altLang="en-US" dirty="0"/>
          </a:p>
          <a:p>
            <a:pPr marL="0" indent="0">
              <a:buNone/>
            </a:pPr>
            <a:r>
              <a:rPr kumimoji="1" lang="ja-JP" altLang="en-US" b="1" u="sng" dirty="0"/>
              <a:t>適切な追加データを与える</a:t>
            </a:r>
            <a:endParaRPr kumimoji="1" lang="en-US" altLang="ja-JP" b="1" u="sng" dirty="0"/>
          </a:p>
          <a:p>
            <a:r>
              <a:rPr kumimoji="1" lang="ja-JP" altLang="en-US" b="1" dirty="0"/>
              <a:t>追加データ（</a:t>
            </a:r>
            <a:r>
              <a:rPr kumimoji="1" lang="ja-JP" altLang="en-US" sz="2800" b="1" dirty="0"/>
              <a:t>関連情報、事例、データ</a:t>
            </a:r>
            <a:r>
              <a:rPr kumimoji="1" lang="ja-JP" altLang="en-US" sz="2800" dirty="0"/>
              <a:t>など</a:t>
            </a:r>
            <a:r>
              <a:rPr kumimoji="1" lang="ja-JP" altLang="en-US" dirty="0"/>
              <a:t>）をプロンプトとして与えることで、回答の改善を行う</a:t>
            </a:r>
          </a:p>
          <a:p>
            <a:endParaRPr kumimoji="1" lang="ja-JP" altLang="en-US" dirty="0"/>
          </a:p>
          <a:p>
            <a:pPr marL="0" indent="0">
              <a:buNone/>
            </a:pPr>
            <a:r>
              <a:rPr kumimoji="1" lang="ja-JP" altLang="en-US" b="1" u="sng" dirty="0"/>
              <a:t>回答の根拠の確認</a:t>
            </a:r>
            <a:endParaRPr kumimoji="1" lang="en-US" altLang="ja-JP" b="1" u="sng" dirty="0"/>
          </a:p>
          <a:p>
            <a:r>
              <a:rPr lang="en-US" altLang="ja-JP" dirty="0"/>
              <a:t>AI </a:t>
            </a:r>
            <a:r>
              <a:rPr lang="ja-JP" altLang="en-US" dirty="0"/>
              <a:t>の回答について、</a:t>
            </a:r>
            <a:r>
              <a:rPr kumimoji="1" lang="ja-JP" altLang="en-US" dirty="0"/>
              <a:t>正確性</a:t>
            </a:r>
            <a:r>
              <a:rPr lang="ja-JP" altLang="en-US" dirty="0"/>
              <a:t>や根拠を確認</a:t>
            </a:r>
            <a:endParaRPr kumimoji="1" lang="en-US" altLang="ja-JP" dirty="0"/>
          </a:p>
          <a:p>
            <a:r>
              <a:rPr kumimoji="1" lang="ja-JP" altLang="en-US" b="1" dirty="0"/>
              <a:t>チャットボット</a:t>
            </a:r>
            <a:r>
              <a:rPr kumimoji="1" lang="ja-JP" altLang="en-US" dirty="0"/>
              <a:t>と</a:t>
            </a:r>
            <a:r>
              <a:rPr kumimoji="1" lang="ja-JP" altLang="en-US" b="1" dirty="0"/>
              <a:t>インターネット検索を統合したサービス</a:t>
            </a:r>
            <a:r>
              <a:rPr kumimoji="1" lang="ja-JP" altLang="en-US" dirty="0"/>
              <a:t>は、</a:t>
            </a:r>
            <a:r>
              <a:rPr lang="ja-JP" altLang="en-US" dirty="0"/>
              <a:t>回答の根拠の確認</a:t>
            </a:r>
            <a:r>
              <a:rPr kumimoji="1" lang="ja-JP" altLang="en-US" dirty="0"/>
              <a:t>をサポート</a:t>
            </a:r>
            <a:endParaRPr kumimoji="1" lang="en-US" altLang="ja-JP" dirty="0"/>
          </a:p>
          <a:p>
            <a:pPr marL="0" indent="0">
              <a:buNone/>
            </a:pPr>
            <a:r>
              <a:rPr kumimoji="1" lang="en-US" altLang="ja-JP" dirty="0"/>
              <a:t>ChatGPT</a:t>
            </a:r>
            <a:r>
              <a:rPr lang="en-US" altLang="ja-JP" dirty="0"/>
              <a:t> </a:t>
            </a:r>
            <a:r>
              <a:rPr kumimoji="1" lang="en-US" altLang="ja-JP" dirty="0"/>
              <a:t>(</a:t>
            </a:r>
            <a:r>
              <a:rPr kumimoji="1" lang="en-US" altLang="ja-JP" dirty="0">
                <a:hlinkClick r:id="rId2"/>
              </a:rPr>
              <a:t>https://chat.openai.com/</a:t>
            </a:r>
            <a:r>
              <a:rPr kumimoji="1" lang="en-US" altLang="ja-JP" dirty="0"/>
              <a:t>)</a:t>
            </a:r>
          </a:p>
          <a:p>
            <a:pPr marL="0" indent="0">
              <a:buNone/>
            </a:pPr>
            <a:r>
              <a:rPr kumimoji="1" lang="en-US" altLang="ja-JP" dirty="0" err="1"/>
              <a:t>WebLangChain</a:t>
            </a:r>
            <a:r>
              <a:rPr kumimoji="1" lang="en-US" altLang="ja-JP" dirty="0"/>
              <a:t> (</a:t>
            </a:r>
            <a:r>
              <a:rPr lang="en-US" altLang="ja-JP" b="0" i="0" dirty="0">
                <a:effectLst/>
                <a:latin typeface="Aptos" panose="020B0004020202020204" pitchFamily="34" charset="0"/>
                <a:hlinkClick r:id="rId3"/>
              </a:rPr>
              <a:t>https://weblangchain.vercel.app/</a:t>
            </a:r>
            <a:r>
              <a:rPr kumimoji="1" lang="en-US" altLang="ja-JP" dirty="0"/>
              <a:t>)</a:t>
            </a:r>
          </a:p>
          <a:p>
            <a:endParaRPr kumimoji="1" lang="ja-JP" altLang="en-US" dirty="0"/>
          </a:p>
        </p:txBody>
      </p:sp>
      <p:sp>
        <p:nvSpPr>
          <p:cNvPr id="4" name="スライド番号プレースホルダー 3">
            <a:extLst>
              <a:ext uri="{FF2B5EF4-FFF2-40B4-BE49-F238E27FC236}">
                <a16:creationId xmlns:a16="http://schemas.microsoft.com/office/drawing/2014/main" id="{904746FD-E8DA-B6A6-D4D5-145D9C066BF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6801564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5CEA98-8735-F492-A59C-B2744705B77E}"/>
              </a:ext>
            </a:extLst>
          </p:cNvPr>
          <p:cNvSpPr>
            <a:spLocks noGrp="1"/>
          </p:cNvSpPr>
          <p:nvPr>
            <p:ph type="title"/>
          </p:nvPr>
        </p:nvSpPr>
        <p:spPr/>
        <p:txBody>
          <a:bodyPr>
            <a:normAutofit fontScale="90000"/>
          </a:bodyPr>
          <a:lstStyle/>
          <a:p>
            <a:r>
              <a:rPr kumimoji="1" lang="ja-JP" altLang="en-US" dirty="0"/>
              <a:t>プロンプトの例</a:t>
            </a:r>
          </a:p>
        </p:txBody>
      </p:sp>
      <p:sp>
        <p:nvSpPr>
          <p:cNvPr id="3" name="コンテンツ プレースホルダー 2">
            <a:extLst>
              <a:ext uri="{FF2B5EF4-FFF2-40B4-BE49-F238E27FC236}">
                <a16:creationId xmlns:a16="http://schemas.microsoft.com/office/drawing/2014/main" id="{5B068C95-2D09-65A0-050F-CE536ACEF9A5}"/>
              </a:ext>
            </a:extLst>
          </p:cNvPr>
          <p:cNvSpPr>
            <a:spLocks noGrp="1"/>
          </p:cNvSpPr>
          <p:nvPr>
            <p:ph idx="1"/>
          </p:nvPr>
        </p:nvSpPr>
        <p:spPr>
          <a:xfrm>
            <a:off x="321845" y="846252"/>
            <a:ext cx="8461208" cy="5927265"/>
          </a:xfrm>
        </p:spPr>
        <p:txBody>
          <a:bodyPr>
            <a:normAutofit fontScale="92500" lnSpcReduction="10000"/>
          </a:bodyPr>
          <a:lstStyle/>
          <a:p>
            <a:pPr marL="0" indent="0">
              <a:buNone/>
            </a:pPr>
            <a:r>
              <a:rPr kumimoji="1" lang="en-US" altLang="ja-JP" sz="2400" dirty="0"/>
              <a:t>AI </a:t>
            </a:r>
            <a:r>
              <a:rPr kumimoji="1" lang="ja-JP" altLang="en-US" sz="2400" dirty="0"/>
              <a:t>に解かせたい問題と、追加データを書く</a:t>
            </a:r>
            <a:endParaRPr kumimoji="1" lang="en-US" altLang="ja-JP" sz="2400" dirty="0"/>
          </a:p>
          <a:p>
            <a:pPr marL="0" indent="0">
              <a:buNone/>
            </a:pPr>
            <a:endParaRPr lang="en-US" altLang="ja-JP" sz="2400" dirty="0"/>
          </a:p>
          <a:p>
            <a:pPr marL="0" indent="0">
              <a:buNone/>
            </a:pPr>
            <a:r>
              <a:rPr kumimoji="1" lang="ja-JP" altLang="en-US" sz="2400" dirty="0"/>
              <a:t>解か</a:t>
            </a:r>
            <a:r>
              <a:rPr lang="ja-JP" altLang="en-US" sz="2400" dirty="0"/>
              <a:t>せたい</a:t>
            </a:r>
            <a:r>
              <a:rPr kumimoji="1" lang="ja-JP" altLang="en-US" sz="2400" dirty="0"/>
              <a:t>問題</a:t>
            </a:r>
            <a:endParaRPr kumimoji="1" lang="en-US" altLang="ja-JP" sz="2400" dirty="0"/>
          </a:p>
          <a:p>
            <a:r>
              <a:rPr kumimoji="1" lang="ja-JP" altLang="en-US" sz="2400" b="1" dirty="0"/>
              <a:t>ディナーの料理のアイデア、調理手順、健康的な理由の説明</a:t>
            </a:r>
            <a:endParaRPr kumimoji="1" lang="ja-JP" altLang="en-US" sz="2400" dirty="0"/>
          </a:p>
          <a:p>
            <a:pPr marL="0" indent="0">
              <a:buNone/>
            </a:pPr>
            <a:endParaRPr lang="en-US" altLang="ja-JP" sz="2400" dirty="0"/>
          </a:p>
          <a:p>
            <a:pPr marL="0" indent="0">
              <a:buNone/>
            </a:pPr>
            <a:r>
              <a:rPr kumimoji="1" lang="ja-JP" altLang="en-US" sz="2400" dirty="0"/>
              <a:t>追加データ</a:t>
            </a:r>
            <a:endParaRPr kumimoji="1" lang="en-US" altLang="ja-JP" sz="2400" dirty="0"/>
          </a:p>
          <a:p>
            <a:r>
              <a:rPr kumimoji="1" lang="ja-JP" altLang="en-US" sz="2400" dirty="0"/>
              <a:t>利用可能な材料</a:t>
            </a:r>
            <a:r>
              <a:rPr kumimoji="1" lang="en-US" altLang="ja-JP" sz="2400" dirty="0"/>
              <a:t>: </a:t>
            </a:r>
            <a:r>
              <a:rPr kumimoji="1" lang="ja-JP" altLang="en-US" sz="2400" b="1" dirty="0"/>
              <a:t>トマト、鶏胸肉、玉ねぎ、にんにく</a:t>
            </a:r>
          </a:p>
          <a:p>
            <a:r>
              <a:rPr kumimoji="1" lang="ja-JP" altLang="en-US" sz="2400" dirty="0"/>
              <a:t>要件</a:t>
            </a:r>
            <a:r>
              <a:rPr kumimoji="1" lang="en-US" altLang="ja-JP" sz="2400" dirty="0"/>
              <a:t>: </a:t>
            </a:r>
            <a:r>
              <a:rPr kumimoji="1" lang="ja-JP" altLang="en-US" sz="2400" b="1" dirty="0"/>
              <a:t>簡単で健康的</a:t>
            </a:r>
          </a:p>
          <a:p>
            <a:pPr marL="0" indent="0">
              <a:buNone/>
            </a:pPr>
            <a:endParaRPr kumimoji="1" lang="ja-JP" altLang="en-US" sz="2400" dirty="0"/>
          </a:p>
          <a:p>
            <a:pPr marL="0" indent="0">
              <a:buNone/>
            </a:pPr>
            <a:r>
              <a:rPr kumimoji="1" lang="en-US" altLang="ja-JP" sz="2400" dirty="0"/>
              <a:t>AI</a:t>
            </a:r>
            <a:r>
              <a:rPr kumimoji="1" lang="ja-JP" altLang="en-US" sz="2400" dirty="0"/>
              <a:t>へのプロンプト</a:t>
            </a:r>
            <a:endParaRPr kumimoji="1" lang="en-US" altLang="ja-JP" sz="2400" dirty="0"/>
          </a:p>
          <a:p>
            <a:pPr marL="0" indent="0">
              <a:buNone/>
            </a:pPr>
            <a:r>
              <a:rPr lang="ja-JP" altLang="en-US" sz="2400" b="1" dirty="0"/>
              <a:t>ディナーの料理のレシピを検索して下さい。材料は、</a:t>
            </a:r>
            <a:r>
              <a:rPr kumimoji="1" lang="ja-JP" altLang="en-US" sz="2400" b="1" dirty="0"/>
              <a:t>トマト、鶏胸肉、玉ねぎ、にんにくです。簡単で健康的なディナーを希望します。材料を使って、どのようなディナー料理が作れますか？料理のアイデアと、その簡単な調理手順を教えてください。また、その料理が健康的である理由も説明してください。</a:t>
            </a:r>
          </a:p>
        </p:txBody>
      </p:sp>
      <p:sp>
        <p:nvSpPr>
          <p:cNvPr id="4" name="スライド番号プレースホルダー 3">
            <a:extLst>
              <a:ext uri="{FF2B5EF4-FFF2-40B4-BE49-F238E27FC236}">
                <a16:creationId xmlns:a16="http://schemas.microsoft.com/office/drawing/2014/main" id="{9F85E350-317B-66B1-D210-5E112E1FE40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584732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E912F4-EF23-EF46-1700-FACAA1F9EBC2}"/>
              </a:ext>
            </a:extLst>
          </p:cNvPr>
          <p:cNvSpPr>
            <a:spLocks noGrp="1"/>
          </p:cNvSpPr>
          <p:nvPr>
            <p:ph type="title"/>
          </p:nvPr>
        </p:nvSpPr>
        <p:spPr/>
        <p:txBody>
          <a:bodyPr>
            <a:normAutofit fontScale="90000"/>
          </a:bodyPr>
          <a:lstStyle/>
          <a:p>
            <a:r>
              <a:rPr kumimoji="1" lang="en-US" altLang="ja-JP" dirty="0" err="1"/>
              <a:t>WebLangChain</a:t>
            </a:r>
            <a:r>
              <a:rPr kumimoji="1" lang="en-US" altLang="ja-JP" dirty="0"/>
              <a:t> </a:t>
            </a:r>
            <a:r>
              <a:rPr kumimoji="1" lang="ja-JP" altLang="en-US" dirty="0"/>
              <a:t>の要点</a:t>
            </a:r>
          </a:p>
        </p:txBody>
      </p:sp>
      <p:sp>
        <p:nvSpPr>
          <p:cNvPr id="3" name="コンテンツ プレースホルダー 2">
            <a:extLst>
              <a:ext uri="{FF2B5EF4-FFF2-40B4-BE49-F238E27FC236}">
                <a16:creationId xmlns:a16="http://schemas.microsoft.com/office/drawing/2014/main" id="{3D4978E8-611C-F4D2-1A96-DAC29E168E75}"/>
              </a:ext>
            </a:extLst>
          </p:cNvPr>
          <p:cNvSpPr>
            <a:spLocks noGrp="1"/>
          </p:cNvSpPr>
          <p:nvPr>
            <p:ph idx="1"/>
          </p:nvPr>
        </p:nvSpPr>
        <p:spPr/>
        <p:txBody>
          <a:bodyPr>
            <a:normAutofit/>
          </a:bodyPr>
          <a:lstStyle/>
          <a:p>
            <a:r>
              <a:rPr kumimoji="1" lang="ja-JP" altLang="en-US" sz="2400" dirty="0"/>
              <a:t>インターネット検索</a:t>
            </a:r>
            <a:r>
              <a:rPr kumimoji="1" lang="en-US" altLang="ja-JP" sz="2400" dirty="0"/>
              <a:t>: </a:t>
            </a:r>
            <a:r>
              <a:rPr kumimoji="1" lang="en-US" altLang="ja-JP" sz="2400" dirty="0" err="1"/>
              <a:t>Tavily</a:t>
            </a:r>
            <a:endParaRPr kumimoji="1" lang="en-US" altLang="ja-JP" sz="2400" dirty="0"/>
          </a:p>
          <a:p>
            <a:r>
              <a:rPr lang="ja-JP" altLang="en-US" sz="2400" dirty="0"/>
              <a:t>チャットボット</a:t>
            </a:r>
            <a:r>
              <a:rPr lang="en-US" altLang="ja-JP" sz="2400" dirty="0"/>
              <a:t>: GPT-3.5-Turbo</a:t>
            </a:r>
          </a:p>
          <a:p>
            <a:r>
              <a:rPr kumimoji="1" lang="en-US" altLang="ja-JP" sz="2400" b="1" dirty="0">
                <a:solidFill>
                  <a:srgbClr val="FF0000"/>
                </a:solidFill>
              </a:rPr>
              <a:t>AI </a:t>
            </a:r>
            <a:r>
              <a:rPr kumimoji="1" lang="ja-JP" altLang="en-US" sz="2400" b="1" dirty="0">
                <a:solidFill>
                  <a:srgbClr val="FF0000"/>
                </a:solidFill>
              </a:rPr>
              <a:t>の思考の連鎖（</a:t>
            </a:r>
            <a:r>
              <a:rPr kumimoji="1" lang="en-US" altLang="ja-JP" sz="2400" b="1" dirty="0">
                <a:solidFill>
                  <a:srgbClr val="FF0000"/>
                </a:solidFill>
              </a:rPr>
              <a:t>Chain of Thought</a:t>
            </a:r>
            <a:r>
              <a:rPr kumimoji="1" lang="ja-JP" altLang="en-US" sz="2400" b="1" dirty="0">
                <a:solidFill>
                  <a:srgbClr val="FF0000"/>
                </a:solidFill>
              </a:rPr>
              <a:t>）を確認</a:t>
            </a:r>
            <a:r>
              <a:rPr kumimoji="1" lang="ja-JP" altLang="en-US" sz="2400" dirty="0">
                <a:solidFill>
                  <a:srgbClr val="FF0000"/>
                </a:solidFill>
              </a:rPr>
              <a:t>できる</a:t>
            </a:r>
            <a:endParaRPr kumimoji="1" lang="en-US" altLang="ja-JP" sz="2400" dirty="0">
              <a:solidFill>
                <a:srgbClr val="FF0000"/>
              </a:solidFill>
            </a:endParaRPr>
          </a:p>
          <a:p>
            <a:r>
              <a:rPr lang="ja-JP" altLang="en-US" sz="2400" b="1" dirty="0">
                <a:solidFill>
                  <a:srgbClr val="FF0000"/>
                </a:solidFill>
              </a:rPr>
              <a:t>情報源 </a:t>
            </a:r>
            <a:r>
              <a:rPr lang="en-US" altLang="ja-JP" sz="2400" b="1" dirty="0">
                <a:solidFill>
                  <a:srgbClr val="FF0000"/>
                </a:solidFill>
              </a:rPr>
              <a:t>(Source)</a:t>
            </a:r>
            <a:r>
              <a:rPr lang="ja-JP" altLang="en-US" sz="2400" b="1" dirty="0">
                <a:solidFill>
                  <a:srgbClr val="FF0000"/>
                </a:solidFill>
              </a:rPr>
              <a:t> も確認</a:t>
            </a:r>
            <a:r>
              <a:rPr lang="ja-JP" altLang="en-US" sz="2400" dirty="0">
                <a:solidFill>
                  <a:srgbClr val="FF0000"/>
                </a:solidFill>
              </a:rPr>
              <a:t>できる</a:t>
            </a:r>
            <a:r>
              <a:rPr kumimoji="1" lang="en-US" altLang="ja-JP" sz="2400" dirty="0">
                <a:solidFill>
                  <a:srgbClr val="FF0000"/>
                </a:solidFill>
              </a:rPr>
              <a:t> </a:t>
            </a:r>
            <a:endParaRPr kumimoji="1" lang="ja-JP" altLang="en-US" sz="2400" dirty="0">
              <a:solidFill>
                <a:srgbClr val="FF0000"/>
              </a:solidFill>
            </a:endParaRPr>
          </a:p>
        </p:txBody>
      </p:sp>
      <p:sp>
        <p:nvSpPr>
          <p:cNvPr id="4" name="スライド番号プレースホルダー 3">
            <a:extLst>
              <a:ext uri="{FF2B5EF4-FFF2-40B4-BE49-F238E27FC236}">
                <a16:creationId xmlns:a16="http://schemas.microsoft.com/office/drawing/2014/main" id="{32FC0D73-CCE8-5972-755E-4D338E97DCD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3294755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E912F4-EF23-EF46-1700-FACAA1F9EBC2}"/>
              </a:ext>
            </a:extLst>
          </p:cNvPr>
          <p:cNvSpPr>
            <a:spLocks noGrp="1"/>
          </p:cNvSpPr>
          <p:nvPr>
            <p:ph type="title"/>
          </p:nvPr>
        </p:nvSpPr>
        <p:spPr/>
        <p:txBody>
          <a:bodyPr>
            <a:normAutofit fontScale="90000"/>
          </a:bodyPr>
          <a:lstStyle/>
          <a:p>
            <a:r>
              <a:rPr kumimoji="1" lang="en-US" altLang="ja-JP" dirty="0" err="1"/>
              <a:t>WebLangChain</a:t>
            </a:r>
            <a:r>
              <a:rPr lang="ja-JP" altLang="en-US" dirty="0"/>
              <a:t> の処理プロセス</a:t>
            </a:r>
            <a:endParaRPr kumimoji="1" lang="ja-JP" altLang="en-US" dirty="0"/>
          </a:p>
        </p:txBody>
      </p:sp>
      <p:sp>
        <p:nvSpPr>
          <p:cNvPr id="4" name="スライド番号プレースホルダー 3">
            <a:extLst>
              <a:ext uri="{FF2B5EF4-FFF2-40B4-BE49-F238E27FC236}">
                <a16:creationId xmlns:a16="http://schemas.microsoft.com/office/drawing/2014/main" id="{32FC0D73-CCE8-5972-755E-4D338E97DCD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7AF66837-ED1D-4EB4-2009-CC5B2969D2D0}"/>
              </a:ext>
            </a:extLst>
          </p:cNvPr>
          <p:cNvSpPr>
            <a:spLocks noGrp="1"/>
          </p:cNvSpPr>
          <p:nvPr>
            <p:ph idx="1"/>
          </p:nvPr>
        </p:nvSpPr>
        <p:spPr>
          <a:xfrm>
            <a:off x="321845" y="846252"/>
            <a:ext cx="8461208" cy="5875223"/>
          </a:xfrm>
        </p:spPr>
        <p:txBody>
          <a:bodyPr>
            <a:normAutofit/>
          </a:bodyPr>
          <a:lstStyle/>
          <a:p>
            <a:r>
              <a:rPr lang="ja-JP" altLang="en-US" sz="2400" b="1" dirty="0"/>
              <a:t>インターネットの情報源の利用</a:t>
            </a:r>
            <a:endParaRPr lang="en-US" altLang="ja-JP" sz="2400" b="1" dirty="0"/>
          </a:p>
          <a:p>
            <a:pPr marL="0" indent="0">
              <a:buNone/>
            </a:pPr>
            <a:r>
              <a:rPr lang="ja-JP" altLang="en-US" sz="2400" dirty="0"/>
              <a:t>人間からのプロンプトを処理。その過程で、</a:t>
            </a:r>
            <a:r>
              <a:rPr lang="ja-JP" altLang="en-US" sz="2400" b="1" dirty="0"/>
              <a:t>インターネット上の情報源からデータを収集</a:t>
            </a:r>
            <a:r>
              <a:rPr lang="ja-JP" altLang="en-US" sz="2400" dirty="0"/>
              <a:t>。それをもとに最終的な</a:t>
            </a:r>
            <a:r>
              <a:rPr lang="ja-JP" altLang="en-US" sz="2400" b="1" dirty="0"/>
              <a:t>回答を生成</a:t>
            </a:r>
            <a:endParaRPr lang="en-US" altLang="ja-JP" sz="2400" b="1" dirty="0"/>
          </a:p>
          <a:p>
            <a:endParaRPr lang="en-US" altLang="ja-JP" sz="2400" b="1" dirty="0"/>
          </a:p>
          <a:p>
            <a:r>
              <a:rPr lang="ja-JP" altLang="en-US" sz="2400" b="1" dirty="0"/>
              <a:t>思考の連鎖</a:t>
            </a:r>
            <a:endParaRPr lang="en-US" altLang="ja-JP" sz="2400" b="1" dirty="0"/>
          </a:p>
          <a:p>
            <a:pPr marL="0" indent="0">
              <a:buNone/>
            </a:pPr>
            <a:r>
              <a:rPr lang="ja-JP" altLang="en-US" sz="2400" dirty="0"/>
              <a:t>プロンプトの要求を実行するために、新しいプロンプトを </a:t>
            </a:r>
            <a:r>
              <a:rPr lang="en-US" altLang="ja-JP" sz="2400" dirty="0"/>
              <a:t>AI </a:t>
            </a:r>
            <a:r>
              <a:rPr lang="ja-JP" altLang="en-US" sz="2400" dirty="0"/>
              <a:t>が生成する機能が特徴である</a:t>
            </a:r>
            <a:endParaRPr lang="en-US" altLang="ja-JP" sz="2400" dirty="0"/>
          </a:p>
          <a:p>
            <a:pPr marL="0" indent="0">
              <a:buNone/>
            </a:pPr>
            <a:r>
              <a:rPr lang="ja-JP" altLang="en-US" sz="2400" dirty="0"/>
              <a:t>例：インターネット上の情報源から得られたデータを基に処理の実行を要求するプロンプトを </a:t>
            </a:r>
            <a:r>
              <a:rPr lang="en-US" altLang="ja-JP" sz="2400" dirty="0"/>
              <a:t>AI </a:t>
            </a:r>
            <a:r>
              <a:rPr lang="ja-JP" altLang="en-US" sz="2400" dirty="0"/>
              <a:t>が生成。そのことにより、インターネット上の情報源からのデータを要約したり整理したりする。</a:t>
            </a:r>
            <a:endParaRPr lang="en-US" altLang="ja-JP" sz="2400" dirty="0"/>
          </a:p>
          <a:p>
            <a:pPr marL="0" indent="0">
              <a:buNone/>
            </a:pPr>
            <a:endParaRPr lang="ja-JP" altLang="en-US" sz="3200" dirty="0"/>
          </a:p>
        </p:txBody>
      </p:sp>
    </p:spTree>
    <p:extLst>
      <p:ext uri="{BB962C8B-B14F-4D97-AF65-F5344CB8AC3E}">
        <p14:creationId xmlns:p14="http://schemas.microsoft.com/office/powerpoint/2010/main" val="16823665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DB6BD9-651A-F585-4E36-95D67752052E}"/>
              </a:ext>
            </a:extLst>
          </p:cNvPr>
          <p:cNvSpPr>
            <a:spLocks noGrp="1"/>
          </p:cNvSpPr>
          <p:nvPr>
            <p:ph type="title"/>
          </p:nvPr>
        </p:nvSpPr>
        <p:spPr>
          <a:xfrm>
            <a:off x="341396" y="136524"/>
            <a:ext cx="8461208" cy="283266"/>
          </a:xfrm>
        </p:spPr>
        <p:txBody>
          <a:bodyPr>
            <a:normAutofit fontScale="90000"/>
          </a:bodyPr>
          <a:lstStyle/>
          <a:p>
            <a:r>
              <a:rPr kumimoji="1" lang="en-US" altLang="ja-JP" dirty="0" err="1"/>
              <a:t>WebLangChain</a:t>
            </a:r>
            <a:r>
              <a:rPr lang="ja-JP" altLang="en-US" dirty="0"/>
              <a:t> の回答</a:t>
            </a:r>
            <a:endParaRPr kumimoji="1" lang="ja-JP" altLang="en-US" dirty="0"/>
          </a:p>
        </p:txBody>
      </p:sp>
      <p:sp>
        <p:nvSpPr>
          <p:cNvPr id="4" name="スライド番号プレースホルダー 3">
            <a:extLst>
              <a:ext uri="{FF2B5EF4-FFF2-40B4-BE49-F238E27FC236}">
                <a16:creationId xmlns:a16="http://schemas.microsoft.com/office/drawing/2014/main" id="{C9113221-C5EF-3FA0-B2B3-BA2E5D5BEE5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7AF8B581-E05E-A578-8117-F160A7313D41}"/>
              </a:ext>
            </a:extLst>
          </p:cNvPr>
          <p:cNvSpPr txBox="1"/>
          <p:nvPr/>
        </p:nvSpPr>
        <p:spPr>
          <a:xfrm>
            <a:off x="4370471" y="93491"/>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Aptos" panose="020B0004020202020204" pitchFamily="34" charset="0"/>
                <a:ea typeface="游ゴシック" panose="020B0400000000000000" pitchFamily="50" charset="-128"/>
                <a:cs typeface="+mn-cs"/>
                <a:hlinkClick r:id="rId2"/>
              </a:rPr>
              <a:t>https://weblangchain.vercel.app/</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8" name="図 17">
            <a:extLst>
              <a:ext uri="{FF2B5EF4-FFF2-40B4-BE49-F238E27FC236}">
                <a16:creationId xmlns:a16="http://schemas.microsoft.com/office/drawing/2014/main" id="{8088F715-670B-CEF7-6D44-D41620BD67FE}"/>
              </a:ext>
            </a:extLst>
          </p:cNvPr>
          <p:cNvPicPr>
            <a:picLocks noChangeAspect="1"/>
          </p:cNvPicPr>
          <p:nvPr/>
        </p:nvPicPr>
        <p:blipFill>
          <a:blip r:embed="rId3"/>
          <a:stretch>
            <a:fillRect/>
          </a:stretch>
        </p:blipFill>
        <p:spPr>
          <a:xfrm>
            <a:off x="1339097" y="419789"/>
            <a:ext cx="5389427" cy="3864565"/>
          </a:xfrm>
          <a:prstGeom prst="rect">
            <a:avLst/>
          </a:prstGeom>
        </p:spPr>
      </p:pic>
      <p:pic>
        <p:nvPicPr>
          <p:cNvPr id="20" name="図 19">
            <a:extLst>
              <a:ext uri="{FF2B5EF4-FFF2-40B4-BE49-F238E27FC236}">
                <a16:creationId xmlns:a16="http://schemas.microsoft.com/office/drawing/2014/main" id="{635C2003-628A-B3EE-7E75-E4674CA5C392}"/>
              </a:ext>
            </a:extLst>
          </p:cNvPr>
          <p:cNvPicPr>
            <a:picLocks noChangeAspect="1"/>
          </p:cNvPicPr>
          <p:nvPr/>
        </p:nvPicPr>
        <p:blipFill>
          <a:blip r:embed="rId4"/>
          <a:stretch>
            <a:fillRect/>
          </a:stretch>
        </p:blipFill>
        <p:spPr>
          <a:xfrm>
            <a:off x="1339096" y="4284354"/>
            <a:ext cx="5389428" cy="2510561"/>
          </a:xfrm>
          <a:prstGeom prst="rect">
            <a:avLst/>
          </a:prstGeom>
        </p:spPr>
      </p:pic>
    </p:spTree>
    <p:extLst>
      <p:ext uri="{BB962C8B-B14F-4D97-AF65-F5344CB8AC3E}">
        <p14:creationId xmlns:p14="http://schemas.microsoft.com/office/powerpoint/2010/main" val="522426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0" y="1741337"/>
            <a:ext cx="7014881" cy="2387918"/>
          </a:xfrm>
        </p:spPr>
        <p:txBody>
          <a:bodyPr anchor="b">
            <a:normAutofit/>
          </a:bodyPr>
          <a:lstStyle/>
          <a:p>
            <a:r>
              <a:rPr lang="en-US" altLang="ja-JP" sz="4500" dirty="0">
                <a:solidFill>
                  <a:schemeClr val="tx2"/>
                </a:solidFill>
              </a:rPr>
              <a:t>10-1. </a:t>
            </a:r>
            <a:r>
              <a:rPr lang="ja-JP" altLang="en-US" sz="4500" dirty="0">
                <a:solidFill>
                  <a:schemeClr val="tx2"/>
                </a:solidFill>
              </a:rPr>
              <a:t>イントロダクション</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7</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7657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E912F4-EF23-EF46-1700-FACAA1F9EBC2}"/>
              </a:ext>
            </a:extLst>
          </p:cNvPr>
          <p:cNvSpPr>
            <a:spLocks noGrp="1"/>
          </p:cNvSpPr>
          <p:nvPr>
            <p:ph type="title"/>
          </p:nvPr>
        </p:nvSpPr>
        <p:spPr/>
        <p:txBody>
          <a:bodyPr>
            <a:normAutofit fontScale="90000"/>
          </a:bodyPr>
          <a:lstStyle/>
          <a:p>
            <a:r>
              <a:rPr kumimoji="1" lang="en-US" altLang="ja-JP" dirty="0" err="1"/>
              <a:t>WebLangChain</a:t>
            </a:r>
            <a:r>
              <a:rPr lang="ja-JP" altLang="en-US" dirty="0"/>
              <a:t> のトレース</a:t>
            </a:r>
            <a:endParaRPr kumimoji="1" lang="ja-JP" altLang="en-US" dirty="0"/>
          </a:p>
        </p:txBody>
      </p:sp>
      <p:sp>
        <p:nvSpPr>
          <p:cNvPr id="4" name="スライド番号プレースホルダー 3">
            <a:extLst>
              <a:ext uri="{FF2B5EF4-FFF2-40B4-BE49-F238E27FC236}">
                <a16:creationId xmlns:a16="http://schemas.microsoft.com/office/drawing/2014/main" id="{32FC0D73-CCE8-5972-755E-4D338E97DCD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7AF66837-ED1D-4EB4-2009-CC5B2969D2D0}"/>
              </a:ext>
            </a:extLst>
          </p:cNvPr>
          <p:cNvSpPr>
            <a:spLocks noGrp="1"/>
          </p:cNvSpPr>
          <p:nvPr>
            <p:ph idx="1"/>
          </p:nvPr>
        </p:nvSpPr>
        <p:spPr>
          <a:xfrm>
            <a:off x="321845" y="846252"/>
            <a:ext cx="8461208" cy="5875223"/>
          </a:xfrm>
        </p:spPr>
        <p:txBody>
          <a:bodyPr>
            <a:normAutofit/>
          </a:bodyPr>
          <a:lstStyle/>
          <a:p>
            <a:r>
              <a:rPr lang="ja-JP" altLang="en-US" sz="2400" dirty="0"/>
              <a:t>トレースは、処理の全ステップを示す</a:t>
            </a:r>
            <a:endParaRPr lang="en-US" altLang="ja-JP" sz="2400" dirty="0"/>
          </a:p>
          <a:p>
            <a:pPr marL="0" indent="0">
              <a:buNone/>
            </a:pPr>
            <a:r>
              <a:rPr lang="en-US" altLang="ja-JP" sz="2400" dirty="0"/>
              <a:t>AI </a:t>
            </a:r>
            <a:r>
              <a:rPr lang="ja-JP" altLang="en-US" sz="2400" dirty="0"/>
              <a:t>によるプロンプトの生成、インターネットからのデータの収集、最終的な回答の生成などのステップ</a:t>
            </a:r>
            <a:endParaRPr lang="en-US" altLang="ja-JP" sz="2400" dirty="0"/>
          </a:p>
          <a:p>
            <a:r>
              <a:rPr lang="ja-JP" altLang="en-US" sz="2400" dirty="0"/>
              <a:t>最初のプロンプトから最終的な回答にいたるプロセスを追跡できる</a:t>
            </a:r>
            <a:endParaRPr lang="en-US" altLang="ja-JP" sz="2400" dirty="0"/>
          </a:p>
          <a:p>
            <a:r>
              <a:rPr lang="ja-JP" altLang="en-US" sz="2400" dirty="0"/>
              <a:t>最終的な回答が得られた根拠を確認できる</a:t>
            </a:r>
            <a:endParaRPr lang="en-US" altLang="ja-JP" sz="2400" dirty="0"/>
          </a:p>
          <a:p>
            <a:r>
              <a:rPr lang="ja-JP" altLang="en-US" sz="2400" dirty="0"/>
              <a:t>チャットボットの信頼性を向上</a:t>
            </a:r>
            <a:endParaRPr lang="en-US" altLang="ja-JP" sz="2400" dirty="0"/>
          </a:p>
          <a:p>
            <a:pPr marL="0" indent="0">
              <a:buNone/>
            </a:pPr>
            <a:endParaRPr lang="ja-JP" altLang="en-US" sz="3600" dirty="0"/>
          </a:p>
        </p:txBody>
      </p:sp>
    </p:spTree>
    <p:extLst>
      <p:ext uri="{BB962C8B-B14F-4D97-AF65-F5344CB8AC3E}">
        <p14:creationId xmlns:p14="http://schemas.microsoft.com/office/powerpoint/2010/main" val="11090273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E912F4-EF23-EF46-1700-FACAA1F9EBC2}"/>
              </a:ext>
            </a:extLst>
          </p:cNvPr>
          <p:cNvSpPr>
            <a:spLocks noGrp="1"/>
          </p:cNvSpPr>
          <p:nvPr>
            <p:ph type="title"/>
          </p:nvPr>
        </p:nvSpPr>
        <p:spPr/>
        <p:txBody>
          <a:bodyPr>
            <a:normAutofit fontScale="90000"/>
          </a:bodyPr>
          <a:lstStyle/>
          <a:p>
            <a:r>
              <a:rPr kumimoji="1" lang="en-US" altLang="ja-JP" dirty="0" err="1"/>
              <a:t>WebLangChain</a:t>
            </a:r>
            <a:r>
              <a:rPr kumimoji="1" lang="en-US" altLang="ja-JP" dirty="0"/>
              <a:t> </a:t>
            </a:r>
            <a:r>
              <a:rPr kumimoji="1" lang="ja-JP" altLang="en-US" dirty="0"/>
              <a:t>のトレース①</a:t>
            </a:r>
            <a:r>
              <a:rPr lang="ja-JP" altLang="en-US" dirty="0"/>
              <a:t> </a:t>
            </a:r>
            <a:endParaRPr kumimoji="1" lang="ja-JP" altLang="en-US" dirty="0"/>
          </a:p>
        </p:txBody>
      </p:sp>
      <p:sp>
        <p:nvSpPr>
          <p:cNvPr id="4" name="スライド番号プレースホルダー 3">
            <a:extLst>
              <a:ext uri="{FF2B5EF4-FFF2-40B4-BE49-F238E27FC236}">
                <a16:creationId xmlns:a16="http://schemas.microsoft.com/office/drawing/2014/main" id="{32FC0D73-CCE8-5972-755E-4D338E97DCD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7AF66837-ED1D-4EB4-2009-CC5B2969D2D0}"/>
              </a:ext>
            </a:extLst>
          </p:cNvPr>
          <p:cNvSpPr>
            <a:spLocks noGrp="1"/>
          </p:cNvSpPr>
          <p:nvPr>
            <p:ph idx="1"/>
          </p:nvPr>
        </p:nvSpPr>
        <p:spPr/>
        <p:txBody>
          <a:bodyPr/>
          <a:lstStyle/>
          <a:p>
            <a:endParaRPr lang="ja-JP" altLang="en-US"/>
          </a:p>
        </p:txBody>
      </p:sp>
      <p:pic>
        <p:nvPicPr>
          <p:cNvPr id="8" name="図 7">
            <a:extLst>
              <a:ext uri="{FF2B5EF4-FFF2-40B4-BE49-F238E27FC236}">
                <a16:creationId xmlns:a16="http://schemas.microsoft.com/office/drawing/2014/main" id="{3923D8A7-65C9-5A3E-628C-7D174957F9D6}"/>
              </a:ext>
            </a:extLst>
          </p:cNvPr>
          <p:cNvPicPr>
            <a:picLocks noChangeAspect="1"/>
          </p:cNvPicPr>
          <p:nvPr/>
        </p:nvPicPr>
        <p:blipFill>
          <a:blip r:embed="rId2"/>
          <a:stretch>
            <a:fillRect/>
          </a:stretch>
        </p:blipFill>
        <p:spPr>
          <a:xfrm>
            <a:off x="56101" y="712400"/>
            <a:ext cx="8886370" cy="5517615"/>
          </a:xfrm>
          <a:prstGeom prst="rect">
            <a:avLst/>
          </a:prstGeom>
        </p:spPr>
      </p:pic>
    </p:spTree>
    <p:extLst>
      <p:ext uri="{BB962C8B-B14F-4D97-AF65-F5344CB8AC3E}">
        <p14:creationId xmlns:p14="http://schemas.microsoft.com/office/powerpoint/2010/main" val="30221148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E912F4-EF23-EF46-1700-FACAA1F9EBC2}"/>
              </a:ext>
            </a:extLst>
          </p:cNvPr>
          <p:cNvSpPr>
            <a:spLocks noGrp="1"/>
          </p:cNvSpPr>
          <p:nvPr>
            <p:ph type="title"/>
          </p:nvPr>
        </p:nvSpPr>
        <p:spPr/>
        <p:txBody>
          <a:bodyPr>
            <a:normAutofit fontScale="90000"/>
          </a:bodyPr>
          <a:lstStyle/>
          <a:p>
            <a:r>
              <a:rPr kumimoji="1" lang="en-US" altLang="ja-JP" dirty="0" err="1"/>
              <a:t>WebLangChain</a:t>
            </a:r>
            <a:r>
              <a:rPr kumimoji="1" lang="en-US" altLang="ja-JP" dirty="0"/>
              <a:t> </a:t>
            </a:r>
            <a:r>
              <a:rPr kumimoji="1" lang="ja-JP" altLang="en-US" dirty="0"/>
              <a:t>のトレース②</a:t>
            </a:r>
            <a:r>
              <a:rPr lang="ja-JP" altLang="en-US" dirty="0"/>
              <a:t> </a:t>
            </a:r>
            <a:endParaRPr kumimoji="1" lang="ja-JP" altLang="en-US" dirty="0"/>
          </a:p>
        </p:txBody>
      </p:sp>
      <p:sp>
        <p:nvSpPr>
          <p:cNvPr id="4" name="スライド番号プレースホルダー 3">
            <a:extLst>
              <a:ext uri="{FF2B5EF4-FFF2-40B4-BE49-F238E27FC236}">
                <a16:creationId xmlns:a16="http://schemas.microsoft.com/office/drawing/2014/main" id="{32FC0D73-CCE8-5972-755E-4D338E97DCD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7AF66837-ED1D-4EB4-2009-CC5B2969D2D0}"/>
              </a:ext>
            </a:extLst>
          </p:cNvPr>
          <p:cNvSpPr>
            <a:spLocks noGrp="1"/>
          </p:cNvSpPr>
          <p:nvPr>
            <p:ph idx="1"/>
          </p:nvPr>
        </p:nvSpPr>
        <p:spPr/>
        <p:txBody>
          <a:bodyPr/>
          <a:lstStyle/>
          <a:p>
            <a:endParaRPr lang="ja-JP" altLang="en-US"/>
          </a:p>
        </p:txBody>
      </p:sp>
      <p:pic>
        <p:nvPicPr>
          <p:cNvPr id="5" name="図 4">
            <a:extLst>
              <a:ext uri="{FF2B5EF4-FFF2-40B4-BE49-F238E27FC236}">
                <a16:creationId xmlns:a16="http://schemas.microsoft.com/office/drawing/2014/main" id="{445A0AF8-5DC7-A41D-8075-8C95E19CC034}"/>
              </a:ext>
            </a:extLst>
          </p:cNvPr>
          <p:cNvPicPr>
            <a:picLocks noChangeAspect="1"/>
          </p:cNvPicPr>
          <p:nvPr/>
        </p:nvPicPr>
        <p:blipFill>
          <a:blip r:embed="rId2"/>
          <a:stretch>
            <a:fillRect/>
          </a:stretch>
        </p:blipFill>
        <p:spPr>
          <a:xfrm>
            <a:off x="171712" y="743287"/>
            <a:ext cx="8445934" cy="5699418"/>
          </a:xfrm>
          <a:prstGeom prst="rect">
            <a:avLst/>
          </a:prstGeom>
        </p:spPr>
      </p:pic>
      <p:sp>
        <p:nvSpPr>
          <p:cNvPr id="7" name="正方形/長方形 6">
            <a:extLst>
              <a:ext uri="{FF2B5EF4-FFF2-40B4-BE49-F238E27FC236}">
                <a16:creationId xmlns:a16="http://schemas.microsoft.com/office/drawing/2014/main" id="{54C6F14B-1BA0-E761-06FB-7EA6B071F36C}"/>
              </a:ext>
            </a:extLst>
          </p:cNvPr>
          <p:cNvSpPr/>
          <p:nvPr/>
        </p:nvSpPr>
        <p:spPr>
          <a:xfrm>
            <a:off x="69575" y="4343400"/>
            <a:ext cx="2499691" cy="2087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619989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B5B060BB-39C9-952F-645A-65CB1230212B}"/>
              </a:ext>
            </a:extLst>
          </p:cNvPr>
          <p:cNvPicPr>
            <a:picLocks noChangeAspect="1"/>
          </p:cNvPicPr>
          <p:nvPr/>
        </p:nvPicPr>
        <p:blipFill>
          <a:blip r:embed="rId2"/>
          <a:stretch>
            <a:fillRect/>
          </a:stretch>
        </p:blipFill>
        <p:spPr>
          <a:xfrm>
            <a:off x="0" y="696613"/>
            <a:ext cx="8569765" cy="5842300"/>
          </a:xfrm>
          <a:prstGeom prst="rect">
            <a:avLst/>
          </a:prstGeom>
        </p:spPr>
      </p:pic>
      <p:sp>
        <p:nvSpPr>
          <p:cNvPr id="2" name="タイトル 1">
            <a:extLst>
              <a:ext uri="{FF2B5EF4-FFF2-40B4-BE49-F238E27FC236}">
                <a16:creationId xmlns:a16="http://schemas.microsoft.com/office/drawing/2014/main" id="{DDE912F4-EF23-EF46-1700-FACAA1F9EBC2}"/>
              </a:ext>
            </a:extLst>
          </p:cNvPr>
          <p:cNvSpPr>
            <a:spLocks noGrp="1"/>
          </p:cNvSpPr>
          <p:nvPr>
            <p:ph type="title"/>
          </p:nvPr>
        </p:nvSpPr>
        <p:spPr/>
        <p:txBody>
          <a:bodyPr>
            <a:normAutofit fontScale="90000"/>
          </a:bodyPr>
          <a:lstStyle/>
          <a:p>
            <a:r>
              <a:rPr kumimoji="1" lang="en-US" altLang="ja-JP" dirty="0" err="1"/>
              <a:t>WebLangChain</a:t>
            </a:r>
            <a:r>
              <a:rPr kumimoji="1" lang="en-US" altLang="ja-JP" dirty="0"/>
              <a:t> </a:t>
            </a:r>
            <a:r>
              <a:rPr kumimoji="1" lang="ja-JP" altLang="en-US" dirty="0"/>
              <a:t>のトレース③</a:t>
            </a:r>
            <a:r>
              <a:rPr lang="ja-JP" altLang="en-US" dirty="0"/>
              <a:t> </a:t>
            </a:r>
            <a:endParaRPr kumimoji="1" lang="ja-JP" altLang="en-US" dirty="0"/>
          </a:p>
        </p:txBody>
      </p:sp>
      <p:sp>
        <p:nvSpPr>
          <p:cNvPr id="4" name="スライド番号プレースホルダー 3">
            <a:extLst>
              <a:ext uri="{FF2B5EF4-FFF2-40B4-BE49-F238E27FC236}">
                <a16:creationId xmlns:a16="http://schemas.microsoft.com/office/drawing/2014/main" id="{32FC0D73-CCE8-5972-755E-4D338E97DCD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正方形/長方形 6">
            <a:extLst>
              <a:ext uri="{FF2B5EF4-FFF2-40B4-BE49-F238E27FC236}">
                <a16:creationId xmlns:a16="http://schemas.microsoft.com/office/drawing/2014/main" id="{54C6F14B-1BA0-E761-06FB-7EA6B071F36C}"/>
              </a:ext>
            </a:extLst>
          </p:cNvPr>
          <p:cNvSpPr/>
          <p:nvPr/>
        </p:nvSpPr>
        <p:spPr>
          <a:xfrm>
            <a:off x="138030" y="3594761"/>
            <a:ext cx="2499691" cy="2087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430567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BD0A6C-E6AB-5183-D35C-9A1E9E490BBC}"/>
              </a:ext>
            </a:extLst>
          </p:cNvPr>
          <p:cNvSpPr>
            <a:spLocks noGrp="1"/>
          </p:cNvSpPr>
          <p:nvPr>
            <p:ph type="title"/>
          </p:nvPr>
        </p:nvSpPr>
        <p:spPr/>
        <p:txBody>
          <a:bodyPr>
            <a:noAutofit/>
          </a:bodyPr>
          <a:lstStyle/>
          <a:p>
            <a:r>
              <a:rPr lang="ja-JP" altLang="en-US" sz="2400" dirty="0"/>
              <a:t>ここまでの</a:t>
            </a:r>
            <a:r>
              <a:rPr kumimoji="1" lang="ja-JP" altLang="en-US" sz="2400" dirty="0"/>
              <a:t>まとめ</a:t>
            </a:r>
          </a:p>
        </p:txBody>
      </p:sp>
      <p:sp>
        <p:nvSpPr>
          <p:cNvPr id="3" name="コンテンツ プレースホルダー 2">
            <a:extLst>
              <a:ext uri="{FF2B5EF4-FFF2-40B4-BE49-F238E27FC236}">
                <a16:creationId xmlns:a16="http://schemas.microsoft.com/office/drawing/2014/main" id="{5C23D194-F897-556F-0E56-524FBBCEE142}"/>
              </a:ext>
            </a:extLst>
          </p:cNvPr>
          <p:cNvSpPr>
            <a:spLocks noGrp="1"/>
          </p:cNvSpPr>
          <p:nvPr>
            <p:ph idx="1"/>
          </p:nvPr>
        </p:nvSpPr>
        <p:spPr>
          <a:xfrm>
            <a:off x="321845" y="644892"/>
            <a:ext cx="8461208" cy="6163411"/>
          </a:xfrm>
        </p:spPr>
        <p:txBody>
          <a:bodyPr>
            <a:normAutofit fontScale="62500" lnSpcReduction="20000"/>
          </a:bodyPr>
          <a:lstStyle/>
          <a:p>
            <a:pPr marL="0" indent="0">
              <a:buNone/>
            </a:pPr>
            <a:r>
              <a:rPr kumimoji="1" lang="ja-JP" altLang="en-US" b="1" u="sng" dirty="0"/>
              <a:t>プロンプト</a:t>
            </a:r>
            <a:endParaRPr kumimoji="1" lang="en-US" altLang="ja-JP" b="1" u="sng" dirty="0"/>
          </a:p>
          <a:p>
            <a:r>
              <a:rPr kumimoji="1" lang="ja-JP" altLang="en-US" b="1" dirty="0"/>
              <a:t>プロンプト</a:t>
            </a:r>
            <a:r>
              <a:rPr lang="ja-JP" altLang="en-US" dirty="0"/>
              <a:t>は、</a:t>
            </a:r>
            <a:r>
              <a:rPr lang="ja-JP" altLang="en-US" b="1" dirty="0"/>
              <a:t>チャットボット</a:t>
            </a:r>
            <a:r>
              <a:rPr lang="ja-JP" altLang="en-US" dirty="0"/>
              <a:t>への</a:t>
            </a:r>
            <a:r>
              <a:rPr kumimoji="1" lang="ja-JP" altLang="en-US" b="1" dirty="0"/>
              <a:t>質問や要求</a:t>
            </a:r>
            <a:r>
              <a:rPr kumimoji="1" lang="ja-JP" altLang="en-US" dirty="0"/>
              <a:t>を、</a:t>
            </a:r>
            <a:r>
              <a:rPr kumimoji="1" lang="ja-JP" altLang="en-US" b="1" dirty="0"/>
              <a:t>明確</a:t>
            </a:r>
            <a:r>
              <a:rPr kumimoji="1" lang="ja-JP" altLang="en-US" dirty="0"/>
              <a:t>かつ</a:t>
            </a:r>
            <a:r>
              <a:rPr kumimoji="1" lang="ja-JP" altLang="en-US" b="1" dirty="0"/>
              <a:t>具体的</a:t>
            </a:r>
            <a:r>
              <a:rPr kumimoji="1" lang="ja-JP" altLang="en-US" dirty="0"/>
              <a:t>に</a:t>
            </a:r>
            <a:endParaRPr kumimoji="1" lang="en-US" altLang="ja-JP" dirty="0"/>
          </a:p>
          <a:p>
            <a:r>
              <a:rPr kumimoji="1" lang="ja-JP" altLang="en-US" b="1" dirty="0"/>
              <a:t>以前の </a:t>
            </a:r>
            <a:r>
              <a:rPr kumimoji="1" lang="en-US" altLang="ja-JP" b="1" dirty="0"/>
              <a:t>AI </a:t>
            </a:r>
            <a:r>
              <a:rPr kumimoji="1" lang="ja-JP" altLang="en-US" b="1" dirty="0"/>
              <a:t>の</a:t>
            </a:r>
            <a:r>
              <a:rPr lang="ja-JP" altLang="en-US" b="1" dirty="0"/>
              <a:t>対話</a:t>
            </a:r>
            <a:r>
              <a:rPr kumimoji="1" lang="ja-JP" altLang="en-US" dirty="0"/>
              <a:t>に対する</a:t>
            </a:r>
            <a:r>
              <a:rPr kumimoji="1" lang="ja-JP" altLang="en-US" b="1" dirty="0"/>
              <a:t>追加要求</a:t>
            </a:r>
            <a:r>
              <a:rPr lang="ja-JP" altLang="en-US" dirty="0"/>
              <a:t>（</a:t>
            </a:r>
            <a:r>
              <a:rPr kumimoji="1" lang="ja-JP" altLang="en-US" b="1" dirty="0"/>
              <a:t>明確化、追加情報の要求</a:t>
            </a:r>
            <a:r>
              <a:rPr kumimoji="1" lang="ja-JP" altLang="en-US" dirty="0"/>
              <a:t>など）も可能</a:t>
            </a:r>
          </a:p>
          <a:p>
            <a:pPr marL="0" indent="0">
              <a:buNone/>
            </a:pPr>
            <a:r>
              <a:rPr kumimoji="1" lang="ja-JP" altLang="en-US" b="1" u="sng" dirty="0"/>
              <a:t>適切な追加データを与える</a:t>
            </a:r>
            <a:endParaRPr kumimoji="1" lang="en-US" altLang="ja-JP" b="1" u="sng" dirty="0"/>
          </a:p>
          <a:p>
            <a:r>
              <a:rPr kumimoji="1" lang="ja-JP" altLang="en-US" b="1" dirty="0"/>
              <a:t>追加データ（</a:t>
            </a:r>
            <a:r>
              <a:rPr kumimoji="1" lang="ja-JP" altLang="en-US" sz="2800" b="1" dirty="0"/>
              <a:t>関連情報、事例、データ</a:t>
            </a:r>
            <a:r>
              <a:rPr kumimoji="1" lang="ja-JP" altLang="en-US" sz="2800" dirty="0"/>
              <a:t>など</a:t>
            </a:r>
            <a:r>
              <a:rPr kumimoji="1" lang="ja-JP" altLang="en-US" dirty="0"/>
              <a:t>）をプロンプトとして与えることで、回答の改善を行う</a:t>
            </a:r>
          </a:p>
          <a:p>
            <a:pPr marL="0" indent="0">
              <a:buNone/>
            </a:pPr>
            <a:r>
              <a:rPr kumimoji="1" lang="ja-JP" altLang="en-US" b="1" u="sng" dirty="0"/>
              <a:t>回答の根拠の確認</a:t>
            </a:r>
            <a:endParaRPr kumimoji="1" lang="en-US" altLang="ja-JP" b="1" u="sng" dirty="0"/>
          </a:p>
          <a:p>
            <a:r>
              <a:rPr lang="en-US" altLang="ja-JP" dirty="0"/>
              <a:t>AI </a:t>
            </a:r>
            <a:r>
              <a:rPr lang="ja-JP" altLang="en-US" dirty="0"/>
              <a:t>の回答について、</a:t>
            </a:r>
            <a:r>
              <a:rPr kumimoji="1" lang="ja-JP" altLang="en-US" dirty="0"/>
              <a:t>正確性</a:t>
            </a:r>
            <a:r>
              <a:rPr lang="ja-JP" altLang="en-US" dirty="0"/>
              <a:t>や根拠を確認</a:t>
            </a:r>
            <a:endParaRPr kumimoji="1" lang="en-US" altLang="ja-JP" dirty="0"/>
          </a:p>
          <a:p>
            <a:r>
              <a:rPr kumimoji="1" lang="ja-JP" altLang="en-US" b="1" dirty="0"/>
              <a:t>チャットボット</a:t>
            </a:r>
            <a:r>
              <a:rPr kumimoji="1" lang="ja-JP" altLang="en-US" dirty="0"/>
              <a:t>と</a:t>
            </a:r>
            <a:r>
              <a:rPr kumimoji="1" lang="ja-JP" altLang="en-US" b="1" dirty="0"/>
              <a:t>インターネット検索を統合したサービス</a:t>
            </a:r>
            <a:r>
              <a:rPr kumimoji="1" lang="ja-JP" altLang="en-US" dirty="0"/>
              <a:t>は、</a:t>
            </a:r>
            <a:r>
              <a:rPr lang="ja-JP" altLang="en-US" dirty="0"/>
              <a:t>回答の根拠の確認</a:t>
            </a:r>
            <a:r>
              <a:rPr kumimoji="1" lang="ja-JP" altLang="en-US" dirty="0"/>
              <a:t>をサポート</a:t>
            </a:r>
            <a:endParaRPr kumimoji="1" lang="en-US" altLang="ja-JP" dirty="0"/>
          </a:p>
          <a:p>
            <a:pPr marL="0" indent="0">
              <a:buNone/>
            </a:pPr>
            <a:r>
              <a:rPr kumimoji="1" lang="en-US" altLang="ja-JP" b="1" u="sng" dirty="0" err="1"/>
              <a:t>WebLangChain</a:t>
            </a:r>
            <a:r>
              <a:rPr kumimoji="1" lang="ja-JP" altLang="en-US" b="1" u="sng" dirty="0"/>
              <a:t>の特徴</a:t>
            </a:r>
            <a:endParaRPr kumimoji="1" lang="en-US" altLang="ja-JP" b="1" u="sng" dirty="0"/>
          </a:p>
          <a:p>
            <a:r>
              <a:rPr kumimoji="1" lang="ja-JP" altLang="en-US" dirty="0"/>
              <a:t>インターネット検索とチャットボット（</a:t>
            </a:r>
            <a:r>
              <a:rPr kumimoji="1" lang="en-US" altLang="ja-JP" dirty="0"/>
              <a:t>GPT-3.5-Turbo</a:t>
            </a:r>
            <a:r>
              <a:rPr kumimoji="1" lang="ja-JP" altLang="en-US" dirty="0"/>
              <a:t>）を利用</a:t>
            </a:r>
            <a:endParaRPr kumimoji="1" lang="en-US" altLang="ja-JP" dirty="0"/>
          </a:p>
          <a:p>
            <a:pPr marL="0" indent="0">
              <a:buNone/>
            </a:pPr>
            <a:r>
              <a:rPr kumimoji="1" lang="ja-JP" altLang="en-US" b="1" u="sng" dirty="0"/>
              <a:t>トレース機能</a:t>
            </a:r>
            <a:endParaRPr kumimoji="1" lang="en-US" altLang="ja-JP" b="1" u="sng" dirty="0"/>
          </a:p>
          <a:p>
            <a:r>
              <a:rPr lang="ja-JP" altLang="en-US" sz="2800" dirty="0"/>
              <a:t>トレースは、処理の全ステップを示す</a:t>
            </a:r>
            <a:endParaRPr lang="en-US" altLang="ja-JP" sz="2800" dirty="0"/>
          </a:p>
          <a:p>
            <a:r>
              <a:rPr lang="ja-JP" altLang="en-US" sz="2800" dirty="0"/>
              <a:t>最初のプロンプトから最終的な回答にいたるプロセスを追跡できる</a:t>
            </a:r>
            <a:endParaRPr lang="en-US" altLang="ja-JP" sz="2800" dirty="0"/>
          </a:p>
          <a:p>
            <a:r>
              <a:rPr lang="ja-JP" altLang="en-US" sz="2800" dirty="0"/>
              <a:t>最終的な回答が得られた根拠を確認できる</a:t>
            </a:r>
            <a:endParaRPr lang="en-US" altLang="ja-JP" sz="2800" dirty="0"/>
          </a:p>
          <a:p>
            <a:r>
              <a:rPr lang="ja-JP" altLang="en-US" sz="2800" dirty="0"/>
              <a:t>チャットボットの信頼性を向上</a:t>
            </a:r>
            <a:endParaRPr lang="en-US" altLang="ja-JP" sz="2800" dirty="0"/>
          </a:p>
          <a:p>
            <a:pPr marL="0" indent="0">
              <a:buNone/>
            </a:pPr>
            <a:endParaRPr kumimoji="1" lang="en-US" altLang="ja-JP" b="1" u="sng" dirty="0"/>
          </a:p>
        </p:txBody>
      </p:sp>
      <p:sp>
        <p:nvSpPr>
          <p:cNvPr id="4" name="スライド番号プレースホルダー 3">
            <a:extLst>
              <a:ext uri="{FF2B5EF4-FFF2-40B4-BE49-F238E27FC236}">
                <a16:creationId xmlns:a16="http://schemas.microsoft.com/office/drawing/2014/main" id="{55E144D0-9386-B041-0FDC-143B7EBC38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8828553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F4E6CAA-9EBE-1DB1-42EB-0CF55C39DCCA}"/>
              </a:ext>
            </a:extLst>
          </p:cNvPr>
          <p:cNvSpPr>
            <a:spLocks noGrp="1"/>
          </p:cNvSpPr>
          <p:nvPr>
            <p:ph idx="1"/>
          </p:nvPr>
        </p:nvSpPr>
        <p:spPr>
          <a:xfrm>
            <a:off x="321845" y="205605"/>
            <a:ext cx="8461208" cy="6372748"/>
          </a:xfrm>
        </p:spPr>
        <p:txBody>
          <a:bodyPr>
            <a:normAutofit fontScale="92500" lnSpcReduction="10000"/>
          </a:bodyPr>
          <a:lstStyle/>
          <a:p>
            <a:pPr marL="0" indent="0">
              <a:buNone/>
            </a:pPr>
            <a:r>
              <a:rPr kumimoji="1" lang="ja-JP" altLang="en-US" sz="2400" b="1" dirty="0"/>
              <a:t>自習３．</a:t>
            </a:r>
            <a:r>
              <a:rPr lang="ja-JP" altLang="en-US" sz="2400" b="1" dirty="0"/>
              <a:t>チャットボットに画像やテキストを与える</a:t>
            </a:r>
            <a:endParaRPr lang="en-US" altLang="ja-JP" sz="2400" b="1" dirty="0"/>
          </a:p>
          <a:p>
            <a:pPr marL="0" indent="0">
              <a:buNone/>
            </a:pPr>
            <a:r>
              <a:rPr kumimoji="1" lang="ja-JP" altLang="en-US" sz="2400" dirty="0"/>
              <a:t>目的： チャットボット（</a:t>
            </a:r>
            <a:r>
              <a:rPr kumimoji="1" lang="en-US" altLang="ja-JP" sz="2400" dirty="0"/>
              <a:t>LLAVA</a:t>
            </a:r>
            <a:r>
              <a:rPr kumimoji="1" lang="ja-JP" altLang="en-US" sz="2400" dirty="0"/>
              <a:t>）の能力を理解し、画像やテキストを使ってどのように対話が行われるかを学ぶ。</a:t>
            </a:r>
            <a:endParaRPr kumimoji="1" lang="en-US" altLang="ja-JP" sz="2400" dirty="0"/>
          </a:p>
          <a:p>
            <a:pPr marL="0" indent="0">
              <a:buNone/>
            </a:pPr>
            <a:endParaRPr lang="en-US" altLang="ja-JP" sz="2400" dirty="0"/>
          </a:p>
          <a:p>
            <a:pPr marL="0" indent="0">
              <a:buNone/>
            </a:pPr>
            <a:r>
              <a:rPr lang="ja-JP" altLang="en-US" sz="2400" b="1" dirty="0"/>
              <a:t>① </a:t>
            </a:r>
            <a:r>
              <a:rPr kumimoji="1" lang="en-US" altLang="ja-JP" sz="2400" b="1" dirty="0"/>
              <a:t>LLAVA</a:t>
            </a:r>
            <a:r>
              <a:rPr kumimoji="1" lang="ja-JP" altLang="en-US" sz="2400" b="1" dirty="0"/>
              <a:t>の公式デモにアクセス</a:t>
            </a:r>
            <a:endParaRPr lang="en-US" altLang="ja-JP" sz="2400" b="1" dirty="0"/>
          </a:p>
          <a:p>
            <a:pPr marL="0" indent="0">
              <a:buNone/>
            </a:pPr>
            <a:r>
              <a:rPr lang="en-US" altLang="ja-JP" sz="2400" b="1" dirty="0">
                <a:hlinkClick r:id="rId2"/>
              </a:rPr>
              <a:t>https://llava.hliu.cc/</a:t>
            </a:r>
            <a:endParaRPr lang="en-US" altLang="ja-JP" sz="2400" b="1" dirty="0"/>
          </a:p>
          <a:p>
            <a:pPr marL="0" indent="0">
              <a:buNone/>
            </a:pPr>
            <a:r>
              <a:rPr lang="ja-JP" altLang="en-US" sz="2400" b="1" dirty="0"/>
              <a:t>② </a:t>
            </a:r>
            <a:r>
              <a:rPr kumimoji="1" lang="ja-JP" altLang="en-US" sz="2400" b="1" dirty="0"/>
              <a:t>画像</a:t>
            </a:r>
            <a:r>
              <a:rPr lang="ja-JP" altLang="en-US" sz="2400" b="1" dirty="0"/>
              <a:t>を各自で</a:t>
            </a:r>
            <a:r>
              <a:rPr kumimoji="1" lang="ja-JP" altLang="en-US" sz="2400" b="1" dirty="0"/>
              <a:t>準備</a:t>
            </a:r>
            <a:endParaRPr kumimoji="1" lang="en-US" altLang="ja-JP" sz="2400" b="1" dirty="0"/>
          </a:p>
          <a:p>
            <a:pPr marL="0" indent="0">
              <a:buNone/>
            </a:pPr>
            <a:r>
              <a:rPr kumimoji="1" lang="ja-JP" altLang="en-US" sz="2400" b="1" dirty="0"/>
              <a:t>③ 画像のアップロード</a:t>
            </a:r>
            <a:r>
              <a:rPr kumimoji="1" lang="en-US" altLang="ja-JP" sz="2400" b="1" dirty="0"/>
              <a:t>: </a:t>
            </a:r>
            <a:r>
              <a:rPr kumimoji="1" lang="ja-JP" altLang="en-US" sz="2400" b="1" dirty="0"/>
              <a:t>①のページで画像をアップロード</a:t>
            </a:r>
            <a:endParaRPr kumimoji="1" lang="en-US" altLang="ja-JP" sz="2400" b="1" dirty="0"/>
          </a:p>
          <a:p>
            <a:pPr marL="0" indent="0">
              <a:buNone/>
            </a:pPr>
            <a:r>
              <a:rPr kumimoji="1" lang="ja-JP" altLang="en-US" sz="2400" b="1" dirty="0"/>
              <a:t>④ アップロードした画像やテキストに関する質問を考え、チャットボットに入力</a:t>
            </a:r>
            <a:endParaRPr kumimoji="1" lang="en-US" altLang="ja-JP" sz="2400" b="1" dirty="0"/>
          </a:p>
          <a:p>
            <a:pPr marL="0" indent="0">
              <a:buNone/>
            </a:pPr>
            <a:r>
              <a:rPr kumimoji="1" lang="ja-JP" altLang="en-US" sz="2400" b="1" dirty="0"/>
              <a:t>⑤ チャットボットの</a:t>
            </a:r>
            <a:r>
              <a:rPr lang="ja-JP" altLang="en-US" sz="2400" b="1" dirty="0"/>
              <a:t>応答を各自で</a:t>
            </a:r>
            <a:r>
              <a:rPr kumimoji="1" lang="ja-JP" altLang="en-US" sz="2400" b="1" dirty="0"/>
              <a:t>分析</a:t>
            </a:r>
            <a:r>
              <a:rPr kumimoji="1" lang="en-US" altLang="ja-JP" sz="2400" b="1" dirty="0"/>
              <a:t> </a:t>
            </a:r>
          </a:p>
          <a:p>
            <a:pPr marL="0" indent="0">
              <a:buNone/>
            </a:pPr>
            <a:endParaRPr lang="en-US" altLang="ja-JP" sz="2400" b="1" dirty="0"/>
          </a:p>
          <a:p>
            <a:pPr marL="0" indent="0">
              <a:buNone/>
            </a:pPr>
            <a:r>
              <a:rPr kumimoji="1" lang="ja-JP" altLang="en-US" sz="2400" dirty="0"/>
              <a:t>ヒント：</a:t>
            </a:r>
            <a:r>
              <a:rPr lang="ja-JP" altLang="en-US" sz="2400" dirty="0"/>
              <a:t>さまざまな</a:t>
            </a:r>
            <a:r>
              <a:rPr kumimoji="1" lang="ja-JP" altLang="en-US" sz="2400" dirty="0"/>
              <a:t>質問を試し、正確性を確認する。</a:t>
            </a:r>
            <a:endParaRPr kumimoji="1" lang="en-US" altLang="ja-JP" sz="2400" dirty="0"/>
          </a:p>
          <a:p>
            <a:pPr marL="0" indent="0">
              <a:buNone/>
            </a:pPr>
            <a:r>
              <a:rPr kumimoji="1" lang="ja-JP" altLang="en-US" sz="2400" dirty="0"/>
              <a:t>チャットボットが誤った情報を</a:t>
            </a:r>
            <a:r>
              <a:rPr lang="ja-JP" altLang="en-US" sz="2400" dirty="0"/>
              <a:t>回答</a:t>
            </a:r>
            <a:r>
              <a:rPr kumimoji="1" lang="ja-JP" altLang="en-US" sz="2400" dirty="0"/>
              <a:t>した場合、なぜ、そのような回答になったのかを考察する</a:t>
            </a:r>
          </a:p>
        </p:txBody>
      </p:sp>
      <p:sp>
        <p:nvSpPr>
          <p:cNvPr id="4" name="スライド番号プレースホルダー 3">
            <a:extLst>
              <a:ext uri="{FF2B5EF4-FFF2-40B4-BE49-F238E27FC236}">
                <a16:creationId xmlns:a16="http://schemas.microsoft.com/office/drawing/2014/main" id="{720013DF-2813-56F7-2756-AC3BF7805583}"/>
              </a:ext>
            </a:extLst>
          </p:cNvPr>
          <p:cNvSpPr>
            <a:spLocks noGrp="1"/>
          </p:cNvSpPr>
          <p:nvPr>
            <p:ph type="sldNum" sz="quarter" idx="12"/>
          </p:nvPr>
        </p:nvSpPr>
        <p:spPr/>
        <p:txBody>
          <a:bodyPr/>
          <a:lstStyle/>
          <a:p>
            <a:fld id="{E205D82C-95A1-431E-8E38-AA614A14CDCF}" type="slidenum">
              <a:rPr kumimoji="1" lang="ja-JP" altLang="en-US" smtClean="0"/>
              <a:t>75</a:t>
            </a:fld>
            <a:endParaRPr kumimoji="1" lang="ja-JP" altLang="en-US"/>
          </a:p>
        </p:txBody>
      </p:sp>
    </p:spTree>
    <p:extLst>
      <p:ext uri="{BB962C8B-B14F-4D97-AF65-F5344CB8AC3E}">
        <p14:creationId xmlns:p14="http://schemas.microsoft.com/office/powerpoint/2010/main" val="10848583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F4E6CAA-9EBE-1DB1-42EB-0CF55C39DCCA}"/>
              </a:ext>
            </a:extLst>
          </p:cNvPr>
          <p:cNvSpPr>
            <a:spLocks noGrp="1"/>
          </p:cNvSpPr>
          <p:nvPr>
            <p:ph idx="1"/>
          </p:nvPr>
        </p:nvSpPr>
        <p:spPr>
          <a:xfrm>
            <a:off x="321845" y="205604"/>
            <a:ext cx="8461208" cy="6515871"/>
          </a:xfrm>
        </p:spPr>
        <p:txBody>
          <a:bodyPr>
            <a:noAutofit/>
          </a:bodyPr>
          <a:lstStyle/>
          <a:p>
            <a:pPr marL="0" indent="0">
              <a:buNone/>
            </a:pPr>
            <a:r>
              <a:rPr kumimoji="1" lang="ja-JP" altLang="en-US" sz="2400" b="1" dirty="0"/>
              <a:t>自習</a:t>
            </a:r>
            <a:r>
              <a:rPr lang="ja-JP" altLang="en-US" sz="2400" b="1" dirty="0"/>
              <a:t>４</a:t>
            </a:r>
            <a:r>
              <a:rPr kumimoji="1" lang="ja-JP" altLang="en-US" sz="2400" b="1" dirty="0"/>
              <a:t>．</a:t>
            </a:r>
            <a:r>
              <a:rPr lang="ja-JP" altLang="en-US" sz="2400" b="1" dirty="0"/>
              <a:t>チャットボットの最新技術動向</a:t>
            </a:r>
            <a:endParaRPr lang="en-US" altLang="ja-JP" sz="2400" b="1" dirty="0"/>
          </a:p>
          <a:p>
            <a:pPr marL="0" indent="0">
              <a:buNone/>
            </a:pPr>
            <a:r>
              <a:rPr kumimoji="1" lang="ja-JP" altLang="en-US" sz="2400" dirty="0"/>
              <a:t>目的：</a:t>
            </a:r>
            <a:r>
              <a:rPr lang="ja-JP" altLang="en-US" sz="2400" dirty="0"/>
              <a:t>チャットボット技術の最新動向を理解し、その有用性を探る</a:t>
            </a:r>
            <a:endParaRPr lang="en-US" altLang="ja-JP" sz="2400" dirty="0"/>
          </a:p>
          <a:p>
            <a:pPr marL="0" indent="0">
              <a:buNone/>
            </a:pPr>
            <a:r>
              <a:rPr lang="ja-JP" altLang="en-US" sz="2400" b="1" dirty="0"/>
              <a:t>① </a:t>
            </a:r>
            <a:r>
              <a:rPr lang="en-US" altLang="ja-JP" sz="2400" b="1" dirty="0" err="1"/>
              <a:t>WebLangChain</a:t>
            </a:r>
            <a:r>
              <a:rPr lang="ja-JP" altLang="en-US" sz="2400" b="1" dirty="0"/>
              <a:t>のサイトにアクセス</a:t>
            </a:r>
            <a:endParaRPr lang="en-US" altLang="ja-JP" sz="2400" b="1" dirty="0"/>
          </a:p>
          <a:p>
            <a:pPr marL="0" indent="0">
              <a:buNone/>
            </a:pPr>
            <a:r>
              <a:rPr lang="fr-FR" altLang="ja-JP" sz="2400" dirty="0"/>
              <a:t>WebLangChain </a:t>
            </a:r>
            <a:r>
              <a:rPr lang="fr-FR" altLang="ja-JP" sz="2400" dirty="0">
                <a:hlinkClick r:id="rId2"/>
              </a:rPr>
              <a:t>https://weblangchain.vercel.app/</a:t>
            </a:r>
            <a:endParaRPr lang="en-US" altLang="ja-JP" sz="2400" b="1" dirty="0"/>
          </a:p>
          <a:p>
            <a:pPr marL="0" indent="0">
              <a:buNone/>
            </a:pPr>
            <a:r>
              <a:rPr lang="ja-JP" altLang="en-US" sz="2400" b="1" dirty="0"/>
              <a:t>② 実際に試してみる</a:t>
            </a:r>
            <a:r>
              <a:rPr lang="en-US" altLang="ja-JP" sz="2400" dirty="0"/>
              <a:t>: </a:t>
            </a:r>
            <a:r>
              <a:rPr lang="ja-JP" altLang="en-US" sz="2400" dirty="0"/>
              <a:t>具体的な質問やタスクを実行。特定のトピックに関する情報を求めるなど</a:t>
            </a:r>
            <a:endParaRPr lang="en-US" altLang="ja-JP" sz="2400" dirty="0"/>
          </a:p>
          <a:p>
            <a:pPr marL="0" indent="0">
              <a:buNone/>
            </a:pPr>
            <a:r>
              <a:rPr lang="ja-JP" altLang="en-US" sz="2400" dirty="0"/>
              <a:t>③ 回答の分析</a:t>
            </a:r>
            <a:r>
              <a:rPr lang="en-US" altLang="ja-JP" sz="2400" dirty="0"/>
              <a:t>: </a:t>
            </a:r>
            <a:r>
              <a:rPr lang="ja-JP" altLang="en-US" sz="2400" dirty="0"/>
              <a:t>正確さや分かりやすさを評価</a:t>
            </a:r>
            <a:endParaRPr lang="en-US" altLang="ja-JP" sz="2400" dirty="0"/>
          </a:p>
          <a:p>
            <a:pPr marL="0" indent="0">
              <a:buNone/>
            </a:pPr>
            <a:r>
              <a:rPr lang="ja-JP" altLang="en-US" sz="2400" b="1" dirty="0"/>
              <a:t>④ トレース機能を試してみる</a:t>
            </a:r>
            <a:endParaRPr lang="en-US" altLang="ja-JP" sz="2400" b="1" dirty="0"/>
          </a:p>
          <a:p>
            <a:pPr marL="0" indent="0">
              <a:buNone/>
            </a:pPr>
            <a:endParaRPr lang="en-US" altLang="ja-JP" sz="2400" b="1" dirty="0"/>
          </a:p>
          <a:p>
            <a:pPr marL="0" indent="0">
              <a:buNone/>
            </a:pPr>
            <a:r>
              <a:rPr kumimoji="1" lang="ja-JP" altLang="en-US" sz="2400" dirty="0"/>
              <a:t>ヒント：</a:t>
            </a:r>
            <a:r>
              <a:rPr lang="ja-JP" altLang="en-US" sz="2400" dirty="0"/>
              <a:t>さまざまな</a:t>
            </a:r>
            <a:r>
              <a:rPr kumimoji="1" lang="ja-JP" altLang="en-US" sz="2400" dirty="0"/>
              <a:t>質問を試す。トレース機能に注目し、どのように役立つかを</a:t>
            </a:r>
            <a:r>
              <a:rPr lang="ja-JP" altLang="en-US" sz="2400" dirty="0"/>
              <a:t>考察する</a:t>
            </a:r>
            <a:endParaRPr kumimoji="1" lang="ja-JP" altLang="en-US" sz="2400" dirty="0"/>
          </a:p>
        </p:txBody>
      </p:sp>
      <p:sp>
        <p:nvSpPr>
          <p:cNvPr id="4" name="スライド番号プレースホルダー 3">
            <a:extLst>
              <a:ext uri="{FF2B5EF4-FFF2-40B4-BE49-F238E27FC236}">
                <a16:creationId xmlns:a16="http://schemas.microsoft.com/office/drawing/2014/main" id="{720013DF-2813-56F7-2756-AC3BF7805583}"/>
              </a:ext>
            </a:extLst>
          </p:cNvPr>
          <p:cNvSpPr>
            <a:spLocks noGrp="1"/>
          </p:cNvSpPr>
          <p:nvPr>
            <p:ph type="sldNum" sz="quarter" idx="12"/>
          </p:nvPr>
        </p:nvSpPr>
        <p:spPr/>
        <p:txBody>
          <a:bodyPr/>
          <a:lstStyle/>
          <a:p>
            <a:fld id="{E205D82C-95A1-431E-8E38-AA614A14CDCF}" type="slidenum">
              <a:rPr kumimoji="1" lang="ja-JP" altLang="en-US" smtClean="0"/>
              <a:t>76</a:t>
            </a:fld>
            <a:endParaRPr kumimoji="1" lang="ja-JP" altLang="en-US"/>
          </a:p>
        </p:txBody>
      </p:sp>
    </p:spTree>
    <p:extLst>
      <p:ext uri="{BB962C8B-B14F-4D97-AF65-F5344CB8AC3E}">
        <p14:creationId xmlns:p14="http://schemas.microsoft.com/office/powerpoint/2010/main" val="24685067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6A7847-6E1D-3528-ABA3-0AA1D979BEBF}"/>
              </a:ext>
            </a:extLst>
          </p:cNvPr>
          <p:cNvSpPr>
            <a:spLocks noGrp="1"/>
          </p:cNvSpPr>
          <p:nvPr>
            <p:ph type="title"/>
          </p:nvPr>
        </p:nvSpPr>
        <p:spPr/>
        <p:txBody>
          <a:bodyPr>
            <a:noAutofit/>
          </a:bodyPr>
          <a:lstStyle/>
          <a:p>
            <a:r>
              <a:rPr kumimoji="1" lang="ja-JP" altLang="en-US" sz="2400" dirty="0"/>
              <a:t>全体まとめ①</a:t>
            </a:r>
          </a:p>
        </p:txBody>
      </p:sp>
      <p:sp>
        <p:nvSpPr>
          <p:cNvPr id="3" name="コンテンツ プレースホルダー 2">
            <a:extLst>
              <a:ext uri="{FF2B5EF4-FFF2-40B4-BE49-F238E27FC236}">
                <a16:creationId xmlns:a16="http://schemas.microsoft.com/office/drawing/2014/main" id="{C38BD837-D589-BCF7-46DF-5D56810D44CB}"/>
              </a:ext>
            </a:extLst>
          </p:cNvPr>
          <p:cNvSpPr>
            <a:spLocks noGrp="1"/>
          </p:cNvSpPr>
          <p:nvPr>
            <p:ph idx="1"/>
          </p:nvPr>
        </p:nvSpPr>
        <p:spPr>
          <a:xfrm>
            <a:off x="321845" y="644894"/>
            <a:ext cx="8174085" cy="6038078"/>
          </a:xfrm>
        </p:spPr>
        <p:txBody>
          <a:bodyPr>
            <a:normAutofit/>
          </a:bodyPr>
          <a:lstStyle/>
          <a:p>
            <a:pPr marL="0" indent="0">
              <a:buNone/>
            </a:pPr>
            <a:r>
              <a:rPr kumimoji="1" lang="ja-JP" altLang="en-US" sz="2000" b="1" dirty="0"/>
              <a:t>自然言語処理</a:t>
            </a:r>
            <a:r>
              <a:rPr kumimoji="1" lang="ja-JP" altLang="en-US" sz="2000" dirty="0"/>
              <a:t>は、は、人間が普段使う言語（日本語、英語など）をコンピュータが理解したり、生成する技術</a:t>
            </a:r>
          </a:p>
          <a:p>
            <a:pPr marL="0" indent="0">
              <a:buNone/>
            </a:pPr>
            <a:endParaRPr kumimoji="1" lang="en-US" altLang="ja-JP" sz="2000" dirty="0"/>
          </a:p>
          <a:p>
            <a:pPr marL="0" indent="0">
              <a:buNone/>
            </a:pPr>
            <a:r>
              <a:rPr kumimoji="1" lang="en-US" altLang="ja-JP" sz="2000" dirty="0"/>
              <a:t>【</a:t>
            </a:r>
            <a:r>
              <a:rPr lang="ja-JP" altLang="en-US" sz="2000" dirty="0"/>
              <a:t>自然言語処理のさまざまな応用</a:t>
            </a:r>
            <a:r>
              <a:rPr kumimoji="1" lang="en-US" altLang="ja-JP" sz="2000" dirty="0"/>
              <a:t>】</a:t>
            </a:r>
          </a:p>
          <a:p>
            <a:pPr marL="0" indent="0">
              <a:buNone/>
            </a:pPr>
            <a:r>
              <a:rPr kumimoji="1" lang="ja-JP" altLang="en-US" sz="2000" b="1" dirty="0"/>
              <a:t>情報検索</a:t>
            </a:r>
            <a:r>
              <a:rPr lang="ja-JP" altLang="en-US" sz="2000" b="1" dirty="0"/>
              <a:t>、</a:t>
            </a:r>
            <a:r>
              <a:rPr kumimoji="1" lang="en-US" altLang="ja-JP" sz="2000" b="1" dirty="0"/>
              <a:t>AI</a:t>
            </a:r>
            <a:r>
              <a:rPr kumimoji="1" lang="ja-JP" altLang="en-US" sz="2000" b="1" dirty="0"/>
              <a:t>との対話、</a:t>
            </a:r>
            <a:r>
              <a:rPr kumimoji="1" lang="en-US" altLang="ja-JP" sz="2000" b="1" dirty="0"/>
              <a:t>AI</a:t>
            </a:r>
            <a:r>
              <a:rPr kumimoji="1" lang="ja-JP" altLang="en-US" sz="2000" b="1" dirty="0"/>
              <a:t>への指示、</a:t>
            </a:r>
            <a:r>
              <a:rPr lang="ja-JP" altLang="en-US" sz="2000" b="1" dirty="0"/>
              <a:t>プログラミング支援</a:t>
            </a:r>
            <a:r>
              <a:rPr kumimoji="1" lang="ja-JP" altLang="en-US" sz="2000" b="1" dirty="0"/>
              <a:t>、人間の指示による文書の作成や推敲、翻訳、要約</a:t>
            </a:r>
            <a:endParaRPr kumimoji="1" lang="en-US" altLang="ja-JP" sz="2000" dirty="0"/>
          </a:p>
          <a:p>
            <a:pPr marL="0" indent="0">
              <a:buNone/>
            </a:pPr>
            <a:endParaRPr lang="en-US" altLang="ja-JP" sz="2000" dirty="0"/>
          </a:p>
          <a:p>
            <a:pPr marL="0" indent="0">
              <a:buNone/>
            </a:pPr>
            <a:r>
              <a:rPr kumimoji="1" lang="ja-JP" altLang="en-US" sz="2000" b="1" dirty="0"/>
              <a:t>単語の特徴ベクトル</a:t>
            </a:r>
            <a:r>
              <a:rPr kumimoji="1" lang="ja-JP" altLang="en-US" sz="2000" dirty="0"/>
              <a:t>は、単語を数値化したもの</a:t>
            </a:r>
            <a:endParaRPr kumimoji="1" lang="en-US" altLang="ja-JP" sz="2000" dirty="0"/>
          </a:p>
          <a:p>
            <a:pPr marL="0" indent="0">
              <a:buNone/>
            </a:pPr>
            <a:endParaRPr kumimoji="1" lang="en-US" altLang="ja-JP" sz="2000" dirty="0"/>
          </a:p>
          <a:p>
            <a:pPr marL="0" indent="0">
              <a:buNone/>
            </a:pPr>
            <a:r>
              <a:rPr kumimoji="1" lang="en-US" altLang="ja-JP" sz="2000" dirty="0"/>
              <a:t>【</a:t>
            </a:r>
            <a:r>
              <a:rPr kumimoji="1" lang="ja-JP" altLang="en-US" sz="2000" dirty="0"/>
              <a:t>分布仮説</a:t>
            </a:r>
            <a:r>
              <a:rPr kumimoji="1" lang="en-US" altLang="ja-JP" sz="2000" dirty="0"/>
              <a:t>】</a:t>
            </a:r>
            <a:endParaRPr lang="en-US" altLang="ja-JP" sz="2000" dirty="0"/>
          </a:p>
          <a:p>
            <a:r>
              <a:rPr kumimoji="1" lang="ja-JP" altLang="en-US" sz="2000" dirty="0"/>
              <a:t>同じ文脈で出現する単語は類似する意味を持つ。</a:t>
            </a:r>
          </a:p>
          <a:p>
            <a:pPr marL="0" indent="0">
              <a:buNone/>
            </a:pPr>
            <a:r>
              <a:rPr kumimoji="1" lang="en-US" altLang="ja-JP" sz="2000" dirty="0"/>
              <a:t>【Word2vec】</a:t>
            </a:r>
          </a:p>
          <a:p>
            <a:r>
              <a:rPr kumimoji="1" lang="ja-JP" altLang="en-US" sz="2000" dirty="0"/>
              <a:t>意味の近い単語が数値空間で近くに配置される。</a:t>
            </a:r>
          </a:p>
          <a:p>
            <a:pPr marL="0" indent="0">
              <a:buNone/>
            </a:pPr>
            <a:endParaRPr kumimoji="1" lang="ja-JP" altLang="en-US" sz="2000" dirty="0"/>
          </a:p>
        </p:txBody>
      </p:sp>
      <p:sp>
        <p:nvSpPr>
          <p:cNvPr id="4" name="スライド番号プレースホルダー 3">
            <a:extLst>
              <a:ext uri="{FF2B5EF4-FFF2-40B4-BE49-F238E27FC236}">
                <a16:creationId xmlns:a16="http://schemas.microsoft.com/office/drawing/2014/main" id="{73A610B6-D0C1-F58A-38BB-13C6E61E3589}"/>
              </a:ext>
            </a:extLst>
          </p:cNvPr>
          <p:cNvSpPr>
            <a:spLocks noGrp="1"/>
          </p:cNvSpPr>
          <p:nvPr>
            <p:ph type="sldNum" sz="quarter" idx="12"/>
          </p:nvPr>
        </p:nvSpPr>
        <p:spPr/>
        <p:txBody>
          <a:bodyPr/>
          <a:lstStyle/>
          <a:p>
            <a:fld id="{E205D82C-95A1-431E-8E38-AA614A14CDCF}" type="slidenum">
              <a:rPr kumimoji="1" lang="ja-JP" altLang="en-US" smtClean="0"/>
              <a:t>77</a:t>
            </a:fld>
            <a:endParaRPr kumimoji="1" lang="ja-JP" altLang="en-US"/>
          </a:p>
        </p:txBody>
      </p:sp>
    </p:spTree>
    <p:extLst>
      <p:ext uri="{BB962C8B-B14F-4D97-AF65-F5344CB8AC3E}">
        <p14:creationId xmlns:p14="http://schemas.microsoft.com/office/powerpoint/2010/main" val="27025829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6A7847-6E1D-3528-ABA3-0AA1D979BEBF}"/>
              </a:ext>
            </a:extLst>
          </p:cNvPr>
          <p:cNvSpPr>
            <a:spLocks noGrp="1"/>
          </p:cNvSpPr>
          <p:nvPr>
            <p:ph type="title"/>
          </p:nvPr>
        </p:nvSpPr>
        <p:spPr/>
        <p:txBody>
          <a:bodyPr>
            <a:noAutofit/>
          </a:bodyPr>
          <a:lstStyle/>
          <a:p>
            <a:r>
              <a:rPr kumimoji="1" lang="ja-JP" altLang="en-US" sz="2400" dirty="0"/>
              <a:t>全体まとめ</a:t>
            </a:r>
            <a:r>
              <a:rPr lang="ja-JP" altLang="en-US" sz="2400" dirty="0"/>
              <a:t>②</a:t>
            </a:r>
            <a:endParaRPr kumimoji="1" lang="ja-JP" altLang="en-US" sz="2400" dirty="0"/>
          </a:p>
        </p:txBody>
      </p:sp>
      <p:sp>
        <p:nvSpPr>
          <p:cNvPr id="3" name="コンテンツ プレースホルダー 2">
            <a:extLst>
              <a:ext uri="{FF2B5EF4-FFF2-40B4-BE49-F238E27FC236}">
                <a16:creationId xmlns:a16="http://schemas.microsoft.com/office/drawing/2014/main" id="{C38BD837-D589-BCF7-46DF-5D56810D44CB}"/>
              </a:ext>
            </a:extLst>
          </p:cNvPr>
          <p:cNvSpPr>
            <a:spLocks noGrp="1"/>
          </p:cNvSpPr>
          <p:nvPr>
            <p:ph idx="1"/>
          </p:nvPr>
        </p:nvSpPr>
        <p:spPr>
          <a:xfrm>
            <a:off x="321845" y="644893"/>
            <a:ext cx="8461208" cy="6167116"/>
          </a:xfrm>
        </p:spPr>
        <p:txBody>
          <a:bodyPr>
            <a:normAutofit fontScale="55000" lnSpcReduction="20000"/>
          </a:bodyPr>
          <a:lstStyle/>
          <a:p>
            <a:pPr marL="0" indent="0">
              <a:buNone/>
            </a:pPr>
            <a:r>
              <a:rPr kumimoji="1" lang="ja-JP" altLang="en-US" b="1" u="sng" dirty="0"/>
              <a:t>チャットボット</a:t>
            </a:r>
          </a:p>
          <a:p>
            <a:r>
              <a:rPr kumimoji="1" lang="ja-JP" altLang="en-US" sz="2400" b="1" dirty="0"/>
              <a:t>用途</a:t>
            </a:r>
            <a:r>
              <a:rPr lang="ja-JP" altLang="en-US" sz="2400" dirty="0"/>
              <a:t>：翻訳、校正、リサーチ支援、要約、プログラミング支援、自学自習支援、顧客サービス、エンターテインメント、日常業務サポートなどさまざま</a:t>
            </a:r>
            <a:endParaRPr lang="en-US" altLang="ja-JP" sz="2400" dirty="0"/>
          </a:p>
          <a:p>
            <a:r>
              <a:rPr lang="ja-JP" altLang="en-US" sz="2400" b="1" dirty="0"/>
              <a:t>期待される効果</a:t>
            </a:r>
            <a:r>
              <a:rPr lang="ja-JP" altLang="en-US" sz="2400" dirty="0"/>
              <a:t>：サービス品質の向上、</a:t>
            </a:r>
            <a:r>
              <a:rPr lang="en-US" altLang="ja-JP" sz="2400" dirty="0"/>
              <a:t>AI</a:t>
            </a:r>
            <a:r>
              <a:rPr lang="ja-JP" altLang="en-US" sz="2400" dirty="0"/>
              <a:t>と人間の共同、人間では気づきにくい過ちの発見、多言語対応など</a:t>
            </a:r>
          </a:p>
          <a:p>
            <a:r>
              <a:rPr lang="ja-JP" altLang="en-US" sz="2400" b="1" dirty="0"/>
              <a:t>利用上の注意点</a:t>
            </a:r>
            <a:endParaRPr lang="en-US" altLang="ja-JP" sz="2400" dirty="0"/>
          </a:p>
          <a:p>
            <a:pPr lvl="1"/>
            <a:r>
              <a:rPr lang="ja-JP" altLang="en-US" dirty="0"/>
              <a:t>不正確な情報を提供することがある。</a:t>
            </a:r>
          </a:p>
          <a:p>
            <a:pPr lvl="1"/>
            <a:r>
              <a:rPr lang="ja-JP" altLang="en-US" dirty="0"/>
              <a:t>著作権に違反するコンテンツを生成するリスク。</a:t>
            </a:r>
          </a:p>
          <a:p>
            <a:pPr lvl="1"/>
            <a:r>
              <a:rPr lang="ja-JP" altLang="en-US" dirty="0"/>
              <a:t>プライバシーを侵害する情報をオンラインサービスに与えないように注意。</a:t>
            </a:r>
          </a:p>
          <a:p>
            <a:pPr lvl="1"/>
            <a:r>
              <a:rPr lang="ja-JP" altLang="en-US" dirty="0"/>
              <a:t>大学の課題での丸写しは不適切。</a:t>
            </a:r>
          </a:p>
          <a:p>
            <a:pPr marL="0" indent="0">
              <a:buNone/>
            </a:pPr>
            <a:endParaRPr kumimoji="1" lang="en-US" altLang="ja-JP" b="1" u="sng" dirty="0"/>
          </a:p>
          <a:p>
            <a:pPr marL="0" indent="0">
              <a:buNone/>
            </a:pPr>
            <a:r>
              <a:rPr kumimoji="1" lang="ja-JP" altLang="en-US" b="1" u="sng" dirty="0"/>
              <a:t>チャットボットのベストプラクティス</a:t>
            </a:r>
          </a:p>
          <a:p>
            <a:pPr marL="0" indent="0">
              <a:buNone/>
            </a:pPr>
            <a:r>
              <a:rPr kumimoji="1" lang="ja-JP" altLang="en-US" b="1" u="sng" dirty="0"/>
              <a:t>プロンプト</a:t>
            </a:r>
            <a:endParaRPr kumimoji="1" lang="en-US" altLang="ja-JP" b="1" u="sng" dirty="0"/>
          </a:p>
          <a:p>
            <a:r>
              <a:rPr kumimoji="1" lang="ja-JP" altLang="en-US" b="1" dirty="0"/>
              <a:t>プロンプト</a:t>
            </a:r>
            <a:r>
              <a:rPr lang="ja-JP" altLang="en-US" dirty="0"/>
              <a:t>は、</a:t>
            </a:r>
            <a:r>
              <a:rPr lang="ja-JP" altLang="en-US" b="1" dirty="0"/>
              <a:t>チャットボット</a:t>
            </a:r>
            <a:r>
              <a:rPr lang="ja-JP" altLang="en-US" dirty="0"/>
              <a:t>への</a:t>
            </a:r>
            <a:r>
              <a:rPr kumimoji="1" lang="ja-JP" altLang="en-US" b="1" dirty="0"/>
              <a:t>質問や要求</a:t>
            </a:r>
            <a:r>
              <a:rPr kumimoji="1" lang="ja-JP" altLang="en-US" dirty="0"/>
              <a:t>を、</a:t>
            </a:r>
            <a:r>
              <a:rPr kumimoji="1" lang="ja-JP" altLang="en-US" b="1" dirty="0"/>
              <a:t>明確</a:t>
            </a:r>
            <a:r>
              <a:rPr kumimoji="1" lang="ja-JP" altLang="en-US" dirty="0"/>
              <a:t>かつ</a:t>
            </a:r>
            <a:r>
              <a:rPr kumimoji="1" lang="ja-JP" altLang="en-US" b="1" dirty="0"/>
              <a:t>具体的</a:t>
            </a:r>
            <a:r>
              <a:rPr kumimoji="1" lang="ja-JP" altLang="en-US" dirty="0"/>
              <a:t>に</a:t>
            </a:r>
            <a:endParaRPr kumimoji="1" lang="en-US" altLang="ja-JP" dirty="0"/>
          </a:p>
          <a:p>
            <a:r>
              <a:rPr kumimoji="1" lang="ja-JP" altLang="en-US" b="1" dirty="0"/>
              <a:t>以前の </a:t>
            </a:r>
            <a:r>
              <a:rPr kumimoji="1" lang="en-US" altLang="ja-JP" b="1" dirty="0"/>
              <a:t>AI </a:t>
            </a:r>
            <a:r>
              <a:rPr kumimoji="1" lang="ja-JP" altLang="en-US" b="1" dirty="0"/>
              <a:t>の</a:t>
            </a:r>
            <a:r>
              <a:rPr lang="ja-JP" altLang="en-US" b="1" dirty="0"/>
              <a:t>対話</a:t>
            </a:r>
            <a:r>
              <a:rPr kumimoji="1" lang="ja-JP" altLang="en-US" dirty="0"/>
              <a:t>に対する</a:t>
            </a:r>
            <a:r>
              <a:rPr kumimoji="1" lang="ja-JP" altLang="en-US" b="1" dirty="0"/>
              <a:t>追加要求</a:t>
            </a:r>
            <a:r>
              <a:rPr lang="ja-JP" altLang="en-US" dirty="0"/>
              <a:t>（</a:t>
            </a:r>
            <a:r>
              <a:rPr kumimoji="1" lang="ja-JP" altLang="en-US" b="1" dirty="0"/>
              <a:t>明確化、追加情報の要求</a:t>
            </a:r>
            <a:r>
              <a:rPr kumimoji="1" lang="ja-JP" altLang="en-US" dirty="0"/>
              <a:t>など）も可能</a:t>
            </a:r>
          </a:p>
          <a:p>
            <a:pPr marL="0" indent="0">
              <a:buNone/>
            </a:pPr>
            <a:r>
              <a:rPr kumimoji="1" lang="ja-JP" altLang="en-US" b="1" u="sng" dirty="0"/>
              <a:t>適切な追加データを与える</a:t>
            </a:r>
            <a:endParaRPr kumimoji="1" lang="en-US" altLang="ja-JP" b="1" u="sng" dirty="0"/>
          </a:p>
          <a:p>
            <a:r>
              <a:rPr kumimoji="1" lang="ja-JP" altLang="en-US" b="1" dirty="0"/>
              <a:t>追加データ（</a:t>
            </a:r>
            <a:r>
              <a:rPr kumimoji="1" lang="ja-JP" altLang="en-US" sz="2800" b="1" dirty="0"/>
              <a:t>関連情報、事例、データ</a:t>
            </a:r>
            <a:r>
              <a:rPr kumimoji="1" lang="ja-JP" altLang="en-US" sz="2800" dirty="0"/>
              <a:t>など</a:t>
            </a:r>
            <a:r>
              <a:rPr kumimoji="1" lang="ja-JP" altLang="en-US" dirty="0"/>
              <a:t>）をプロンプトとして与えることで、回答の改善を行う</a:t>
            </a:r>
          </a:p>
          <a:p>
            <a:pPr marL="0" indent="0">
              <a:buNone/>
            </a:pPr>
            <a:r>
              <a:rPr kumimoji="1" lang="ja-JP" altLang="en-US" b="1" u="sng" dirty="0"/>
              <a:t>回答の根拠の確認</a:t>
            </a:r>
            <a:endParaRPr kumimoji="1" lang="en-US" altLang="ja-JP" b="1" u="sng" dirty="0"/>
          </a:p>
          <a:p>
            <a:r>
              <a:rPr lang="en-US" altLang="ja-JP" dirty="0"/>
              <a:t>AI </a:t>
            </a:r>
            <a:r>
              <a:rPr lang="ja-JP" altLang="en-US" dirty="0"/>
              <a:t>の回答について、</a:t>
            </a:r>
            <a:r>
              <a:rPr kumimoji="1" lang="ja-JP" altLang="en-US" dirty="0"/>
              <a:t>正確性</a:t>
            </a:r>
            <a:r>
              <a:rPr lang="ja-JP" altLang="en-US" dirty="0"/>
              <a:t>や根拠を確認</a:t>
            </a:r>
            <a:endParaRPr kumimoji="1" lang="en-US" altLang="ja-JP" dirty="0"/>
          </a:p>
          <a:p>
            <a:r>
              <a:rPr kumimoji="1" lang="ja-JP" altLang="en-US" b="1" dirty="0"/>
              <a:t>チャットボット</a:t>
            </a:r>
            <a:r>
              <a:rPr kumimoji="1" lang="ja-JP" altLang="en-US" dirty="0"/>
              <a:t>と</a:t>
            </a:r>
            <a:r>
              <a:rPr kumimoji="1" lang="ja-JP" altLang="en-US" b="1" dirty="0"/>
              <a:t>インターネット検索を統合したサービス</a:t>
            </a:r>
            <a:r>
              <a:rPr kumimoji="1" lang="ja-JP" altLang="en-US" dirty="0"/>
              <a:t>は、</a:t>
            </a:r>
            <a:r>
              <a:rPr lang="ja-JP" altLang="en-US" dirty="0"/>
              <a:t>回答の根拠の</a:t>
            </a:r>
            <a:r>
              <a:rPr lang="ja-JP" altLang="en-US"/>
              <a:t>確認</a:t>
            </a:r>
            <a:r>
              <a:rPr kumimoji="1" lang="ja-JP" altLang="en-US"/>
              <a:t>を</a:t>
            </a:r>
            <a:r>
              <a:rPr lang="ja-JP" altLang="en-US"/>
              <a:t>サポート</a:t>
            </a:r>
            <a:endParaRPr kumimoji="1" lang="en-US" altLang="ja-JP" dirty="0"/>
          </a:p>
        </p:txBody>
      </p:sp>
      <p:sp>
        <p:nvSpPr>
          <p:cNvPr id="4" name="スライド番号プレースホルダー 3">
            <a:extLst>
              <a:ext uri="{FF2B5EF4-FFF2-40B4-BE49-F238E27FC236}">
                <a16:creationId xmlns:a16="http://schemas.microsoft.com/office/drawing/2014/main" id="{73A610B6-D0C1-F58A-38BB-13C6E61E3589}"/>
              </a:ext>
            </a:extLst>
          </p:cNvPr>
          <p:cNvSpPr>
            <a:spLocks noGrp="1"/>
          </p:cNvSpPr>
          <p:nvPr>
            <p:ph type="sldNum" sz="quarter" idx="12"/>
          </p:nvPr>
        </p:nvSpPr>
        <p:spPr/>
        <p:txBody>
          <a:bodyPr/>
          <a:lstStyle/>
          <a:p>
            <a:fld id="{E205D82C-95A1-431E-8E38-AA614A14CDCF}" type="slidenum">
              <a:rPr kumimoji="1" lang="ja-JP" altLang="en-US" smtClean="0"/>
              <a:t>78</a:t>
            </a:fld>
            <a:endParaRPr kumimoji="1" lang="ja-JP" altLang="en-US"/>
          </a:p>
        </p:txBody>
      </p:sp>
    </p:spTree>
    <p:extLst>
      <p:ext uri="{BB962C8B-B14F-4D97-AF65-F5344CB8AC3E}">
        <p14:creationId xmlns:p14="http://schemas.microsoft.com/office/powerpoint/2010/main" val="22563111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0" y="1741337"/>
            <a:ext cx="7014881" cy="2387918"/>
          </a:xfrm>
        </p:spPr>
        <p:txBody>
          <a:bodyPr anchor="b">
            <a:normAutofit fontScale="90000"/>
          </a:bodyPr>
          <a:lstStyle/>
          <a:p>
            <a:r>
              <a:rPr lang="ja-JP" altLang="en-US" sz="4500" dirty="0">
                <a:solidFill>
                  <a:schemeClr val="tx2"/>
                </a:solidFill>
              </a:rPr>
              <a:t>リカレントニューラルネットワークと </a:t>
            </a:r>
            <a:r>
              <a:rPr lang="en-US" altLang="ja-JP" sz="4500" dirty="0">
                <a:solidFill>
                  <a:schemeClr val="tx2"/>
                </a:solidFill>
              </a:rPr>
              <a:t>Transformer</a:t>
            </a:r>
            <a:br>
              <a:rPr lang="en-US" altLang="ja-JP" sz="4500" dirty="0">
                <a:solidFill>
                  <a:schemeClr val="tx2"/>
                </a:solidFill>
              </a:rPr>
            </a:br>
            <a:r>
              <a:rPr lang="ja-JP" altLang="en-US" sz="4500" dirty="0">
                <a:solidFill>
                  <a:schemeClr val="tx2"/>
                </a:solidFill>
              </a:rPr>
              <a:t>（興味のある人のための追加資料。自習用）</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79</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2906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AD88448-5387-4E74-054E-FE4A6FF17D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楕円 2">
            <a:extLst>
              <a:ext uri="{FF2B5EF4-FFF2-40B4-BE49-F238E27FC236}">
                <a16:creationId xmlns:a16="http://schemas.microsoft.com/office/drawing/2014/main" id="{18C52FDA-87AF-9D72-9259-A41E1F8A2557}"/>
              </a:ext>
            </a:extLst>
          </p:cNvPr>
          <p:cNvSpPr/>
          <p:nvPr/>
        </p:nvSpPr>
        <p:spPr>
          <a:xfrm>
            <a:off x="397042" y="511342"/>
            <a:ext cx="7760369" cy="612407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楕円 3">
            <a:extLst>
              <a:ext uri="{FF2B5EF4-FFF2-40B4-BE49-F238E27FC236}">
                <a16:creationId xmlns:a16="http://schemas.microsoft.com/office/drawing/2014/main" id="{621E9C86-3AAD-96FF-7762-AF28CE5C1859}"/>
              </a:ext>
            </a:extLst>
          </p:cNvPr>
          <p:cNvSpPr/>
          <p:nvPr/>
        </p:nvSpPr>
        <p:spPr>
          <a:xfrm>
            <a:off x="986589" y="1822785"/>
            <a:ext cx="6671511" cy="459004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知的な</a:t>
            </a:r>
            <a:r>
              <a:rPr kumimoji="1" lang="en-US" altLang="ja-JP"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IT</a:t>
            </a:r>
            <a:r>
              <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システム</a:t>
            </a:r>
          </a:p>
        </p:txBody>
      </p:sp>
      <p:sp>
        <p:nvSpPr>
          <p:cNvPr id="5" name="楕円 4">
            <a:extLst>
              <a:ext uri="{FF2B5EF4-FFF2-40B4-BE49-F238E27FC236}">
                <a16:creationId xmlns:a16="http://schemas.microsoft.com/office/drawing/2014/main" id="{6B81A2B0-10EA-896E-F9E1-584D80B29865}"/>
              </a:ext>
            </a:extLst>
          </p:cNvPr>
          <p:cNvSpPr/>
          <p:nvPr/>
        </p:nvSpPr>
        <p:spPr>
          <a:xfrm>
            <a:off x="1576136" y="3200400"/>
            <a:ext cx="5528511" cy="306989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09E15F69-62D3-E941-EB06-2A332BD1C6E9}"/>
              </a:ext>
            </a:extLst>
          </p:cNvPr>
          <p:cNvSpPr txBox="1"/>
          <p:nvPr/>
        </p:nvSpPr>
        <p:spPr>
          <a:xfrm>
            <a:off x="2992855" y="1009392"/>
            <a:ext cx="457200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知的なITシステム</a:t>
            </a:r>
          </a:p>
        </p:txBody>
      </p:sp>
      <p:sp>
        <p:nvSpPr>
          <p:cNvPr id="8" name="テキスト ボックス 7">
            <a:extLst>
              <a:ext uri="{FF2B5EF4-FFF2-40B4-BE49-F238E27FC236}">
                <a16:creationId xmlns:a16="http://schemas.microsoft.com/office/drawing/2014/main" id="{D94A4BDA-D25E-4F04-E9DB-68EF07375D91}"/>
              </a:ext>
            </a:extLst>
          </p:cNvPr>
          <p:cNvSpPr txBox="1"/>
          <p:nvPr/>
        </p:nvSpPr>
        <p:spPr>
          <a:xfrm>
            <a:off x="3519236" y="356877"/>
            <a:ext cx="1415772" cy="4616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人工知能</a:t>
            </a:r>
          </a:p>
        </p:txBody>
      </p:sp>
      <p:sp>
        <p:nvSpPr>
          <p:cNvPr id="9" name="テキスト ボックス 8">
            <a:extLst>
              <a:ext uri="{FF2B5EF4-FFF2-40B4-BE49-F238E27FC236}">
                <a16:creationId xmlns:a16="http://schemas.microsoft.com/office/drawing/2014/main" id="{6FB3AF90-AED7-A1EF-F91B-E539F950854D}"/>
              </a:ext>
            </a:extLst>
          </p:cNvPr>
          <p:cNvSpPr txBox="1"/>
          <p:nvPr/>
        </p:nvSpPr>
        <p:spPr>
          <a:xfrm>
            <a:off x="3569340" y="1678750"/>
            <a:ext cx="1415772" cy="4616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機械学習</a:t>
            </a:r>
          </a:p>
        </p:txBody>
      </p:sp>
      <p:sp>
        <p:nvSpPr>
          <p:cNvPr id="11" name="テキスト ボックス 10">
            <a:extLst>
              <a:ext uri="{FF2B5EF4-FFF2-40B4-BE49-F238E27FC236}">
                <a16:creationId xmlns:a16="http://schemas.microsoft.com/office/drawing/2014/main" id="{8863FEF5-D42A-F289-05F0-8D2DB1334356}"/>
              </a:ext>
            </a:extLst>
          </p:cNvPr>
          <p:cNvSpPr txBox="1"/>
          <p:nvPr/>
        </p:nvSpPr>
        <p:spPr>
          <a:xfrm>
            <a:off x="2195763" y="2316409"/>
            <a:ext cx="456598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データから</a:t>
            </a:r>
            <a:r>
              <a:rPr kumimoji="0"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し、知的能力を向上</a:t>
            </a:r>
          </a:p>
        </p:txBody>
      </p:sp>
      <p:sp>
        <p:nvSpPr>
          <p:cNvPr id="12" name="テキスト ボックス 11">
            <a:extLst>
              <a:ext uri="{FF2B5EF4-FFF2-40B4-BE49-F238E27FC236}">
                <a16:creationId xmlns:a16="http://schemas.microsoft.com/office/drawing/2014/main" id="{AB32A786-4DB9-526E-EE94-0404FBED5B11}"/>
              </a:ext>
            </a:extLst>
          </p:cNvPr>
          <p:cNvSpPr txBox="1"/>
          <p:nvPr/>
        </p:nvSpPr>
        <p:spPr>
          <a:xfrm>
            <a:off x="2845016" y="3111713"/>
            <a:ext cx="2954655" cy="4616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ディープラーニング</a:t>
            </a:r>
          </a:p>
        </p:txBody>
      </p:sp>
      <p:sp>
        <p:nvSpPr>
          <p:cNvPr id="14" name="テキスト ボックス 13">
            <a:extLst>
              <a:ext uri="{FF2B5EF4-FFF2-40B4-BE49-F238E27FC236}">
                <a16:creationId xmlns:a16="http://schemas.microsoft.com/office/drawing/2014/main" id="{21669F09-56C6-8A47-4557-C3ED0AC72B6E}"/>
              </a:ext>
            </a:extLst>
          </p:cNvPr>
          <p:cNvSpPr txBox="1"/>
          <p:nvPr/>
        </p:nvSpPr>
        <p:spPr>
          <a:xfrm>
            <a:off x="2189747" y="3978921"/>
            <a:ext cx="4572000"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データから</a:t>
            </a:r>
            <a:r>
              <a:rPr kumimoji="0"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し、複雑なタスクを実行。</a:t>
            </a:r>
            <a:r>
              <a:rPr kumimoji="0"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多層のニューラルネットワーク</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p>
        </p:txBody>
      </p:sp>
    </p:spTree>
    <p:extLst>
      <p:ext uri="{BB962C8B-B14F-4D97-AF65-F5344CB8AC3E}">
        <p14:creationId xmlns:p14="http://schemas.microsoft.com/office/powerpoint/2010/main" val="15177990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BAD18CF-4A39-974D-D0CC-2031AC0B6343}"/>
              </a:ext>
            </a:extLst>
          </p:cNvPr>
          <p:cNvSpPr>
            <a:spLocks noGrp="1"/>
          </p:cNvSpPr>
          <p:nvPr>
            <p:ph idx="1"/>
          </p:nvPr>
        </p:nvSpPr>
        <p:spPr>
          <a:xfrm>
            <a:off x="321845" y="1023185"/>
            <a:ext cx="8461208" cy="5333166"/>
          </a:xfrm>
        </p:spPr>
        <p:txBody>
          <a:bodyPr/>
          <a:lstStyle/>
          <a:p>
            <a:pPr marL="0" indent="0">
              <a:buNone/>
            </a:pPr>
            <a:r>
              <a:rPr lang="en-US" altLang="ja-JP" dirty="0"/>
              <a:t>【</a:t>
            </a:r>
            <a:r>
              <a:rPr lang="ja-JP" altLang="en-US" dirty="0"/>
              <a:t>自然言語処理の課題①</a:t>
            </a:r>
            <a:r>
              <a:rPr lang="en-US" altLang="ja-JP" dirty="0"/>
              <a:t>】</a:t>
            </a:r>
          </a:p>
          <a:p>
            <a:pPr marL="0" indent="0">
              <a:buNone/>
            </a:pPr>
            <a:endParaRPr lang="en-US" altLang="ja-JP" dirty="0"/>
          </a:p>
          <a:p>
            <a:pPr marL="0" indent="0">
              <a:buNone/>
            </a:pPr>
            <a:r>
              <a:rPr lang="ja-JP" altLang="en-US" dirty="0"/>
              <a:t>　　</a:t>
            </a:r>
            <a:r>
              <a:rPr lang="ja-JP" altLang="en-US" b="1" u="sng" dirty="0">
                <a:solidFill>
                  <a:srgbClr val="FF0000"/>
                </a:solidFill>
              </a:rPr>
              <a:t>語順が違っても扱える</a:t>
            </a:r>
            <a:r>
              <a:rPr lang="ja-JP" altLang="en-US" dirty="0"/>
              <a:t>こと</a:t>
            </a:r>
            <a:endParaRPr lang="en-US" altLang="ja-JP" dirty="0"/>
          </a:p>
          <a:p>
            <a:pPr marL="0" indent="0">
              <a:buNone/>
            </a:pPr>
            <a:endParaRPr lang="en-US" altLang="ja-JP" dirty="0"/>
          </a:p>
          <a:p>
            <a:pPr marL="0" indent="0">
              <a:buNone/>
            </a:pPr>
            <a:r>
              <a:rPr lang="ja-JP" altLang="en-US" dirty="0"/>
              <a:t>　　　今日は晴れだが、明日も晴れだ。</a:t>
            </a:r>
            <a:endParaRPr lang="en-US" altLang="ja-JP" dirty="0"/>
          </a:p>
          <a:p>
            <a:pPr marL="0" indent="0">
              <a:buNone/>
            </a:pPr>
            <a:r>
              <a:rPr kumimoji="1" lang="ja-JP" altLang="en-US" dirty="0"/>
              <a:t>　　　明日は晴れだが、今日も晴れだ。</a:t>
            </a:r>
          </a:p>
        </p:txBody>
      </p:sp>
      <p:sp>
        <p:nvSpPr>
          <p:cNvPr id="4" name="スライド番号プレースホルダー 3">
            <a:extLst>
              <a:ext uri="{FF2B5EF4-FFF2-40B4-BE49-F238E27FC236}">
                <a16:creationId xmlns:a16="http://schemas.microsoft.com/office/drawing/2014/main" id="{9224BF93-554F-6A82-601D-12482D2E3FF5}"/>
              </a:ext>
            </a:extLst>
          </p:cNvPr>
          <p:cNvSpPr>
            <a:spLocks noGrp="1"/>
          </p:cNvSpPr>
          <p:nvPr>
            <p:ph type="sldNum" sz="quarter" idx="12"/>
          </p:nvPr>
        </p:nvSpPr>
        <p:spPr/>
        <p:txBody>
          <a:bodyPr/>
          <a:lstStyle/>
          <a:p>
            <a:fld id="{E205D82C-95A1-431E-8E38-AA614A14CDCF}" type="slidenum">
              <a:rPr kumimoji="1" lang="ja-JP" altLang="en-US" smtClean="0"/>
              <a:pPr/>
              <a:t>80</a:t>
            </a:fld>
            <a:endParaRPr kumimoji="1" lang="ja-JP" altLang="en-US" dirty="0"/>
          </a:p>
        </p:txBody>
      </p:sp>
      <p:sp>
        <p:nvSpPr>
          <p:cNvPr id="2" name="テキスト ボックス 1">
            <a:extLst>
              <a:ext uri="{FF2B5EF4-FFF2-40B4-BE49-F238E27FC236}">
                <a16:creationId xmlns:a16="http://schemas.microsoft.com/office/drawing/2014/main" id="{D72A5311-C5C5-D6EE-4967-9B13F1711FF7}"/>
              </a:ext>
            </a:extLst>
          </p:cNvPr>
          <p:cNvSpPr txBox="1"/>
          <p:nvPr/>
        </p:nvSpPr>
        <p:spPr>
          <a:xfrm>
            <a:off x="2178050" y="5099050"/>
            <a:ext cx="2698175" cy="523220"/>
          </a:xfrm>
          <a:prstGeom prst="rect">
            <a:avLst/>
          </a:prstGeom>
          <a:noFill/>
        </p:spPr>
        <p:txBody>
          <a:bodyPr wrap="none" rtlCol="0">
            <a:spAutoFit/>
          </a:bodyPr>
          <a:lstStyle/>
          <a:p>
            <a:r>
              <a:rPr kumimoji="1" lang="ja-JP" altLang="en-US" sz="2800" dirty="0"/>
              <a:t>同じ意味の文章</a:t>
            </a:r>
          </a:p>
        </p:txBody>
      </p:sp>
    </p:spTree>
    <p:extLst>
      <p:ext uri="{BB962C8B-B14F-4D97-AF65-F5344CB8AC3E}">
        <p14:creationId xmlns:p14="http://schemas.microsoft.com/office/powerpoint/2010/main" val="19581011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5602BD-6A6B-49DC-9878-9A6364238612}"/>
              </a:ext>
            </a:extLst>
          </p:cNvPr>
          <p:cNvSpPr>
            <a:spLocks noGrp="1"/>
          </p:cNvSpPr>
          <p:nvPr>
            <p:ph type="title"/>
          </p:nvPr>
        </p:nvSpPr>
        <p:spPr/>
        <p:txBody>
          <a:bodyPr>
            <a:normAutofit fontScale="90000"/>
          </a:bodyPr>
          <a:lstStyle/>
          <a:p>
            <a:r>
              <a:rPr kumimoji="1" lang="ja-JP" altLang="en-US" dirty="0"/>
              <a:t>自然言語を扱うニューラルネットワーク</a:t>
            </a:r>
          </a:p>
        </p:txBody>
      </p:sp>
      <p:sp>
        <p:nvSpPr>
          <p:cNvPr id="3" name="コンテンツ プレースホルダー 2">
            <a:extLst>
              <a:ext uri="{FF2B5EF4-FFF2-40B4-BE49-F238E27FC236}">
                <a16:creationId xmlns:a16="http://schemas.microsoft.com/office/drawing/2014/main" id="{F3A1D8D0-73A5-49F0-AF28-05B81C7E6365}"/>
              </a:ext>
            </a:extLst>
          </p:cNvPr>
          <p:cNvSpPr>
            <a:spLocks noGrp="1"/>
          </p:cNvSpPr>
          <p:nvPr>
            <p:ph idx="1"/>
          </p:nvPr>
        </p:nvSpPr>
        <p:spPr>
          <a:xfrm>
            <a:off x="321844" y="846253"/>
            <a:ext cx="8765005" cy="5333166"/>
          </a:xfrm>
        </p:spPr>
        <p:txBody>
          <a:bodyPr/>
          <a:lstStyle/>
          <a:p>
            <a:pPr marL="0" indent="0">
              <a:buNone/>
            </a:pPr>
            <a:r>
              <a:rPr kumimoji="1" lang="en-US" altLang="ja-JP" dirty="0"/>
              <a:t>【</a:t>
            </a:r>
            <a:r>
              <a:rPr kumimoji="1" lang="ja-JP" altLang="en-US" dirty="0"/>
              <a:t>種類</a:t>
            </a:r>
            <a:r>
              <a:rPr kumimoji="1" lang="en-US" altLang="ja-JP" dirty="0"/>
              <a:t>】</a:t>
            </a:r>
          </a:p>
          <a:p>
            <a:r>
              <a:rPr kumimoji="1" lang="ja-JP" altLang="en-US" dirty="0"/>
              <a:t>リカレントニューラルネットワーク，</a:t>
            </a:r>
            <a:r>
              <a:rPr kumimoji="1" lang="en-US" altLang="ja-JP" dirty="0"/>
              <a:t>LSTM </a:t>
            </a:r>
            <a:r>
              <a:rPr kumimoji="1" lang="ja-JP" altLang="en-US" dirty="0"/>
              <a:t>やその改良版</a:t>
            </a:r>
            <a:endParaRPr kumimoji="1" lang="en-US" altLang="ja-JP" dirty="0"/>
          </a:p>
          <a:p>
            <a:pPr marL="0" indent="0">
              <a:buNone/>
            </a:pPr>
            <a:endParaRPr lang="en-US" altLang="ja-JP" dirty="0"/>
          </a:p>
          <a:p>
            <a:r>
              <a:rPr kumimoji="1" lang="en-US" altLang="ja-JP" dirty="0"/>
              <a:t>Transformer </a:t>
            </a:r>
            <a:r>
              <a:rPr lang="ja-JP" altLang="en-US" dirty="0"/>
              <a:t>（</a:t>
            </a:r>
            <a:r>
              <a:rPr lang="en-US" altLang="ja-JP" dirty="0"/>
              <a:t>2017</a:t>
            </a:r>
            <a:r>
              <a:rPr lang="ja-JP" altLang="en-US" dirty="0"/>
              <a:t>年発表）</a:t>
            </a:r>
            <a:r>
              <a:rPr kumimoji="1" lang="en-US" altLang="ja-JP" dirty="0"/>
              <a:t> </a:t>
            </a:r>
            <a:r>
              <a:rPr kumimoji="1" lang="ja-JP" altLang="en-US" dirty="0"/>
              <a:t>など</a:t>
            </a:r>
            <a:endParaRPr kumimoji="1"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472F564A-C451-4FC5-A7C6-4728A237D680}"/>
              </a:ext>
            </a:extLst>
          </p:cNvPr>
          <p:cNvSpPr>
            <a:spLocks noGrp="1"/>
          </p:cNvSpPr>
          <p:nvPr>
            <p:ph type="sldNum" sz="quarter" idx="12"/>
          </p:nvPr>
        </p:nvSpPr>
        <p:spPr/>
        <p:txBody>
          <a:bodyPr/>
          <a:lstStyle/>
          <a:p>
            <a:fld id="{E205D82C-95A1-431E-8E38-AA614A14CDCF}" type="slidenum">
              <a:rPr kumimoji="1" lang="ja-JP" altLang="en-US" smtClean="0"/>
              <a:pPr/>
              <a:t>81</a:t>
            </a:fld>
            <a:endParaRPr kumimoji="1" lang="ja-JP" altLang="en-US" dirty="0"/>
          </a:p>
        </p:txBody>
      </p:sp>
    </p:spTree>
    <p:extLst>
      <p:ext uri="{BB962C8B-B14F-4D97-AF65-F5344CB8AC3E}">
        <p14:creationId xmlns:p14="http://schemas.microsoft.com/office/powerpoint/2010/main" val="27591767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5602BD-6A6B-49DC-9878-9A6364238612}"/>
              </a:ext>
            </a:extLst>
          </p:cNvPr>
          <p:cNvSpPr>
            <a:spLocks noGrp="1"/>
          </p:cNvSpPr>
          <p:nvPr>
            <p:ph type="title"/>
          </p:nvPr>
        </p:nvSpPr>
        <p:spPr/>
        <p:txBody>
          <a:bodyPr>
            <a:normAutofit fontScale="90000"/>
          </a:bodyPr>
          <a:lstStyle/>
          <a:p>
            <a:r>
              <a:rPr kumimoji="1" lang="ja-JP" altLang="en-US" dirty="0"/>
              <a:t>自然言語を扱うニューラルネットワーク</a:t>
            </a:r>
          </a:p>
        </p:txBody>
      </p:sp>
      <p:sp>
        <p:nvSpPr>
          <p:cNvPr id="3" name="コンテンツ プレースホルダー 2">
            <a:extLst>
              <a:ext uri="{FF2B5EF4-FFF2-40B4-BE49-F238E27FC236}">
                <a16:creationId xmlns:a16="http://schemas.microsoft.com/office/drawing/2014/main" id="{F3A1D8D0-73A5-49F0-AF28-05B81C7E6365}"/>
              </a:ext>
            </a:extLst>
          </p:cNvPr>
          <p:cNvSpPr>
            <a:spLocks noGrp="1"/>
          </p:cNvSpPr>
          <p:nvPr>
            <p:ph idx="1"/>
          </p:nvPr>
        </p:nvSpPr>
        <p:spPr>
          <a:xfrm>
            <a:off x="321845" y="846253"/>
            <a:ext cx="7348956" cy="538047"/>
          </a:xfrm>
        </p:spPr>
        <p:txBody>
          <a:bodyPr/>
          <a:lstStyle/>
          <a:p>
            <a:pPr marL="0" indent="0">
              <a:buNone/>
            </a:pPr>
            <a:r>
              <a:rPr kumimoji="1" lang="ja-JP" altLang="en-US" dirty="0"/>
              <a:t>＜文章＞　＝　単語１　単語２　単語３</a:t>
            </a:r>
          </a:p>
        </p:txBody>
      </p:sp>
      <p:sp>
        <p:nvSpPr>
          <p:cNvPr id="4" name="スライド番号プレースホルダー 3">
            <a:extLst>
              <a:ext uri="{FF2B5EF4-FFF2-40B4-BE49-F238E27FC236}">
                <a16:creationId xmlns:a16="http://schemas.microsoft.com/office/drawing/2014/main" id="{472F564A-C451-4FC5-A7C6-4728A237D680}"/>
              </a:ext>
            </a:extLst>
          </p:cNvPr>
          <p:cNvSpPr>
            <a:spLocks noGrp="1"/>
          </p:cNvSpPr>
          <p:nvPr>
            <p:ph type="sldNum" sz="quarter" idx="12"/>
          </p:nvPr>
        </p:nvSpPr>
        <p:spPr/>
        <p:txBody>
          <a:bodyPr/>
          <a:lstStyle/>
          <a:p>
            <a:fld id="{E205D82C-95A1-431E-8E38-AA614A14CDCF}" type="slidenum">
              <a:rPr kumimoji="1" lang="ja-JP" altLang="en-US" smtClean="0"/>
              <a:pPr/>
              <a:t>82</a:t>
            </a:fld>
            <a:endParaRPr kumimoji="1" lang="ja-JP" altLang="en-US" dirty="0"/>
          </a:p>
        </p:txBody>
      </p:sp>
      <p:sp>
        <p:nvSpPr>
          <p:cNvPr id="6" name="テキスト ボックス 5">
            <a:extLst>
              <a:ext uri="{FF2B5EF4-FFF2-40B4-BE49-F238E27FC236}">
                <a16:creationId xmlns:a16="http://schemas.microsoft.com/office/drawing/2014/main" id="{B4DBDB8B-8119-3F4F-4893-9B0CEE5C7AE7}"/>
              </a:ext>
            </a:extLst>
          </p:cNvPr>
          <p:cNvSpPr txBox="1"/>
          <p:nvPr/>
        </p:nvSpPr>
        <p:spPr>
          <a:xfrm>
            <a:off x="647700" y="2051050"/>
            <a:ext cx="3005951" cy="400110"/>
          </a:xfrm>
          <a:prstGeom prst="rect">
            <a:avLst/>
          </a:prstGeom>
          <a:noFill/>
        </p:spPr>
        <p:txBody>
          <a:bodyPr wrap="none" rtlCol="0">
            <a:spAutoFit/>
          </a:bodyPr>
          <a:lstStyle/>
          <a:p>
            <a:r>
              <a:rPr kumimoji="1" lang="ja-JP" altLang="en-US" sz="2000" dirty="0"/>
              <a:t>単語１　単語２　単語３</a:t>
            </a:r>
          </a:p>
        </p:txBody>
      </p:sp>
      <p:sp>
        <p:nvSpPr>
          <p:cNvPr id="7" name="正方形/長方形 6">
            <a:extLst>
              <a:ext uri="{FF2B5EF4-FFF2-40B4-BE49-F238E27FC236}">
                <a16:creationId xmlns:a16="http://schemas.microsoft.com/office/drawing/2014/main" id="{2B594189-75BB-B4A1-604B-161701240400}"/>
              </a:ext>
            </a:extLst>
          </p:cNvPr>
          <p:cNvSpPr/>
          <p:nvPr/>
        </p:nvSpPr>
        <p:spPr>
          <a:xfrm>
            <a:off x="869950" y="2540000"/>
            <a:ext cx="419100" cy="27749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CD80D8C-16AE-AAED-F5CD-1A3B3DDBDC0C}"/>
              </a:ext>
            </a:extLst>
          </p:cNvPr>
          <p:cNvSpPr/>
          <p:nvPr/>
        </p:nvSpPr>
        <p:spPr>
          <a:xfrm>
            <a:off x="1890325" y="2540000"/>
            <a:ext cx="419100" cy="2774950"/>
          </a:xfrm>
          <a:prstGeom prst="rect">
            <a:avLst/>
          </a:prstGeom>
          <a:solidFill>
            <a:srgbClr val="FF80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4E28C13-0C20-8F28-1AA5-2E3A20AF9D6C}"/>
              </a:ext>
            </a:extLst>
          </p:cNvPr>
          <p:cNvSpPr/>
          <p:nvPr/>
        </p:nvSpPr>
        <p:spPr>
          <a:xfrm>
            <a:off x="2910700" y="2540000"/>
            <a:ext cx="419100" cy="277495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D1A765D8-61D5-6E7A-22FC-DF49404C0D4B}"/>
              </a:ext>
            </a:extLst>
          </p:cNvPr>
          <p:cNvSpPr txBox="1"/>
          <p:nvPr/>
        </p:nvSpPr>
        <p:spPr>
          <a:xfrm>
            <a:off x="474206" y="5438656"/>
            <a:ext cx="1210588" cy="707886"/>
          </a:xfrm>
          <a:prstGeom prst="rect">
            <a:avLst/>
          </a:prstGeom>
          <a:noFill/>
        </p:spPr>
        <p:txBody>
          <a:bodyPr wrap="none" rtlCol="0">
            <a:spAutoFit/>
          </a:bodyPr>
          <a:lstStyle/>
          <a:p>
            <a:pPr algn="ctr"/>
            <a:r>
              <a:rPr kumimoji="1" lang="ja-JP" altLang="en-US" sz="2000" dirty="0"/>
              <a:t>特徴</a:t>
            </a:r>
            <a:endParaRPr kumimoji="1" lang="en-US" altLang="ja-JP" sz="2000" dirty="0"/>
          </a:p>
          <a:p>
            <a:pPr algn="ctr"/>
            <a:r>
              <a:rPr kumimoji="1" lang="ja-JP" altLang="en-US" sz="2000" dirty="0"/>
              <a:t>ベクトル</a:t>
            </a:r>
          </a:p>
        </p:txBody>
      </p:sp>
      <p:sp>
        <p:nvSpPr>
          <p:cNvPr id="12" name="テキスト ボックス 11">
            <a:extLst>
              <a:ext uri="{FF2B5EF4-FFF2-40B4-BE49-F238E27FC236}">
                <a16:creationId xmlns:a16="http://schemas.microsoft.com/office/drawing/2014/main" id="{C946A059-9EB3-AD5E-4526-776988F619CF}"/>
              </a:ext>
            </a:extLst>
          </p:cNvPr>
          <p:cNvSpPr txBox="1"/>
          <p:nvPr/>
        </p:nvSpPr>
        <p:spPr>
          <a:xfrm>
            <a:off x="1545381" y="5438656"/>
            <a:ext cx="1210588" cy="707886"/>
          </a:xfrm>
          <a:prstGeom prst="rect">
            <a:avLst/>
          </a:prstGeom>
          <a:noFill/>
        </p:spPr>
        <p:txBody>
          <a:bodyPr wrap="none" rtlCol="0">
            <a:spAutoFit/>
          </a:bodyPr>
          <a:lstStyle/>
          <a:p>
            <a:pPr algn="ctr"/>
            <a:r>
              <a:rPr kumimoji="1" lang="ja-JP" altLang="en-US" sz="2000" dirty="0"/>
              <a:t>特徴</a:t>
            </a:r>
            <a:endParaRPr kumimoji="1" lang="en-US" altLang="ja-JP" sz="2000" dirty="0"/>
          </a:p>
          <a:p>
            <a:pPr algn="ctr"/>
            <a:r>
              <a:rPr kumimoji="1" lang="ja-JP" altLang="en-US" sz="2000" dirty="0"/>
              <a:t>ベクトル</a:t>
            </a:r>
          </a:p>
        </p:txBody>
      </p:sp>
      <p:sp>
        <p:nvSpPr>
          <p:cNvPr id="13" name="テキスト ボックス 12">
            <a:extLst>
              <a:ext uri="{FF2B5EF4-FFF2-40B4-BE49-F238E27FC236}">
                <a16:creationId xmlns:a16="http://schemas.microsoft.com/office/drawing/2014/main" id="{8EBFCCB2-DA63-EDD0-0FC0-7BCC44A82975}"/>
              </a:ext>
            </a:extLst>
          </p:cNvPr>
          <p:cNvSpPr txBox="1"/>
          <p:nvPr/>
        </p:nvSpPr>
        <p:spPr>
          <a:xfrm>
            <a:off x="2616556" y="5438656"/>
            <a:ext cx="1210588" cy="707886"/>
          </a:xfrm>
          <a:prstGeom prst="rect">
            <a:avLst/>
          </a:prstGeom>
          <a:noFill/>
        </p:spPr>
        <p:txBody>
          <a:bodyPr wrap="none" rtlCol="0">
            <a:spAutoFit/>
          </a:bodyPr>
          <a:lstStyle/>
          <a:p>
            <a:pPr algn="ctr"/>
            <a:r>
              <a:rPr kumimoji="1" lang="ja-JP" altLang="en-US" sz="2000" dirty="0"/>
              <a:t>特徴</a:t>
            </a:r>
            <a:endParaRPr kumimoji="1" lang="en-US" altLang="ja-JP" sz="2000" dirty="0"/>
          </a:p>
          <a:p>
            <a:pPr algn="ctr"/>
            <a:r>
              <a:rPr kumimoji="1" lang="ja-JP" altLang="en-US" sz="2000" dirty="0"/>
              <a:t>ベクトル</a:t>
            </a:r>
          </a:p>
        </p:txBody>
      </p:sp>
      <p:sp>
        <p:nvSpPr>
          <p:cNvPr id="14" name="正方形/長方形 13">
            <a:extLst>
              <a:ext uri="{FF2B5EF4-FFF2-40B4-BE49-F238E27FC236}">
                <a16:creationId xmlns:a16="http://schemas.microsoft.com/office/drawing/2014/main" id="{9C9C27BF-661A-3DEB-8E57-6E522254D055}"/>
              </a:ext>
            </a:extLst>
          </p:cNvPr>
          <p:cNvSpPr/>
          <p:nvPr/>
        </p:nvSpPr>
        <p:spPr>
          <a:xfrm>
            <a:off x="4502150" y="2451160"/>
            <a:ext cx="2914650" cy="27749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9F7EF68A-E849-19A7-FD43-FAE4F533891F}"/>
              </a:ext>
            </a:extLst>
          </p:cNvPr>
          <p:cNvSpPr txBox="1"/>
          <p:nvPr/>
        </p:nvSpPr>
        <p:spPr>
          <a:xfrm>
            <a:off x="4938513" y="3356035"/>
            <a:ext cx="2031325" cy="830997"/>
          </a:xfrm>
          <a:prstGeom prst="rect">
            <a:avLst/>
          </a:prstGeom>
          <a:noFill/>
        </p:spPr>
        <p:txBody>
          <a:bodyPr wrap="none" rtlCol="0">
            <a:spAutoFit/>
          </a:bodyPr>
          <a:lstStyle/>
          <a:p>
            <a:pPr algn="ctr"/>
            <a:r>
              <a:rPr kumimoji="1" lang="ja-JP" altLang="en-US" sz="2400" dirty="0"/>
              <a:t>ニューラル</a:t>
            </a:r>
            <a:endParaRPr kumimoji="1" lang="en-US" altLang="ja-JP" sz="2400" dirty="0"/>
          </a:p>
          <a:p>
            <a:pPr algn="ctr"/>
            <a:r>
              <a:rPr kumimoji="1" lang="ja-JP" altLang="en-US" sz="2400" dirty="0"/>
              <a:t>ネットワーク</a:t>
            </a:r>
            <a:endParaRPr kumimoji="1" lang="en-US" altLang="ja-JP" sz="2400" dirty="0"/>
          </a:p>
        </p:txBody>
      </p:sp>
    </p:spTree>
    <p:extLst>
      <p:ext uri="{BB962C8B-B14F-4D97-AF65-F5344CB8AC3E}">
        <p14:creationId xmlns:p14="http://schemas.microsoft.com/office/powerpoint/2010/main" val="5685873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5602BD-6A6B-49DC-9878-9A6364238612}"/>
              </a:ext>
            </a:extLst>
          </p:cNvPr>
          <p:cNvSpPr>
            <a:spLocks noGrp="1"/>
          </p:cNvSpPr>
          <p:nvPr>
            <p:ph type="title"/>
          </p:nvPr>
        </p:nvSpPr>
        <p:spPr/>
        <p:txBody>
          <a:bodyPr>
            <a:normAutofit fontScale="90000"/>
          </a:bodyPr>
          <a:lstStyle/>
          <a:p>
            <a:r>
              <a:rPr kumimoji="1" lang="ja-JP" altLang="en-US" dirty="0"/>
              <a:t>自然言語を扱うニューラルネットワーク</a:t>
            </a:r>
          </a:p>
        </p:txBody>
      </p:sp>
      <p:sp>
        <p:nvSpPr>
          <p:cNvPr id="3" name="コンテンツ プレースホルダー 2">
            <a:extLst>
              <a:ext uri="{FF2B5EF4-FFF2-40B4-BE49-F238E27FC236}">
                <a16:creationId xmlns:a16="http://schemas.microsoft.com/office/drawing/2014/main" id="{F3A1D8D0-73A5-49F0-AF28-05B81C7E6365}"/>
              </a:ext>
            </a:extLst>
          </p:cNvPr>
          <p:cNvSpPr>
            <a:spLocks noGrp="1"/>
          </p:cNvSpPr>
          <p:nvPr>
            <p:ph idx="1"/>
          </p:nvPr>
        </p:nvSpPr>
        <p:spPr>
          <a:xfrm>
            <a:off x="321845" y="846253"/>
            <a:ext cx="7348956" cy="538047"/>
          </a:xfrm>
        </p:spPr>
        <p:txBody>
          <a:bodyPr/>
          <a:lstStyle/>
          <a:p>
            <a:pPr marL="0" indent="0">
              <a:buNone/>
            </a:pPr>
            <a:r>
              <a:rPr kumimoji="1" lang="ja-JP" altLang="en-US" dirty="0"/>
              <a:t>＜文章＞　＝　単語１　単語２　単語３</a:t>
            </a:r>
          </a:p>
        </p:txBody>
      </p:sp>
      <p:sp>
        <p:nvSpPr>
          <p:cNvPr id="4" name="スライド番号プレースホルダー 3">
            <a:extLst>
              <a:ext uri="{FF2B5EF4-FFF2-40B4-BE49-F238E27FC236}">
                <a16:creationId xmlns:a16="http://schemas.microsoft.com/office/drawing/2014/main" id="{472F564A-C451-4FC5-A7C6-4728A237D680}"/>
              </a:ext>
            </a:extLst>
          </p:cNvPr>
          <p:cNvSpPr>
            <a:spLocks noGrp="1"/>
          </p:cNvSpPr>
          <p:nvPr>
            <p:ph type="sldNum" sz="quarter" idx="12"/>
          </p:nvPr>
        </p:nvSpPr>
        <p:spPr/>
        <p:txBody>
          <a:bodyPr/>
          <a:lstStyle/>
          <a:p>
            <a:fld id="{E205D82C-95A1-431E-8E38-AA614A14CDCF}" type="slidenum">
              <a:rPr kumimoji="1" lang="ja-JP" altLang="en-US" smtClean="0"/>
              <a:pPr/>
              <a:t>83</a:t>
            </a:fld>
            <a:endParaRPr kumimoji="1" lang="ja-JP" altLang="en-US" dirty="0"/>
          </a:p>
        </p:txBody>
      </p:sp>
      <p:sp>
        <p:nvSpPr>
          <p:cNvPr id="6" name="テキスト ボックス 5">
            <a:extLst>
              <a:ext uri="{FF2B5EF4-FFF2-40B4-BE49-F238E27FC236}">
                <a16:creationId xmlns:a16="http://schemas.microsoft.com/office/drawing/2014/main" id="{B4DBDB8B-8119-3F4F-4893-9B0CEE5C7AE7}"/>
              </a:ext>
            </a:extLst>
          </p:cNvPr>
          <p:cNvSpPr txBox="1"/>
          <p:nvPr/>
        </p:nvSpPr>
        <p:spPr>
          <a:xfrm>
            <a:off x="647700" y="2051050"/>
            <a:ext cx="3005951" cy="400110"/>
          </a:xfrm>
          <a:prstGeom prst="rect">
            <a:avLst/>
          </a:prstGeom>
          <a:noFill/>
        </p:spPr>
        <p:txBody>
          <a:bodyPr wrap="none" rtlCol="0">
            <a:spAutoFit/>
          </a:bodyPr>
          <a:lstStyle/>
          <a:p>
            <a:r>
              <a:rPr kumimoji="1" lang="ja-JP" altLang="en-US" sz="2000" dirty="0"/>
              <a:t>単語１　単語２　単語３</a:t>
            </a:r>
          </a:p>
        </p:txBody>
      </p:sp>
      <p:sp>
        <p:nvSpPr>
          <p:cNvPr id="7" name="正方形/長方形 6">
            <a:extLst>
              <a:ext uri="{FF2B5EF4-FFF2-40B4-BE49-F238E27FC236}">
                <a16:creationId xmlns:a16="http://schemas.microsoft.com/office/drawing/2014/main" id="{2B594189-75BB-B4A1-604B-161701240400}"/>
              </a:ext>
            </a:extLst>
          </p:cNvPr>
          <p:cNvSpPr/>
          <p:nvPr/>
        </p:nvSpPr>
        <p:spPr>
          <a:xfrm>
            <a:off x="869950" y="2540000"/>
            <a:ext cx="419100" cy="27749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CD80D8C-16AE-AAED-F5CD-1A3B3DDBDC0C}"/>
              </a:ext>
            </a:extLst>
          </p:cNvPr>
          <p:cNvSpPr/>
          <p:nvPr/>
        </p:nvSpPr>
        <p:spPr>
          <a:xfrm>
            <a:off x="1890325" y="2540000"/>
            <a:ext cx="419100" cy="2774950"/>
          </a:xfrm>
          <a:prstGeom prst="rect">
            <a:avLst/>
          </a:prstGeom>
          <a:solidFill>
            <a:srgbClr val="FF80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4E28C13-0C20-8F28-1AA5-2E3A20AF9D6C}"/>
              </a:ext>
            </a:extLst>
          </p:cNvPr>
          <p:cNvSpPr/>
          <p:nvPr/>
        </p:nvSpPr>
        <p:spPr>
          <a:xfrm>
            <a:off x="2910700" y="2540000"/>
            <a:ext cx="419100" cy="277495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D1A765D8-61D5-6E7A-22FC-DF49404C0D4B}"/>
              </a:ext>
            </a:extLst>
          </p:cNvPr>
          <p:cNvSpPr txBox="1"/>
          <p:nvPr/>
        </p:nvSpPr>
        <p:spPr>
          <a:xfrm>
            <a:off x="474206" y="5438656"/>
            <a:ext cx="1210588" cy="707886"/>
          </a:xfrm>
          <a:prstGeom prst="rect">
            <a:avLst/>
          </a:prstGeom>
          <a:noFill/>
        </p:spPr>
        <p:txBody>
          <a:bodyPr wrap="none" rtlCol="0">
            <a:spAutoFit/>
          </a:bodyPr>
          <a:lstStyle/>
          <a:p>
            <a:pPr algn="ctr"/>
            <a:r>
              <a:rPr kumimoji="1" lang="ja-JP" altLang="en-US" sz="2000" dirty="0"/>
              <a:t>特徴</a:t>
            </a:r>
            <a:endParaRPr kumimoji="1" lang="en-US" altLang="ja-JP" sz="2000" dirty="0"/>
          </a:p>
          <a:p>
            <a:pPr algn="ctr"/>
            <a:r>
              <a:rPr kumimoji="1" lang="ja-JP" altLang="en-US" sz="2000" dirty="0"/>
              <a:t>ベクトル</a:t>
            </a:r>
          </a:p>
        </p:txBody>
      </p:sp>
      <p:sp>
        <p:nvSpPr>
          <p:cNvPr id="12" name="テキスト ボックス 11">
            <a:extLst>
              <a:ext uri="{FF2B5EF4-FFF2-40B4-BE49-F238E27FC236}">
                <a16:creationId xmlns:a16="http://schemas.microsoft.com/office/drawing/2014/main" id="{C946A059-9EB3-AD5E-4526-776988F619CF}"/>
              </a:ext>
            </a:extLst>
          </p:cNvPr>
          <p:cNvSpPr txBox="1"/>
          <p:nvPr/>
        </p:nvSpPr>
        <p:spPr>
          <a:xfrm>
            <a:off x="1545381" y="5438656"/>
            <a:ext cx="1210588" cy="707886"/>
          </a:xfrm>
          <a:prstGeom prst="rect">
            <a:avLst/>
          </a:prstGeom>
          <a:noFill/>
        </p:spPr>
        <p:txBody>
          <a:bodyPr wrap="none" rtlCol="0">
            <a:spAutoFit/>
          </a:bodyPr>
          <a:lstStyle/>
          <a:p>
            <a:pPr algn="ctr"/>
            <a:r>
              <a:rPr kumimoji="1" lang="ja-JP" altLang="en-US" sz="2000" dirty="0"/>
              <a:t>特徴</a:t>
            </a:r>
            <a:endParaRPr kumimoji="1" lang="en-US" altLang="ja-JP" sz="2000" dirty="0"/>
          </a:p>
          <a:p>
            <a:pPr algn="ctr"/>
            <a:r>
              <a:rPr kumimoji="1" lang="ja-JP" altLang="en-US" sz="2000" dirty="0"/>
              <a:t>ベクトル</a:t>
            </a:r>
          </a:p>
        </p:txBody>
      </p:sp>
      <p:sp>
        <p:nvSpPr>
          <p:cNvPr id="13" name="テキスト ボックス 12">
            <a:extLst>
              <a:ext uri="{FF2B5EF4-FFF2-40B4-BE49-F238E27FC236}">
                <a16:creationId xmlns:a16="http://schemas.microsoft.com/office/drawing/2014/main" id="{8EBFCCB2-DA63-EDD0-0FC0-7BCC44A82975}"/>
              </a:ext>
            </a:extLst>
          </p:cNvPr>
          <p:cNvSpPr txBox="1"/>
          <p:nvPr/>
        </p:nvSpPr>
        <p:spPr>
          <a:xfrm>
            <a:off x="2616556" y="5438656"/>
            <a:ext cx="1210588" cy="707886"/>
          </a:xfrm>
          <a:prstGeom prst="rect">
            <a:avLst/>
          </a:prstGeom>
          <a:noFill/>
        </p:spPr>
        <p:txBody>
          <a:bodyPr wrap="none" rtlCol="0">
            <a:spAutoFit/>
          </a:bodyPr>
          <a:lstStyle/>
          <a:p>
            <a:pPr algn="ctr"/>
            <a:r>
              <a:rPr kumimoji="1" lang="ja-JP" altLang="en-US" sz="2000" dirty="0"/>
              <a:t>特徴</a:t>
            </a:r>
            <a:endParaRPr kumimoji="1" lang="en-US" altLang="ja-JP" sz="2000" dirty="0"/>
          </a:p>
          <a:p>
            <a:pPr algn="ctr"/>
            <a:r>
              <a:rPr kumimoji="1" lang="ja-JP" altLang="en-US" sz="2000" dirty="0"/>
              <a:t>ベクトル</a:t>
            </a:r>
          </a:p>
        </p:txBody>
      </p:sp>
      <p:sp>
        <p:nvSpPr>
          <p:cNvPr id="14" name="正方形/長方形 13">
            <a:extLst>
              <a:ext uri="{FF2B5EF4-FFF2-40B4-BE49-F238E27FC236}">
                <a16:creationId xmlns:a16="http://schemas.microsoft.com/office/drawing/2014/main" id="{9C9C27BF-661A-3DEB-8E57-6E522254D055}"/>
              </a:ext>
            </a:extLst>
          </p:cNvPr>
          <p:cNvSpPr/>
          <p:nvPr/>
        </p:nvSpPr>
        <p:spPr>
          <a:xfrm>
            <a:off x="4502150" y="2451160"/>
            <a:ext cx="2914650" cy="27749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9F7EF68A-E849-19A7-FD43-FAE4F533891F}"/>
              </a:ext>
            </a:extLst>
          </p:cNvPr>
          <p:cNvSpPr txBox="1"/>
          <p:nvPr/>
        </p:nvSpPr>
        <p:spPr>
          <a:xfrm>
            <a:off x="4938513" y="3356035"/>
            <a:ext cx="2031325" cy="830997"/>
          </a:xfrm>
          <a:prstGeom prst="rect">
            <a:avLst/>
          </a:prstGeom>
          <a:noFill/>
        </p:spPr>
        <p:txBody>
          <a:bodyPr wrap="none" rtlCol="0">
            <a:spAutoFit/>
          </a:bodyPr>
          <a:lstStyle/>
          <a:p>
            <a:pPr algn="ctr"/>
            <a:r>
              <a:rPr kumimoji="1" lang="ja-JP" altLang="en-US" sz="2400" dirty="0"/>
              <a:t>ニューラル</a:t>
            </a:r>
            <a:endParaRPr kumimoji="1" lang="en-US" altLang="ja-JP" sz="2400" dirty="0"/>
          </a:p>
          <a:p>
            <a:pPr algn="ctr"/>
            <a:r>
              <a:rPr kumimoji="1" lang="ja-JP" altLang="en-US" sz="2400" dirty="0"/>
              <a:t>ネットワーク</a:t>
            </a:r>
            <a:endParaRPr kumimoji="1" lang="en-US" altLang="ja-JP" sz="2400" dirty="0"/>
          </a:p>
        </p:txBody>
      </p:sp>
      <p:cxnSp>
        <p:nvCxnSpPr>
          <p:cNvPr id="16" name="直線矢印コネクタ 15">
            <a:extLst>
              <a:ext uri="{FF2B5EF4-FFF2-40B4-BE49-F238E27FC236}">
                <a16:creationId xmlns:a16="http://schemas.microsoft.com/office/drawing/2014/main" id="{2698EA0C-2075-BF94-5D0C-1FAD8C7664B9}"/>
              </a:ext>
            </a:extLst>
          </p:cNvPr>
          <p:cNvCxnSpPr>
            <a:cxnSpLocks/>
            <a:stCxn id="7" idx="3"/>
            <a:endCxn id="14" idx="1"/>
          </p:cNvCxnSpPr>
          <p:nvPr/>
        </p:nvCxnSpPr>
        <p:spPr>
          <a:xfrm flipV="1">
            <a:off x="1289050" y="3838635"/>
            <a:ext cx="3213100" cy="888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68CD21FE-EED2-8AC8-53A2-EDC031016666}"/>
              </a:ext>
            </a:extLst>
          </p:cNvPr>
          <p:cNvCxnSpPr>
            <a:cxnSpLocks/>
          </p:cNvCxnSpPr>
          <p:nvPr/>
        </p:nvCxnSpPr>
        <p:spPr>
          <a:xfrm>
            <a:off x="7416800" y="3771533"/>
            <a:ext cx="79799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0813088D-2EF9-164C-EB6A-DE8C465D2DAF}"/>
              </a:ext>
            </a:extLst>
          </p:cNvPr>
          <p:cNvSpPr txBox="1"/>
          <p:nvPr/>
        </p:nvSpPr>
        <p:spPr>
          <a:xfrm>
            <a:off x="8342928" y="2773313"/>
            <a:ext cx="492443" cy="2308324"/>
          </a:xfrm>
          <a:prstGeom prst="rect">
            <a:avLst/>
          </a:prstGeom>
          <a:noFill/>
        </p:spPr>
        <p:txBody>
          <a:bodyPr wrap="none" rtlCol="0">
            <a:spAutoFit/>
          </a:bodyPr>
          <a:lstStyle/>
          <a:p>
            <a:r>
              <a:rPr kumimoji="1" lang="ja-JP" altLang="en-US" sz="2400" dirty="0"/>
              <a:t>１</a:t>
            </a:r>
            <a:endParaRPr kumimoji="1" lang="en-US" altLang="ja-JP" sz="2400" dirty="0"/>
          </a:p>
          <a:p>
            <a:r>
              <a:rPr kumimoji="1" lang="ja-JP" altLang="en-US" sz="2400" dirty="0"/>
              <a:t>番</a:t>
            </a:r>
            <a:endParaRPr kumimoji="1" lang="en-US" altLang="ja-JP" sz="2400" dirty="0"/>
          </a:p>
          <a:p>
            <a:r>
              <a:rPr kumimoji="1" lang="ja-JP" altLang="en-US" sz="2400" dirty="0"/>
              <a:t>目</a:t>
            </a:r>
            <a:endParaRPr kumimoji="1" lang="en-US" altLang="ja-JP" sz="2400" dirty="0"/>
          </a:p>
          <a:p>
            <a:r>
              <a:rPr kumimoji="1" lang="ja-JP" altLang="en-US" sz="2400" dirty="0"/>
              <a:t>の</a:t>
            </a:r>
            <a:endParaRPr kumimoji="1" lang="en-US" altLang="ja-JP" sz="2400" dirty="0"/>
          </a:p>
          <a:p>
            <a:r>
              <a:rPr kumimoji="1" lang="ja-JP" altLang="en-US" sz="2400" dirty="0"/>
              <a:t>出</a:t>
            </a:r>
            <a:endParaRPr kumimoji="1" lang="en-US" altLang="ja-JP" sz="2400" dirty="0"/>
          </a:p>
          <a:p>
            <a:r>
              <a:rPr kumimoji="1" lang="ja-JP" altLang="en-US" sz="2400" dirty="0"/>
              <a:t>力</a:t>
            </a:r>
          </a:p>
        </p:txBody>
      </p:sp>
    </p:spTree>
    <p:extLst>
      <p:ext uri="{BB962C8B-B14F-4D97-AF65-F5344CB8AC3E}">
        <p14:creationId xmlns:p14="http://schemas.microsoft.com/office/powerpoint/2010/main" val="31063985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5602BD-6A6B-49DC-9878-9A6364238612}"/>
              </a:ext>
            </a:extLst>
          </p:cNvPr>
          <p:cNvSpPr>
            <a:spLocks noGrp="1"/>
          </p:cNvSpPr>
          <p:nvPr>
            <p:ph type="title"/>
          </p:nvPr>
        </p:nvSpPr>
        <p:spPr/>
        <p:txBody>
          <a:bodyPr>
            <a:normAutofit fontScale="90000"/>
          </a:bodyPr>
          <a:lstStyle/>
          <a:p>
            <a:r>
              <a:rPr kumimoji="1" lang="ja-JP" altLang="en-US" dirty="0"/>
              <a:t>自然言語を扱うニューラルネットワーク</a:t>
            </a:r>
          </a:p>
        </p:txBody>
      </p:sp>
      <p:sp>
        <p:nvSpPr>
          <p:cNvPr id="3" name="コンテンツ プレースホルダー 2">
            <a:extLst>
              <a:ext uri="{FF2B5EF4-FFF2-40B4-BE49-F238E27FC236}">
                <a16:creationId xmlns:a16="http://schemas.microsoft.com/office/drawing/2014/main" id="{F3A1D8D0-73A5-49F0-AF28-05B81C7E6365}"/>
              </a:ext>
            </a:extLst>
          </p:cNvPr>
          <p:cNvSpPr>
            <a:spLocks noGrp="1"/>
          </p:cNvSpPr>
          <p:nvPr>
            <p:ph idx="1"/>
          </p:nvPr>
        </p:nvSpPr>
        <p:spPr>
          <a:xfrm>
            <a:off x="321845" y="846253"/>
            <a:ext cx="7348956" cy="538047"/>
          </a:xfrm>
        </p:spPr>
        <p:txBody>
          <a:bodyPr/>
          <a:lstStyle/>
          <a:p>
            <a:pPr marL="0" indent="0">
              <a:buNone/>
            </a:pPr>
            <a:r>
              <a:rPr kumimoji="1" lang="ja-JP" altLang="en-US" dirty="0"/>
              <a:t>＜文章＞　＝　単語１　単語２　単語３</a:t>
            </a:r>
          </a:p>
        </p:txBody>
      </p:sp>
      <p:sp>
        <p:nvSpPr>
          <p:cNvPr id="4" name="スライド番号プレースホルダー 3">
            <a:extLst>
              <a:ext uri="{FF2B5EF4-FFF2-40B4-BE49-F238E27FC236}">
                <a16:creationId xmlns:a16="http://schemas.microsoft.com/office/drawing/2014/main" id="{472F564A-C451-4FC5-A7C6-4728A237D680}"/>
              </a:ext>
            </a:extLst>
          </p:cNvPr>
          <p:cNvSpPr>
            <a:spLocks noGrp="1"/>
          </p:cNvSpPr>
          <p:nvPr>
            <p:ph type="sldNum" sz="quarter" idx="12"/>
          </p:nvPr>
        </p:nvSpPr>
        <p:spPr/>
        <p:txBody>
          <a:bodyPr/>
          <a:lstStyle/>
          <a:p>
            <a:fld id="{E205D82C-95A1-431E-8E38-AA614A14CDCF}" type="slidenum">
              <a:rPr kumimoji="1" lang="ja-JP" altLang="en-US" smtClean="0"/>
              <a:pPr/>
              <a:t>84</a:t>
            </a:fld>
            <a:endParaRPr kumimoji="1" lang="ja-JP" altLang="en-US" dirty="0"/>
          </a:p>
        </p:txBody>
      </p:sp>
      <p:sp>
        <p:nvSpPr>
          <p:cNvPr id="6" name="テキスト ボックス 5">
            <a:extLst>
              <a:ext uri="{FF2B5EF4-FFF2-40B4-BE49-F238E27FC236}">
                <a16:creationId xmlns:a16="http://schemas.microsoft.com/office/drawing/2014/main" id="{B4DBDB8B-8119-3F4F-4893-9B0CEE5C7AE7}"/>
              </a:ext>
            </a:extLst>
          </p:cNvPr>
          <p:cNvSpPr txBox="1"/>
          <p:nvPr/>
        </p:nvSpPr>
        <p:spPr>
          <a:xfrm>
            <a:off x="647700" y="2051050"/>
            <a:ext cx="3005951" cy="400110"/>
          </a:xfrm>
          <a:prstGeom prst="rect">
            <a:avLst/>
          </a:prstGeom>
          <a:noFill/>
        </p:spPr>
        <p:txBody>
          <a:bodyPr wrap="none" rtlCol="0">
            <a:spAutoFit/>
          </a:bodyPr>
          <a:lstStyle/>
          <a:p>
            <a:r>
              <a:rPr kumimoji="1" lang="ja-JP" altLang="en-US" sz="2000" dirty="0"/>
              <a:t>単語１　単語２　単語３</a:t>
            </a:r>
          </a:p>
        </p:txBody>
      </p:sp>
      <p:sp>
        <p:nvSpPr>
          <p:cNvPr id="7" name="正方形/長方形 6">
            <a:extLst>
              <a:ext uri="{FF2B5EF4-FFF2-40B4-BE49-F238E27FC236}">
                <a16:creationId xmlns:a16="http://schemas.microsoft.com/office/drawing/2014/main" id="{2B594189-75BB-B4A1-604B-161701240400}"/>
              </a:ext>
            </a:extLst>
          </p:cNvPr>
          <p:cNvSpPr/>
          <p:nvPr/>
        </p:nvSpPr>
        <p:spPr>
          <a:xfrm>
            <a:off x="869950" y="2540000"/>
            <a:ext cx="419100" cy="27749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CD80D8C-16AE-AAED-F5CD-1A3B3DDBDC0C}"/>
              </a:ext>
            </a:extLst>
          </p:cNvPr>
          <p:cNvSpPr/>
          <p:nvPr/>
        </p:nvSpPr>
        <p:spPr>
          <a:xfrm>
            <a:off x="1890325" y="2540000"/>
            <a:ext cx="419100" cy="2774950"/>
          </a:xfrm>
          <a:prstGeom prst="rect">
            <a:avLst/>
          </a:prstGeom>
          <a:solidFill>
            <a:srgbClr val="FF80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4E28C13-0C20-8F28-1AA5-2E3A20AF9D6C}"/>
              </a:ext>
            </a:extLst>
          </p:cNvPr>
          <p:cNvSpPr/>
          <p:nvPr/>
        </p:nvSpPr>
        <p:spPr>
          <a:xfrm>
            <a:off x="2910700" y="2540000"/>
            <a:ext cx="419100" cy="277495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D1A765D8-61D5-6E7A-22FC-DF49404C0D4B}"/>
              </a:ext>
            </a:extLst>
          </p:cNvPr>
          <p:cNvSpPr txBox="1"/>
          <p:nvPr/>
        </p:nvSpPr>
        <p:spPr>
          <a:xfrm>
            <a:off x="474206" y="5438656"/>
            <a:ext cx="1210588" cy="707886"/>
          </a:xfrm>
          <a:prstGeom prst="rect">
            <a:avLst/>
          </a:prstGeom>
          <a:noFill/>
        </p:spPr>
        <p:txBody>
          <a:bodyPr wrap="none" rtlCol="0">
            <a:spAutoFit/>
          </a:bodyPr>
          <a:lstStyle/>
          <a:p>
            <a:pPr algn="ctr"/>
            <a:r>
              <a:rPr kumimoji="1" lang="ja-JP" altLang="en-US" sz="2000" dirty="0"/>
              <a:t>特徴</a:t>
            </a:r>
            <a:endParaRPr kumimoji="1" lang="en-US" altLang="ja-JP" sz="2000" dirty="0"/>
          </a:p>
          <a:p>
            <a:pPr algn="ctr"/>
            <a:r>
              <a:rPr kumimoji="1" lang="ja-JP" altLang="en-US" sz="2000" dirty="0"/>
              <a:t>ベクトル</a:t>
            </a:r>
          </a:p>
        </p:txBody>
      </p:sp>
      <p:sp>
        <p:nvSpPr>
          <p:cNvPr id="12" name="テキスト ボックス 11">
            <a:extLst>
              <a:ext uri="{FF2B5EF4-FFF2-40B4-BE49-F238E27FC236}">
                <a16:creationId xmlns:a16="http://schemas.microsoft.com/office/drawing/2014/main" id="{C946A059-9EB3-AD5E-4526-776988F619CF}"/>
              </a:ext>
            </a:extLst>
          </p:cNvPr>
          <p:cNvSpPr txBox="1"/>
          <p:nvPr/>
        </p:nvSpPr>
        <p:spPr>
          <a:xfrm>
            <a:off x="1545381" y="5438656"/>
            <a:ext cx="1210588" cy="707886"/>
          </a:xfrm>
          <a:prstGeom prst="rect">
            <a:avLst/>
          </a:prstGeom>
          <a:noFill/>
        </p:spPr>
        <p:txBody>
          <a:bodyPr wrap="none" rtlCol="0">
            <a:spAutoFit/>
          </a:bodyPr>
          <a:lstStyle/>
          <a:p>
            <a:pPr algn="ctr"/>
            <a:r>
              <a:rPr kumimoji="1" lang="ja-JP" altLang="en-US" sz="2000" dirty="0"/>
              <a:t>特徴</a:t>
            </a:r>
            <a:endParaRPr kumimoji="1" lang="en-US" altLang="ja-JP" sz="2000" dirty="0"/>
          </a:p>
          <a:p>
            <a:pPr algn="ctr"/>
            <a:r>
              <a:rPr kumimoji="1" lang="ja-JP" altLang="en-US" sz="2000" dirty="0"/>
              <a:t>ベクトル</a:t>
            </a:r>
          </a:p>
        </p:txBody>
      </p:sp>
      <p:sp>
        <p:nvSpPr>
          <p:cNvPr id="13" name="テキスト ボックス 12">
            <a:extLst>
              <a:ext uri="{FF2B5EF4-FFF2-40B4-BE49-F238E27FC236}">
                <a16:creationId xmlns:a16="http://schemas.microsoft.com/office/drawing/2014/main" id="{8EBFCCB2-DA63-EDD0-0FC0-7BCC44A82975}"/>
              </a:ext>
            </a:extLst>
          </p:cNvPr>
          <p:cNvSpPr txBox="1"/>
          <p:nvPr/>
        </p:nvSpPr>
        <p:spPr>
          <a:xfrm>
            <a:off x="2616556" y="5438656"/>
            <a:ext cx="1210588" cy="707886"/>
          </a:xfrm>
          <a:prstGeom prst="rect">
            <a:avLst/>
          </a:prstGeom>
          <a:noFill/>
        </p:spPr>
        <p:txBody>
          <a:bodyPr wrap="none" rtlCol="0">
            <a:spAutoFit/>
          </a:bodyPr>
          <a:lstStyle/>
          <a:p>
            <a:pPr algn="ctr"/>
            <a:r>
              <a:rPr kumimoji="1" lang="ja-JP" altLang="en-US" sz="2000" dirty="0"/>
              <a:t>特徴</a:t>
            </a:r>
            <a:endParaRPr kumimoji="1" lang="en-US" altLang="ja-JP" sz="2000" dirty="0"/>
          </a:p>
          <a:p>
            <a:pPr algn="ctr"/>
            <a:r>
              <a:rPr kumimoji="1" lang="ja-JP" altLang="en-US" sz="2000" dirty="0"/>
              <a:t>ベクトル</a:t>
            </a:r>
          </a:p>
        </p:txBody>
      </p:sp>
      <p:sp>
        <p:nvSpPr>
          <p:cNvPr id="14" name="正方形/長方形 13">
            <a:extLst>
              <a:ext uri="{FF2B5EF4-FFF2-40B4-BE49-F238E27FC236}">
                <a16:creationId xmlns:a16="http://schemas.microsoft.com/office/drawing/2014/main" id="{9C9C27BF-661A-3DEB-8E57-6E522254D055}"/>
              </a:ext>
            </a:extLst>
          </p:cNvPr>
          <p:cNvSpPr/>
          <p:nvPr/>
        </p:nvSpPr>
        <p:spPr>
          <a:xfrm>
            <a:off x="4502150" y="2451160"/>
            <a:ext cx="2914650" cy="27749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9F7EF68A-E849-19A7-FD43-FAE4F533891F}"/>
              </a:ext>
            </a:extLst>
          </p:cNvPr>
          <p:cNvSpPr txBox="1"/>
          <p:nvPr/>
        </p:nvSpPr>
        <p:spPr>
          <a:xfrm>
            <a:off x="4938513" y="3356035"/>
            <a:ext cx="2031325" cy="830997"/>
          </a:xfrm>
          <a:prstGeom prst="rect">
            <a:avLst/>
          </a:prstGeom>
          <a:noFill/>
        </p:spPr>
        <p:txBody>
          <a:bodyPr wrap="none" rtlCol="0">
            <a:spAutoFit/>
          </a:bodyPr>
          <a:lstStyle/>
          <a:p>
            <a:pPr algn="ctr"/>
            <a:r>
              <a:rPr kumimoji="1" lang="ja-JP" altLang="en-US" sz="2400" dirty="0"/>
              <a:t>ニューラル</a:t>
            </a:r>
            <a:endParaRPr kumimoji="1" lang="en-US" altLang="ja-JP" sz="2400" dirty="0"/>
          </a:p>
          <a:p>
            <a:pPr algn="ctr"/>
            <a:r>
              <a:rPr kumimoji="1" lang="ja-JP" altLang="en-US" sz="2400" dirty="0"/>
              <a:t>ネットワーク</a:t>
            </a:r>
            <a:endParaRPr kumimoji="1" lang="en-US" altLang="ja-JP" sz="2400" dirty="0"/>
          </a:p>
        </p:txBody>
      </p:sp>
      <p:cxnSp>
        <p:nvCxnSpPr>
          <p:cNvPr id="16" name="直線矢印コネクタ 15">
            <a:extLst>
              <a:ext uri="{FF2B5EF4-FFF2-40B4-BE49-F238E27FC236}">
                <a16:creationId xmlns:a16="http://schemas.microsoft.com/office/drawing/2014/main" id="{2698EA0C-2075-BF94-5D0C-1FAD8C7664B9}"/>
              </a:ext>
            </a:extLst>
          </p:cNvPr>
          <p:cNvCxnSpPr>
            <a:cxnSpLocks/>
            <a:stCxn id="9" idx="3"/>
            <a:endCxn id="14" idx="1"/>
          </p:cNvCxnSpPr>
          <p:nvPr/>
        </p:nvCxnSpPr>
        <p:spPr>
          <a:xfrm flipV="1">
            <a:off x="2309425" y="3838635"/>
            <a:ext cx="2192725" cy="88840"/>
          </a:xfrm>
          <a:prstGeom prst="straightConnector1">
            <a:avLst/>
          </a:prstGeom>
          <a:ln w="38100">
            <a:solidFill>
              <a:srgbClr val="FF800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68CD21FE-EED2-8AC8-53A2-EDC031016666}"/>
              </a:ext>
            </a:extLst>
          </p:cNvPr>
          <p:cNvCxnSpPr>
            <a:cxnSpLocks/>
          </p:cNvCxnSpPr>
          <p:nvPr/>
        </p:nvCxnSpPr>
        <p:spPr>
          <a:xfrm>
            <a:off x="7416800" y="3771533"/>
            <a:ext cx="79799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0813088D-2EF9-164C-EB6A-DE8C465D2DAF}"/>
              </a:ext>
            </a:extLst>
          </p:cNvPr>
          <p:cNvSpPr txBox="1"/>
          <p:nvPr/>
        </p:nvSpPr>
        <p:spPr>
          <a:xfrm>
            <a:off x="8342928" y="2773313"/>
            <a:ext cx="492443" cy="2308324"/>
          </a:xfrm>
          <a:prstGeom prst="rect">
            <a:avLst/>
          </a:prstGeom>
          <a:noFill/>
        </p:spPr>
        <p:txBody>
          <a:bodyPr wrap="none" rtlCol="0">
            <a:spAutoFit/>
          </a:bodyPr>
          <a:lstStyle/>
          <a:p>
            <a:r>
              <a:rPr kumimoji="1" lang="ja-JP" altLang="en-US" sz="2400" dirty="0"/>
              <a:t>２</a:t>
            </a:r>
            <a:endParaRPr kumimoji="1" lang="en-US" altLang="ja-JP" sz="2400" dirty="0"/>
          </a:p>
          <a:p>
            <a:r>
              <a:rPr kumimoji="1" lang="ja-JP" altLang="en-US" sz="2400" dirty="0"/>
              <a:t>番</a:t>
            </a:r>
            <a:endParaRPr kumimoji="1" lang="en-US" altLang="ja-JP" sz="2400" dirty="0"/>
          </a:p>
          <a:p>
            <a:r>
              <a:rPr kumimoji="1" lang="ja-JP" altLang="en-US" sz="2400" dirty="0"/>
              <a:t>目</a:t>
            </a:r>
            <a:endParaRPr kumimoji="1" lang="en-US" altLang="ja-JP" sz="2400" dirty="0"/>
          </a:p>
          <a:p>
            <a:r>
              <a:rPr kumimoji="1" lang="ja-JP" altLang="en-US" sz="2400" dirty="0"/>
              <a:t>の</a:t>
            </a:r>
            <a:endParaRPr kumimoji="1" lang="en-US" altLang="ja-JP" sz="2400" dirty="0"/>
          </a:p>
          <a:p>
            <a:r>
              <a:rPr kumimoji="1" lang="ja-JP" altLang="en-US" sz="2400" dirty="0"/>
              <a:t>出</a:t>
            </a:r>
            <a:endParaRPr kumimoji="1" lang="en-US" altLang="ja-JP" sz="2400" dirty="0"/>
          </a:p>
          <a:p>
            <a:r>
              <a:rPr kumimoji="1" lang="ja-JP" altLang="en-US" sz="2400" dirty="0"/>
              <a:t>力</a:t>
            </a:r>
          </a:p>
        </p:txBody>
      </p:sp>
    </p:spTree>
    <p:extLst>
      <p:ext uri="{BB962C8B-B14F-4D97-AF65-F5344CB8AC3E}">
        <p14:creationId xmlns:p14="http://schemas.microsoft.com/office/powerpoint/2010/main" val="35130431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5602BD-6A6B-49DC-9878-9A6364238612}"/>
              </a:ext>
            </a:extLst>
          </p:cNvPr>
          <p:cNvSpPr>
            <a:spLocks noGrp="1"/>
          </p:cNvSpPr>
          <p:nvPr>
            <p:ph type="title"/>
          </p:nvPr>
        </p:nvSpPr>
        <p:spPr/>
        <p:txBody>
          <a:bodyPr>
            <a:normAutofit fontScale="90000"/>
          </a:bodyPr>
          <a:lstStyle/>
          <a:p>
            <a:r>
              <a:rPr kumimoji="1" lang="ja-JP" altLang="en-US" dirty="0"/>
              <a:t>自然言語を扱うニューラルネットワーク</a:t>
            </a:r>
          </a:p>
        </p:txBody>
      </p:sp>
      <p:sp>
        <p:nvSpPr>
          <p:cNvPr id="4" name="スライド番号プレースホルダー 3">
            <a:extLst>
              <a:ext uri="{FF2B5EF4-FFF2-40B4-BE49-F238E27FC236}">
                <a16:creationId xmlns:a16="http://schemas.microsoft.com/office/drawing/2014/main" id="{472F564A-C451-4FC5-A7C6-4728A237D680}"/>
              </a:ext>
            </a:extLst>
          </p:cNvPr>
          <p:cNvSpPr>
            <a:spLocks noGrp="1"/>
          </p:cNvSpPr>
          <p:nvPr>
            <p:ph type="sldNum" sz="quarter" idx="12"/>
          </p:nvPr>
        </p:nvSpPr>
        <p:spPr/>
        <p:txBody>
          <a:bodyPr/>
          <a:lstStyle/>
          <a:p>
            <a:fld id="{E205D82C-95A1-431E-8E38-AA614A14CDCF}" type="slidenum">
              <a:rPr kumimoji="1" lang="ja-JP" altLang="en-US" smtClean="0"/>
              <a:pPr/>
              <a:t>85</a:t>
            </a:fld>
            <a:endParaRPr kumimoji="1" lang="ja-JP" altLang="en-US" dirty="0"/>
          </a:p>
        </p:txBody>
      </p:sp>
      <p:sp>
        <p:nvSpPr>
          <p:cNvPr id="6" name="テキスト ボックス 5">
            <a:extLst>
              <a:ext uri="{FF2B5EF4-FFF2-40B4-BE49-F238E27FC236}">
                <a16:creationId xmlns:a16="http://schemas.microsoft.com/office/drawing/2014/main" id="{B4DBDB8B-8119-3F4F-4893-9B0CEE5C7AE7}"/>
              </a:ext>
            </a:extLst>
          </p:cNvPr>
          <p:cNvSpPr txBox="1"/>
          <p:nvPr/>
        </p:nvSpPr>
        <p:spPr>
          <a:xfrm>
            <a:off x="647700" y="2051050"/>
            <a:ext cx="3005951" cy="400110"/>
          </a:xfrm>
          <a:prstGeom prst="rect">
            <a:avLst/>
          </a:prstGeom>
          <a:noFill/>
        </p:spPr>
        <p:txBody>
          <a:bodyPr wrap="none" rtlCol="0">
            <a:spAutoFit/>
          </a:bodyPr>
          <a:lstStyle/>
          <a:p>
            <a:r>
              <a:rPr kumimoji="1" lang="ja-JP" altLang="en-US" sz="2000" dirty="0"/>
              <a:t>単語１　単語２　単語３</a:t>
            </a:r>
          </a:p>
        </p:txBody>
      </p:sp>
      <p:sp>
        <p:nvSpPr>
          <p:cNvPr id="7" name="正方形/長方形 6">
            <a:extLst>
              <a:ext uri="{FF2B5EF4-FFF2-40B4-BE49-F238E27FC236}">
                <a16:creationId xmlns:a16="http://schemas.microsoft.com/office/drawing/2014/main" id="{2B594189-75BB-B4A1-604B-161701240400}"/>
              </a:ext>
            </a:extLst>
          </p:cNvPr>
          <p:cNvSpPr/>
          <p:nvPr/>
        </p:nvSpPr>
        <p:spPr>
          <a:xfrm>
            <a:off x="869950" y="2540000"/>
            <a:ext cx="419100" cy="27749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CD80D8C-16AE-AAED-F5CD-1A3B3DDBDC0C}"/>
              </a:ext>
            </a:extLst>
          </p:cNvPr>
          <p:cNvSpPr/>
          <p:nvPr/>
        </p:nvSpPr>
        <p:spPr>
          <a:xfrm>
            <a:off x="1890325" y="2540000"/>
            <a:ext cx="419100" cy="2774950"/>
          </a:xfrm>
          <a:prstGeom prst="rect">
            <a:avLst/>
          </a:prstGeom>
          <a:solidFill>
            <a:srgbClr val="FF80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4E28C13-0C20-8F28-1AA5-2E3A20AF9D6C}"/>
              </a:ext>
            </a:extLst>
          </p:cNvPr>
          <p:cNvSpPr/>
          <p:nvPr/>
        </p:nvSpPr>
        <p:spPr>
          <a:xfrm>
            <a:off x="2910700" y="2540000"/>
            <a:ext cx="419100" cy="277495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D1A765D8-61D5-6E7A-22FC-DF49404C0D4B}"/>
              </a:ext>
            </a:extLst>
          </p:cNvPr>
          <p:cNvSpPr txBox="1"/>
          <p:nvPr/>
        </p:nvSpPr>
        <p:spPr>
          <a:xfrm>
            <a:off x="474206" y="5438656"/>
            <a:ext cx="1210588" cy="707886"/>
          </a:xfrm>
          <a:prstGeom prst="rect">
            <a:avLst/>
          </a:prstGeom>
          <a:noFill/>
        </p:spPr>
        <p:txBody>
          <a:bodyPr wrap="none" rtlCol="0">
            <a:spAutoFit/>
          </a:bodyPr>
          <a:lstStyle/>
          <a:p>
            <a:pPr algn="ctr"/>
            <a:r>
              <a:rPr kumimoji="1" lang="ja-JP" altLang="en-US" sz="2000" dirty="0"/>
              <a:t>特徴</a:t>
            </a:r>
            <a:endParaRPr kumimoji="1" lang="en-US" altLang="ja-JP" sz="2000" dirty="0"/>
          </a:p>
          <a:p>
            <a:pPr algn="ctr"/>
            <a:r>
              <a:rPr kumimoji="1" lang="ja-JP" altLang="en-US" sz="2000" dirty="0"/>
              <a:t>ベクトル</a:t>
            </a:r>
          </a:p>
        </p:txBody>
      </p:sp>
      <p:sp>
        <p:nvSpPr>
          <p:cNvPr id="12" name="テキスト ボックス 11">
            <a:extLst>
              <a:ext uri="{FF2B5EF4-FFF2-40B4-BE49-F238E27FC236}">
                <a16:creationId xmlns:a16="http://schemas.microsoft.com/office/drawing/2014/main" id="{C946A059-9EB3-AD5E-4526-776988F619CF}"/>
              </a:ext>
            </a:extLst>
          </p:cNvPr>
          <p:cNvSpPr txBox="1"/>
          <p:nvPr/>
        </p:nvSpPr>
        <p:spPr>
          <a:xfrm>
            <a:off x="1545381" y="5438656"/>
            <a:ext cx="1210588" cy="707886"/>
          </a:xfrm>
          <a:prstGeom prst="rect">
            <a:avLst/>
          </a:prstGeom>
          <a:noFill/>
        </p:spPr>
        <p:txBody>
          <a:bodyPr wrap="none" rtlCol="0">
            <a:spAutoFit/>
          </a:bodyPr>
          <a:lstStyle/>
          <a:p>
            <a:pPr algn="ctr"/>
            <a:r>
              <a:rPr kumimoji="1" lang="ja-JP" altLang="en-US" sz="2000" dirty="0"/>
              <a:t>特徴</a:t>
            </a:r>
            <a:endParaRPr kumimoji="1" lang="en-US" altLang="ja-JP" sz="2000" dirty="0"/>
          </a:p>
          <a:p>
            <a:pPr algn="ctr"/>
            <a:r>
              <a:rPr kumimoji="1" lang="ja-JP" altLang="en-US" sz="2000" dirty="0"/>
              <a:t>ベクトル</a:t>
            </a:r>
          </a:p>
        </p:txBody>
      </p:sp>
      <p:sp>
        <p:nvSpPr>
          <p:cNvPr id="13" name="テキスト ボックス 12">
            <a:extLst>
              <a:ext uri="{FF2B5EF4-FFF2-40B4-BE49-F238E27FC236}">
                <a16:creationId xmlns:a16="http://schemas.microsoft.com/office/drawing/2014/main" id="{8EBFCCB2-DA63-EDD0-0FC0-7BCC44A82975}"/>
              </a:ext>
            </a:extLst>
          </p:cNvPr>
          <p:cNvSpPr txBox="1"/>
          <p:nvPr/>
        </p:nvSpPr>
        <p:spPr>
          <a:xfrm>
            <a:off x="2616556" y="5438656"/>
            <a:ext cx="1210588" cy="707886"/>
          </a:xfrm>
          <a:prstGeom prst="rect">
            <a:avLst/>
          </a:prstGeom>
          <a:noFill/>
        </p:spPr>
        <p:txBody>
          <a:bodyPr wrap="none" rtlCol="0">
            <a:spAutoFit/>
          </a:bodyPr>
          <a:lstStyle/>
          <a:p>
            <a:pPr algn="ctr"/>
            <a:r>
              <a:rPr kumimoji="1" lang="ja-JP" altLang="en-US" sz="2000" dirty="0"/>
              <a:t>特徴</a:t>
            </a:r>
            <a:endParaRPr kumimoji="1" lang="en-US" altLang="ja-JP" sz="2000" dirty="0"/>
          </a:p>
          <a:p>
            <a:pPr algn="ctr"/>
            <a:r>
              <a:rPr kumimoji="1" lang="ja-JP" altLang="en-US" sz="2000" dirty="0"/>
              <a:t>ベクトル</a:t>
            </a:r>
          </a:p>
        </p:txBody>
      </p:sp>
      <p:sp>
        <p:nvSpPr>
          <p:cNvPr id="14" name="正方形/長方形 13">
            <a:extLst>
              <a:ext uri="{FF2B5EF4-FFF2-40B4-BE49-F238E27FC236}">
                <a16:creationId xmlns:a16="http://schemas.microsoft.com/office/drawing/2014/main" id="{9C9C27BF-661A-3DEB-8E57-6E522254D055}"/>
              </a:ext>
            </a:extLst>
          </p:cNvPr>
          <p:cNvSpPr/>
          <p:nvPr/>
        </p:nvSpPr>
        <p:spPr>
          <a:xfrm>
            <a:off x="4502150" y="2451160"/>
            <a:ext cx="2914650" cy="27749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9F7EF68A-E849-19A7-FD43-FAE4F533891F}"/>
              </a:ext>
            </a:extLst>
          </p:cNvPr>
          <p:cNvSpPr txBox="1"/>
          <p:nvPr/>
        </p:nvSpPr>
        <p:spPr>
          <a:xfrm>
            <a:off x="4938513" y="3356035"/>
            <a:ext cx="2031325" cy="830997"/>
          </a:xfrm>
          <a:prstGeom prst="rect">
            <a:avLst/>
          </a:prstGeom>
          <a:noFill/>
        </p:spPr>
        <p:txBody>
          <a:bodyPr wrap="none" rtlCol="0">
            <a:spAutoFit/>
          </a:bodyPr>
          <a:lstStyle/>
          <a:p>
            <a:pPr algn="ctr"/>
            <a:r>
              <a:rPr kumimoji="1" lang="ja-JP" altLang="en-US" sz="2400" dirty="0"/>
              <a:t>ニューラル</a:t>
            </a:r>
            <a:endParaRPr kumimoji="1" lang="en-US" altLang="ja-JP" sz="2400" dirty="0"/>
          </a:p>
          <a:p>
            <a:pPr algn="ctr"/>
            <a:r>
              <a:rPr kumimoji="1" lang="ja-JP" altLang="en-US" sz="2400" dirty="0"/>
              <a:t>ネットワーク</a:t>
            </a:r>
            <a:endParaRPr kumimoji="1" lang="en-US" altLang="ja-JP" sz="2400" dirty="0"/>
          </a:p>
        </p:txBody>
      </p:sp>
      <p:cxnSp>
        <p:nvCxnSpPr>
          <p:cNvPr id="16" name="直線矢印コネクタ 15">
            <a:extLst>
              <a:ext uri="{FF2B5EF4-FFF2-40B4-BE49-F238E27FC236}">
                <a16:creationId xmlns:a16="http://schemas.microsoft.com/office/drawing/2014/main" id="{2698EA0C-2075-BF94-5D0C-1FAD8C7664B9}"/>
              </a:ext>
            </a:extLst>
          </p:cNvPr>
          <p:cNvCxnSpPr>
            <a:cxnSpLocks/>
            <a:stCxn id="10" idx="3"/>
            <a:endCxn id="14" idx="1"/>
          </p:cNvCxnSpPr>
          <p:nvPr/>
        </p:nvCxnSpPr>
        <p:spPr>
          <a:xfrm flipV="1">
            <a:off x="3329800" y="3838635"/>
            <a:ext cx="1172350" cy="8884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68CD21FE-EED2-8AC8-53A2-EDC031016666}"/>
              </a:ext>
            </a:extLst>
          </p:cNvPr>
          <p:cNvCxnSpPr>
            <a:cxnSpLocks/>
          </p:cNvCxnSpPr>
          <p:nvPr/>
        </p:nvCxnSpPr>
        <p:spPr>
          <a:xfrm>
            <a:off x="7416800" y="3771533"/>
            <a:ext cx="79799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0813088D-2EF9-164C-EB6A-DE8C465D2DAF}"/>
              </a:ext>
            </a:extLst>
          </p:cNvPr>
          <p:cNvSpPr txBox="1"/>
          <p:nvPr/>
        </p:nvSpPr>
        <p:spPr>
          <a:xfrm>
            <a:off x="8342928" y="2773313"/>
            <a:ext cx="492443" cy="2308324"/>
          </a:xfrm>
          <a:prstGeom prst="rect">
            <a:avLst/>
          </a:prstGeom>
          <a:noFill/>
        </p:spPr>
        <p:txBody>
          <a:bodyPr wrap="none" rtlCol="0">
            <a:spAutoFit/>
          </a:bodyPr>
          <a:lstStyle/>
          <a:p>
            <a:r>
              <a:rPr kumimoji="1" lang="ja-JP" altLang="en-US" sz="2400" dirty="0"/>
              <a:t>３</a:t>
            </a:r>
            <a:endParaRPr kumimoji="1" lang="en-US" altLang="ja-JP" sz="2400" dirty="0"/>
          </a:p>
          <a:p>
            <a:r>
              <a:rPr kumimoji="1" lang="ja-JP" altLang="en-US" sz="2400" dirty="0"/>
              <a:t>番</a:t>
            </a:r>
            <a:endParaRPr kumimoji="1" lang="en-US" altLang="ja-JP" sz="2400" dirty="0"/>
          </a:p>
          <a:p>
            <a:r>
              <a:rPr kumimoji="1" lang="ja-JP" altLang="en-US" sz="2400" dirty="0"/>
              <a:t>目</a:t>
            </a:r>
            <a:endParaRPr kumimoji="1" lang="en-US" altLang="ja-JP" sz="2400" dirty="0"/>
          </a:p>
          <a:p>
            <a:r>
              <a:rPr kumimoji="1" lang="ja-JP" altLang="en-US" sz="2400" dirty="0"/>
              <a:t>の</a:t>
            </a:r>
            <a:endParaRPr kumimoji="1" lang="en-US" altLang="ja-JP" sz="2400" dirty="0"/>
          </a:p>
          <a:p>
            <a:r>
              <a:rPr kumimoji="1" lang="ja-JP" altLang="en-US" sz="2400" dirty="0"/>
              <a:t>出</a:t>
            </a:r>
            <a:endParaRPr kumimoji="1" lang="en-US" altLang="ja-JP" sz="2400" dirty="0"/>
          </a:p>
          <a:p>
            <a:r>
              <a:rPr kumimoji="1" lang="ja-JP" altLang="en-US" sz="2400" dirty="0"/>
              <a:t>力</a:t>
            </a:r>
          </a:p>
        </p:txBody>
      </p:sp>
      <p:sp>
        <p:nvSpPr>
          <p:cNvPr id="8" name="テキスト ボックス 7">
            <a:extLst>
              <a:ext uri="{FF2B5EF4-FFF2-40B4-BE49-F238E27FC236}">
                <a16:creationId xmlns:a16="http://schemas.microsoft.com/office/drawing/2014/main" id="{8349E0E9-A7DB-61C8-D758-DC675AFA40B7}"/>
              </a:ext>
            </a:extLst>
          </p:cNvPr>
          <p:cNvSpPr txBox="1"/>
          <p:nvPr/>
        </p:nvSpPr>
        <p:spPr>
          <a:xfrm>
            <a:off x="3827144" y="5663853"/>
            <a:ext cx="4713606" cy="954107"/>
          </a:xfrm>
          <a:prstGeom prst="rect">
            <a:avLst/>
          </a:prstGeom>
          <a:noFill/>
        </p:spPr>
        <p:txBody>
          <a:bodyPr wrap="square" rtlCol="0">
            <a:spAutoFit/>
          </a:bodyPr>
          <a:lstStyle/>
          <a:p>
            <a:pPr algn="ctr"/>
            <a:r>
              <a:rPr kumimoji="1" lang="ja-JP" altLang="en-US" sz="2800" dirty="0">
                <a:solidFill>
                  <a:srgbClr val="FF0000"/>
                </a:solidFill>
              </a:rPr>
              <a:t>順々に処理される</a:t>
            </a:r>
            <a:endParaRPr kumimoji="1" lang="en-US" altLang="ja-JP" sz="2800" dirty="0">
              <a:solidFill>
                <a:srgbClr val="FF0000"/>
              </a:solidFill>
            </a:endParaRPr>
          </a:p>
          <a:p>
            <a:pPr algn="ctr"/>
            <a:r>
              <a:rPr kumimoji="1" lang="ja-JP" altLang="en-US" sz="2800" dirty="0">
                <a:solidFill>
                  <a:srgbClr val="FF0000"/>
                </a:solidFill>
              </a:rPr>
              <a:t>（文章が長いときも同じ）</a:t>
            </a:r>
          </a:p>
        </p:txBody>
      </p:sp>
    </p:spTree>
    <p:extLst>
      <p:ext uri="{BB962C8B-B14F-4D97-AF65-F5344CB8AC3E}">
        <p14:creationId xmlns:p14="http://schemas.microsoft.com/office/powerpoint/2010/main" val="38982174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FB7A89-86E5-CE87-423A-E986C477DE40}"/>
              </a:ext>
            </a:extLst>
          </p:cNvPr>
          <p:cNvSpPr>
            <a:spLocks noGrp="1"/>
          </p:cNvSpPr>
          <p:nvPr>
            <p:ph type="title"/>
          </p:nvPr>
        </p:nvSpPr>
        <p:spPr/>
        <p:txBody>
          <a:bodyPr>
            <a:normAutofit fontScale="90000"/>
          </a:bodyPr>
          <a:lstStyle/>
          <a:p>
            <a:r>
              <a:rPr kumimoji="1" lang="en-US" altLang="ja-JP" dirty="0"/>
              <a:t>Transformer</a:t>
            </a:r>
            <a:endParaRPr kumimoji="1" lang="ja-JP" altLang="en-US" dirty="0"/>
          </a:p>
        </p:txBody>
      </p:sp>
      <p:sp>
        <p:nvSpPr>
          <p:cNvPr id="3" name="コンテンツ プレースホルダー 2">
            <a:extLst>
              <a:ext uri="{FF2B5EF4-FFF2-40B4-BE49-F238E27FC236}">
                <a16:creationId xmlns:a16="http://schemas.microsoft.com/office/drawing/2014/main" id="{2379E83B-B89A-064D-0884-281EE165F9E4}"/>
              </a:ext>
            </a:extLst>
          </p:cNvPr>
          <p:cNvSpPr>
            <a:spLocks noGrp="1"/>
          </p:cNvSpPr>
          <p:nvPr>
            <p:ph idx="1"/>
          </p:nvPr>
        </p:nvSpPr>
        <p:spPr>
          <a:xfrm>
            <a:off x="321845" y="846253"/>
            <a:ext cx="8461208" cy="4101986"/>
          </a:xfrm>
        </p:spPr>
        <p:txBody>
          <a:bodyPr>
            <a:normAutofit lnSpcReduction="10000"/>
          </a:bodyPr>
          <a:lstStyle/>
          <a:p>
            <a:pPr marL="0" indent="0">
              <a:buNone/>
            </a:pPr>
            <a:r>
              <a:rPr lang="ja-JP" altLang="en-US" b="1" dirty="0">
                <a:solidFill>
                  <a:srgbClr val="C00000"/>
                </a:solidFill>
              </a:rPr>
              <a:t>リカレントニューラルネットワーク</a:t>
            </a:r>
            <a:r>
              <a:rPr lang="ja-JP" altLang="en-US" dirty="0"/>
              <a:t>の</a:t>
            </a:r>
            <a:r>
              <a:rPr lang="ja-JP" altLang="en-US" dirty="0">
                <a:solidFill>
                  <a:srgbClr val="FF0000"/>
                </a:solidFill>
              </a:rPr>
              <a:t>欠点</a:t>
            </a:r>
            <a:r>
              <a:rPr lang="ja-JP" altLang="en-US" dirty="0"/>
              <a:t>を克服するものとして，</a:t>
            </a:r>
            <a:r>
              <a:rPr lang="en-US" altLang="ja-JP" dirty="0"/>
              <a:t>Transformer </a:t>
            </a:r>
            <a:r>
              <a:rPr lang="ja-JP" altLang="en-US" dirty="0"/>
              <a:t>が </a:t>
            </a:r>
            <a:r>
              <a:rPr lang="en-US" altLang="ja-JP" dirty="0"/>
              <a:t>2017</a:t>
            </a:r>
            <a:r>
              <a:rPr lang="ja-JP" altLang="en-US" dirty="0"/>
              <a:t>年提案された</a:t>
            </a:r>
            <a:endParaRPr lang="en-US" altLang="ja-JP" dirty="0"/>
          </a:p>
          <a:p>
            <a:r>
              <a:rPr lang="ja-JP" altLang="en-US" b="1" dirty="0"/>
              <a:t>列を入力とし，列を出力とす</a:t>
            </a:r>
            <a:r>
              <a:rPr lang="ja-JP" altLang="en-US" dirty="0"/>
              <a:t>る点などは，リカレントニューラルネットワークと</a:t>
            </a:r>
            <a:r>
              <a:rPr lang="ja-JP" altLang="en-US" dirty="0">
                <a:solidFill>
                  <a:srgbClr val="FF0000"/>
                </a:solidFill>
              </a:rPr>
              <a:t>同じ</a:t>
            </a:r>
            <a:endParaRPr lang="en-US" altLang="ja-JP" dirty="0">
              <a:solidFill>
                <a:srgbClr val="FF0000"/>
              </a:solidFill>
            </a:endParaRPr>
          </a:p>
          <a:p>
            <a:r>
              <a:rPr lang="ja-JP" altLang="en-US" dirty="0"/>
              <a:t>リカレントニューラルネットワークの欠点を克服するため，</a:t>
            </a:r>
            <a:r>
              <a:rPr lang="ja-JP" altLang="en-US" b="1" dirty="0"/>
              <a:t>離れた単語間に依存関係を直接扱う </a:t>
            </a:r>
            <a:r>
              <a:rPr lang="en-US" altLang="ja-JP" b="1" dirty="0"/>
              <a:t>Attention </a:t>
            </a:r>
            <a:r>
              <a:rPr lang="ja-JP" altLang="en-US" b="1" dirty="0"/>
              <a:t>の仕組み</a:t>
            </a:r>
            <a:r>
              <a:rPr lang="ja-JP" altLang="en-US" dirty="0"/>
              <a:t>を導入</a:t>
            </a:r>
            <a:endParaRPr lang="en-US" altLang="ja-JP" dirty="0"/>
          </a:p>
          <a:p>
            <a:r>
              <a:rPr lang="ja-JP" altLang="en-US" dirty="0"/>
              <a:t>リカレントニューラルネットワークにあった「</a:t>
            </a:r>
            <a:r>
              <a:rPr lang="ja-JP" altLang="en-US" dirty="0">
                <a:solidFill>
                  <a:srgbClr val="FF0000"/>
                </a:solidFill>
              </a:rPr>
              <a:t>回帰</a:t>
            </a:r>
            <a:r>
              <a:rPr lang="ja-JP" altLang="en-US" dirty="0"/>
              <a:t>」の仕組みは廃止</a:t>
            </a:r>
            <a:endParaRPr lang="en-US" altLang="ja-JP" dirty="0"/>
          </a:p>
          <a:p>
            <a:pPr marL="0" indent="0">
              <a:buNone/>
            </a:pPr>
            <a:endParaRPr kumimoji="1"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01C2B72C-8005-7FA8-EA9C-5F30DC55615B}"/>
              </a:ext>
            </a:extLst>
          </p:cNvPr>
          <p:cNvSpPr>
            <a:spLocks noGrp="1"/>
          </p:cNvSpPr>
          <p:nvPr>
            <p:ph type="sldNum" sz="quarter" idx="12"/>
          </p:nvPr>
        </p:nvSpPr>
        <p:spPr/>
        <p:txBody>
          <a:bodyPr/>
          <a:lstStyle/>
          <a:p>
            <a:fld id="{E205D82C-95A1-431E-8E38-AA614A14CDCF}" type="slidenum">
              <a:rPr kumimoji="1" lang="ja-JP" altLang="en-US" smtClean="0"/>
              <a:pPr/>
              <a:t>86</a:t>
            </a:fld>
            <a:endParaRPr kumimoji="1" lang="ja-JP" altLang="en-US" dirty="0"/>
          </a:p>
        </p:txBody>
      </p:sp>
      <p:sp>
        <p:nvSpPr>
          <p:cNvPr id="5" name="テキスト ボックス 4">
            <a:extLst>
              <a:ext uri="{FF2B5EF4-FFF2-40B4-BE49-F238E27FC236}">
                <a16:creationId xmlns:a16="http://schemas.microsoft.com/office/drawing/2014/main" id="{365AC939-1F88-422A-A7BB-EC6C37170668}"/>
              </a:ext>
            </a:extLst>
          </p:cNvPr>
          <p:cNvSpPr txBox="1"/>
          <p:nvPr/>
        </p:nvSpPr>
        <p:spPr>
          <a:xfrm>
            <a:off x="642937" y="5282963"/>
            <a:ext cx="7726795" cy="1200329"/>
          </a:xfrm>
          <a:prstGeom prst="rect">
            <a:avLst/>
          </a:prstGeom>
          <a:noFill/>
        </p:spPr>
        <p:txBody>
          <a:bodyPr wrap="none" rtlCol="0">
            <a:spAutoFit/>
          </a:bodyPr>
          <a:lstStyle/>
          <a:p>
            <a:r>
              <a:rPr kumimoji="1" lang="ja-JP" altLang="en-US" dirty="0"/>
              <a:t>自然言語処理で，リカレントニューラルネットワークや </a:t>
            </a:r>
            <a:r>
              <a:rPr kumimoji="1" lang="en-US" altLang="ja-JP" dirty="0"/>
              <a:t>LSTM</a:t>
            </a:r>
            <a:r>
              <a:rPr kumimoji="1" lang="ja-JP" altLang="en-US" dirty="0"/>
              <a:t> を使うと，</a:t>
            </a:r>
            <a:endParaRPr kumimoji="1" lang="en-US" altLang="ja-JP" dirty="0"/>
          </a:p>
          <a:p>
            <a:r>
              <a:rPr kumimoji="1" lang="ja-JP" altLang="en-US" dirty="0"/>
              <a:t>保持できる情報が少なすぎるのが欠点．</a:t>
            </a:r>
            <a:endParaRPr kumimoji="1" lang="en-US" altLang="ja-JP" dirty="0"/>
          </a:p>
          <a:p>
            <a:r>
              <a:rPr kumimoji="1" lang="ja-JP" altLang="en-US" dirty="0"/>
              <a:t>（単語の特徴ベクトル１つ分の情報しか保持できないという考え方も）</a:t>
            </a:r>
            <a:endParaRPr kumimoji="1" lang="en-US" altLang="ja-JP" dirty="0"/>
          </a:p>
          <a:p>
            <a:r>
              <a:rPr kumimoji="1" lang="ja-JP" altLang="en-US"/>
              <a:t>長い文章を扱うのが困難であったり，精度が出なかったりする．</a:t>
            </a:r>
            <a:endParaRPr kumimoji="1" lang="ja-JP" altLang="en-US" dirty="0"/>
          </a:p>
        </p:txBody>
      </p:sp>
    </p:spTree>
    <p:extLst>
      <p:ext uri="{BB962C8B-B14F-4D97-AF65-F5344CB8AC3E}">
        <p14:creationId xmlns:p14="http://schemas.microsoft.com/office/powerpoint/2010/main" val="20318041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60439D0-946B-44EF-AA40-184CC4717932}"/>
              </a:ext>
            </a:extLst>
          </p:cNvPr>
          <p:cNvSpPr>
            <a:spLocks noGrp="1"/>
          </p:cNvSpPr>
          <p:nvPr>
            <p:ph type="sldNum" sz="quarter" idx="12"/>
          </p:nvPr>
        </p:nvSpPr>
        <p:spPr/>
        <p:txBody>
          <a:bodyPr/>
          <a:lstStyle/>
          <a:p>
            <a:fld id="{E205D82C-95A1-431E-8E38-AA614A14CDCF}" type="slidenum">
              <a:rPr kumimoji="1" lang="ja-JP" altLang="en-US" smtClean="0"/>
              <a:pPr/>
              <a:t>87</a:t>
            </a:fld>
            <a:endParaRPr kumimoji="1" lang="ja-JP" altLang="en-US" dirty="0"/>
          </a:p>
        </p:txBody>
      </p:sp>
      <p:sp>
        <p:nvSpPr>
          <p:cNvPr id="5" name="テキスト ボックス 4">
            <a:extLst>
              <a:ext uri="{FF2B5EF4-FFF2-40B4-BE49-F238E27FC236}">
                <a16:creationId xmlns:a16="http://schemas.microsoft.com/office/drawing/2014/main" id="{34568395-07B5-4977-9180-EE3BADA9EE9B}"/>
              </a:ext>
            </a:extLst>
          </p:cNvPr>
          <p:cNvSpPr txBox="1"/>
          <p:nvPr/>
        </p:nvSpPr>
        <p:spPr>
          <a:xfrm>
            <a:off x="239713" y="87313"/>
            <a:ext cx="800219" cy="461665"/>
          </a:xfrm>
          <a:prstGeom prst="rect">
            <a:avLst/>
          </a:prstGeom>
          <a:noFill/>
        </p:spPr>
        <p:txBody>
          <a:bodyPr wrap="none" rtlCol="0">
            <a:spAutoFit/>
          </a:bodyPr>
          <a:lstStyle/>
          <a:p>
            <a:r>
              <a:rPr kumimoji="1" lang="ja-JP" altLang="en-US" sz="2400" b="1" dirty="0"/>
              <a:t>問答</a:t>
            </a:r>
          </a:p>
        </p:txBody>
      </p:sp>
      <p:sp>
        <p:nvSpPr>
          <p:cNvPr id="6" name="正方形/長方形 5">
            <a:extLst>
              <a:ext uri="{FF2B5EF4-FFF2-40B4-BE49-F238E27FC236}">
                <a16:creationId xmlns:a16="http://schemas.microsoft.com/office/drawing/2014/main" id="{92C2AEDD-E14A-4576-9F56-B0BFBF0A6F1B}"/>
              </a:ext>
            </a:extLst>
          </p:cNvPr>
          <p:cNvSpPr/>
          <p:nvPr/>
        </p:nvSpPr>
        <p:spPr>
          <a:xfrm>
            <a:off x="1553325" y="452947"/>
            <a:ext cx="7042988" cy="646331"/>
          </a:xfrm>
          <a:prstGeom prst="rect">
            <a:avLst/>
          </a:prstGeom>
          <a:ln>
            <a:solidFill>
              <a:schemeClr val="tx1"/>
            </a:solidFill>
          </a:ln>
        </p:spPr>
        <p:txBody>
          <a:bodyPr wrap="square">
            <a:spAutoFit/>
          </a:bodyPr>
          <a:lstStyle/>
          <a:p>
            <a:r>
              <a:rPr lang="ja-JP" altLang="en-US" dirty="0">
                <a:latin typeface="メイリオ" panose="020B0604030504040204" pitchFamily="50" charset="-128"/>
                <a:ea typeface="メイリオ" panose="020B0604030504040204" pitchFamily="50" charset="-128"/>
              </a:rPr>
              <a:t>リカレントニューラルネットワークは，回帰により，過去の情報を保持する．時系列データなどのデータの並びを扱う能力を持つ</a:t>
            </a:r>
          </a:p>
        </p:txBody>
      </p:sp>
      <p:sp>
        <p:nvSpPr>
          <p:cNvPr id="8" name="テキスト ボックス 7">
            <a:extLst>
              <a:ext uri="{FF2B5EF4-FFF2-40B4-BE49-F238E27FC236}">
                <a16:creationId xmlns:a16="http://schemas.microsoft.com/office/drawing/2014/main" id="{954555C9-A9F9-43C0-94B9-5C63F2B26924}"/>
              </a:ext>
            </a:extLst>
          </p:cNvPr>
          <p:cNvSpPr txBox="1"/>
          <p:nvPr/>
        </p:nvSpPr>
        <p:spPr>
          <a:xfrm>
            <a:off x="338139" y="606835"/>
            <a:ext cx="1210588" cy="400110"/>
          </a:xfrm>
          <a:prstGeom prst="rect">
            <a:avLst/>
          </a:prstGeom>
          <a:noFill/>
        </p:spPr>
        <p:txBody>
          <a:bodyPr wrap="none" rtlCol="0">
            <a:spAutoFit/>
          </a:bodyPr>
          <a:lstStyle/>
          <a:p>
            <a:r>
              <a:rPr kumimoji="1" lang="ja-JP" altLang="en-US" sz="2000" dirty="0"/>
              <a:t>テキスト</a:t>
            </a:r>
          </a:p>
        </p:txBody>
      </p:sp>
      <p:sp>
        <p:nvSpPr>
          <p:cNvPr id="9" name="テキスト ボックス 8">
            <a:extLst>
              <a:ext uri="{FF2B5EF4-FFF2-40B4-BE49-F238E27FC236}">
                <a16:creationId xmlns:a16="http://schemas.microsoft.com/office/drawing/2014/main" id="{3017DF96-28DC-41A0-91FA-A96F9BCED61F}"/>
              </a:ext>
            </a:extLst>
          </p:cNvPr>
          <p:cNvSpPr txBox="1"/>
          <p:nvPr/>
        </p:nvSpPr>
        <p:spPr>
          <a:xfrm>
            <a:off x="487363" y="1249619"/>
            <a:ext cx="697627" cy="400110"/>
          </a:xfrm>
          <a:prstGeom prst="rect">
            <a:avLst/>
          </a:prstGeom>
          <a:noFill/>
        </p:spPr>
        <p:txBody>
          <a:bodyPr wrap="none" rtlCol="0">
            <a:spAutoFit/>
          </a:bodyPr>
          <a:lstStyle/>
          <a:p>
            <a:r>
              <a:rPr kumimoji="1" lang="ja-JP" altLang="en-US" sz="2000" dirty="0"/>
              <a:t>質問</a:t>
            </a:r>
          </a:p>
        </p:txBody>
      </p:sp>
      <p:sp>
        <p:nvSpPr>
          <p:cNvPr id="10" name="正方形/長方形 9">
            <a:extLst>
              <a:ext uri="{FF2B5EF4-FFF2-40B4-BE49-F238E27FC236}">
                <a16:creationId xmlns:a16="http://schemas.microsoft.com/office/drawing/2014/main" id="{D445218A-F09E-46A6-823B-97763748B94C}"/>
              </a:ext>
            </a:extLst>
          </p:cNvPr>
          <p:cNvSpPr/>
          <p:nvPr/>
        </p:nvSpPr>
        <p:spPr>
          <a:xfrm>
            <a:off x="1542212" y="1249619"/>
            <a:ext cx="1533525" cy="400110"/>
          </a:xfrm>
          <a:prstGeom prst="rect">
            <a:avLst/>
          </a:prstGeom>
          <a:ln>
            <a:solidFill>
              <a:schemeClr val="tx1"/>
            </a:solidFill>
          </a:ln>
        </p:spPr>
        <p:txBody>
          <a:bodyPr wrap="square">
            <a:spAutoFit/>
          </a:bodyPr>
          <a:lstStyle/>
          <a:p>
            <a:r>
              <a:rPr lang="ja-JP" altLang="en-US" sz="2000" dirty="0">
                <a:latin typeface="メイリオ" panose="020B0604030504040204" pitchFamily="50" charset="-128"/>
                <a:ea typeface="メイリオ" panose="020B0604030504040204" pitchFamily="50" charset="-128"/>
              </a:rPr>
              <a:t>回帰</a:t>
            </a:r>
          </a:p>
        </p:txBody>
      </p:sp>
      <p:sp>
        <p:nvSpPr>
          <p:cNvPr id="11" name="矢印: 右 10">
            <a:extLst>
              <a:ext uri="{FF2B5EF4-FFF2-40B4-BE49-F238E27FC236}">
                <a16:creationId xmlns:a16="http://schemas.microsoft.com/office/drawing/2014/main" id="{13B299F2-1C43-4791-B00A-F62946DBF7FD}"/>
              </a:ext>
            </a:extLst>
          </p:cNvPr>
          <p:cNvSpPr/>
          <p:nvPr/>
        </p:nvSpPr>
        <p:spPr>
          <a:xfrm>
            <a:off x="5015626" y="1271821"/>
            <a:ext cx="514350" cy="3645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93CB263F-6688-472A-9B87-546F23C6CBFC}"/>
              </a:ext>
            </a:extLst>
          </p:cNvPr>
          <p:cNvSpPr txBox="1"/>
          <p:nvPr/>
        </p:nvSpPr>
        <p:spPr>
          <a:xfrm>
            <a:off x="6039722" y="1254036"/>
            <a:ext cx="697627" cy="400110"/>
          </a:xfrm>
          <a:prstGeom prst="rect">
            <a:avLst/>
          </a:prstGeom>
          <a:noFill/>
        </p:spPr>
        <p:txBody>
          <a:bodyPr wrap="none" rtlCol="0">
            <a:spAutoFit/>
          </a:bodyPr>
          <a:lstStyle/>
          <a:p>
            <a:r>
              <a:rPr kumimoji="1" lang="ja-JP" altLang="en-US" sz="2000" dirty="0"/>
              <a:t>答え</a:t>
            </a:r>
          </a:p>
        </p:txBody>
      </p:sp>
      <p:sp>
        <p:nvSpPr>
          <p:cNvPr id="13" name="正方形/長方形 12">
            <a:extLst>
              <a:ext uri="{FF2B5EF4-FFF2-40B4-BE49-F238E27FC236}">
                <a16:creationId xmlns:a16="http://schemas.microsoft.com/office/drawing/2014/main" id="{4B887264-9544-4A62-A359-5238F4395B6F}"/>
              </a:ext>
            </a:extLst>
          </p:cNvPr>
          <p:cNvSpPr/>
          <p:nvPr/>
        </p:nvSpPr>
        <p:spPr>
          <a:xfrm>
            <a:off x="7123112" y="1254036"/>
            <a:ext cx="1533525" cy="400110"/>
          </a:xfrm>
          <a:prstGeom prst="rect">
            <a:avLst/>
          </a:prstGeom>
          <a:ln>
            <a:solidFill>
              <a:schemeClr val="tx1"/>
            </a:solidFill>
          </a:ln>
        </p:spPr>
        <p:txBody>
          <a:bodyPr wrap="square">
            <a:spAutoFit/>
          </a:bodyPr>
          <a:lstStyle/>
          <a:p>
            <a:r>
              <a:rPr lang="ja-JP" altLang="en-US" sz="2000" dirty="0">
                <a:solidFill>
                  <a:srgbClr val="FF0000"/>
                </a:solidFill>
                <a:latin typeface="メイリオ" panose="020B0604030504040204" pitchFamily="50" charset="-128"/>
                <a:ea typeface="メイリオ" panose="020B0604030504040204" pitchFamily="50" charset="-128"/>
              </a:rPr>
              <a:t>保持する</a:t>
            </a:r>
          </a:p>
        </p:txBody>
      </p:sp>
      <p:sp>
        <p:nvSpPr>
          <p:cNvPr id="14" name="テキスト ボックス 13">
            <a:extLst>
              <a:ext uri="{FF2B5EF4-FFF2-40B4-BE49-F238E27FC236}">
                <a16:creationId xmlns:a16="http://schemas.microsoft.com/office/drawing/2014/main" id="{C67C2F09-7E4A-4AB4-AF03-1313BB03DDF0}"/>
              </a:ext>
            </a:extLst>
          </p:cNvPr>
          <p:cNvSpPr txBox="1"/>
          <p:nvPr/>
        </p:nvSpPr>
        <p:spPr>
          <a:xfrm>
            <a:off x="2759666" y="6491672"/>
            <a:ext cx="2770310" cy="400110"/>
          </a:xfrm>
          <a:prstGeom prst="rect">
            <a:avLst/>
          </a:prstGeom>
          <a:noFill/>
        </p:spPr>
        <p:txBody>
          <a:bodyPr wrap="none" rtlCol="0">
            <a:spAutoFit/>
          </a:bodyPr>
          <a:lstStyle/>
          <a:p>
            <a:r>
              <a:rPr kumimoji="1" lang="en-US" altLang="ja-JP" sz="2000" dirty="0">
                <a:solidFill>
                  <a:srgbClr val="FF0000"/>
                </a:solidFill>
                <a:latin typeface="+mn-ea"/>
              </a:rPr>
              <a:t>AI</a:t>
            </a:r>
            <a:r>
              <a:rPr kumimoji="1" lang="ja-JP" altLang="en-US" sz="2000" dirty="0">
                <a:solidFill>
                  <a:srgbClr val="FF0000"/>
                </a:solidFill>
                <a:latin typeface="+mn-ea"/>
              </a:rPr>
              <a:t>が生成する結果の例</a:t>
            </a:r>
          </a:p>
        </p:txBody>
      </p:sp>
      <p:sp>
        <p:nvSpPr>
          <p:cNvPr id="15" name="テキスト ボックス 14">
            <a:extLst>
              <a:ext uri="{FF2B5EF4-FFF2-40B4-BE49-F238E27FC236}">
                <a16:creationId xmlns:a16="http://schemas.microsoft.com/office/drawing/2014/main" id="{FF5C200E-B90A-4F2A-9366-C2C4D9F8E5E3}"/>
              </a:ext>
            </a:extLst>
          </p:cNvPr>
          <p:cNvSpPr txBox="1"/>
          <p:nvPr/>
        </p:nvSpPr>
        <p:spPr>
          <a:xfrm>
            <a:off x="239713" y="1893294"/>
            <a:ext cx="800219" cy="461665"/>
          </a:xfrm>
          <a:prstGeom prst="rect">
            <a:avLst/>
          </a:prstGeom>
          <a:noFill/>
        </p:spPr>
        <p:txBody>
          <a:bodyPr wrap="none" rtlCol="0">
            <a:spAutoFit/>
          </a:bodyPr>
          <a:lstStyle/>
          <a:p>
            <a:r>
              <a:rPr kumimoji="1" lang="ja-JP" altLang="en-US" sz="2400" b="1" dirty="0"/>
              <a:t>要約</a:t>
            </a:r>
          </a:p>
        </p:txBody>
      </p:sp>
      <p:sp>
        <p:nvSpPr>
          <p:cNvPr id="17" name="矢印: 右 16">
            <a:extLst>
              <a:ext uri="{FF2B5EF4-FFF2-40B4-BE49-F238E27FC236}">
                <a16:creationId xmlns:a16="http://schemas.microsoft.com/office/drawing/2014/main" id="{88B28280-AE77-4579-ACE8-14E0BAA799F1}"/>
              </a:ext>
            </a:extLst>
          </p:cNvPr>
          <p:cNvSpPr/>
          <p:nvPr/>
        </p:nvSpPr>
        <p:spPr>
          <a:xfrm>
            <a:off x="2434352" y="3161564"/>
            <a:ext cx="514350" cy="3645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7562CA0-C144-4766-8E93-A0CFD7996A59}"/>
              </a:ext>
            </a:extLst>
          </p:cNvPr>
          <p:cNvSpPr txBox="1"/>
          <p:nvPr/>
        </p:nvSpPr>
        <p:spPr>
          <a:xfrm>
            <a:off x="3109476" y="3159804"/>
            <a:ext cx="697627" cy="400110"/>
          </a:xfrm>
          <a:prstGeom prst="rect">
            <a:avLst/>
          </a:prstGeom>
          <a:noFill/>
        </p:spPr>
        <p:txBody>
          <a:bodyPr wrap="none" rtlCol="0">
            <a:spAutoFit/>
          </a:bodyPr>
          <a:lstStyle/>
          <a:p>
            <a:r>
              <a:rPr kumimoji="1" lang="ja-JP" altLang="en-US" sz="2000" dirty="0"/>
              <a:t>要約</a:t>
            </a:r>
          </a:p>
        </p:txBody>
      </p:sp>
      <p:sp>
        <p:nvSpPr>
          <p:cNvPr id="21" name="正方形/長方形 20">
            <a:extLst>
              <a:ext uri="{FF2B5EF4-FFF2-40B4-BE49-F238E27FC236}">
                <a16:creationId xmlns:a16="http://schemas.microsoft.com/office/drawing/2014/main" id="{BF7BDC5F-04B0-4AE8-B39C-DD7C40B74BD2}"/>
              </a:ext>
            </a:extLst>
          </p:cNvPr>
          <p:cNvSpPr/>
          <p:nvPr/>
        </p:nvSpPr>
        <p:spPr>
          <a:xfrm>
            <a:off x="4084637" y="3069169"/>
            <a:ext cx="4572000" cy="400110"/>
          </a:xfrm>
          <a:prstGeom prst="rect">
            <a:avLst/>
          </a:prstGeom>
          <a:ln>
            <a:solidFill>
              <a:schemeClr val="tx1"/>
            </a:solidFill>
          </a:ln>
        </p:spPr>
        <p:txBody>
          <a:bodyPr>
            <a:spAutoFit/>
          </a:bodyPr>
          <a:lstStyle/>
          <a:p>
            <a:r>
              <a:rPr lang="ja-JP" altLang="en-US" sz="2000" dirty="0">
                <a:solidFill>
                  <a:srgbClr val="FF0000"/>
                </a:solidFill>
                <a:latin typeface="メイリオ" panose="020B0604030504040204" pitchFamily="50" charset="-128"/>
                <a:ea typeface="メイリオ" panose="020B0604030504040204" pitchFamily="50" charset="-128"/>
              </a:rPr>
              <a:t>データは回帰する能力がある．</a:t>
            </a:r>
            <a:endParaRPr lang="en-US" altLang="ja-JP" sz="2000" dirty="0">
              <a:solidFill>
                <a:srgbClr val="FF0000"/>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6B7D0036-189C-4C81-99CB-5E0BE00F834D}"/>
              </a:ext>
            </a:extLst>
          </p:cNvPr>
          <p:cNvSpPr txBox="1"/>
          <p:nvPr/>
        </p:nvSpPr>
        <p:spPr>
          <a:xfrm>
            <a:off x="169327" y="3840200"/>
            <a:ext cx="2031325" cy="461665"/>
          </a:xfrm>
          <a:prstGeom prst="rect">
            <a:avLst/>
          </a:prstGeom>
          <a:noFill/>
        </p:spPr>
        <p:txBody>
          <a:bodyPr wrap="none" rtlCol="0">
            <a:spAutoFit/>
          </a:bodyPr>
          <a:lstStyle/>
          <a:p>
            <a:r>
              <a:rPr kumimoji="1" lang="ja-JP" altLang="en-US" sz="2400" b="1" dirty="0"/>
              <a:t>テキスト生成</a:t>
            </a:r>
          </a:p>
        </p:txBody>
      </p:sp>
      <p:sp>
        <p:nvSpPr>
          <p:cNvPr id="24" name="矢印: 右 23">
            <a:extLst>
              <a:ext uri="{FF2B5EF4-FFF2-40B4-BE49-F238E27FC236}">
                <a16:creationId xmlns:a16="http://schemas.microsoft.com/office/drawing/2014/main" id="{39B7EF7F-6129-4E79-ACAB-BFA0B86712B4}"/>
              </a:ext>
            </a:extLst>
          </p:cNvPr>
          <p:cNvSpPr/>
          <p:nvPr/>
        </p:nvSpPr>
        <p:spPr>
          <a:xfrm>
            <a:off x="1410533" y="5348361"/>
            <a:ext cx="514350" cy="3645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5E87A37F-89BE-44B1-AEFB-0C93F4314CF0}"/>
              </a:ext>
            </a:extLst>
          </p:cNvPr>
          <p:cNvSpPr txBox="1"/>
          <p:nvPr/>
        </p:nvSpPr>
        <p:spPr>
          <a:xfrm>
            <a:off x="1924883" y="5312792"/>
            <a:ext cx="697627" cy="400110"/>
          </a:xfrm>
          <a:prstGeom prst="rect">
            <a:avLst/>
          </a:prstGeom>
          <a:noFill/>
        </p:spPr>
        <p:txBody>
          <a:bodyPr wrap="none" rtlCol="0">
            <a:spAutoFit/>
          </a:bodyPr>
          <a:lstStyle/>
          <a:p>
            <a:r>
              <a:rPr kumimoji="1" lang="ja-JP" altLang="en-US" sz="2000" dirty="0"/>
              <a:t>生成</a:t>
            </a:r>
          </a:p>
        </p:txBody>
      </p:sp>
      <p:sp>
        <p:nvSpPr>
          <p:cNvPr id="26" name="正方形/長方形 25">
            <a:extLst>
              <a:ext uri="{FF2B5EF4-FFF2-40B4-BE49-F238E27FC236}">
                <a16:creationId xmlns:a16="http://schemas.microsoft.com/office/drawing/2014/main" id="{4E6BA5A5-31B8-45D4-AEA8-30FE9F0D5A48}"/>
              </a:ext>
            </a:extLst>
          </p:cNvPr>
          <p:cNvSpPr/>
          <p:nvPr/>
        </p:nvSpPr>
        <p:spPr>
          <a:xfrm>
            <a:off x="2791623" y="4986014"/>
            <a:ext cx="6150848" cy="1200329"/>
          </a:xfrm>
          <a:prstGeom prst="rect">
            <a:avLst/>
          </a:prstGeom>
          <a:ln>
            <a:solidFill>
              <a:schemeClr val="tx1"/>
            </a:solidFill>
          </a:ln>
        </p:spPr>
        <p:txBody>
          <a:bodyPr wrap="square">
            <a:spAutoFit/>
          </a:bodyPr>
          <a:lstStyle/>
          <a:p>
            <a:r>
              <a:rPr lang="ja-JP" altLang="en-US" dirty="0"/>
              <a:t>リカレントニューラルネットワークは，回帰により，過去の情報を保持する．時系列データなどのデータの並びを扱う能力を持つ</a:t>
            </a:r>
            <a:r>
              <a:rPr lang="en-US" altLang="ja-JP" dirty="0"/>
              <a:t>.</a:t>
            </a:r>
            <a:r>
              <a:rPr lang="ja-JP" altLang="en-US" dirty="0">
                <a:solidFill>
                  <a:srgbClr val="FF0000"/>
                </a:solidFill>
              </a:rPr>
              <a:t>線形回帰モデル</a:t>
            </a:r>
            <a:r>
              <a:rPr lang="en-US" altLang="ja-JP" dirty="0">
                <a:solidFill>
                  <a:srgbClr val="FF0000"/>
                </a:solidFill>
              </a:rPr>
              <a:t>(</a:t>
            </a:r>
            <a:r>
              <a:rPr lang="en-US" altLang="ja-JP" dirty="0" err="1">
                <a:solidFill>
                  <a:srgbClr val="FF0000"/>
                </a:solidFill>
              </a:rPr>
              <a:t>pn</a:t>
            </a:r>
            <a:r>
              <a:rPr lang="en-US" altLang="ja-JP" dirty="0">
                <a:solidFill>
                  <a:srgbClr val="FF0000"/>
                </a:solidFill>
              </a:rPr>
              <a:t>-model)</a:t>
            </a:r>
            <a:r>
              <a:rPr lang="ja-JP" altLang="en-US" dirty="0">
                <a:solidFill>
                  <a:srgbClr val="FF0000"/>
                </a:solidFill>
              </a:rPr>
              <a:t>は</a:t>
            </a:r>
            <a:r>
              <a:rPr lang="en-US" altLang="ja-JP" dirty="0">
                <a:solidFill>
                  <a:srgbClr val="FF0000"/>
                </a:solidFill>
              </a:rPr>
              <a:t>,</a:t>
            </a:r>
            <a:r>
              <a:rPr lang="ja-JP" altLang="en-US" dirty="0">
                <a:solidFill>
                  <a:srgbClr val="FF0000"/>
                </a:solidFill>
              </a:rPr>
              <a:t>過去のデータが現在から何百年後かに再度出現する</a:t>
            </a:r>
            <a:r>
              <a:rPr lang="en-US" altLang="ja-JP" dirty="0">
                <a:solidFill>
                  <a:srgbClr val="FF0000"/>
                </a:solidFill>
              </a:rPr>
              <a:t>.</a:t>
            </a:r>
            <a:r>
              <a:rPr lang="ja-JP" altLang="en-US" dirty="0">
                <a:solidFill>
                  <a:srgbClr val="FF0000"/>
                </a:solidFill>
              </a:rPr>
              <a:t>つまり</a:t>
            </a:r>
            <a:r>
              <a:rPr lang="en-US" altLang="ja-JP" dirty="0">
                <a:solidFill>
                  <a:srgbClr val="FF0000"/>
                </a:solidFill>
              </a:rPr>
              <a:t>,</a:t>
            </a:r>
            <a:endParaRPr lang="ja-JP" altLang="en-US" dirty="0">
              <a:solidFill>
                <a:srgbClr val="FF0000"/>
              </a:solidFill>
            </a:endParaRPr>
          </a:p>
        </p:txBody>
      </p:sp>
      <p:sp>
        <p:nvSpPr>
          <p:cNvPr id="27" name="正方形/長方形 26">
            <a:extLst>
              <a:ext uri="{FF2B5EF4-FFF2-40B4-BE49-F238E27FC236}">
                <a16:creationId xmlns:a16="http://schemas.microsoft.com/office/drawing/2014/main" id="{4B1A480D-1DDF-4ACD-88E2-DF8CADB54FF6}"/>
              </a:ext>
            </a:extLst>
          </p:cNvPr>
          <p:cNvSpPr/>
          <p:nvPr/>
        </p:nvSpPr>
        <p:spPr>
          <a:xfrm>
            <a:off x="1553325" y="2156408"/>
            <a:ext cx="7042988" cy="646331"/>
          </a:xfrm>
          <a:prstGeom prst="rect">
            <a:avLst/>
          </a:prstGeom>
          <a:ln>
            <a:solidFill>
              <a:schemeClr val="tx1"/>
            </a:solidFill>
          </a:ln>
        </p:spPr>
        <p:txBody>
          <a:bodyPr wrap="square">
            <a:spAutoFit/>
          </a:bodyPr>
          <a:lstStyle/>
          <a:p>
            <a:r>
              <a:rPr lang="ja-JP" altLang="en-US" dirty="0">
                <a:latin typeface="メイリオ" panose="020B0604030504040204" pitchFamily="50" charset="-128"/>
                <a:ea typeface="メイリオ" panose="020B0604030504040204" pitchFamily="50" charset="-128"/>
              </a:rPr>
              <a:t>リカレントニューラルネットワークは，回帰により，過去の情報を保持する．時系列データなどのデータの並びを扱う能力を持つ</a:t>
            </a:r>
          </a:p>
        </p:txBody>
      </p:sp>
      <p:sp>
        <p:nvSpPr>
          <p:cNvPr id="28" name="正方形/長方形 27">
            <a:extLst>
              <a:ext uri="{FF2B5EF4-FFF2-40B4-BE49-F238E27FC236}">
                <a16:creationId xmlns:a16="http://schemas.microsoft.com/office/drawing/2014/main" id="{D2C9BEFA-9110-4386-AA51-E92EE97D1D48}"/>
              </a:ext>
            </a:extLst>
          </p:cNvPr>
          <p:cNvSpPr/>
          <p:nvPr/>
        </p:nvSpPr>
        <p:spPr>
          <a:xfrm>
            <a:off x="1542212" y="4284164"/>
            <a:ext cx="7042988" cy="646331"/>
          </a:xfrm>
          <a:prstGeom prst="rect">
            <a:avLst/>
          </a:prstGeom>
          <a:ln>
            <a:solidFill>
              <a:schemeClr val="tx1"/>
            </a:solidFill>
          </a:ln>
        </p:spPr>
        <p:txBody>
          <a:bodyPr wrap="square">
            <a:spAutoFit/>
          </a:bodyPr>
          <a:lstStyle/>
          <a:p>
            <a:r>
              <a:rPr lang="ja-JP" altLang="en-US" dirty="0">
                <a:latin typeface="メイリオ" panose="020B0604030504040204" pitchFamily="50" charset="-128"/>
                <a:ea typeface="メイリオ" panose="020B0604030504040204" pitchFamily="50" charset="-128"/>
              </a:rPr>
              <a:t>リカレントニューラルネットワークは，回帰により，過去の情報を保持する．時系列データなどのデータの並びを扱う能力を持つ</a:t>
            </a:r>
          </a:p>
        </p:txBody>
      </p:sp>
    </p:spTree>
    <p:extLst>
      <p:ext uri="{BB962C8B-B14F-4D97-AF65-F5344CB8AC3E}">
        <p14:creationId xmlns:p14="http://schemas.microsoft.com/office/powerpoint/2010/main" val="188987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a:extLst>
              <a:ext uri="{28A0092B-C50C-407E-A947-70E740481C1C}">
                <a14:useLocalDpi xmlns:a14="http://schemas.microsoft.com/office/drawing/2010/main" val="0"/>
              </a:ext>
            </a:extLst>
          </a:blip>
          <a:srcRect l="31660" r="31660"/>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9</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2"/>
            <a:ext cx="5108047" cy="6011747"/>
          </a:xfrm>
        </p:spPr>
        <p:txBody>
          <a:bodyPr>
            <a:normAutofit/>
          </a:bodyPr>
          <a:lstStyle/>
          <a:p>
            <a:pPr marL="0" indent="0">
              <a:lnSpc>
                <a:spcPct val="110000"/>
              </a:lnSpc>
              <a:spcBef>
                <a:spcPts val="1200"/>
              </a:spcBef>
              <a:buNone/>
            </a:pPr>
            <a:r>
              <a:rPr kumimoji="1" lang="ja-JP" altLang="en-US" sz="2400" b="1" dirty="0">
                <a:solidFill>
                  <a:srgbClr val="C00000"/>
                </a:solidFill>
              </a:rPr>
              <a:t>機械学習</a:t>
            </a:r>
            <a:r>
              <a:rPr kumimoji="1" lang="ja-JP" altLang="en-US" sz="2400" dirty="0"/>
              <a:t>は，</a:t>
            </a:r>
            <a:r>
              <a:rPr kumimoji="1" lang="ja-JP" altLang="en-US" sz="2400" b="1" dirty="0"/>
              <a:t>コンピュータ</a:t>
            </a:r>
            <a:r>
              <a:rPr kumimoji="1" lang="ja-JP" altLang="en-US" sz="2400" dirty="0"/>
              <a:t>が</a:t>
            </a:r>
            <a:r>
              <a:rPr kumimoji="1" lang="ja-JP" altLang="en-US" sz="2400" b="1" dirty="0"/>
              <a:t>データ</a:t>
            </a:r>
            <a:r>
              <a:rPr kumimoji="1" lang="ja-JP" altLang="en-US" sz="2400" dirty="0"/>
              <a:t>を使用して</a:t>
            </a:r>
            <a:r>
              <a:rPr kumimoji="1" lang="ja-JP" altLang="en-US" sz="2400" b="1" dirty="0">
                <a:solidFill>
                  <a:srgbClr val="C00000"/>
                </a:solidFill>
              </a:rPr>
              <a:t>学習</a:t>
            </a:r>
            <a:r>
              <a:rPr kumimoji="1" lang="ja-JP" altLang="en-US" sz="2400"/>
              <a:t>することにより</a:t>
            </a:r>
            <a:r>
              <a:rPr lang="ja-JP" altLang="en-US" sz="2400" b="1" dirty="0">
                <a:solidFill>
                  <a:srgbClr val="C00000"/>
                </a:solidFill>
              </a:rPr>
              <a:t>知的能力を向上</a:t>
            </a:r>
            <a:r>
              <a:rPr lang="ja-JP" altLang="en-US" sz="2400" dirty="0"/>
              <a:t>させる技術</a:t>
            </a:r>
            <a:endParaRPr kumimoji="1" lang="en-US" altLang="ja-JP" sz="2400" dirty="0"/>
          </a:p>
          <a:p>
            <a:pPr>
              <a:lnSpc>
                <a:spcPct val="110000"/>
              </a:lnSpc>
              <a:spcBef>
                <a:spcPts val="1200"/>
              </a:spcBef>
            </a:pPr>
            <a:r>
              <a:rPr lang="ja-JP" altLang="en-US" sz="2400" b="1" dirty="0"/>
              <a:t>情報の抽出</a:t>
            </a:r>
            <a:r>
              <a:rPr lang="ja-JP" altLang="en-US" sz="2400" dirty="0"/>
              <a:t>：データの中からパターンや関係性を自動で見つけ出す能力</a:t>
            </a:r>
            <a:endParaRPr lang="en-US" altLang="ja-JP" sz="2400" dirty="0"/>
          </a:p>
          <a:p>
            <a:pPr>
              <a:lnSpc>
                <a:spcPct val="110000"/>
              </a:lnSpc>
              <a:spcBef>
                <a:spcPts val="1200"/>
              </a:spcBef>
            </a:pPr>
            <a:r>
              <a:rPr lang="ja-JP" altLang="en-US" sz="2400" b="1" dirty="0"/>
              <a:t>簡潔さ</a:t>
            </a:r>
            <a:r>
              <a:rPr lang="ja-JP" altLang="en-US" sz="2400" dirty="0"/>
              <a:t>：人間が設定しなければならなかったルールを、自動で生成できるようになる</a:t>
            </a:r>
            <a:endParaRPr lang="en-US" altLang="ja-JP" sz="2400" dirty="0"/>
          </a:p>
          <a:p>
            <a:pPr>
              <a:lnSpc>
                <a:spcPct val="110000"/>
              </a:lnSpc>
              <a:spcBef>
                <a:spcPts val="1200"/>
              </a:spcBef>
            </a:pPr>
            <a:r>
              <a:rPr lang="ja-JP" altLang="en-US" sz="2400" b="1" dirty="0"/>
              <a:t>限界の超越</a:t>
            </a:r>
            <a:r>
              <a:rPr lang="ja-JP" altLang="en-US" sz="2400" dirty="0"/>
              <a:t>：他の方法では難しかった課題でも、機械学習を用いることで解決策や視点を得られる可能性がある</a:t>
            </a:r>
            <a:endParaRPr lang="en-US" altLang="ja-JP" sz="2400" dirty="0"/>
          </a:p>
          <a:p>
            <a:pPr>
              <a:lnSpc>
                <a:spcPct val="110000"/>
              </a:lnSpc>
              <a:spcBef>
                <a:spcPts val="1200"/>
              </a:spcBef>
            </a:pPr>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latin typeface="Segoe UI" panose="020B0502040204020203" pitchFamily="34" charset="0"/>
              </a:rPr>
              <a:t>機械学習の特徴</a:t>
            </a:r>
            <a:endParaRPr lang="ja-JP" altLang="en-US" dirty="0"/>
          </a:p>
        </p:txBody>
      </p:sp>
    </p:spTree>
    <p:extLst>
      <p:ext uri="{BB962C8B-B14F-4D97-AF65-F5344CB8AC3E}">
        <p14:creationId xmlns:p14="http://schemas.microsoft.com/office/powerpoint/2010/main" val="55377197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8072</TotalTime>
  <Words>5059</Words>
  <Application>Microsoft Office PowerPoint</Application>
  <PresentationFormat>画面に合わせる (4:3)</PresentationFormat>
  <Paragraphs>715</Paragraphs>
  <Slides>87</Slides>
  <Notes>8</Notes>
  <HiddenSlides>0</HiddenSlides>
  <MMClips>0</MMClips>
  <ScaleCrop>false</ScaleCrop>
  <HeadingPairs>
    <vt:vector size="6" baseType="variant">
      <vt:variant>
        <vt:lpstr>使用されているフォント</vt:lpstr>
      </vt:variant>
      <vt:variant>
        <vt:i4>11</vt:i4>
      </vt:variant>
      <vt:variant>
        <vt:lpstr>テーマ</vt:lpstr>
      </vt:variant>
      <vt:variant>
        <vt:i4>6</vt:i4>
      </vt:variant>
      <vt:variant>
        <vt:lpstr>スライド タイトル</vt:lpstr>
      </vt:variant>
      <vt:variant>
        <vt:i4>87</vt:i4>
      </vt:variant>
    </vt:vector>
  </HeadingPairs>
  <TitlesOfParts>
    <vt:vector size="104" baseType="lpstr">
      <vt:lpstr>ＭＳ ゴシック</vt:lpstr>
      <vt:lpstr>Söhne</vt:lpstr>
      <vt:lpstr>メイリオ</vt:lpstr>
      <vt:lpstr>游ゴシック</vt:lpstr>
      <vt:lpstr>游ゴシック Light</vt:lpstr>
      <vt:lpstr>Abadi</vt:lpstr>
      <vt:lpstr>Aptos</vt:lpstr>
      <vt:lpstr>Arial</vt:lpstr>
      <vt:lpstr>Calibri</vt:lpstr>
      <vt:lpstr>Segoe UI</vt:lpstr>
      <vt:lpstr>Times New Roman</vt:lpstr>
      <vt:lpstr>Office テーマ</vt:lpstr>
      <vt:lpstr>2_Office テーマ</vt:lpstr>
      <vt:lpstr>4_Office テーマ</vt:lpstr>
      <vt:lpstr>3_Office テーマ</vt:lpstr>
      <vt:lpstr>5_Office テーマ</vt:lpstr>
      <vt:lpstr>1_Office テーマ</vt:lpstr>
      <vt:lpstr>１０. 自然言語処理の基礎  自然言語処理の基本、チャットボット、単語のベクトル表現と類似度 </vt:lpstr>
      <vt:lpstr>PowerPoint プレゼンテーション</vt:lpstr>
      <vt:lpstr>アウトライン</vt:lpstr>
      <vt:lpstr>Google Colaboratory</vt:lpstr>
      <vt:lpstr>Google Colaboratory の全体画面</vt:lpstr>
      <vt:lpstr>Google Colaboratory のノートブック</vt:lpstr>
      <vt:lpstr>10-1. イントロダクション</vt:lpstr>
      <vt:lpstr>PowerPoint プレゼンテーション</vt:lpstr>
      <vt:lpstr>機械学習の特徴</vt:lpstr>
      <vt:lpstr>機械学習と訓練データ</vt:lpstr>
      <vt:lpstr>機械学習での予測</vt:lpstr>
      <vt:lpstr>ディープラーニング</vt:lpstr>
      <vt:lpstr>ディープラーニングまとめ</vt:lpstr>
      <vt:lpstr>10-2. 自然言語処理と 人工知能</vt:lpstr>
      <vt:lpstr>自然言語処理</vt:lpstr>
      <vt:lpstr>自然言語処理の用途</vt:lpstr>
      <vt:lpstr>PowerPoint プレゼンテーション</vt:lpstr>
      <vt:lpstr>自然言語処理のさまざまな応用</vt:lpstr>
      <vt:lpstr>情報検索</vt:lpstr>
      <vt:lpstr>AI との対話</vt:lpstr>
      <vt:lpstr>AI への指示</vt:lpstr>
      <vt:lpstr>AI への指示（文章の指示による画像の合成）</vt:lpstr>
      <vt:lpstr>文書合成（データの分析）</vt:lpstr>
      <vt:lpstr>プログラム支援</vt:lpstr>
      <vt:lpstr>翻訳（日本語から英語，英語から日本語）</vt:lpstr>
      <vt:lpstr>翻訳（ファイルの使用）</vt:lpstr>
      <vt:lpstr>要約</vt:lpstr>
      <vt:lpstr>ここまでのまとめ</vt:lpstr>
      <vt:lpstr>検索エンジンを学ぶメリット</vt:lpstr>
      <vt:lpstr>チャットボットを学ぶメリット</vt:lpstr>
      <vt:lpstr>演習１．情報検索 </vt:lpstr>
      <vt:lpstr>PowerPoint プレゼンテーション</vt:lpstr>
      <vt:lpstr>演習２．チャットボットによるデータの分析 </vt:lpstr>
      <vt:lpstr>PowerPoint プレゼンテーション</vt:lpstr>
      <vt:lpstr>PowerPoint プレゼンテーション</vt:lpstr>
      <vt:lpstr>PowerPoint プレゼンテーション</vt:lpstr>
      <vt:lpstr>10-3. 単語ベクトル</vt:lpstr>
      <vt:lpstr>PowerPoint プレゼンテーション</vt:lpstr>
      <vt:lpstr>PowerPoint プレゼンテーション</vt:lpstr>
      <vt:lpstr>数値と距離</vt:lpstr>
      <vt:lpstr>ベクトルと距離</vt:lpstr>
      <vt:lpstr>単語の特徴ベクトル</vt:lpstr>
      <vt:lpstr>単語の特徴ベクトル</vt:lpstr>
      <vt:lpstr>PowerPoint プレゼンテーション</vt:lpstr>
      <vt:lpstr>Word2vec</vt:lpstr>
      <vt:lpstr>Word2vec</vt:lpstr>
      <vt:lpstr>ここまでのまとめ</vt:lpstr>
      <vt:lpstr>演習３．単語の特徴ベクトルと単語の類似度 </vt:lpstr>
      <vt:lpstr>① 単語の特徴ベクトル，単語の類似度</vt:lpstr>
      <vt:lpstr>10-4. チャットボット の概要</vt:lpstr>
      <vt:lpstr>チャットボットの想定用途</vt:lpstr>
      <vt:lpstr>チャットボットへの期待</vt:lpstr>
      <vt:lpstr>チャットボットの利用上の注意点</vt:lpstr>
      <vt:lpstr>ChatGPT</vt:lpstr>
      <vt:lpstr>TalkAI</vt:lpstr>
      <vt:lpstr>TalkAI の実行例①</vt:lpstr>
      <vt:lpstr>TalkAI の実行例②</vt:lpstr>
      <vt:lpstr>TalkAI の実行例③</vt:lpstr>
      <vt:lpstr>LLaVA</vt:lpstr>
      <vt:lpstr>LLaVA との対話　①画像の説明</vt:lpstr>
      <vt:lpstr>LLaVA との対話　②詳細な説明</vt:lpstr>
      <vt:lpstr>LLaVA との対話　③根拠な説明</vt:lpstr>
      <vt:lpstr>ここまでのまとめ</vt:lpstr>
      <vt:lpstr>10-5. チャットボット のベストプラクティス</vt:lpstr>
      <vt:lpstr>チャットボットとチャットボットを活用するための指針</vt:lpstr>
      <vt:lpstr>プロンプトの例</vt:lpstr>
      <vt:lpstr>WebLangChain の要点</vt:lpstr>
      <vt:lpstr>WebLangChain の処理プロセス</vt:lpstr>
      <vt:lpstr>WebLangChain の回答</vt:lpstr>
      <vt:lpstr>WebLangChain のトレース</vt:lpstr>
      <vt:lpstr>WebLangChain のトレース① </vt:lpstr>
      <vt:lpstr>WebLangChain のトレース② </vt:lpstr>
      <vt:lpstr>WebLangChain のトレース③ </vt:lpstr>
      <vt:lpstr>ここまでのまとめ</vt:lpstr>
      <vt:lpstr>PowerPoint プレゼンテーション</vt:lpstr>
      <vt:lpstr>PowerPoint プレゼンテーション</vt:lpstr>
      <vt:lpstr>全体まとめ①</vt:lpstr>
      <vt:lpstr>全体まとめ②</vt:lpstr>
      <vt:lpstr>リカレントニューラルネットワークと Transformer （興味のある人のための追加資料。自習用）</vt:lpstr>
      <vt:lpstr>PowerPoint プレゼンテーション</vt:lpstr>
      <vt:lpstr>自然言語を扱うニューラルネットワーク</vt:lpstr>
      <vt:lpstr>自然言語を扱うニューラルネットワーク</vt:lpstr>
      <vt:lpstr>自然言語を扱うニューラルネットワーク</vt:lpstr>
      <vt:lpstr>自然言語を扱うニューラルネットワーク</vt:lpstr>
      <vt:lpstr>自然言語を扱うニューラルネットワーク</vt:lpstr>
      <vt:lpstr>Transformer</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AI演習</dc:title>
  <dc:creator>kaneko kunihiko</dc:creator>
  <cp:lastModifiedBy>金子　邦彦</cp:lastModifiedBy>
  <cp:revision>708</cp:revision>
  <dcterms:created xsi:type="dcterms:W3CDTF">2019-11-02T00:06:04Z</dcterms:created>
  <dcterms:modified xsi:type="dcterms:W3CDTF">2023-12-14T07:32:54Z</dcterms:modified>
</cp:coreProperties>
</file>