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 id="2147483688" r:id="rId5"/>
    <p:sldMasterId id="2147483693" r:id="rId6"/>
  </p:sldMasterIdLst>
  <p:notesMasterIdLst>
    <p:notesMasterId r:id="rId72"/>
  </p:notesMasterIdLst>
  <p:handoutMasterIdLst>
    <p:handoutMasterId r:id="rId73"/>
  </p:handoutMasterIdLst>
  <p:sldIdLst>
    <p:sldId id="1037" r:id="rId7"/>
    <p:sldId id="1005" r:id="rId8"/>
    <p:sldId id="1784" r:id="rId9"/>
    <p:sldId id="1890" r:id="rId10"/>
    <p:sldId id="1930" r:id="rId11"/>
    <p:sldId id="1857" r:id="rId12"/>
    <p:sldId id="2017" r:id="rId13"/>
    <p:sldId id="1891" r:id="rId14"/>
    <p:sldId id="1893" r:id="rId15"/>
    <p:sldId id="1894" r:id="rId16"/>
    <p:sldId id="631" r:id="rId17"/>
    <p:sldId id="632" r:id="rId18"/>
    <p:sldId id="1588" r:id="rId19"/>
    <p:sldId id="2019" r:id="rId20"/>
    <p:sldId id="1895" r:id="rId21"/>
    <p:sldId id="2020" r:id="rId22"/>
    <p:sldId id="1821" r:id="rId23"/>
    <p:sldId id="1904" r:id="rId24"/>
    <p:sldId id="2018" r:id="rId25"/>
    <p:sldId id="2021" r:id="rId26"/>
    <p:sldId id="1896" r:id="rId27"/>
    <p:sldId id="1584" r:id="rId28"/>
    <p:sldId id="1901" r:id="rId29"/>
    <p:sldId id="2036" r:id="rId30"/>
    <p:sldId id="2030" r:id="rId31"/>
    <p:sldId id="2022" r:id="rId32"/>
    <p:sldId id="1892" r:id="rId33"/>
    <p:sldId id="2023" r:id="rId34"/>
    <p:sldId id="1899" r:id="rId35"/>
    <p:sldId id="1909" r:id="rId36"/>
    <p:sldId id="2024" r:id="rId37"/>
    <p:sldId id="2025" r:id="rId38"/>
    <p:sldId id="2026" r:id="rId39"/>
    <p:sldId id="1610" r:id="rId40"/>
    <p:sldId id="1611" r:id="rId41"/>
    <p:sldId id="1612" r:id="rId42"/>
    <p:sldId id="1613" r:id="rId43"/>
    <p:sldId id="1614" r:id="rId44"/>
    <p:sldId id="1621" r:id="rId45"/>
    <p:sldId id="1622" r:id="rId46"/>
    <p:sldId id="1629" r:id="rId47"/>
    <p:sldId id="1785" r:id="rId48"/>
    <p:sldId id="1786" r:id="rId49"/>
    <p:sldId id="1787" r:id="rId50"/>
    <p:sldId id="1911" r:id="rId51"/>
    <p:sldId id="1608" r:id="rId52"/>
    <p:sldId id="1912" r:id="rId53"/>
    <p:sldId id="1835" r:id="rId54"/>
    <p:sldId id="1834" r:id="rId55"/>
    <p:sldId id="1836" r:id="rId56"/>
    <p:sldId id="1830" r:id="rId57"/>
    <p:sldId id="1831" r:id="rId58"/>
    <p:sldId id="2027" r:id="rId59"/>
    <p:sldId id="2034" r:id="rId60"/>
    <p:sldId id="2028" r:id="rId61"/>
    <p:sldId id="2031" r:id="rId62"/>
    <p:sldId id="2029" r:id="rId63"/>
    <p:sldId id="2032" r:id="rId64"/>
    <p:sldId id="1848" r:id="rId65"/>
    <p:sldId id="1839" r:id="rId66"/>
    <p:sldId id="1840" r:id="rId67"/>
    <p:sldId id="1841" r:id="rId68"/>
    <p:sldId id="2033" r:id="rId69"/>
    <p:sldId id="1914" r:id="rId70"/>
    <p:sldId id="2035" r:id="rId7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1"/>
    <a:srgbClr val="000000"/>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61" d="100"/>
          <a:sy n="61" d="100"/>
        </p:scale>
        <p:origin x="938" y="18"/>
      </p:cViewPr>
      <p:guideLst/>
    </p:cSldViewPr>
  </p:slideViewPr>
  <p:notesTextViewPr>
    <p:cViewPr>
      <p:scale>
        <a:sx n="3" d="2"/>
        <a:sy n="3" d="2"/>
      </p:scale>
      <p:origin x="0" y="0"/>
    </p:cViewPr>
  </p:notesTextViewPr>
  <p:sorterViewPr>
    <p:cViewPr varScale="1">
      <p:scale>
        <a:sx n="1" d="1"/>
        <a:sy n="1" d="1"/>
      </p:scale>
      <p:origin x="0" y="-15254"/>
    </p:cViewPr>
  </p:sorterViewPr>
  <p:notesViewPr>
    <p:cSldViewPr snapToGrid="0">
      <p:cViewPr varScale="1">
        <p:scale>
          <a:sx n="36" d="100"/>
          <a:sy n="36" d="100"/>
        </p:scale>
        <p:origin x="1568" y="24"/>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notesMaster" Target="notesMasters/notesMaster1.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2763BF-D648-4028-9754-3615FF609D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B10CE5D-8673-4CA7-9090-03259476253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5FF2E0-C691-4652-BD93-B8DB4314A43F}"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C2FF5B21-A326-4B36-82F5-4E6EA1A9FF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BE679C3-E509-4B6D-8BC5-8667FC746E2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6BFD2C-F54A-4665-824F-63737EEC6896}" type="slidenum">
              <a:rPr kumimoji="1" lang="ja-JP" altLang="en-US" smtClean="0"/>
              <a:t>‹#›</a:t>
            </a:fld>
            <a:endParaRPr kumimoji="1" lang="ja-JP" altLang="en-US"/>
          </a:p>
        </p:txBody>
      </p:sp>
    </p:spTree>
    <p:extLst>
      <p:ext uri="{BB962C8B-B14F-4D97-AF65-F5344CB8AC3E}">
        <p14:creationId xmlns:p14="http://schemas.microsoft.com/office/powerpoint/2010/main" val="226197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3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693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331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893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pPr>
              <a:defRPr/>
            </a:pPr>
            <a:endParaRPr kumimoji="1"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pPr>
              <a:defRPr/>
            </a:pPr>
            <a:fld id="{E205D82C-95A1-431E-8E38-AA614A14CDCF}" type="slidenum">
              <a:rPr kumimoji="1" lang="ja-JP" altLang="en-US" smtClean="0">
                <a:solidFill>
                  <a:prstClr val="black">
                    <a:tint val="75000"/>
                  </a:prstClr>
                </a:solidFill>
              </a:rPr>
              <a:pPr>
                <a:def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66002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pPr>
              <a:defRPr/>
            </a:pPr>
            <a:endParaRPr kumimoji="1"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pPr>
              <a:defRPr/>
            </a:pPr>
            <a:fld id="{E205D82C-95A1-431E-8E38-AA614A14CDCF}" type="slidenum">
              <a:rPr kumimoji="1" lang="ja-JP" altLang="en-US" smtClean="0">
                <a:solidFill>
                  <a:prstClr val="black">
                    <a:tint val="75000"/>
                  </a:prstClr>
                </a:solidFill>
              </a:rPr>
              <a:pPr>
                <a:defRPr/>
              </a:pPr>
              <a:t>‹#›</a:t>
            </a:fld>
            <a:endParaRPr kumimoji="1" lang="ja-JP" altLang="en-US" dirty="0">
              <a:solidFill>
                <a:prstClr val="black">
                  <a:tint val="75000"/>
                </a:prstClr>
              </a:solidFill>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8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pPr>
              <a:defRPr/>
            </a:pPr>
            <a:endParaRPr kumimoji="1"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pPr>
              <a:defRPr/>
            </a:pPr>
            <a:fld id="{E205D82C-95A1-431E-8E38-AA614A14CDCF}" type="slidenum">
              <a:rPr kumimoji="1" lang="ja-JP" altLang="en-US" smtClean="0">
                <a:solidFill>
                  <a:prstClr val="black">
                    <a:tint val="75000"/>
                  </a:prstClr>
                </a:solidFill>
              </a:rPr>
              <a:pPr>
                <a:def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73494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6583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2051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6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32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30933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21135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1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397503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5966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EC3700-ECA0-4650-B098-EE1D8F15E2A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32192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48752C4-D277-43DC-89CC-17031ECCBBE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7114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3C27BBF-D7BE-47DD-9C7C-7D8AE2361E5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79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A9B4-57BA-44AF-99F0-303BDE19016E}"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07997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78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7847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9504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pPr>
              <a:defRPr/>
            </a:pPr>
            <a:endParaRPr kumimoji="1"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pPr>
              <a:defRPr/>
            </a:pPr>
            <a:fld id="{E205D82C-95A1-431E-8E38-AA614A14CDCF}" type="slidenum">
              <a:rPr kumimoji="1" lang="ja-JP" altLang="en-US" smtClean="0">
                <a:solidFill>
                  <a:prstClr val="black">
                    <a:tint val="75000"/>
                  </a:prstClr>
                </a:solidFill>
              </a:rPr>
              <a:pPr>
                <a:def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57353726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6.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5175131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pPr>
              <a:defRPr/>
            </a:pPr>
            <a:endParaRPr kumimoji="1" lang="ja-JP" altLang="en-US" dirty="0">
              <a:solidFill>
                <a:prstClr val="black">
                  <a:tint val="75000"/>
                </a:prstClr>
              </a:solidFill>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pPr>
              <a:defRPr/>
            </a:pPr>
            <a:fld id="{E205D82C-95A1-431E-8E38-AA614A14CDC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36568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7130296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4719325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2B99B-EB01-47C4-BFBC-FDB367D3D5E6}"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574454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kkaneko.jp/ai/ae/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gle.com/?hl=j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perplexity.ai/" TargetMode="Externa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hatgp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s://colab.research.google.com/" TargetMode="Externa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lab.research.google.com/drive/1E86OSq90AyI1z-ULE6hNoVmpCJ_7fCR8?usp=shar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png"/><Relationship Id="rId3"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hatgpt.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llava.hliu.c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 Id="rId3"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llava.hliu.cc/" TargetMode="Externa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ae-11.</a:t>
            </a:r>
            <a:r>
              <a:rPr lang="ja-JP" altLang="en-US" dirty="0">
                <a:latin typeface="メイリオ" panose="020B0604030504040204" pitchFamily="50" charset="-128"/>
              </a:rPr>
              <a:t>人工知能と</a:t>
            </a:r>
            <a:r>
              <a:rPr lang="ja-JP" altLang="en-US" sz="4400" dirty="0">
                <a:latin typeface="メイリオ" panose="020B0604030504040204" pitchFamily="50" charset="-128"/>
              </a:rPr>
              <a:t>自然言語処理の基礎</a:t>
            </a:r>
            <a:br>
              <a:rPr lang="en-US" altLang="ja-JP" sz="4400" dirty="0">
                <a:latin typeface="メイリオ" panose="020B0604030504040204" pitchFamily="50" charset="-128"/>
              </a:rPr>
            </a:br>
            <a:r>
              <a:rPr lang="ja-JP" altLang="en-US" sz="3600" dirty="0">
                <a:solidFill>
                  <a:schemeClr val="tx1"/>
                </a:solidFill>
                <a:latin typeface="メイリオ" panose="020B0604030504040204" pitchFamily="50" charset="-128"/>
              </a:rPr>
              <a:t> </a:t>
            </a: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badi" panose="020B0604020104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150100"/>
            <a:ext cx="8266421" cy="1506085"/>
          </a:xfrm>
        </p:spPr>
        <p:txBody>
          <a:bodyPr>
            <a:normAutofit/>
          </a:bodyPr>
          <a:lstStyle/>
          <a:p>
            <a:r>
              <a:rPr lang="ja-JP" altLang="en-US" sz="2800" dirty="0"/>
              <a:t>（</a:t>
            </a:r>
            <a:r>
              <a:rPr lang="en-US" altLang="ja-JP" sz="2800" dirty="0"/>
              <a:t>AI </a:t>
            </a:r>
            <a:r>
              <a:rPr lang="ja-JP" altLang="en-US" sz="2800" dirty="0"/>
              <a:t>演習）（全１５回）</a:t>
            </a:r>
          </a:p>
          <a:p>
            <a:r>
              <a:rPr lang="en-US" altLang="ja-JP" dirty="0">
                <a:hlinkClick r:id="rId5"/>
              </a:rPr>
              <a:t>https://www.kkaneko.jp/ai/ae/index.html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16002-7A1F-AED7-F2B8-2A9726856F01}"/>
              </a:ext>
            </a:extLst>
          </p:cNvPr>
          <p:cNvSpPr>
            <a:spLocks noGrp="1"/>
          </p:cNvSpPr>
          <p:nvPr>
            <p:ph type="title"/>
          </p:nvPr>
        </p:nvSpPr>
        <p:spPr/>
        <p:txBody>
          <a:bodyPr>
            <a:normAutofit fontScale="90000"/>
          </a:bodyPr>
          <a:lstStyle/>
          <a:p>
            <a:r>
              <a:rPr kumimoji="1" lang="ja-JP" altLang="en-US" dirty="0"/>
              <a:t>自然言語処理の応用例</a:t>
            </a:r>
          </a:p>
        </p:txBody>
      </p:sp>
      <p:sp>
        <p:nvSpPr>
          <p:cNvPr id="3" name="コンテンツ プレースホルダー 2">
            <a:extLst>
              <a:ext uri="{FF2B5EF4-FFF2-40B4-BE49-F238E27FC236}">
                <a16:creationId xmlns:a16="http://schemas.microsoft.com/office/drawing/2014/main" id="{9171DB34-F5C8-2FF3-A916-955F346F4DBB}"/>
              </a:ext>
            </a:extLst>
          </p:cNvPr>
          <p:cNvSpPr>
            <a:spLocks noGrp="1"/>
          </p:cNvSpPr>
          <p:nvPr>
            <p:ph idx="1"/>
          </p:nvPr>
        </p:nvSpPr>
        <p:spPr>
          <a:xfrm>
            <a:off x="321845" y="838200"/>
            <a:ext cx="8822155" cy="5700713"/>
          </a:xfrm>
        </p:spPr>
        <p:txBody>
          <a:bodyPr>
            <a:noAutofit/>
          </a:bodyPr>
          <a:lstStyle/>
          <a:p>
            <a:pPr marL="0" indent="0">
              <a:buNone/>
            </a:pPr>
            <a:r>
              <a:rPr kumimoji="1" lang="ja-JP" altLang="en-US" sz="2400" b="1" dirty="0"/>
              <a:t>情報検索</a:t>
            </a:r>
            <a:r>
              <a:rPr kumimoji="1" lang="ja-JP" altLang="en-US" sz="2400" dirty="0"/>
              <a:t>：インターネットからの情報検索（検索エンジンの活用）</a:t>
            </a:r>
            <a:endParaRPr kumimoji="1" lang="en-US" altLang="ja-JP" sz="2400" dirty="0"/>
          </a:p>
          <a:p>
            <a:pPr marL="0" indent="0">
              <a:buNone/>
            </a:pPr>
            <a:r>
              <a:rPr kumimoji="1" lang="en-US" altLang="ja-JP" sz="2400" b="1" dirty="0"/>
              <a:t>AI</a:t>
            </a:r>
            <a:r>
              <a:rPr kumimoji="1" lang="ja-JP" altLang="en-US" sz="2400" b="1" dirty="0"/>
              <a:t>との対話</a:t>
            </a:r>
            <a:r>
              <a:rPr kumimoji="1" lang="ja-JP" altLang="en-US" sz="2400" dirty="0"/>
              <a:t>：</a:t>
            </a:r>
            <a:r>
              <a:rPr kumimoji="1" lang="en-US" altLang="ja-JP" sz="2400" dirty="0"/>
              <a:t>AI</a:t>
            </a:r>
            <a:r>
              <a:rPr kumimoji="1" lang="ja-JP" altLang="en-US" sz="2400" dirty="0"/>
              <a:t>アシスタントとの対話や指示</a:t>
            </a:r>
            <a:endParaRPr kumimoji="1" lang="en-US" altLang="ja-JP" sz="2400" dirty="0"/>
          </a:p>
          <a:p>
            <a:pPr marL="0" indent="0">
              <a:buNone/>
            </a:pPr>
            <a:r>
              <a:rPr kumimoji="1" lang="ja-JP" altLang="en-US" sz="2400" b="1" dirty="0"/>
              <a:t>プログラミング支援</a:t>
            </a:r>
            <a:r>
              <a:rPr kumimoji="1" lang="ja-JP" altLang="en-US" sz="2400" dirty="0"/>
              <a:t>：コード作成，デバッグ，最適化</a:t>
            </a:r>
            <a:endParaRPr kumimoji="1" lang="en-US" altLang="ja-JP" sz="2400" dirty="0"/>
          </a:p>
          <a:p>
            <a:pPr marL="0" indent="0">
              <a:buNone/>
            </a:pPr>
            <a:r>
              <a:rPr kumimoji="1" lang="ja-JP" altLang="en-US" sz="2400" b="1" dirty="0"/>
              <a:t>文書作成・推敲</a:t>
            </a:r>
            <a:r>
              <a:rPr kumimoji="1" lang="ja-JP" altLang="en-US" sz="2400" dirty="0"/>
              <a:t>：文章の作成と改善</a:t>
            </a:r>
            <a:endParaRPr kumimoji="1" lang="en-US" altLang="ja-JP" sz="2400" dirty="0"/>
          </a:p>
          <a:p>
            <a:pPr marL="0" indent="0">
              <a:buNone/>
            </a:pPr>
            <a:r>
              <a:rPr kumimoji="1" lang="ja-JP" altLang="en-US" sz="2400" b="1" dirty="0"/>
              <a:t>翻訳</a:t>
            </a:r>
            <a:r>
              <a:rPr kumimoji="1" lang="ja-JP" altLang="en-US" sz="2400" dirty="0"/>
              <a:t>：言語間の翻訳（例：動画の自動翻訳，字幕付け）</a:t>
            </a:r>
            <a:endParaRPr kumimoji="1" lang="en-US" altLang="ja-JP" sz="2400" dirty="0"/>
          </a:p>
          <a:p>
            <a:pPr marL="0" indent="0">
              <a:buNone/>
            </a:pPr>
            <a:r>
              <a:rPr kumimoji="1" lang="ja-JP" altLang="en-US" sz="2400" b="1" dirty="0"/>
              <a:t>要約</a:t>
            </a:r>
            <a:r>
              <a:rPr kumimoji="1" lang="ja-JP" altLang="en-US" sz="2400" dirty="0"/>
              <a:t>：長文からのポイント抽出</a:t>
            </a:r>
          </a:p>
        </p:txBody>
      </p:sp>
      <p:sp>
        <p:nvSpPr>
          <p:cNvPr id="4" name="スライド番号プレースホルダー 3">
            <a:extLst>
              <a:ext uri="{FF2B5EF4-FFF2-40B4-BE49-F238E27FC236}">
                <a16:creationId xmlns:a16="http://schemas.microsoft.com/office/drawing/2014/main" id="{136498FA-0066-319D-2198-FAFC989EC492}"/>
              </a:ext>
            </a:extLst>
          </p:cNvPr>
          <p:cNvSpPr>
            <a:spLocks noGrp="1"/>
          </p:cNvSpPr>
          <p:nvPr>
            <p:ph type="sldNum" sz="quarter" idx="12"/>
          </p:nvPr>
        </p:nvSpPr>
        <p:spPr/>
        <p:txBody>
          <a:bodyPr/>
          <a:lstStyle/>
          <a:p>
            <a:fld id="{E205D82C-95A1-431E-8E38-AA614A14CDCF}" type="slidenum">
              <a:rPr kumimoji="1" lang="ja-JP" altLang="en-US" smtClean="0"/>
              <a:pPr/>
              <a:t>10</a:t>
            </a:fld>
            <a:endParaRPr kumimoji="1" lang="ja-JP" altLang="en-US" dirty="0"/>
          </a:p>
        </p:txBody>
      </p:sp>
    </p:spTree>
    <p:extLst>
      <p:ext uri="{BB962C8B-B14F-4D97-AF65-F5344CB8AC3E}">
        <p14:creationId xmlns:p14="http://schemas.microsoft.com/office/powerpoint/2010/main" val="212491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翻訳（日本語から英語，英語から日本語）</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200025" y="764565"/>
            <a:ext cx="7762875" cy="2436813"/>
          </a:xfrm>
          <a:prstGeom prst="rect">
            <a:avLst/>
          </a:prstGeom>
        </p:spPr>
      </p:pic>
      <p:pic>
        <p:nvPicPr>
          <p:cNvPr id="6" name="図 5"/>
          <p:cNvPicPr>
            <a:picLocks noChangeAspect="1"/>
          </p:cNvPicPr>
          <p:nvPr/>
        </p:nvPicPr>
        <p:blipFill>
          <a:blip r:embed="rId3"/>
          <a:stretch>
            <a:fillRect/>
          </a:stretch>
        </p:blipFill>
        <p:spPr>
          <a:xfrm>
            <a:off x="200025" y="3321050"/>
            <a:ext cx="7962900" cy="2980031"/>
          </a:xfrm>
          <a:prstGeom prst="rect">
            <a:avLst/>
          </a:prstGeom>
        </p:spPr>
      </p:pic>
      <p:sp>
        <p:nvSpPr>
          <p:cNvPr id="3" name="テキスト ボックス 2">
            <a:extLst>
              <a:ext uri="{FF2B5EF4-FFF2-40B4-BE49-F238E27FC236}">
                <a16:creationId xmlns:a16="http://schemas.microsoft.com/office/drawing/2014/main" id="{E9A1D59F-5BF6-44F1-865E-4F04BB3F2DCC}"/>
              </a:ext>
            </a:extLst>
          </p:cNvPr>
          <p:cNvSpPr txBox="1"/>
          <p:nvPr/>
        </p:nvSpPr>
        <p:spPr>
          <a:xfrm>
            <a:off x="696312" y="6343652"/>
            <a:ext cx="75076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DeepL</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翻訳ツール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a:t>
            </a:r>
            <a:r>
              <a:rPr kumimoji="1" lang="en-US" altLang="ja-JP" sz="24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www.deepl.com</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/ja/translator</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832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翻訳（ファイルの使用）</a:t>
            </a:r>
          </a:p>
        </p:txBody>
      </p:sp>
      <p:sp>
        <p:nvSpPr>
          <p:cNvPr id="3" name="コンテンツ プレースホルダー 2"/>
          <p:cNvSpPr>
            <a:spLocks noGrp="1"/>
          </p:cNvSpPr>
          <p:nvPr>
            <p:ph idx="1"/>
          </p:nvPr>
        </p:nvSpPr>
        <p:spPr>
          <a:xfrm>
            <a:off x="321845" y="846253"/>
            <a:ext cx="8461208" cy="1420697"/>
          </a:xfrm>
        </p:spPr>
        <p:txBody>
          <a:bodyPr>
            <a:normAutofit/>
          </a:bodyPr>
          <a:lstStyle/>
          <a:p>
            <a:pPr marL="0" indent="0">
              <a:buNone/>
            </a:pPr>
            <a:r>
              <a:rPr kumimoji="1" lang="ja-JP" altLang="en-US" sz="2400" b="1" dirty="0"/>
              <a:t>ワード</a:t>
            </a:r>
            <a:r>
              <a:rPr kumimoji="1" lang="ja-JP" altLang="en-US" sz="2400" dirty="0"/>
              <a:t>，</a:t>
            </a:r>
            <a:r>
              <a:rPr kumimoji="1" lang="ja-JP" altLang="en-US" sz="2400" b="1" dirty="0"/>
              <a:t>パワーポイント</a:t>
            </a:r>
            <a:r>
              <a:rPr kumimoji="1" lang="ja-JP" altLang="en-US" sz="2400" dirty="0"/>
              <a:t>ファイルの中から，</a:t>
            </a:r>
            <a:endParaRPr lang="en-US" altLang="ja-JP" sz="2400" dirty="0"/>
          </a:p>
          <a:p>
            <a:pPr marL="0" indent="0">
              <a:buNone/>
            </a:pPr>
            <a:r>
              <a:rPr lang="ja-JP" altLang="en-US" sz="2400" dirty="0"/>
              <a:t>文字のデータを取り出すことも当たり前に</a:t>
            </a: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4572000" y="2452935"/>
            <a:ext cx="4038600" cy="2389852"/>
          </a:xfrm>
          <a:prstGeom prst="rect">
            <a:avLst/>
          </a:prstGeom>
        </p:spPr>
      </p:pic>
      <p:pic>
        <p:nvPicPr>
          <p:cNvPr id="6" name="図 5"/>
          <p:cNvPicPr>
            <a:picLocks noChangeAspect="1"/>
          </p:cNvPicPr>
          <p:nvPr/>
        </p:nvPicPr>
        <p:blipFill>
          <a:blip r:embed="rId3"/>
          <a:stretch>
            <a:fillRect/>
          </a:stretch>
        </p:blipFill>
        <p:spPr>
          <a:xfrm>
            <a:off x="1101725" y="2063757"/>
            <a:ext cx="2695575" cy="1179551"/>
          </a:xfrm>
          <a:prstGeom prst="rect">
            <a:avLst/>
          </a:prstGeom>
        </p:spPr>
      </p:pic>
      <p:pic>
        <p:nvPicPr>
          <p:cNvPr id="7" name="図 6"/>
          <p:cNvPicPr>
            <a:picLocks noChangeAspect="1"/>
          </p:cNvPicPr>
          <p:nvPr/>
        </p:nvPicPr>
        <p:blipFill>
          <a:blip r:embed="rId4"/>
          <a:stretch>
            <a:fillRect/>
          </a:stretch>
        </p:blipFill>
        <p:spPr>
          <a:xfrm>
            <a:off x="1101725" y="3348151"/>
            <a:ext cx="2692845" cy="874599"/>
          </a:xfrm>
          <a:prstGeom prst="rect">
            <a:avLst/>
          </a:prstGeom>
        </p:spPr>
      </p:pic>
      <p:pic>
        <p:nvPicPr>
          <p:cNvPr id="8" name="図 7"/>
          <p:cNvPicPr>
            <a:picLocks noChangeAspect="1"/>
          </p:cNvPicPr>
          <p:nvPr/>
        </p:nvPicPr>
        <p:blipFill>
          <a:blip r:embed="rId5"/>
          <a:stretch>
            <a:fillRect/>
          </a:stretch>
        </p:blipFill>
        <p:spPr>
          <a:xfrm>
            <a:off x="1101726" y="4327593"/>
            <a:ext cx="2551282" cy="1000057"/>
          </a:xfrm>
          <a:prstGeom prst="rect">
            <a:avLst/>
          </a:prstGeom>
        </p:spPr>
      </p:pic>
      <p:sp>
        <p:nvSpPr>
          <p:cNvPr id="9" name="テキスト ボックス 8">
            <a:extLst>
              <a:ext uri="{FF2B5EF4-FFF2-40B4-BE49-F238E27FC236}">
                <a16:creationId xmlns:a16="http://schemas.microsoft.com/office/drawing/2014/main" id="{BD159980-819C-4C3B-BD47-9E4037C54248}"/>
              </a:ext>
            </a:extLst>
          </p:cNvPr>
          <p:cNvSpPr txBox="1"/>
          <p:nvPr/>
        </p:nvSpPr>
        <p:spPr>
          <a:xfrm>
            <a:off x="855403" y="5588000"/>
            <a:ext cx="3185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元のパワーポイントファイル</a:t>
            </a:r>
          </a:p>
        </p:txBody>
      </p:sp>
      <p:sp>
        <p:nvSpPr>
          <p:cNvPr id="10" name="テキスト ボックス 9">
            <a:extLst>
              <a:ext uri="{FF2B5EF4-FFF2-40B4-BE49-F238E27FC236}">
                <a16:creationId xmlns:a16="http://schemas.microsoft.com/office/drawing/2014/main" id="{1A2E13B8-A79A-4A4E-AA9F-CB5972D020DD}"/>
              </a:ext>
            </a:extLst>
          </p:cNvPr>
          <p:cNvSpPr txBox="1"/>
          <p:nvPr/>
        </p:nvSpPr>
        <p:spPr>
          <a:xfrm>
            <a:off x="5849456" y="4939268"/>
            <a:ext cx="11079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翻訳結果</a:t>
            </a:r>
          </a:p>
        </p:txBody>
      </p:sp>
      <p:sp>
        <p:nvSpPr>
          <p:cNvPr id="11" name="テキスト ボックス 10">
            <a:extLst>
              <a:ext uri="{FF2B5EF4-FFF2-40B4-BE49-F238E27FC236}">
                <a16:creationId xmlns:a16="http://schemas.microsoft.com/office/drawing/2014/main" id="{67D5B44C-26C4-4619-AFC1-67EE43975F70}"/>
              </a:ext>
            </a:extLst>
          </p:cNvPr>
          <p:cNvSpPr txBox="1"/>
          <p:nvPr/>
        </p:nvSpPr>
        <p:spPr>
          <a:xfrm>
            <a:off x="658212" y="6337302"/>
            <a:ext cx="75076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DeepL</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翻訳ツール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a:t>
            </a:r>
            <a:r>
              <a:rPr kumimoji="1" lang="en-US" altLang="ja-JP" sz="24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www.deepl.com</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/ja/translator</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358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9FE2A-8396-4144-8DA0-6341919B633B}"/>
              </a:ext>
            </a:extLst>
          </p:cNvPr>
          <p:cNvSpPr>
            <a:spLocks noGrp="1"/>
          </p:cNvSpPr>
          <p:nvPr>
            <p:ph type="title"/>
          </p:nvPr>
        </p:nvSpPr>
        <p:spPr/>
        <p:txBody>
          <a:bodyPr>
            <a:normAutofit fontScale="90000"/>
          </a:bodyPr>
          <a:lstStyle/>
          <a:p>
            <a:r>
              <a:rPr kumimoji="1" lang="ja-JP" altLang="en-US" dirty="0"/>
              <a:t>自然言語処理の主な用途</a:t>
            </a:r>
          </a:p>
        </p:txBody>
      </p:sp>
      <p:sp>
        <p:nvSpPr>
          <p:cNvPr id="3" name="コンテンツ プレースホルダー 2">
            <a:extLst>
              <a:ext uri="{FF2B5EF4-FFF2-40B4-BE49-F238E27FC236}">
                <a16:creationId xmlns:a16="http://schemas.microsoft.com/office/drawing/2014/main" id="{DC2F6D3A-98D6-4115-B2AC-DDFBB3D11647}"/>
              </a:ext>
            </a:extLst>
          </p:cNvPr>
          <p:cNvSpPr>
            <a:spLocks noGrp="1"/>
          </p:cNvSpPr>
          <p:nvPr>
            <p:ph idx="1"/>
          </p:nvPr>
        </p:nvSpPr>
        <p:spPr>
          <a:xfrm>
            <a:off x="321845" y="846252"/>
            <a:ext cx="8461208" cy="6011748"/>
          </a:xfrm>
        </p:spPr>
        <p:txBody>
          <a:bodyPr>
            <a:normAutofit/>
          </a:bodyPr>
          <a:lstStyle/>
          <a:p>
            <a:pPr>
              <a:buFont typeface="+mj-lt"/>
              <a:buAutoNum type="arabicPeriod"/>
            </a:pPr>
            <a:r>
              <a:rPr lang="ja-JP" altLang="en-US" sz="2400" b="1" dirty="0"/>
              <a:t>言語の効果的な処理</a:t>
            </a:r>
          </a:p>
          <a:p>
            <a:pPr marL="0" indent="0">
              <a:buNone/>
            </a:pPr>
            <a:r>
              <a:rPr lang="ja-JP" altLang="en-US" sz="2400" dirty="0"/>
              <a:t>例：</a:t>
            </a:r>
            <a:r>
              <a:rPr lang="en-US" altLang="ja-JP" sz="2400" dirty="0"/>
              <a:t>Google</a:t>
            </a:r>
            <a:r>
              <a:rPr lang="ja-JP" altLang="en-US" sz="2400" dirty="0"/>
              <a:t>翻訳，</a:t>
            </a:r>
            <a:r>
              <a:rPr lang="en-US" altLang="ja-JP" sz="2400" dirty="0" err="1"/>
              <a:t>DeepL</a:t>
            </a:r>
            <a:r>
              <a:rPr lang="ja-JP" altLang="en-US" sz="2400" dirty="0"/>
              <a:t>翻訳による言語間の翻訳</a:t>
            </a:r>
          </a:p>
          <a:p>
            <a:pPr>
              <a:buFont typeface="+mj-lt"/>
              <a:buAutoNum type="arabicPeriod" startAt="2"/>
            </a:pPr>
            <a:r>
              <a:rPr lang="ja-JP" altLang="en-US" sz="2400" b="1" dirty="0"/>
              <a:t>人間との自然な対話</a:t>
            </a:r>
          </a:p>
          <a:p>
            <a:pPr marL="0" indent="0">
              <a:buNone/>
            </a:pPr>
            <a:r>
              <a:rPr lang="ja-JP" altLang="en-US" sz="2400" dirty="0"/>
              <a:t>例：</a:t>
            </a:r>
            <a:r>
              <a:rPr lang="en-US" altLang="ja-JP" sz="2400" dirty="0"/>
              <a:t>Siri</a:t>
            </a:r>
            <a:r>
              <a:rPr lang="ja-JP" altLang="en-US" sz="2400" dirty="0"/>
              <a:t>や</a:t>
            </a:r>
            <a:r>
              <a:rPr lang="en-US" altLang="ja-JP" sz="2400" dirty="0"/>
              <a:t>Alexa</a:t>
            </a:r>
            <a:r>
              <a:rPr lang="ja-JP" altLang="en-US" sz="2400" dirty="0"/>
              <a:t>によるユーザーとの対話</a:t>
            </a:r>
          </a:p>
          <a:p>
            <a:pPr marL="0" indent="0">
              <a:buNone/>
            </a:pPr>
            <a:endParaRPr lang="en-US" altLang="ja-JP" sz="2400" dirty="0"/>
          </a:p>
          <a:p>
            <a:pPr marL="0" indent="0">
              <a:buNone/>
            </a:pPr>
            <a:r>
              <a:rPr lang="ja-JP" altLang="en-US" sz="2400" dirty="0"/>
              <a:t>これらはすでに日常生活で広く利用されている．</a:t>
            </a:r>
          </a:p>
          <a:p>
            <a:pPr marL="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DC842298-A380-432A-8F04-61E0CEB8F9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51089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EA1EA-C171-480A-01E8-683761DBF784}"/>
              </a:ext>
            </a:extLst>
          </p:cNvPr>
          <p:cNvSpPr>
            <a:spLocks noGrp="1"/>
          </p:cNvSpPr>
          <p:nvPr>
            <p:ph type="title"/>
          </p:nvPr>
        </p:nvSpPr>
        <p:spPr/>
        <p:txBody>
          <a:bodyPr>
            <a:normAutofit fontScale="90000"/>
          </a:bodyPr>
          <a:lstStyle/>
          <a:p>
            <a:r>
              <a:rPr kumimoji="1" lang="ja-JP" altLang="en-US" dirty="0"/>
              <a:t>情報活用のスキル</a:t>
            </a:r>
          </a:p>
        </p:txBody>
      </p:sp>
      <p:sp>
        <p:nvSpPr>
          <p:cNvPr id="3" name="コンテンツ プレースホルダー 2">
            <a:extLst>
              <a:ext uri="{FF2B5EF4-FFF2-40B4-BE49-F238E27FC236}">
                <a16:creationId xmlns:a16="http://schemas.microsoft.com/office/drawing/2014/main" id="{8DEA7BDA-9E8E-C6DA-C178-6E4576E3E5ED}"/>
              </a:ext>
            </a:extLst>
          </p:cNvPr>
          <p:cNvSpPr>
            <a:spLocks noGrp="1"/>
          </p:cNvSpPr>
          <p:nvPr>
            <p:ph idx="1"/>
          </p:nvPr>
        </p:nvSpPr>
        <p:spPr/>
        <p:txBody>
          <a:bodyPr>
            <a:normAutofit/>
          </a:bodyPr>
          <a:lstStyle/>
          <a:p>
            <a:pPr marL="0" indent="0">
              <a:buNone/>
            </a:pPr>
            <a:r>
              <a:rPr kumimoji="1" lang="ja-JP" altLang="en-US" sz="2400" b="1" dirty="0"/>
              <a:t>情報活用の主要なスキル</a:t>
            </a:r>
            <a:endParaRPr kumimoji="1" lang="en-US" altLang="ja-JP" sz="2400" b="1" dirty="0"/>
          </a:p>
          <a:p>
            <a:r>
              <a:rPr kumimoji="1" lang="ja-JP" altLang="en-US" sz="2400" b="1" dirty="0"/>
              <a:t>情報収集の効率化</a:t>
            </a:r>
            <a:r>
              <a:rPr kumimoji="1" lang="ja-JP" altLang="en-US" sz="2400" dirty="0"/>
              <a:t>：インターネットからの効率的な情報獲得</a:t>
            </a:r>
            <a:endParaRPr kumimoji="1" lang="en-US" altLang="ja-JP" sz="2400" dirty="0"/>
          </a:p>
          <a:p>
            <a:r>
              <a:rPr kumimoji="1" lang="ja-JP" altLang="en-US" sz="2400" b="1" dirty="0"/>
              <a:t>リサーチ・スキル</a:t>
            </a:r>
            <a:r>
              <a:rPr kumimoji="1" lang="ja-JP" altLang="en-US" sz="2400" dirty="0"/>
              <a:t>：信頼できる情報源の識別</a:t>
            </a:r>
            <a:endParaRPr kumimoji="1" lang="en-US" altLang="ja-JP" sz="2400" dirty="0"/>
          </a:p>
          <a:p>
            <a:r>
              <a:rPr kumimoji="1" lang="ja-JP" altLang="en-US" sz="2400" b="1" dirty="0"/>
              <a:t>根拠に基づく思考</a:t>
            </a:r>
            <a:r>
              <a:rPr kumimoji="1" lang="ja-JP" altLang="en-US" sz="2400" dirty="0"/>
              <a:t>：情報の信頼性と偏りの確認習慣</a:t>
            </a:r>
          </a:p>
        </p:txBody>
      </p:sp>
      <p:sp>
        <p:nvSpPr>
          <p:cNvPr id="4" name="スライド番号プレースホルダー 3">
            <a:extLst>
              <a:ext uri="{FF2B5EF4-FFF2-40B4-BE49-F238E27FC236}">
                <a16:creationId xmlns:a16="http://schemas.microsoft.com/office/drawing/2014/main" id="{FA44F058-0E36-B2CA-B116-79801E2F5AD2}"/>
              </a:ext>
            </a:extLst>
          </p:cNvPr>
          <p:cNvSpPr>
            <a:spLocks noGrp="1"/>
          </p:cNvSpPr>
          <p:nvPr>
            <p:ph type="sldNum" sz="quarter" idx="12"/>
          </p:nvPr>
        </p:nvSpPr>
        <p:spPr/>
        <p:txBody>
          <a:bodyPr/>
          <a:lstStyle/>
          <a:p>
            <a:fld id="{E205D82C-95A1-431E-8E38-AA614A14CDCF}" type="slidenum">
              <a:rPr kumimoji="1" lang="ja-JP" altLang="en-US" smtClean="0"/>
              <a:pPr/>
              <a:t>14</a:t>
            </a:fld>
            <a:endParaRPr kumimoji="1" lang="ja-JP" altLang="en-US" dirty="0"/>
          </a:p>
        </p:txBody>
      </p:sp>
    </p:spTree>
    <p:extLst>
      <p:ext uri="{BB962C8B-B14F-4D97-AF65-F5344CB8AC3E}">
        <p14:creationId xmlns:p14="http://schemas.microsoft.com/office/powerpoint/2010/main" val="373397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DA274-E469-62F5-435E-3EDCFE367D11}"/>
              </a:ext>
            </a:extLst>
          </p:cNvPr>
          <p:cNvSpPr>
            <a:spLocks noGrp="1"/>
          </p:cNvSpPr>
          <p:nvPr>
            <p:ph type="title"/>
          </p:nvPr>
        </p:nvSpPr>
        <p:spPr/>
        <p:txBody>
          <a:bodyPr>
            <a:normAutofit fontScale="90000"/>
          </a:bodyPr>
          <a:lstStyle/>
          <a:p>
            <a:r>
              <a:rPr kumimoji="1" lang="ja-JP" altLang="en-US" dirty="0"/>
              <a:t>情報エンジンの活用</a:t>
            </a:r>
          </a:p>
        </p:txBody>
      </p:sp>
      <p:sp>
        <p:nvSpPr>
          <p:cNvPr id="3" name="コンテンツ プレースホルダー 2">
            <a:extLst>
              <a:ext uri="{FF2B5EF4-FFF2-40B4-BE49-F238E27FC236}">
                <a16:creationId xmlns:a16="http://schemas.microsoft.com/office/drawing/2014/main" id="{E1A58487-01A3-15D4-C65A-3BEE5C3C7C2E}"/>
              </a:ext>
            </a:extLst>
          </p:cNvPr>
          <p:cNvSpPr>
            <a:spLocks noGrp="1"/>
          </p:cNvSpPr>
          <p:nvPr>
            <p:ph idx="1"/>
          </p:nvPr>
        </p:nvSpPr>
        <p:spPr>
          <a:xfrm>
            <a:off x="321845" y="846253"/>
            <a:ext cx="8620626" cy="5333166"/>
          </a:xfrm>
        </p:spPr>
        <p:txBody>
          <a:bodyPr>
            <a:normAutofit/>
          </a:bodyPr>
          <a:lstStyle/>
          <a:p>
            <a:pPr marL="0" indent="0">
              <a:buNone/>
            </a:pPr>
            <a:r>
              <a:rPr kumimoji="1" lang="ja-JP" altLang="en-US" sz="2400" dirty="0"/>
              <a:t>検索エンジンでは</a:t>
            </a:r>
            <a:endParaRPr kumimoji="1" lang="en-US" altLang="ja-JP" sz="2400" dirty="0"/>
          </a:p>
          <a:p>
            <a:r>
              <a:rPr kumimoji="1" lang="ja-JP" altLang="en-US" sz="2400" b="1" dirty="0"/>
              <a:t>キーワード</a:t>
            </a:r>
            <a:r>
              <a:rPr kumimoji="1" lang="ja-JP" altLang="en-US" sz="2400" dirty="0"/>
              <a:t>や</a:t>
            </a:r>
            <a:r>
              <a:rPr kumimoji="1" lang="ja-JP" altLang="en-US" sz="2400" b="1" dirty="0"/>
              <a:t>文章</a:t>
            </a:r>
            <a:r>
              <a:rPr kumimoji="1" lang="ja-JP" altLang="en-US" sz="2400" dirty="0"/>
              <a:t>による</a:t>
            </a:r>
            <a:r>
              <a:rPr kumimoji="1" lang="ja-JP" altLang="en-US" sz="2400" b="1" dirty="0"/>
              <a:t>検索</a:t>
            </a:r>
            <a:r>
              <a:rPr kumimoji="1" lang="ja-JP" altLang="en-US" sz="2400" dirty="0"/>
              <a:t>が可能</a:t>
            </a:r>
            <a:endParaRPr kumimoji="1" lang="en-US" altLang="ja-JP" sz="2400" dirty="0"/>
          </a:p>
          <a:p>
            <a:r>
              <a:rPr kumimoji="1" lang="ja-JP" altLang="en-US" sz="2400" dirty="0"/>
              <a:t>関連情報の自動推薦，広告表示</a:t>
            </a:r>
            <a:endParaRPr kumimoji="1" lang="en-US" altLang="ja-JP" sz="2400" dirty="0"/>
          </a:p>
          <a:p>
            <a:r>
              <a:rPr lang="en-US" altLang="ja-JP" sz="2400" dirty="0"/>
              <a:t>AI</a:t>
            </a:r>
            <a:r>
              <a:rPr lang="ja-JP" altLang="en-US" sz="2400" dirty="0"/>
              <a:t>による概要の表示</a:t>
            </a:r>
            <a:endParaRPr kumimoji="1" lang="en-US" altLang="ja-JP" sz="2400" dirty="0"/>
          </a:p>
          <a:p>
            <a:pPr marL="0" indent="0">
              <a:buNone/>
            </a:pPr>
            <a:r>
              <a:rPr kumimoji="1" lang="ja-JP" altLang="en-US" sz="2400" dirty="0"/>
              <a:t>例：「</a:t>
            </a:r>
            <a:r>
              <a:rPr kumimoji="1" lang="ja-JP" altLang="en-US" sz="2400" b="1" dirty="0"/>
              <a:t>サステナビリティ</a:t>
            </a:r>
            <a:r>
              <a:rPr kumimoji="1" lang="ja-JP" altLang="en-US" sz="2400" dirty="0"/>
              <a:t>」</a:t>
            </a:r>
            <a:r>
              <a:rPr lang="ja-JP" altLang="en-US" sz="2400" dirty="0"/>
              <a:t>の </a:t>
            </a:r>
            <a:r>
              <a:rPr lang="en-US" altLang="ja-JP" sz="2400" dirty="0"/>
              <a:t>Google </a:t>
            </a:r>
            <a:r>
              <a:rPr lang="ja-JP" altLang="en-US" sz="2400" dirty="0"/>
              <a:t>検索エンジン</a:t>
            </a:r>
            <a:r>
              <a:rPr kumimoji="1" lang="ja-JP" altLang="en-US" sz="2400" dirty="0"/>
              <a:t>による検索</a:t>
            </a:r>
          </a:p>
        </p:txBody>
      </p:sp>
      <p:sp>
        <p:nvSpPr>
          <p:cNvPr id="4" name="スライド番号プレースホルダー 3">
            <a:extLst>
              <a:ext uri="{FF2B5EF4-FFF2-40B4-BE49-F238E27FC236}">
                <a16:creationId xmlns:a16="http://schemas.microsoft.com/office/drawing/2014/main" id="{F6FE1640-5119-D298-5E4E-6A2FE4676D80}"/>
              </a:ext>
            </a:extLst>
          </p:cNvPr>
          <p:cNvSpPr>
            <a:spLocks noGrp="1"/>
          </p:cNvSpPr>
          <p:nvPr>
            <p:ph type="sldNum" sz="quarter" idx="12"/>
          </p:nvPr>
        </p:nvSpPr>
        <p:spPr/>
        <p:txBody>
          <a:bodyPr/>
          <a:lstStyle/>
          <a:p>
            <a:fld id="{E205D82C-95A1-431E-8E38-AA614A14CDCF}" type="slidenum">
              <a:rPr kumimoji="1" lang="ja-JP" altLang="en-US" smtClean="0"/>
              <a:pPr/>
              <a:t>15</a:t>
            </a:fld>
            <a:endParaRPr kumimoji="1" lang="ja-JP" altLang="en-US" dirty="0"/>
          </a:p>
        </p:txBody>
      </p:sp>
      <p:pic>
        <p:nvPicPr>
          <p:cNvPr id="5" name="図 4">
            <a:extLst>
              <a:ext uri="{FF2B5EF4-FFF2-40B4-BE49-F238E27FC236}">
                <a16:creationId xmlns:a16="http://schemas.microsoft.com/office/drawing/2014/main" id="{BB6EE016-110F-76FA-4DBD-2F81FBD628EA}"/>
              </a:ext>
            </a:extLst>
          </p:cNvPr>
          <p:cNvPicPr>
            <a:picLocks noChangeAspect="1"/>
          </p:cNvPicPr>
          <p:nvPr/>
        </p:nvPicPr>
        <p:blipFill>
          <a:blip r:embed="rId2"/>
          <a:stretch>
            <a:fillRect/>
          </a:stretch>
        </p:blipFill>
        <p:spPr>
          <a:xfrm>
            <a:off x="986588" y="3462531"/>
            <a:ext cx="4975059" cy="3220441"/>
          </a:xfrm>
          <a:prstGeom prst="rect">
            <a:avLst/>
          </a:prstGeom>
        </p:spPr>
      </p:pic>
    </p:spTree>
    <p:extLst>
      <p:ext uri="{BB962C8B-B14F-4D97-AF65-F5344CB8AC3E}">
        <p14:creationId xmlns:p14="http://schemas.microsoft.com/office/powerpoint/2010/main" val="232655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60858-7026-DB1F-3683-E4BF60E771BB}"/>
              </a:ext>
            </a:extLst>
          </p:cNvPr>
          <p:cNvSpPr>
            <a:spLocks noGrp="1"/>
          </p:cNvSpPr>
          <p:nvPr>
            <p:ph type="title"/>
          </p:nvPr>
        </p:nvSpPr>
        <p:spPr/>
        <p:txBody>
          <a:bodyPr>
            <a:normAutofit fontScale="90000"/>
          </a:bodyPr>
          <a:lstStyle/>
          <a:p>
            <a:r>
              <a:rPr kumimoji="1" lang="ja-JP" altLang="en-US" dirty="0"/>
              <a:t>情報活用における検索エンジンの利用</a:t>
            </a:r>
          </a:p>
        </p:txBody>
      </p:sp>
      <p:sp>
        <p:nvSpPr>
          <p:cNvPr id="3" name="コンテンツ プレースホルダー 2">
            <a:extLst>
              <a:ext uri="{FF2B5EF4-FFF2-40B4-BE49-F238E27FC236}">
                <a16:creationId xmlns:a16="http://schemas.microsoft.com/office/drawing/2014/main" id="{D896D2B1-BCE7-D437-7163-C44AEAE3E045}"/>
              </a:ext>
            </a:extLst>
          </p:cNvPr>
          <p:cNvSpPr>
            <a:spLocks noGrp="1"/>
          </p:cNvSpPr>
          <p:nvPr>
            <p:ph idx="1"/>
          </p:nvPr>
        </p:nvSpPr>
        <p:spPr/>
        <p:txBody>
          <a:bodyPr/>
          <a:lstStyle/>
          <a:p>
            <a:r>
              <a:rPr kumimoji="1" lang="ja-JP" altLang="en-US" dirty="0"/>
              <a:t>検索エンジンによる効果的な情報検索</a:t>
            </a:r>
            <a:endParaRPr kumimoji="1" lang="en-US" altLang="ja-JP" dirty="0"/>
          </a:p>
          <a:p>
            <a:r>
              <a:rPr lang="ja-JP" altLang="en-US" dirty="0"/>
              <a:t>演習を通した検索</a:t>
            </a:r>
            <a:r>
              <a:rPr kumimoji="1" lang="ja-JP" altLang="en-US" dirty="0"/>
              <a:t>スキルの向上</a:t>
            </a:r>
            <a:endParaRPr kumimoji="1" lang="en-US" altLang="ja-JP" dirty="0"/>
          </a:p>
          <a:p>
            <a:r>
              <a:rPr lang="ja-JP" altLang="en-US" dirty="0"/>
              <a:t>検索結果の</a:t>
            </a:r>
            <a:r>
              <a:rPr kumimoji="1" lang="ja-JP" altLang="en-US" sz="2800" dirty="0"/>
              <a:t>信頼性と偏りの確認習慣</a:t>
            </a:r>
            <a:endParaRPr kumimoji="1" lang="ja-JP" altLang="en-US" dirty="0"/>
          </a:p>
        </p:txBody>
      </p:sp>
      <p:sp>
        <p:nvSpPr>
          <p:cNvPr id="4" name="スライド番号プレースホルダー 3">
            <a:extLst>
              <a:ext uri="{FF2B5EF4-FFF2-40B4-BE49-F238E27FC236}">
                <a16:creationId xmlns:a16="http://schemas.microsoft.com/office/drawing/2014/main" id="{D093897B-4CC9-B87A-0C37-CC93E0ED37B6}"/>
              </a:ext>
            </a:extLst>
          </p:cNvPr>
          <p:cNvSpPr>
            <a:spLocks noGrp="1"/>
          </p:cNvSpPr>
          <p:nvPr>
            <p:ph type="sldNum" sz="quarter" idx="12"/>
          </p:nvPr>
        </p:nvSpPr>
        <p:spPr/>
        <p:txBody>
          <a:bodyPr/>
          <a:lstStyle/>
          <a:p>
            <a:fld id="{E205D82C-95A1-431E-8E38-AA614A14CDCF}" type="slidenum">
              <a:rPr kumimoji="1" lang="ja-JP" altLang="en-US" smtClean="0"/>
              <a:pPr/>
              <a:t>16</a:t>
            </a:fld>
            <a:endParaRPr kumimoji="1" lang="ja-JP" altLang="en-US" dirty="0"/>
          </a:p>
        </p:txBody>
      </p:sp>
    </p:spTree>
    <p:extLst>
      <p:ext uri="{BB962C8B-B14F-4D97-AF65-F5344CB8AC3E}">
        <p14:creationId xmlns:p14="http://schemas.microsoft.com/office/powerpoint/2010/main" val="298098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819158"/>
          </a:xfrm>
        </p:spPr>
        <p:txBody>
          <a:bodyPr anchor="b">
            <a:normAutofit/>
          </a:bodyPr>
          <a:lstStyle/>
          <a:p>
            <a:pPr algn="l"/>
            <a:r>
              <a:rPr lang="ja-JP" altLang="en-US" dirty="0"/>
              <a:t>演習１．情報エンジンの利用</a:t>
            </a:r>
            <a:br>
              <a:rPr lang="en-US" altLang="ja-JP" dirty="0"/>
            </a:b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779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B115822-A978-4065-9277-09451BA880B5}"/>
              </a:ext>
            </a:extLst>
          </p:cNvPr>
          <p:cNvSpPr>
            <a:spLocks noGrp="1"/>
          </p:cNvSpPr>
          <p:nvPr>
            <p:ph idx="1"/>
          </p:nvPr>
        </p:nvSpPr>
        <p:spPr>
          <a:xfrm>
            <a:off x="321845" y="136524"/>
            <a:ext cx="8461208" cy="6491342"/>
          </a:xfrm>
        </p:spPr>
        <p:txBody>
          <a:bodyPr>
            <a:normAutofit/>
          </a:bodyPr>
          <a:lstStyle/>
          <a:p>
            <a:pPr marL="0" indent="0">
              <a:buNone/>
            </a:pPr>
            <a:r>
              <a:rPr lang="ja-JP" altLang="en-US" sz="2400" dirty="0"/>
              <a:t>情報検索の具体的な手順</a:t>
            </a:r>
            <a:endParaRPr lang="en-US" altLang="ja-JP" sz="2400" dirty="0"/>
          </a:p>
          <a:p>
            <a:pPr marL="0" indent="0">
              <a:buNone/>
            </a:pPr>
            <a:r>
              <a:rPr lang="ja-JP" altLang="en-US" sz="2400" b="1" dirty="0"/>
              <a:t>１．トピックとキーワードの設定</a:t>
            </a:r>
            <a:endParaRPr lang="en-US" altLang="ja-JP" sz="2400" b="1" dirty="0"/>
          </a:p>
          <a:p>
            <a:r>
              <a:rPr lang="ja-JP" altLang="en-US" sz="2400" dirty="0"/>
              <a:t>トピック例：脱炭素</a:t>
            </a:r>
            <a:endParaRPr lang="en-US" altLang="ja-JP" sz="2400" dirty="0"/>
          </a:p>
          <a:p>
            <a:r>
              <a:rPr lang="ja-JP" altLang="en-US" sz="2400" dirty="0"/>
              <a:t>キーワード例：再生可能エネルギー，温室効果</a:t>
            </a:r>
            <a:endParaRPr lang="en-US" altLang="ja-JP" sz="2400" dirty="0"/>
          </a:p>
          <a:p>
            <a:pPr marL="0" indent="0">
              <a:buNone/>
            </a:pPr>
            <a:r>
              <a:rPr lang="ja-JP" altLang="en-US" sz="2400" b="1" dirty="0"/>
              <a:t>２．検索エンジンの活用</a:t>
            </a:r>
            <a:endParaRPr lang="en-US" altLang="ja-JP" sz="2400" b="1" dirty="0"/>
          </a:p>
          <a:p>
            <a:r>
              <a:rPr lang="en-US" altLang="ja-JP" sz="2400" dirty="0"/>
              <a:t>Google</a:t>
            </a:r>
            <a:r>
              <a:rPr lang="ja-JP" altLang="en-US" sz="2400" dirty="0"/>
              <a:t>検索の利用</a:t>
            </a:r>
            <a:endParaRPr lang="en-US" altLang="ja-JP" sz="2400" dirty="0"/>
          </a:p>
          <a:p>
            <a:pPr marL="0" indent="0">
              <a:buNone/>
            </a:pPr>
            <a:r>
              <a:rPr lang="en-US" altLang="ja-JP" sz="2400" dirty="0">
                <a:hlinkClick r:id="rId2"/>
              </a:rPr>
              <a:t>https://www.google.com/?hl=ja</a:t>
            </a:r>
            <a:endParaRPr lang="en-US" altLang="ja-JP" sz="2400" dirty="0"/>
          </a:p>
          <a:p>
            <a:r>
              <a:rPr lang="ja-JP" altLang="en-US" sz="2400" dirty="0"/>
              <a:t>（その他の検索園児に，他の情報源も必要に応じて併用）</a:t>
            </a:r>
            <a:endParaRPr lang="en-US" altLang="ja-JP" sz="2400" dirty="0"/>
          </a:p>
          <a:p>
            <a:pPr marL="0" indent="0">
              <a:buNone/>
            </a:pPr>
            <a:r>
              <a:rPr lang="ja-JP" altLang="en-US" sz="2400" b="1" dirty="0"/>
              <a:t>３．情報の評価</a:t>
            </a:r>
            <a:endParaRPr lang="en-US" altLang="ja-JP" sz="2400" b="1" dirty="0"/>
          </a:p>
          <a:p>
            <a:r>
              <a:rPr lang="ja-JP" altLang="en-US" sz="2400" dirty="0"/>
              <a:t>検索結果の</a:t>
            </a:r>
            <a:r>
              <a:rPr kumimoji="1" lang="ja-JP" altLang="en-US" sz="2400" dirty="0"/>
              <a:t>信頼性と偏りの確認</a:t>
            </a:r>
            <a:endParaRPr kumimoji="1" lang="en-US" altLang="ja-JP" sz="2400" dirty="0"/>
          </a:p>
          <a:p>
            <a:r>
              <a:rPr lang="ja-JP" altLang="en-US" sz="2400" dirty="0"/>
              <a:t>当初の目的に沿うものか？　新たな発見があるか？</a:t>
            </a:r>
            <a:endParaRPr lang="en-US" altLang="ja-JP" sz="2400" dirty="0"/>
          </a:p>
        </p:txBody>
      </p:sp>
      <p:sp>
        <p:nvSpPr>
          <p:cNvPr id="4" name="スライド番号プレースホルダー 3">
            <a:extLst>
              <a:ext uri="{FF2B5EF4-FFF2-40B4-BE49-F238E27FC236}">
                <a16:creationId xmlns:a16="http://schemas.microsoft.com/office/drawing/2014/main" id="{4664B07B-FCEC-85EC-205E-01FB85C3E8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8757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20F89-4EA1-157B-E620-1516012609D8}"/>
              </a:ext>
            </a:extLst>
          </p:cNvPr>
          <p:cNvSpPr>
            <a:spLocks noGrp="1"/>
          </p:cNvSpPr>
          <p:nvPr>
            <p:ph type="title"/>
          </p:nvPr>
        </p:nvSpPr>
        <p:spPr/>
        <p:txBody>
          <a:bodyPr>
            <a:normAutofit fontScale="90000"/>
          </a:bodyPr>
          <a:lstStyle/>
          <a:p>
            <a:r>
              <a:rPr kumimoji="1" lang="en-US" altLang="ja-JP" dirty="0"/>
              <a:t>AI</a:t>
            </a:r>
            <a:r>
              <a:rPr lang="ja-JP" altLang="en-US" dirty="0"/>
              <a:t> との対話</a:t>
            </a:r>
            <a:endParaRPr kumimoji="1" lang="ja-JP" altLang="en-US" dirty="0"/>
          </a:p>
        </p:txBody>
      </p:sp>
      <p:sp>
        <p:nvSpPr>
          <p:cNvPr id="3" name="コンテンツ プレースホルダー 2">
            <a:extLst>
              <a:ext uri="{FF2B5EF4-FFF2-40B4-BE49-F238E27FC236}">
                <a16:creationId xmlns:a16="http://schemas.microsoft.com/office/drawing/2014/main" id="{536DE3A9-0FC1-1A35-B00E-C1DBFDA99C90}"/>
              </a:ext>
            </a:extLst>
          </p:cNvPr>
          <p:cNvSpPr>
            <a:spLocks noGrp="1"/>
          </p:cNvSpPr>
          <p:nvPr>
            <p:ph idx="1"/>
          </p:nvPr>
        </p:nvSpPr>
        <p:spPr>
          <a:xfrm>
            <a:off x="321845" y="834039"/>
            <a:ext cx="8461208" cy="5333166"/>
          </a:xfrm>
        </p:spPr>
        <p:txBody>
          <a:bodyPr/>
          <a:lstStyle/>
          <a:p>
            <a:pPr marL="0" indent="0">
              <a:buNone/>
            </a:pPr>
            <a:r>
              <a:rPr lang="ja-JP" altLang="en-US" dirty="0"/>
              <a:t>人間</a:t>
            </a:r>
            <a:r>
              <a:rPr kumimoji="1" lang="ja-JP" altLang="en-US" dirty="0"/>
              <a:t>の言葉を使用したコミュニケーション，自然な対話，継続的な対話の維持，追加質問可能，複数のトピックへの対応</a:t>
            </a:r>
          </a:p>
        </p:txBody>
      </p:sp>
      <p:sp>
        <p:nvSpPr>
          <p:cNvPr id="4" name="スライド番号プレースホルダー 3">
            <a:extLst>
              <a:ext uri="{FF2B5EF4-FFF2-40B4-BE49-F238E27FC236}">
                <a16:creationId xmlns:a16="http://schemas.microsoft.com/office/drawing/2014/main" id="{DB1F9A12-CFC4-705A-8FF3-A6645185F9D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063A84DC-ACFF-776C-CDDB-60793CE62607}"/>
              </a:ext>
            </a:extLst>
          </p:cNvPr>
          <p:cNvPicPr>
            <a:picLocks noChangeAspect="1"/>
          </p:cNvPicPr>
          <p:nvPr/>
        </p:nvPicPr>
        <p:blipFill>
          <a:blip r:embed="rId2"/>
          <a:stretch>
            <a:fillRect/>
          </a:stretch>
        </p:blipFill>
        <p:spPr>
          <a:xfrm>
            <a:off x="724801" y="2210821"/>
            <a:ext cx="6085827" cy="4648200"/>
          </a:xfrm>
          <a:prstGeom prst="rect">
            <a:avLst/>
          </a:prstGeom>
        </p:spPr>
      </p:pic>
      <p:sp>
        <p:nvSpPr>
          <p:cNvPr id="6" name="テキスト ボックス 5">
            <a:extLst>
              <a:ext uri="{FF2B5EF4-FFF2-40B4-BE49-F238E27FC236}">
                <a16:creationId xmlns:a16="http://schemas.microsoft.com/office/drawing/2014/main" id="{EE35282D-5756-4735-DD86-17D31CB5FA27}"/>
              </a:ext>
            </a:extLst>
          </p:cNvPr>
          <p:cNvSpPr txBox="1"/>
          <p:nvPr/>
        </p:nvSpPr>
        <p:spPr>
          <a:xfrm>
            <a:off x="6898730" y="4744660"/>
            <a:ext cx="14318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AI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の回答</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F68137D-785B-08A5-93AF-8B87162D4469}"/>
              </a:ext>
            </a:extLst>
          </p:cNvPr>
          <p:cNvSpPr txBox="1"/>
          <p:nvPr/>
        </p:nvSpPr>
        <p:spPr>
          <a:xfrm>
            <a:off x="6898730" y="2635123"/>
            <a:ext cx="1723549"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人間の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プロンプト</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655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人工知能</a:t>
            </a:r>
            <a:r>
              <a:rPr lang="ja-JP" altLang="en-US" dirty="0"/>
              <a:t>（</a:t>
            </a:r>
            <a:r>
              <a:rPr lang="en-US" altLang="ja-JP" dirty="0"/>
              <a:t>AI</a:t>
            </a:r>
            <a:r>
              <a:rPr lang="ja-JP" altLang="en-US" dirty="0"/>
              <a:t>）</a:t>
            </a:r>
            <a:r>
              <a:rPr kumimoji="1" lang="ja-JP" altLang="en-US" dirty="0"/>
              <a:t>の学習のための指針</a:t>
            </a:r>
          </a:p>
        </p:txBody>
      </p:sp>
      <p:sp>
        <p:nvSpPr>
          <p:cNvPr id="3" name="コンテンツ プレースホルダー 2"/>
          <p:cNvSpPr>
            <a:spLocks noGrp="1"/>
          </p:cNvSpPr>
          <p:nvPr>
            <p:ph idx="1"/>
          </p:nvPr>
        </p:nvSpPr>
        <p:spPr>
          <a:xfrm>
            <a:off x="321845" y="846252"/>
            <a:ext cx="8461208" cy="6011747"/>
          </a:xfrm>
        </p:spPr>
        <p:txBody>
          <a:bodyPr>
            <a:noAutofit/>
          </a:bodyPr>
          <a:lstStyle/>
          <a:p>
            <a:pPr marL="457200" indent="-457200">
              <a:buFont typeface="+mj-lt"/>
              <a:buAutoNum type="arabicPeriod"/>
            </a:pPr>
            <a:r>
              <a:rPr kumimoji="1" lang="ja-JP" altLang="en-US" sz="2400" b="1" dirty="0"/>
              <a:t>実践重視</a:t>
            </a:r>
            <a:r>
              <a:rPr kumimoji="1" lang="ja-JP" altLang="en-US" sz="2400" dirty="0"/>
              <a:t>： </a:t>
            </a:r>
            <a:r>
              <a:rPr kumimoji="1" lang="en-US" altLang="ja-JP" sz="2400" dirty="0"/>
              <a:t>AI</a:t>
            </a:r>
            <a:r>
              <a:rPr kumimoji="1" lang="ja-JP" altLang="en-US" sz="2400" dirty="0"/>
              <a:t>ツールを実際に使用し、機能に慣れる</a:t>
            </a:r>
            <a:br>
              <a:rPr lang="en-US" altLang="ja-JP" sz="2400" dirty="0"/>
            </a:br>
            <a:endParaRPr lang="en-US" altLang="ja-JP" sz="2400" dirty="0"/>
          </a:p>
          <a:p>
            <a:pPr marL="457200" indent="-457200">
              <a:buFont typeface="+mj-lt"/>
              <a:buAutoNum type="arabicPeriod"/>
            </a:pPr>
            <a:r>
              <a:rPr lang="ja-JP" altLang="en-US" sz="2400" b="1" dirty="0"/>
              <a:t>エラーを恐れない</a:t>
            </a:r>
            <a:r>
              <a:rPr lang="ja-JP" altLang="en-US" sz="2400" dirty="0"/>
              <a:t>： 実行においては、エラーの発生の可能性がある．エラーを恐れず，むしろ学習の一部として捉えるポジティブさが大切．</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lang="ja-JP" altLang="en-US" sz="2400" b="1" dirty="0"/>
              <a:t>段階的学習</a:t>
            </a:r>
            <a:r>
              <a:rPr lang="ja-JP" altLang="en-US" sz="2400" dirty="0"/>
              <a:t>：基礎から応用へと段階的に学習を進め，</a:t>
            </a:r>
            <a:r>
              <a:rPr lang="en-US" altLang="ja-JP" sz="2400" dirty="0"/>
              <a:t>AI</a:t>
            </a:r>
            <a:r>
              <a:rPr lang="ja-JP" altLang="en-US" sz="2400" dirty="0"/>
              <a:t>の可能性を前向きに捉える</a:t>
            </a:r>
            <a:endParaRPr lang="en-US" altLang="ja-JP" sz="2400" b="1" dirty="0"/>
          </a:p>
          <a:p>
            <a:pPr marL="457200" indent="-457200">
              <a:buFont typeface="+mj-lt"/>
              <a:buAutoNum type="arabicPeriod"/>
            </a:pPr>
            <a:endParaRPr kumimoji="1" lang="en-US" altLang="ja-JP" sz="24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1603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6A07-D8AC-5C73-8834-16A108A014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8D96F2-9F52-B87B-0FB0-8908F9376B29}"/>
              </a:ext>
            </a:extLst>
          </p:cNvPr>
          <p:cNvSpPr>
            <a:spLocks noGrp="1"/>
          </p:cNvSpPr>
          <p:nvPr>
            <p:ph type="title"/>
          </p:nvPr>
        </p:nvSpPr>
        <p:spPr/>
        <p:txBody>
          <a:bodyPr>
            <a:normAutofit fontScale="90000"/>
          </a:bodyPr>
          <a:lstStyle/>
          <a:p>
            <a:r>
              <a:rPr lang="en-US" altLang="ja-JP" dirty="0"/>
              <a:t>AI</a:t>
            </a:r>
            <a:r>
              <a:rPr lang="ja-JP" altLang="en-US" dirty="0"/>
              <a:t>コミュニケーションスキル</a:t>
            </a:r>
            <a:endParaRPr kumimoji="1" lang="ja-JP" altLang="en-US" dirty="0"/>
          </a:p>
        </p:txBody>
      </p:sp>
      <p:sp>
        <p:nvSpPr>
          <p:cNvPr id="3" name="コンテンツ プレースホルダー 2">
            <a:extLst>
              <a:ext uri="{FF2B5EF4-FFF2-40B4-BE49-F238E27FC236}">
                <a16:creationId xmlns:a16="http://schemas.microsoft.com/office/drawing/2014/main" id="{B606A01F-F2B4-C314-996E-20DEF0936059}"/>
              </a:ext>
            </a:extLst>
          </p:cNvPr>
          <p:cNvSpPr>
            <a:spLocks noGrp="1"/>
          </p:cNvSpPr>
          <p:nvPr>
            <p:ph idx="1"/>
          </p:nvPr>
        </p:nvSpPr>
        <p:spPr>
          <a:xfrm>
            <a:off x="321845" y="846253"/>
            <a:ext cx="8620626" cy="5333166"/>
          </a:xfrm>
        </p:spPr>
        <p:txBody>
          <a:bodyPr>
            <a:normAutofit/>
          </a:bodyPr>
          <a:lstStyle/>
          <a:p>
            <a:pPr marL="0" indent="0">
              <a:buNone/>
            </a:pPr>
            <a:r>
              <a:rPr lang="en-US" altLang="ja-JP" sz="2400" dirty="0"/>
              <a:t>AI</a:t>
            </a:r>
            <a:r>
              <a:rPr lang="ja-JP" altLang="en-US" sz="2400" dirty="0"/>
              <a:t>との効果的なコミュニケーションに必要なスキル</a:t>
            </a:r>
          </a:p>
          <a:p>
            <a:pPr>
              <a:buFont typeface="Arial" panose="020B0604020202020204" pitchFamily="34" charset="0"/>
              <a:buChar char="•"/>
            </a:pPr>
            <a:r>
              <a:rPr lang="ja-JP" altLang="en-US" sz="2400" dirty="0"/>
              <a:t>プロンプトの工夫：効果的な質問・指示の方法</a:t>
            </a:r>
          </a:p>
          <a:p>
            <a:pPr>
              <a:buFont typeface="Arial" panose="020B0604020202020204" pitchFamily="34" charset="0"/>
              <a:buChar char="•"/>
            </a:pPr>
            <a:r>
              <a:rPr lang="en-US" altLang="ja-JP" sz="2400" dirty="0"/>
              <a:t>AI</a:t>
            </a:r>
            <a:r>
              <a:rPr lang="ja-JP" altLang="en-US" sz="2400" dirty="0"/>
              <a:t>技術の理解：</a:t>
            </a:r>
            <a:r>
              <a:rPr lang="en-US" altLang="ja-JP" sz="2400" dirty="0"/>
              <a:t>AI</a:t>
            </a:r>
            <a:r>
              <a:rPr lang="ja-JP" altLang="en-US" sz="2400" dirty="0"/>
              <a:t>の可能性と限界の把握</a:t>
            </a:r>
          </a:p>
          <a:p>
            <a:pPr>
              <a:buFont typeface="Arial" panose="020B0604020202020204" pitchFamily="34" charset="0"/>
              <a:buChar char="•"/>
            </a:pPr>
            <a:r>
              <a:rPr lang="ja-JP" altLang="en-US" sz="2400" dirty="0"/>
              <a:t>課題解決能力：</a:t>
            </a:r>
            <a:r>
              <a:rPr lang="en-US" altLang="ja-JP" sz="2400" dirty="0"/>
              <a:t>AI</a:t>
            </a:r>
            <a:r>
              <a:rPr lang="ja-JP" altLang="en-US" sz="2400" dirty="0"/>
              <a:t>を活用した問題解決</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676B149A-9FB9-C753-B5DA-57E3E5A08D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0323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DA274-E469-62F5-435E-3EDCFE367D11}"/>
              </a:ext>
            </a:extLst>
          </p:cNvPr>
          <p:cNvSpPr>
            <a:spLocks noGrp="1"/>
          </p:cNvSpPr>
          <p:nvPr>
            <p:ph type="title"/>
          </p:nvPr>
        </p:nvSpPr>
        <p:spPr/>
        <p:txBody>
          <a:bodyPr>
            <a:normAutofit fontScale="90000"/>
          </a:bodyPr>
          <a:lstStyle/>
          <a:p>
            <a:r>
              <a:rPr lang="en-US" altLang="ja-JP" dirty="0"/>
              <a:t>AI </a:t>
            </a:r>
            <a:r>
              <a:rPr lang="ja-JP" altLang="en-US" dirty="0"/>
              <a:t>アシスタントの活用</a:t>
            </a:r>
            <a:endParaRPr kumimoji="1" lang="ja-JP" altLang="en-US" dirty="0"/>
          </a:p>
        </p:txBody>
      </p:sp>
      <p:sp>
        <p:nvSpPr>
          <p:cNvPr id="4" name="スライド番号プレースホルダー 3">
            <a:extLst>
              <a:ext uri="{FF2B5EF4-FFF2-40B4-BE49-F238E27FC236}">
                <a16:creationId xmlns:a16="http://schemas.microsoft.com/office/drawing/2014/main" id="{F6FE1640-5119-D298-5E4E-6A2FE4676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8" name="コンテンツ プレースホルダー 2">
            <a:extLst>
              <a:ext uri="{FF2B5EF4-FFF2-40B4-BE49-F238E27FC236}">
                <a16:creationId xmlns:a16="http://schemas.microsoft.com/office/drawing/2014/main" id="{DE7D80F0-BF93-1286-259D-ADD94446986B}"/>
              </a:ext>
            </a:extLst>
          </p:cNvPr>
          <p:cNvSpPr>
            <a:spLocks noGrp="1"/>
          </p:cNvSpPr>
          <p:nvPr>
            <p:ph idx="1"/>
          </p:nvPr>
        </p:nvSpPr>
        <p:spPr>
          <a:xfrm>
            <a:off x="404941" y="4054878"/>
            <a:ext cx="8461205" cy="2628094"/>
          </a:xfrm>
        </p:spPr>
        <p:txBody>
          <a:bodyPr>
            <a:normAutofit/>
          </a:bodyPr>
          <a:lstStyle/>
          <a:p>
            <a:pPr marL="0" indent="0">
              <a:buNone/>
            </a:pPr>
            <a:r>
              <a:rPr lang="en-US" altLang="ja-JP" sz="2400" dirty="0"/>
              <a:t>AI</a:t>
            </a:r>
            <a:r>
              <a:rPr lang="ja-JP" altLang="en-US" sz="2400" dirty="0"/>
              <a:t>アシスタントの主な用途</a:t>
            </a:r>
          </a:p>
          <a:p>
            <a:pPr>
              <a:buFont typeface="Arial" panose="020B0604020202020204" pitchFamily="34" charset="0"/>
              <a:buChar char="•"/>
            </a:pPr>
            <a:r>
              <a:rPr lang="ja-JP" altLang="en-US" sz="2400" dirty="0"/>
              <a:t>音声による家庭内装置の操作</a:t>
            </a:r>
          </a:p>
          <a:p>
            <a:pPr>
              <a:buFont typeface="Arial" panose="020B0604020202020204" pitchFamily="34" charset="0"/>
              <a:buChar char="•"/>
            </a:pPr>
            <a:r>
              <a:rPr lang="ja-JP" altLang="en-US" sz="2400" dirty="0"/>
              <a:t>スマートフォンの音声コマンド</a:t>
            </a:r>
          </a:p>
          <a:p>
            <a:pPr>
              <a:buFont typeface="Arial" panose="020B0604020202020204" pitchFamily="34" charset="0"/>
              <a:buChar char="•"/>
            </a:pPr>
            <a:r>
              <a:rPr lang="ja-JP" altLang="en-US" sz="2400" dirty="0"/>
              <a:t>スマートスピーカーの操作</a:t>
            </a:r>
          </a:p>
          <a:p>
            <a:pPr>
              <a:buFont typeface="Arial" panose="020B0604020202020204" pitchFamily="34" charset="0"/>
              <a:buChar char="•"/>
            </a:pPr>
            <a:r>
              <a:rPr lang="ja-JP" altLang="en-US" sz="2400" dirty="0"/>
              <a:t>日常的なタスク支援</a:t>
            </a:r>
          </a:p>
        </p:txBody>
      </p:sp>
      <p:pic>
        <p:nvPicPr>
          <p:cNvPr id="15" name="図 14">
            <a:extLst>
              <a:ext uri="{FF2B5EF4-FFF2-40B4-BE49-F238E27FC236}">
                <a16:creationId xmlns:a16="http://schemas.microsoft.com/office/drawing/2014/main" id="{429B8B85-8A6F-8A10-C8FE-19C83A1DB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788" y="1043632"/>
            <a:ext cx="2136775" cy="2136775"/>
          </a:xfrm>
          <a:prstGeom prst="rect">
            <a:avLst/>
          </a:prstGeom>
        </p:spPr>
      </p:pic>
      <p:pic>
        <p:nvPicPr>
          <p:cNvPr id="16" name="図 15">
            <a:extLst>
              <a:ext uri="{FF2B5EF4-FFF2-40B4-BE49-F238E27FC236}">
                <a16:creationId xmlns:a16="http://schemas.microsoft.com/office/drawing/2014/main" id="{66998813-4D10-76C1-310E-DABE53811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976" y="890209"/>
            <a:ext cx="2641135" cy="2538791"/>
          </a:xfrm>
          <a:prstGeom prst="rect">
            <a:avLst/>
          </a:prstGeom>
        </p:spPr>
      </p:pic>
    </p:spTree>
    <p:extLst>
      <p:ext uri="{BB962C8B-B14F-4D97-AF65-F5344CB8AC3E}">
        <p14:creationId xmlns:p14="http://schemas.microsoft.com/office/powerpoint/2010/main" val="252344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828A75-AACA-4C93-96C4-A0E426646045}"/>
              </a:ext>
            </a:extLst>
          </p:cNvPr>
          <p:cNvSpPr>
            <a:spLocks noGrp="1"/>
          </p:cNvSpPr>
          <p:nvPr>
            <p:ph type="title"/>
          </p:nvPr>
        </p:nvSpPr>
        <p:spPr/>
        <p:txBody>
          <a:bodyPr>
            <a:normAutofit fontScale="90000"/>
          </a:bodyPr>
          <a:lstStyle/>
          <a:p>
            <a:r>
              <a:rPr kumimoji="1" lang="ja-JP" altLang="en-US" dirty="0"/>
              <a:t>マルチモーダル</a:t>
            </a:r>
            <a:r>
              <a:rPr kumimoji="1" lang="en-US" altLang="ja-JP" dirty="0"/>
              <a:t>AI</a:t>
            </a:r>
            <a:r>
              <a:rPr kumimoji="1" lang="ja-JP" altLang="en-US" dirty="0"/>
              <a:t>（テキスト，画像の</a:t>
            </a:r>
            <a:r>
              <a:rPr lang="ja-JP" altLang="en-US" dirty="0"/>
              <a:t>連携</a:t>
            </a:r>
            <a:r>
              <a:rPr kumimoji="1" lang="ja-JP" altLang="en-US" dirty="0"/>
              <a:t>）</a:t>
            </a:r>
          </a:p>
        </p:txBody>
      </p:sp>
      <p:sp>
        <p:nvSpPr>
          <p:cNvPr id="4" name="スライド番号プレースホルダー 3">
            <a:extLst>
              <a:ext uri="{FF2B5EF4-FFF2-40B4-BE49-F238E27FC236}">
                <a16:creationId xmlns:a16="http://schemas.microsoft.com/office/drawing/2014/main" id="{E4982166-7FB9-4775-9E9F-85BFF9D8A2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BE991E3-A760-4B81-BCC2-FB7929BF4590}"/>
              </a:ext>
            </a:extLst>
          </p:cNvPr>
          <p:cNvPicPr>
            <a:picLocks noChangeAspect="1"/>
          </p:cNvPicPr>
          <p:nvPr/>
        </p:nvPicPr>
        <p:blipFill>
          <a:blip r:embed="rId2"/>
          <a:stretch>
            <a:fillRect/>
          </a:stretch>
        </p:blipFill>
        <p:spPr>
          <a:xfrm>
            <a:off x="4552449" y="721554"/>
            <a:ext cx="3962901" cy="5101318"/>
          </a:xfrm>
          <a:prstGeom prst="rect">
            <a:avLst/>
          </a:prstGeom>
        </p:spPr>
      </p:pic>
      <p:sp>
        <p:nvSpPr>
          <p:cNvPr id="7" name="テキスト ボックス 6">
            <a:extLst>
              <a:ext uri="{FF2B5EF4-FFF2-40B4-BE49-F238E27FC236}">
                <a16:creationId xmlns:a16="http://schemas.microsoft.com/office/drawing/2014/main" id="{7202D2AB-54C3-4B69-9A4F-32BF5FF559CA}"/>
              </a:ext>
            </a:extLst>
          </p:cNvPr>
          <p:cNvSpPr txBox="1"/>
          <p:nvPr/>
        </p:nvSpPr>
        <p:spPr>
          <a:xfrm>
            <a:off x="1333500" y="6136446"/>
            <a:ext cx="508261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DALL-E mini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のオンラインデモ</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huggingface.co</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/spaces/</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dalle</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-mini/</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dalle</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-mini</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D6205322-FFF5-4629-B19D-68D0426777DB}"/>
              </a:ext>
            </a:extLst>
          </p:cNvPr>
          <p:cNvSpPr txBox="1"/>
          <p:nvPr/>
        </p:nvSpPr>
        <p:spPr>
          <a:xfrm>
            <a:off x="249989" y="1634470"/>
            <a:ext cx="4284443" cy="3077766"/>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テキストと画像の連携例</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入力：</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テキスト </a:t>
            </a: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 like chocolate</a:t>
            </a: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出力：</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が生成した関連画像</a:t>
            </a:r>
          </a:p>
          <a:p>
            <a:pPr marL="0" marR="0" lvl="0" indent="0" algn="l" defTabSz="457200" rtl="0" eaLnBrk="1" fontAlgn="auto" latinLnBrk="0" hangingPunct="1">
              <a:lnSpc>
                <a:spcPct val="100000"/>
              </a:lnSpc>
              <a:spcBef>
                <a:spcPts val="600"/>
              </a:spcBef>
              <a:spcAft>
                <a:spcPts val="60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D504BC52-272A-4328-B222-1DDF9B064E9A}"/>
              </a:ext>
            </a:extLst>
          </p:cNvPr>
          <p:cNvSpPr txBox="1"/>
          <p:nvPr/>
        </p:nvSpPr>
        <p:spPr>
          <a:xfrm>
            <a:off x="5489463" y="5748827"/>
            <a:ext cx="26629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AI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が生成した画像</a:t>
            </a:r>
          </a:p>
        </p:txBody>
      </p:sp>
    </p:spTree>
    <p:extLst>
      <p:ext uri="{BB962C8B-B14F-4D97-AF65-F5344CB8AC3E}">
        <p14:creationId xmlns:p14="http://schemas.microsoft.com/office/powerpoint/2010/main" val="241551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演習２．検索型 </a:t>
            </a:r>
            <a:r>
              <a:rPr lang="en-US" altLang="ja-JP" dirty="0"/>
              <a:t>AI </a:t>
            </a:r>
            <a:r>
              <a:rPr lang="ja-JP" altLang="en-US" dirty="0"/>
              <a:t>の体験，チャットボットの体験</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4103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F52CD-8D09-A117-AD6D-E25CD1CE0B3F}"/>
              </a:ext>
            </a:extLst>
          </p:cNvPr>
          <p:cNvSpPr>
            <a:spLocks noGrp="1"/>
          </p:cNvSpPr>
          <p:nvPr>
            <p:ph type="title"/>
          </p:nvPr>
        </p:nvSpPr>
        <p:spPr/>
        <p:txBody>
          <a:bodyPr>
            <a:normAutofit fontScale="90000"/>
          </a:bodyPr>
          <a:lstStyle/>
          <a:p>
            <a:r>
              <a:rPr kumimoji="1" lang="ja-JP" altLang="en-US" dirty="0"/>
              <a:t>① </a:t>
            </a:r>
            <a:r>
              <a:rPr kumimoji="1" lang="en-US" altLang="ja-JP" dirty="0"/>
              <a:t>Perplexity AI</a:t>
            </a:r>
            <a:r>
              <a:rPr kumimoji="1" lang="ja-JP" altLang="en-US" dirty="0"/>
              <a:t>（検索型</a:t>
            </a:r>
            <a:r>
              <a:rPr kumimoji="1" lang="en-US" altLang="ja-JP" dirty="0"/>
              <a:t>AI</a:t>
            </a:r>
            <a:r>
              <a:rPr kumimoji="1" lang="ja-JP" altLang="en-US" dirty="0"/>
              <a:t>）</a:t>
            </a:r>
          </a:p>
        </p:txBody>
      </p:sp>
      <p:sp>
        <p:nvSpPr>
          <p:cNvPr id="3" name="コンテンツ プレースホルダー 2">
            <a:extLst>
              <a:ext uri="{FF2B5EF4-FFF2-40B4-BE49-F238E27FC236}">
                <a16:creationId xmlns:a16="http://schemas.microsoft.com/office/drawing/2014/main" id="{9A304C64-B47B-FA05-BF13-A807E5178233}"/>
              </a:ext>
            </a:extLst>
          </p:cNvPr>
          <p:cNvSpPr>
            <a:spLocks noGrp="1"/>
          </p:cNvSpPr>
          <p:nvPr>
            <p:ph idx="1"/>
          </p:nvPr>
        </p:nvSpPr>
        <p:spPr/>
        <p:txBody>
          <a:bodyPr>
            <a:normAutofit/>
          </a:bodyPr>
          <a:lstStyle/>
          <a:p>
            <a:r>
              <a:rPr kumimoji="1" lang="ja-JP" altLang="en-US" sz="2400" b="1" dirty="0"/>
              <a:t>自然な会話</a:t>
            </a:r>
            <a:r>
              <a:rPr kumimoji="1" lang="ja-JP" altLang="en-US" sz="2400" dirty="0"/>
              <a:t>で人間の</a:t>
            </a:r>
            <a:r>
              <a:rPr kumimoji="1" lang="ja-JP" altLang="en-US" sz="2400" b="1" dirty="0"/>
              <a:t>質問を理解</a:t>
            </a:r>
            <a:endParaRPr kumimoji="1" lang="en-US" altLang="ja-JP" sz="2400" b="1" dirty="0"/>
          </a:p>
          <a:p>
            <a:r>
              <a:rPr kumimoji="1" lang="ja-JP" altLang="en-US" sz="2400" b="1" dirty="0"/>
              <a:t>最新の情報</a:t>
            </a:r>
            <a:r>
              <a:rPr kumimoji="1" lang="ja-JP" altLang="en-US" sz="2400" dirty="0"/>
              <a:t>を</a:t>
            </a:r>
            <a:r>
              <a:rPr kumimoji="1" lang="ja-JP" altLang="en-US" sz="2400" b="1" dirty="0"/>
              <a:t>文章で回答</a:t>
            </a:r>
            <a:r>
              <a:rPr kumimoji="1" lang="ja-JP" altLang="en-US" sz="2400" dirty="0"/>
              <a:t>．</a:t>
            </a:r>
            <a:endParaRPr kumimoji="1" lang="en-US" altLang="ja-JP" sz="2400" dirty="0"/>
          </a:p>
          <a:p>
            <a:r>
              <a:rPr kumimoji="1" lang="ja-JP" altLang="en-US" sz="2400" dirty="0"/>
              <a:t>情報源を明示し，画像を含む質問にも対応可能である．</a:t>
            </a:r>
            <a:endParaRPr kumimoji="1" lang="en-US" altLang="ja-JP" sz="2400" dirty="0"/>
          </a:p>
          <a:p>
            <a:r>
              <a:rPr kumimoji="1" lang="ja-JP" altLang="en-US" sz="2400" b="1" dirty="0"/>
              <a:t>対話</a:t>
            </a:r>
            <a:r>
              <a:rPr kumimoji="1" lang="ja-JP" altLang="en-US" sz="2400" dirty="0"/>
              <a:t>を通じて</a:t>
            </a:r>
            <a:r>
              <a:rPr kumimoji="1" lang="ja-JP" altLang="en-US" sz="2400" b="1" dirty="0"/>
              <a:t>必要な情報を段階的に絞り込む</a:t>
            </a:r>
            <a:r>
              <a:rPr kumimoji="1" lang="ja-JP" altLang="en-US" sz="2400" dirty="0"/>
              <a:t>ことができる．</a:t>
            </a:r>
            <a:endParaRPr kumimoji="1" lang="en-US" altLang="ja-JP" sz="2400" dirty="0"/>
          </a:p>
          <a:p>
            <a:pPr marL="514350" indent="-514350">
              <a:buFont typeface="+mj-lt"/>
              <a:buAutoNum type="arabicPeriod"/>
            </a:pPr>
            <a:r>
              <a:rPr lang="ja-JP" altLang="en-US" sz="2400" b="1" dirty="0"/>
              <a:t>まず </a:t>
            </a:r>
            <a:r>
              <a:rPr lang="en-US" altLang="ja-JP" sz="2400" b="1" dirty="0" err="1"/>
              <a:t>Perlexity</a:t>
            </a:r>
            <a:r>
              <a:rPr lang="en-US" altLang="ja-JP" sz="2400" b="1" dirty="0"/>
              <a:t> AI </a:t>
            </a:r>
            <a:r>
              <a:rPr lang="ja-JP" altLang="en-US" sz="2400" b="1" dirty="0"/>
              <a:t>のページにアクセス</a:t>
            </a:r>
            <a:endParaRPr kumimoji="1" lang="en-US" altLang="ja-JP" sz="2400" b="1" dirty="0"/>
          </a:p>
          <a:p>
            <a:pPr marL="0" indent="0">
              <a:buNone/>
            </a:pPr>
            <a:r>
              <a:rPr lang="en-US" altLang="ja-JP" sz="2400" b="1" dirty="0">
                <a:hlinkClick r:id="rId2"/>
              </a:rPr>
              <a:t>https://www.perplexity.ai/</a:t>
            </a:r>
            <a:endParaRPr lang="en-US" altLang="ja-JP" sz="2400" b="1" dirty="0"/>
          </a:p>
          <a:p>
            <a:pPr marL="0" indent="0">
              <a:buNone/>
            </a:pPr>
            <a:r>
              <a:rPr lang="en-US" altLang="ja-JP" sz="2400" b="1" dirty="0"/>
              <a:t>2. </a:t>
            </a:r>
            <a:r>
              <a:rPr lang="ja-JP" altLang="en-US" sz="2400" b="1" dirty="0"/>
              <a:t>ログインの必要はない</a:t>
            </a:r>
            <a:endParaRPr lang="en-US" altLang="ja-JP" sz="2400" b="1" dirty="0"/>
          </a:p>
          <a:p>
            <a:endParaRPr kumimoji="1" lang="ja-JP" altLang="en-US" sz="2400" dirty="0"/>
          </a:p>
        </p:txBody>
      </p:sp>
      <p:sp>
        <p:nvSpPr>
          <p:cNvPr id="4" name="スライド番号プレースホルダー 3">
            <a:extLst>
              <a:ext uri="{FF2B5EF4-FFF2-40B4-BE49-F238E27FC236}">
                <a16:creationId xmlns:a16="http://schemas.microsoft.com/office/drawing/2014/main" id="{7B320C64-4A11-81E6-72A1-A620B8AD8B7C}"/>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pic>
        <p:nvPicPr>
          <p:cNvPr id="6" name="図 5">
            <a:extLst>
              <a:ext uri="{FF2B5EF4-FFF2-40B4-BE49-F238E27FC236}">
                <a16:creationId xmlns:a16="http://schemas.microsoft.com/office/drawing/2014/main" id="{FA9DBB9F-B69F-03CD-1016-922FF2254282}"/>
              </a:ext>
            </a:extLst>
          </p:cNvPr>
          <p:cNvPicPr>
            <a:picLocks noChangeAspect="1"/>
          </p:cNvPicPr>
          <p:nvPr/>
        </p:nvPicPr>
        <p:blipFill>
          <a:blip r:embed="rId3"/>
          <a:stretch>
            <a:fillRect/>
          </a:stretch>
        </p:blipFill>
        <p:spPr>
          <a:xfrm>
            <a:off x="4221804" y="3766348"/>
            <a:ext cx="4176409" cy="2916624"/>
          </a:xfrm>
          <a:prstGeom prst="rect">
            <a:avLst/>
          </a:prstGeom>
        </p:spPr>
      </p:pic>
    </p:spTree>
    <p:extLst>
      <p:ext uri="{BB962C8B-B14F-4D97-AF65-F5344CB8AC3E}">
        <p14:creationId xmlns:p14="http://schemas.microsoft.com/office/powerpoint/2010/main" val="399625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F8B5-C3AF-5D64-01DB-5E65339FDB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007AE7-47B9-1AEF-44BC-2A5268E9FAB5}"/>
              </a:ext>
            </a:extLst>
          </p:cNvPr>
          <p:cNvSpPr>
            <a:spLocks noGrp="1"/>
          </p:cNvSpPr>
          <p:nvPr>
            <p:ph type="title"/>
          </p:nvPr>
        </p:nvSpPr>
        <p:spPr>
          <a:xfrm>
            <a:off x="321845" y="175028"/>
            <a:ext cx="8461208" cy="593322"/>
          </a:xfrm>
        </p:spPr>
        <p:txBody>
          <a:bodyPr>
            <a:normAutofit/>
          </a:bodyPr>
          <a:lstStyle/>
          <a:p>
            <a:r>
              <a:rPr kumimoji="1" lang="ja-JP" altLang="en-US" dirty="0"/>
              <a:t>② </a:t>
            </a:r>
            <a:r>
              <a:rPr kumimoji="1" lang="en-US" altLang="ja-JP" dirty="0"/>
              <a:t>ChatGPT</a:t>
            </a:r>
            <a:r>
              <a:rPr kumimoji="1" lang="ja-JP" altLang="en-US" dirty="0"/>
              <a:t>（チャットボット）</a:t>
            </a:r>
          </a:p>
        </p:txBody>
      </p:sp>
      <p:sp>
        <p:nvSpPr>
          <p:cNvPr id="3" name="コンテンツ プレースホルダー 2">
            <a:extLst>
              <a:ext uri="{FF2B5EF4-FFF2-40B4-BE49-F238E27FC236}">
                <a16:creationId xmlns:a16="http://schemas.microsoft.com/office/drawing/2014/main" id="{62F24FEE-BBCD-0D02-3A83-EF650FDAA233}"/>
              </a:ext>
            </a:extLst>
          </p:cNvPr>
          <p:cNvSpPr>
            <a:spLocks noGrp="1"/>
          </p:cNvSpPr>
          <p:nvPr>
            <p:ph idx="1"/>
          </p:nvPr>
        </p:nvSpPr>
        <p:spPr>
          <a:xfrm>
            <a:off x="321845" y="846253"/>
            <a:ext cx="8461208" cy="5759084"/>
          </a:xfrm>
        </p:spPr>
        <p:txBody>
          <a:bodyPr>
            <a:normAutofit/>
          </a:bodyPr>
          <a:lstStyle/>
          <a:p>
            <a:pPr marL="514350" indent="-514350">
              <a:buFont typeface="+mj-lt"/>
              <a:buAutoNum type="arabicPeriod"/>
            </a:pPr>
            <a:r>
              <a:rPr lang="ja-JP" altLang="en-US" sz="2400" b="1" dirty="0"/>
              <a:t>まず </a:t>
            </a:r>
            <a:r>
              <a:rPr lang="en-US" altLang="ja-JP" sz="2400" b="1" dirty="0"/>
              <a:t>ChatGPT </a:t>
            </a:r>
            <a:r>
              <a:rPr lang="ja-JP" altLang="en-US" sz="2400" b="1" dirty="0"/>
              <a:t>のページにアクセス</a:t>
            </a:r>
            <a:endParaRPr kumimoji="1" lang="en-US" altLang="ja-JP" sz="2400" b="1" dirty="0"/>
          </a:p>
          <a:p>
            <a:pPr marL="0" indent="0">
              <a:buNone/>
            </a:pPr>
            <a:r>
              <a:rPr lang="en-US" altLang="ja-JP" sz="2400" dirty="0"/>
              <a:t>ChatGPT</a:t>
            </a:r>
          </a:p>
          <a:p>
            <a:pPr marL="0" indent="0">
              <a:buNone/>
            </a:pPr>
            <a:r>
              <a:rPr lang="en-US" altLang="ja-JP" sz="2400" dirty="0">
                <a:hlinkClick r:id="rId2"/>
              </a:rPr>
              <a:t>https://chatgpt.com/</a:t>
            </a:r>
            <a:endParaRPr lang="en-US" altLang="ja-JP" sz="2400" dirty="0"/>
          </a:p>
          <a:p>
            <a:pPr marL="0" indent="0">
              <a:buNone/>
            </a:pPr>
            <a:endParaRPr lang="en-US" altLang="ja-JP" sz="2400" dirty="0"/>
          </a:p>
          <a:p>
            <a:pPr marL="0" indent="0">
              <a:buNone/>
            </a:pPr>
            <a:r>
              <a:rPr lang="en-US" altLang="ja-JP" sz="2400" b="1" dirty="0"/>
              <a:t>2. </a:t>
            </a:r>
            <a:r>
              <a:rPr lang="ja-JP" altLang="en-US" sz="2400" b="1" dirty="0"/>
              <a:t>ログインの必要はない</a:t>
            </a:r>
            <a:endParaRPr lang="en-US" altLang="ja-JP" sz="2400" b="1" dirty="0"/>
          </a:p>
          <a:p>
            <a:pPr marL="0" indent="0">
              <a:buNone/>
            </a:pPr>
            <a:r>
              <a:rPr lang="en-US" altLang="ja-JP" sz="2400" dirty="0"/>
              <a:t>※</a:t>
            </a:r>
            <a:r>
              <a:rPr lang="ja-JP" altLang="en-US" sz="2400" dirty="0"/>
              <a:t>ログインは必須ではありませんが、</a:t>
            </a:r>
            <a:r>
              <a:rPr lang="en-US" altLang="ja-JP" sz="2400" b="1" dirty="0"/>
              <a:t>Google</a:t>
            </a:r>
            <a:r>
              <a:rPr lang="ja-JP" altLang="en-US" sz="2400" b="1" dirty="0"/>
              <a:t>アカウントによるログイン</a:t>
            </a:r>
            <a:r>
              <a:rPr lang="ja-JP" altLang="en-US" sz="2400" dirty="0"/>
              <a:t>を行うことで、履歴の保存や個人設定などが可能になります。</a:t>
            </a:r>
            <a:endParaRPr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39C3B58C-29D7-2182-D681-0DE1552961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422529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9A570-B4EC-EBCE-C26E-52414D738676}"/>
              </a:ext>
            </a:extLst>
          </p:cNvPr>
          <p:cNvSpPr>
            <a:spLocks noGrp="1"/>
          </p:cNvSpPr>
          <p:nvPr>
            <p:ph type="title"/>
          </p:nvPr>
        </p:nvSpPr>
        <p:spPr/>
        <p:txBody>
          <a:bodyPr>
            <a:normAutofit fontScale="90000"/>
          </a:bodyPr>
          <a:lstStyle/>
          <a:p>
            <a:r>
              <a:rPr lang="ja-JP" altLang="en-US" dirty="0"/>
              <a:t>（１）</a:t>
            </a:r>
            <a:r>
              <a:rPr lang="en-US" altLang="ja-JP" dirty="0"/>
              <a:t>ChatGPT</a:t>
            </a:r>
            <a:r>
              <a:rPr lang="ja-JP" altLang="en-US" dirty="0"/>
              <a:t>データ分析演習</a:t>
            </a:r>
            <a:endParaRPr kumimoji="1" lang="ja-JP" altLang="en-US" dirty="0"/>
          </a:p>
        </p:txBody>
      </p:sp>
      <p:sp>
        <p:nvSpPr>
          <p:cNvPr id="3" name="コンテンツ プレースホルダー 2">
            <a:extLst>
              <a:ext uri="{FF2B5EF4-FFF2-40B4-BE49-F238E27FC236}">
                <a16:creationId xmlns:a16="http://schemas.microsoft.com/office/drawing/2014/main" id="{974DDC5B-B36F-2024-2C5B-5F77CBDCAB6A}"/>
              </a:ext>
            </a:extLst>
          </p:cNvPr>
          <p:cNvSpPr>
            <a:spLocks noGrp="1"/>
          </p:cNvSpPr>
          <p:nvPr>
            <p:ph idx="1"/>
          </p:nvPr>
        </p:nvSpPr>
        <p:spPr/>
        <p:txBody>
          <a:bodyPr>
            <a:normAutofit/>
          </a:bodyPr>
          <a:lstStyle/>
          <a:p>
            <a:pPr marL="0" indent="0">
              <a:buNone/>
            </a:pPr>
            <a:r>
              <a:rPr kumimoji="1" lang="ja-JP" altLang="en-US" sz="2000" dirty="0"/>
              <a:t>目的：分析スキルの向上，チャットボット活用スキルの深化</a:t>
            </a:r>
            <a:endParaRPr kumimoji="1" lang="en-US" altLang="ja-JP" sz="2000" dirty="0"/>
          </a:p>
          <a:p>
            <a:pPr marL="0" indent="0">
              <a:buNone/>
            </a:pPr>
            <a:r>
              <a:rPr lang="ja-JP" altLang="en-US" sz="2000" dirty="0"/>
              <a:t>プロンプト例：</a:t>
            </a:r>
            <a:endParaRPr lang="en-US" altLang="ja-JP" sz="2000" dirty="0"/>
          </a:p>
          <a:p>
            <a:pPr marL="0" indent="0">
              <a:buNone/>
            </a:pPr>
            <a:r>
              <a:rPr kumimoji="1" lang="ja-JP" altLang="en-US" sz="2000" b="1" dirty="0"/>
              <a:t>次の売り上げデータを分析してください</a:t>
            </a:r>
            <a:endParaRPr kumimoji="1" lang="en-US" altLang="ja-JP" sz="2000" b="1" dirty="0"/>
          </a:p>
          <a:p>
            <a:pPr marL="0" indent="0">
              <a:buNone/>
            </a:pPr>
            <a:r>
              <a:rPr kumimoji="1" lang="ja-JP" altLang="en-US" sz="2000" b="1" dirty="0"/>
              <a:t>四半期売上 利益 新規顧客数 製品</a:t>
            </a:r>
            <a:r>
              <a:rPr kumimoji="1" lang="en-US" altLang="ja-JP" sz="2000" b="1" dirty="0"/>
              <a:t>A</a:t>
            </a:r>
            <a:r>
              <a:rPr kumimoji="1" lang="ja-JP" altLang="en-US" sz="2000" b="1" dirty="0"/>
              <a:t>の売上 製品</a:t>
            </a:r>
            <a:r>
              <a:rPr kumimoji="1" lang="en-US" altLang="ja-JP" sz="2000" b="1" dirty="0"/>
              <a:t>B</a:t>
            </a:r>
            <a:r>
              <a:rPr kumimoji="1" lang="ja-JP" altLang="en-US" sz="2000" b="1" dirty="0"/>
              <a:t>の売上</a:t>
            </a:r>
            <a:endParaRPr kumimoji="1" lang="en-US" altLang="ja-JP" sz="2000" b="1" dirty="0"/>
          </a:p>
          <a:p>
            <a:pPr marL="0" indent="0">
              <a:buNone/>
            </a:pPr>
            <a:r>
              <a:rPr kumimoji="1" lang="en-US" altLang="ja-JP" sz="2000" b="1" dirty="0"/>
              <a:t>Q1 150 30 200 1000 1500</a:t>
            </a:r>
          </a:p>
          <a:p>
            <a:pPr marL="0" indent="0">
              <a:buNone/>
            </a:pPr>
            <a:r>
              <a:rPr kumimoji="1" lang="en-US" altLang="ja-JP" sz="2000" b="1" dirty="0"/>
              <a:t>Q2 200 50 250 1200 1700</a:t>
            </a:r>
          </a:p>
          <a:p>
            <a:pPr marL="0" indent="0">
              <a:buNone/>
            </a:pPr>
            <a:r>
              <a:rPr kumimoji="1" lang="en-US" altLang="ja-JP" sz="2000" b="1" dirty="0"/>
              <a:t>Q3 180 40 220 1150 1600</a:t>
            </a:r>
          </a:p>
          <a:p>
            <a:pPr marL="0" indent="0">
              <a:buNone/>
            </a:pPr>
            <a:r>
              <a:rPr kumimoji="1" lang="en-US" altLang="ja-JP" sz="2000" b="1" dirty="0"/>
              <a:t>Q4 220 60 300 1300 2000</a:t>
            </a:r>
            <a:endParaRPr kumimoji="1" lang="ja-JP" altLang="en-US" sz="2000" b="1" dirty="0"/>
          </a:p>
        </p:txBody>
      </p:sp>
      <p:sp>
        <p:nvSpPr>
          <p:cNvPr id="4" name="スライド番号プレースホルダー 3">
            <a:extLst>
              <a:ext uri="{FF2B5EF4-FFF2-40B4-BE49-F238E27FC236}">
                <a16:creationId xmlns:a16="http://schemas.microsoft.com/office/drawing/2014/main" id="{60407335-A747-B7C8-BC94-8856D3538026}"/>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pic>
        <p:nvPicPr>
          <p:cNvPr id="10" name="図 9">
            <a:extLst>
              <a:ext uri="{FF2B5EF4-FFF2-40B4-BE49-F238E27FC236}">
                <a16:creationId xmlns:a16="http://schemas.microsoft.com/office/drawing/2014/main" id="{9D2ED224-10B1-06F8-56DC-23525A2D455D}"/>
              </a:ext>
            </a:extLst>
          </p:cNvPr>
          <p:cNvPicPr>
            <a:picLocks noChangeAspect="1"/>
          </p:cNvPicPr>
          <p:nvPr/>
        </p:nvPicPr>
        <p:blipFill>
          <a:blip r:embed="rId2"/>
          <a:stretch>
            <a:fillRect/>
          </a:stretch>
        </p:blipFill>
        <p:spPr>
          <a:xfrm>
            <a:off x="1315233" y="4459424"/>
            <a:ext cx="6269578" cy="2398576"/>
          </a:xfrm>
          <a:prstGeom prst="rect">
            <a:avLst/>
          </a:prstGeom>
        </p:spPr>
      </p:pic>
    </p:spTree>
    <p:extLst>
      <p:ext uri="{BB962C8B-B14F-4D97-AF65-F5344CB8AC3E}">
        <p14:creationId xmlns:p14="http://schemas.microsoft.com/office/powerpoint/2010/main" val="298718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EBB5D1-4485-5102-9028-A1AAC3D2D11D}"/>
              </a:ext>
            </a:extLst>
          </p:cNvPr>
          <p:cNvSpPr>
            <a:spLocks noGrp="1"/>
          </p:cNvSpPr>
          <p:nvPr>
            <p:ph type="title"/>
          </p:nvPr>
        </p:nvSpPr>
        <p:spPr/>
        <p:txBody>
          <a:bodyPr>
            <a:normAutofit fontScale="90000"/>
          </a:bodyPr>
          <a:lstStyle/>
          <a:p>
            <a:r>
              <a:rPr lang="ja-JP" altLang="en-US" dirty="0"/>
              <a:t>（２）</a:t>
            </a:r>
            <a:r>
              <a:rPr lang="en-US" altLang="ja-JP" dirty="0"/>
              <a:t>ChatGPT</a:t>
            </a:r>
            <a:r>
              <a:rPr lang="ja-JP" altLang="en-US" dirty="0"/>
              <a:t>テキスト要約演習</a:t>
            </a:r>
            <a:endParaRPr kumimoji="1" lang="ja-JP" altLang="en-US" dirty="0"/>
          </a:p>
        </p:txBody>
      </p:sp>
      <p:sp>
        <p:nvSpPr>
          <p:cNvPr id="4" name="スライド番号プレースホルダー 3">
            <a:extLst>
              <a:ext uri="{FF2B5EF4-FFF2-40B4-BE49-F238E27FC236}">
                <a16:creationId xmlns:a16="http://schemas.microsoft.com/office/drawing/2014/main" id="{94293348-BC5D-E7BA-B3F3-5E3D33170D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771B90AA-4E8F-BC9F-FA2C-9B6382EF8B0B}"/>
              </a:ext>
            </a:extLst>
          </p:cNvPr>
          <p:cNvSpPr>
            <a:spLocks noGrp="1"/>
          </p:cNvSpPr>
          <p:nvPr>
            <p:ph idx="1"/>
          </p:nvPr>
        </p:nvSpPr>
        <p:spPr>
          <a:xfrm>
            <a:off x="321845" y="846253"/>
            <a:ext cx="8683792" cy="5333166"/>
          </a:xfrm>
        </p:spPr>
        <p:txBody>
          <a:bodyPr>
            <a:normAutofit/>
          </a:bodyPr>
          <a:lstStyle/>
          <a:p>
            <a:pPr marL="0" indent="0">
              <a:buNone/>
            </a:pPr>
            <a:r>
              <a:rPr kumimoji="1" lang="ja-JP" altLang="en-US" sz="2000" dirty="0"/>
              <a:t>目的：要約スキルの向上，文章理解力の強化</a:t>
            </a:r>
            <a:endParaRPr kumimoji="1" lang="en-US" altLang="ja-JP" sz="2000" dirty="0"/>
          </a:p>
          <a:p>
            <a:pPr marL="0" indent="0">
              <a:buNone/>
            </a:pPr>
            <a:r>
              <a:rPr lang="ja-JP" altLang="en-US" sz="2000" dirty="0"/>
              <a:t>プロンプトの工夫：明確，字数制限の設定，要点の明確化要求</a:t>
            </a:r>
            <a:endParaRPr kumimoji="1" lang="en-US" altLang="ja-JP" sz="2000" dirty="0"/>
          </a:p>
          <a:p>
            <a:pPr marL="0" indent="0">
              <a:buNone/>
            </a:pPr>
            <a:r>
              <a:rPr lang="ja-JP" altLang="en-US" sz="2000" dirty="0"/>
              <a:t>プロンプト例：</a:t>
            </a:r>
            <a:endParaRPr lang="en-US" altLang="ja-JP" sz="2000" dirty="0"/>
          </a:p>
          <a:p>
            <a:pPr marL="0" indent="0">
              <a:lnSpc>
                <a:spcPct val="85000"/>
              </a:lnSpc>
              <a:spcBef>
                <a:spcPts val="0"/>
              </a:spcBef>
              <a:buNone/>
            </a:pPr>
            <a:r>
              <a:rPr lang="ja-JP" altLang="en-US" sz="1800" b="1" dirty="0"/>
              <a:t>次を</a:t>
            </a:r>
            <a:r>
              <a:rPr lang="en-US" altLang="ja-JP" sz="1800" b="1" dirty="0"/>
              <a:t>100</a:t>
            </a:r>
            <a:r>
              <a:rPr lang="ja-JP" altLang="en-US" sz="1800" b="1" dirty="0"/>
              <a:t>文字以内に要約し要点を明確化してください．</a:t>
            </a:r>
            <a:endParaRPr lang="en-US" altLang="ja-JP" sz="1800" b="1" dirty="0"/>
          </a:p>
          <a:p>
            <a:pPr marL="0" indent="0" algn="l">
              <a:lnSpc>
                <a:spcPct val="85000"/>
              </a:lnSpc>
              <a:spcBef>
                <a:spcPts val="0"/>
              </a:spcBef>
              <a:buNone/>
            </a:pPr>
            <a:r>
              <a:rPr lang="ja-JP" altLang="en-US" sz="1200" b="1" i="0" dirty="0">
                <a:solidFill>
                  <a:srgbClr val="000000"/>
                </a:solidFill>
                <a:effectLst/>
                <a:latin typeface="Arial" panose="020B0604020202020204" pitchFamily="34" charset="0"/>
              </a:rPr>
              <a:t>日本国民は、正当に選挙された国会における代表者を通じて行動し、われらとわれらの子孫のために、諸国民との協和による成果と、わが国全土にわたつて自由のもたらす恵沢を確保し、政府の行為によつて再び戦争の惨禍が起ることのないやうにすることを決意し、ここに主権が国民に存することを宣言し、この憲法を確定する。そもそも国政は、国民の厳粛な信託によるものであつて、その権威は国民に由来し、その権力は国民の代表者がこれを行使し、その福利は国民がこれを享受する。これは人類普遍の原理であり、この憲法は、かかる原理に基くものである。われらは、これに反する一切の憲法、法令及び詔勅を排除する。</a:t>
            </a:r>
            <a:br>
              <a:rPr lang="ja-JP" altLang="en-US" sz="1200" b="1" i="0" dirty="0">
                <a:solidFill>
                  <a:srgbClr val="000000"/>
                </a:solidFill>
                <a:effectLst/>
                <a:latin typeface="Arial" panose="020B0604020202020204" pitchFamily="34" charset="0"/>
              </a:rPr>
            </a:br>
            <a:r>
              <a:rPr lang="ja-JP" altLang="en-US" sz="1200" b="1" i="0" dirty="0">
                <a:solidFill>
                  <a:srgbClr val="000000"/>
                </a:solidFill>
                <a:effectLst/>
                <a:latin typeface="Arial" panose="020B0604020202020204" pitchFamily="34" charset="0"/>
              </a:rPr>
              <a:t>　日本国民は、恒久の平和を念願し、人間相互の関係を支配する崇高な理想を深く自覚するのであつて、平和を愛する諸国民の公正と信義に信頼して、われらの安全と生存を保持しようと決意した。われらは、平和を維持し、専制と隷従、圧迫と偏狭を地上から永遠に除去しようと努めてゐる国際社会において、名誉ある地位を占めたいと思ふ。われらは、全世界の国民が、ひとしく恐怖と欠乏から免かれ、平和のうちに生存する権利を有することを確認する。</a:t>
            </a:r>
          </a:p>
          <a:p>
            <a:pPr marL="0" indent="0" algn="l">
              <a:lnSpc>
                <a:spcPct val="85000"/>
              </a:lnSpc>
              <a:spcBef>
                <a:spcPts val="0"/>
              </a:spcBef>
              <a:buNone/>
            </a:pPr>
            <a:r>
              <a:rPr lang="ja-JP" altLang="en-US" sz="1200" b="1" i="0" dirty="0">
                <a:solidFill>
                  <a:srgbClr val="000000"/>
                </a:solidFill>
                <a:effectLst/>
                <a:latin typeface="Arial" panose="020B0604020202020204" pitchFamily="34" charset="0"/>
              </a:rPr>
              <a:t>われらは、いづれの国家も、自国のことのみに専念して他国を無視してはならないのであつて、政治道徳の法則は、普遍的なものであり、この法則に従ふことは、自国の主権を維持し、他国と対等関係に立たうとする各国の責務であると信ずる。</a:t>
            </a:r>
          </a:p>
          <a:p>
            <a:pPr marL="0" indent="0" algn="l">
              <a:lnSpc>
                <a:spcPct val="85000"/>
              </a:lnSpc>
              <a:spcBef>
                <a:spcPts val="0"/>
              </a:spcBef>
              <a:buNone/>
            </a:pPr>
            <a:r>
              <a:rPr lang="ja-JP" altLang="en-US" sz="1200" b="1" i="0" dirty="0">
                <a:solidFill>
                  <a:srgbClr val="000000"/>
                </a:solidFill>
                <a:effectLst/>
                <a:latin typeface="Arial" panose="020B0604020202020204" pitchFamily="34" charset="0"/>
              </a:rPr>
              <a:t>日本国民は、国家の名誉にかけ、全力をあげてこの崇高な理想と目的を達成することを誓ふ。</a:t>
            </a:r>
          </a:p>
          <a:p>
            <a:pPr marL="0" indent="0">
              <a:buNone/>
            </a:pPr>
            <a:endParaRPr kumimoji="1" lang="en-US" altLang="ja-JP" sz="2000" b="1" dirty="0"/>
          </a:p>
          <a:p>
            <a:pPr marL="0" indent="0">
              <a:buNone/>
            </a:pPr>
            <a:endParaRPr kumimoji="1" lang="en-US" altLang="ja-JP" sz="2000" b="1" dirty="0"/>
          </a:p>
        </p:txBody>
      </p:sp>
      <p:pic>
        <p:nvPicPr>
          <p:cNvPr id="8" name="図 7">
            <a:extLst>
              <a:ext uri="{FF2B5EF4-FFF2-40B4-BE49-F238E27FC236}">
                <a16:creationId xmlns:a16="http://schemas.microsoft.com/office/drawing/2014/main" id="{138178A8-59B9-295C-2688-28E7BA14A62D}"/>
              </a:ext>
            </a:extLst>
          </p:cNvPr>
          <p:cNvPicPr>
            <a:picLocks noChangeAspect="1"/>
          </p:cNvPicPr>
          <p:nvPr/>
        </p:nvPicPr>
        <p:blipFill>
          <a:blip r:embed="rId2"/>
          <a:stretch>
            <a:fillRect/>
          </a:stretch>
        </p:blipFill>
        <p:spPr>
          <a:xfrm>
            <a:off x="0" y="4806832"/>
            <a:ext cx="9144000" cy="1034283"/>
          </a:xfrm>
          <a:prstGeom prst="rect">
            <a:avLst/>
          </a:prstGeom>
        </p:spPr>
      </p:pic>
    </p:spTree>
    <p:extLst>
      <p:ext uri="{BB962C8B-B14F-4D97-AF65-F5344CB8AC3E}">
        <p14:creationId xmlns:p14="http://schemas.microsoft.com/office/powerpoint/2010/main" val="194744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8377-71BC-B373-BDFA-2986FE1971F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035A9B-430F-7085-9EE6-78BF53992191}"/>
              </a:ext>
            </a:extLst>
          </p:cNvPr>
          <p:cNvSpPr>
            <a:spLocks noGrp="1"/>
          </p:cNvSpPr>
          <p:nvPr>
            <p:ph type="title"/>
          </p:nvPr>
        </p:nvSpPr>
        <p:spPr/>
        <p:txBody>
          <a:bodyPr>
            <a:normAutofit fontScale="90000"/>
          </a:bodyPr>
          <a:lstStyle/>
          <a:p>
            <a:r>
              <a:rPr lang="ja-JP" altLang="en-US" dirty="0"/>
              <a:t>（３）</a:t>
            </a:r>
            <a:r>
              <a:rPr lang="en-US" altLang="ja-JP" dirty="0"/>
              <a:t>ChatGPT </a:t>
            </a:r>
            <a:r>
              <a:rPr kumimoji="1" lang="ja-JP" altLang="en-US" dirty="0"/>
              <a:t>プログラム作成支援</a:t>
            </a:r>
          </a:p>
        </p:txBody>
      </p:sp>
      <p:sp>
        <p:nvSpPr>
          <p:cNvPr id="4" name="スライド番号プレースホルダー 3">
            <a:extLst>
              <a:ext uri="{FF2B5EF4-FFF2-40B4-BE49-F238E27FC236}">
                <a16:creationId xmlns:a16="http://schemas.microsoft.com/office/drawing/2014/main" id="{4378449A-78EE-B115-AA62-45451F49C8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D450E7CE-9316-0427-EB5B-F1F1D195370C}"/>
              </a:ext>
            </a:extLst>
          </p:cNvPr>
          <p:cNvSpPr>
            <a:spLocks noGrp="1"/>
          </p:cNvSpPr>
          <p:nvPr>
            <p:ph idx="1"/>
          </p:nvPr>
        </p:nvSpPr>
        <p:spPr>
          <a:xfrm>
            <a:off x="321845" y="846253"/>
            <a:ext cx="8683792" cy="5333166"/>
          </a:xfrm>
        </p:spPr>
        <p:txBody>
          <a:bodyPr>
            <a:normAutofit/>
          </a:bodyPr>
          <a:lstStyle/>
          <a:p>
            <a:pPr marL="0" indent="0">
              <a:buNone/>
            </a:pPr>
            <a:r>
              <a:rPr kumimoji="1" lang="ja-JP" altLang="en-US" sz="2000" dirty="0"/>
              <a:t>目的：プログラミングスキルの向上</a:t>
            </a:r>
            <a:endParaRPr kumimoji="1" lang="en-US" altLang="ja-JP" sz="2000" dirty="0"/>
          </a:p>
          <a:p>
            <a:pPr marL="0" indent="0">
              <a:buNone/>
            </a:pPr>
            <a:r>
              <a:rPr lang="ja-JP" altLang="en-US" sz="2000" dirty="0"/>
              <a:t>プロンプトの工夫：明確，言語の指定</a:t>
            </a:r>
            <a:endParaRPr kumimoji="1" lang="en-US" altLang="ja-JP" sz="2000" dirty="0"/>
          </a:p>
          <a:p>
            <a:pPr marL="0" indent="0">
              <a:buNone/>
            </a:pPr>
            <a:r>
              <a:rPr lang="ja-JP" altLang="en-US" sz="2000" dirty="0"/>
              <a:t>プロンプト例：</a:t>
            </a:r>
            <a:endParaRPr lang="en-US" altLang="ja-JP" sz="2000" dirty="0"/>
          </a:p>
          <a:p>
            <a:pPr marL="0" indent="0">
              <a:buNone/>
            </a:pPr>
            <a:r>
              <a:rPr kumimoji="1" lang="en-US" altLang="ja-JP" sz="2000" b="1" dirty="0"/>
              <a:t>Python </a:t>
            </a:r>
            <a:r>
              <a:rPr kumimoji="1" lang="ja-JP" altLang="en-US" sz="2000" b="1" dirty="0"/>
              <a:t>で西暦からうるう年を求めるプログラム．分かりやすい解説付き</a:t>
            </a:r>
            <a:endParaRPr kumimoji="1" lang="en-US" altLang="ja-JP" sz="2000" b="1" dirty="0"/>
          </a:p>
          <a:p>
            <a:pPr marL="0" indent="0">
              <a:buNone/>
            </a:pPr>
            <a:endParaRPr kumimoji="1" lang="en-US" altLang="ja-JP" sz="2000" b="1" dirty="0"/>
          </a:p>
        </p:txBody>
      </p:sp>
      <p:pic>
        <p:nvPicPr>
          <p:cNvPr id="6" name="図 5">
            <a:extLst>
              <a:ext uri="{FF2B5EF4-FFF2-40B4-BE49-F238E27FC236}">
                <a16:creationId xmlns:a16="http://schemas.microsoft.com/office/drawing/2014/main" id="{F1274328-C114-4B57-CBF1-B43B46C94699}"/>
              </a:ext>
            </a:extLst>
          </p:cNvPr>
          <p:cNvPicPr>
            <a:picLocks noChangeAspect="1"/>
          </p:cNvPicPr>
          <p:nvPr/>
        </p:nvPicPr>
        <p:blipFill>
          <a:blip r:embed="rId2"/>
          <a:stretch>
            <a:fillRect/>
          </a:stretch>
        </p:blipFill>
        <p:spPr>
          <a:xfrm>
            <a:off x="321845" y="2636978"/>
            <a:ext cx="3652517" cy="3898456"/>
          </a:xfrm>
          <a:prstGeom prst="rect">
            <a:avLst/>
          </a:prstGeom>
        </p:spPr>
      </p:pic>
      <p:pic>
        <p:nvPicPr>
          <p:cNvPr id="9" name="図 8">
            <a:extLst>
              <a:ext uri="{FF2B5EF4-FFF2-40B4-BE49-F238E27FC236}">
                <a16:creationId xmlns:a16="http://schemas.microsoft.com/office/drawing/2014/main" id="{991E16D2-20E1-8F7E-4F94-3D259390F9F1}"/>
              </a:ext>
            </a:extLst>
          </p:cNvPr>
          <p:cNvPicPr>
            <a:picLocks noChangeAspect="1"/>
          </p:cNvPicPr>
          <p:nvPr/>
        </p:nvPicPr>
        <p:blipFill>
          <a:blip r:embed="rId3"/>
          <a:stretch>
            <a:fillRect/>
          </a:stretch>
        </p:blipFill>
        <p:spPr>
          <a:xfrm>
            <a:off x="4066366" y="2661153"/>
            <a:ext cx="4139899" cy="3850106"/>
          </a:xfrm>
          <a:prstGeom prst="rect">
            <a:avLst/>
          </a:prstGeom>
        </p:spPr>
      </p:pic>
    </p:spTree>
    <p:extLst>
      <p:ext uri="{BB962C8B-B14F-4D97-AF65-F5344CB8AC3E}">
        <p14:creationId xmlns:p14="http://schemas.microsoft.com/office/powerpoint/2010/main" val="4290486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58CB9B-B62E-5655-FA79-B3C891E78516}"/>
              </a:ext>
            </a:extLst>
          </p:cNvPr>
          <p:cNvSpPr>
            <a:spLocks noGrp="1"/>
          </p:cNvSpPr>
          <p:nvPr>
            <p:ph type="title"/>
          </p:nvPr>
        </p:nvSpPr>
        <p:spPr/>
        <p:txBody>
          <a:bodyPr>
            <a:normAutofit fontScale="90000"/>
          </a:bodyPr>
          <a:lstStyle/>
          <a:p>
            <a:r>
              <a:rPr lang="ja-JP" altLang="en-US" dirty="0"/>
              <a:t>ここまでのまとめ</a:t>
            </a:r>
            <a:endParaRPr kumimoji="1" lang="ja-JP" altLang="en-US" dirty="0"/>
          </a:p>
        </p:txBody>
      </p:sp>
      <p:sp>
        <p:nvSpPr>
          <p:cNvPr id="3" name="コンテンツ プレースホルダー 2">
            <a:extLst>
              <a:ext uri="{FF2B5EF4-FFF2-40B4-BE49-F238E27FC236}">
                <a16:creationId xmlns:a16="http://schemas.microsoft.com/office/drawing/2014/main" id="{5C5AD22C-E220-F364-C21A-CC9DDAB2C217}"/>
              </a:ext>
            </a:extLst>
          </p:cNvPr>
          <p:cNvSpPr>
            <a:spLocks noGrp="1"/>
          </p:cNvSpPr>
          <p:nvPr>
            <p:ph idx="1"/>
          </p:nvPr>
        </p:nvSpPr>
        <p:spPr>
          <a:xfrm>
            <a:off x="321845" y="846252"/>
            <a:ext cx="8461208" cy="6011748"/>
          </a:xfrm>
        </p:spPr>
        <p:txBody>
          <a:bodyPr>
            <a:normAutofit/>
          </a:bodyPr>
          <a:lstStyle/>
          <a:p>
            <a:pPr marL="0" indent="0">
              <a:buNone/>
            </a:pPr>
            <a:r>
              <a:rPr kumimoji="1" lang="ja-JP" altLang="en-US" sz="2400" b="1" dirty="0"/>
              <a:t>自然言語処理</a:t>
            </a:r>
            <a:r>
              <a:rPr kumimoji="1" lang="ja-JP" altLang="en-US" sz="2400" dirty="0"/>
              <a:t>は、</a:t>
            </a:r>
            <a:r>
              <a:rPr kumimoji="1" lang="ja-JP" altLang="en-US" sz="2400" b="1" dirty="0"/>
              <a:t>人間が普段使う言語</a:t>
            </a:r>
            <a:r>
              <a:rPr kumimoji="1" lang="ja-JP" altLang="en-US" sz="2400" dirty="0"/>
              <a:t>（日本語、英語など）を</a:t>
            </a:r>
            <a:r>
              <a:rPr kumimoji="1" lang="ja-JP" altLang="en-US" sz="2400" b="1" dirty="0"/>
              <a:t>コンピュータが理解したり、生成する技術</a:t>
            </a:r>
            <a:endParaRPr kumimoji="1" lang="ja-JP" altLang="en-US" sz="2400" dirty="0"/>
          </a:p>
          <a:p>
            <a:pPr marL="0" indent="0">
              <a:buNone/>
            </a:pPr>
            <a:endParaRPr kumimoji="1" lang="en-US" altLang="ja-JP" sz="2400" b="1" u="sng" dirty="0"/>
          </a:p>
          <a:p>
            <a:pPr marL="0" indent="0">
              <a:buNone/>
            </a:pPr>
            <a:r>
              <a:rPr kumimoji="1" lang="ja-JP" altLang="en-US" sz="2400" b="1" u="sng" dirty="0"/>
              <a:t>応用例</a:t>
            </a:r>
            <a:endParaRPr kumimoji="1" lang="en-US" altLang="ja-JP" sz="2400" b="1" u="sng" dirty="0"/>
          </a:p>
          <a:p>
            <a:r>
              <a:rPr kumimoji="1" lang="ja-JP" altLang="en-US" sz="2400" b="1" dirty="0"/>
              <a:t>情報検索</a:t>
            </a:r>
            <a:r>
              <a:rPr kumimoji="1" lang="ja-JP" altLang="en-US" sz="2400" dirty="0"/>
              <a:t>：インターネットから情報を検索</a:t>
            </a:r>
          </a:p>
          <a:p>
            <a:r>
              <a:rPr kumimoji="1" lang="en-US" altLang="ja-JP" sz="2400" b="1" dirty="0"/>
              <a:t>AI</a:t>
            </a:r>
            <a:r>
              <a:rPr kumimoji="1" lang="ja-JP" altLang="en-US" sz="2400" b="1" dirty="0"/>
              <a:t>との対話、</a:t>
            </a:r>
            <a:r>
              <a:rPr kumimoji="1" lang="en-US" altLang="ja-JP" sz="2400" b="1" dirty="0"/>
              <a:t>AI</a:t>
            </a:r>
            <a:r>
              <a:rPr kumimoji="1" lang="ja-JP" altLang="en-US" sz="2400" b="1" dirty="0"/>
              <a:t>への指示</a:t>
            </a:r>
            <a:r>
              <a:rPr kumimoji="1" lang="ja-JP" altLang="en-US" sz="2400" dirty="0"/>
              <a:t>：</a:t>
            </a:r>
            <a:r>
              <a:rPr kumimoji="1" lang="en-US" altLang="ja-JP" sz="2400" dirty="0"/>
              <a:t>AI</a:t>
            </a:r>
            <a:r>
              <a:rPr kumimoji="1" lang="ja-JP" altLang="en-US" sz="2400" dirty="0"/>
              <a:t>が</a:t>
            </a:r>
            <a:r>
              <a:rPr lang="ja-JP" altLang="en-US" sz="2400" dirty="0"/>
              <a:t>対話や指示に</a:t>
            </a:r>
            <a:r>
              <a:rPr kumimoji="1" lang="ja-JP" altLang="en-US" sz="2400" dirty="0"/>
              <a:t>応じる</a:t>
            </a:r>
            <a:endParaRPr lang="en-US" altLang="ja-JP" sz="2400" dirty="0"/>
          </a:p>
          <a:p>
            <a:r>
              <a:rPr kumimoji="1" lang="ja-JP" altLang="en-US" sz="2400" b="1" dirty="0"/>
              <a:t>プログラミング支援</a:t>
            </a:r>
            <a:endParaRPr lang="en-US" altLang="ja-JP" sz="2400" b="1" dirty="0"/>
          </a:p>
          <a:p>
            <a:r>
              <a:rPr kumimoji="1" lang="ja-JP" altLang="en-US" sz="2400" b="1" dirty="0"/>
              <a:t>人間の指示による文書の作成や推敲</a:t>
            </a:r>
            <a:endParaRPr kumimoji="1" lang="ja-JP" altLang="en-US" sz="2400" dirty="0"/>
          </a:p>
          <a:p>
            <a:r>
              <a:rPr kumimoji="1" lang="ja-JP" altLang="en-US" sz="2400" b="1" dirty="0"/>
              <a:t>翻訳</a:t>
            </a:r>
            <a:r>
              <a:rPr lang="ja-JP" altLang="en-US" sz="2400" dirty="0"/>
              <a:t>：</a:t>
            </a:r>
            <a:r>
              <a:rPr kumimoji="1" lang="ja-JP" altLang="en-US" sz="2400" dirty="0"/>
              <a:t>異なる言語間で翻訳</a:t>
            </a:r>
          </a:p>
          <a:p>
            <a:r>
              <a:rPr kumimoji="1" lang="ja-JP" altLang="en-US" sz="2400" b="1" dirty="0"/>
              <a:t>要約</a:t>
            </a:r>
            <a:r>
              <a:rPr kumimoji="1" lang="ja-JP" altLang="en-US" sz="2400" dirty="0"/>
              <a:t>：文章から要点を抜き出す</a:t>
            </a:r>
            <a:endParaRPr kumimoji="1" lang="en-US" altLang="ja-JP" sz="2400" dirty="0"/>
          </a:p>
          <a:p>
            <a:pPr marL="0" indent="0">
              <a:buNone/>
            </a:pPr>
            <a:endParaRPr kumimoji="1" lang="en-US" altLang="ja-JP" sz="2400" b="1" u="sng" dirty="0"/>
          </a:p>
        </p:txBody>
      </p:sp>
      <p:sp>
        <p:nvSpPr>
          <p:cNvPr id="4" name="スライド番号プレースホルダー 3">
            <a:extLst>
              <a:ext uri="{FF2B5EF4-FFF2-40B4-BE49-F238E27FC236}">
                <a16:creationId xmlns:a16="http://schemas.microsoft.com/office/drawing/2014/main" id="{EA645F34-AE44-8F7B-9437-12D7EAFF2AB8}"/>
              </a:ext>
            </a:extLst>
          </p:cNvPr>
          <p:cNvSpPr>
            <a:spLocks noGrp="1"/>
          </p:cNvSpPr>
          <p:nvPr>
            <p:ph type="sldNum" sz="quarter" idx="12"/>
          </p:nvPr>
        </p:nvSpPr>
        <p:spPr/>
        <p:txBody>
          <a:bodyPr/>
          <a:lstStyle/>
          <a:p>
            <a:fld id="{E205D82C-95A1-431E-8E38-AA614A14CDCF}" type="slidenum">
              <a:rPr kumimoji="1" lang="ja-JP" altLang="en-US" smtClean="0"/>
              <a:pPr/>
              <a:t>29</a:t>
            </a:fld>
            <a:endParaRPr kumimoji="1" lang="ja-JP" altLang="en-US" dirty="0"/>
          </a:p>
        </p:txBody>
      </p:sp>
    </p:spTree>
    <p:extLst>
      <p:ext uri="{BB962C8B-B14F-4D97-AF65-F5344CB8AC3E}">
        <p14:creationId xmlns:p14="http://schemas.microsoft.com/office/powerpoint/2010/main" val="85226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787" y="-261125"/>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44461" y="1761004"/>
            <a:ext cx="5098010" cy="5044909"/>
          </a:xfrm>
        </p:spPr>
        <p:txBody>
          <a:bodyPr>
            <a:normAutofit/>
          </a:bodyPr>
          <a:lstStyle/>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イントロダクション</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自然言語処理と人工知能</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単語ベクトル</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チャットボットの概要</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チャットボットのベストプラクティス</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3859817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11-3. </a:t>
            </a:r>
            <a:r>
              <a:rPr lang="ja-JP" altLang="en-US" sz="4500" dirty="0">
                <a:solidFill>
                  <a:schemeClr val="tx2"/>
                </a:solidFill>
              </a:rPr>
              <a:t>単語ベクトル</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30</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083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3918C-0861-E972-978F-228A049AB75E}"/>
              </a:ext>
            </a:extLst>
          </p:cNvPr>
          <p:cNvSpPr>
            <a:spLocks noGrp="1"/>
          </p:cNvSpPr>
          <p:nvPr>
            <p:ph type="title"/>
          </p:nvPr>
        </p:nvSpPr>
        <p:spPr/>
        <p:txBody>
          <a:bodyPr>
            <a:normAutofit fontScale="90000"/>
          </a:bodyPr>
          <a:lstStyle/>
          <a:p>
            <a:r>
              <a:rPr kumimoji="1" lang="ja-JP" altLang="en-US" dirty="0"/>
              <a:t>単語ベクトルの概要</a:t>
            </a:r>
          </a:p>
        </p:txBody>
      </p:sp>
      <p:sp>
        <p:nvSpPr>
          <p:cNvPr id="3" name="コンテンツ プレースホルダー 2">
            <a:extLst>
              <a:ext uri="{FF2B5EF4-FFF2-40B4-BE49-F238E27FC236}">
                <a16:creationId xmlns:a16="http://schemas.microsoft.com/office/drawing/2014/main" id="{00A772EB-CC2B-AC5B-6DD3-E931ED9D541B}"/>
              </a:ext>
            </a:extLst>
          </p:cNvPr>
          <p:cNvSpPr>
            <a:spLocks noGrp="1"/>
          </p:cNvSpPr>
          <p:nvPr>
            <p:ph idx="1"/>
          </p:nvPr>
        </p:nvSpPr>
        <p:spPr/>
        <p:txBody>
          <a:bodyPr/>
          <a:lstStyle/>
          <a:p>
            <a:pPr marL="0" indent="0">
              <a:buNone/>
            </a:pPr>
            <a:r>
              <a:rPr lang="ja-JP" altLang="en-US" b="1" dirty="0"/>
              <a:t>単語ベクトル</a:t>
            </a:r>
            <a:r>
              <a:rPr lang="ja-JP" altLang="en-US" dirty="0"/>
              <a:t>は，</a:t>
            </a:r>
            <a:r>
              <a:rPr kumimoji="1" lang="ja-JP" altLang="en-US" dirty="0"/>
              <a:t>自然言語処理の基礎技術</a:t>
            </a:r>
          </a:p>
          <a:p>
            <a:pPr marL="0" indent="0">
              <a:buNone/>
            </a:pPr>
            <a:endParaRPr kumimoji="1" lang="en-US" altLang="ja-JP" dirty="0"/>
          </a:p>
          <a:p>
            <a:r>
              <a:rPr kumimoji="1" lang="ja-JP" altLang="en-US" dirty="0"/>
              <a:t>単語の数値化</a:t>
            </a:r>
            <a:endParaRPr kumimoji="1" lang="en-US" altLang="ja-JP" dirty="0"/>
          </a:p>
          <a:p>
            <a:r>
              <a:rPr kumimoji="1" lang="ja-JP" altLang="en-US" dirty="0"/>
              <a:t>意味的類似性の計算を可能にする</a:t>
            </a:r>
            <a:endParaRPr kumimoji="1" lang="en-US" altLang="ja-JP" dirty="0"/>
          </a:p>
        </p:txBody>
      </p:sp>
      <p:sp>
        <p:nvSpPr>
          <p:cNvPr id="4" name="スライド番号プレースホルダー 3">
            <a:extLst>
              <a:ext uri="{FF2B5EF4-FFF2-40B4-BE49-F238E27FC236}">
                <a16:creationId xmlns:a16="http://schemas.microsoft.com/office/drawing/2014/main" id="{A6BDDB70-6547-CF12-B000-0307A8013B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829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5FDF0-541D-8CA2-C31B-D01C217D8F45}"/>
              </a:ext>
            </a:extLst>
          </p:cNvPr>
          <p:cNvSpPr>
            <a:spLocks noGrp="1"/>
          </p:cNvSpPr>
          <p:nvPr>
            <p:ph type="title"/>
          </p:nvPr>
        </p:nvSpPr>
        <p:spPr/>
        <p:txBody>
          <a:bodyPr>
            <a:normAutofit fontScale="90000"/>
          </a:bodyPr>
          <a:lstStyle/>
          <a:p>
            <a:r>
              <a:rPr kumimoji="1" lang="ja-JP" altLang="en-US" dirty="0"/>
              <a:t>自然言語処理の課題</a:t>
            </a:r>
          </a:p>
        </p:txBody>
      </p:sp>
      <p:sp>
        <p:nvSpPr>
          <p:cNvPr id="3" name="コンテンツ プレースホルダー 2">
            <a:extLst>
              <a:ext uri="{FF2B5EF4-FFF2-40B4-BE49-F238E27FC236}">
                <a16:creationId xmlns:a16="http://schemas.microsoft.com/office/drawing/2014/main" id="{CE998DBB-D29C-1898-09B9-817B20B05D66}"/>
              </a:ext>
            </a:extLst>
          </p:cNvPr>
          <p:cNvSpPr>
            <a:spLocks noGrp="1"/>
          </p:cNvSpPr>
          <p:nvPr>
            <p:ph idx="1"/>
          </p:nvPr>
        </p:nvSpPr>
        <p:spPr/>
        <p:txBody>
          <a:bodyPr/>
          <a:lstStyle/>
          <a:p>
            <a:pPr marL="0" indent="0">
              <a:buNone/>
            </a:pPr>
            <a:r>
              <a:rPr lang="ja-JP" altLang="en-US" b="1" u="sng" dirty="0">
                <a:solidFill>
                  <a:srgbClr val="FF0000"/>
                </a:solidFill>
              </a:rPr>
              <a:t>語の類似性</a:t>
            </a:r>
            <a:r>
              <a:rPr lang="ja-JP" altLang="en-US" dirty="0"/>
              <a:t>を扱う際の課題</a:t>
            </a:r>
            <a:endParaRPr lang="en-US" altLang="ja-JP" dirty="0"/>
          </a:p>
          <a:p>
            <a:pPr marL="0" indent="0">
              <a:buNone/>
            </a:pPr>
            <a:endParaRPr lang="en-US" altLang="ja-JP" dirty="0"/>
          </a:p>
          <a:p>
            <a:pPr marL="0" indent="0">
              <a:buNone/>
            </a:pPr>
            <a:r>
              <a:rPr lang="ja-JP" altLang="en-US" dirty="0"/>
              <a:t>　　　私の母は</a:t>
            </a:r>
            <a:r>
              <a:rPr lang="ja-JP" altLang="en-US" b="1" dirty="0">
                <a:solidFill>
                  <a:srgbClr val="FF0000"/>
                </a:solidFill>
              </a:rPr>
              <a:t>親切だ</a:t>
            </a:r>
            <a:endParaRPr lang="en-US" altLang="ja-JP" b="1" dirty="0">
              <a:solidFill>
                <a:srgbClr val="FF0000"/>
              </a:solidFill>
            </a:endParaRPr>
          </a:p>
          <a:p>
            <a:pPr marL="0" indent="0">
              <a:buNone/>
            </a:pPr>
            <a:r>
              <a:rPr lang="ja-JP" altLang="en-US" dirty="0"/>
              <a:t>　　　私の母は</a:t>
            </a:r>
            <a:r>
              <a:rPr lang="ja-JP" altLang="en-US" b="1" dirty="0">
                <a:solidFill>
                  <a:srgbClr val="FF0000"/>
                </a:solidFill>
              </a:rPr>
              <a:t>優しい</a:t>
            </a:r>
            <a:endParaRPr lang="en-US" altLang="ja-JP" b="1" dirty="0">
              <a:solidFill>
                <a:srgbClr val="FF0000"/>
              </a:solidFill>
            </a:endParaRPr>
          </a:p>
          <a:p>
            <a:pPr marL="0" indent="0">
              <a:buNone/>
            </a:pPr>
            <a:r>
              <a:rPr lang="ja-JP" altLang="en-US" dirty="0"/>
              <a:t>　　　私の母は</a:t>
            </a:r>
            <a:r>
              <a:rPr lang="ja-JP" altLang="en-US" b="1" dirty="0">
                <a:solidFill>
                  <a:srgbClr val="FF0000"/>
                </a:solidFill>
              </a:rPr>
              <a:t>思いやりがある</a:t>
            </a:r>
            <a:endParaRPr lang="en-US" altLang="ja-JP" b="1" dirty="0">
              <a:solidFill>
                <a:srgbClr val="FF0000"/>
              </a:solidFill>
            </a:endParaRPr>
          </a:p>
          <a:p>
            <a:pPr marL="0" indent="0">
              <a:buNone/>
            </a:pPr>
            <a:endParaRPr kumimoji="1" lang="en-US" altLang="ja-JP" dirty="0"/>
          </a:p>
          <a:p>
            <a:pPr marL="0" indent="0">
              <a:buNone/>
            </a:pPr>
            <a:r>
              <a:rPr kumimoji="1" lang="ja-JP" altLang="en-US" sz="2800" dirty="0">
                <a:latin typeface="メイリオ" panose="020B0604030504040204" pitchFamily="50" charset="-128"/>
                <a:ea typeface="メイリオ" panose="020B0604030504040204" pitchFamily="50" charset="-128"/>
              </a:rPr>
              <a:t>これらの単語の類似性を，データに基づいて</a:t>
            </a:r>
            <a:endParaRPr kumimoji="1"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裏付けることが重要（</a:t>
            </a:r>
            <a:r>
              <a:rPr kumimoji="1" lang="en-US" altLang="ja-JP" sz="2800" dirty="0">
                <a:latin typeface="メイリオ" panose="020B0604030504040204" pitchFamily="50" charset="-128"/>
                <a:ea typeface="メイリオ" panose="020B0604030504040204" pitchFamily="50" charset="-128"/>
              </a:rPr>
              <a:t>AI</a:t>
            </a:r>
            <a:r>
              <a:rPr kumimoji="1" lang="ja-JP" altLang="en-US" sz="2800" dirty="0">
                <a:latin typeface="メイリオ" panose="020B0604030504040204" pitchFamily="50" charset="-128"/>
                <a:ea typeface="メイリオ" panose="020B0604030504040204" pitchFamily="50" charset="-128"/>
              </a:rPr>
              <a:t> の有効分野の１つ）</a:t>
            </a:r>
            <a:endParaRPr kumimoji="1" lang="en-US" altLang="ja-JP" sz="2800" dirty="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2558673-AA52-7241-C72D-52B53D99B7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3063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7EC94-6529-85FE-45AF-32CCED573010}"/>
              </a:ext>
            </a:extLst>
          </p:cNvPr>
          <p:cNvSpPr>
            <a:spLocks noGrp="1"/>
          </p:cNvSpPr>
          <p:nvPr>
            <p:ph type="title"/>
          </p:nvPr>
        </p:nvSpPr>
        <p:spPr/>
        <p:txBody>
          <a:bodyPr>
            <a:normAutofit fontScale="90000"/>
          </a:bodyPr>
          <a:lstStyle/>
          <a:p>
            <a:r>
              <a:rPr kumimoji="1" lang="ja-JP" altLang="en-US" dirty="0"/>
              <a:t>単語の数値化</a:t>
            </a:r>
          </a:p>
        </p:txBody>
      </p:sp>
      <p:sp>
        <p:nvSpPr>
          <p:cNvPr id="3" name="コンテンツ プレースホルダー 2">
            <a:extLst>
              <a:ext uri="{FF2B5EF4-FFF2-40B4-BE49-F238E27FC236}">
                <a16:creationId xmlns:a16="http://schemas.microsoft.com/office/drawing/2014/main" id="{FED4F70E-E83E-E981-BF69-A6D56672872A}"/>
              </a:ext>
            </a:extLst>
          </p:cNvPr>
          <p:cNvSpPr>
            <a:spLocks noGrp="1"/>
          </p:cNvSpPr>
          <p:nvPr>
            <p:ph idx="1"/>
          </p:nvPr>
        </p:nvSpPr>
        <p:spPr>
          <a:xfrm>
            <a:off x="321845" y="846253"/>
            <a:ext cx="8461208" cy="790042"/>
          </a:xfrm>
        </p:spPr>
        <p:txBody>
          <a:bodyPr>
            <a:normAutofit lnSpcReduction="10000"/>
          </a:bodyPr>
          <a:lstStyle/>
          <a:p>
            <a:pPr marL="0" indent="0">
              <a:buNone/>
            </a:pPr>
            <a:r>
              <a:rPr kumimoji="1" lang="ja-JP" altLang="en-US" sz="2400" dirty="0"/>
              <a:t>単語を特徴ベクトルに変換．それにより，単語間の類似度を計算可能にする．</a:t>
            </a:r>
          </a:p>
        </p:txBody>
      </p:sp>
      <p:sp>
        <p:nvSpPr>
          <p:cNvPr id="4" name="スライド番号プレースホルダー 3">
            <a:extLst>
              <a:ext uri="{FF2B5EF4-FFF2-40B4-BE49-F238E27FC236}">
                <a16:creationId xmlns:a16="http://schemas.microsoft.com/office/drawing/2014/main" id="{557B545F-7D2A-62E4-85E7-5F63665D1E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47C5399-9C48-0DFC-0883-7E7E17186917}"/>
              </a:ext>
            </a:extLst>
          </p:cNvPr>
          <p:cNvPicPr>
            <a:picLocks noChangeAspect="1"/>
          </p:cNvPicPr>
          <p:nvPr/>
        </p:nvPicPr>
        <p:blipFill>
          <a:blip r:embed="rId2"/>
          <a:stretch>
            <a:fillRect/>
          </a:stretch>
        </p:blipFill>
        <p:spPr>
          <a:xfrm>
            <a:off x="1853920" y="1583750"/>
            <a:ext cx="2606809" cy="4210266"/>
          </a:xfrm>
          <a:prstGeom prst="rect">
            <a:avLst/>
          </a:prstGeom>
        </p:spPr>
      </p:pic>
      <p:sp>
        <p:nvSpPr>
          <p:cNvPr id="6" name="テキスト ボックス 5">
            <a:extLst>
              <a:ext uri="{FF2B5EF4-FFF2-40B4-BE49-F238E27FC236}">
                <a16:creationId xmlns:a16="http://schemas.microsoft.com/office/drawing/2014/main" id="{C468B27C-C5FC-2CD2-88B5-89C5EDF9CCB0}"/>
              </a:ext>
            </a:extLst>
          </p:cNvPr>
          <p:cNvSpPr txBox="1"/>
          <p:nvPr/>
        </p:nvSpPr>
        <p:spPr>
          <a:xfrm>
            <a:off x="1658971" y="5826489"/>
            <a:ext cx="2837636" cy="707886"/>
          </a:xfrm>
          <a:prstGeom prst="rect">
            <a:avLst/>
          </a:prstGeom>
          <a:noFill/>
        </p:spPr>
        <p:txBody>
          <a:bodyPr wrap="none" rtlCol="0">
            <a:spAutoFit/>
          </a:bodyPr>
          <a:lstStyle/>
          <a:p>
            <a:pPr algn="ctr"/>
            <a:r>
              <a:rPr lang="ja-JP" altLang="en-US" sz="2000" dirty="0"/>
              <a:t>例：</a:t>
            </a:r>
            <a:r>
              <a:rPr lang="en-US" altLang="ja-JP" sz="2000" dirty="0"/>
              <a:t>iPhone</a:t>
            </a:r>
            <a:r>
              <a:rPr lang="ja-JP" altLang="en-US" sz="2000" dirty="0"/>
              <a:t>を</a:t>
            </a:r>
            <a:r>
              <a:rPr lang="en-US" altLang="ja-JP" sz="2000" dirty="0"/>
              <a:t>300</a:t>
            </a:r>
            <a:r>
              <a:rPr lang="ja-JP" altLang="en-US" sz="2000" dirty="0"/>
              <a:t>次元の</a:t>
            </a:r>
            <a:endParaRPr lang="en-US" altLang="ja-JP" sz="2000" dirty="0"/>
          </a:p>
          <a:p>
            <a:pPr algn="ctr"/>
            <a:r>
              <a:rPr lang="ja-JP" altLang="en-US" sz="2000" dirty="0"/>
              <a:t>数値の組に変換</a:t>
            </a:r>
            <a:endParaRPr kumimoji="1" lang="ja-JP" altLang="en-US" sz="2000" dirty="0"/>
          </a:p>
        </p:txBody>
      </p:sp>
      <p:sp>
        <p:nvSpPr>
          <p:cNvPr id="7" name="テキスト ボックス 6">
            <a:extLst>
              <a:ext uri="{FF2B5EF4-FFF2-40B4-BE49-F238E27FC236}">
                <a16:creationId xmlns:a16="http://schemas.microsoft.com/office/drawing/2014/main" id="{4E6062DD-5BA1-FF49-87AF-15ED15D368E9}"/>
              </a:ext>
            </a:extLst>
          </p:cNvPr>
          <p:cNvSpPr txBox="1"/>
          <p:nvPr/>
        </p:nvSpPr>
        <p:spPr>
          <a:xfrm>
            <a:off x="-54142" y="3353293"/>
            <a:ext cx="1197764" cy="523220"/>
          </a:xfrm>
          <a:prstGeom prst="rect">
            <a:avLst/>
          </a:prstGeom>
          <a:noFill/>
        </p:spPr>
        <p:txBody>
          <a:bodyPr wrap="none" rtlCol="0">
            <a:spAutoFit/>
          </a:bodyPr>
          <a:lstStyle/>
          <a:p>
            <a:pPr algn="ctr"/>
            <a:r>
              <a:rPr kumimoji="1" lang="en-US" altLang="ja-JP" sz="2800" dirty="0"/>
              <a:t>iPhone</a:t>
            </a:r>
            <a:endParaRPr kumimoji="1" lang="ja-JP" altLang="en-US" sz="2800" dirty="0"/>
          </a:p>
        </p:txBody>
      </p:sp>
      <p:sp>
        <p:nvSpPr>
          <p:cNvPr id="8" name="矢印: 右 7">
            <a:extLst>
              <a:ext uri="{FF2B5EF4-FFF2-40B4-BE49-F238E27FC236}">
                <a16:creationId xmlns:a16="http://schemas.microsoft.com/office/drawing/2014/main" id="{6E27E96A-4F31-9E86-6CB3-940EABB1672A}"/>
              </a:ext>
            </a:extLst>
          </p:cNvPr>
          <p:cNvSpPr/>
          <p:nvPr/>
        </p:nvSpPr>
        <p:spPr>
          <a:xfrm>
            <a:off x="1296551" y="3368740"/>
            <a:ext cx="55826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A5A093F-2B3E-3284-7CF9-11FE67A72FE3}"/>
              </a:ext>
            </a:extLst>
          </p:cNvPr>
          <p:cNvSpPr txBox="1"/>
          <p:nvPr/>
        </p:nvSpPr>
        <p:spPr>
          <a:xfrm>
            <a:off x="774798" y="3938255"/>
            <a:ext cx="1107997" cy="461665"/>
          </a:xfrm>
          <a:prstGeom prst="rect">
            <a:avLst/>
          </a:prstGeom>
          <a:noFill/>
        </p:spPr>
        <p:txBody>
          <a:bodyPr wrap="none" rtlCol="0">
            <a:spAutoFit/>
          </a:bodyPr>
          <a:lstStyle/>
          <a:p>
            <a:pPr algn="ctr"/>
            <a:r>
              <a:rPr kumimoji="1" lang="ja-JP" altLang="en-US" sz="2400" dirty="0"/>
              <a:t>数値化</a:t>
            </a:r>
          </a:p>
        </p:txBody>
      </p:sp>
      <p:pic>
        <p:nvPicPr>
          <p:cNvPr id="11" name="図 10">
            <a:extLst>
              <a:ext uri="{FF2B5EF4-FFF2-40B4-BE49-F238E27FC236}">
                <a16:creationId xmlns:a16="http://schemas.microsoft.com/office/drawing/2014/main" id="{526C5B2F-6CD9-E9CD-5592-4E1DAE467D1B}"/>
              </a:ext>
            </a:extLst>
          </p:cNvPr>
          <p:cNvPicPr>
            <a:picLocks noChangeAspect="1"/>
          </p:cNvPicPr>
          <p:nvPr/>
        </p:nvPicPr>
        <p:blipFill>
          <a:blip r:embed="rId3"/>
          <a:stretch>
            <a:fillRect/>
          </a:stretch>
        </p:blipFill>
        <p:spPr>
          <a:xfrm>
            <a:off x="6386252" y="1583750"/>
            <a:ext cx="2609984" cy="4210266"/>
          </a:xfrm>
          <a:prstGeom prst="rect">
            <a:avLst/>
          </a:prstGeom>
        </p:spPr>
      </p:pic>
      <p:sp>
        <p:nvSpPr>
          <p:cNvPr id="12" name="テキスト ボックス 11">
            <a:extLst>
              <a:ext uri="{FF2B5EF4-FFF2-40B4-BE49-F238E27FC236}">
                <a16:creationId xmlns:a16="http://schemas.microsoft.com/office/drawing/2014/main" id="{69043DA4-5075-BB0A-C84A-DBBCAF850C9E}"/>
              </a:ext>
            </a:extLst>
          </p:cNvPr>
          <p:cNvSpPr txBox="1"/>
          <p:nvPr/>
        </p:nvSpPr>
        <p:spPr>
          <a:xfrm>
            <a:off x="4810895" y="3276220"/>
            <a:ext cx="805349" cy="523220"/>
          </a:xfrm>
          <a:prstGeom prst="rect">
            <a:avLst/>
          </a:prstGeom>
          <a:noFill/>
        </p:spPr>
        <p:txBody>
          <a:bodyPr wrap="none" rtlCol="0">
            <a:spAutoFit/>
          </a:bodyPr>
          <a:lstStyle/>
          <a:p>
            <a:pPr algn="ctr"/>
            <a:r>
              <a:rPr kumimoji="1" lang="en-US" altLang="ja-JP" sz="2800" dirty="0"/>
              <a:t>iPad</a:t>
            </a:r>
            <a:endParaRPr kumimoji="1" lang="ja-JP" altLang="en-US" sz="2800" dirty="0"/>
          </a:p>
        </p:txBody>
      </p:sp>
      <p:sp>
        <p:nvSpPr>
          <p:cNvPr id="13" name="矢印: 右 12">
            <a:extLst>
              <a:ext uri="{FF2B5EF4-FFF2-40B4-BE49-F238E27FC236}">
                <a16:creationId xmlns:a16="http://schemas.microsoft.com/office/drawing/2014/main" id="{68B41A8F-91AE-7E71-2841-84B3F105B04A}"/>
              </a:ext>
            </a:extLst>
          </p:cNvPr>
          <p:cNvSpPr/>
          <p:nvPr/>
        </p:nvSpPr>
        <p:spPr>
          <a:xfrm>
            <a:off x="5832060" y="3306998"/>
            <a:ext cx="55826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7EA4ACA-2197-7FCF-7612-745F11477799}"/>
              </a:ext>
            </a:extLst>
          </p:cNvPr>
          <p:cNvSpPr txBox="1"/>
          <p:nvPr/>
        </p:nvSpPr>
        <p:spPr>
          <a:xfrm>
            <a:off x="5310307" y="3876513"/>
            <a:ext cx="1107997" cy="461665"/>
          </a:xfrm>
          <a:prstGeom prst="rect">
            <a:avLst/>
          </a:prstGeom>
          <a:noFill/>
        </p:spPr>
        <p:txBody>
          <a:bodyPr wrap="none" rtlCol="0">
            <a:spAutoFit/>
          </a:bodyPr>
          <a:lstStyle/>
          <a:p>
            <a:pPr algn="ctr"/>
            <a:r>
              <a:rPr kumimoji="1" lang="ja-JP" altLang="en-US" sz="2400" dirty="0"/>
              <a:t>数値化</a:t>
            </a:r>
          </a:p>
        </p:txBody>
      </p:sp>
      <p:sp>
        <p:nvSpPr>
          <p:cNvPr id="15" name="テキスト ボックス 14">
            <a:extLst>
              <a:ext uri="{FF2B5EF4-FFF2-40B4-BE49-F238E27FC236}">
                <a16:creationId xmlns:a16="http://schemas.microsoft.com/office/drawing/2014/main" id="{5EBEE458-34BB-5E53-618E-844AB1884471}"/>
              </a:ext>
            </a:extLst>
          </p:cNvPr>
          <p:cNvSpPr txBox="1"/>
          <p:nvPr/>
        </p:nvSpPr>
        <p:spPr>
          <a:xfrm>
            <a:off x="6183655" y="5810756"/>
            <a:ext cx="2558008" cy="707886"/>
          </a:xfrm>
          <a:prstGeom prst="rect">
            <a:avLst/>
          </a:prstGeom>
          <a:noFill/>
        </p:spPr>
        <p:txBody>
          <a:bodyPr wrap="none" rtlCol="0">
            <a:spAutoFit/>
          </a:bodyPr>
          <a:lstStyle/>
          <a:p>
            <a:pPr algn="ctr"/>
            <a:r>
              <a:rPr lang="ja-JP" altLang="en-US" sz="2000" dirty="0"/>
              <a:t>例：</a:t>
            </a:r>
            <a:r>
              <a:rPr lang="en-US" altLang="ja-JP" sz="2000" dirty="0"/>
              <a:t>iPad</a:t>
            </a:r>
            <a:r>
              <a:rPr lang="ja-JP" altLang="en-US" sz="2000" dirty="0"/>
              <a:t>を</a:t>
            </a:r>
            <a:r>
              <a:rPr lang="en-US" altLang="ja-JP" sz="2000" dirty="0"/>
              <a:t>300</a:t>
            </a:r>
            <a:r>
              <a:rPr lang="ja-JP" altLang="en-US" sz="2000" dirty="0"/>
              <a:t>次元の</a:t>
            </a:r>
            <a:endParaRPr lang="en-US" altLang="ja-JP" sz="2000" dirty="0"/>
          </a:p>
          <a:p>
            <a:pPr algn="ctr"/>
            <a:r>
              <a:rPr lang="ja-JP" altLang="en-US" sz="2000" dirty="0"/>
              <a:t>数値の組に変換</a:t>
            </a:r>
            <a:endParaRPr kumimoji="1" lang="ja-JP" altLang="en-US" sz="2000" dirty="0"/>
          </a:p>
        </p:txBody>
      </p:sp>
      <p:sp>
        <p:nvSpPr>
          <p:cNvPr id="16" name="テキスト ボックス 15">
            <a:extLst>
              <a:ext uri="{FF2B5EF4-FFF2-40B4-BE49-F238E27FC236}">
                <a16:creationId xmlns:a16="http://schemas.microsoft.com/office/drawing/2014/main" id="{F151AC18-093B-8E5C-BA18-13ADEDDCF82F}"/>
              </a:ext>
            </a:extLst>
          </p:cNvPr>
          <p:cNvSpPr txBox="1"/>
          <p:nvPr/>
        </p:nvSpPr>
        <p:spPr>
          <a:xfrm>
            <a:off x="142235" y="2876110"/>
            <a:ext cx="800219" cy="461665"/>
          </a:xfrm>
          <a:prstGeom prst="rect">
            <a:avLst/>
          </a:prstGeom>
          <a:noFill/>
        </p:spPr>
        <p:txBody>
          <a:bodyPr wrap="none" rtlCol="0">
            <a:spAutoFit/>
          </a:bodyPr>
          <a:lstStyle/>
          <a:p>
            <a:pPr algn="ctr"/>
            <a:r>
              <a:rPr kumimoji="1" lang="ja-JP" altLang="en-US" sz="2400" dirty="0"/>
              <a:t>単語</a:t>
            </a:r>
          </a:p>
        </p:txBody>
      </p:sp>
      <p:sp>
        <p:nvSpPr>
          <p:cNvPr id="17" name="テキスト ボックス 16">
            <a:extLst>
              <a:ext uri="{FF2B5EF4-FFF2-40B4-BE49-F238E27FC236}">
                <a16:creationId xmlns:a16="http://schemas.microsoft.com/office/drawing/2014/main" id="{B8D107AD-FC2B-93ED-D684-F2FCBD3EE09D}"/>
              </a:ext>
            </a:extLst>
          </p:cNvPr>
          <p:cNvSpPr txBox="1"/>
          <p:nvPr/>
        </p:nvSpPr>
        <p:spPr>
          <a:xfrm>
            <a:off x="4830627" y="2876109"/>
            <a:ext cx="800219" cy="461665"/>
          </a:xfrm>
          <a:prstGeom prst="rect">
            <a:avLst/>
          </a:prstGeom>
          <a:noFill/>
        </p:spPr>
        <p:txBody>
          <a:bodyPr wrap="none" rtlCol="0">
            <a:spAutoFit/>
          </a:bodyPr>
          <a:lstStyle/>
          <a:p>
            <a:pPr algn="ctr"/>
            <a:r>
              <a:rPr kumimoji="1" lang="ja-JP" altLang="en-US" sz="2400" dirty="0"/>
              <a:t>単語</a:t>
            </a:r>
          </a:p>
        </p:txBody>
      </p:sp>
    </p:spTree>
    <p:extLst>
      <p:ext uri="{BB962C8B-B14F-4D97-AF65-F5344CB8AC3E}">
        <p14:creationId xmlns:p14="http://schemas.microsoft.com/office/powerpoint/2010/main" val="2480299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BD59C5-6983-4566-88EC-850A27F5A743}"/>
              </a:ext>
            </a:extLst>
          </p:cNvPr>
          <p:cNvSpPr>
            <a:spLocks noGrp="1"/>
          </p:cNvSpPr>
          <p:nvPr>
            <p:ph type="title"/>
          </p:nvPr>
        </p:nvSpPr>
        <p:spPr/>
        <p:txBody>
          <a:bodyPr>
            <a:normAutofit fontScale="90000"/>
          </a:bodyPr>
          <a:lstStyle/>
          <a:p>
            <a:r>
              <a:rPr kumimoji="1" lang="ja-JP" altLang="en-US" dirty="0"/>
              <a:t>数値と距離</a:t>
            </a:r>
          </a:p>
        </p:txBody>
      </p:sp>
      <p:sp>
        <p:nvSpPr>
          <p:cNvPr id="4" name="スライド番号プレースホルダー 3">
            <a:extLst>
              <a:ext uri="{FF2B5EF4-FFF2-40B4-BE49-F238E27FC236}">
                <a16:creationId xmlns:a16="http://schemas.microsoft.com/office/drawing/2014/main" id="{D46B2D30-7523-4DEC-8928-F247610ABAF1}"/>
              </a:ext>
            </a:extLst>
          </p:cNvPr>
          <p:cNvSpPr>
            <a:spLocks noGrp="1"/>
          </p:cNvSpPr>
          <p:nvPr>
            <p:ph type="sldNum" sz="quarter" idx="12"/>
          </p:nvPr>
        </p:nvSpPr>
        <p:spPr/>
        <p:txBody>
          <a:bodyPr/>
          <a:lstStyle/>
          <a:p>
            <a:fld id="{E205D82C-95A1-431E-8E38-AA614A14CDCF}" type="slidenum">
              <a:rPr kumimoji="1" lang="ja-JP" altLang="en-US" smtClean="0"/>
              <a:pPr/>
              <a:t>34</a:t>
            </a:fld>
            <a:endParaRPr kumimoji="1" lang="ja-JP" altLang="en-US" dirty="0"/>
          </a:p>
        </p:txBody>
      </p:sp>
      <p:sp>
        <p:nvSpPr>
          <p:cNvPr id="7" name="テキスト ボックス 6">
            <a:extLst>
              <a:ext uri="{FF2B5EF4-FFF2-40B4-BE49-F238E27FC236}">
                <a16:creationId xmlns:a16="http://schemas.microsoft.com/office/drawing/2014/main" id="{6423D2A7-FB86-DF25-CA8D-CF9526BB015A}"/>
              </a:ext>
            </a:extLst>
          </p:cNvPr>
          <p:cNvSpPr txBox="1"/>
          <p:nvPr/>
        </p:nvSpPr>
        <p:spPr>
          <a:xfrm>
            <a:off x="2980221" y="1668891"/>
            <a:ext cx="550151" cy="523220"/>
          </a:xfrm>
          <a:prstGeom prst="rect">
            <a:avLst/>
          </a:prstGeom>
          <a:noFill/>
        </p:spPr>
        <p:txBody>
          <a:bodyPr wrap="none" rtlCol="0">
            <a:spAutoFit/>
          </a:bodyPr>
          <a:lstStyle/>
          <a:p>
            <a:r>
              <a:rPr kumimoji="1" lang="en-US" altLang="ja-JP" sz="2800" dirty="0"/>
              <a:t>10</a:t>
            </a:r>
            <a:endParaRPr kumimoji="1" lang="ja-JP" altLang="en-US" sz="2800" dirty="0"/>
          </a:p>
        </p:txBody>
      </p:sp>
      <p:sp>
        <p:nvSpPr>
          <p:cNvPr id="9" name="テキスト ボックス 8">
            <a:extLst>
              <a:ext uri="{FF2B5EF4-FFF2-40B4-BE49-F238E27FC236}">
                <a16:creationId xmlns:a16="http://schemas.microsoft.com/office/drawing/2014/main" id="{43A2DE66-BBC4-208B-11DE-C083F5D8510D}"/>
              </a:ext>
            </a:extLst>
          </p:cNvPr>
          <p:cNvSpPr txBox="1"/>
          <p:nvPr/>
        </p:nvSpPr>
        <p:spPr>
          <a:xfrm>
            <a:off x="1958338" y="1668891"/>
            <a:ext cx="367408" cy="523220"/>
          </a:xfrm>
          <a:prstGeom prst="rect">
            <a:avLst/>
          </a:prstGeom>
          <a:noFill/>
        </p:spPr>
        <p:txBody>
          <a:bodyPr wrap="none" rtlCol="0">
            <a:spAutoFit/>
          </a:bodyPr>
          <a:lstStyle/>
          <a:p>
            <a:r>
              <a:rPr kumimoji="1" lang="en-US" altLang="ja-JP" sz="2800" dirty="0"/>
              <a:t>9</a:t>
            </a:r>
            <a:endParaRPr kumimoji="1" lang="ja-JP" altLang="en-US" sz="2800" dirty="0"/>
          </a:p>
        </p:txBody>
      </p:sp>
      <p:sp>
        <p:nvSpPr>
          <p:cNvPr id="10" name="テキスト ボックス 9">
            <a:extLst>
              <a:ext uri="{FF2B5EF4-FFF2-40B4-BE49-F238E27FC236}">
                <a16:creationId xmlns:a16="http://schemas.microsoft.com/office/drawing/2014/main" id="{214D8536-631C-F031-846D-C4B4D1135877}"/>
              </a:ext>
            </a:extLst>
          </p:cNvPr>
          <p:cNvSpPr txBox="1"/>
          <p:nvPr/>
        </p:nvSpPr>
        <p:spPr>
          <a:xfrm>
            <a:off x="5715293" y="1668891"/>
            <a:ext cx="732893" cy="523220"/>
          </a:xfrm>
          <a:prstGeom prst="rect">
            <a:avLst/>
          </a:prstGeom>
          <a:noFill/>
        </p:spPr>
        <p:txBody>
          <a:bodyPr wrap="none" rtlCol="0">
            <a:spAutoFit/>
          </a:bodyPr>
          <a:lstStyle/>
          <a:p>
            <a:r>
              <a:rPr kumimoji="1" lang="en-US" altLang="ja-JP" sz="2800" dirty="0"/>
              <a:t>100</a:t>
            </a:r>
            <a:endParaRPr kumimoji="1" lang="ja-JP" altLang="en-US" sz="2800" dirty="0"/>
          </a:p>
        </p:txBody>
      </p:sp>
      <p:sp>
        <p:nvSpPr>
          <p:cNvPr id="11" name="矢印: 左右 10">
            <a:extLst>
              <a:ext uri="{FF2B5EF4-FFF2-40B4-BE49-F238E27FC236}">
                <a16:creationId xmlns:a16="http://schemas.microsoft.com/office/drawing/2014/main" id="{6C8F6D54-A7F1-A0D2-A2CB-0DD7AEE204A2}"/>
              </a:ext>
            </a:extLst>
          </p:cNvPr>
          <p:cNvSpPr/>
          <p:nvPr/>
        </p:nvSpPr>
        <p:spPr>
          <a:xfrm>
            <a:off x="3782126" y="1763885"/>
            <a:ext cx="1732547" cy="3332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右 11">
            <a:extLst>
              <a:ext uri="{FF2B5EF4-FFF2-40B4-BE49-F238E27FC236}">
                <a16:creationId xmlns:a16="http://schemas.microsoft.com/office/drawing/2014/main" id="{8D5A99FF-1411-8DE3-0CC5-9E90E1E86F40}"/>
              </a:ext>
            </a:extLst>
          </p:cNvPr>
          <p:cNvSpPr/>
          <p:nvPr/>
        </p:nvSpPr>
        <p:spPr>
          <a:xfrm>
            <a:off x="2389022" y="1763885"/>
            <a:ext cx="550151" cy="3332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E0E87F8-7330-08E1-9C05-C4F9A3B69BDA}"/>
              </a:ext>
            </a:extLst>
          </p:cNvPr>
          <p:cNvSpPr txBox="1"/>
          <p:nvPr/>
        </p:nvSpPr>
        <p:spPr>
          <a:xfrm>
            <a:off x="1570670" y="2384660"/>
            <a:ext cx="2211456" cy="830997"/>
          </a:xfrm>
          <a:prstGeom prst="rect">
            <a:avLst/>
          </a:prstGeom>
          <a:noFill/>
        </p:spPr>
        <p:txBody>
          <a:bodyPr wrap="square" rtlCol="0">
            <a:spAutoFit/>
          </a:bodyPr>
          <a:lstStyle/>
          <a:p>
            <a:pPr algn="ctr"/>
            <a:r>
              <a:rPr kumimoji="1" lang="ja-JP" altLang="en-US" sz="2400" dirty="0"/>
              <a:t>近い</a:t>
            </a:r>
            <a:endParaRPr kumimoji="1" lang="en-US" altLang="ja-JP" sz="2400" dirty="0"/>
          </a:p>
          <a:p>
            <a:pPr algn="ctr"/>
            <a:r>
              <a:rPr kumimoji="1" lang="ja-JP" altLang="en-US" sz="2400" dirty="0"/>
              <a:t>（距離</a:t>
            </a:r>
            <a:r>
              <a:rPr kumimoji="1" lang="en-US" altLang="ja-JP" sz="2400" dirty="0"/>
              <a:t>: 1</a:t>
            </a:r>
            <a:r>
              <a:rPr kumimoji="1" lang="ja-JP" altLang="en-US" sz="2400" dirty="0"/>
              <a:t>）</a:t>
            </a:r>
          </a:p>
        </p:txBody>
      </p:sp>
      <p:sp>
        <p:nvSpPr>
          <p:cNvPr id="14" name="テキスト ボックス 13">
            <a:extLst>
              <a:ext uri="{FF2B5EF4-FFF2-40B4-BE49-F238E27FC236}">
                <a16:creationId xmlns:a16="http://schemas.microsoft.com/office/drawing/2014/main" id="{CDC5B124-5A97-C43D-611A-A7CC93EA3BE1}"/>
              </a:ext>
            </a:extLst>
          </p:cNvPr>
          <p:cNvSpPr txBox="1"/>
          <p:nvPr/>
        </p:nvSpPr>
        <p:spPr>
          <a:xfrm>
            <a:off x="3686048" y="2384659"/>
            <a:ext cx="2211456" cy="830997"/>
          </a:xfrm>
          <a:prstGeom prst="rect">
            <a:avLst/>
          </a:prstGeom>
          <a:noFill/>
        </p:spPr>
        <p:txBody>
          <a:bodyPr wrap="square" rtlCol="0">
            <a:spAutoFit/>
          </a:bodyPr>
          <a:lstStyle/>
          <a:p>
            <a:pPr algn="ctr"/>
            <a:r>
              <a:rPr kumimoji="1" lang="ja-JP" altLang="en-US" sz="2400" dirty="0"/>
              <a:t>遠い</a:t>
            </a:r>
            <a:endParaRPr kumimoji="1" lang="en-US" altLang="ja-JP" sz="2400" dirty="0"/>
          </a:p>
          <a:p>
            <a:pPr algn="ctr"/>
            <a:r>
              <a:rPr kumimoji="1" lang="ja-JP" altLang="en-US" sz="2400" dirty="0"/>
              <a:t>（距離</a:t>
            </a:r>
            <a:r>
              <a:rPr kumimoji="1" lang="en-US" altLang="ja-JP" sz="2400" dirty="0"/>
              <a:t>: 90</a:t>
            </a:r>
            <a:r>
              <a:rPr kumimoji="1" lang="ja-JP" altLang="en-US" sz="2400" dirty="0"/>
              <a:t>）</a:t>
            </a:r>
          </a:p>
        </p:txBody>
      </p:sp>
      <p:sp>
        <p:nvSpPr>
          <p:cNvPr id="5" name="テキスト ボックス 4">
            <a:extLst>
              <a:ext uri="{FF2B5EF4-FFF2-40B4-BE49-F238E27FC236}">
                <a16:creationId xmlns:a16="http://schemas.microsoft.com/office/drawing/2014/main" id="{CE12D69C-5A18-667C-8811-7CA43A918C90}"/>
              </a:ext>
            </a:extLst>
          </p:cNvPr>
          <p:cNvSpPr txBox="1"/>
          <p:nvPr/>
        </p:nvSpPr>
        <p:spPr>
          <a:xfrm>
            <a:off x="1654341" y="4019559"/>
            <a:ext cx="5931569"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この考え方を多次元（例： </a:t>
            </a:r>
            <a:r>
              <a:rPr lang="en-US" altLang="ja-JP" sz="2400" dirty="0">
                <a:latin typeface="メイリオ" panose="020B0604030504040204" pitchFamily="50" charset="-128"/>
                <a:ea typeface="メイリオ" panose="020B0604030504040204" pitchFamily="50" charset="-128"/>
              </a:rPr>
              <a:t>300</a:t>
            </a:r>
            <a:r>
              <a:rPr lang="ja-JP" altLang="en-US" sz="2400" dirty="0">
                <a:latin typeface="メイリオ" panose="020B0604030504040204" pitchFamily="50" charset="-128"/>
                <a:ea typeface="メイリオ" panose="020B0604030504040204" pitchFamily="50" charset="-128"/>
              </a:rPr>
              <a:t>次元）に拡張して単語の類似度を表現する</a:t>
            </a:r>
          </a:p>
        </p:txBody>
      </p:sp>
    </p:spTree>
    <p:extLst>
      <p:ext uri="{BB962C8B-B14F-4D97-AF65-F5344CB8AC3E}">
        <p14:creationId xmlns:p14="http://schemas.microsoft.com/office/powerpoint/2010/main" val="170174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BD59C5-6983-4566-88EC-850A27F5A743}"/>
              </a:ext>
            </a:extLst>
          </p:cNvPr>
          <p:cNvSpPr>
            <a:spLocks noGrp="1"/>
          </p:cNvSpPr>
          <p:nvPr>
            <p:ph type="title"/>
          </p:nvPr>
        </p:nvSpPr>
        <p:spPr/>
        <p:txBody>
          <a:bodyPr>
            <a:normAutofit fontScale="90000"/>
          </a:bodyPr>
          <a:lstStyle/>
          <a:p>
            <a:r>
              <a:rPr kumimoji="1" lang="ja-JP" altLang="en-US" dirty="0"/>
              <a:t>ベクトルの距離</a:t>
            </a:r>
          </a:p>
        </p:txBody>
      </p:sp>
      <p:sp>
        <p:nvSpPr>
          <p:cNvPr id="4" name="スライド番号プレースホルダー 3">
            <a:extLst>
              <a:ext uri="{FF2B5EF4-FFF2-40B4-BE49-F238E27FC236}">
                <a16:creationId xmlns:a16="http://schemas.microsoft.com/office/drawing/2014/main" id="{D46B2D30-7523-4DEC-8928-F247610ABAF1}"/>
              </a:ext>
            </a:extLst>
          </p:cNvPr>
          <p:cNvSpPr>
            <a:spLocks noGrp="1"/>
          </p:cNvSpPr>
          <p:nvPr>
            <p:ph type="sldNum" sz="quarter" idx="12"/>
          </p:nvPr>
        </p:nvSpPr>
        <p:spPr/>
        <p:txBody>
          <a:bodyPr/>
          <a:lstStyle/>
          <a:p>
            <a:fld id="{E205D82C-95A1-431E-8E38-AA614A14CDCF}" type="slidenum">
              <a:rPr kumimoji="1" lang="ja-JP" altLang="en-US" smtClean="0"/>
              <a:pPr/>
              <a:t>35</a:t>
            </a:fld>
            <a:endParaRPr kumimoji="1" lang="ja-JP" altLang="en-US" dirty="0"/>
          </a:p>
        </p:txBody>
      </p:sp>
      <p:sp>
        <p:nvSpPr>
          <p:cNvPr id="11" name="矢印: 左右 10">
            <a:extLst>
              <a:ext uri="{FF2B5EF4-FFF2-40B4-BE49-F238E27FC236}">
                <a16:creationId xmlns:a16="http://schemas.microsoft.com/office/drawing/2014/main" id="{6C8F6D54-A7F1-A0D2-A2CB-0DD7AEE204A2}"/>
              </a:ext>
            </a:extLst>
          </p:cNvPr>
          <p:cNvSpPr/>
          <p:nvPr/>
        </p:nvSpPr>
        <p:spPr>
          <a:xfrm rot="21036294">
            <a:off x="3825914" y="2128122"/>
            <a:ext cx="1732547" cy="3332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E0E87F8-7330-08E1-9C05-C4F9A3B69BDA}"/>
              </a:ext>
            </a:extLst>
          </p:cNvPr>
          <p:cNvSpPr txBox="1"/>
          <p:nvPr/>
        </p:nvSpPr>
        <p:spPr>
          <a:xfrm>
            <a:off x="1814615" y="2251702"/>
            <a:ext cx="2211456" cy="461665"/>
          </a:xfrm>
          <a:prstGeom prst="rect">
            <a:avLst/>
          </a:prstGeom>
          <a:noFill/>
        </p:spPr>
        <p:txBody>
          <a:bodyPr wrap="square" rtlCol="0">
            <a:spAutoFit/>
          </a:bodyPr>
          <a:lstStyle/>
          <a:p>
            <a:pPr algn="ctr"/>
            <a:r>
              <a:rPr kumimoji="1" lang="ja-JP" altLang="en-US" sz="2400" dirty="0"/>
              <a:t>近い</a:t>
            </a:r>
            <a:endParaRPr kumimoji="1" lang="en-US" altLang="ja-JP" sz="2400" dirty="0"/>
          </a:p>
        </p:txBody>
      </p:sp>
      <p:sp>
        <p:nvSpPr>
          <p:cNvPr id="14" name="テキスト ボックス 13">
            <a:extLst>
              <a:ext uri="{FF2B5EF4-FFF2-40B4-BE49-F238E27FC236}">
                <a16:creationId xmlns:a16="http://schemas.microsoft.com/office/drawing/2014/main" id="{CDC5B124-5A97-C43D-611A-A7CC93EA3BE1}"/>
              </a:ext>
            </a:extLst>
          </p:cNvPr>
          <p:cNvSpPr txBox="1"/>
          <p:nvPr/>
        </p:nvSpPr>
        <p:spPr>
          <a:xfrm>
            <a:off x="3707445" y="1643055"/>
            <a:ext cx="2211456" cy="461665"/>
          </a:xfrm>
          <a:prstGeom prst="rect">
            <a:avLst/>
          </a:prstGeom>
          <a:noFill/>
        </p:spPr>
        <p:txBody>
          <a:bodyPr wrap="square" rtlCol="0">
            <a:spAutoFit/>
          </a:bodyPr>
          <a:lstStyle/>
          <a:p>
            <a:pPr algn="ctr"/>
            <a:r>
              <a:rPr kumimoji="1" lang="ja-JP" altLang="en-US" sz="2400" dirty="0"/>
              <a:t>遠い</a:t>
            </a:r>
            <a:endParaRPr kumimoji="1" lang="en-US" altLang="ja-JP" sz="2400" dirty="0"/>
          </a:p>
        </p:txBody>
      </p:sp>
      <p:sp>
        <p:nvSpPr>
          <p:cNvPr id="3" name="テキスト ボックス 2">
            <a:extLst>
              <a:ext uri="{FF2B5EF4-FFF2-40B4-BE49-F238E27FC236}">
                <a16:creationId xmlns:a16="http://schemas.microsoft.com/office/drawing/2014/main" id="{B262D488-82E8-12B2-8D84-8B3CA4D8C521}"/>
              </a:ext>
            </a:extLst>
          </p:cNvPr>
          <p:cNvSpPr txBox="1"/>
          <p:nvPr/>
        </p:nvSpPr>
        <p:spPr>
          <a:xfrm>
            <a:off x="777007" y="1033251"/>
            <a:ext cx="4185761"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２次元（２個の数値）での例</a:t>
            </a:r>
          </a:p>
        </p:txBody>
      </p:sp>
      <p:cxnSp>
        <p:nvCxnSpPr>
          <p:cNvPr id="6" name="直線矢印コネクタ 5">
            <a:extLst>
              <a:ext uri="{FF2B5EF4-FFF2-40B4-BE49-F238E27FC236}">
                <a16:creationId xmlns:a16="http://schemas.microsoft.com/office/drawing/2014/main" id="{396CEF6B-4151-7F8E-04AF-039AA612FACB}"/>
              </a:ext>
            </a:extLst>
          </p:cNvPr>
          <p:cNvCxnSpPr/>
          <p:nvPr/>
        </p:nvCxnSpPr>
        <p:spPr>
          <a:xfrm>
            <a:off x="1460118" y="4154107"/>
            <a:ext cx="4979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A7C0D5E8-AF4B-9D33-4507-5D46540C0223}"/>
              </a:ext>
            </a:extLst>
          </p:cNvPr>
          <p:cNvCxnSpPr>
            <a:cxnSpLocks/>
          </p:cNvCxnSpPr>
          <p:nvPr/>
        </p:nvCxnSpPr>
        <p:spPr>
          <a:xfrm flipV="1">
            <a:off x="2159955" y="2079057"/>
            <a:ext cx="0" cy="3613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4AFB607F-E0E6-DF31-11F4-A8000454A8AD}"/>
              </a:ext>
            </a:extLst>
          </p:cNvPr>
          <p:cNvSpPr/>
          <p:nvPr/>
        </p:nvSpPr>
        <p:spPr>
          <a:xfrm>
            <a:off x="3326713" y="2386952"/>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DB3CB42-8FA2-68C1-591D-6AC89A106AD5}"/>
              </a:ext>
            </a:extLst>
          </p:cNvPr>
          <p:cNvSpPr/>
          <p:nvPr/>
        </p:nvSpPr>
        <p:spPr>
          <a:xfrm>
            <a:off x="2879810" y="2825177"/>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14971E6-1A4A-570D-1C52-3E1059F267B4}"/>
              </a:ext>
            </a:extLst>
          </p:cNvPr>
          <p:cNvSpPr/>
          <p:nvPr/>
        </p:nvSpPr>
        <p:spPr>
          <a:xfrm>
            <a:off x="5746470" y="1932841"/>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2D64A683-CB79-C7A3-6A10-84278E8359DC}"/>
              </a:ext>
            </a:extLst>
          </p:cNvPr>
          <p:cNvSpPr/>
          <p:nvPr/>
        </p:nvSpPr>
        <p:spPr>
          <a:xfrm rot="18773446">
            <a:off x="3132698" y="2670543"/>
            <a:ext cx="281831" cy="262293"/>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3BDB7A6-C0D9-2670-A0D8-5FE52B5B3522}"/>
              </a:ext>
            </a:extLst>
          </p:cNvPr>
          <p:cNvSpPr txBox="1"/>
          <p:nvPr/>
        </p:nvSpPr>
        <p:spPr>
          <a:xfrm>
            <a:off x="777007" y="4230589"/>
            <a:ext cx="7566893" cy="1938992"/>
          </a:xfrm>
          <a:prstGeom prst="rect">
            <a:avLst/>
          </a:prstGeom>
          <a:noFill/>
        </p:spPr>
        <p:txBody>
          <a:bodyPr wrap="square" rtlCol="0">
            <a:spAutoFit/>
          </a:bodyPr>
          <a:lstStyle/>
          <a:p>
            <a:pPr>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 近い点：</a:t>
            </a:r>
            <a:r>
              <a:rPr lang="en-US" altLang="ja-JP" sz="2400" dirty="0">
                <a:latin typeface="メイリオ" panose="020B0604030504040204" pitchFamily="50" charset="-128"/>
                <a:ea typeface="メイリオ" panose="020B0604030504040204" pitchFamily="50" charset="-128"/>
              </a:rPr>
              <a:t>(4,4), (5,5)</a:t>
            </a:r>
          </a:p>
          <a:p>
            <a:pPr>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 遠い点：</a:t>
            </a:r>
            <a:r>
              <a:rPr lang="en-US" altLang="ja-JP" sz="2400" dirty="0">
                <a:latin typeface="メイリオ" panose="020B0604030504040204" pitchFamily="50" charset="-128"/>
                <a:ea typeface="メイリオ" panose="020B0604030504040204" pitchFamily="50" charset="-128"/>
              </a:rPr>
              <a:t>(5,5), (10,6)</a:t>
            </a:r>
          </a:p>
          <a:p>
            <a:endParaRPr lang="en-US" altLang="ja-JP"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点同士の距離</a:t>
            </a:r>
            <a:r>
              <a:rPr lang="ja-JP" altLang="en-US" sz="2400" dirty="0">
                <a:latin typeface="メイリオ" panose="020B0604030504040204" pitchFamily="50" charset="-128"/>
                <a:ea typeface="メイリオ" panose="020B0604030504040204" pitchFamily="50" charset="-128"/>
              </a:rPr>
              <a:t>で</a:t>
            </a:r>
            <a:r>
              <a:rPr lang="ja-JP" altLang="en-US" sz="2400" b="1" dirty="0">
                <a:latin typeface="メイリオ" panose="020B0604030504040204" pitchFamily="50" charset="-128"/>
                <a:ea typeface="メイリオ" panose="020B0604030504040204" pitchFamily="50" charset="-128"/>
              </a:rPr>
              <a:t>類似度を表現</a:t>
            </a:r>
            <a:r>
              <a:rPr lang="ja-JP" altLang="en-US" sz="2400" dirty="0">
                <a:latin typeface="メイリオ" panose="020B0604030504040204" pitchFamily="50" charset="-128"/>
                <a:ea typeface="メイリオ" panose="020B0604030504040204" pitchFamily="50" charset="-128"/>
              </a:rPr>
              <a:t>することができる．</a:t>
            </a:r>
          </a:p>
          <a:p>
            <a:pPr algn="ctr"/>
            <a:endParaRPr kumimoji="1" lang="en-US" altLang="ja-JP" sz="2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A6C6120D-E273-778C-93CE-83DED419EA57}"/>
              </a:ext>
            </a:extLst>
          </p:cNvPr>
          <p:cNvSpPr txBox="1"/>
          <p:nvPr/>
        </p:nvSpPr>
        <p:spPr>
          <a:xfrm>
            <a:off x="2844142" y="2619614"/>
            <a:ext cx="2211456" cy="523220"/>
          </a:xfrm>
          <a:prstGeom prst="rect">
            <a:avLst/>
          </a:prstGeom>
          <a:noFill/>
        </p:spPr>
        <p:txBody>
          <a:bodyPr wrap="square" rtlCol="0">
            <a:spAutoFit/>
          </a:bodyPr>
          <a:lstStyle/>
          <a:p>
            <a:pPr algn="ctr"/>
            <a:r>
              <a:rPr kumimoji="1" lang="en-US" altLang="ja-JP" sz="2800" b="1" dirty="0"/>
              <a:t>5, 5</a:t>
            </a:r>
          </a:p>
        </p:txBody>
      </p:sp>
      <p:sp>
        <p:nvSpPr>
          <p:cNvPr id="22" name="テキスト ボックス 21">
            <a:extLst>
              <a:ext uri="{FF2B5EF4-FFF2-40B4-BE49-F238E27FC236}">
                <a16:creationId xmlns:a16="http://schemas.microsoft.com/office/drawing/2014/main" id="{C6A15ACE-E04F-6BEA-6A25-A6B670D2053E}"/>
              </a:ext>
            </a:extLst>
          </p:cNvPr>
          <p:cNvSpPr txBox="1"/>
          <p:nvPr/>
        </p:nvSpPr>
        <p:spPr>
          <a:xfrm>
            <a:off x="2393415" y="3059291"/>
            <a:ext cx="2211456" cy="523220"/>
          </a:xfrm>
          <a:prstGeom prst="rect">
            <a:avLst/>
          </a:prstGeom>
          <a:noFill/>
        </p:spPr>
        <p:txBody>
          <a:bodyPr wrap="square" rtlCol="0">
            <a:spAutoFit/>
          </a:bodyPr>
          <a:lstStyle/>
          <a:p>
            <a:pPr algn="ctr"/>
            <a:r>
              <a:rPr kumimoji="1" lang="en-US" altLang="ja-JP" sz="2800" b="1" dirty="0"/>
              <a:t>4, 4</a:t>
            </a:r>
          </a:p>
        </p:txBody>
      </p:sp>
      <p:sp>
        <p:nvSpPr>
          <p:cNvPr id="23" name="テキスト ボックス 22">
            <a:extLst>
              <a:ext uri="{FF2B5EF4-FFF2-40B4-BE49-F238E27FC236}">
                <a16:creationId xmlns:a16="http://schemas.microsoft.com/office/drawing/2014/main" id="{7E0635D0-99D0-45C3-1283-EAD8EE01051F}"/>
              </a:ext>
            </a:extLst>
          </p:cNvPr>
          <p:cNvSpPr txBox="1"/>
          <p:nvPr/>
        </p:nvSpPr>
        <p:spPr>
          <a:xfrm>
            <a:off x="5231906" y="2196723"/>
            <a:ext cx="2211456" cy="523220"/>
          </a:xfrm>
          <a:prstGeom prst="rect">
            <a:avLst/>
          </a:prstGeom>
          <a:noFill/>
        </p:spPr>
        <p:txBody>
          <a:bodyPr wrap="square" rtlCol="0">
            <a:spAutoFit/>
          </a:bodyPr>
          <a:lstStyle/>
          <a:p>
            <a:pPr algn="ctr"/>
            <a:r>
              <a:rPr kumimoji="1" lang="en-US" altLang="ja-JP" sz="2800" b="1" dirty="0"/>
              <a:t>10, 6</a:t>
            </a:r>
          </a:p>
        </p:txBody>
      </p:sp>
    </p:spTree>
    <p:extLst>
      <p:ext uri="{BB962C8B-B14F-4D97-AF65-F5344CB8AC3E}">
        <p14:creationId xmlns:p14="http://schemas.microsoft.com/office/powerpoint/2010/main" val="3296222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6C426-4759-7D59-2981-32030BA70C0D}"/>
              </a:ext>
            </a:extLst>
          </p:cNvPr>
          <p:cNvSpPr>
            <a:spLocks noGrp="1"/>
          </p:cNvSpPr>
          <p:nvPr>
            <p:ph type="title"/>
          </p:nvPr>
        </p:nvSpPr>
        <p:spPr/>
        <p:txBody>
          <a:bodyPr>
            <a:normAutofit fontScale="90000"/>
          </a:bodyPr>
          <a:lstStyle/>
          <a:p>
            <a:r>
              <a:rPr lang="ja-JP" altLang="en-US" dirty="0"/>
              <a:t>単語ベクトルの性質</a:t>
            </a:r>
            <a:endParaRPr kumimoji="1" lang="ja-JP" altLang="en-US" dirty="0"/>
          </a:p>
        </p:txBody>
      </p:sp>
      <p:sp>
        <p:nvSpPr>
          <p:cNvPr id="3" name="コンテンツ プレースホルダー 2">
            <a:extLst>
              <a:ext uri="{FF2B5EF4-FFF2-40B4-BE49-F238E27FC236}">
                <a16:creationId xmlns:a16="http://schemas.microsoft.com/office/drawing/2014/main" id="{F6804DEB-3AB8-62A2-533F-B64E02D0F986}"/>
              </a:ext>
            </a:extLst>
          </p:cNvPr>
          <p:cNvSpPr>
            <a:spLocks noGrp="1"/>
          </p:cNvSpPr>
          <p:nvPr>
            <p:ph idx="1"/>
          </p:nvPr>
        </p:nvSpPr>
        <p:spPr/>
        <p:txBody>
          <a:bodyPr>
            <a:normAutofit/>
          </a:bodyPr>
          <a:lstStyle/>
          <a:p>
            <a:pPr marL="0" indent="0">
              <a:buNone/>
            </a:pPr>
            <a:r>
              <a:rPr lang="ja-JP" altLang="en-US" sz="2400" dirty="0"/>
              <a:t>主な特徴：</a:t>
            </a:r>
          </a:p>
          <a:p>
            <a:pPr>
              <a:buFont typeface="Arial" panose="020B0604020202020204" pitchFamily="34" charset="0"/>
              <a:buChar char="•"/>
            </a:pPr>
            <a:r>
              <a:rPr lang="ja-JP" altLang="en-US" sz="2400" b="1" i="1" dirty="0"/>
              <a:t>単語</a:t>
            </a:r>
            <a:r>
              <a:rPr lang="ja-JP" altLang="en-US" sz="2400" dirty="0"/>
              <a:t>を</a:t>
            </a:r>
            <a:r>
              <a:rPr lang="ja-JP" altLang="en-US" sz="2400" b="1" dirty="0"/>
              <a:t>特徴ベクトル（複数の数値の組）</a:t>
            </a:r>
            <a:r>
              <a:rPr lang="ja-JP" altLang="en-US" sz="2400" dirty="0"/>
              <a:t>で表現</a:t>
            </a:r>
          </a:p>
          <a:p>
            <a:pPr>
              <a:buFont typeface="Arial" panose="020B0604020202020204" pitchFamily="34" charset="0"/>
              <a:buChar char="•"/>
            </a:pPr>
            <a:r>
              <a:rPr lang="ja-JP" altLang="en-US" sz="2400" b="1" dirty="0"/>
              <a:t>意味の近い単語</a:t>
            </a:r>
            <a:r>
              <a:rPr lang="ja-JP" altLang="en-US" sz="2400" dirty="0"/>
              <a:t>は</a:t>
            </a:r>
            <a:r>
              <a:rPr lang="ja-JP" altLang="en-US" sz="2400" b="1" dirty="0"/>
              <a:t>空間的に近く配置</a:t>
            </a:r>
          </a:p>
          <a:p>
            <a:pPr marL="0" indent="0">
              <a:buNone/>
            </a:pPr>
            <a:r>
              <a:rPr lang="ja-JP" altLang="en-US" sz="2400" dirty="0"/>
              <a:t>　例：「みかん」と「りんご」は近い</a:t>
            </a:r>
          </a:p>
          <a:p>
            <a:pPr marL="0" indent="0">
              <a:buNone/>
            </a:pPr>
            <a:r>
              <a:rPr lang="en-US" altLang="ja-JP" sz="2400" dirty="0"/>
              <a:t>	</a:t>
            </a:r>
            <a:r>
              <a:rPr lang="ja-JP" altLang="en-US" sz="2400" dirty="0"/>
              <a:t>例：「バス」はこれらから遠い位置に配置</a:t>
            </a:r>
          </a:p>
          <a:p>
            <a:endParaRPr kumimoji="1" lang="ja-JP" altLang="en-US" sz="3600" dirty="0"/>
          </a:p>
        </p:txBody>
      </p:sp>
      <p:sp>
        <p:nvSpPr>
          <p:cNvPr id="4" name="スライド番号プレースホルダー 3">
            <a:extLst>
              <a:ext uri="{FF2B5EF4-FFF2-40B4-BE49-F238E27FC236}">
                <a16:creationId xmlns:a16="http://schemas.microsoft.com/office/drawing/2014/main" id="{67A4AE14-7F23-90B6-23CC-8D8879519D2E}"/>
              </a:ext>
            </a:extLst>
          </p:cNvPr>
          <p:cNvSpPr>
            <a:spLocks noGrp="1"/>
          </p:cNvSpPr>
          <p:nvPr>
            <p:ph type="sldNum" sz="quarter" idx="12"/>
          </p:nvPr>
        </p:nvSpPr>
        <p:spPr/>
        <p:txBody>
          <a:bodyPr/>
          <a:lstStyle/>
          <a:p>
            <a:fld id="{E205D82C-95A1-431E-8E38-AA614A14CDCF}" type="slidenum">
              <a:rPr kumimoji="1" lang="ja-JP" altLang="en-US" smtClean="0"/>
              <a:pPr/>
              <a:t>36</a:t>
            </a:fld>
            <a:endParaRPr kumimoji="1" lang="ja-JP" altLang="en-US" dirty="0"/>
          </a:p>
        </p:txBody>
      </p:sp>
      <p:sp>
        <p:nvSpPr>
          <p:cNvPr id="10" name="楕円 9">
            <a:extLst>
              <a:ext uri="{FF2B5EF4-FFF2-40B4-BE49-F238E27FC236}">
                <a16:creationId xmlns:a16="http://schemas.microsoft.com/office/drawing/2014/main" id="{CD851BFA-AB62-FBD5-75CC-0F3F3E10DF94}"/>
              </a:ext>
            </a:extLst>
          </p:cNvPr>
          <p:cNvSpPr/>
          <p:nvPr/>
        </p:nvSpPr>
        <p:spPr>
          <a:xfrm>
            <a:off x="3620150" y="4350610"/>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A6F543D-1F75-155E-0FB5-7B5299EF053F}"/>
              </a:ext>
            </a:extLst>
          </p:cNvPr>
          <p:cNvSpPr/>
          <p:nvPr/>
        </p:nvSpPr>
        <p:spPr>
          <a:xfrm>
            <a:off x="3144361" y="5083021"/>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749A10B-613B-DF99-44A8-6F09230733C6}"/>
              </a:ext>
            </a:extLst>
          </p:cNvPr>
          <p:cNvSpPr/>
          <p:nvPr/>
        </p:nvSpPr>
        <p:spPr>
          <a:xfrm>
            <a:off x="5963707" y="5223649"/>
            <a:ext cx="344861" cy="385001"/>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49CBD42-4238-290D-1709-C5F4051D3DF1}"/>
              </a:ext>
            </a:extLst>
          </p:cNvPr>
          <p:cNvSpPr txBox="1"/>
          <p:nvPr/>
        </p:nvSpPr>
        <p:spPr>
          <a:xfrm>
            <a:off x="3316791" y="3788265"/>
            <a:ext cx="1107996" cy="461665"/>
          </a:xfrm>
          <a:prstGeom prst="rect">
            <a:avLst/>
          </a:prstGeom>
          <a:noFill/>
        </p:spPr>
        <p:txBody>
          <a:bodyPr wrap="none" rtlCol="0">
            <a:spAutoFit/>
          </a:bodyPr>
          <a:lstStyle/>
          <a:p>
            <a:r>
              <a:rPr kumimoji="1" lang="ja-JP" altLang="en-US" sz="2400" dirty="0"/>
              <a:t>みかん</a:t>
            </a:r>
          </a:p>
        </p:txBody>
      </p:sp>
      <p:sp>
        <p:nvSpPr>
          <p:cNvPr id="17" name="テキスト ボックス 16">
            <a:extLst>
              <a:ext uri="{FF2B5EF4-FFF2-40B4-BE49-F238E27FC236}">
                <a16:creationId xmlns:a16="http://schemas.microsoft.com/office/drawing/2014/main" id="{DF7DF25F-B93D-8775-DFEB-39D7905A7B85}"/>
              </a:ext>
            </a:extLst>
          </p:cNvPr>
          <p:cNvSpPr txBox="1"/>
          <p:nvPr/>
        </p:nvSpPr>
        <p:spPr>
          <a:xfrm>
            <a:off x="2476145" y="5573539"/>
            <a:ext cx="1107996" cy="461665"/>
          </a:xfrm>
          <a:prstGeom prst="rect">
            <a:avLst/>
          </a:prstGeom>
          <a:noFill/>
        </p:spPr>
        <p:txBody>
          <a:bodyPr wrap="none" rtlCol="0">
            <a:spAutoFit/>
          </a:bodyPr>
          <a:lstStyle/>
          <a:p>
            <a:r>
              <a:rPr kumimoji="1" lang="ja-JP" altLang="en-US" sz="2400" dirty="0"/>
              <a:t>りんご</a:t>
            </a:r>
          </a:p>
        </p:txBody>
      </p:sp>
      <p:sp>
        <p:nvSpPr>
          <p:cNvPr id="18" name="テキスト ボックス 17">
            <a:extLst>
              <a:ext uri="{FF2B5EF4-FFF2-40B4-BE49-F238E27FC236}">
                <a16:creationId xmlns:a16="http://schemas.microsoft.com/office/drawing/2014/main" id="{98598A3B-6CF1-1300-097B-943398CE5A63}"/>
              </a:ext>
            </a:extLst>
          </p:cNvPr>
          <p:cNvSpPr txBox="1"/>
          <p:nvPr/>
        </p:nvSpPr>
        <p:spPr>
          <a:xfrm>
            <a:off x="6136137" y="4815884"/>
            <a:ext cx="800219" cy="461665"/>
          </a:xfrm>
          <a:prstGeom prst="rect">
            <a:avLst/>
          </a:prstGeom>
          <a:noFill/>
        </p:spPr>
        <p:txBody>
          <a:bodyPr wrap="none" rtlCol="0">
            <a:spAutoFit/>
          </a:bodyPr>
          <a:lstStyle/>
          <a:p>
            <a:r>
              <a:rPr kumimoji="1" lang="ja-JP" altLang="en-US" sz="2400" dirty="0"/>
              <a:t>バス</a:t>
            </a:r>
          </a:p>
        </p:txBody>
      </p:sp>
    </p:spTree>
    <p:extLst>
      <p:ext uri="{BB962C8B-B14F-4D97-AF65-F5344CB8AC3E}">
        <p14:creationId xmlns:p14="http://schemas.microsoft.com/office/powerpoint/2010/main" val="3812870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CB200-AC11-BA0B-F645-4EE1598070B3}"/>
              </a:ext>
            </a:extLst>
          </p:cNvPr>
          <p:cNvSpPr>
            <a:spLocks noGrp="1"/>
          </p:cNvSpPr>
          <p:nvPr>
            <p:ph type="title"/>
          </p:nvPr>
        </p:nvSpPr>
        <p:spPr/>
        <p:txBody>
          <a:bodyPr>
            <a:normAutofit fontScale="90000"/>
          </a:bodyPr>
          <a:lstStyle/>
          <a:p>
            <a:r>
              <a:rPr lang="ja-JP" altLang="en-US" dirty="0"/>
              <a:t>分布仮説の概念</a:t>
            </a:r>
            <a:endParaRPr kumimoji="1" lang="ja-JP" altLang="en-US" dirty="0"/>
          </a:p>
        </p:txBody>
      </p:sp>
      <p:sp>
        <p:nvSpPr>
          <p:cNvPr id="3" name="コンテンツ プレースホルダー 2">
            <a:extLst>
              <a:ext uri="{FF2B5EF4-FFF2-40B4-BE49-F238E27FC236}">
                <a16:creationId xmlns:a16="http://schemas.microsoft.com/office/drawing/2014/main" id="{8923FCF3-32F2-D7B9-59B4-1D29D87E4F3D}"/>
              </a:ext>
            </a:extLst>
          </p:cNvPr>
          <p:cNvSpPr>
            <a:spLocks noGrp="1"/>
          </p:cNvSpPr>
          <p:nvPr>
            <p:ph idx="1"/>
          </p:nvPr>
        </p:nvSpPr>
        <p:spPr>
          <a:xfrm>
            <a:off x="321845" y="846253"/>
            <a:ext cx="8461208" cy="5421197"/>
          </a:xfrm>
        </p:spPr>
        <p:txBody>
          <a:bodyPr>
            <a:normAutofit/>
          </a:bodyPr>
          <a:lstStyle/>
          <a:p>
            <a:pPr marL="0" indent="0">
              <a:buNone/>
            </a:pPr>
            <a:r>
              <a:rPr lang="ja-JP" altLang="en-US" sz="2400" dirty="0"/>
              <a:t>分布仮説の基本原理：</a:t>
            </a:r>
          </a:p>
          <a:p>
            <a:pPr>
              <a:buFont typeface="Arial" panose="020B0604020202020204" pitchFamily="34" charset="0"/>
              <a:buChar char="•"/>
            </a:pPr>
            <a:r>
              <a:rPr lang="ja-JP" altLang="en-US" sz="2400" b="1" dirty="0"/>
              <a:t>同じ文脈で出現する単語</a:t>
            </a:r>
            <a:r>
              <a:rPr lang="ja-JP" altLang="en-US" sz="2400" dirty="0"/>
              <a:t>は，</a:t>
            </a:r>
            <a:r>
              <a:rPr lang="ja-JP" altLang="en-US" sz="2400" b="1" dirty="0"/>
              <a:t>類似する意味を持つ</a:t>
            </a:r>
            <a:r>
              <a:rPr lang="ja-JP" altLang="en-US" sz="2400" dirty="0"/>
              <a:t>と仮定</a:t>
            </a:r>
          </a:p>
          <a:p>
            <a:pPr marL="0" indent="0">
              <a:buNone/>
            </a:pPr>
            <a:endParaRPr lang="en-US" altLang="ja-JP" sz="2400" dirty="0"/>
          </a:p>
          <a:p>
            <a:pPr marL="0" indent="0">
              <a:buNone/>
            </a:pPr>
            <a:r>
              <a:rPr lang="ja-JP" altLang="en-US" sz="2400" dirty="0"/>
              <a:t>　</a:t>
            </a:r>
            <a:r>
              <a:rPr lang="ja-JP" altLang="en-US" sz="2400" dirty="0">
                <a:solidFill>
                  <a:srgbClr val="FF0000"/>
                </a:solidFill>
              </a:rPr>
              <a:t>みかん</a:t>
            </a:r>
            <a:r>
              <a:rPr lang="ja-JP" altLang="en-US" sz="2400" dirty="0"/>
              <a:t>は甘い　　　　</a:t>
            </a:r>
            <a:r>
              <a:rPr lang="ja-JP" altLang="en-US" sz="2400" dirty="0">
                <a:solidFill>
                  <a:srgbClr val="FF0000"/>
                </a:solidFill>
              </a:rPr>
              <a:t>りんご</a:t>
            </a:r>
            <a:r>
              <a:rPr lang="ja-JP" altLang="en-US" sz="2400" dirty="0"/>
              <a:t>は甘い</a:t>
            </a:r>
            <a:endParaRPr lang="en-US" altLang="ja-JP" sz="2400" dirty="0"/>
          </a:p>
          <a:p>
            <a:pPr marL="0" indent="0">
              <a:buNone/>
            </a:pPr>
            <a:r>
              <a:rPr kumimoji="1" lang="ja-JP" altLang="en-US" sz="2400" dirty="0"/>
              <a:t>　</a:t>
            </a:r>
            <a:r>
              <a:rPr kumimoji="1" lang="ja-JP" altLang="en-US" sz="2400" dirty="0">
                <a:solidFill>
                  <a:srgbClr val="FF0000"/>
                </a:solidFill>
              </a:rPr>
              <a:t>みかん</a:t>
            </a:r>
            <a:r>
              <a:rPr kumimoji="1" lang="ja-JP" altLang="en-US" sz="2400" dirty="0"/>
              <a:t>を食べた　　　</a:t>
            </a:r>
            <a:r>
              <a:rPr kumimoji="1" lang="ja-JP" altLang="en-US" sz="2400" dirty="0">
                <a:solidFill>
                  <a:srgbClr val="FF0000"/>
                </a:solidFill>
              </a:rPr>
              <a:t>りんご</a:t>
            </a:r>
            <a:r>
              <a:rPr kumimoji="1" lang="ja-JP" altLang="en-US" sz="2400" dirty="0"/>
              <a:t>を食べた</a:t>
            </a:r>
            <a:endParaRPr kumimoji="1" lang="en-US" altLang="ja-JP" sz="2400" dirty="0"/>
          </a:p>
          <a:p>
            <a:pPr marL="0" indent="0">
              <a:buNone/>
            </a:pPr>
            <a:r>
              <a:rPr lang="ja-JP" altLang="en-US" sz="2400" dirty="0"/>
              <a:t>　</a:t>
            </a:r>
            <a:endParaRPr lang="en-US" altLang="ja-JP" sz="2400" dirty="0"/>
          </a:p>
          <a:p>
            <a:pPr marL="0" indent="0">
              <a:buNone/>
            </a:pPr>
            <a:r>
              <a:rPr kumimoji="1" lang="ja-JP" altLang="en-US" sz="2400" dirty="0"/>
              <a:t>　</a:t>
            </a:r>
            <a:r>
              <a:rPr kumimoji="1" lang="ja-JP" altLang="en-US" sz="2400" dirty="0">
                <a:solidFill>
                  <a:srgbClr val="FF0000"/>
                </a:solidFill>
              </a:rPr>
              <a:t>バス</a:t>
            </a:r>
            <a:r>
              <a:rPr kumimoji="1" lang="ja-JP" altLang="en-US" sz="2400" dirty="0"/>
              <a:t>は速い</a:t>
            </a:r>
            <a:endParaRPr kumimoji="1" lang="en-US" altLang="ja-JP" sz="2400" dirty="0"/>
          </a:p>
          <a:p>
            <a:pPr marL="0" indent="0">
              <a:buNone/>
            </a:pPr>
            <a:r>
              <a:rPr lang="ja-JP" altLang="en-US" sz="2400" dirty="0"/>
              <a:t>　</a:t>
            </a:r>
            <a:r>
              <a:rPr lang="ja-JP" altLang="en-US" sz="2400" dirty="0">
                <a:solidFill>
                  <a:srgbClr val="FF0000"/>
                </a:solidFill>
              </a:rPr>
              <a:t>バス</a:t>
            </a:r>
            <a:r>
              <a:rPr lang="ja-JP" altLang="en-US" sz="2400" dirty="0"/>
              <a:t>を探した</a:t>
            </a:r>
            <a:endParaRPr lang="en-US" altLang="ja-JP" sz="2400" dirty="0"/>
          </a:p>
        </p:txBody>
      </p:sp>
      <p:sp>
        <p:nvSpPr>
          <p:cNvPr id="4" name="スライド番号プレースホルダー 3">
            <a:extLst>
              <a:ext uri="{FF2B5EF4-FFF2-40B4-BE49-F238E27FC236}">
                <a16:creationId xmlns:a16="http://schemas.microsoft.com/office/drawing/2014/main" id="{C1B09AFB-68F4-E776-F7EB-EE71706E3C9D}"/>
              </a:ext>
            </a:extLst>
          </p:cNvPr>
          <p:cNvSpPr>
            <a:spLocks noGrp="1"/>
          </p:cNvSpPr>
          <p:nvPr>
            <p:ph type="sldNum" sz="quarter" idx="12"/>
          </p:nvPr>
        </p:nvSpPr>
        <p:spPr/>
        <p:txBody>
          <a:bodyPr/>
          <a:lstStyle/>
          <a:p>
            <a:fld id="{E205D82C-95A1-431E-8E38-AA614A14CDCF}" type="slidenum">
              <a:rPr kumimoji="1" lang="ja-JP" altLang="en-US" smtClean="0"/>
              <a:pPr/>
              <a:t>37</a:t>
            </a:fld>
            <a:endParaRPr kumimoji="1" lang="ja-JP" altLang="en-US" dirty="0"/>
          </a:p>
        </p:txBody>
      </p:sp>
      <p:sp>
        <p:nvSpPr>
          <p:cNvPr id="5" name="テキスト ボックス 4">
            <a:extLst>
              <a:ext uri="{FF2B5EF4-FFF2-40B4-BE49-F238E27FC236}">
                <a16:creationId xmlns:a16="http://schemas.microsoft.com/office/drawing/2014/main" id="{A5FF04C6-A673-6BE2-1B14-7A0617C96C64}"/>
              </a:ext>
            </a:extLst>
          </p:cNvPr>
          <p:cNvSpPr txBox="1"/>
          <p:nvPr/>
        </p:nvSpPr>
        <p:spPr>
          <a:xfrm>
            <a:off x="373381" y="6395089"/>
            <a:ext cx="8770619"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Harris, Z. (1954). Distributional structure. </a:t>
            </a:r>
            <a:r>
              <a:rPr lang="en-US" altLang="ja-JP" i="1" dirty="0">
                <a:latin typeface="Times New Roman" panose="02020603050405020304" pitchFamily="18" charset="0"/>
                <a:cs typeface="Times New Roman" panose="02020603050405020304" pitchFamily="18" charset="0"/>
              </a:rPr>
              <a:t>Word</a:t>
            </a:r>
            <a:r>
              <a:rPr lang="en-US" altLang="ja-JP" dirty="0">
                <a:latin typeface="Times New Roman" panose="02020603050405020304" pitchFamily="18" charset="0"/>
                <a:cs typeface="Times New Roman" panose="02020603050405020304" pitchFamily="18" charset="0"/>
              </a:rPr>
              <a:t>, 10(23): 146-162.</a:t>
            </a:r>
            <a:endParaRPr kumimoji="1" lang="ja-JP" altLang="en-US" dirty="0">
              <a:latin typeface="Times New Roman" panose="02020603050405020304" pitchFamily="18" charset="0"/>
              <a:cs typeface="Times New Roman" panose="02020603050405020304" pitchFamily="18" charset="0"/>
            </a:endParaRPr>
          </a:p>
        </p:txBody>
      </p:sp>
      <p:sp>
        <p:nvSpPr>
          <p:cNvPr id="6" name="右中かっこ 5">
            <a:extLst>
              <a:ext uri="{FF2B5EF4-FFF2-40B4-BE49-F238E27FC236}">
                <a16:creationId xmlns:a16="http://schemas.microsoft.com/office/drawing/2014/main" id="{267F1737-ECC8-285D-2B2F-C44657A9E12D}"/>
              </a:ext>
            </a:extLst>
          </p:cNvPr>
          <p:cNvSpPr/>
          <p:nvPr/>
        </p:nvSpPr>
        <p:spPr>
          <a:xfrm>
            <a:off x="6094645" y="2266639"/>
            <a:ext cx="203200" cy="10096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5780A6E-CA97-E5EF-95BD-BBBED34F4316}"/>
              </a:ext>
            </a:extLst>
          </p:cNvPr>
          <p:cNvSpPr txBox="1"/>
          <p:nvPr/>
        </p:nvSpPr>
        <p:spPr>
          <a:xfrm>
            <a:off x="6485037" y="2402132"/>
            <a:ext cx="1571758" cy="830997"/>
          </a:xfrm>
          <a:prstGeom prst="rect">
            <a:avLst/>
          </a:prstGeom>
          <a:noFill/>
        </p:spPr>
        <p:txBody>
          <a:bodyPr wrap="square" rtlCol="0">
            <a:spAutoFit/>
          </a:bodyPr>
          <a:lstStyle/>
          <a:p>
            <a:r>
              <a:rPr kumimoji="1" lang="ja-JP" altLang="en-US" sz="2400" dirty="0"/>
              <a:t>互いに</a:t>
            </a:r>
            <a:endParaRPr kumimoji="1" lang="en-US" altLang="ja-JP" sz="2400" dirty="0"/>
          </a:p>
          <a:p>
            <a:r>
              <a:rPr kumimoji="1" lang="ja-JP" altLang="en-US" sz="2400" dirty="0"/>
              <a:t>同じ文脈</a:t>
            </a:r>
          </a:p>
        </p:txBody>
      </p:sp>
      <p:sp>
        <p:nvSpPr>
          <p:cNvPr id="8" name="テキスト ボックス 7">
            <a:extLst>
              <a:ext uri="{FF2B5EF4-FFF2-40B4-BE49-F238E27FC236}">
                <a16:creationId xmlns:a16="http://schemas.microsoft.com/office/drawing/2014/main" id="{9D36F28E-CB8E-0AB0-1868-2BE4969E5E38}"/>
              </a:ext>
            </a:extLst>
          </p:cNvPr>
          <p:cNvSpPr txBox="1"/>
          <p:nvPr/>
        </p:nvSpPr>
        <p:spPr>
          <a:xfrm>
            <a:off x="3206182" y="3909527"/>
            <a:ext cx="1571758" cy="461665"/>
          </a:xfrm>
          <a:prstGeom prst="rect">
            <a:avLst/>
          </a:prstGeom>
          <a:noFill/>
        </p:spPr>
        <p:txBody>
          <a:bodyPr wrap="square" rtlCol="0">
            <a:spAutoFit/>
          </a:bodyPr>
          <a:lstStyle/>
          <a:p>
            <a:r>
              <a:rPr kumimoji="1" lang="ja-JP" altLang="en-US" sz="2400" dirty="0"/>
              <a:t>違う文脈</a:t>
            </a:r>
          </a:p>
        </p:txBody>
      </p:sp>
      <p:sp>
        <p:nvSpPr>
          <p:cNvPr id="9" name="右中かっこ 8">
            <a:extLst>
              <a:ext uri="{FF2B5EF4-FFF2-40B4-BE49-F238E27FC236}">
                <a16:creationId xmlns:a16="http://schemas.microsoft.com/office/drawing/2014/main" id="{78CE2B75-B3DC-44FB-43FD-B113FE16C1E6}"/>
              </a:ext>
            </a:extLst>
          </p:cNvPr>
          <p:cNvSpPr/>
          <p:nvPr/>
        </p:nvSpPr>
        <p:spPr>
          <a:xfrm>
            <a:off x="2889905" y="3687219"/>
            <a:ext cx="203200" cy="10096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1723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CC6DA2-D8F7-D9BA-D3D6-ADA9C310D613}"/>
              </a:ext>
            </a:extLst>
          </p:cNvPr>
          <p:cNvSpPr>
            <a:spLocks noGrp="1"/>
          </p:cNvSpPr>
          <p:nvPr>
            <p:ph type="sldNum" sz="quarter" idx="12"/>
          </p:nvPr>
        </p:nvSpPr>
        <p:spPr/>
        <p:txBody>
          <a:bodyPr/>
          <a:lstStyle/>
          <a:p>
            <a:fld id="{E205D82C-95A1-431E-8E38-AA614A14CDCF}" type="slidenum">
              <a:rPr kumimoji="1" lang="ja-JP" altLang="en-US" smtClean="0"/>
              <a:pPr/>
              <a:t>38</a:t>
            </a:fld>
            <a:endParaRPr kumimoji="1" lang="ja-JP" altLang="en-US" dirty="0"/>
          </a:p>
        </p:txBody>
      </p:sp>
      <p:sp>
        <p:nvSpPr>
          <p:cNvPr id="3" name="テキスト ボックス 2">
            <a:extLst>
              <a:ext uri="{FF2B5EF4-FFF2-40B4-BE49-F238E27FC236}">
                <a16:creationId xmlns:a16="http://schemas.microsoft.com/office/drawing/2014/main" id="{94386732-1C1E-B0D3-A25B-49BF097297C3}"/>
              </a:ext>
            </a:extLst>
          </p:cNvPr>
          <p:cNvSpPr txBox="1"/>
          <p:nvPr/>
        </p:nvSpPr>
        <p:spPr>
          <a:xfrm>
            <a:off x="1016000" y="5935991"/>
            <a:ext cx="6896440" cy="95410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Stefan Evert, Marco Baroni and </a:t>
            </a:r>
            <a:r>
              <a:rPr kumimoji="1" lang="en-US" altLang="ja-JP" sz="1400" dirty="0" err="1">
                <a:latin typeface="Times New Roman" panose="02020603050405020304" pitchFamily="18" charset="0"/>
                <a:cs typeface="Times New Roman" panose="02020603050405020304" pitchFamily="18" charset="0"/>
              </a:rPr>
              <a:t>Aslessanddro</a:t>
            </a:r>
            <a:r>
              <a:rPr kumimoji="1" lang="en-US" altLang="ja-JP" sz="1400" dirty="0">
                <a:latin typeface="Times New Roman" panose="02020603050405020304" pitchFamily="18" charset="0"/>
                <a:cs typeface="Times New Roman" panose="02020603050405020304" pitchFamily="18" charset="0"/>
              </a:rPr>
              <a:t> Lenci,</a:t>
            </a:r>
          </a:p>
          <a:p>
            <a:r>
              <a:rPr kumimoji="1" lang="en-US" altLang="ja-JP" sz="1400" dirty="0">
                <a:latin typeface="Times New Roman" panose="02020603050405020304" pitchFamily="18" charset="0"/>
                <a:cs typeface="Times New Roman" panose="02020603050405020304" pitchFamily="18" charset="0"/>
              </a:rPr>
              <a:t>Distributional Semantic Models, Tutorial as NAACL-HLT 2010, 2010.</a:t>
            </a:r>
          </a:p>
          <a:p>
            <a:r>
              <a:rPr lang="en-US" altLang="ja-JP" sz="1400" dirty="0">
                <a:latin typeface="Times New Roman" panose="02020603050405020304" pitchFamily="18" charset="0"/>
                <a:cs typeface="Times New Roman" panose="02020603050405020304" pitchFamily="18" charset="0"/>
              </a:rPr>
              <a:t>http://wordspace.collocations.de/lib/exe/fetch.php/course:acl2010:naacl2010_part1.slides.pdf</a:t>
            </a:r>
            <a:endParaRPr lang="ja-JP" altLang="en-US" sz="1400" dirty="0">
              <a:latin typeface="Times New Roman" panose="02020603050405020304" pitchFamily="18" charset="0"/>
              <a:cs typeface="Times New Roman" panose="02020603050405020304" pitchFamily="18" charset="0"/>
            </a:endParaRPr>
          </a:p>
          <a:p>
            <a:endParaRPr kumimoji="1" lang="ja-JP" altLang="en-US" sz="1400"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EAD3339D-4F0D-BAF5-650B-28D48403F777}"/>
              </a:ext>
            </a:extLst>
          </p:cNvPr>
          <p:cNvSpPr txBox="1"/>
          <p:nvPr/>
        </p:nvSpPr>
        <p:spPr>
          <a:xfrm>
            <a:off x="2584588" y="5003427"/>
            <a:ext cx="6647974" cy="461665"/>
          </a:xfrm>
          <a:prstGeom prst="rect">
            <a:avLst/>
          </a:prstGeom>
          <a:noFill/>
        </p:spPr>
        <p:txBody>
          <a:bodyPr wrap="none" rtlCol="0">
            <a:spAutoFit/>
          </a:bodyPr>
          <a:lstStyle/>
          <a:p>
            <a:r>
              <a:rPr kumimoji="1" lang="ja-JP" altLang="en-US" sz="2400" b="1" dirty="0"/>
              <a:t>値は、２つの単語の共起頻度（共起する回数）</a:t>
            </a:r>
          </a:p>
        </p:txBody>
      </p:sp>
      <p:sp>
        <p:nvSpPr>
          <p:cNvPr id="7" name="テキスト ボックス 6">
            <a:extLst>
              <a:ext uri="{FF2B5EF4-FFF2-40B4-BE49-F238E27FC236}">
                <a16:creationId xmlns:a16="http://schemas.microsoft.com/office/drawing/2014/main" id="{616D74FE-A842-427D-0373-8C022137B663}"/>
              </a:ext>
            </a:extLst>
          </p:cNvPr>
          <p:cNvSpPr txBox="1"/>
          <p:nvPr/>
        </p:nvSpPr>
        <p:spPr>
          <a:xfrm>
            <a:off x="7042150" y="2527676"/>
            <a:ext cx="2031325" cy="646331"/>
          </a:xfrm>
          <a:prstGeom prst="rect">
            <a:avLst/>
          </a:prstGeom>
          <a:noFill/>
        </p:spPr>
        <p:txBody>
          <a:bodyPr wrap="none" rtlCol="0">
            <a:spAutoFit/>
          </a:bodyPr>
          <a:lstStyle/>
          <a:p>
            <a:r>
              <a:rPr kumimoji="1" lang="en-US" altLang="ja-JP" dirty="0">
                <a:solidFill>
                  <a:srgbClr val="FF0000"/>
                </a:solidFill>
              </a:rPr>
              <a:t>cat, pig </a:t>
            </a:r>
          </a:p>
          <a:p>
            <a:r>
              <a:rPr kumimoji="1" lang="ja-JP" altLang="en-US" dirty="0">
                <a:solidFill>
                  <a:srgbClr val="FF0000"/>
                </a:solidFill>
              </a:rPr>
              <a:t>と傾向が似ている</a:t>
            </a:r>
          </a:p>
        </p:txBody>
      </p:sp>
      <p:sp>
        <p:nvSpPr>
          <p:cNvPr id="8" name="テキスト ボックス 7">
            <a:extLst>
              <a:ext uri="{FF2B5EF4-FFF2-40B4-BE49-F238E27FC236}">
                <a16:creationId xmlns:a16="http://schemas.microsoft.com/office/drawing/2014/main" id="{08352554-095A-DAC1-9738-70ACB0D1639E}"/>
              </a:ext>
            </a:extLst>
          </p:cNvPr>
          <p:cNvSpPr txBox="1"/>
          <p:nvPr/>
        </p:nvSpPr>
        <p:spPr>
          <a:xfrm>
            <a:off x="450850" y="285610"/>
            <a:ext cx="6906058" cy="830997"/>
          </a:xfrm>
          <a:prstGeom prst="rect">
            <a:avLst/>
          </a:prstGeom>
          <a:noFill/>
        </p:spPr>
        <p:txBody>
          <a:bodyPr wrap="none" rtlCol="0">
            <a:spAutoFit/>
          </a:bodyPr>
          <a:lstStyle/>
          <a:p>
            <a:r>
              <a:rPr kumimoji="1" lang="ja-JP" altLang="en-US" sz="2400" dirty="0"/>
              <a:t>ヒエログリフの </a:t>
            </a:r>
            <a:r>
              <a:rPr kumimoji="1" lang="en-US" altLang="ja-JP" sz="2400" dirty="0">
                <a:solidFill>
                  <a:srgbClr val="FF0000"/>
                </a:solidFill>
              </a:rPr>
              <a:t>???</a:t>
            </a:r>
            <a:r>
              <a:rPr kumimoji="1" lang="en-US" altLang="ja-JP" sz="2400" dirty="0"/>
              <a:t> </a:t>
            </a:r>
            <a:r>
              <a:rPr kumimoji="1" lang="ja-JP" altLang="en-US" sz="2400" dirty="0"/>
              <a:t>の単語は，何と</a:t>
            </a:r>
            <a:r>
              <a:rPr kumimoji="1" lang="ja-JP" altLang="en-US" sz="2400" b="1" dirty="0"/>
              <a:t>似ている</a:t>
            </a:r>
            <a:r>
              <a:rPr kumimoji="1" lang="ja-JP" altLang="en-US" sz="2400" dirty="0"/>
              <a:t>か？</a:t>
            </a:r>
            <a:endParaRPr kumimoji="1" lang="en-US" altLang="ja-JP" sz="2400" dirty="0"/>
          </a:p>
          <a:p>
            <a:r>
              <a:rPr kumimoji="1" lang="en-US" altLang="ja-JP" sz="2400" dirty="0"/>
              <a:t> </a:t>
            </a:r>
            <a:r>
              <a:rPr kumimoji="1" lang="ja-JP" altLang="en-US" sz="2400" dirty="0"/>
              <a:t>（</a:t>
            </a:r>
            <a:r>
              <a:rPr kumimoji="1" lang="en-US" altLang="ja-JP" sz="2400" dirty="0">
                <a:solidFill>
                  <a:srgbClr val="FF0000"/>
                </a:solidFill>
              </a:rPr>
              <a:t>???</a:t>
            </a:r>
            <a:r>
              <a:rPr kumimoji="1" lang="en-US" altLang="ja-JP" sz="2400" dirty="0"/>
              <a:t> </a:t>
            </a:r>
            <a:r>
              <a:rPr kumimoji="1" lang="ja-JP" altLang="en-US" sz="2400" dirty="0"/>
              <a:t>の単語の意味は、実は </a:t>
            </a:r>
            <a:r>
              <a:rPr kumimoji="1" lang="en-US" altLang="ja-JP" sz="2400" dirty="0"/>
              <a:t>dog </a:t>
            </a:r>
            <a:r>
              <a:rPr kumimoji="1" lang="ja-JP" altLang="en-US" sz="2400" dirty="0"/>
              <a:t>である）</a:t>
            </a:r>
          </a:p>
        </p:txBody>
      </p:sp>
      <p:pic>
        <p:nvPicPr>
          <p:cNvPr id="10" name="図 9">
            <a:extLst>
              <a:ext uri="{FF2B5EF4-FFF2-40B4-BE49-F238E27FC236}">
                <a16:creationId xmlns:a16="http://schemas.microsoft.com/office/drawing/2014/main" id="{4E60F7AB-032F-85FD-E8A2-522B13B70F17}"/>
              </a:ext>
            </a:extLst>
          </p:cNvPr>
          <p:cNvPicPr>
            <a:picLocks noChangeAspect="1"/>
          </p:cNvPicPr>
          <p:nvPr/>
        </p:nvPicPr>
        <p:blipFill>
          <a:blip r:embed="rId2"/>
          <a:stretch>
            <a:fillRect/>
          </a:stretch>
        </p:blipFill>
        <p:spPr>
          <a:xfrm>
            <a:off x="284104" y="1200935"/>
            <a:ext cx="6818303" cy="3633870"/>
          </a:xfrm>
          <a:prstGeom prst="rect">
            <a:avLst/>
          </a:prstGeom>
        </p:spPr>
      </p:pic>
    </p:spTree>
    <p:extLst>
      <p:ext uri="{BB962C8B-B14F-4D97-AF65-F5344CB8AC3E}">
        <p14:creationId xmlns:p14="http://schemas.microsoft.com/office/powerpoint/2010/main" val="246314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7FB16-BEA9-53E3-D153-95923CD6B2B1}"/>
              </a:ext>
            </a:extLst>
          </p:cNvPr>
          <p:cNvSpPr>
            <a:spLocks noGrp="1"/>
          </p:cNvSpPr>
          <p:nvPr>
            <p:ph type="title"/>
          </p:nvPr>
        </p:nvSpPr>
        <p:spPr/>
        <p:txBody>
          <a:bodyPr>
            <a:normAutofit fontScale="90000"/>
          </a:bodyPr>
          <a:lstStyle/>
          <a:p>
            <a:r>
              <a:rPr kumimoji="1" lang="en-US" altLang="ja-JP" dirty="0"/>
              <a:t>Word2vec </a:t>
            </a:r>
            <a:r>
              <a:rPr kumimoji="1" lang="ja-JP" altLang="en-US" dirty="0"/>
              <a:t>の概要</a:t>
            </a:r>
          </a:p>
        </p:txBody>
      </p:sp>
      <p:sp>
        <p:nvSpPr>
          <p:cNvPr id="3" name="コンテンツ プレースホルダー 2">
            <a:extLst>
              <a:ext uri="{FF2B5EF4-FFF2-40B4-BE49-F238E27FC236}">
                <a16:creationId xmlns:a16="http://schemas.microsoft.com/office/drawing/2014/main" id="{D2E39AB5-FF91-BEDB-5D05-EB953BF3AAD6}"/>
              </a:ext>
            </a:extLst>
          </p:cNvPr>
          <p:cNvSpPr>
            <a:spLocks noGrp="1"/>
          </p:cNvSpPr>
          <p:nvPr>
            <p:ph idx="1"/>
          </p:nvPr>
        </p:nvSpPr>
        <p:spPr>
          <a:xfrm>
            <a:off x="321844" y="846253"/>
            <a:ext cx="8739605" cy="5333166"/>
          </a:xfrm>
        </p:spPr>
        <p:txBody>
          <a:bodyPr>
            <a:normAutofit/>
          </a:bodyPr>
          <a:lstStyle/>
          <a:p>
            <a:pPr marL="0" indent="0">
              <a:buNone/>
            </a:pPr>
            <a:r>
              <a:rPr lang="en-US" altLang="ja-JP" sz="2400" dirty="0"/>
              <a:t>Word2vec</a:t>
            </a:r>
            <a:r>
              <a:rPr lang="ja-JP" altLang="en-US" sz="2400" dirty="0"/>
              <a:t>の特徴</a:t>
            </a:r>
          </a:p>
          <a:p>
            <a:pPr>
              <a:buFont typeface="Arial" panose="020B0604020202020204" pitchFamily="34" charset="0"/>
              <a:buChar char="•"/>
            </a:pPr>
            <a:r>
              <a:rPr lang="en-US" altLang="ja-JP" sz="2400" dirty="0"/>
              <a:t>2013</a:t>
            </a:r>
            <a:r>
              <a:rPr lang="ja-JP" altLang="en-US" sz="2400" dirty="0"/>
              <a:t>年に発表された手法</a:t>
            </a:r>
          </a:p>
          <a:p>
            <a:pPr>
              <a:buFont typeface="Arial" panose="020B0604020202020204" pitchFamily="34" charset="0"/>
              <a:buChar char="•"/>
            </a:pPr>
            <a:r>
              <a:rPr lang="ja-JP" altLang="en-US" sz="2400" dirty="0"/>
              <a:t>分布仮説に基づく学習</a:t>
            </a:r>
          </a:p>
          <a:p>
            <a:pPr>
              <a:buFont typeface="Arial" panose="020B0604020202020204" pitchFamily="34" charset="0"/>
              <a:buChar char="•"/>
            </a:pPr>
            <a:r>
              <a:rPr lang="en-US" altLang="ja-JP" sz="2400" dirty="0"/>
              <a:t>2</a:t>
            </a:r>
            <a:r>
              <a:rPr lang="ja-JP" altLang="en-US" sz="2400" dirty="0"/>
              <a:t>つの主要モデル： </a:t>
            </a:r>
          </a:p>
          <a:p>
            <a:pPr marL="742950" lvl="1" indent="-285750">
              <a:buFont typeface="Arial" panose="020B0604020202020204" pitchFamily="34" charset="0"/>
              <a:buChar char="•"/>
            </a:pPr>
            <a:r>
              <a:rPr lang="en-US" altLang="ja-JP" dirty="0"/>
              <a:t>Skip-Gram</a:t>
            </a:r>
            <a:r>
              <a:rPr lang="ja-JP" altLang="en-US" dirty="0"/>
              <a:t>：中心語から周辺語を予測</a:t>
            </a:r>
          </a:p>
          <a:p>
            <a:pPr marL="742950" lvl="1" indent="-285750">
              <a:buFont typeface="Arial" panose="020B0604020202020204" pitchFamily="34" charset="0"/>
              <a:buChar char="•"/>
            </a:pPr>
            <a:r>
              <a:rPr lang="en-US" altLang="ja-JP" dirty="0" err="1"/>
              <a:t>CBoW</a:t>
            </a:r>
            <a:r>
              <a:rPr lang="ja-JP" altLang="en-US" dirty="0"/>
              <a:t>：周辺語から中心語を予測</a:t>
            </a:r>
          </a:p>
          <a:p>
            <a:pPr>
              <a:buFont typeface="Arial" panose="020B0604020202020204" pitchFamily="34" charset="0"/>
              <a:buChar char="•"/>
            </a:pPr>
            <a:r>
              <a:rPr lang="ja-JP" altLang="en-US" sz="2400" dirty="0"/>
              <a:t>多数の文書データを用いて学習を行う</a:t>
            </a:r>
          </a:p>
          <a:p>
            <a:pPr lvl="1"/>
            <a:endParaRPr kumimoji="1" lang="ja-JP" altLang="en-US" dirty="0"/>
          </a:p>
        </p:txBody>
      </p:sp>
      <p:sp>
        <p:nvSpPr>
          <p:cNvPr id="4" name="スライド番号プレースホルダー 3">
            <a:extLst>
              <a:ext uri="{FF2B5EF4-FFF2-40B4-BE49-F238E27FC236}">
                <a16:creationId xmlns:a16="http://schemas.microsoft.com/office/drawing/2014/main" id="{7865570E-E79F-0ABC-A4F7-5288B270212F}"/>
              </a:ext>
            </a:extLst>
          </p:cNvPr>
          <p:cNvSpPr>
            <a:spLocks noGrp="1"/>
          </p:cNvSpPr>
          <p:nvPr>
            <p:ph type="sldNum" sz="quarter" idx="12"/>
          </p:nvPr>
        </p:nvSpPr>
        <p:spPr/>
        <p:txBody>
          <a:bodyPr/>
          <a:lstStyle/>
          <a:p>
            <a:fld id="{E205D82C-95A1-431E-8E38-AA614A14CDCF}" type="slidenum">
              <a:rPr kumimoji="1" lang="ja-JP" altLang="en-US" smtClean="0"/>
              <a:pPr/>
              <a:t>39</a:t>
            </a:fld>
            <a:endParaRPr kumimoji="1" lang="ja-JP" altLang="en-US" dirty="0"/>
          </a:p>
        </p:txBody>
      </p:sp>
    </p:spTree>
    <p:extLst>
      <p:ext uri="{BB962C8B-B14F-4D97-AF65-F5344CB8AC3E}">
        <p14:creationId xmlns:p14="http://schemas.microsoft.com/office/powerpoint/2010/main" val="40221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11-1. </a:t>
            </a:r>
            <a:r>
              <a:rPr lang="ja-JP" altLang="en-US" sz="4500" dirty="0">
                <a:solidFill>
                  <a:schemeClr val="tx2"/>
                </a:solidFill>
              </a:rPr>
              <a:t>イントロダクション</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65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3F017-B006-E8FA-BEF1-C64D8C7437B6}"/>
              </a:ext>
            </a:extLst>
          </p:cNvPr>
          <p:cNvSpPr>
            <a:spLocks noGrp="1"/>
          </p:cNvSpPr>
          <p:nvPr>
            <p:ph type="title"/>
          </p:nvPr>
        </p:nvSpPr>
        <p:spPr/>
        <p:txBody>
          <a:bodyPr>
            <a:normAutofit fontScale="90000"/>
          </a:bodyPr>
          <a:lstStyle/>
          <a:p>
            <a:r>
              <a:rPr kumimoji="1" lang="en-US" altLang="ja-JP" dirty="0"/>
              <a:t>Word2vec</a:t>
            </a:r>
            <a:endParaRPr kumimoji="1" lang="ja-JP" altLang="en-US" dirty="0"/>
          </a:p>
        </p:txBody>
      </p:sp>
      <p:sp>
        <p:nvSpPr>
          <p:cNvPr id="3" name="コンテンツ プレースホルダー 2">
            <a:extLst>
              <a:ext uri="{FF2B5EF4-FFF2-40B4-BE49-F238E27FC236}">
                <a16:creationId xmlns:a16="http://schemas.microsoft.com/office/drawing/2014/main" id="{21121184-00E8-D192-ABBF-834958B9CEF1}"/>
              </a:ext>
            </a:extLst>
          </p:cNvPr>
          <p:cNvSpPr>
            <a:spLocks noGrp="1"/>
          </p:cNvSpPr>
          <p:nvPr>
            <p:ph idx="1"/>
          </p:nvPr>
        </p:nvSpPr>
        <p:spPr>
          <a:xfrm>
            <a:off x="321845" y="846253"/>
            <a:ext cx="8620626" cy="5333166"/>
          </a:xfrm>
        </p:spPr>
        <p:txBody>
          <a:bodyPr>
            <a:normAutofit/>
          </a:bodyPr>
          <a:lstStyle/>
          <a:p>
            <a:r>
              <a:rPr lang="ja-JP" altLang="en-US" sz="2400" b="1" u="sng" dirty="0">
                <a:solidFill>
                  <a:srgbClr val="C00000"/>
                </a:solidFill>
              </a:rPr>
              <a:t>意味の近い単語</a:t>
            </a:r>
            <a:r>
              <a:rPr lang="ja-JP" altLang="en-US" sz="2400" dirty="0"/>
              <a:t>は空間的に</a:t>
            </a:r>
            <a:r>
              <a:rPr lang="ja-JP" altLang="en-US" sz="2400" b="1" u="sng" dirty="0">
                <a:solidFill>
                  <a:srgbClr val="FF0000"/>
                </a:solidFill>
              </a:rPr>
              <a:t>近く</a:t>
            </a:r>
            <a:r>
              <a:rPr lang="ja-JP" altLang="en-US" sz="2400" dirty="0"/>
              <a:t>に配置</a:t>
            </a:r>
            <a:endParaRPr lang="en-US" altLang="ja-JP" sz="2400" dirty="0"/>
          </a:p>
          <a:p>
            <a:r>
              <a:rPr lang="ja-JP" altLang="en-US" sz="2400" dirty="0"/>
              <a:t>対立する意味の単語の間に中間的な意味の単語が存在</a:t>
            </a:r>
            <a:endParaRPr lang="en-US" altLang="ja-JP" sz="2400" dirty="0"/>
          </a:p>
          <a:p>
            <a:pPr marL="0" indent="0">
              <a:buNone/>
            </a:pPr>
            <a:r>
              <a:rPr lang="ja-JP" altLang="en-US" sz="2400" dirty="0"/>
              <a:t>例：「</a:t>
            </a:r>
            <a:r>
              <a:rPr lang="en-US" altLang="ja-JP" sz="2400" dirty="0"/>
              <a:t>angry</a:t>
            </a:r>
            <a:r>
              <a:rPr lang="ja-JP" altLang="en-US" sz="2400" dirty="0"/>
              <a:t>」と「</a:t>
            </a:r>
            <a:r>
              <a:rPr lang="en-US" altLang="ja-JP" sz="2400" dirty="0"/>
              <a:t>pleased</a:t>
            </a:r>
            <a:r>
              <a:rPr lang="ja-JP" altLang="en-US" sz="2400" dirty="0"/>
              <a:t>」の中間地点に「</a:t>
            </a:r>
            <a:r>
              <a:rPr lang="en-US" altLang="ja-JP" sz="2400" dirty="0"/>
              <a:t>unhappy</a:t>
            </a:r>
            <a:r>
              <a:rPr lang="ja-JP" altLang="en-US" sz="2400" dirty="0"/>
              <a:t>」が存在</a:t>
            </a:r>
            <a:endParaRPr kumimoji="1" lang="ja-JP" altLang="en-US" sz="2400" dirty="0"/>
          </a:p>
        </p:txBody>
      </p:sp>
      <p:sp>
        <p:nvSpPr>
          <p:cNvPr id="4" name="スライド番号プレースホルダー 3">
            <a:extLst>
              <a:ext uri="{FF2B5EF4-FFF2-40B4-BE49-F238E27FC236}">
                <a16:creationId xmlns:a16="http://schemas.microsoft.com/office/drawing/2014/main" id="{179C149D-B31F-42DD-2FEB-BEE3BCEE42EF}"/>
              </a:ext>
            </a:extLst>
          </p:cNvPr>
          <p:cNvSpPr>
            <a:spLocks noGrp="1"/>
          </p:cNvSpPr>
          <p:nvPr>
            <p:ph type="sldNum" sz="quarter" idx="12"/>
          </p:nvPr>
        </p:nvSpPr>
        <p:spPr/>
        <p:txBody>
          <a:bodyPr/>
          <a:lstStyle/>
          <a:p>
            <a:fld id="{E205D82C-95A1-431E-8E38-AA614A14CDCF}" type="slidenum">
              <a:rPr kumimoji="1" lang="ja-JP" altLang="en-US" smtClean="0"/>
              <a:pPr/>
              <a:t>40</a:t>
            </a:fld>
            <a:endParaRPr kumimoji="1" lang="ja-JP" altLang="en-US" dirty="0"/>
          </a:p>
        </p:txBody>
      </p:sp>
      <p:sp>
        <p:nvSpPr>
          <p:cNvPr id="5" name="テキスト ボックス 4">
            <a:extLst>
              <a:ext uri="{FF2B5EF4-FFF2-40B4-BE49-F238E27FC236}">
                <a16:creationId xmlns:a16="http://schemas.microsoft.com/office/drawing/2014/main" id="{751C360D-A0A3-FA44-EF9D-5C7890250F64}"/>
              </a:ext>
            </a:extLst>
          </p:cNvPr>
          <p:cNvSpPr txBox="1"/>
          <p:nvPr/>
        </p:nvSpPr>
        <p:spPr>
          <a:xfrm>
            <a:off x="201529" y="5584806"/>
            <a:ext cx="8432117" cy="95410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Joo</a:t>
            </a:r>
            <a:r>
              <a:rPr kumimoji="1" lang="en-US" altLang="ja-JP" sz="1400" dirty="0">
                <a:latin typeface="Times New Roman" panose="02020603050405020304" pitchFamily="18" charset="0"/>
                <a:cs typeface="Times New Roman" panose="02020603050405020304" pitchFamily="18" charset="0"/>
              </a:rPr>
              <a:t>-Kyung Kim and Marie-Catherine de </a:t>
            </a:r>
            <a:r>
              <a:rPr kumimoji="1" lang="en-US" altLang="ja-JP" sz="1400" dirty="0" err="1">
                <a:latin typeface="Times New Roman" panose="02020603050405020304" pitchFamily="18" charset="0"/>
                <a:cs typeface="Times New Roman" panose="02020603050405020304" pitchFamily="18" charset="0"/>
              </a:rPr>
              <a:t>Marneffe</a:t>
            </a:r>
            <a:r>
              <a:rPr kumimoji="1" lang="en-US" altLang="ja-JP" sz="1400" dirty="0">
                <a:latin typeface="Times New Roman" panose="02020603050405020304" pitchFamily="18" charset="0"/>
                <a:cs typeface="Times New Roman" panose="02020603050405020304" pitchFamily="18" charset="0"/>
              </a:rPr>
              <a:t>. 2013. </a:t>
            </a:r>
          </a:p>
          <a:p>
            <a:r>
              <a:rPr kumimoji="1" lang="en-US" altLang="ja-JP" sz="1400" dirty="0">
                <a:latin typeface="Times New Roman" panose="02020603050405020304" pitchFamily="18" charset="0"/>
                <a:cs typeface="Times New Roman" panose="02020603050405020304" pitchFamily="18" charset="0"/>
              </a:rPr>
              <a:t>Deriving Adjectival Scales from Continuous Space Word Representations. </a:t>
            </a:r>
          </a:p>
          <a:p>
            <a:r>
              <a:rPr kumimoji="1" lang="en-US" altLang="ja-JP" sz="1400" dirty="0">
                <a:latin typeface="Times New Roman" panose="02020603050405020304" pitchFamily="18" charset="0"/>
                <a:cs typeface="Times New Roman" panose="02020603050405020304" pitchFamily="18" charset="0"/>
              </a:rPr>
              <a:t>In Proceedings of the 2013 Conference on Empirical Methods in Natural Language Processing, pages 1625–1630, </a:t>
            </a:r>
          </a:p>
          <a:p>
            <a:r>
              <a:rPr kumimoji="1" lang="en-US" altLang="ja-JP" sz="1400" dirty="0">
                <a:latin typeface="Times New Roman" panose="02020603050405020304" pitchFamily="18" charset="0"/>
                <a:cs typeface="Times New Roman" panose="02020603050405020304" pitchFamily="18" charset="0"/>
              </a:rPr>
              <a:t>Seattle, Washington, USA. Association for Computational Linguistics.</a:t>
            </a:r>
            <a:endParaRPr kumimoji="1" lang="ja-JP" altLang="en-US" sz="1400"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AA1A3588-8721-8402-EFB0-150F434E77BA}"/>
              </a:ext>
            </a:extLst>
          </p:cNvPr>
          <p:cNvPicPr>
            <a:picLocks noChangeAspect="1"/>
          </p:cNvPicPr>
          <p:nvPr/>
        </p:nvPicPr>
        <p:blipFill>
          <a:blip r:embed="rId2"/>
          <a:stretch>
            <a:fillRect/>
          </a:stretch>
        </p:blipFill>
        <p:spPr>
          <a:xfrm>
            <a:off x="1367929" y="2989732"/>
            <a:ext cx="5293222" cy="2595074"/>
          </a:xfrm>
          <a:prstGeom prst="rect">
            <a:avLst/>
          </a:prstGeom>
        </p:spPr>
      </p:pic>
    </p:spTree>
    <p:extLst>
      <p:ext uri="{BB962C8B-B14F-4D97-AF65-F5344CB8AC3E}">
        <p14:creationId xmlns:p14="http://schemas.microsoft.com/office/powerpoint/2010/main" val="10222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BD59C5-6983-4566-88EC-850A27F5A743}"/>
              </a:ext>
            </a:extLst>
          </p:cNvPr>
          <p:cNvSpPr>
            <a:spLocks noGrp="1"/>
          </p:cNvSpPr>
          <p:nvPr>
            <p:ph type="title"/>
          </p:nvPr>
        </p:nvSpPr>
        <p:spPr/>
        <p:txBody>
          <a:bodyPr>
            <a:normAutofit fontScale="90000"/>
          </a:bodyPr>
          <a:lstStyle/>
          <a:p>
            <a:r>
              <a:rPr lang="ja-JP" altLang="en-US" dirty="0"/>
              <a:t>単語ベクトルのまとめ</a:t>
            </a:r>
            <a:endParaRPr kumimoji="1" lang="ja-JP" altLang="en-US" dirty="0"/>
          </a:p>
        </p:txBody>
      </p:sp>
      <p:sp>
        <p:nvSpPr>
          <p:cNvPr id="3" name="コンテンツ プレースホルダー 2">
            <a:extLst>
              <a:ext uri="{FF2B5EF4-FFF2-40B4-BE49-F238E27FC236}">
                <a16:creationId xmlns:a16="http://schemas.microsoft.com/office/drawing/2014/main" id="{3AE184E2-B44B-4835-8CE5-1FD4AB15B826}"/>
              </a:ext>
            </a:extLst>
          </p:cNvPr>
          <p:cNvSpPr>
            <a:spLocks noGrp="1"/>
          </p:cNvSpPr>
          <p:nvPr>
            <p:ph idx="1"/>
          </p:nvPr>
        </p:nvSpPr>
        <p:spPr/>
        <p:txBody>
          <a:bodyPr>
            <a:normAutofit/>
          </a:bodyPr>
          <a:lstStyle/>
          <a:p>
            <a:r>
              <a:rPr kumimoji="1" lang="ja-JP" altLang="en-US" sz="2400" b="1" dirty="0"/>
              <a:t>語の類似性</a:t>
            </a:r>
            <a:r>
              <a:rPr kumimoji="1" lang="ja-JP" altLang="en-US" sz="2400" dirty="0"/>
              <a:t>を考慮</a:t>
            </a:r>
            <a:endParaRPr kumimoji="1" lang="en-US" altLang="ja-JP" sz="2400" dirty="0"/>
          </a:p>
          <a:p>
            <a:r>
              <a:rPr kumimoji="1" lang="ja-JP" altLang="en-US" sz="2400" b="1" dirty="0"/>
              <a:t>単語</a:t>
            </a:r>
            <a:r>
              <a:rPr kumimoji="1" lang="ja-JP" altLang="en-US" sz="2400" dirty="0"/>
              <a:t>は</a:t>
            </a:r>
            <a:r>
              <a:rPr kumimoji="1" lang="ja-JP" altLang="en-US" sz="2400" b="1" dirty="0"/>
              <a:t>特徴ベクトル（複数の数値の組）</a:t>
            </a:r>
            <a:r>
              <a:rPr kumimoji="1" lang="ja-JP" altLang="en-US" sz="2400" dirty="0"/>
              <a:t>で表現</a:t>
            </a:r>
            <a:endParaRPr kumimoji="1" lang="en-US" altLang="ja-JP" sz="2400" dirty="0"/>
          </a:p>
          <a:p>
            <a:r>
              <a:rPr kumimoji="1" lang="en-US" altLang="ja-JP" sz="2400" dirty="0"/>
              <a:t>Word2vec</a:t>
            </a:r>
            <a:r>
              <a:rPr kumimoji="1" lang="ja-JP" altLang="en-US" sz="2400" dirty="0"/>
              <a:t>は</a:t>
            </a:r>
            <a:r>
              <a:rPr kumimoji="1" lang="ja-JP" altLang="en-US" sz="2400" b="1" dirty="0"/>
              <a:t>分布仮説と学習に基づく手法．意味の近い単語は空間的に近くに配置</a:t>
            </a:r>
          </a:p>
          <a:p>
            <a:endParaRPr kumimoji="1" lang="en-US" altLang="ja-JP" sz="2400" b="1" dirty="0"/>
          </a:p>
          <a:p>
            <a:endParaRPr lang="en-US" altLang="ja-JP" sz="2400" dirty="0"/>
          </a:p>
          <a:p>
            <a:endParaRPr kumimoji="1" lang="en-US" altLang="ja-JP" sz="2400" dirty="0"/>
          </a:p>
          <a:p>
            <a:endParaRPr lang="en-US" altLang="ja-JP" sz="2400" dirty="0"/>
          </a:p>
          <a:p>
            <a:endParaRPr kumimoji="1" lang="en-US" altLang="ja-JP" sz="2400" dirty="0"/>
          </a:p>
          <a:p>
            <a:endParaRPr kumimoji="1" lang="en-US" altLang="ja-JP" sz="2400" dirty="0"/>
          </a:p>
          <a:p>
            <a:endParaRPr kumimoji="1" lang="en-US" altLang="ja-JP" sz="2400" dirty="0"/>
          </a:p>
          <a:p>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D46B2D30-7523-4DEC-8928-F247610ABAF1}"/>
              </a:ext>
            </a:extLst>
          </p:cNvPr>
          <p:cNvSpPr>
            <a:spLocks noGrp="1"/>
          </p:cNvSpPr>
          <p:nvPr>
            <p:ph type="sldNum" sz="quarter" idx="12"/>
          </p:nvPr>
        </p:nvSpPr>
        <p:spPr/>
        <p:txBody>
          <a:bodyPr/>
          <a:lstStyle/>
          <a:p>
            <a:fld id="{E205D82C-95A1-431E-8E38-AA614A14CDCF}" type="slidenum">
              <a:rPr kumimoji="1" lang="ja-JP" altLang="en-US" smtClean="0"/>
              <a:pPr/>
              <a:t>41</a:t>
            </a:fld>
            <a:endParaRPr kumimoji="1" lang="ja-JP" altLang="en-US" dirty="0"/>
          </a:p>
        </p:txBody>
      </p:sp>
      <p:pic>
        <p:nvPicPr>
          <p:cNvPr id="5" name="図 4">
            <a:extLst>
              <a:ext uri="{FF2B5EF4-FFF2-40B4-BE49-F238E27FC236}">
                <a16:creationId xmlns:a16="http://schemas.microsoft.com/office/drawing/2014/main" id="{C7D85F4B-2C9D-BE44-F780-C140E803CFAF}"/>
              </a:ext>
            </a:extLst>
          </p:cNvPr>
          <p:cNvPicPr>
            <a:picLocks noChangeAspect="1"/>
          </p:cNvPicPr>
          <p:nvPr/>
        </p:nvPicPr>
        <p:blipFill>
          <a:blip r:embed="rId2"/>
          <a:stretch>
            <a:fillRect/>
          </a:stretch>
        </p:blipFill>
        <p:spPr>
          <a:xfrm>
            <a:off x="3166790" y="2910894"/>
            <a:ext cx="947162" cy="1529765"/>
          </a:xfrm>
          <a:prstGeom prst="rect">
            <a:avLst/>
          </a:prstGeom>
        </p:spPr>
      </p:pic>
      <p:sp>
        <p:nvSpPr>
          <p:cNvPr id="6" name="テキスト ボックス 5">
            <a:extLst>
              <a:ext uri="{FF2B5EF4-FFF2-40B4-BE49-F238E27FC236}">
                <a16:creationId xmlns:a16="http://schemas.microsoft.com/office/drawing/2014/main" id="{1815CCA6-6DD0-0688-FC7B-7190D4731177}"/>
              </a:ext>
            </a:extLst>
          </p:cNvPr>
          <p:cNvSpPr txBox="1"/>
          <p:nvPr/>
        </p:nvSpPr>
        <p:spPr>
          <a:xfrm>
            <a:off x="2042017" y="4409189"/>
            <a:ext cx="3196709" cy="707886"/>
          </a:xfrm>
          <a:prstGeom prst="rect">
            <a:avLst/>
          </a:prstGeom>
          <a:noFill/>
        </p:spPr>
        <p:txBody>
          <a:bodyPr wrap="square" rtlCol="0">
            <a:spAutoFit/>
          </a:bodyPr>
          <a:lstStyle/>
          <a:p>
            <a:pPr algn="ctr"/>
            <a:r>
              <a:rPr kumimoji="1" lang="ja-JP" altLang="en-US" sz="2000" dirty="0"/>
              <a:t>多数の数値</a:t>
            </a:r>
            <a:endParaRPr kumimoji="1" lang="en-US" altLang="ja-JP" sz="2000" dirty="0"/>
          </a:p>
          <a:p>
            <a:pPr algn="ctr"/>
            <a:r>
              <a:rPr kumimoji="1" lang="ja-JP" altLang="en-US" sz="2000" dirty="0"/>
              <a:t>（ここでは </a:t>
            </a:r>
            <a:r>
              <a:rPr kumimoji="1" lang="en-US" altLang="ja-JP" sz="2000" dirty="0"/>
              <a:t>300</a:t>
            </a:r>
            <a:r>
              <a:rPr kumimoji="1" lang="ja-JP" altLang="en-US" sz="2000" dirty="0"/>
              <a:t>個の数値）</a:t>
            </a:r>
          </a:p>
        </p:txBody>
      </p:sp>
      <p:sp>
        <p:nvSpPr>
          <p:cNvPr id="7" name="テキスト ボックス 6">
            <a:extLst>
              <a:ext uri="{FF2B5EF4-FFF2-40B4-BE49-F238E27FC236}">
                <a16:creationId xmlns:a16="http://schemas.microsoft.com/office/drawing/2014/main" id="{C84A2E10-13A8-A88F-BBFD-D91E1785C24E}"/>
              </a:ext>
            </a:extLst>
          </p:cNvPr>
          <p:cNvSpPr txBox="1"/>
          <p:nvPr/>
        </p:nvSpPr>
        <p:spPr>
          <a:xfrm>
            <a:off x="527599" y="3932775"/>
            <a:ext cx="1197764" cy="523220"/>
          </a:xfrm>
          <a:prstGeom prst="rect">
            <a:avLst/>
          </a:prstGeom>
          <a:noFill/>
        </p:spPr>
        <p:txBody>
          <a:bodyPr wrap="square" rtlCol="0">
            <a:spAutoFit/>
          </a:bodyPr>
          <a:lstStyle/>
          <a:p>
            <a:pPr algn="ctr"/>
            <a:r>
              <a:rPr kumimoji="1" lang="en-US" altLang="ja-JP" sz="2800" dirty="0"/>
              <a:t>iPhone</a:t>
            </a:r>
            <a:endParaRPr kumimoji="1" lang="ja-JP" altLang="en-US" sz="2800" dirty="0"/>
          </a:p>
        </p:txBody>
      </p:sp>
      <p:sp>
        <p:nvSpPr>
          <p:cNvPr id="8" name="矢印: 右 7">
            <a:extLst>
              <a:ext uri="{FF2B5EF4-FFF2-40B4-BE49-F238E27FC236}">
                <a16:creationId xmlns:a16="http://schemas.microsoft.com/office/drawing/2014/main" id="{0496CDFF-EE20-7A1E-944A-A484C7CEC458}"/>
              </a:ext>
            </a:extLst>
          </p:cNvPr>
          <p:cNvSpPr/>
          <p:nvPr/>
        </p:nvSpPr>
        <p:spPr>
          <a:xfrm>
            <a:off x="1878292" y="3948222"/>
            <a:ext cx="55826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DA1FF59-434C-7C16-691B-3D8C7B402685}"/>
              </a:ext>
            </a:extLst>
          </p:cNvPr>
          <p:cNvSpPr txBox="1"/>
          <p:nvPr/>
        </p:nvSpPr>
        <p:spPr>
          <a:xfrm>
            <a:off x="1266772" y="4531439"/>
            <a:ext cx="1107997" cy="461665"/>
          </a:xfrm>
          <a:prstGeom prst="rect">
            <a:avLst/>
          </a:prstGeom>
          <a:noFill/>
        </p:spPr>
        <p:txBody>
          <a:bodyPr wrap="square" rtlCol="0">
            <a:spAutoFit/>
          </a:bodyPr>
          <a:lstStyle/>
          <a:p>
            <a:pPr algn="ctr"/>
            <a:r>
              <a:rPr kumimoji="1" lang="ja-JP" altLang="en-US" sz="2400" dirty="0"/>
              <a:t>数値化</a:t>
            </a:r>
          </a:p>
        </p:txBody>
      </p:sp>
      <p:sp>
        <p:nvSpPr>
          <p:cNvPr id="10" name="テキスト ボックス 9">
            <a:extLst>
              <a:ext uri="{FF2B5EF4-FFF2-40B4-BE49-F238E27FC236}">
                <a16:creationId xmlns:a16="http://schemas.microsoft.com/office/drawing/2014/main" id="{4B2429DD-AC0C-2EE4-BF7F-609CE481BD97}"/>
              </a:ext>
            </a:extLst>
          </p:cNvPr>
          <p:cNvSpPr txBox="1"/>
          <p:nvPr/>
        </p:nvSpPr>
        <p:spPr>
          <a:xfrm>
            <a:off x="723976" y="3455592"/>
            <a:ext cx="800219" cy="461665"/>
          </a:xfrm>
          <a:prstGeom prst="rect">
            <a:avLst/>
          </a:prstGeom>
          <a:noFill/>
        </p:spPr>
        <p:txBody>
          <a:bodyPr wrap="square" rtlCol="0">
            <a:spAutoFit/>
          </a:bodyPr>
          <a:lstStyle/>
          <a:p>
            <a:pPr algn="ctr"/>
            <a:r>
              <a:rPr kumimoji="1" lang="ja-JP" altLang="en-US" sz="2400" dirty="0"/>
              <a:t>単語</a:t>
            </a:r>
          </a:p>
        </p:txBody>
      </p:sp>
      <p:pic>
        <p:nvPicPr>
          <p:cNvPr id="17" name="図 16">
            <a:extLst>
              <a:ext uri="{FF2B5EF4-FFF2-40B4-BE49-F238E27FC236}">
                <a16:creationId xmlns:a16="http://schemas.microsoft.com/office/drawing/2014/main" id="{B8CB5713-824C-FB41-0BAB-A5B439B79CB4}"/>
              </a:ext>
            </a:extLst>
          </p:cNvPr>
          <p:cNvPicPr>
            <a:picLocks noChangeAspect="1"/>
          </p:cNvPicPr>
          <p:nvPr/>
        </p:nvPicPr>
        <p:blipFill>
          <a:blip r:embed="rId3"/>
          <a:stretch>
            <a:fillRect/>
          </a:stretch>
        </p:blipFill>
        <p:spPr>
          <a:xfrm>
            <a:off x="5324169" y="3006122"/>
            <a:ext cx="3458884" cy="1813528"/>
          </a:xfrm>
          <a:prstGeom prst="rect">
            <a:avLst/>
          </a:prstGeom>
          <a:ln>
            <a:solidFill>
              <a:schemeClr val="accent1"/>
            </a:solidFill>
          </a:ln>
        </p:spPr>
      </p:pic>
    </p:spTree>
    <p:extLst>
      <p:ext uri="{BB962C8B-B14F-4D97-AF65-F5344CB8AC3E}">
        <p14:creationId xmlns:p14="http://schemas.microsoft.com/office/powerpoint/2010/main" val="2454183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a:t>Google Colaboratory</a:t>
            </a: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3" name="図 2">
            <a:extLst>
              <a:ext uri="{FF2B5EF4-FFF2-40B4-BE49-F238E27FC236}">
                <a16:creationId xmlns:a16="http://schemas.microsoft.com/office/drawing/2014/main" id="{F0558DDF-98E0-43A8-8B8E-5BB88D48B476}"/>
              </a:ext>
            </a:extLst>
          </p:cNvPr>
          <p:cNvPicPr>
            <a:picLocks noChangeAspect="1"/>
          </p:cNvPicPr>
          <p:nvPr/>
        </p:nvPicPr>
        <p:blipFill>
          <a:blip r:embed="rId2"/>
          <a:stretch>
            <a:fillRect/>
          </a:stretch>
        </p:blipFill>
        <p:spPr>
          <a:xfrm>
            <a:off x="793485" y="791399"/>
            <a:ext cx="5045511" cy="2755058"/>
          </a:xfrm>
          <a:prstGeom prst="rect">
            <a:avLst/>
          </a:prstGeom>
        </p:spPr>
      </p:pic>
      <p:sp>
        <p:nvSpPr>
          <p:cNvPr id="11" name="コンテンツ プレースホルダー 2">
            <a:extLst>
              <a:ext uri="{FF2B5EF4-FFF2-40B4-BE49-F238E27FC236}">
                <a16:creationId xmlns:a16="http://schemas.microsoft.com/office/drawing/2014/main" id="{A1DC3C08-04DB-474F-9FEC-AF2C2226EBA3}"/>
              </a:ext>
            </a:extLst>
          </p:cNvPr>
          <p:cNvSpPr txBox="1">
            <a:spLocks/>
          </p:cNvSpPr>
          <p:nvPr/>
        </p:nvSpPr>
        <p:spPr>
          <a:xfrm>
            <a:off x="237440" y="3837765"/>
            <a:ext cx="9144000" cy="281563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URL: </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https://colab.research.google.com/</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ja-JP" altLang="en-US"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オンラインで動く</a:t>
            </a:r>
            <a:endParaRPr kumimoji="1" lang="en-US" altLang="ja-JP"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en-US" altLang="ja-JP" sz="28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Python </a:t>
            </a:r>
            <a:r>
              <a:rPr kumimoji="1" lang="ja-JP" altLang="en-US" sz="28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のノートブック</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の機能を持つ</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Python </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や種々の機能が</a:t>
            </a:r>
            <a:r>
              <a:rPr kumimoji="1" lang="ja-JP" altLang="en-US"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インストール済み</a:t>
            </a:r>
            <a:endParaRPr kumimoji="1" lang="en-US" altLang="ja-JP"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本格的な利用</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には，</a:t>
            </a:r>
            <a:r>
              <a:rPr kumimoji="1" lang="en-US" altLang="ja-JP"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Google </a:t>
            </a:r>
            <a:r>
              <a:rPr kumimoji="1" lang="ja-JP" altLang="en-US"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アカウントが必要</a:t>
            </a:r>
            <a:endParaRPr kumimoji="1" lang="en-US" altLang="ja-JP" sz="2800" b="1" i="0" u="sng"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pic>
        <p:nvPicPr>
          <p:cNvPr id="15" name="図 14"/>
          <p:cNvPicPr>
            <a:picLocks noChangeAspect="1"/>
          </p:cNvPicPr>
          <p:nvPr/>
        </p:nvPicPr>
        <p:blipFill>
          <a:blip r:embed="rId4"/>
          <a:stretch>
            <a:fillRect/>
          </a:stretch>
        </p:blipFill>
        <p:spPr>
          <a:xfrm>
            <a:off x="6024377" y="749930"/>
            <a:ext cx="2523495" cy="3113667"/>
          </a:xfrm>
          <a:prstGeom prst="rect">
            <a:avLst/>
          </a:prstGeom>
        </p:spPr>
      </p:pic>
    </p:spTree>
    <p:extLst>
      <p:ext uri="{BB962C8B-B14F-4D97-AF65-F5344CB8AC3E}">
        <p14:creationId xmlns:p14="http://schemas.microsoft.com/office/powerpoint/2010/main" val="782218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42AEF-B08F-437D-9221-B23CF382D25F}"/>
              </a:ext>
            </a:extLst>
          </p:cNvPr>
          <p:cNvSpPr>
            <a:spLocks noGrp="1"/>
          </p:cNvSpPr>
          <p:nvPr>
            <p:ph type="title"/>
          </p:nvPr>
        </p:nvSpPr>
        <p:spPr/>
        <p:txBody>
          <a:bodyPr>
            <a:noAutofit/>
          </a:bodyPr>
          <a:lstStyle/>
          <a:p>
            <a:r>
              <a:rPr lang="en-US" altLang="ja-JP" dirty="0"/>
              <a:t>Google </a:t>
            </a:r>
            <a:r>
              <a:rPr lang="en-US" altLang="ja-JP" dirty="0" err="1"/>
              <a:t>Colaboratory</a:t>
            </a:r>
            <a:r>
              <a:rPr lang="en-US" altLang="ja-JP" dirty="0"/>
              <a:t> </a:t>
            </a:r>
            <a:r>
              <a:rPr lang="ja-JP" altLang="en-US" dirty="0"/>
              <a:t>の全体画面</a:t>
            </a:r>
          </a:p>
        </p:txBody>
      </p:sp>
      <p:sp>
        <p:nvSpPr>
          <p:cNvPr id="4" name="スライド番号プレースホルダー 3">
            <a:extLst>
              <a:ext uri="{FF2B5EF4-FFF2-40B4-BE49-F238E27FC236}">
                <a16:creationId xmlns:a16="http://schemas.microsoft.com/office/drawing/2014/main" id="{4341B69F-7CA2-436D-B261-E84CD5DC2C20}"/>
              </a:ext>
            </a:extLst>
          </p:cNvPr>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7D6F62B7-F711-49BA-9A01-438FB52A0960}"/>
              </a:ext>
            </a:extLst>
          </p:cNvPr>
          <p:cNvPicPr>
            <a:picLocks noChangeAspect="1"/>
          </p:cNvPicPr>
          <p:nvPr/>
        </p:nvPicPr>
        <p:blipFill>
          <a:blip r:embed="rId2"/>
          <a:stretch>
            <a:fillRect/>
          </a:stretch>
        </p:blipFill>
        <p:spPr>
          <a:xfrm>
            <a:off x="3158512" y="861570"/>
            <a:ext cx="3362766" cy="4997918"/>
          </a:xfrm>
          <a:prstGeom prst="rect">
            <a:avLst/>
          </a:prstGeom>
        </p:spPr>
      </p:pic>
      <p:sp>
        <p:nvSpPr>
          <p:cNvPr id="6" name="テキスト ボックス 5">
            <a:extLst>
              <a:ext uri="{FF2B5EF4-FFF2-40B4-BE49-F238E27FC236}">
                <a16:creationId xmlns:a16="http://schemas.microsoft.com/office/drawing/2014/main" id="{8CCF2DCE-31E4-4903-9C8C-77136399F330}"/>
              </a:ext>
            </a:extLst>
          </p:cNvPr>
          <p:cNvSpPr txBox="1"/>
          <p:nvPr/>
        </p:nvSpPr>
        <p:spPr>
          <a:xfrm>
            <a:off x="3257550" y="5964860"/>
            <a:ext cx="4195739" cy="46166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Web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ブラウザの画面</a:t>
            </a:r>
          </a:p>
        </p:txBody>
      </p:sp>
      <p:sp>
        <p:nvSpPr>
          <p:cNvPr id="7" name="正方形/長方形 6">
            <a:extLst>
              <a:ext uri="{FF2B5EF4-FFF2-40B4-BE49-F238E27FC236}">
                <a16:creationId xmlns:a16="http://schemas.microsoft.com/office/drawing/2014/main" id="{3270AE1E-983B-4862-829B-3457EECAB4AE}"/>
              </a:ext>
            </a:extLst>
          </p:cNvPr>
          <p:cNvSpPr/>
          <p:nvPr/>
        </p:nvSpPr>
        <p:spPr>
          <a:xfrm>
            <a:off x="3037974" y="1833470"/>
            <a:ext cx="439153" cy="1515596"/>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B25FA58C-0C0F-43F1-B8A0-ACFD19C81443}"/>
              </a:ext>
            </a:extLst>
          </p:cNvPr>
          <p:cNvSpPr txBox="1"/>
          <p:nvPr/>
        </p:nvSpPr>
        <p:spPr>
          <a:xfrm>
            <a:off x="0" y="1991103"/>
            <a:ext cx="2971384" cy="120032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rPr>
              <a:t>（目次，検索と置換，変数，ファイル）</a:t>
            </a:r>
          </a:p>
        </p:txBody>
      </p:sp>
      <p:sp>
        <p:nvSpPr>
          <p:cNvPr id="9" name="正方形/長方形 8">
            <a:extLst>
              <a:ext uri="{FF2B5EF4-FFF2-40B4-BE49-F238E27FC236}">
                <a16:creationId xmlns:a16="http://schemas.microsoft.com/office/drawing/2014/main" id="{B20C5993-CF72-4B64-AE74-C057F45C8B32}"/>
              </a:ext>
            </a:extLst>
          </p:cNvPr>
          <p:cNvSpPr/>
          <p:nvPr/>
        </p:nvSpPr>
        <p:spPr>
          <a:xfrm flipV="1">
            <a:off x="3543717" y="1561208"/>
            <a:ext cx="2935288" cy="260230"/>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76E22D6B-4D1B-4CE5-B959-99836D7016A3}"/>
              </a:ext>
            </a:extLst>
          </p:cNvPr>
          <p:cNvSpPr txBox="1"/>
          <p:nvPr/>
        </p:nvSpPr>
        <p:spPr>
          <a:xfrm>
            <a:off x="6479005" y="1259056"/>
            <a:ext cx="1828416" cy="46166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6B196387-7AD1-419E-8475-336F9CB27008}"/>
              </a:ext>
            </a:extLst>
          </p:cNvPr>
          <p:cNvSpPr/>
          <p:nvPr/>
        </p:nvSpPr>
        <p:spPr>
          <a:xfrm flipV="1">
            <a:off x="3543717" y="1860988"/>
            <a:ext cx="1226804" cy="260230"/>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DA891376-CC4E-4950-912E-3AED1CEF7776}"/>
              </a:ext>
            </a:extLst>
          </p:cNvPr>
          <p:cNvSpPr/>
          <p:nvPr/>
        </p:nvSpPr>
        <p:spPr>
          <a:xfrm flipV="1">
            <a:off x="3562231" y="2263595"/>
            <a:ext cx="2856615" cy="3595893"/>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FF89C7F2-7E2C-4156-AFA6-A6EC6F4C212A}"/>
              </a:ext>
            </a:extLst>
          </p:cNvPr>
          <p:cNvSpPr txBox="1"/>
          <p:nvPr/>
        </p:nvSpPr>
        <p:spPr>
          <a:xfrm>
            <a:off x="4849305" y="1860988"/>
            <a:ext cx="3876422" cy="830997"/>
          </a:xfrm>
          <a:prstGeom prst="rect">
            <a:avLst/>
          </a:prstGeom>
          <a:solidFill>
            <a:schemeClr val="bg1"/>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rPr>
              <a:t>コードセル，テキストセルの追加</a:t>
            </a:r>
            <a:endParaRPr kumimoji="1" lang="en-US" altLang="ja-JP"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83ECF4E7-13B2-45E1-ADD2-F0E51AFC2569}"/>
              </a:ext>
            </a:extLst>
          </p:cNvPr>
          <p:cNvSpPr txBox="1"/>
          <p:nvPr/>
        </p:nvSpPr>
        <p:spPr>
          <a:xfrm>
            <a:off x="6521278" y="3444739"/>
            <a:ext cx="2622722" cy="1200329"/>
          </a:xfrm>
          <a:prstGeom prst="rect">
            <a:avLst/>
          </a:prstGeom>
          <a:solidFill>
            <a:schemeClr val="bg1"/>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rPr>
              <a:t>コードセル，</a:t>
            </a:r>
            <a:endParaRPr kumimoji="1" lang="en-US" altLang="ja-JP"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rPr>
              <a:t>テキストセルの</a:t>
            </a:r>
            <a:endParaRPr kumimoji="1" lang="en-US" altLang="ja-JP"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rPr>
              <a:t>並び</a:t>
            </a:r>
            <a:endParaRPr kumimoji="1" lang="en-US" altLang="ja-JP"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35459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74F5B-34CF-4BDF-8FBE-200E7B3DDEC2}"/>
              </a:ext>
            </a:extLst>
          </p:cNvPr>
          <p:cNvSpPr>
            <a:spLocks noGrp="1"/>
          </p:cNvSpPr>
          <p:nvPr>
            <p:ph type="title"/>
          </p:nvPr>
        </p:nvSpPr>
        <p:spPr/>
        <p:txBody>
          <a:bodyPr>
            <a:noAutofit/>
          </a:bodyPr>
          <a:lstStyle/>
          <a:p>
            <a:r>
              <a:rPr lang="en-US" altLang="ja-JP" dirty="0"/>
              <a:t>Google </a:t>
            </a:r>
            <a:r>
              <a:rPr lang="en-US" altLang="ja-JP" dirty="0" err="1"/>
              <a:t>Colaboratory</a:t>
            </a:r>
            <a:r>
              <a:rPr lang="en-US" altLang="ja-JP" dirty="0"/>
              <a:t> </a:t>
            </a:r>
            <a:r>
              <a:rPr lang="ja-JP" altLang="en-US" dirty="0"/>
              <a:t>のノートブック</a:t>
            </a:r>
          </a:p>
        </p:txBody>
      </p:sp>
      <p:sp>
        <p:nvSpPr>
          <p:cNvPr id="3" name="コンテンツ プレースホルダー 2">
            <a:extLst>
              <a:ext uri="{FF2B5EF4-FFF2-40B4-BE49-F238E27FC236}">
                <a16:creationId xmlns:a16="http://schemas.microsoft.com/office/drawing/2014/main" id="{59F8E0BD-F682-400F-93B0-74192A91E8D4}"/>
              </a:ext>
            </a:extLst>
          </p:cNvPr>
          <p:cNvSpPr>
            <a:spLocks noGrp="1"/>
          </p:cNvSpPr>
          <p:nvPr>
            <p:ph idx="1"/>
          </p:nvPr>
        </p:nvSpPr>
        <p:spPr>
          <a:xfrm>
            <a:off x="321845" y="760779"/>
            <a:ext cx="8461208" cy="5333166"/>
          </a:xfrm>
        </p:spPr>
        <p:txBody>
          <a:bodyPr>
            <a:noAutofit/>
          </a:bodyPr>
          <a:lstStyle/>
          <a:p>
            <a:pPr marL="0" indent="0">
              <a:buNone/>
            </a:pPr>
            <a:r>
              <a:rPr lang="ja-JP" altLang="en-US" b="1" dirty="0">
                <a:solidFill>
                  <a:srgbClr val="C00000"/>
                </a:solidFill>
              </a:rPr>
              <a:t>コードセル</a:t>
            </a:r>
            <a:r>
              <a:rPr lang="ja-JP" altLang="en-US" dirty="0"/>
              <a:t>，</a:t>
            </a:r>
            <a:r>
              <a:rPr lang="ja-JP" altLang="en-US" b="1" dirty="0">
                <a:solidFill>
                  <a:srgbClr val="C00000"/>
                </a:solidFill>
              </a:rPr>
              <a:t>テキストセル</a:t>
            </a:r>
            <a:r>
              <a:rPr lang="ja-JP" altLang="en-US" dirty="0"/>
              <a:t>の２種類</a:t>
            </a:r>
            <a:endParaRPr lang="en-US" altLang="ja-JP" dirty="0"/>
          </a:p>
          <a:p>
            <a:r>
              <a:rPr lang="ja-JP" altLang="en-US" b="1" dirty="0">
                <a:solidFill>
                  <a:srgbClr val="C00000"/>
                </a:solidFill>
              </a:rPr>
              <a:t>コードセル</a:t>
            </a:r>
            <a:r>
              <a:rPr lang="ja-JP" altLang="en-US" dirty="0"/>
              <a:t>： </a:t>
            </a:r>
            <a:r>
              <a:rPr lang="en-US" altLang="ja-JP" dirty="0"/>
              <a:t>Python </a:t>
            </a:r>
            <a:r>
              <a:rPr lang="ja-JP" altLang="en-US" dirty="0"/>
              <a:t>プログラム，コマンド，実行結果</a:t>
            </a:r>
            <a:endParaRPr lang="en-US" altLang="ja-JP" dirty="0"/>
          </a:p>
          <a:p>
            <a:r>
              <a:rPr lang="ja-JP" altLang="en-US" b="1" dirty="0">
                <a:solidFill>
                  <a:srgbClr val="C00000"/>
                </a:solidFill>
              </a:rPr>
              <a:t>テキストセル</a:t>
            </a:r>
            <a:r>
              <a:rPr lang="ja-JP" altLang="en-US" dirty="0"/>
              <a:t>：説明文，図</a:t>
            </a:r>
            <a:endParaRPr lang="en-US" altLang="ja-JP" dirty="0"/>
          </a:p>
          <a:p>
            <a:pPr marL="0" indent="0">
              <a:buNone/>
            </a:pP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2FD5F09B-715D-487E-96B5-1AEB3D07A2AC}"/>
              </a:ext>
            </a:extLst>
          </p:cNvPr>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F93C9DB6-2837-4C62-B3D2-566EC4BA48EF}"/>
              </a:ext>
            </a:extLst>
          </p:cNvPr>
          <p:cNvSpPr txBox="1"/>
          <p:nvPr/>
        </p:nvSpPr>
        <p:spPr>
          <a:xfrm>
            <a:off x="4974496" y="2788635"/>
            <a:ext cx="2031325"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テキストセル</a:t>
            </a:r>
          </a:p>
        </p:txBody>
      </p:sp>
      <p:sp>
        <p:nvSpPr>
          <p:cNvPr id="8" name="テキスト ボックス 7">
            <a:extLst>
              <a:ext uri="{FF2B5EF4-FFF2-40B4-BE49-F238E27FC236}">
                <a16:creationId xmlns:a16="http://schemas.microsoft.com/office/drawing/2014/main" id="{D1BCB0C1-C06A-4D79-BB5A-BB0A56479839}"/>
              </a:ext>
            </a:extLst>
          </p:cNvPr>
          <p:cNvSpPr txBox="1"/>
          <p:nvPr/>
        </p:nvSpPr>
        <p:spPr>
          <a:xfrm>
            <a:off x="4974496" y="3457232"/>
            <a:ext cx="1723549"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コードセル</a:t>
            </a:r>
          </a:p>
        </p:txBody>
      </p:sp>
      <p:sp>
        <p:nvSpPr>
          <p:cNvPr id="9" name="テキスト ボックス 8">
            <a:extLst>
              <a:ext uri="{FF2B5EF4-FFF2-40B4-BE49-F238E27FC236}">
                <a16:creationId xmlns:a16="http://schemas.microsoft.com/office/drawing/2014/main" id="{64EE1A5B-50D5-43B4-85D0-B1D4C84CB6AC}"/>
              </a:ext>
            </a:extLst>
          </p:cNvPr>
          <p:cNvSpPr txBox="1"/>
          <p:nvPr/>
        </p:nvSpPr>
        <p:spPr>
          <a:xfrm>
            <a:off x="4974496" y="4818858"/>
            <a:ext cx="2031325"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テキストセル</a:t>
            </a:r>
          </a:p>
        </p:txBody>
      </p:sp>
      <p:sp>
        <p:nvSpPr>
          <p:cNvPr id="11" name="テキスト ボックス 10">
            <a:extLst>
              <a:ext uri="{FF2B5EF4-FFF2-40B4-BE49-F238E27FC236}">
                <a16:creationId xmlns:a16="http://schemas.microsoft.com/office/drawing/2014/main" id="{921DC2B4-C57B-4C70-BF39-64997678B5EB}"/>
              </a:ext>
            </a:extLst>
          </p:cNvPr>
          <p:cNvSpPr txBox="1"/>
          <p:nvPr/>
        </p:nvSpPr>
        <p:spPr>
          <a:xfrm>
            <a:off x="4926526" y="5835793"/>
            <a:ext cx="1723549"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コードセル</a:t>
            </a:r>
          </a:p>
        </p:txBody>
      </p:sp>
      <p:pic>
        <p:nvPicPr>
          <p:cNvPr id="10" name="図 9"/>
          <p:cNvPicPr>
            <a:picLocks noChangeAspect="1"/>
          </p:cNvPicPr>
          <p:nvPr/>
        </p:nvPicPr>
        <p:blipFill>
          <a:blip r:embed="rId2"/>
          <a:stretch>
            <a:fillRect/>
          </a:stretch>
        </p:blipFill>
        <p:spPr>
          <a:xfrm>
            <a:off x="1911583" y="2774760"/>
            <a:ext cx="2938272" cy="4114865"/>
          </a:xfrm>
          <a:prstGeom prst="rect">
            <a:avLst/>
          </a:prstGeom>
        </p:spPr>
      </p:pic>
      <p:cxnSp>
        <p:nvCxnSpPr>
          <p:cNvPr id="13" name="直線矢印コネクタ 12">
            <a:extLst>
              <a:ext uri="{FF2B5EF4-FFF2-40B4-BE49-F238E27FC236}">
                <a16:creationId xmlns:a16="http://schemas.microsoft.com/office/drawing/2014/main" id="{2B1F04AD-4C59-4274-9918-38343D2041EA}"/>
              </a:ext>
            </a:extLst>
          </p:cNvPr>
          <p:cNvCxnSpPr>
            <a:cxnSpLocks/>
          </p:cNvCxnSpPr>
          <p:nvPr/>
        </p:nvCxnSpPr>
        <p:spPr>
          <a:xfrm flipH="1">
            <a:off x="4067549" y="3012388"/>
            <a:ext cx="782306" cy="7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B1F04AD-4C59-4274-9918-38343D2041EA}"/>
              </a:ext>
            </a:extLst>
          </p:cNvPr>
          <p:cNvCxnSpPr>
            <a:cxnSpLocks/>
          </p:cNvCxnSpPr>
          <p:nvPr/>
        </p:nvCxnSpPr>
        <p:spPr>
          <a:xfrm flipH="1">
            <a:off x="4067549" y="6059546"/>
            <a:ext cx="782306" cy="7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B1F04AD-4C59-4274-9918-38343D2041EA}"/>
              </a:ext>
            </a:extLst>
          </p:cNvPr>
          <p:cNvCxnSpPr>
            <a:cxnSpLocks/>
          </p:cNvCxnSpPr>
          <p:nvPr/>
        </p:nvCxnSpPr>
        <p:spPr>
          <a:xfrm flipH="1">
            <a:off x="4067549" y="3680985"/>
            <a:ext cx="782306" cy="7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B1F04AD-4C59-4274-9918-38343D2041EA}"/>
              </a:ext>
            </a:extLst>
          </p:cNvPr>
          <p:cNvCxnSpPr>
            <a:cxnSpLocks/>
          </p:cNvCxnSpPr>
          <p:nvPr/>
        </p:nvCxnSpPr>
        <p:spPr>
          <a:xfrm flipH="1">
            <a:off x="4067549" y="5014276"/>
            <a:ext cx="782306" cy="7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591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fontScale="90000"/>
          </a:bodyPr>
          <a:lstStyle/>
          <a:p>
            <a:pPr algn="l"/>
            <a:r>
              <a:rPr lang="ja-JP" altLang="en-US" dirty="0"/>
              <a:t>演習３．単語の特徴ベクトルと単語の類似度</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endParaRPr lang="en-US" altLang="ja-JP" sz="2400"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997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FBF65-11D2-420F-78DA-1AE840204D73}"/>
              </a:ext>
            </a:extLst>
          </p:cNvPr>
          <p:cNvSpPr>
            <a:spLocks noGrp="1"/>
          </p:cNvSpPr>
          <p:nvPr>
            <p:ph type="title"/>
          </p:nvPr>
        </p:nvSpPr>
        <p:spPr>
          <a:xfrm>
            <a:off x="321845" y="175028"/>
            <a:ext cx="8461208" cy="593322"/>
          </a:xfrm>
        </p:spPr>
        <p:txBody>
          <a:bodyPr>
            <a:normAutofit/>
          </a:bodyPr>
          <a:lstStyle/>
          <a:p>
            <a:r>
              <a:rPr kumimoji="1" lang="ja-JP" altLang="en-US" dirty="0"/>
              <a:t>① </a:t>
            </a:r>
            <a:r>
              <a:rPr lang="ja-JP" altLang="en-US" dirty="0"/>
              <a:t>単語の特徴ベクトル，単語の類似度</a:t>
            </a:r>
            <a:endParaRPr kumimoji="1" lang="ja-JP" altLang="en-US" dirty="0"/>
          </a:p>
        </p:txBody>
      </p:sp>
      <p:sp>
        <p:nvSpPr>
          <p:cNvPr id="3" name="コンテンツ プレースホルダー 2">
            <a:extLst>
              <a:ext uri="{FF2B5EF4-FFF2-40B4-BE49-F238E27FC236}">
                <a16:creationId xmlns:a16="http://schemas.microsoft.com/office/drawing/2014/main" id="{65DFEAB2-DEDE-65EC-1DE7-BA095DEED1A4}"/>
              </a:ext>
            </a:extLst>
          </p:cNvPr>
          <p:cNvSpPr>
            <a:spLocks noGrp="1"/>
          </p:cNvSpPr>
          <p:nvPr>
            <p:ph idx="1"/>
          </p:nvPr>
        </p:nvSpPr>
        <p:spPr>
          <a:xfrm>
            <a:off x="321845" y="846253"/>
            <a:ext cx="8461208" cy="5759084"/>
          </a:xfrm>
        </p:spPr>
        <p:txBody>
          <a:bodyPr>
            <a:normAutofit/>
          </a:bodyPr>
          <a:lstStyle/>
          <a:p>
            <a:pPr marL="514350" indent="-514350">
              <a:buFont typeface="+mj-lt"/>
              <a:buAutoNum type="arabicPeriod"/>
            </a:pPr>
            <a:r>
              <a:rPr kumimoji="1" lang="en-US" altLang="ja-JP" sz="2400" b="1" dirty="0"/>
              <a:t>Google </a:t>
            </a:r>
            <a:r>
              <a:rPr kumimoji="1" lang="en-US" altLang="ja-JP" sz="2400" b="1" dirty="0" err="1"/>
              <a:t>Colab</a:t>
            </a:r>
            <a:r>
              <a:rPr kumimoji="1" lang="ja-JP" altLang="en-US" sz="2400" b="1" dirty="0"/>
              <a:t>のページにアクセス</a:t>
            </a:r>
            <a:endParaRPr kumimoji="1" lang="en-US" altLang="ja-JP" sz="2400" b="1" dirty="0"/>
          </a:p>
          <a:p>
            <a:pPr marL="0" indent="0">
              <a:buNone/>
            </a:pPr>
            <a:r>
              <a:rPr lang="en-US" altLang="ja-JP" sz="2400" dirty="0">
                <a:hlinkClick r:id="rId2"/>
              </a:rPr>
              <a:t>https://colab.research.google.com/drive/1E86OSq90AyI1z-ULE6hNoVmpCJ_7fCR8?usp=sharing</a:t>
            </a:r>
            <a:endParaRPr lang="en-US" altLang="ja-JP" sz="2400" dirty="0"/>
          </a:p>
          <a:p>
            <a:pPr marL="0" indent="0">
              <a:buNone/>
            </a:pPr>
            <a:endParaRPr lang="en-US" altLang="ja-JP" sz="2400" dirty="0"/>
          </a:p>
          <a:p>
            <a:pPr marL="0" indent="0">
              <a:buNone/>
            </a:pPr>
            <a:r>
              <a:rPr lang="en-US" altLang="ja-JP" sz="2400" dirty="0"/>
              <a:t>2. </a:t>
            </a:r>
            <a:r>
              <a:rPr lang="ja-JP" altLang="en-US" sz="2400" b="1" dirty="0"/>
              <a:t>必要な事前知識</a:t>
            </a:r>
            <a:endParaRPr lang="en-US" altLang="ja-JP" sz="2400" b="1" dirty="0"/>
          </a:p>
          <a:p>
            <a:r>
              <a:rPr kumimoji="1" lang="ja-JP" altLang="en-US" sz="2400" b="1" u="sng" dirty="0">
                <a:solidFill>
                  <a:srgbClr val="C00000"/>
                </a:solidFill>
              </a:rPr>
              <a:t>単語の特徴ベクトル</a:t>
            </a:r>
            <a:r>
              <a:rPr kumimoji="1" lang="ja-JP" altLang="en-US" sz="2400" dirty="0"/>
              <a:t>は，</a:t>
            </a:r>
            <a:r>
              <a:rPr kumimoji="1" lang="ja-JP" altLang="en-US" sz="2400" b="1" u="sng" dirty="0">
                <a:solidFill>
                  <a:srgbClr val="C00000"/>
                </a:solidFill>
              </a:rPr>
              <a:t>単語を数値化</a:t>
            </a:r>
            <a:r>
              <a:rPr kumimoji="1" lang="ja-JP" altLang="en-US" sz="2400" dirty="0"/>
              <a:t>したもの</a:t>
            </a:r>
            <a:endParaRPr kumimoji="1" lang="en-US" altLang="ja-JP" sz="2400" dirty="0"/>
          </a:p>
          <a:p>
            <a:r>
              <a:rPr lang="en-US" altLang="ja-JP" sz="2400" b="1" dirty="0">
                <a:solidFill>
                  <a:srgbClr val="C00000"/>
                </a:solidFill>
              </a:rPr>
              <a:t>Word2vec </a:t>
            </a:r>
            <a:r>
              <a:rPr lang="ja-JP" altLang="en-US" sz="2400" dirty="0"/>
              <a:t>は，</a:t>
            </a:r>
            <a:r>
              <a:rPr lang="ja-JP" altLang="en-US" sz="2400" b="1" i="1" dirty="0"/>
              <a:t>分布仮説に</a:t>
            </a:r>
            <a:r>
              <a:rPr lang="ja-JP" altLang="en-US" sz="2400" b="1" dirty="0"/>
              <a:t>基づく </a:t>
            </a:r>
            <a:r>
              <a:rPr lang="en-US" altLang="ja-JP" sz="2400" b="1" dirty="0"/>
              <a:t>AI </a:t>
            </a:r>
            <a:r>
              <a:rPr lang="ja-JP" altLang="en-US" sz="2400" b="1" dirty="0"/>
              <a:t>手</a:t>
            </a:r>
            <a:r>
              <a:rPr lang="ja-JP" altLang="en-US" sz="2400" b="1" i="1" dirty="0"/>
              <a:t>法</a:t>
            </a:r>
            <a:endParaRPr lang="en-US" altLang="ja-JP" sz="2400" dirty="0"/>
          </a:p>
          <a:p>
            <a:endParaRPr lang="en-US" altLang="ja-JP" sz="2400" dirty="0"/>
          </a:p>
          <a:p>
            <a:pPr marL="0" indent="0">
              <a:buNone/>
            </a:pPr>
            <a:r>
              <a:rPr lang="en-US" altLang="ja-JP" sz="2400" dirty="0"/>
              <a:t>3. </a:t>
            </a:r>
            <a:r>
              <a:rPr lang="ja-JP" altLang="en-US" sz="2400" b="1" dirty="0"/>
              <a:t>各自で行うこと</a:t>
            </a:r>
            <a:endParaRPr lang="en-US" altLang="ja-JP" sz="2400" b="1" dirty="0"/>
          </a:p>
          <a:p>
            <a:pPr marL="0" indent="0">
              <a:buNone/>
            </a:pPr>
            <a:r>
              <a:rPr lang="ja-JP" altLang="en-US" sz="2400" dirty="0"/>
              <a:t>説明の確認</a:t>
            </a:r>
            <a:endParaRPr lang="en-US" altLang="ja-JP" sz="2400" dirty="0"/>
          </a:p>
          <a:p>
            <a:pPr marL="0" indent="0">
              <a:buNone/>
            </a:pPr>
            <a:r>
              <a:rPr lang="ja-JP" altLang="en-US" sz="2400" dirty="0"/>
              <a:t>ソースコードの確認</a:t>
            </a:r>
            <a:endParaRPr lang="en-US" altLang="ja-JP" sz="2400" dirty="0"/>
          </a:p>
          <a:p>
            <a:pPr marL="0" indent="0">
              <a:buNone/>
            </a:pPr>
            <a:r>
              <a:rPr lang="ja-JP" altLang="en-US" sz="2400" dirty="0"/>
              <a:t>結果の確認</a:t>
            </a:r>
            <a:endParaRPr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773CB30-B8FF-C1BF-29D8-417385A86F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4128309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11-4. </a:t>
            </a:r>
            <a:r>
              <a:rPr lang="ja-JP" altLang="en-US" sz="4500" dirty="0">
                <a:solidFill>
                  <a:schemeClr val="tx2"/>
                </a:solidFill>
              </a:rPr>
              <a:t>チャットボット</a:t>
            </a:r>
            <a:r>
              <a:rPr lang="en-US" altLang="ja-JP" sz="4500" dirty="0">
                <a:solidFill>
                  <a:schemeClr val="tx2"/>
                </a:solidFill>
              </a:rPr>
              <a:t> </a:t>
            </a:r>
            <a:r>
              <a:rPr lang="ja-JP" altLang="en-US" sz="4500" dirty="0">
                <a:solidFill>
                  <a:schemeClr val="tx2"/>
                </a:solidFill>
              </a:rPr>
              <a:t>の概要</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47</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246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F7A3-6BBB-EE2B-DC2E-EBC950DC504E}"/>
              </a:ext>
            </a:extLst>
          </p:cNvPr>
          <p:cNvSpPr>
            <a:spLocks noGrp="1"/>
          </p:cNvSpPr>
          <p:nvPr>
            <p:ph type="title"/>
          </p:nvPr>
        </p:nvSpPr>
        <p:spPr/>
        <p:txBody>
          <a:bodyPr>
            <a:normAutofit fontScale="90000"/>
          </a:bodyPr>
          <a:lstStyle/>
          <a:p>
            <a:r>
              <a:rPr lang="ja-JP" altLang="en-US" dirty="0"/>
              <a:t>チャットボットの主な用途</a:t>
            </a:r>
            <a:endParaRPr kumimoji="1" lang="ja-JP" altLang="en-US" dirty="0"/>
          </a:p>
        </p:txBody>
      </p:sp>
      <p:sp>
        <p:nvSpPr>
          <p:cNvPr id="3" name="コンテンツ プレースホルダー 2">
            <a:extLst>
              <a:ext uri="{FF2B5EF4-FFF2-40B4-BE49-F238E27FC236}">
                <a16:creationId xmlns:a16="http://schemas.microsoft.com/office/drawing/2014/main" id="{C2221CEC-E416-6897-8E8B-E1F1A460C232}"/>
              </a:ext>
            </a:extLst>
          </p:cNvPr>
          <p:cNvSpPr>
            <a:spLocks noGrp="1"/>
          </p:cNvSpPr>
          <p:nvPr>
            <p:ph idx="1"/>
          </p:nvPr>
        </p:nvSpPr>
        <p:spPr>
          <a:xfrm>
            <a:off x="321845" y="846252"/>
            <a:ext cx="8461208" cy="5875223"/>
          </a:xfrm>
        </p:spPr>
        <p:txBody>
          <a:bodyPr>
            <a:normAutofit/>
          </a:bodyPr>
          <a:lstStyle/>
          <a:p>
            <a:pPr>
              <a:buFont typeface="Arial" panose="020B0604020202020204" pitchFamily="34" charset="0"/>
              <a:buChar char="•"/>
            </a:pPr>
            <a:r>
              <a:rPr lang="ja-JP" altLang="en-US" sz="2400" b="1" dirty="0"/>
              <a:t>翻訳</a:t>
            </a:r>
            <a:r>
              <a:rPr lang="ja-JP" altLang="en-US" sz="2400" dirty="0"/>
              <a:t>：言語間の変換</a:t>
            </a:r>
          </a:p>
          <a:p>
            <a:pPr>
              <a:buFont typeface="Arial" panose="020B0604020202020204" pitchFamily="34" charset="0"/>
              <a:buChar char="•"/>
            </a:pPr>
            <a:r>
              <a:rPr lang="ja-JP" altLang="en-US" sz="2400" b="1" dirty="0"/>
              <a:t>校正</a:t>
            </a:r>
            <a:r>
              <a:rPr lang="ja-JP" altLang="en-US" sz="2400" dirty="0"/>
              <a:t>：文書の品質向上</a:t>
            </a:r>
          </a:p>
          <a:p>
            <a:pPr>
              <a:buFont typeface="Arial" panose="020B0604020202020204" pitchFamily="34" charset="0"/>
              <a:buChar char="•"/>
            </a:pPr>
            <a:r>
              <a:rPr lang="ja-JP" altLang="en-US" sz="2400" b="1" dirty="0"/>
              <a:t>リサーチ支援</a:t>
            </a:r>
            <a:r>
              <a:rPr lang="ja-JP" altLang="en-US" sz="2400" dirty="0"/>
              <a:t>：情報源の探索</a:t>
            </a:r>
          </a:p>
          <a:p>
            <a:pPr>
              <a:buFont typeface="Arial" panose="020B0604020202020204" pitchFamily="34" charset="0"/>
              <a:buChar char="•"/>
            </a:pPr>
            <a:r>
              <a:rPr lang="ja-JP" altLang="en-US" sz="2400" b="1" dirty="0"/>
              <a:t>要約</a:t>
            </a:r>
            <a:r>
              <a:rPr lang="ja-JP" altLang="en-US" sz="2400" dirty="0"/>
              <a:t>：テキストの要点抽出</a:t>
            </a:r>
          </a:p>
          <a:p>
            <a:pPr>
              <a:buFont typeface="Arial" panose="020B0604020202020204" pitchFamily="34" charset="0"/>
              <a:buChar char="•"/>
            </a:pPr>
            <a:r>
              <a:rPr lang="ja-JP" altLang="en-US" sz="2400" b="1" dirty="0"/>
              <a:t>プログラミング支援</a:t>
            </a:r>
            <a:r>
              <a:rPr lang="ja-JP" altLang="en-US" sz="2400" dirty="0"/>
              <a:t>：バグ発見，コード改善</a:t>
            </a:r>
          </a:p>
          <a:p>
            <a:pPr>
              <a:buFont typeface="Arial" panose="020B0604020202020204" pitchFamily="34" charset="0"/>
              <a:buChar char="•"/>
            </a:pPr>
            <a:r>
              <a:rPr lang="ja-JP" altLang="en-US" sz="2400" b="1" dirty="0"/>
              <a:t>自学発展演習</a:t>
            </a:r>
            <a:r>
              <a:rPr lang="ja-JP" altLang="en-US" sz="2400" dirty="0"/>
              <a:t>：質問や相談による学習</a:t>
            </a:r>
          </a:p>
          <a:p>
            <a:pPr>
              <a:buFont typeface="Arial" panose="020B0604020202020204" pitchFamily="34" charset="0"/>
              <a:buChar char="•"/>
            </a:pPr>
            <a:r>
              <a:rPr lang="ja-JP" altLang="en-US" sz="2400" b="1" dirty="0"/>
              <a:t>顧客サービス</a:t>
            </a:r>
            <a:r>
              <a:rPr lang="ja-JP" altLang="en-US" sz="2400" dirty="0"/>
              <a:t>：問い合わせ対応</a:t>
            </a:r>
          </a:p>
          <a:p>
            <a:pPr>
              <a:buFont typeface="Arial" panose="020B0604020202020204" pitchFamily="34" charset="0"/>
              <a:buChar char="•"/>
            </a:pPr>
            <a:r>
              <a:rPr lang="ja-JP" altLang="en-US" sz="2400" b="1" dirty="0"/>
              <a:t>エンターテインメント</a:t>
            </a:r>
            <a:r>
              <a:rPr lang="ja-JP" altLang="en-US" sz="2400" dirty="0"/>
              <a:t>：コンテンツ作成</a:t>
            </a:r>
          </a:p>
          <a:p>
            <a:pPr marL="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896EDB85-2E20-546C-156C-C050DB9744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74962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F7A3-6BBB-EE2B-DC2E-EBC950DC504E}"/>
              </a:ext>
            </a:extLst>
          </p:cNvPr>
          <p:cNvSpPr>
            <a:spLocks noGrp="1"/>
          </p:cNvSpPr>
          <p:nvPr>
            <p:ph type="title"/>
          </p:nvPr>
        </p:nvSpPr>
        <p:spPr/>
        <p:txBody>
          <a:bodyPr>
            <a:normAutofit fontScale="90000"/>
          </a:bodyPr>
          <a:lstStyle/>
          <a:p>
            <a:r>
              <a:rPr lang="ja-JP" altLang="en-US" dirty="0"/>
              <a:t>チャットボットの効果</a:t>
            </a:r>
            <a:endParaRPr kumimoji="1" lang="ja-JP" altLang="en-US" dirty="0"/>
          </a:p>
        </p:txBody>
      </p:sp>
      <p:sp>
        <p:nvSpPr>
          <p:cNvPr id="3" name="コンテンツ プレースホルダー 2">
            <a:extLst>
              <a:ext uri="{FF2B5EF4-FFF2-40B4-BE49-F238E27FC236}">
                <a16:creationId xmlns:a16="http://schemas.microsoft.com/office/drawing/2014/main" id="{C2221CEC-E416-6897-8E8B-E1F1A460C232}"/>
              </a:ext>
            </a:extLst>
          </p:cNvPr>
          <p:cNvSpPr>
            <a:spLocks noGrp="1"/>
          </p:cNvSpPr>
          <p:nvPr>
            <p:ph idx="1"/>
          </p:nvPr>
        </p:nvSpPr>
        <p:spPr/>
        <p:txBody>
          <a:bodyPr>
            <a:normAutofit/>
          </a:bodyPr>
          <a:lstStyle/>
          <a:p>
            <a:pPr marL="0" indent="0">
              <a:buNone/>
            </a:pPr>
            <a:r>
              <a:rPr lang="ja-JP" altLang="en-US" sz="2400" dirty="0"/>
              <a:t>期待される効果</a:t>
            </a:r>
          </a:p>
          <a:p>
            <a:pPr>
              <a:buFont typeface="Arial" panose="020B0604020202020204" pitchFamily="34" charset="0"/>
              <a:buChar char="•"/>
            </a:pPr>
            <a:r>
              <a:rPr lang="ja-JP" altLang="en-US" sz="2400" b="1" dirty="0"/>
              <a:t>サービス品質の向上</a:t>
            </a:r>
            <a:r>
              <a:rPr lang="ja-JP" altLang="en-US" sz="2400" dirty="0"/>
              <a:t>：</a:t>
            </a:r>
            <a:r>
              <a:rPr lang="en-US" altLang="ja-JP" sz="2400" dirty="0"/>
              <a:t>24</a:t>
            </a:r>
            <a:r>
              <a:rPr lang="ja-JP" altLang="en-US" sz="2400" dirty="0"/>
              <a:t>時間即時対応</a:t>
            </a:r>
          </a:p>
          <a:p>
            <a:pPr>
              <a:buFont typeface="Arial" panose="020B0604020202020204" pitchFamily="34" charset="0"/>
              <a:buChar char="•"/>
            </a:pPr>
            <a:r>
              <a:rPr lang="en-US" altLang="ja-JP" sz="2400" b="1" dirty="0"/>
              <a:t>AI</a:t>
            </a:r>
            <a:r>
              <a:rPr lang="ja-JP" altLang="en-US" sz="2400" b="1" dirty="0"/>
              <a:t>と人間の協働</a:t>
            </a:r>
            <a:r>
              <a:rPr lang="ja-JP" altLang="en-US" sz="2400" dirty="0"/>
              <a:t>：過去の対応記録の活用</a:t>
            </a:r>
          </a:p>
          <a:p>
            <a:pPr>
              <a:buFont typeface="Arial" panose="020B0604020202020204" pitchFamily="34" charset="0"/>
              <a:buChar char="•"/>
            </a:pPr>
            <a:r>
              <a:rPr lang="ja-JP" altLang="en-US" sz="2400" b="1" dirty="0"/>
              <a:t>エラー検出</a:t>
            </a:r>
            <a:r>
              <a:rPr lang="ja-JP" altLang="en-US" sz="2400" dirty="0"/>
              <a:t>：人間が見落としやすい誤りの発見</a:t>
            </a:r>
          </a:p>
          <a:p>
            <a:pPr>
              <a:buFont typeface="Arial" panose="020B0604020202020204" pitchFamily="34" charset="0"/>
              <a:buChar char="•"/>
            </a:pPr>
            <a:r>
              <a:rPr lang="ja-JP" altLang="en-US" sz="2400" b="1" dirty="0"/>
              <a:t>多言語対応</a:t>
            </a:r>
            <a:r>
              <a:rPr lang="ja-JP" altLang="en-US" sz="2400" dirty="0"/>
              <a:t>：言語の壁を超えた対応</a:t>
            </a:r>
          </a:p>
          <a:p>
            <a:pPr>
              <a:buFont typeface="Arial" panose="020B0604020202020204" pitchFamily="34" charset="0"/>
              <a:buChar char="•"/>
            </a:pPr>
            <a:endParaRPr kumimoji="1" lang="ja-JP" altLang="en-US" sz="3600" dirty="0"/>
          </a:p>
        </p:txBody>
      </p:sp>
      <p:sp>
        <p:nvSpPr>
          <p:cNvPr id="4" name="スライド番号プレースホルダー 3">
            <a:extLst>
              <a:ext uri="{FF2B5EF4-FFF2-40B4-BE49-F238E27FC236}">
                <a16:creationId xmlns:a16="http://schemas.microsoft.com/office/drawing/2014/main" id="{896EDB85-2E20-546C-156C-C050DB9744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0622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D88448-5387-4E74-054E-FE4A6FF17D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楕円 2">
            <a:extLst>
              <a:ext uri="{FF2B5EF4-FFF2-40B4-BE49-F238E27FC236}">
                <a16:creationId xmlns:a16="http://schemas.microsoft.com/office/drawing/2014/main" id="{18C52FDA-87AF-9D72-9259-A41E1F8A2557}"/>
              </a:ext>
            </a:extLst>
          </p:cNvPr>
          <p:cNvSpPr/>
          <p:nvPr/>
        </p:nvSpPr>
        <p:spPr>
          <a:xfrm>
            <a:off x="397042" y="511342"/>
            <a:ext cx="7760369" cy="61240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楕円 3">
            <a:extLst>
              <a:ext uri="{FF2B5EF4-FFF2-40B4-BE49-F238E27FC236}">
                <a16:creationId xmlns:a16="http://schemas.microsoft.com/office/drawing/2014/main" id="{621E9C86-3AAD-96FF-7762-AF28CE5C1859}"/>
              </a:ext>
            </a:extLst>
          </p:cNvPr>
          <p:cNvSpPr/>
          <p:nvPr/>
        </p:nvSpPr>
        <p:spPr>
          <a:xfrm>
            <a:off x="986589" y="1822785"/>
            <a:ext cx="6671511" cy="4590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知的な</a:t>
            </a:r>
            <a:r>
              <a:rPr kumimoji="1" lang="en-US" altLang="ja-JP"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IT</a:t>
            </a:r>
            <a:r>
              <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システム</a:t>
            </a:r>
          </a:p>
        </p:txBody>
      </p:sp>
      <p:sp>
        <p:nvSpPr>
          <p:cNvPr id="5" name="楕円 4">
            <a:extLst>
              <a:ext uri="{FF2B5EF4-FFF2-40B4-BE49-F238E27FC236}">
                <a16:creationId xmlns:a16="http://schemas.microsoft.com/office/drawing/2014/main" id="{6B81A2B0-10EA-896E-F9E1-584D80B29865}"/>
              </a:ext>
            </a:extLst>
          </p:cNvPr>
          <p:cNvSpPr/>
          <p:nvPr/>
        </p:nvSpPr>
        <p:spPr>
          <a:xfrm>
            <a:off x="1576136" y="3200400"/>
            <a:ext cx="5528511" cy="30698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9E15F69-62D3-E941-EB06-2A332BD1C6E9}"/>
              </a:ext>
            </a:extLst>
          </p:cNvPr>
          <p:cNvSpPr txBox="1"/>
          <p:nvPr/>
        </p:nvSpPr>
        <p:spPr>
          <a:xfrm>
            <a:off x="2992855" y="1009392"/>
            <a:ext cx="4572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知的なITシステム</a:t>
            </a:r>
          </a:p>
        </p:txBody>
      </p:sp>
      <p:sp>
        <p:nvSpPr>
          <p:cNvPr id="8" name="テキスト ボックス 7">
            <a:extLst>
              <a:ext uri="{FF2B5EF4-FFF2-40B4-BE49-F238E27FC236}">
                <a16:creationId xmlns:a16="http://schemas.microsoft.com/office/drawing/2014/main" id="{D94A4BDA-D25E-4F04-E9DB-68EF07375D91}"/>
              </a:ext>
            </a:extLst>
          </p:cNvPr>
          <p:cNvSpPr txBox="1"/>
          <p:nvPr/>
        </p:nvSpPr>
        <p:spPr>
          <a:xfrm>
            <a:off x="3519236" y="356877"/>
            <a:ext cx="1415772"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人工知能</a:t>
            </a:r>
          </a:p>
        </p:txBody>
      </p:sp>
      <p:sp>
        <p:nvSpPr>
          <p:cNvPr id="9" name="テキスト ボックス 8">
            <a:extLst>
              <a:ext uri="{FF2B5EF4-FFF2-40B4-BE49-F238E27FC236}">
                <a16:creationId xmlns:a16="http://schemas.microsoft.com/office/drawing/2014/main" id="{6FB3AF90-AED7-A1EF-F91B-E539F950854D}"/>
              </a:ext>
            </a:extLst>
          </p:cNvPr>
          <p:cNvSpPr txBox="1"/>
          <p:nvPr/>
        </p:nvSpPr>
        <p:spPr>
          <a:xfrm>
            <a:off x="3569340" y="1678750"/>
            <a:ext cx="1415772"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機械学習</a:t>
            </a:r>
          </a:p>
        </p:txBody>
      </p:sp>
      <p:sp>
        <p:nvSpPr>
          <p:cNvPr id="11" name="テキスト ボックス 10">
            <a:extLst>
              <a:ext uri="{FF2B5EF4-FFF2-40B4-BE49-F238E27FC236}">
                <a16:creationId xmlns:a16="http://schemas.microsoft.com/office/drawing/2014/main" id="{8863FEF5-D42A-F289-05F0-8D2DB1334356}"/>
              </a:ext>
            </a:extLst>
          </p:cNvPr>
          <p:cNvSpPr txBox="1"/>
          <p:nvPr/>
        </p:nvSpPr>
        <p:spPr>
          <a:xfrm>
            <a:off x="2195763" y="2316409"/>
            <a:ext cx="456598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データから</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し、知的能力を向上</a:t>
            </a:r>
          </a:p>
        </p:txBody>
      </p:sp>
      <p:sp>
        <p:nvSpPr>
          <p:cNvPr id="12" name="テキスト ボックス 11">
            <a:extLst>
              <a:ext uri="{FF2B5EF4-FFF2-40B4-BE49-F238E27FC236}">
                <a16:creationId xmlns:a16="http://schemas.microsoft.com/office/drawing/2014/main" id="{AB32A786-4DB9-526E-EE94-0404FBED5B11}"/>
              </a:ext>
            </a:extLst>
          </p:cNvPr>
          <p:cNvSpPr txBox="1"/>
          <p:nvPr/>
        </p:nvSpPr>
        <p:spPr>
          <a:xfrm>
            <a:off x="2845016" y="3111713"/>
            <a:ext cx="2954655"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ディープラーニング</a:t>
            </a:r>
          </a:p>
        </p:txBody>
      </p:sp>
      <p:sp>
        <p:nvSpPr>
          <p:cNvPr id="14" name="テキスト ボックス 13">
            <a:extLst>
              <a:ext uri="{FF2B5EF4-FFF2-40B4-BE49-F238E27FC236}">
                <a16:creationId xmlns:a16="http://schemas.microsoft.com/office/drawing/2014/main" id="{21669F09-56C6-8A47-4557-C3ED0AC72B6E}"/>
              </a:ext>
            </a:extLst>
          </p:cNvPr>
          <p:cNvSpPr txBox="1"/>
          <p:nvPr/>
        </p:nvSpPr>
        <p:spPr>
          <a:xfrm>
            <a:off x="2189747" y="3978921"/>
            <a:ext cx="45720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データから</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し、複雑なタスクを実行。</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多層のニューラルネットワーク</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を使用</a:t>
            </a:r>
          </a:p>
        </p:txBody>
      </p:sp>
    </p:spTree>
    <p:extLst>
      <p:ext uri="{BB962C8B-B14F-4D97-AF65-F5344CB8AC3E}">
        <p14:creationId xmlns:p14="http://schemas.microsoft.com/office/powerpoint/2010/main" val="115709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F7A3-6BBB-EE2B-DC2E-EBC950DC504E}"/>
              </a:ext>
            </a:extLst>
          </p:cNvPr>
          <p:cNvSpPr>
            <a:spLocks noGrp="1"/>
          </p:cNvSpPr>
          <p:nvPr>
            <p:ph type="title"/>
          </p:nvPr>
        </p:nvSpPr>
        <p:spPr/>
        <p:txBody>
          <a:bodyPr>
            <a:normAutofit fontScale="90000"/>
          </a:bodyPr>
          <a:lstStyle/>
          <a:p>
            <a:r>
              <a:rPr lang="ja-JP" altLang="en-US" dirty="0"/>
              <a:t>チャットボットの利用上の注意点</a:t>
            </a:r>
            <a:endParaRPr kumimoji="1" lang="ja-JP" altLang="en-US" dirty="0"/>
          </a:p>
        </p:txBody>
      </p:sp>
      <p:sp>
        <p:nvSpPr>
          <p:cNvPr id="3" name="コンテンツ プレースホルダー 2">
            <a:extLst>
              <a:ext uri="{FF2B5EF4-FFF2-40B4-BE49-F238E27FC236}">
                <a16:creationId xmlns:a16="http://schemas.microsoft.com/office/drawing/2014/main" id="{C2221CEC-E416-6897-8E8B-E1F1A460C232}"/>
              </a:ext>
            </a:extLst>
          </p:cNvPr>
          <p:cNvSpPr>
            <a:spLocks noGrp="1"/>
          </p:cNvSpPr>
          <p:nvPr>
            <p:ph idx="1"/>
          </p:nvPr>
        </p:nvSpPr>
        <p:spPr/>
        <p:txBody>
          <a:bodyPr>
            <a:normAutofit/>
          </a:bodyPr>
          <a:lstStyle/>
          <a:p>
            <a:pPr marL="0" indent="0">
              <a:buNone/>
            </a:pPr>
            <a:r>
              <a:rPr lang="ja-JP" altLang="en-US" sz="2400" dirty="0"/>
              <a:t>重要な注意事項</a:t>
            </a:r>
          </a:p>
          <a:p>
            <a:pPr>
              <a:buFont typeface="Arial" panose="020B0604020202020204" pitchFamily="34" charset="0"/>
              <a:buChar char="•"/>
            </a:pPr>
            <a:r>
              <a:rPr lang="ja-JP" altLang="en-US" sz="2400" b="1" dirty="0"/>
              <a:t>不正確な情報</a:t>
            </a:r>
            <a:r>
              <a:rPr lang="ja-JP" altLang="en-US" sz="2400" dirty="0"/>
              <a:t>を提供する可能性がある</a:t>
            </a:r>
          </a:p>
          <a:p>
            <a:pPr>
              <a:buFont typeface="Arial" panose="020B0604020202020204" pitchFamily="34" charset="0"/>
              <a:buChar char="•"/>
            </a:pPr>
            <a:r>
              <a:rPr lang="ja-JP" altLang="en-US" sz="2400" b="1" dirty="0"/>
              <a:t>著作権に違反するコンテンツを生成するリスク</a:t>
            </a:r>
            <a:r>
              <a:rPr lang="ja-JP" altLang="en-US" sz="2400" dirty="0"/>
              <a:t>がある</a:t>
            </a:r>
          </a:p>
          <a:p>
            <a:pPr>
              <a:buFont typeface="Arial" panose="020B0604020202020204" pitchFamily="34" charset="0"/>
              <a:buChar char="•"/>
            </a:pPr>
            <a:r>
              <a:rPr lang="ja-JP" altLang="en-US" sz="2400" b="1" dirty="0"/>
              <a:t>プライバシー</a:t>
            </a:r>
            <a:r>
              <a:rPr lang="ja-JP" altLang="en-US" sz="2400" dirty="0"/>
              <a:t>や</a:t>
            </a:r>
            <a:r>
              <a:rPr lang="ja-JP" altLang="en-US" sz="2400" b="1" dirty="0"/>
              <a:t>機密情報の取り扱い</a:t>
            </a:r>
            <a:r>
              <a:rPr lang="ja-JP" altLang="en-US" sz="2400" dirty="0"/>
              <a:t>に注意</a:t>
            </a:r>
          </a:p>
          <a:p>
            <a:pPr>
              <a:buFont typeface="Arial" panose="020B0604020202020204" pitchFamily="34" charset="0"/>
              <a:buChar char="•"/>
            </a:pPr>
            <a:r>
              <a:rPr lang="ja-JP" altLang="en-US" sz="2400" dirty="0"/>
              <a:t>大学の課題などでの</a:t>
            </a:r>
            <a:r>
              <a:rPr lang="ja-JP" altLang="en-US" sz="2400" b="1" dirty="0"/>
              <a:t>丸写しは不適切</a:t>
            </a:r>
          </a:p>
          <a:p>
            <a:pPr marL="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896EDB85-2E20-546C-156C-C050DB9744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65744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a:t>ChatGPT </a:t>
            </a:r>
            <a:r>
              <a:rPr kumimoji="1" lang="ja-JP" altLang="en-US" dirty="0"/>
              <a:t>の実行例①</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1236547"/>
          </a:xfrm>
        </p:spPr>
        <p:txBody>
          <a:bodyPr>
            <a:normAutofit/>
          </a:bodyPr>
          <a:lstStyle/>
          <a:p>
            <a:r>
              <a:rPr kumimoji="1" lang="ja-JP" altLang="en-US" dirty="0"/>
              <a:t>文章の間違い探し，文法チェック，表現の改善，文章構造の最適化</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CCAAAABC-73C6-F9FD-C91B-218B402A3657}"/>
              </a:ext>
            </a:extLst>
          </p:cNvPr>
          <p:cNvPicPr>
            <a:picLocks noChangeAspect="1"/>
          </p:cNvPicPr>
          <p:nvPr/>
        </p:nvPicPr>
        <p:blipFill>
          <a:blip r:embed="rId2"/>
          <a:stretch>
            <a:fillRect/>
          </a:stretch>
        </p:blipFill>
        <p:spPr>
          <a:xfrm>
            <a:off x="360946" y="1801484"/>
            <a:ext cx="7879889" cy="4688215"/>
          </a:xfrm>
          <a:prstGeom prst="rect">
            <a:avLst/>
          </a:prstGeom>
        </p:spPr>
      </p:pic>
    </p:spTree>
    <p:extLst>
      <p:ext uri="{BB962C8B-B14F-4D97-AF65-F5344CB8AC3E}">
        <p14:creationId xmlns:p14="http://schemas.microsoft.com/office/powerpoint/2010/main" val="3291223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a:t>ChatGPT </a:t>
            </a:r>
            <a:r>
              <a:rPr kumimoji="1" lang="ja-JP" altLang="en-US" dirty="0"/>
              <a:t>の実行例②</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469865"/>
          </a:xfrm>
        </p:spPr>
        <p:txBody>
          <a:bodyPr>
            <a:normAutofit fontScale="77500" lnSpcReduction="20000"/>
          </a:bodyPr>
          <a:lstStyle/>
          <a:p>
            <a:pPr marL="0" indent="0">
              <a:buNone/>
            </a:pPr>
            <a:r>
              <a:rPr lang="ja-JP" altLang="en-US" dirty="0"/>
              <a:t>プログラム作成補助，バグ検出，改良提案，ドキュメント作成</a:t>
            </a:r>
            <a:endParaRPr kumimoji="1" lang="ja-JP" altLang="en-US" dirty="0"/>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9574F7AC-FB7E-866F-F5C6-24A8BDE6920F}"/>
              </a:ext>
            </a:extLst>
          </p:cNvPr>
          <p:cNvPicPr>
            <a:picLocks noChangeAspect="1"/>
          </p:cNvPicPr>
          <p:nvPr/>
        </p:nvPicPr>
        <p:blipFill>
          <a:blip r:embed="rId2"/>
          <a:stretch>
            <a:fillRect/>
          </a:stretch>
        </p:blipFill>
        <p:spPr>
          <a:xfrm>
            <a:off x="941479" y="1311872"/>
            <a:ext cx="5872071" cy="5546128"/>
          </a:xfrm>
          <a:prstGeom prst="rect">
            <a:avLst/>
          </a:prstGeom>
        </p:spPr>
      </p:pic>
    </p:spTree>
    <p:extLst>
      <p:ext uri="{BB962C8B-B14F-4D97-AF65-F5344CB8AC3E}">
        <p14:creationId xmlns:p14="http://schemas.microsoft.com/office/powerpoint/2010/main" val="400132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301D-4402-DB5A-B6AC-67DE2CFEC2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D09FB7-A359-8645-5224-BA684594D510}"/>
              </a:ext>
            </a:extLst>
          </p:cNvPr>
          <p:cNvSpPr>
            <a:spLocks noGrp="1"/>
          </p:cNvSpPr>
          <p:nvPr>
            <p:ph type="title"/>
          </p:nvPr>
        </p:nvSpPr>
        <p:spPr/>
        <p:txBody>
          <a:bodyPr>
            <a:normAutofit fontScale="90000"/>
          </a:bodyPr>
          <a:lstStyle/>
          <a:p>
            <a:r>
              <a:rPr kumimoji="1" lang="en-US" altLang="ja-JP" dirty="0"/>
              <a:t>ChatGPT </a:t>
            </a:r>
            <a:r>
              <a:rPr kumimoji="1" lang="ja-JP" altLang="en-US" dirty="0"/>
              <a:t>の実行例③</a:t>
            </a:r>
          </a:p>
        </p:txBody>
      </p:sp>
      <p:sp>
        <p:nvSpPr>
          <p:cNvPr id="3" name="コンテンツ プレースホルダー 2">
            <a:extLst>
              <a:ext uri="{FF2B5EF4-FFF2-40B4-BE49-F238E27FC236}">
                <a16:creationId xmlns:a16="http://schemas.microsoft.com/office/drawing/2014/main" id="{792E9615-2F3B-3405-6A94-91926B44DFCE}"/>
              </a:ext>
            </a:extLst>
          </p:cNvPr>
          <p:cNvSpPr>
            <a:spLocks noGrp="1"/>
          </p:cNvSpPr>
          <p:nvPr>
            <p:ph idx="1"/>
          </p:nvPr>
        </p:nvSpPr>
        <p:spPr>
          <a:xfrm>
            <a:off x="321845" y="846253"/>
            <a:ext cx="8461208" cy="469865"/>
          </a:xfrm>
        </p:spPr>
        <p:txBody>
          <a:bodyPr>
            <a:normAutofit fontScale="92500" lnSpcReduction="10000"/>
          </a:bodyPr>
          <a:lstStyle/>
          <a:p>
            <a:pPr marL="0" indent="0">
              <a:buNone/>
            </a:pPr>
            <a:r>
              <a:rPr lang="ja-JP" altLang="en-US" dirty="0"/>
              <a:t>自己学習，自己研鑽</a:t>
            </a:r>
            <a:endParaRPr kumimoji="1" lang="ja-JP" altLang="en-US" dirty="0"/>
          </a:p>
        </p:txBody>
      </p:sp>
      <p:sp>
        <p:nvSpPr>
          <p:cNvPr id="4" name="スライド番号プレースホルダー 3">
            <a:extLst>
              <a:ext uri="{FF2B5EF4-FFF2-40B4-BE49-F238E27FC236}">
                <a16:creationId xmlns:a16="http://schemas.microsoft.com/office/drawing/2014/main" id="{2B06DE51-715F-348E-FBAE-F1F3103FE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86DD8CF3-0FC6-33E8-563A-E5B1959FDB94}"/>
              </a:ext>
            </a:extLst>
          </p:cNvPr>
          <p:cNvPicPr>
            <a:picLocks noChangeAspect="1"/>
          </p:cNvPicPr>
          <p:nvPr/>
        </p:nvPicPr>
        <p:blipFill>
          <a:blip r:embed="rId2"/>
          <a:stretch>
            <a:fillRect/>
          </a:stretch>
        </p:blipFill>
        <p:spPr>
          <a:xfrm>
            <a:off x="76967" y="1517478"/>
            <a:ext cx="4243735" cy="4357687"/>
          </a:xfrm>
          <a:prstGeom prst="rect">
            <a:avLst/>
          </a:prstGeom>
        </p:spPr>
      </p:pic>
      <p:pic>
        <p:nvPicPr>
          <p:cNvPr id="11" name="図 10">
            <a:extLst>
              <a:ext uri="{FF2B5EF4-FFF2-40B4-BE49-F238E27FC236}">
                <a16:creationId xmlns:a16="http://schemas.microsoft.com/office/drawing/2014/main" id="{3A3628CF-09D2-EB80-6FF4-86702297BFF2}"/>
              </a:ext>
            </a:extLst>
          </p:cNvPr>
          <p:cNvPicPr>
            <a:picLocks noChangeAspect="1"/>
          </p:cNvPicPr>
          <p:nvPr/>
        </p:nvPicPr>
        <p:blipFill>
          <a:blip r:embed="rId3"/>
          <a:stretch>
            <a:fillRect/>
          </a:stretch>
        </p:blipFill>
        <p:spPr>
          <a:xfrm>
            <a:off x="4401787" y="1517478"/>
            <a:ext cx="4196113" cy="4356329"/>
          </a:xfrm>
          <a:prstGeom prst="rect">
            <a:avLst/>
          </a:prstGeom>
        </p:spPr>
      </p:pic>
    </p:spTree>
    <p:extLst>
      <p:ext uri="{BB962C8B-B14F-4D97-AF65-F5344CB8AC3E}">
        <p14:creationId xmlns:p14="http://schemas.microsoft.com/office/powerpoint/2010/main" val="1348704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6588C-C337-E287-1B9B-E9A48C3A1950}"/>
              </a:ext>
            </a:extLst>
          </p:cNvPr>
          <p:cNvSpPr>
            <a:spLocks noGrp="1"/>
          </p:cNvSpPr>
          <p:nvPr>
            <p:ph type="title"/>
          </p:nvPr>
        </p:nvSpPr>
        <p:spPr/>
        <p:txBody>
          <a:bodyPr>
            <a:normAutofit fontScale="90000"/>
          </a:bodyPr>
          <a:lstStyle/>
          <a:p>
            <a:r>
              <a:rPr kumimoji="1" lang="ja-JP" altLang="en-US" dirty="0"/>
              <a:t>チャットボットのベストプラクティス</a:t>
            </a:r>
          </a:p>
        </p:txBody>
      </p:sp>
      <p:sp>
        <p:nvSpPr>
          <p:cNvPr id="3" name="コンテンツ プレースホルダー 2">
            <a:extLst>
              <a:ext uri="{FF2B5EF4-FFF2-40B4-BE49-F238E27FC236}">
                <a16:creationId xmlns:a16="http://schemas.microsoft.com/office/drawing/2014/main" id="{8564A922-D3F3-D5E7-50E3-2F575BAFB476}"/>
              </a:ext>
            </a:extLst>
          </p:cNvPr>
          <p:cNvSpPr>
            <a:spLocks noGrp="1"/>
          </p:cNvSpPr>
          <p:nvPr>
            <p:ph idx="1"/>
          </p:nvPr>
        </p:nvSpPr>
        <p:spPr/>
        <p:txBody>
          <a:bodyPr>
            <a:normAutofit/>
          </a:bodyPr>
          <a:lstStyle/>
          <a:p>
            <a:pPr marL="0" indent="0">
              <a:buNone/>
            </a:pPr>
            <a:r>
              <a:rPr kumimoji="1" lang="ja-JP" altLang="en-US" sz="2400" u="sng" dirty="0"/>
              <a:t>実践ポイント</a:t>
            </a:r>
            <a:endParaRPr kumimoji="1" lang="en-US" altLang="ja-JP" sz="2400" u="sng" dirty="0"/>
          </a:p>
          <a:p>
            <a:pPr marL="0" indent="0">
              <a:buNone/>
            </a:pPr>
            <a:r>
              <a:rPr kumimoji="1" lang="ja-JP" altLang="en-US" sz="2400" b="1" dirty="0"/>
              <a:t>プロンプト</a:t>
            </a:r>
            <a:r>
              <a:rPr kumimoji="1" lang="ja-JP" altLang="en-US" sz="2400" dirty="0"/>
              <a:t>：</a:t>
            </a:r>
            <a:endParaRPr kumimoji="1" lang="en-US" altLang="ja-JP" sz="2400" dirty="0"/>
          </a:p>
          <a:p>
            <a:r>
              <a:rPr kumimoji="1" lang="ja-JP" altLang="en-US" sz="2400" dirty="0"/>
              <a:t>明確で具体的な質問・要求</a:t>
            </a:r>
            <a:endParaRPr kumimoji="1" lang="en-US" altLang="ja-JP" sz="2400" dirty="0"/>
          </a:p>
          <a:p>
            <a:r>
              <a:rPr kumimoji="1" lang="ja-JP" altLang="en-US" sz="2400" dirty="0"/>
              <a:t>追加要求による回答の改善</a:t>
            </a:r>
            <a:endParaRPr kumimoji="1" lang="en-US" altLang="ja-JP" sz="2400" dirty="0"/>
          </a:p>
          <a:p>
            <a:pPr marL="0" indent="0">
              <a:buNone/>
            </a:pPr>
            <a:r>
              <a:rPr kumimoji="1" lang="ja-JP" altLang="en-US" sz="2400" b="1" dirty="0"/>
              <a:t>データや例の活用</a:t>
            </a:r>
            <a:r>
              <a:rPr kumimoji="1" lang="ja-JP" altLang="en-US" sz="2400" dirty="0"/>
              <a:t>：</a:t>
            </a:r>
            <a:endParaRPr kumimoji="1" lang="en-US" altLang="ja-JP" sz="2400" dirty="0"/>
          </a:p>
          <a:p>
            <a:r>
              <a:rPr kumimoji="1" lang="ja-JP" altLang="en-US" sz="2400" dirty="0"/>
              <a:t>関連データの提供</a:t>
            </a:r>
            <a:endParaRPr kumimoji="1" lang="en-US" altLang="ja-JP" sz="2400" dirty="0"/>
          </a:p>
          <a:p>
            <a:r>
              <a:rPr kumimoji="1" lang="ja-JP" altLang="en-US" sz="2400" dirty="0"/>
              <a:t>回答として欲しい内容の例示</a:t>
            </a:r>
            <a:endParaRPr kumimoji="1" lang="en-US" altLang="ja-JP" sz="2400" dirty="0"/>
          </a:p>
          <a:p>
            <a:pPr marL="0" indent="0">
              <a:buNone/>
            </a:pPr>
            <a:r>
              <a:rPr kumimoji="1" lang="ja-JP" altLang="en-US" sz="2400" b="1" dirty="0"/>
              <a:t>回答の確認</a:t>
            </a:r>
            <a:r>
              <a:rPr kumimoji="1" lang="ja-JP" altLang="en-US" sz="2400" dirty="0"/>
              <a:t>：</a:t>
            </a:r>
            <a:endParaRPr kumimoji="1" lang="en-US" altLang="ja-JP" sz="2400" dirty="0"/>
          </a:p>
          <a:p>
            <a:r>
              <a:rPr kumimoji="1" lang="ja-JP" altLang="en-US" sz="2400" dirty="0"/>
              <a:t>正確性の検証</a:t>
            </a:r>
            <a:endParaRPr kumimoji="1" lang="en-US" altLang="ja-JP" sz="2400" dirty="0"/>
          </a:p>
          <a:p>
            <a:r>
              <a:rPr kumimoji="1" lang="ja-JP" altLang="en-US" sz="2400" dirty="0"/>
              <a:t>根拠の確認</a:t>
            </a:r>
          </a:p>
        </p:txBody>
      </p:sp>
      <p:sp>
        <p:nvSpPr>
          <p:cNvPr id="4" name="スライド番号プレースホルダー 3">
            <a:extLst>
              <a:ext uri="{FF2B5EF4-FFF2-40B4-BE49-F238E27FC236}">
                <a16:creationId xmlns:a16="http://schemas.microsoft.com/office/drawing/2014/main" id="{A39DED81-AA25-7B36-7729-51C0D17E9495}"/>
              </a:ext>
            </a:extLst>
          </p:cNvPr>
          <p:cNvSpPr>
            <a:spLocks noGrp="1"/>
          </p:cNvSpPr>
          <p:nvPr>
            <p:ph type="sldNum" sz="quarter" idx="12"/>
          </p:nvPr>
        </p:nvSpPr>
        <p:spPr/>
        <p:txBody>
          <a:bodyPr/>
          <a:lstStyle/>
          <a:p>
            <a:fld id="{E205D82C-95A1-431E-8E38-AA614A14CDCF}" type="slidenum">
              <a:rPr kumimoji="1" lang="ja-JP" altLang="en-US" smtClean="0"/>
              <a:t>54</a:t>
            </a:fld>
            <a:endParaRPr kumimoji="1" lang="ja-JP" altLang="en-US"/>
          </a:p>
        </p:txBody>
      </p:sp>
    </p:spTree>
    <p:extLst>
      <p:ext uri="{BB962C8B-B14F-4D97-AF65-F5344CB8AC3E}">
        <p14:creationId xmlns:p14="http://schemas.microsoft.com/office/powerpoint/2010/main" val="2347245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0206-7746-BE03-162B-6F5BAC00C1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1CE8BA-6E16-03D7-763C-54D5DFD0ED3E}"/>
              </a:ext>
            </a:extLst>
          </p:cNvPr>
          <p:cNvSpPr>
            <a:spLocks noGrp="1"/>
          </p:cNvSpPr>
          <p:nvPr>
            <p:ph type="title"/>
          </p:nvPr>
        </p:nvSpPr>
        <p:spPr>
          <a:xfrm>
            <a:off x="3724072" y="629268"/>
            <a:ext cx="4939868" cy="1286160"/>
          </a:xfrm>
        </p:spPr>
        <p:txBody>
          <a:bodyPr anchor="b">
            <a:normAutofit/>
          </a:bodyPr>
          <a:lstStyle/>
          <a:p>
            <a:pPr algn="l"/>
            <a:r>
              <a:rPr lang="ja-JP" altLang="en-US" dirty="0"/>
              <a:t>演習４．チャットボットの活用実践</a:t>
            </a:r>
            <a:endParaRPr lang="ja-JP" altLang="en-US" b="1" dirty="0"/>
          </a:p>
        </p:txBody>
      </p:sp>
      <p:pic>
        <p:nvPicPr>
          <p:cNvPr id="6" name="Picture 5">
            <a:extLst>
              <a:ext uri="{FF2B5EF4-FFF2-40B4-BE49-F238E27FC236}">
                <a16:creationId xmlns:a16="http://schemas.microsoft.com/office/drawing/2014/main" id="{21644BF4-6395-F0ED-ECBE-68E2EAD959A4}"/>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a:extLst>
              <a:ext uri="{FF2B5EF4-FFF2-40B4-BE49-F238E27FC236}">
                <a16:creationId xmlns:a16="http://schemas.microsoft.com/office/drawing/2014/main" id="{A9358D00-4424-3CE6-5FB9-E1FFAADF1527}"/>
              </a:ext>
            </a:extLst>
          </p:cNvPr>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58076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DE7F-944E-DB69-2573-0247DA1DE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95DF63-8B2F-517A-9AEA-B838DC354976}"/>
              </a:ext>
            </a:extLst>
          </p:cNvPr>
          <p:cNvSpPr>
            <a:spLocks noGrp="1"/>
          </p:cNvSpPr>
          <p:nvPr>
            <p:ph type="title"/>
          </p:nvPr>
        </p:nvSpPr>
        <p:spPr>
          <a:xfrm>
            <a:off x="321845" y="175028"/>
            <a:ext cx="8461208" cy="593322"/>
          </a:xfrm>
        </p:spPr>
        <p:txBody>
          <a:bodyPr>
            <a:normAutofit/>
          </a:bodyPr>
          <a:lstStyle/>
          <a:p>
            <a:endParaRPr kumimoji="1" lang="ja-JP" altLang="en-US" dirty="0"/>
          </a:p>
        </p:txBody>
      </p:sp>
      <p:sp>
        <p:nvSpPr>
          <p:cNvPr id="3" name="コンテンツ プレースホルダー 2">
            <a:extLst>
              <a:ext uri="{FF2B5EF4-FFF2-40B4-BE49-F238E27FC236}">
                <a16:creationId xmlns:a16="http://schemas.microsoft.com/office/drawing/2014/main" id="{BDEC866E-ABF0-E96E-071F-6B5F486134E9}"/>
              </a:ext>
            </a:extLst>
          </p:cNvPr>
          <p:cNvSpPr>
            <a:spLocks noGrp="1"/>
          </p:cNvSpPr>
          <p:nvPr>
            <p:ph idx="1"/>
          </p:nvPr>
        </p:nvSpPr>
        <p:spPr>
          <a:xfrm>
            <a:off x="321845" y="846253"/>
            <a:ext cx="8461208" cy="5759084"/>
          </a:xfrm>
        </p:spPr>
        <p:txBody>
          <a:bodyPr>
            <a:normAutofit/>
          </a:bodyPr>
          <a:lstStyle/>
          <a:p>
            <a:pPr marL="514350" indent="-514350">
              <a:buFont typeface="+mj-lt"/>
              <a:buAutoNum type="arabicPeriod"/>
            </a:pPr>
            <a:r>
              <a:rPr lang="ja-JP" altLang="en-US" sz="2400" b="1" dirty="0"/>
              <a:t>まず </a:t>
            </a:r>
            <a:r>
              <a:rPr lang="en-US" altLang="ja-JP" sz="2400" b="1" dirty="0"/>
              <a:t>ChatGPT </a:t>
            </a:r>
            <a:r>
              <a:rPr lang="ja-JP" altLang="en-US" sz="2400" b="1" dirty="0"/>
              <a:t>のページにアクセス</a:t>
            </a:r>
            <a:endParaRPr kumimoji="1" lang="en-US" altLang="ja-JP" sz="2400" b="1" dirty="0"/>
          </a:p>
          <a:p>
            <a:pPr marL="0" indent="0">
              <a:buNone/>
            </a:pPr>
            <a:r>
              <a:rPr lang="en-US" altLang="ja-JP" sz="2400" dirty="0"/>
              <a:t>ChatGPT</a:t>
            </a:r>
          </a:p>
          <a:p>
            <a:pPr marL="0" indent="0">
              <a:buNone/>
            </a:pPr>
            <a:r>
              <a:rPr lang="en-US" altLang="ja-JP" sz="2400" dirty="0">
                <a:hlinkClick r:id="rId2"/>
              </a:rPr>
              <a:t>https://chatgpt.com/</a:t>
            </a:r>
            <a:endParaRPr lang="en-US" altLang="ja-JP" sz="2400" dirty="0"/>
          </a:p>
          <a:p>
            <a:pPr marL="0" indent="0">
              <a:buNone/>
            </a:pPr>
            <a:endParaRPr lang="en-US" altLang="ja-JP" sz="2400" dirty="0"/>
          </a:p>
          <a:p>
            <a:pPr marL="0" indent="0">
              <a:buNone/>
            </a:pPr>
            <a:r>
              <a:rPr lang="en-US" altLang="ja-JP" sz="2400" b="1" dirty="0"/>
              <a:t>2. </a:t>
            </a:r>
            <a:r>
              <a:rPr lang="ja-JP" altLang="en-US" sz="2400" b="1" dirty="0"/>
              <a:t>ログインの必要はない</a:t>
            </a:r>
            <a:endParaRPr lang="en-US" altLang="ja-JP" sz="2400" b="1" dirty="0"/>
          </a:p>
          <a:p>
            <a:pPr marL="0" indent="0">
              <a:buNone/>
            </a:pPr>
            <a:r>
              <a:rPr lang="en-US" altLang="ja-JP" sz="2400" dirty="0"/>
              <a:t>※</a:t>
            </a:r>
            <a:r>
              <a:rPr lang="ja-JP" altLang="en-US" sz="2400" dirty="0"/>
              <a:t>ログインは必須ではありませんが、</a:t>
            </a:r>
            <a:r>
              <a:rPr lang="en-US" altLang="ja-JP" sz="2400" b="1" dirty="0"/>
              <a:t>Google</a:t>
            </a:r>
            <a:r>
              <a:rPr lang="ja-JP" altLang="en-US" sz="2400" b="1" dirty="0"/>
              <a:t>アカウントによるログイン</a:t>
            </a:r>
            <a:r>
              <a:rPr lang="ja-JP" altLang="en-US" sz="2400" dirty="0"/>
              <a:t>を行うことで、履歴の保存や個人設定などが可能になります。</a:t>
            </a:r>
            <a:endParaRPr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7D93E981-0D29-310F-1081-74E65EF6E9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2394295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E0F73-FC3B-F0A6-349E-A345886905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014FC5-3D99-BB7E-D763-8D46EEE2DBAD}"/>
              </a:ext>
            </a:extLst>
          </p:cNvPr>
          <p:cNvSpPr>
            <a:spLocks noGrp="1"/>
          </p:cNvSpPr>
          <p:nvPr>
            <p:ph type="title"/>
          </p:nvPr>
        </p:nvSpPr>
        <p:spPr/>
        <p:txBody>
          <a:bodyPr>
            <a:normAutofit fontScale="90000"/>
          </a:bodyPr>
          <a:lstStyle/>
          <a:p>
            <a:r>
              <a:rPr kumimoji="1" lang="ja-JP" altLang="en-US" dirty="0"/>
              <a:t>次の３つのプロンプトを試す</a:t>
            </a:r>
          </a:p>
        </p:txBody>
      </p:sp>
      <p:sp>
        <p:nvSpPr>
          <p:cNvPr id="3" name="コンテンツ プレースホルダー 2">
            <a:extLst>
              <a:ext uri="{FF2B5EF4-FFF2-40B4-BE49-F238E27FC236}">
                <a16:creationId xmlns:a16="http://schemas.microsoft.com/office/drawing/2014/main" id="{A37F6005-2436-80B7-F746-191798AB8E65}"/>
              </a:ext>
            </a:extLst>
          </p:cNvPr>
          <p:cNvSpPr>
            <a:spLocks noGrp="1"/>
          </p:cNvSpPr>
          <p:nvPr>
            <p:ph idx="1"/>
          </p:nvPr>
        </p:nvSpPr>
        <p:spPr>
          <a:xfrm>
            <a:off x="321845" y="846252"/>
            <a:ext cx="8022055" cy="6011747"/>
          </a:xfrm>
        </p:spPr>
        <p:txBody>
          <a:bodyPr>
            <a:normAutofit/>
          </a:bodyPr>
          <a:lstStyle/>
          <a:p>
            <a:pPr marL="0" indent="0">
              <a:buNone/>
            </a:pPr>
            <a:r>
              <a:rPr kumimoji="1" lang="ja-JP" altLang="en-US" sz="1600" b="1" dirty="0"/>
              <a:t>①文章の間違い探し</a:t>
            </a:r>
          </a:p>
          <a:p>
            <a:pPr marL="0" indent="0">
              <a:buNone/>
            </a:pPr>
            <a:r>
              <a:rPr kumimoji="1" lang="ja-JP" altLang="en-US" sz="1600" b="1" dirty="0"/>
              <a:t>次の文章から誤字，不正確な部分を探してください</a:t>
            </a:r>
          </a:p>
          <a:p>
            <a:pPr marL="0" indent="0">
              <a:buNone/>
            </a:pPr>
            <a:r>
              <a:rPr kumimoji="1" lang="ja-JP" altLang="en-US" sz="1600" b="1" dirty="0"/>
              <a:t>日本国民は、国家の名誉にかかけ、全力をあげてこの崇高な理想と目的を達成することを誓ふ。</a:t>
            </a:r>
          </a:p>
          <a:p>
            <a:pPr marL="0" indent="0">
              <a:buNone/>
            </a:pPr>
            <a:endParaRPr kumimoji="1" lang="ja-JP" altLang="en-US" sz="1600" b="1" dirty="0"/>
          </a:p>
          <a:p>
            <a:pPr marL="0" indent="0">
              <a:buNone/>
            </a:pPr>
            <a:r>
              <a:rPr kumimoji="1" lang="ja-JP" altLang="en-US" sz="1600" b="1" dirty="0"/>
              <a:t>②プログラミング支援</a:t>
            </a:r>
          </a:p>
          <a:p>
            <a:pPr marL="0" indent="0">
              <a:buNone/>
            </a:pPr>
            <a:r>
              <a:rPr kumimoji="1" lang="ja-JP" altLang="en-US" sz="1600" b="1" dirty="0"/>
              <a:t>次はソートを行う</a:t>
            </a:r>
            <a:r>
              <a:rPr kumimoji="1" lang="en-US" altLang="ja-JP" sz="1600" b="1" dirty="0"/>
              <a:t>Python</a:t>
            </a:r>
            <a:r>
              <a:rPr kumimoji="1" lang="ja-JP" altLang="en-US" sz="1600" b="1" dirty="0"/>
              <a:t>プログラムです．改善できますか？　但し難しい機能は使わないでください．</a:t>
            </a:r>
          </a:p>
          <a:p>
            <a:pPr marL="0" indent="0">
              <a:buNone/>
            </a:pPr>
            <a:r>
              <a:rPr kumimoji="1" lang="en-US" altLang="ja-JP" sz="1600" b="1" dirty="0"/>
              <a:t>fruits = ['banana', 'cherry', 'date', 'apple']</a:t>
            </a:r>
          </a:p>
          <a:p>
            <a:pPr marL="0" indent="0">
              <a:buNone/>
            </a:pPr>
            <a:r>
              <a:rPr kumimoji="1" lang="en-US" altLang="ja-JP" sz="1600" b="1" dirty="0" err="1"/>
              <a:t>sorted_fruits</a:t>
            </a:r>
            <a:r>
              <a:rPr kumimoji="1" lang="en-US" altLang="ja-JP" sz="1600" b="1" dirty="0"/>
              <a:t> = sorted(fruits)</a:t>
            </a:r>
          </a:p>
          <a:p>
            <a:pPr marL="0" indent="0">
              <a:buNone/>
            </a:pPr>
            <a:r>
              <a:rPr kumimoji="1" lang="en-US" altLang="ja-JP" sz="1600" b="1" dirty="0"/>
              <a:t>for f in </a:t>
            </a:r>
            <a:r>
              <a:rPr kumimoji="1" lang="en-US" altLang="ja-JP" sz="1600" b="1" dirty="0" err="1"/>
              <a:t>sorted_fruits</a:t>
            </a:r>
            <a:r>
              <a:rPr kumimoji="1" lang="en-US" altLang="ja-JP" sz="1600" b="1" dirty="0"/>
              <a:t>:</a:t>
            </a:r>
          </a:p>
          <a:p>
            <a:pPr marL="0" indent="0">
              <a:buNone/>
            </a:pPr>
            <a:r>
              <a:rPr kumimoji="1" lang="en-US" altLang="ja-JP" sz="1600" b="1" dirty="0"/>
              <a:t>    print(f)</a:t>
            </a:r>
          </a:p>
          <a:p>
            <a:pPr marL="0" indent="0">
              <a:buNone/>
            </a:pPr>
            <a:endParaRPr kumimoji="1" lang="en-US" altLang="ja-JP" sz="1600" b="1" dirty="0"/>
          </a:p>
          <a:p>
            <a:pPr marL="0" indent="0">
              <a:buNone/>
            </a:pPr>
            <a:r>
              <a:rPr kumimoji="1" lang="en-US" altLang="ja-JP" sz="1600" b="1" dirty="0"/>
              <a:t>③</a:t>
            </a:r>
            <a:r>
              <a:rPr kumimoji="1" lang="ja-JP" altLang="en-US" sz="1600" b="1" dirty="0"/>
              <a:t>プログラミング支援</a:t>
            </a:r>
          </a:p>
          <a:p>
            <a:pPr marL="0" indent="0">
              <a:buNone/>
            </a:pPr>
            <a:r>
              <a:rPr kumimoji="1" lang="en-US" altLang="ja-JP" sz="1600" b="1" dirty="0"/>
              <a:t>Python </a:t>
            </a:r>
            <a:r>
              <a:rPr kumimoji="1" lang="ja-JP" altLang="en-US" sz="1600" b="1" dirty="0"/>
              <a:t>で </a:t>
            </a:r>
            <a:r>
              <a:rPr kumimoji="1" lang="en-US" altLang="ja-JP" sz="1600" b="1" dirty="0"/>
              <a:t>3</a:t>
            </a:r>
            <a:r>
              <a:rPr kumimoji="1" lang="ja-JP" altLang="en-US" sz="1600" b="1" dirty="0"/>
              <a:t>次元のゲームプログラミングを開始したい．</a:t>
            </a:r>
            <a:r>
              <a:rPr kumimoji="1" lang="en-US" altLang="ja-JP" sz="1600" b="1" dirty="0"/>
              <a:t>Godot (Python</a:t>
            </a:r>
            <a:r>
              <a:rPr kumimoji="1" lang="ja-JP" altLang="en-US" sz="1600" b="1" dirty="0"/>
              <a:t>対応プラグイン</a:t>
            </a:r>
            <a:r>
              <a:rPr kumimoji="1" lang="en-US" altLang="ja-JP" sz="1600" b="1" dirty="0"/>
              <a:t>)</a:t>
            </a:r>
            <a:r>
              <a:rPr kumimoji="1" lang="ja-JP" altLang="en-US" sz="1600" b="1" dirty="0"/>
              <a:t>を用いた</a:t>
            </a:r>
            <a:r>
              <a:rPr kumimoji="1" lang="en-US" altLang="ja-JP" sz="1600" b="1" dirty="0"/>
              <a:t>Python</a:t>
            </a:r>
            <a:r>
              <a:rPr kumimoji="1" lang="ja-JP" altLang="en-US" sz="1600" b="1" dirty="0"/>
              <a:t>プログラム，その解説，実行法，遊び方，実行結果を教えてください．単純なものを希望します．</a:t>
            </a:r>
          </a:p>
        </p:txBody>
      </p:sp>
      <p:sp>
        <p:nvSpPr>
          <p:cNvPr id="4" name="スライド番号プレースホルダー 3">
            <a:extLst>
              <a:ext uri="{FF2B5EF4-FFF2-40B4-BE49-F238E27FC236}">
                <a16:creationId xmlns:a16="http://schemas.microsoft.com/office/drawing/2014/main" id="{7211DB9B-75F0-8701-5133-1B78D79AF3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27910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D1BB3-2D4F-C092-2B93-D7FCF4083176}"/>
              </a:ext>
            </a:extLst>
          </p:cNvPr>
          <p:cNvSpPr>
            <a:spLocks noGrp="1"/>
          </p:cNvSpPr>
          <p:nvPr>
            <p:ph type="title"/>
          </p:nvPr>
        </p:nvSpPr>
        <p:spPr/>
        <p:txBody>
          <a:bodyPr>
            <a:normAutofit fontScale="90000"/>
          </a:bodyPr>
          <a:lstStyle/>
          <a:p>
            <a:r>
              <a:rPr kumimoji="1" lang="ja-JP" altLang="en-US" dirty="0"/>
              <a:t>チャットボットの総括</a:t>
            </a:r>
          </a:p>
        </p:txBody>
      </p:sp>
      <p:sp>
        <p:nvSpPr>
          <p:cNvPr id="3" name="コンテンツ プレースホルダー 2">
            <a:extLst>
              <a:ext uri="{FF2B5EF4-FFF2-40B4-BE49-F238E27FC236}">
                <a16:creationId xmlns:a16="http://schemas.microsoft.com/office/drawing/2014/main" id="{E3297E40-929D-4994-6AA9-547353A4B830}"/>
              </a:ext>
            </a:extLst>
          </p:cNvPr>
          <p:cNvSpPr>
            <a:spLocks noGrp="1"/>
          </p:cNvSpPr>
          <p:nvPr>
            <p:ph idx="1"/>
          </p:nvPr>
        </p:nvSpPr>
        <p:spPr>
          <a:xfrm>
            <a:off x="321845" y="846252"/>
            <a:ext cx="8461208" cy="6094297"/>
          </a:xfrm>
        </p:spPr>
        <p:txBody>
          <a:bodyPr>
            <a:normAutofit lnSpcReduction="10000"/>
          </a:bodyPr>
          <a:lstStyle/>
          <a:p>
            <a:pPr marL="0" indent="0">
              <a:buNone/>
            </a:pPr>
            <a:r>
              <a:rPr kumimoji="1" lang="ja-JP" altLang="en-US" sz="2400" dirty="0"/>
              <a:t>用途</a:t>
            </a:r>
            <a:endParaRPr kumimoji="1" lang="en-US" altLang="ja-JP" sz="2400" dirty="0"/>
          </a:p>
          <a:p>
            <a:r>
              <a:rPr kumimoji="1" lang="ja-JP" altLang="en-US" sz="2400" dirty="0"/>
              <a:t>翻訳，校正，リサーチ支援</a:t>
            </a:r>
            <a:endParaRPr kumimoji="1" lang="en-US" altLang="ja-JP" sz="2400" dirty="0"/>
          </a:p>
          <a:p>
            <a:r>
              <a:rPr kumimoji="1" lang="ja-JP" altLang="en-US" sz="2400" dirty="0"/>
              <a:t>要約，プログラミング支援</a:t>
            </a:r>
            <a:endParaRPr kumimoji="1" lang="en-US" altLang="ja-JP" sz="2400" dirty="0"/>
          </a:p>
          <a:p>
            <a:r>
              <a:rPr kumimoji="1" lang="ja-JP" altLang="en-US" sz="2400" dirty="0"/>
              <a:t>自学発展演習支援</a:t>
            </a:r>
            <a:endParaRPr kumimoji="1" lang="en-US" altLang="ja-JP" sz="2400" dirty="0"/>
          </a:p>
          <a:p>
            <a:r>
              <a:rPr kumimoji="1" lang="ja-JP" altLang="en-US" sz="2400" dirty="0"/>
              <a:t>顧客サービス，エンターテインメント　など</a:t>
            </a:r>
            <a:endParaRPr kumimoji="1" lang="en-US" altLang="ja-JP" sz="2400" dirty="0"/>
          </a:p>
          <a:p>
            <a:pPr marL="0" indent="0">
              <a:buNone/>
            </a:pPr>
            <a:r>
              <a:rPr kumimoji="1" lang="ja-JP" altLang="en-US" sz="2400" dirty="0"/>
              <a:t>期待される効果</a:t>
            </a:r>
            <a:endParaRPr kumimoji="1" lang="en-US" altLang="ja-JP" sz="2400" dirty="0"/>
          </a:p>
          <a:p>
            <a:r>
              <a:rPr kumimoji="1" lang="ja-JP" altLang="en-US" sz="2400" dirty="0"/>
              <a:t>サービス品質の向上</a:t>
            </a:r>
            <a:endParaRPr kumimoji="1" lang="en-US" altLang="ja-JP" sz="2400" dirty="0"/>
          </a:p>
          <a:p>
            <a:r>
              <a:rPr kumimoji="1" lang="en-US" altLang="ja-JP" sz="2400" dirty="0"/>
              <a:t>AI</a:t>
            </a:r>
            <a:r>
              <a:rPr kumimoji="1" lang="ja-JP" altLang="en-US" sz="2400" dirty="0"/>
              <a:t>と人間の協働</a:t>
            </a:r>
            <a:endParaRPr kumimoji="1" lang="en-US" altLang="ja-JP" sz="2400" dirty="0"/>
          </a:p>
          <a:p>
            <a:r>
              <a:rPr kumimoji="1" lang="ja-JP" altLang="en-US" sz="2400" dirty="0"/>
              <a:t>エラー検出の向上</a:t>
            </a:r>
            <a:endParaRPr kumimoji="1" lang="en-US" altLang="ja-JP" sz="2400" dirty="0"/>
          </a:p>
          <a:p>
            <a:r>
              <a:rPr kumimoji="1" lang="ja-JP" altLang="en-US" sz="2400" dirty="0"/>
              <a:t>多言語対応の実現</a:t>
            </a:r>
            <a:endParaRPr kumimoji="1" lang="en-US" altLang="ja-JP" sz="2400" dirty="0"/>
          </a:p>
          <a:p>
            <a:pPr marL="0" indent="0">
              <a:buNone/>
            </a:pPr>
            <a:r>
              <a:rPr kumimoji="1" lang="ja-JP" altLang="en-US" sz="2400" dirty="0"/>
              <a:t>利用上の注意点：</a:t>
            </a:r>
            <a:endParaRPr kumimoji="1" lang="en-US" altLang="ja-JP" sz="2400" dirty="0"/>
          </a:p>
          <a:p>
            <a:r>
              <a:rPr kumimoji="1" lang="ja-JP" altLang="en-US" sz="2400" dirty="0"/>
              <a:t>情報の正確性確認</a:t>
            </a:r>
            <a:endParaRPr kumimoji="1" lang="en-US" altLang="ja-JP" sz="2400" dirty="0"/>
          </a:p>
          <a:p>
            <a:r>
              <a:rPr kumimoji="1" lang="ja-JP" altLang="en-US" sz="2400" dirty="0"/>
              <a:t>著作権への配慮，プライバシー保護への配慮</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0B78BEB2-5677-1A3E-663A-4BC7D805971A}"/>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1297525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5BDD9-5B65-928B-74F9-C4B551955AE9}"/>
              </a:ext>
            </a:extLst>
          </p:cNvPr>
          <p:cNvSpPr>
            <a:spLocks noGrp="1"/>
          </p:cNvSpPr>
          <p:nvPr>
            <p:ph type="title"/>
          </p:nvPr>
        </p:nvSpPr>
        <p:spPr/>
        <p:txBody>
          <a:bodyPr>
            <a:normAutofit fontScale="90000"/>
          </a:bodyPr>
          <a:lstStyle/>
          <a:p>
            <a:r>
              <a:rPr kumimoji="1" lang="en-US" altLang="ja-JP" dirty="0" err="1"/>
              <a:t>LLaVA</a:t>
            </a:r>
            <a:endParaRPr kumimoji="1" lang="ja-JP" altLang="en-US" dirty="0"/>
          </a:p>
        </p:txBody>
      </p:sp>
      <p:sp>
        <p:nvSpPr>
          <p:cNvPr id="3" name="コンテンツ プレースホルダー 2">
            <a:extLst>
              <a:ext uri="{FF2B5EF4-FFF2-40B4-BE49-F238E27FC236}">
                <a16:creationId xmlns:a16="http://schemas.microsoft.com/office/drawing/2014/main" id="{EAF5261D-6D9C-7718-3D4F-B104CEDFE72D}"/>
              </a:ext>
            </a:extLst>
          </p:cNvPr>
          <p:cNvSpPr>
            <a:spLocks noGrp="1"/>
          </p:cNvSpPr>
          <p:nvPr>
            <p:ph idx="1"/>
          </p:nvPr>
        </p:nvSpPr>
        <p:spPr/>
        <p:txBody>
          <a:bodyPr/>
          <a:lstStyle/>
          <a:p>
            <a:r>
              <a:rPr kumimoji="1" lang="en-US" altLang="ja-JP" dirty="0" err="1"/>
              <a:t>LLaVA</a:t>
            </a:r>
            <a:r>
              <a:rPr kumimoji="1" lang="en-US" altLang="ja-JP" dirty="0"/>
              <a:t> </a:t>
            </a:r>
            <a:r>
              <a:rPr kumimoji="1" lang="ja-JP" altLang="en-US" dirty="0"/>
              <a:t>はマルチモーダル（言葉</a:t>
            </a:r>
            <a:r>
              <a:rPr lang="ja-JP" altLang="en-US" dirty="0"/>
              <a:t>、</a:t>
            </a:r>
            <a:r>
              <a:rPr kumimoji="1" lang="ja-JP" altLang="en-US" dirty="0"/>
              <a:t>画像という複数を受け付ける）なチャットボットの技術</a:t>
            </a:r>
            <a:endParaRPr kumimoji="1" lang="en-US" altLang="ja-JP" dirty="0"/>
          </a:p>
          <a:p>
            <a:endParaRPr lang="en-US" altLang="ja-JP" dirty="0"/>
          </a:p>
          <a:p>
            <a:r>
              <a:rPr lang="en-US" altLang="ja-JP" dirty="0"/>
              <a:t>LLAVA </a:t>
            </a:r>
            <a:r>
              <a:rPr lang="ja-JP" altLang="en-US" dirty="0"/>
              <a:t>の公式デモ</a:t>
            </a:r>
            <a:r>
              <a:rPr lang="en-US" altLang="ja-JP" dirty="0"/>
              <a:t>(llava-v1.5-13b): </a:t>
            </a:r>
            <a:r>
              <a:rPr lang="en-US" altLang="ja-JP" dirty="0">
                <a:hlinkClick r:id="rId2"/>
              </a:rPr>
              <a:t>https://llava.hliu.cc/</a:t>
            </a:r>
            <a:endParaRPr kumimoji="1" lang="ja-JP" altLang="en-US" dirty="0"/>
          </a:p>
        </p:txBody>
      </p:sp>
      <p:sp>
        <p:nvSpPr>
          <p:cNvPr id="4" name="スライド番号プレースホルダー 3">
            <a:extLst>
              <a:ext uri="{FF2B5EF4-FFF2-40B4-BE49-F238E27FC236}">
                <a16:creationId xmlns:a16="http://schemas.microsoft.com/office/drawing/2014/main" id="{E46CAC16-DCE6-945B-B9EC-638E6B2299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9202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a:extLst>
              <a:ext uri="{28A0092B-C50C-407E-A947-70E740481C1C}">
                <a14:useLocalDpi xmlns:a14="http://schemas.microsoft.com/office/drawing/2010/main" val="0"/>
              </a:ext>
            </a:extLst>
          </a:blip>
          <a:srcRect l="31660" r="316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6</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4794165" cy="6011747"/>
          </a:xfrm>
        </p:spPr>
        <p:txBody>
          <a:bodyPr>
            <a:normAutofit/>
          </a:bodyPr>
          <a:lstStyle/>
          <a:p>
            <a:pPr marL="0" indent="0">
              <a:lnSpc>
                <a:spcPct val="110000"/>
              </a:lnSpc>
              <a:spcBef>
                <a:spcPts val="1200"/>
              </a:spcBef>
              <a:buNone/>
            </a:pPr>
            <a:r>
              <a:rPr kumimoji="1" lang="ja-JP" altLang="en-US" sz="2400" b="1" dirty="0">
                <a:solidFill>
                  <a:srgbClr val="C00000"/>
                </a:solidFill>
              </a:rPr>
              <a:t>機械学習</a:t>
            </a:r>
            <a:r>
              <a:rPr kumimoji="1" lang="ja-JP" altLang="en-US" sz="2400" dirty="0"/>
              <a:t>は，</a:t>
            </a:r>
            <a:r>
              <a:rPr kumimoji="1" lang="ja-JP" altLang="en-US" sz="2400" b="1" dirty="0"/>
              <a:t>コンピュータ</a:t>
            </a:r>
            <a:r>
              <a:rPr kumimoji="1" lang="ja-JP" altLang="en-US" sz="2400" dirty="0"/>
              <a:t>が</a:t>
            </a:r>
            <a:r>
              <a:rPr kumimoji="1" lang="ja-JP" altLang="en-US" sz="2400" b="1" dirty="0"/>
              <a:t>データ</a:t>
            </a:r>
            <a:r>
              <a:rPr kumimoji="1" lang="ja-JP" altLang="en-US" sz="2400" dirty="0"/>
              <a:t>を使用して</a:t>
            </a:r>
            <a:r>
              <a:rPr kumimoji="1" lang="ja-JP" altLang="en-US" sz="2400" b="1" dirty="0">
                <a:solidFill>
                  <a:srgbClr val="C00000"/>
                </a:solidFill>
              </a:rPr>
              <a:t>学習</a:t>
            </a:r>
            <a:r>
              <a:rPr kumimoji="1" lang="ja-JP" altLang="en-US" sz="2400" dirty="0"/>
              <a:t>することにより</a:t>
            </a:r>
            <a:r>
              <a:rPr lang="ja-JP" altLang="en-US" sz="2400" b="1" dirty="0">
                <a:solidFill>
                  <a:srgbClr val="C00000"/>
                </a:solidFill>
              </a:rPr>
              <a:t>知的能力を向上</a:t>
            </a:r>
            <a:r>
              <a:rPr lang="ja-JP" altLang="en-US" sz="2400" dirty="0"/>
              <a:t>させる技術</a:t>
            </a:r>
            <a:endParaRPr kumimoji="1" lang="en-US" altLang="ja-JP" sz="2400" dirty="0"/>
          </a:p>
          <a:p>
            <a:pPr>
              <a:lnSpc>
                <a:spcPct val="110000"/>
              </a:lnSpc>
              <a:spcBef>
                <a:spcPts val="1200"/>
              </a:spcBef>
            </a:pPr>
            <a:r>
              <a:rPr lang="ja-JP" altLang="en-US" sz="2400" b="1" dirty="0"/>
              <a:t>情報の抽出</a:t>
            </a:r>
            <a:r>
              <a:rPr lang="ja-JP" altLang="en-US" sz="2400" dirty="0"/>
              <a:t>：データからパターンや関係性を自動で見つけ出す能力を持つ</a:t>
            </a:r>
            <a:endParaRPr lang="en-US" altLang="ja-JP" sz="2400" dirty="0"/>
          </a:p>
          <a:p>
            <a:pPr>
              <a:lnSpc>
                <a:spcPct val="110000"/>
              </a:lnSpc>
              <a:spcBef>
                <a:spcPts val="1200"/>
              </a:spcBef>
            </a:pPr>
            <a:r>
              <a:rPr lang="ja-JP" altLang="en-US" sz="2400" b="1" dirty="0"/>
              <a:t>知的なタスクの実行</a:t>
            </a:r>
            <a:r>
              <a:rPr lang="ja-JP" altLang="en-US" sz="2400" dirty="0"/>
              <a:t>：予測，分類などの知的なタスクを実行</a:t>
            </a:r>
            <a:endParaRPr lang="en-US" altLang="ja-JP" sz="2400" dirty="0"/>
          </a:p>
          <a:p>
            <a:pPr>
              <a:lnSpc>
                <a:spcPct val="110000"/>
              </a:lnSpc>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ja-JP" altLang="en-US" dirty="0">
                <a:latin typeface="Segoe UI" panose="020B0502040204020203" pitchFamily="34" charset="0"/>
              </a:rPr>
              <a:t>機械学習の基本</a:t>
            </a:r>
            <a:endParaRPr lang="ja-JP" altLang="en-US" dirty="0"/>
          </a:p>
        </p:txBody>
      </p:sp>
    </p:spTree>
    <p:extLst>
      <p:ext uri="{BB962C8B-B14F-4D97-AF65-F5344CB8AC3E}">
        <p14:creationId xmlns:p14="http://schemas.microsoft.com/office/powerpoint/2010/main" val="2887808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EFF34-6F57-6DCB-849D-7FE92C88DDAB}"/>
              </a:ext>
            </a:extLst>
          </p:cNvPr>
          <p:cNvSpPr>
            <a:spLocks noGrp="1"/>
          </p:cNvSpPr>
          <p:nvPr>
            <p:ph type="title"/>
          </p:nvPr>
        </p:nvSpPr>
        <p:spPr/>
        <p:txBody>
          <a:bodyPr>
            <a:normAutofit fontScale="90000"/>
          </a:bodyPr>
          <a:lstStyle/>
          <a:p>
            <a:r>
              <a:rPr lang="en-US" altLang="ja-JP" dirty="0" err="1"/>
              <a:t>LLaVA</a:t>
            </a:r>
            <a:r>
              <a:rPr lang="en-US" altLang="ja-JP" dirty="0"/>
              <a:t> </a:t>
            </a:r>
            <a:r>
              <a:rPr lang="ja-JP" altLang="en-US" dirty="0"/>
              <a:t>との対話　①画像の説明</a:t>
            </a:r>
            <a:endParaRPr kumimoji="1" lang="ja-JP" altLang="en-US" dirty="0"/>
          </a:p>
        </p:txBody>
      </p:sp>
      <p:sp>
        <p:nvSpPr>
          <p:cNvPr id="4" name="スライド番号プレースホルダー 3">
            <a:extLst>
              <a:ext uri="{FF2B5EF4-FFF2-40B4-BE49-F238E27FC236}">
                <a16:creationId xmlns:a16="http://schemas.microsoft.com/office/drawing/2014/main" id="{4A4C5A83-E1A7-A286-F3B3-021D271B47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C115D33D-E1D5-7795-5A1B-F11E04B77B5D}"/>
              </a:ext>
            </a:extLst>
          </p:cNvPr>
          <p:cNvPicPr>
            <a:picLocks noChangeAspect="1"/>
          </p:cNvPicPr>
          <p:nvPr/>
        </p:nvPicPr>
        <p:blipFill>
          <a:blip r:embed="rId2"/>
          <a:stretch>
            <a:fillRect/>
          </a:stretch>
        </p:blipFill>
        <p:spPr>
          <a:xfrm>
            <a:off x="419052" y="755618"/>
            <a:ext cx="4495848" cy="2986967"/>
          </a:xfrm>
          <a:prstGeom prst="rect">
            <a:avLst/>
          </a:prstGeom>
        </p:spPr>
      </p:pic>
      <p:pic>
        <p:nvPicPr>
          <p:cNvPr id="10" name="図 9">
            <a:extLst>
              <a:ext uri="{FF2B5EF4-FFF2-40B4-BE49-F238E27FC236}">
                <a16:creationId xmlns:a16="http://schemas.microsoft.com/office/drawing/2014/main" id="{66103D9E-7D1A-9BEE-F4C8-6CE47FA3E14E}"/>
              </a:ext>
            </a:extLst>
          </p:cNvPr>
          <p:cNvPicPr>
            <a:picLocks noChangeAspect="1"/>
          </p:cNvPicPr>
          <p:nvPr/>
        </p:nvPicPr>
        <p:blipFill>
          <a:blip r:embed="rId3"/>
          <a:stretch>
            <a:fillRect/>
          </a:stretch>
        </p:blipFill>
        <p:spPr>
          <a:xfrm>
            <a:off x="419052" y="3751421"/>
            <a:ext cx="6466019" cy="3106579"/>
          </a:xfrm>
          <a:prstGeom prst="rect">
            <a:avLst/>
          </a:prstGeom>
        </p:spPr>
      </p:pic>
    </p:spTree>
    <p:extLst>
      <p:ext uri="{BB962C8B-B14F-4D97-AF65-F5344CB8AC3E}">
        <p14:creationId xmlns:p14="http://schemas.microsoft.com/office/powerpoint/2010/main" val="4132748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EFF34-6F57-6DCB-849D-7FE92C88DDAB}"/>
              </a:ext>
            </a:extLst>
          </p:cNvPr>
          <p:cNvSpPr>
            <a:spLocks noGrp="1"/>
          </p:cNvSpPr>
          <p:nvPr>
            <p:ph type="title"/>
          </p:nvPr>
        </p:nvSpPr>
        <p:spPr/>
        <p:txBody>
          <a:bodyPr>
            <a:normAutofit fontScale="90000"/>
          </a:bodyPr>
          <a:lstStyle/>
          <a:p>
            <a:r>
              <a:rPr lang="en-US" altLang="ja-JP" dirty="0" err="1"/>
              <a:t>LLaVA</a:t>
            </a:r>
            <a:r>
              <a:rPr lang="en-US" altLang="ja-JP" dirty="0"/>
              <a:t> </a:t>
            </a:r>
            <a:r>
              <a:rPr lang="ja-JP" altLang="en-US" dirty="0"/>
              <a:t>との対話　②詳細な説明</a:t>
            </a:r>
            <a:endParaRPr kumimoji="1" lang="ja-JP" altLang="en-US" dirty="0"/>
          </a:p>
        </p:txBody>
      </p:sp>
      <p:sp>
        <p:nvSpPr>
          <p:cNvPr id="4" name="スライド番号プレースホルダー 3">
            <a:extLst>
              <a:ext uri="{FF2B5EF4-FFF2-40B4-BE49-F238E27FC236}">
                <a16:creationId xmlns:a16="http://schemas.microsoft.com/office/drawing/2014/main" id="{4A4C5A83-E1A7-A286-F3B3-021D271B47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C115D33D-E1D5-7795-5A1B-F11E04B77B5D}"/>
              </a:ext>
            </a:extLst>
          </p:cNvPr>
          <p:cNvPicPr>
            <a:picLocks noChangeAspect="1"/>
          </p:cNvPicPr>
          <p:nvPr/>
        </p:nvPicPr>
        <p:blipFill>
          <a:blip r:embed="rId2"/>
          <a:stretch>
            <a:fillRect/>
          </a:stretch>
        </p:blipFill>
        <p:spPr>
          <a:xfrm>
            <a:off x="419052" y="755618"/>
            <a:ext cx="4495848" cy="2986967"/>
          </a:xfrm>
          <a:prstGeom prst="rect">
            <a:avLst/>
          </a:prstGeom>
        </p:spPr>
      </p:pic>
      <p:pic>
        <p:nvPicPr>
          <p:cNvPr id="5" name="図 4">
            <a:extLst>
              <a:ext uri="{FF2B5EF4-FFF2-40B4-BE49-F238E27FC236}">
                <a16:creationId xmlns:a16="http://schemas.microsoft.com/office/drawing/2014/main" id="{0A6E5EAB-B6C8-FE14-F5D5-91752E556D76}"/>
              </a:ext>
            </a:extLst>
          </p:cNvPr>
          <p:cNvPicPr>
            <a:picLocks noChangeAspect="1"/>
          </p:cNvPicPr>
          <p:nvPr/>
        </p:nvPicPr>
        <p:blipFill>
          <a:blip r:embed="rId3"/>
          <a:stretch>
            <a:fillRect/>
          </a:stretch>
        </p:blipFill>
        <p:spPr>
          <a:xfrm>
            <a:off x="419052" y="3853309"/>
            <a:ext cx="8089092" cy="2503041"/>
          </a:xfrm>
          <a:prstGeom prst="rect">
            <a:avLst/>
          </a:prstGeom>
        </p:spPr>
      </p:pic>
    </p:spTree>
    <p:extLst>
      <p:ext uri="{BB962C8B-B14F-4D97-AF65-F5344CB8AC3E}">
        <p14:creationId xmlns:p14="http://schemas.microsoft.com/office/powerpoint/2010/main" val="2670241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EFF34-6F57-6DCB-849D-7FE92C88DDAB}"/>
              </a:ext>
            </a:extLst>
          </p:cNvPr>
          <p:cNvSpPr>
            <a:spLocks noGrp="1"/>
          </p:cNvSpPr>
          <p:nvPr>
            <p:ph type="title"/>
          </p:nvPr>
        </p:nvSpPr>
        <p:spPr/>
        <p:txBody>
          <a:bodyPr>
            <a:normAutofit fontScale="90000"/>
          </a:bodyPr>
          <a:lstStyle/>
          <a:p>
            <a:r>
              <a:rPr lang="en-US" altLang="ja-JP" dirty="0" err="1"/>
              <a:t>LLaVA</a:t>
            </a:r>
            <a:r>
              <a:rPr lang="en-US" altLang="ja-JP" dirty="0"/>
              <a:t> </a:t>
            </a:r>
            <a:r>
              <a:rPr lang="ja-JP" altLang="en-US" dirty="0"/>
              <a:t>との対話　③根拠な説明</a:t>
            </a:r>
            <a:endParaRPr kumimoji="1" lang="ja-JP" altLang="en-US" dirty="0"/>
          </a:p>
        </p:txBody>
      </p:sp>
      <p:sp>
        <p:nvSpPr>
          <p:cNvPr id="4" name="スライド番号プレースホルダー 3">
            <a:extLst>
              <a:ext uri="{FF2B5EF4-FFF2-40B4-BE49-F238E27FC236}">
                <a16:creationId xmlns:a16="http://schemas.microsoft.com/office/drawing/2014/main" id="{4A4C5A83-E1A7-A286-F3B3-021D271B47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C115D33D-E1D5-7795-5A1B-F11E04B77B5D}"/>
              </a:ext>
            </a:extLst>
          </p:cNvPr>
          <p:cNvPicPr>
            <a:picLocks noChangeAspect="1"/>
          </p:cNvPicPr>
          <p:nvPr/>
        </p:nvPicPr>
        <p:blipFill>
          <a:blip r:embed="rId2"/>
          <a:stretch>
            <a:fillRect/>
          </a:stretch>
        </p:blipFill>
        <p:spPr>
          <a:xfrm>
            <a:off x="419052" y="755618"/>
            <a:ext cx="4495848" cy="2986967"/>
          </a:xfrm>
          <a:prstGeom prst="rect">
            <a:avLst/>
          </a:prstGeom>
        </p:spPr>
      </p:pic>
      <p:pic>
        <p:nvPicPr>
          <p:cNvPr id="6" name="図 5">
            <a:extLst>
              <a:ext uri="{FF2B5EF4-FFF2-40B4-BE49-F238E27FC236}">
                <a16:creationId xmlns:a16="http://schemas.microsoft.com/office/drawing/2014/main" id="{84BE895F-C1AF-6E7B-0B5D-7B36F2FF633F}"/>
              </a:ext>
            </a:extLst>
          </p:cNvPr>
          <p:cNvPicPr>
            <a:picLocks noChangeAspect="1"/>
          </p:cNvPicPr>
          <p:nvPr/>
        </p:nvPicPr>
        <p:blipFill>
          <a:blip r:embed="rId3"/>
          <a:stretch>
            <a:fillRect/>
          </a:stretch>
        </p:blipFill>
        <p:spPr>
          <a:xfrm>
            <a:off x="419052" y="3933781"/>
            <a:ext cx="8323584" cy="2422569"/>
          </a:xfrm>
          <a:prstGeom prst="rect">
            <a:avLst/>
          </a:prstGeom>
        </p:spPr>
      </p:pic>
    </p:spTree>
    <p:extLst>
      <p:ext uri="{BB962C8B-B14F-4D97-AF65-F5344CB8AC3E}">
        <p14:creationId xmlns:p14="http://schemas.microsoft.com/office/powerpoint/2010/main" val="3338801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C8D30-45B9-2FC1-8343-CD2657C20B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DE2636-4835-07EA-A4B1-3467A1C80126}"/>
              </a:ext>
            </a:extLst>
          </p:cNvPr>
          <p:cNvSpPr>
            <a:spLocks noGrp="1"/>
          </p:cNvSpPr>
          <p:nvPr>
            <p:ph type="title"/>
          </p:nvPr>
        </p:nvSpPr>
        <p:spPr>
          <a:xfrm>
            <a:off x="3724072" y="629268"/>
            <a:ext cx="4939868" cy="1286160"/>
          </a:xfrm>
        </p:spPr>
        <p:txBody>
          <a:bodyPr anchor="b">
            <a:normAutofit/>
          </a:bodyPr>
          <a:lstStyle/>
          <a:p>
            <a:pPr algn="l"/>
            <a:r>
              <a:rPr lang="ja-JP" altLang="en-US"/>
              <a:t>演習５．</a:t>
            </a:r>
            <a:r>
              <a:rPr lang="en-US" altLang="ja-JP" dirty="0" err="1"/>
              <a:t>LLaVA</a:t>
            </a:r>
            <a:r>
              <a:rPr lang="en-US" altLang="ja-JP" dirty="0"/>
              <a:t> </a:t>
            </a:r>
            <a:r>
              <a:rPr lang="ja-JP" altLang="en-US" dirty="0"/>
              <a:t>の体験</a:t>
            </a:r>
            <a:endParaRPr lang="ja-JP" altLang="en-US" b="1" dirty="0"/>
          </a:p>
        </p:txBody>
      </p:sp>
      <p:pic>
        <p:nvPicPr>
          <p:cNvPr id="6" name="Picture 5">
            <a:extLst>
              <a:ext uri="{FF2B5EF4-FFF2-40B4-BE49-F238E27FC236}">
                <a16:creationId xmlns:a16="http://schemas.microsoft.com/office/drawing/2014/main" id="{5E8FE991-5A85-F3C9-13BF-E95A9C9D50FA}"/>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a:extLst>
              <a:ext uri="{FF2B5EF4-FFF2-40B4-BE49-F238E27FC236}">
                <a16:creationId xmlns:a16="http://schemas.microsoft.com/office/drawing/2014/main" id="{57EBAE5A-E9B0-19D8-C4D0-2D46EA0B64D6}"/>
              </a:ext>
            </a:extLst>
          </p:cNvPr>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63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82468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4E6CAA-9EBE-1DB1-42EB-0CF55C39DCCA}"/>
              </a:ext>
            </a:extLst>
          </p:cNvPr>
          <p:cNvSpPr>
            <a:spLocks noGrp="1"/>
          </p:cNvSpPr>
          <p:nvPr>
            <p:ph idx="1"/>
          </p:nvPr>
        </p:nvSpPr>
        <p:spPr>
          <a:xfrm>
            <a:off x="321845" y="205605"/>
            <a:ext cx="8461208" cy="6372748"/>
          </a:xfrm>
        </p:spPr>
        <p:txBody>
          <a:bodyPr>
            <a:normAutofit/>
          </a:bodyPr>
          <a:lstStyle/>
          <a:p>
            <a:pPr marL="0" indent="0">
              <a:buNone/>
            </a:pPr>
            <a:r>
              <a:rPr lang="ja-JP" altLang="en-US" sz="2400" b="1" dirty="0"/>
              <a:t>① </a:t>
            </a:r>
            <a:r>
              <a:rPr kumimoji="1" lang="en-US" altLang="ja-JP" sz="2400" b="1" dirty="0"/>
              <a:t>LLAVA</a:t>
            </a:r>
            <a:r>
              <a:rPr kumimoji="1" lang="ja-JP" altLang="en-US" sz="2400" b="1" dirty="0"/>
              <a:t>の公式デモにアクセス</a:t>
            </a:r>
            <a:endParaRPr lang="en-US" altLang="ja-JP" sz="2400" b="1" dirty="0"/>
          </a:p>
          <a:p>
            <a:pPr marL="0" indent="0">
              <a:buNone/>
            </a:pPr>
            <a:r>
              <a:rPr lang="en-US" altLang="ja-JP" sz="2400" b="1" dirty="0">
                <a:hlinkClick r:id="rId2"/>
              </a:rPr>
              <a:t>https://llava.hliu.cc/</a:t>
            </a:r>
            <a:endParaRPr lang="en-US" altLang="ja-JP" sz="2400" b="1" dirty="0"/>
          </a:p>
          <a:p>
            <a:pPr marL="0" indent="0">
              <a:buNone/>
            </a:pPr>
            <a:r>
              <a:rPr lang="ja-JP" altLang="en-US" sz="2400" b="1" dirty="0"/>
              <a:t>② 画像を選択（</a:t>
            </a:r>
            <a:r>
              <a:rPr kumimoji="1" lang="ja-JP" altLang="en-US" sz="2400" b="1" dirty="0"/>
              <a:t>画像</a:t>
            </a:r>
            <a:r>
              <a:rPr lang="ja-JP" altLang="en-US" sz="2400" b="1" dirty="0"/>
              <a:t>を各自で</a:t>
            </a:r>
            <a:r>
              <a:rPr kumimoji="1" lang="ja-JP" altLang="en-US" sz="2400" b="1" dirty="0"/>
              <a:t>準備することも可能）</a:t>
            </a:r>
            <a:endParaRPr kumimoji="1" lang="en-US" altLang="ja-JP" sz="2400" b="1" dirty="0"/>
          </a:p>
          <a:p>
            <a:pPr marL="0" indent="0">
              <a:buNone/>
            </a:pPr>
            <a:r>
              <a:rPr kumimoji="1" lang="ja-JP" altLang="en-US" sz="2400" b="1" dirty="0"/>
              <a:t>③ 画像のアップロード</a:t>
            </a:r>
            <a:endParaRPr kumimoji="1" lang="en-US" altLang="ja-JP" sz="2400" b="1" dirty="0"/>
          </a:p>
          <a:p>
            <a:pPr marL="0" indent="0">
              <a:buNone/>
            </a:pPr>
            <a:r>
              <a:rPr kumimoji="1" lang="ja-JP" altLang="en-US" sz="2400" b="1" dirty="0"/>
              <a:t>④ </a:t>
            </a:r>
            <a:r>
              <a:rPr lang="ja-JP" altLang="en-US" sz="2400" b="1" dirty="0"/>
              <a:t>質問の</a:t>
            </a:r>
            <a:r>
              <a:rPr kumimoji="1" lang="ja-JP" altLang="en-US" sz="2400" b="1" dirty="0"/>
              <a:t>入力，対話</a:t>
            </a:r>
            <a:endParaRPr kumimoji="1" lang="en-US" altLang="ja-JP" sz="2400" b="1" dirty="0"/>
          </a:p>
          <a:p>
            <a:pPr marL="0" indent="0">
              <a:buNone/>
            </a:pPr>
            <a:r>
              <a:rPr kumimoji="1" lang="ja-JP" altLang="en-US" sz="2400" b="1" dirty="0"/>
              <a:t>⑤ </a:t>
            </a:r>
            <a:r>
              <a:rPr lang="ja-JP" altLang="en-US" sz="2400" b="1" dirty="0"/>
              <a:t>応答の分析</a:t>
            </a:r>
            <a:r>
              <a:rPr kumimoji="1" lang="en-US" altLang="ja-JP" sz="2400" b="1" dirty="0"/>
              <a:t> </a:t>
            </a:r>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720013DF-2813-56F7-2756-AC3BF7805583}"/>
              </a:ext>
            </a:extLst>
          </p:cNvPr>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pic>
        <p:nvPicPr>
          <p:cNvPr id="5" name="図 4">
            <a:extLst>
              <a:ext uri="{FF2B5EF4-FFF2-40B4-BE49-F238E27FC236}">
                <a16:creationId xmlns:a16="http://schemas.microsoft.com/office/drawing/2014/main" id="{7DA19ADF-2D29-C216-0D26-CD2CDD533505}"/>
              </a:ext>
            </a:extLst>
          </p:cNvPr>
          <p:cNvPicPr>
            <a:picLocks noChangeAspect="1"/>
          </p:cNvPicPr>
          <p:nvPr/>
        </p:nvPicPr>
        <p:blipFill>
          <a:blip r:embed="rId3"/>
          <a:stretch>
            <a:fillRect/>
          </a:stretch>
        </p:blipFill>
        <p:spPr>
          <a:xfrm>
            <a:off x="-57151" y="3222005"/>
            <a:ext cx="5605169" cy="3635995"/>
          </a:xfrm>
          <a:prstGeom prst="rect">
            <a:avLst/>
          </a:prstGeom>
        </p:spPr>
      </p:pic>
      <p:sp>
        <p:nvSpPr>
          <p:cNvPr id="6" name="テキスト ボックス 5">
            <a:extLst>
              <a:ext uri="{FF2B5EF4-FFF2-40B4-BE49-F238E27FC236}">
                <a16:creationId xmlns:a16="http://schemas.microsoft.com/office/drawing/2014/main" id="{02E6A4F8-342F-B99F-D0B7-673EF5447C27}"/>
              </a:ext>
            </a:extLst>
          </p:cNvPr>
          <p:cNvSpPr txBox="1"/>
          <p:nvPr/>
        </p:nvSpPr>
        <p:spPr>
          <a:xfrm>
            <a:off x="5905500" y="5257800"/>
            <a:ext cx="3185487" cy="646331"/>
          </a:xfrm>
          <a:prstGeom prst="rect">
            <a:avLst/>
          </a:prstGeom>
          <a:noFill/>
        </p:spPr>
        <p:txBody>
          <a:bodyPr wrap="none" rtlCol="0">
            <a:spAutoFit/>
          </a:bodyPr>
          <a:lstStyle/>
          <a:p>
            <a:r>
              <a:rPr kumimoji="1" lang="ja-JP" altLang="en-US" dirty="0"/>
              <a:t>チャットボットが画像理解力</a:t>
            </a:r>
            <a:endParaRPr kumimoji="1" lang="en-US" altLang="ja-JP" dirty="0"/>
          </a:p>
          <a:p>
            <a:r>
              <a:rPr kumimoji="1" lang="ja-JP" altLang="en-US" dirty="0"/>
              <a:t>を示す</a:t>
            </a:r>
          </a:p>
        </p:txBody>
      </p:sp>
    </p:spTree>
    <p:extLst>
      <p:ext uri="{BB962C8B-B14F-4D97-AF65-F5344CB8AC3E}">
        <p14:creationId xmlns:p14="http://schemas.microsoft.com/office/powerpoint/2010/main" val="1084858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AC46A-6C4A-876B-D6B9-55AA72FC41C5}"/>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2CB82D13-D610-B2C9-D1C1-DC6DA7245DCA}"/>
              </a:ext>
            </a:extLst>
          </p:cNvPr>
          <p:cNvSpPr>
            <a:spLocks noGrp="1"/>
          </p:cNvSpPr>
          <p:nvPr>
            <p:ph idx="1"/>
          </p:nvPr>
        </p:nvSpPr>
        <p:spPr/>
        <p:txBody>
          <a:bodyPr>
            <a:normAutofit fontScale="92500" lnSpcReduction="10000"/>
          </a:bodyPr>
          <a:lstStyle/>
          <a:p>
            <a:r>
              <a:rPr kumimoji="1" lang="ja-JP" altLang="en-US" b="1" dirty="0"/>
              <a:t>自然言語処理</a:t>
            </a:r>
            <a:r>
              <a:rPr kumimoji="1" lang="ja-JP" altLang="en-US" dirty="0"/>
              <a:t>：</a:t>
            </a:r>
            <a:r>
              <a:rPr kumimoji="1" lang="en-US" altLang="ja-JP" dirty="0"/>
              <a:t>AI</a:t>
            </a:r>
            <a:r>
              <a:rPr kumimoji="1" lang="ja-JP" altLang="en-US" dirty="0"/>
              <a:t>による言語理解，対話，翻訳，文書分析などを可能にする．（活用事例：検索エンジン，チャットボット，機械翻訳など）</a:t>
            </a:r>
            <a:endParaRPr kumimoji="1" lang="en-US" altLang="ja-JP" dirty="0"/>
          </a:p>
          <a:p>
            <a:r>
              <a:rPr kumimoji="1" lang="ja-JP" altLang="en-US" b="1" dirty="0"/>
              <a:t>プロンプトエンジニアリング</a:t>
            </a:r>
            <a:r>
              <a:rPr kumimoji="1" lang="ja-JP" altLang="en-US" dirty="0"/>
              <a:t>：</a:t>
            </a:r>
            <a:r>
              <a:rPr lang="ja-JP" altLang="en-US" dirty="0"/>
              <a:t>チャットボットに対する</a:t>
            </a:r>
            <a:r>
              <a:rPr kumimoji="1" lang="ja-JP" altLang="en-US" dirty="0"/>
              <a:t>効果的な指示・質問の方法のための技術スキル</a:t>
            </a:r>
            <a:endParaRPr kumimoji="1" lang="en-US" altLang="ja-JP" dirty="0"/>
          </a:p>
          <a:p>
            <a:r>
              <a:rPr kumimoji="1" lang="en-US" altLang="ja-JP" b="1" dirty="0"/>
              <a:t>Word2vec</a:t>
            </a:r>
            <a:r>
              <a:rPr kumimoji="1" lang="ja-JP" altLang="en-US" dirty="0"/>
              <a:t>：単語を数値ベクトルに変換する技術であり，分布仮説に基づく手法で，意味の近い単語を空間的に近く配置する．</a:t>
            </a:r>
            <a:endParaRPr kumimoji="1" lang="en-US" altLang="ja-JP" dirty="0"/>
          </a:p>
          <a:p>
            <a:r>
              <a:rPr kumimoji="1" lang="ja-JP" altLang="en-US" b="1" dirty="0"/>
              <a:t>チャットボット活用</a:t>
            </a:r>
            <a:r>
              <a:rPr kumimoji="1" lang="ja-JP" altLang="en-US" dirty="0"/>
              <a:t>：</a:t>
            </a:r>
            <a:r>
              <a:rPr kumimoji="1" lang="en-US" altLang="ja-JP" dirty="0"/>
              <a:t>AI</a:t>
            </a:r>
            <a:r>
              <a:rPr kumimoji="1" lang="ja-JP" altLang="en-US" dirty="0"/>
              <a:t>技術を用いた対話システムの実践的な利用であり，文書作成，プログラミング支援，学習支援などの多様な用途に活用可能．（注意点：情報の正確性確認，著作権への配慮，プライバシー保護）</a:t>
            </a:r>
          </a:p>
        </p:txBody>
      </p:sp>
      <p:sp>
        <p:nvSpPr>
          <p:cNvPr id="4" name="スライド番号プレースホルダー 3">
            <a:extLst>
              <a:ext uri="{FF2B5EF4-FFF2-40B4-BE49-F238E27FC236}">
                <a16:creationId xmlns:a16="http://schemas.microsoft.com/office/drawing/2014/main" id="{0EA3138E-7910-C1AF-B6D3-8270CEE4ECF0}"/>
              </a:ext>
            </a:extLst>
          </p:cNvPr>
          <p:cNvSpPr>
            <a:spLocks noGrp="1"/>
          </p:cNvSpPr>
          <p:nvPr>
            <p:ph type="sldNum" sz="quarter" idx="12"/>
          </p:nvPr>
        </p:nvSpPr>
        <p:spPr/>
        <p:txBody>
          <a:bodyPr/>
          <a:lstStyle/>
          <a:p>
            <a:fld id="{E205D82C-95A1-431E-8E38-AA614A14CDCF}" type="slidenum">
              <a:rPr kumimoji="1" lang="ja-JP" altLang="en-US" smtClean="0"/>
              <a:t>65</a:t>
            </a:fld>
            <a:endParaRPr kumimoji="1" lang="ja-JP" altLang="en-US"/>
          </a:p>
        </p:txBody>
      </p:sp>
    </p:spTree>
    <p:extLst>
      <p:ext uri="{BB962C8B-B14F-4D97-AF65-F5344CB8AC3E}">
        <p14:creationId xmlns:p14="http://schemas.microsoft.com/office/powerpoint/2010/main" val="37473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AEBC-9CF8-611F-5AA4-F5AACFB7E340}"/>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E77C518-DAF2-F782-7D28-D764C40862EB}"/>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349121E4-4ECB-DA6B-11FC-0B5FDF7D88E4}"/>
              </a:ext>
            </a:extLst>
          </p:cNvPr>
          <p:cNvSpPr>
            <a:spLocks noGrp="1"/>
          </p:cNvSpPr>
          <p:nvPr>
            <p:ph idx="1"/>
          </p:nvPr>
        </p:nvSpPr>
        <p:spPr>
          <a:xfrm>
            <a:off x="321845" y="846252"/>
            <a:ext cx="8295507" cy="6011747"/>
          </a:xfrm>
        </p:spPr>
        <p:txBody>
          <a:bodyPr>
            <a:normAutofit/>
          </a:bodyPr>
          <a:lstStyle/>
          <a:p>
            <a:pPr marL="457200" indent="-457200">
              <a:lnSpc>
                <a:spcPct val="110000"/>
              </a:lnSpc>
              <a:spcBef>
                <a:spcPts val="1200"/>
              </a:spcBef>
              <a:buFont typeface="+mj-lt"/>
              <a:buAutoNum type="arabicPeriod"/>
            </a:pPr>
            <a:r>
              <a:rPr lang="ja-JP" altLang="en-US" sz="2400" b="1" dirty="0"/>
              <a:t>情報の抽出</a:t>
            </a:r>
            <a:r>
              <a:rPr lang="ja-JP" altLang="en-US" sz="2400" dirty="0"/>
              <a:t>：データからパターンや関係性を自動で見つけ出す能力を持つ</a:t>
            </a:r>
            <a:endParaRPr lang="en-US" altLang="ja-JP" sz="2400" dirty="0"/>
          </a:p>
          <a:p>
            <a:pPr marL="457200" indent="-457200">
              <a:lnSpc>
                <a:spcPct val="110000"/>
              </a:lnSpc>
              <a:spcBef>
                <a:spcPts val="1200"/>
              </a:spcBef>
              <a:buFont typeface="+mj-lt"/>
              <a:buAutoNum type="arabicPeriod"/>
            </a:pPr>
            <a:r>
              <a:rPr lang="ja-JP" altLang="en-US" sz="2400" b="1" dirty="0"/>
              <a:t>簡潔さ</a:t>
            </a:r>
            <a:r>
              <a:rPr lang="ja-JP" altLang="en-US" sz="2400" dirty="0"/>
              <a:t>：人間が設定していたルール等を，自動生成できる</a:t>
            </a:r>
            <a:endParaRPr lang="en-US" altLang="ja-JP" sz="2400" dirty="0"/>
          </a:p>
          <a:p>
            <a:pPr marL="457200" indent="-457200">
              <a:lnSpc>
                <a:spcPct val="110000"/>
              </a:lnSpc>
              <a:spcBef>
                <a:spcPts val="1200"/>
              </a:spcBef>
              <a:buFont typeface="+mj-lt"/>
              <a:buAutoNum type="arabicPeriod"/>
            </a:pPr>
            <a:r>
              <a:rPr lang="ja-JP" altLang="en-US" sz="2400" b="1" dirty="0"/>
              <a:t>限界の超越</a:t>
            </a:r>
            <a:r>
              <a:rPr lang="ja-JP" altLang="en-US" sz="2400" dirty="0"/>
              <a:t>：従来の方法では困難だった課題も解決できる可能性がある</a:t>
            </a:r>
            <a:endParaRPr lang="en-US" altLang="ja-JP" sz="2400" dirty="0"/>
          </a:p>
          <a:p>
            <a:pPr>
              <a:lnSpc>
                <a:spcPct val="110000"/>
              </a:lnSpc>
              <a:spcBef>
                <a:spcPts val="1200"/>
              </a:spcBef>
            </a:pPr>
            <a:endParaRPr lang="ja-JP" altLang="en-US" sz="2400" dirty="0"/>
          </a:p>
        </p:txBody>
      </p:sp>
      <p:sp>
        <p:nvSpPr>
          <p:cNvPr id="9" name="タイトル 8">
            <a:extLst>
              <a:ext uri="{FF2B5EF4-FFF2-40B4-BE49-F238E27FC236}">
                <a16:creationId xmlns:a16="http://schemas.microsoft.com/office/drawing/2014/main" id="{07582670-BDAD-6544-58F1-AFFEB47ACB68}"/>
              </a:ext>
            </a:extLst>
          </p:cNvPr>
          <p:cNvSpPr>
            <a:spLocks noGrp="1"/>
          </p:cNvSpPr>
          <p:nvPr>
            <p:ph type="title"/>
          </p:nvPr>
        </p:nvSpPr>
        <p:spPr/>
        <p:txBody>
          <a:bodyPr>
            <a:normAutofit fontScale="90000"/>
          </a:bodyPr>
          <a:lstStyle/>
          <a:p>
            <a:r>
              <a:rPr lang="ja-JP" altLang="en-US" dirty="0">
                <a:latin typeface="Segoe UI" panose="020B0502040204020203" pitchFamily="34" charset="0"/>
              </a:rPr>
              <a:t>機械学習の３つの特徴</a:t>
            </a:r>
            <a:endParaRPr lang="ja-JP" altLang="en-US" dirty="0"/>
          </a:p>
        </p:txBody>
      </p:sp>
    </p:spTree>
    <p:extLst>
      <p:ext uri="{BB962C8B-B14F-4D97-AF65-F5344CB8AC3E}">
        <p14:creationId xmlns:p14="http://schemas.microsoft.com/office/powerpoint/2010/main" val="218493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11-2. </a:t>
            </a:r>
            <a:r>
              <a:rPr lang="ja-JP" altLang="en-US" sz="4500" dirty="0">
                <a:solidFill>
                  <a:schemeClr val="tx2"/>
                </a:solidFill>
              </a:rPr>
              <a:t>自然言語処理と</a:t>
            </a:r>
            <a:br>
              <a:rPr lang="en-US" altLang="ja-JP" sz="4500" dirty="0">
                <a:solidFill>
                  <a:schemeClr val="tx2"/>
                </a:solidFill>
              </a:rPr>
            </a:br>
            <a:r>
              <a:rPr lang="ja-JP" altLang="en-US" sz="4500" dirty="0">
                <a:solidFill>
                  <a:schemeClr val="tx2"/>
                </a:solidFill>
              </a:rPr>
              <a:t>人工知能</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639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9FE2A-8396-4144-8DA0-6341919B633B}"/>
              </a:ext>
            </a:extLst>
          </p:cNvPr>
          <p:cNvSpPr>
            <a:spLocks noGrp="1"/>
          </p:cNvSpPr>
          <p:nvPr>
            <p:ph type="title"/>
          </p:nvPr>
        </p:nvSpPr>
        <p:spPr/>
        <p:txBody>
          <a:bodyPr>
            <a:normAutofit fontScale="90000"/>
          </a:bodyPr>
          <a:lstStyle/>
          <a:p>
            <a:r>
              <a:rPr kumimoji="1" lang="ja-JP" altLang="en-US" dirty="0"/>
              <a:t>自然言語処理と人工知能</a:t>
            </a:r>
          </a:p>
        </p:txBody>
      </p:sp>
      <p:sp>
        <p:nvSpPr>
          <p:cNvPr id="3" name="コンテンツ プレースホルダー 2">
            <a:extLst>
              <a:ext uri="{FF2B5EF4-FFF2-40B4-BE49-F238E27FC236}">
                <a16:creationId xmlns:a16="http://schemas.microsoft.com/office/drawing/2014/main" id="{DC2F6D3A-98D6-4115-B2AC-DDFBB3D11647}"/>
              </a:ext>
            </a:extLst>
          </p:cNvPr>
          <p:cNvSpPr>
            <a:spLocks noGrp="1"/>
          </p:cNvSpPr>
          <p:nvPr>
            <p:ph idx="1"/>
          </p:nvPr>
        </p:nvSpPr>
        <p:spPr>
          <a:xfrm>
            <a:off x="321845" y="846252"/>
            <a:ext cx="8461208" cy="6011748"/>
          </a:xfrm>
        </p:spPr>
        <p:txBody>
          <a:bodyPr>
            <a:normAutofit/>
          </a:bodyPr>
          <a:lstStyle/>
          <a:p>
            <a:pPr marL="0" indent="0">
              <a:buNone/>
            </a:pPr>
            <a:r>
              <a:rPr kumimoji="1" lang="ja-JP" altLang="en-US" b="1" dirty="0"/>
              <a:t>自然言語処理</a:t>
            </a:r>
            <a:r>
              <a:rPr kumimoji="1" lang="ja-JP" altLang="en-US" dirty="0"/>
              <a:t>は，</a:t>
            </a:r>
            <a:r>
              <a:rPr kumimoji="1" lang="ja-JP" altLang="en-US" b="1" dirty="0"/>
              <a:t>人間が普段使う言語</a:t>
            </a:r>
            <a:r>
              <a:rPr kumimoji="1" lang="ja-JP" altLang="en-US" dirty="0"/>
              <a:t>（日本語，英語など）を</a:t>
            </a:r>
            <a:r>
              <a:rPr kumimoji="1" lang="ja-JP" altLang="en-US" b="1" dirty="0"/>
              <a:t>コンピュータが理解</a:t>
            </a:r>
            <a:r>
              <a:rPr kumimoji="1" lang="ja-JP" altLang="en-US" dirty="0"/>
              <a:t>したり，</a:t>
            </a:r>
            <a:r>
              <a:rPr kumimoji="1" lang="ja-JP" altLang="en-US" b="1" dirty="0"/>
              <a:t>生成</a:t>
            </a:r>
            <a:r>
              <a:rPr kumimoji="1" lang="ja-JP" altLang="en-US" dirty="0"/>
              <a:t>したりする技術</a:t>
            </a:r>
            <a:endParaRPr kumimoji="1" lang="en-US" altLang="ja-JP" dirty="0"/>
          </a:p>
          <a:p>
            <a:r>
              <a:rPr kumimoji="1" lang="en-US" altLang="ja-JP" dirty="0"/>
              <a:t>AI </a:t>
            </a:r>
            <a:r>
              <a:rPr kumimoji="1" lang="ja-JP" altLang="en-US" dirty="0"/>
              <a:t>による</a:t>
            </a:r>
            <a:r>
              <a:rPr kumimoji="1" lang="ja-JP" altLang="en-US" b="1" dirty="0"/>
              <a:t>人間の言語の理解</a:t>
            </a:r>
            <a:endParaRPr kumimoji="1" lang="en-US" altLang="ja-JP" b="1" dirty="0"/>
          </a:p>
          <a:p>
            <a:r>
              <a:rPr kumimoji="1" lang="en-US" altLang="ja-JP" dirty="0"/>
              <a:t>AI </a:t>
            </a:r>
            <a:r>
              <a:rPr kumimoji="1" lang="ja-JP" altLang="en-US" dirty="0"/>
              <a:t>と人間の</a:t>
            </a:r>
            <a:r>
              <a:rPr kumimoji="1" lang="ja-JP" altLang="en-US" b="1" dirty="0"/>
              <a:t>自然な対話</a:t>
            </a:r>
            <a:endParaRPr kumimoji="1" lang="en-US" altLang="ja-JP" b="1" dirty="0"/>
          </a:p>
          <a:p>
            <a:r>
              <a:rPr lang="ja-JP" altLang="en-US" b="1" dirty="0"/>
              <a:t>言語間の翻訳</a:t>
            </a:r>
            <a:endParaRPr kumimoji="1" lang="en-US" altLang="ja-JP" b="1" dirty="0"/>
          </a:p>
          <a:p>
            <a:r>
              <a:rPr lang="ja-JP" altLang="en-US" b="1" dirty="0"/>
              <a:t>文書類（</a:t>
            </a:r>
            <a:r>
              <a:rPr lang="ja-JP" altLang="en-US" dirty="0"/>
              <a:t>人間の言葉による</a:t>
            </a:r>
            <a:r>
              <a:rPr kumimoji="1" lang="ja-JP" altLang="en-US" dirty="0"/>
              <a:t>データ）</a:t>
            </a:r>
            <a:r>
              <a:rPr kumimoji="1" lang="ja-JP" altLang="en-US" b="1" dirty="0"/>
              <a:t>の分析と活用</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DC842298-A380-432A-8F04-61E0CEB8F9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Tree>
    <p:extLst>
      <p:ext uri="{BB962C8B-B14F-4D97-AF65-F5344CB8AC3E}">
        <p14:creationId xmlns:p14="http://schemas.microsoft.com/office/powerpoint/2010/main" val="34349953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8215</TotalTime>
  <Words>3353</Words>
  <Application>Microsoft Office PowerPoint</Application>
  <PresentationFormat>画面に合わせる (4:3)</PresentationFormat>
  <Paragraphs>479</Paragraphs>
  <Slides>65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65</vt:i4>
      </vt:variant>
    </vt:vector>
  </HeadingPairs>
  <TitlesOfParts>
    <vt:vector size="79" baseType="lpstr">
      <vt:lpstr>ＭＳ ゴシック</vt:lpstr>
      <vt:lpstr>メイリオ</vt:lpstr>
      <vt:lpstr>游ゴシック</vt:lpstr>
      <vt:lpstr>Abadi</vt:lpstr>
      <vt:lpstr>Arial</vt:lpstr>
      <vt:lpstr>Calibri</vt:lpstr>
      <vt:lpstr>Segoe UI</vt:lpstr>
      <vt:lpstr>Times New Roman</vt:lpstr>
      <vt:lpstr>Office テーマ</vt:lpstr>
      <vt:lpstr>2_Office テーマ</vt:lpstr>
      <vt:lpstr>4_Office テーマ</vt:lpstr>
      <vt:lpstr>3_Office テーマ</vt:lpstr>
      <vt:lpstr>5_Office テーマ</vt:lpstr>
      <vt:lpstr>9_Office テーマ</vt:lpstr>
      <vt:lpstr>ae-11.人工知能と自然言語処理の基礎  </vt:lpstr>
      <vt:lpstr>人工知能（AI）の学習のための指針</vt:lpstr>
      <vt:lpstr>アウトライン</vt:lpstr>
      <vt:lpstr>11-1. イントロダクション</vt:lpstr>
      <vt:lpstr>PowerPoint プレゼンテーション</vt:lpstr>
      <vt:lpstr>機械学習の基本</vt:lpstr>
      <vt:lpstr>機械学習の３つの特徴</vt:lpstr>
      <vt:lpstr>11-2. 自然言語処理と 人工知能</vt:lpstr>
      <vt:lpstr>自然言語処理と人工知能</vt:lpstr>
      <vt:lpstr>自然言語処理の応用例</vt:lpstr>
      <vt:lpstr>翻訳（日本語から英語，英語から日本語）</vt:lpstr>
      <vt:lpstr>翻訳（ファイルの使用）</vt:lpstr>
      <vt:lpstr>自然言語処理の主な用途</vt:lpstr>
      <vt:lpstr>情報活用のスキル</vt:lpstr>
      <vt:lpstr>情報エンジンの活用</vt:lpstr>
      <vt:lpstr>情報活用における検索エンジンの利用</vt:lpstr>
      <vt:lpstr>演習１．情報エンジンの利用 </vt:lpstr>
      <vt:lpstr>PowerPoint プレゼンテーション</vt:lpstr>
      <vt:lpstr>AI との対話</vt:lpstr>
      <vt:lpstr>AIコミュニケーションスキル</vt:lpstr>
      <vt:lpstr>AI アシスタントの活用</vt:lpstr>
      <vt:lpstr>マルチモーダルAI（テキスト，画像の連携）</vt:lpstr>
      <vt:lpstr>演習２．検索型 AI の体験，チャットボットの体験</vt:lpstr>
      <vt:lpstr>① Perplexity AI（検索型AI）</vt:lpstr>
      <vt:lpstr>② ChatGPT（チャットボット）</vt:lpstr>
      <vt:lpstr>（１）ChatGPTデータ分析演習</vt:lpstr>
      <vt:lpstr>（２）ChatGPTテキスト要約演習</vt:lpstr>
      <vt:lpstr>（３）ChatGPT プログラム作成支援</vt:lpstr>
      <vt:lpstr>ここまでのまとめ</vt:lpstr>
      <vt:lpstr>11-3. 単語ベクトル</vt:lpstr>
      <vt:lpstr>単語ベクトルの概要</vt:lpstr>
      <vt:lpstr>自然言語処理の課題</vt:lpstr>
      <vt:lpstr>単語の数値化</vt:lpstr>
      <vt:lpstr>数値と距離</vt:lpstr>
      <vt:lpstr>ベクトルの距離</vt:lpstr>
      <vt:lpstr>単語ベクトルの性質</vt:lpstr>
      <vt:lpstr>分布仮説の概念</vt:lpstr>
      <vt:lpstr>PowerPoint プレゼンテーション</vt:lpstr>
      <vt:lpstr>Word2vec の概要</vt:lpstr>
      <vt:lpstr>Word2vec</vt:lpstr>
      <vt:lpstr>単語ベクトルのまとめ</vt:lpstr>
      <vt:lpstr>Google Colaboratory</vt:lpstr>
      <vt:lpstr>Google Colaboratory の全体画面</vt:lpstr>
      <vt:lpstr>Google Colaboratory のノートブック</vt:lpstr>
      <vt:lpstr>演習３．単語の特徴ベクトルと単語の類似度 </vt:lpstr>
      <vt:lpstr>① 単語の特徴ベクトル，単語の類似度</vt:lpstr>
      <vt:lpstr>11-4. チャットボット の概要</vt:lpstr>
      <vt:lpstr>チャットボットの主な用途</vt:lpstr>
      <vt:lpstr>チャットボットの効果</vt:lpstr>
      <vt:lpstr>チャットボットの利用上の注意点</vt:lpstr>
      <vt:lpstr>ChatGPT の実行例①</vt:lpstr>
      <vt:lpstr>ChatGPT の実行例②</vt:lpstr>
      <vt:lpstr>ChatGPT の実行例③</vt:lpstr>
      <vt:lpstr>チャットボットのベストプラクティス</vt:lpstr>
      <vt:lpstr>演習４．チャットボットの活用実践</vt:lpstr>
      <vt:lpstr>PowerPoint プレゼンテーション</vt:lpstr>
      <vt:lpstr>次の３つのプロンプトを試す</vt:lpstr>
      <vt:lpstr>チャットボットの総括</vt:lpstr>
      <vt:lpstr>LLaVA</vt:lpstr>
      <vt:lpstr>LLaVA との対話　①画像の説明</vt:lpstr>
      <vt:lpstr>LLaVA との対話　②詳細な説明</vt:lpstr>
      <vt:lpstr>LLaVA との対話　③根拠な説明</vt:lpstr>
      <vt:lpstr>演習５．LLaVA の体験</vt:lpstr>
      <vt:lpstr>PowerPoint プレゼンテーション</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ae-11.人工知能と自然言語処理の基礎（AI演習）</dc:title>
  <dc:creator>kaneko kunihiko</dc:creator>
  <cp:lastModifiedBy>金子　邦彦</cp:lastModifiedBy>
  <cp:revision>721</cp:revision>
  <dcterms:created xsi:type="dcterms:W3CDTF">2019-11-02T00:06:04Z</dcterms:created>
  <dcterms:modified xsi:type="dcterms:W3CDTF">2025-03-25T05:10:01Z</dcterms:modified>
</cp:coreProperties>
</file>