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3" r:id="rId3"/>
    <p:sldMasterId id="2147483688" r:id="rId4"/>
    <p:sldMasterId id="2147483693" r:id="rId5"/>
    <p:sldMasterId id="2147483698" r:id="rId6"/>
  </p:sldMasterIdLst>
  <p:notesMasterIdLst>
    <p:notesMasterId r:id="rId75"/>
  </p:notesMasterIdLst>
  <p:handoutMasterIdLst>
    <p:handoutMasterId r:id="rId76"/>
  </p:handoutMasterIdLst>
  <p:sldIdLst>
    <p:sldId id="1583" r:id="rId7"/>
    <p:sldId id="1783" r:id="rId8"/>
    <p:sldId id="1784" r:id="rId9"/>
    <p:sldId id="1785" r:id="rId10"/>
    <p:sldId id="1786" r:id="rId11"/>
    <p:sldId id="1787" r:id="rId12"/>
    <p:sldId id="1890" r:id="rId13"/>
    <p:sldId id="1888" r:id="rId14"/>
    <p:sldId id="1794" r:id="rId15"/>
    <p:sldId id="1795" r:id="rId16"/>
    <p:sldId id="1711" r:id="rId17"/>
    <p:sldId id="1900" r:id="rId18"/>
    <p:sldId id="957" r:id="rId19"/>
    <p:sldId id="1901" r:id="rId20"/>
    <p:sldId id="1903" r:id="rId21"/>
    <p:sldId id="1923" r:id="rId22"/>
    <p:sldId id="1891" r:id="rId23"/>
    <p:sldId id="1892" r:id="rId24"/>
    <p:sldId id="1895" r:id="rId25"/>
    <p:sldId id="1896" r:id="rId26"/>
    <p:sldId id="1897" r:id="rId27"/>
    <p:sldId id="1898" r:id="rId28"/>
    <p:sldId id="1899" r:id="rId29"/>
    <p:sldId id="1667" r:id="rId30"/>
    <p:sldId id="258" r:id="rId31"/>
    <p:sldId id="1821" r:id="rId32"/>
    <p:sldId id="1822" r:id="rId33"/>
    <p:sldId id="1913" r:id="rId34"/>
    <p:sldId id="1914" r:id="rId35"/>
    <p:sldId id="1915" r:id="rId36"/>
    <p:sldId id="1917" r:id="rId37"/>
    <p:sldId id="1924" r:id="rId38"/>
    <p:sldId id="1921" r:id="rId39"/>
    <p:sldId id="1922" r:id="rId40"/>
    <p:sldId id="1550" r:id="rId41"/>
    <p:sldId id="1551" r:id="rId42"/>
    <p:sldId id="1925" r:id="rId43"/>
    <p:sldId id="1926" r:id="rId44"/>
    <p:sldId id="1928" r:id="rId45"/>
    <p:sldId id="1929" r:id="rId46"/>
    <p:sldId id="1927" r:id="rId47"/>
    <p:sldId id="1916" r:id="rId48"/>
    <p:sldId id="1930" r:id="rId49"/>
    <p:sldId id="1931" r:id="rId50"/>
    <p:sldId id="1918" r:id="rId51"/>
    <p:sldId id="1539" r:id="rId52"/>
    <p:sldId id="1542" r:id="rId53"/>
    <p:sldId id="1564" r:id="rId54"/>
    <p:sldId id="1565" r:id="rId55"/>
    <p:sldId id="1566" r:id="rId56"/>
    <p:sldId id="1553" r:id="rId57"/>
    <p:sldId id="1557" r:id="rId58"/>
    <p:sldId id="1932" r:id="rId59"/>
    <p:sldId id="1920" r:id="rId60"/>
    <p:sldId id="1568" r:id="rId61"/>
    <p:sldId id="722" r:id="rId62"/>
    <p:sldId id="1933" r:id="rId63"/>
    <p:sldId id="1578" r:id="rId64"/>
    <p:sldId id="1579" r:id="rId65"/>
    <p:sldId id="1580" r:id="rId66"/>
    <p:sldId id="1581" r:id="rId67"/>
    <p:sldId id="1582" r:id="rId68"/>
    <p:sldId id="1934" r:id="rId69"/>
    <p:sldId id="1935" r:id="rId70"/>
    <p:sldId id="1940" r:id="rId71"/>
    <p:sldId id="1936" r:id="rId72"/>
    <p:sldId id="1937" r:id="rId73"/>
    <p:sldId id="1938" r:id="rId7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1"/>
    <a:srgbClr val="FF800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78" autoAdjust="0"/>
    <p:restoredTop sz="94660"/>
  </p:normalViewPr>
  <p:slideViewPr>
    <p:cSldViewPr snapToGrid="0">
      <p:cViewPr varScale="1">
        <p:scale>
          <a:sx n="61" d="100"/>
          <a:sy n="61" d="100"/>
        </p:scale>
        <p:origin x="954" y="2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5" d="100"/>
        <a:sy n="75" d="100"/>
      </p:scale>
      <p:origin x="0" y="-16292"/>
    </p:cViewPr>
  </p:sorterViewPr>
  <p:notesViewPr>
    <p:cSldViewPr snapToGrid="0">
      <p:cViewPr varScale="1">
        <p:scale>
          <a:sx n="36" d="100"/>
          <a:sy n="36" d="100"/>
        </p:scale>
        <p:origin x="1568" y="2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esProps" Target="presProps.xml"/><Relationship Id="rId78" Type="http://schemas.openxmlformats.org/officeDocument/2006/relationships/viewProps" Target="viewProps.xml"/><Relationship Id="rId79" Type="http://schemas.openxmlformats.org/officeDocument/2006/relationships/theme" Target="theme/theme1.xml"/><Relationship Id="rId80" Type="http://schemas.openxmlformats.org/officeDocument/2006/relationships/tableStyles" Target="tableStyles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492763BF-D648-4028-9754-3615FF609DD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10CE5D-8673-4CA7-9090-03259476253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5FF2E0-C691-4652-BD93-B8DB4314A43F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2FF5B21-A326-4B36-82F5-4E6EA1A9FF6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BE679C3-E509-4B6D-8BC5-8667FC746E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6BFD2C-F54A-4665-824F-63737EEC689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619725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864EF8-74FE-40A1-902E-125A64E3EB0E}" type="datetimeFigureOut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dirty="0"/>
              <a:t>マスター テキストの書式設定</a:t>
            </a:r>
          </a:p>
          <a:p>
            <a:pPr lvl="1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lvl="2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lvl="3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lvl="4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3223C1-63D0-4CA4-8D67-2118CF2CB84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2311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7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8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3927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58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良好な学習能力をもち，機械学習が脚光をあびるきっかけにも</a:t>
            </a:r>
            <a:endParaRPr kumimoji="1" lang="en-US" altLang="ja-JP" dirty="0"/>
          </a:p>
          <a:p>
            <a:endParaRPr lang="en-US" altLang="ja-JP" dirty="0"/>
          </a:p>
          <a:p>
            <a:r>
              <a:rPr lang="ja-JP" altLang="en-US" dirty="0"/>
              <a:t>機械学習を勉強するとき，ニューラルネットワークは良い手段と考える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機械学習では，ニューラルネットワークを使う場合もあれば，ニューラルネットワークではない他のものもある（あとで詳しく）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33223C1-63D0-4CA4-8D67-2118CF2CB84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0364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2601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5357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0399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46136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C5B174-42CB-4E29-BEDB-5B349DA0C657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游ゴシック" panose="020F0502020204030204"/>
                <a:ea typeface="游ゴシック" panose="020B0400000000000000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游ゴシック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8838617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>
                <a:latin typeface="Abadi" panose="020B06040201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9079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783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468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715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98956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55462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1AA3E3D-4D1D-4163-AD90-B772FBC95A7D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6099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A417190-F4F2-435C-9433-79F7AB9E97BF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93467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83915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3533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041744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  <a:lvl2pPr>
              <a:defRPr>
                <a:latin typeface="Abadi" panose="020B0604020104020204" pitchFamily="34" charset="0"/>
              </a:defRPr>
            </a:lvl2pPr>
            <a:lvl3pPr>
              <a:defRPr>
                <a:latin typeface="Abadi" panose="020B0604020104020204" pitchFamily="34" charset="0"/>
              </a:defRPr>
            </a:lvl3pPr>
            <a:lvl4pPr>
              <a:defRPr>
                <a:latin typeface="Abadi" panose="020B0604020104020204" pitchFamily="34" charset="0"/>
              </a:defRPr>
            </a:lvl4pPr>
            <a:lvl5pPr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750384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34612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81FBDB-3FE1-4E23-8A3E-D23037547262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47094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61932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A3E3D-4D1D-4163-AD90-B772FBC95A7D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95485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17190-F4F2-435C-9433-79F7AB9E97BF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117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>
                <a:latin typeface="Abadi" panose="020B0604020104020204" pitchFamily="34" charset="0"/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>
                <a:latin typeface="Abadi" panose="020B0604020104020204" pitchFamily="34" charset="0"/>
              </a:defRPr>
            </a:lvl1pPr>
            <a:lvl2pPr>
              <a:spcBef>
                <a:spcPts val="0"/>
              </a:spcBef>
              <a:defRPr>
                <a:latin typeface="Abadi" panose="020B0604020104020204" pitchFamily="34" charset="0"/>
              </a:defRPr>
            </a:lvl2pPr>
            <a:lvl3pPr>
              <a:spcBef>
                <a:spcPts val="0"/>
              </a:spcBef>
              <a:defRPr>
                <a:latin typeface="Abadi" panose="020B0604020104020204" pitchFamily="34" charset="0"/>
              </a:defRPr>
            </a:lvl3pPr>
            <a:lvl4pPr>
              <a:spcBef>
                <a:spcPts val="0"/>
              </a:spcBef>
              <a:defRPr>
                <a:latin typeface="Abadi" panose="020B0604020104020204" pitchFamily="34" charset="0"/>
              </a:defRPr>
            </a:lvl4pPr>
            <a:lvl5pPr>
              <a:spcBef>
                <a:spcPts val="0"/>
              </a:spcBef>
              <a:defRPr>
                <a:latin typeface="Abadi" panose="020B0604020104020204" pitchFamily="34" charset="0"/>
              </a:defRPr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172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badi" panose="020B0604020104020204" pitchFamily="34" charset="0"/>
              </a:defRPr>
            </a:lvl1pPr>
          </a:lstStyle>
          <a:p>
            <a:fld id="{E205D82C-95A1-431E-8E38-AA614A14CDCF}" type="slidenum">
              <a:rPr kumimoji="1" lang="ja-JP" altLang="en-US" smtClean="0"/>
              <a:pPr/>
              <a:t>‹#›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00816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BF8F6E-A61D-4F4B-A02A-32A375CBD654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6014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C89E5-970E-4E43-B109-FA73DDD3F5FC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2220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9376" y="2614172"/>
            <a:ext cx="3086100" cy="1397000"/>
          </a:xfrm>
        </p:spPr>
        <p:txBody>
          <a:bodyPr/>
          <a:lstStyle>
            <a:lvl1pPr algn="r">
              <a:lnSpc>
                <a:spcPct val="100000"/>
              </a:lnSpc>
              <a:defRPr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2284" y="946596"/>
            <a:ext cx="5311720" cy="5267459"/>
          </a:xfrm>
        </p:spPr>
        <p:txBody>
          <a:bodyPr anchor="ctr"/>
          <a:lstStyle>
            <a:lvl1pPr>
              <a:spcBef>
                <a:spcPts val="0"/>
              </a:spcBef>
              <a:defRPr sz="2600"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105C0-43AD-4913-9290-D69A215DC36E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FEE24C5F-FDEB-41AC-8EE7-D7A90FDF0D4E}"/>
              </a:ext>
            </a:extLst>
          </p:cNvPr>
          <p:cNvCxnSpPr/>
          <p:nvPr userDrawn="1"/>
        </p:nvCxnSpPr>
        <p:spPr>
          <a:xfrm>
            <a:off x="3408372" y="1771739"/>
            <a:ext cx="0" cy="308186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07751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E3386-A21B-4F0F-B11C-3FC9324127B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2366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>
              <a:defRPr sz="44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81FBDB-3FE1-4E23-8A3E-D23037547262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6457081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slideLayout" Target="../slideLayouts/slideLayout6.xml"/><Relationship Id="rId3" Type="http://schemas.openxmlformats.org/officeDocument/2006/relationships/slideLayout" Target="../slideLayouts/slideLayout7.xml"/><Relationship Id="rId4" Type="http://schemas.openxmlformats.org/officeDocument/2006/relationships/slideLayout" Target="../slideLayouts/slideLayout8.xml"/><Relationship Id="rId5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slideLayout" Target="../slideLayouts/slideLayout10.xml"/><Relationship Id="rId3" Type="http://schemas.openxmlformats.org/officeDocument/2006/relationships/slideLayout" Target="../slideLayouts/slideLayout11.xml"/><Relationship Id="rId4" Type="http://schemas.openxmlformats.org/officeDocument/2006/relationships/slideLayout" Target="../slideLayouts/slideLayout12.xml"/><Relationship Id="rId5" Type="http://schemas.openxmlformats.org/officeDocument/2006/relationships/theme" Target="../theme/theme3.xml"/></Relationships>
</file>

<file path=ppt/slideMasters/_rels/slideMaster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theme" Target="../theme/theme4.xml"/><Relationship Id="rId6" Type="http://schemas.openxmlformats.org/officeDocument/2006/relationships/image" Target="../media/image1.png"/></Relationships>
</file>

<file path=ppt/slideMasters/_rels/slideMaster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9.xml"/><Relationship Id="rId4" Type="http://schemas.openxmlformats.org/officeDocument/2006/relationships/slideLayout" Target="../slideLayouts/slideLayout20.xml"/><Relationship Id="rId5" Type="http://schemas.openxmlformats.org/officeDocument/2006/relationships/theme" Target="../theme/theme5.xml"/><Relationship Id="rId6" Type="http://schemas.openxmlformats.org/officeDocument/2006/relationships/image" Target="../media/image1.png"/></Relationships>
</file>

<file path=ppt/slideMasters/_rels/slideMaster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2.xml"/><Relationship Id="rId3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4.xml"/><Relationship Id="rId5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104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49842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104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5E6DA0-13F0-4131-A74D-D600C97A2AE8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36479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7233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BFBE731-6ED8-4A42-8A57-3C41D7584935}" type="datetime1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2025/3/25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563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9445425-3AD1-45CB-BDD6-281EC62A9D61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22" y="90311"/>
            <a:ext cx="746942" cy="701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335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rial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4698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1845" y="846253"/>
            <a:ext cx="8461208" cy="53331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BE731-6ED8-4A42-8A57-3C41D7584935}" type="datetime1">
              <a:rPr kumimoji="1" lang="ja-JP" altLang="en-US" smtClean="0"/>
              <a:t>2025/3/25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85071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0">
                <a:solidFill>
                  <a:schemeClr val="tx1">
                    <a:tint val="75000"/>
                  </a:schemeClr>
                </a:solidFill>
                <a:latin typeface="Abadi" panose="020B0604020202020204" pitchFamily="34" charset="0"/>
                <a:ea typeface="メイリオ" panose="020B0604030504040204" pitchFamily="50" charset="-128"/>
              </a:defRPr>
            </a:lvl1pPr>
          </a:lstStyle>
          <a:p>
            <a:fld id="{E205D82C-95A1-431E-8E38-AA614A14CDCF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58697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3200" kern="1200">
          <a:solidFill>
            <a:srgbClr val="FF0000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Abadi" panose="020B0604020202020204" pitchFamily="34" charset="0"/>
          <a:ea typeface="メイリオ" panose="020B0604030504040204" pitchFamily="50" charset="-128"/>
          <a:cs typeface="Segoe UI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hyperlink" Target="https://www.kkaneko.jp/ai/ae/index.html" TargetMode="Externa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colab.research.google.com/drive/1qxh5l0iEPUm-QRTuEBSqBLd3V9KvqItK?usp=sharing" TargetMode="External"/><Relationship Id="rId3" Type="http://schemas.openxmlformats.org/officeDocument/2006/relationships/image" Target="../media/image15.pn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6.pn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4.jpe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5.png"/><Relationship Id="rId3" Type="http://schemas.microsoft.com/office/2007/relationships/hdphoto" Target="../media/hdphoto1.wdp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colab.research.google.com/drive/1qxh5l0iEPUm-QRTuEBSqBLd3V9KvqItK?usp=sharing" TargetMode="External"/><Relationship Id="rId3" Type="http://schemas.openxmlformats.org/officeDocument/2006/relationships/image" Target="../media/image17.png"/><Relationship Id="rId4" Type="http://schemas.openxmlformats.org/officeDocument/2006/relationships/image" Target="../media/image18.pn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19.pn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doi.org/10.7287/peerj.preprints.3190v2" TargetMode="External"/><Relationship Id="rId3" Type="http://schemas.openxmlformats.org/officeDocument/2006/relationships/image" Target="../media/image20.pn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doi.org/10.7287/peerj.preprints.3190v2" TargetMode="External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jpe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hyperlink" Target="https://colab.research.google.com/drive/1qxh5l0iEPUm-QRTuEBSqBLd3V9KvqItK?usp=sharing" TargetMode="External"/><Relationship Id="rId3" Type="http://schemas.openxmlformats.org/officeDocument/2006/relationships/image" Target="../media/image24.pn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6.png"/><Relationship Id="rId3" Type="http://schemas.openxmlformats.org/officeDocument/2006/relationships/hyperlink" Target="https://colab.research.google.com/" TargetMode="External"/><Relationship Id="rId4" Type="http://schemas.openxmlformats.org/officeDocument/2006/relationships/image" Target="../media/image7.png"/></Relationships>
</file>

<file path=ppt/slides/_rels/slide4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26.png"/></Relationships>
</file>

<file path=ppt/slides/_rels/slide4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</Relationships>
</file>

<file path=ppt/slides/_rels/slide4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8.png"/></Relationships>
</file>

<file path=ppt/slides/_rels/slide5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/Relationships>
</file>

<file path=ppt/slides/_rels/slide5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5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5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6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6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olab.research.google.com/drive/1qxh5l0iEPUm-QRTuEBSqBLd3V9KvqItK?usp=sharing" TargetMode="Externa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6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0" y="1122363"/>
            <a:ext cx="9144000" cy="2387600"/>
          </a:xfrm>
        </p:spPr>
        <p:txBody>
          <a:bodyPr>
            <a:noAutofit/>
          </a:bodyPr>
          <a:lstStyle/>
          <a:p>
            <a:r>
              <a:rPr lang="ja-JP" altLang="en-US" dirty="0">
                <a:latin typeface="メイリオ" panose="020B0604030504040204" pitchFamily="50" charset="-128"/>
              </a:rPr>
              <a:t>予測と判断</a:t>
            </a:r>
            <a:br>
              <a:rPr lang="en-US" altLang="ja-JP" sz="4400" dirty="0">
                <a:latin typeface="メイリオ" panose="020B0604030504040204" pitchFamily="50" charset="-128"/>
              </a:rPr>
            </a:br>
            <a:r>
              <a:rPr lang="ja-JP" altLang="en-US" sz="3200" dirty="0"/>
              <a:t>（時系列データ分析、移動平均、</a:t>
            </a:r>
            <a:br>
              <a:rPr lang="en-US" altLang="ja-JP" sz="3200" dirty="0"/>
            </a:br>
            <a:r>
              <a:rPr lang="en-US" altLang="ja-JP" sz="3200" dirty="0"/>
              <a:t>RNN</a:t>
            </a:r>
            <a:r>
              <a:rPr lang="ja-JP" altLang="en-US" sz="3200" dirty="0"/>
              <a:t>と</a:t>
            </a:r>
            <a:r>
              <a:rPr lang="en-US" altLang="ja-JP" sz="3200" dirty="0"/>
              <a:t>LSTM </a:t>
            </a:r>
            <a:r>
              <a:rPr lang="ja-JP" altLang="en-US" sz="3200" dirty="0"/>
              <a:t>の紹介）</a:t>
            </a:r>
            <a:br>
              <a:rPr lang="en-US" altLang="ja-JP" sz="5400" dirty="0"/>
            </a:b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3875482" y="4869762"/>
            <a:ext cx="1415772" cy="46166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金子邦彦</a:t>
            </a:r>
          </a:p>
        </p:txBody>
      </p:sp>
      <p:pic>
        <p:nvPicPr>
          <p:cNvPr id="7" name="Picture 2" descr="https://mirrors.creativecommons.org/presskit/buttons/88x31/png/by-nc-sa.eu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5105" y="5928126"/>
            <a:ext cx="1433790" cy="501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図 4" descr="メガネをかけた男性&#10;&#10;自動的に生成された説明">
            <a:extLst>
              <a:ext uri="{FF2B5EF4-FFF2-40B4-BE49-F238E27FC236}">
                <a16:creationId xmlns:a16="http://schemas.microsoft.com/office/drawing/2014/main" id="{1C3B59FE-4A47-434A-A600-E43D38ADCC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428" y="4610382"/>
            <a:ext cx="710957" cy="937036"/>
          </a:xfrm>
          <a:prstGeom prst="rect">
            <a:avLst/>
          </a:prstGeom>
        </p:spPr>
      </p:pic>
      <p:sp>
        <p:nvSpPr>
          <p:cNvPr id="10" name="字幕 7">
            <a:extLst>
              <a:ext uri="{FF2B5EF4-FFF2-40B4-BE49-F238E27FC236}">
                <a16:creationId xmlns:a16="http://schemas.microsoft.com/office/drawing/2014/main" id="{E246CD48-9EDC-44F7-8CDD-2B1DAA1CE2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0157" y="3150100"/>
            <a:ext cx="8266421" cy="1506085"/>
          </a:xfrm>
        </p:spPr>
        <p:txBody>
          <a:bodyPr>
            <a:normAutofit/>
          </a:bodyPr>
          <a:lstStyle/>
          <a:p>
            <a:r>
              <a:rPr lang="en-US" altLang="ja-JP" sz="2800"/>
              <a:t>AI</a:t>
            </a:r>
            <a:r>
              <a:rPr lang="ja-JP" altLang="en-US" sz="2800" dirty="0"/>
              <a:t>演習</a:t>
            </a:r>
          </a:p>
          <a:p>
            <a:r>
              <a:rPr lang="en-US" altLang="ja-JP" dirty="0">
                <a:hlinkClick r:id="rId5"/>
              </a:rPr>
              <a:t>https://www.kkaneko.jp/ai/ae/index.html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45035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761AFA3-DC87-46CB-822A-AA40C11F93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3"/>
            <a:ext cx="8620626" cy="1080738"/>
          </a:xfrm>
        </p:spPr>
        <p:txBody>
          <a:bodyPr/>
          <a:lstStyle/>
          <a:p>
            <a:pPr marL="0" indent="0">
              <a:buNone/>
            </a:pPr>
            <a:r>
              <a:rPr lang="ja-JP" altLang="en-US" b="1" dirty="0"/>
              <a:t>ディープラーニング</a:t>
            </a:r>
            <a:r>
              <a:rPr lang="ja-JP" altLang="en-US" dirty="0"/>
              <a:t>に「</a:t>
            </a:r>
            <a:r>
              <a:rPr lang="ja-JP" altLang="en-US" b="1" dirty="0"/>
              <a:t>ディープ</a:t>
            </a:r>
            <a:r>
              <a:rPr lang="ja-JP" altLang="en-US" dirty="0"/>
              <a:t>」とついているのは、</a:t>
            </a:r>
            <a:r>
              <a:rPr lang="ja-JP" altLang="en-US" b="1" u="sng" dirty="0">
                <a:solidFill>
                  <a:srgbClr val="FF0000"/>
                </a:solidFill>
              </a:rPr>
              <a:t>多層のニューラルネットワーク</a:t>
            </a:r>
            <a:r>
              <a:rPr lang="ja-JP" altLang="en-US" dirty="0"/>
              <a:t>を使用するため</a:t>
            </a:r>
            <a:endParaRPr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endParaRPr lang="en-US" altLang="ja-JP" b="1" dirty="0">
              <a:solidFill>
                <a:srgbClr val="C00000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78DC6D6-17C0-4DAF-85A1-0093061E0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A513BFA3-5439-41CE-BD82-E0D6FC400AB4}"/>
              </a:ext>
            </a:extLst>
          </p:cNvPr>
          <p:cNvSpPr txBox="1">
            <a:spLocks/>
          </p:cNvSpPr>
          <p:nvPr/>
        </p:nvSpPr>
        <p:spPr>
          <a:xfrm>
            <a:off x="407904" y="2397868"/>
            <a:ext cx="8620626" cy="10807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F6CD0BD-0177-427C-BDB3-5F463FF2B67B}"/>
              </a:ext>
            </a:extLst>
          </p:cNvPr>
          <p:cNvSpPr txBox="1"/>
          <p:nvPr/>
        </p:nvSpPr>
        <p:spPr>
          <a:xfrm>
            <a:off x="856093" y="5419896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層の数が少ない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E1486206-1AC5-45F5-94FD-DB1F37662932}"/>
              </a:ext>
            </a:extLst>
          </p:cNvPr>
          <p:cNvSpPr txBox="1"/>
          <p:nvPr/>
        </p:nvSpPr>
        <p:spPr>
          <a:xfrm>
            <a:off x="5341751" y="5533035"/>
            <a:ext cx="38779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層の数が多い（ディープ）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8DC369F1-3A61-4D63-8EA4-B478BD8F2950}"/>
              </a:ext>
            </a:extLst>
          </p:cNvPr>
          <p:cNvSpPr/>
          <p:nvPr/>
        </p:nvSpPr>
        <p:spPr>
          <a:xfrm>
            <a:off x="1582153" y="3254542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4" name="正方形/長方形 13">
            <a:extLst>
              <a:ext uri="{FF2B5EF4-FFF2-40B4-BE49-F238E27FC236}">
                <a16:creationId xmlns:a16="http://schemas.microsoft.com/office/drawing/2014/main" id="{D2F51FA1-2904-45DD-B13A-05D1157AC4A8}"/>
              </a:ext>
            </a:extLst>
          </p:cNvPr>
          <p:cNvSpPr/>
          <p:nvPr/>
        </p:nvSpPr>
        <p:spPr>
          <a:xfrm>
            <a:off x="1927831" y="3560567"/>
            <a:ext cx="270710" cy="126331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223B939A-78D7-4C32-9063-7A420F0C952E}"/>
              </a:ext>
            </a:extLst>
          </p:cNvPr>
          <p:cNvSpPr/>
          <p:nvPr/>
        </p:nvSpPr>
        <p:spPr>
          <a:xfrm>
            <a:off x="2273509" y="3429000"/>
            <a:ext cx="270710" cy="1498600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33D64FA4-062E-41F8-99F3-234479FB1D2C}"/>
              </a:ext>
            </a:extLst>
          </p:cNvPr>
          <p:cNvSpPr/>
          <p:nvPr/>
        </p:nvSpPr>
        <p:spPr>
          <a:xfrm>
            <a:off x="5167564" y="3389338"/>
            <a:ext cx="270710" cy="18949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F4F41FB1-94DB-4591-BB81-20D868402759}"/>
              </a:ext>
            </a:extLst>
          </p:cNvPr>
          <p:cNvSpPr/>
          <p:nvPr/>
        </p:nvSpPr>
        <p:spPr>
          <a:xfrm>
            <a:off x="5513242" y="3521506"/>
            <a:ext cx="270710" cy="162270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F1FBB16C-DEA7-4049-BE60-F4393E838B52}"/>
              </a:ext>
            </a:extLst>
          </p:cNvPr>
          <p:cNvSpPr/>
          <p:nvPr/>
        </p:nvSpPr>
        <p:spPr>
          <a:xfrm>
            <a:off x="5858920" y="3661607"/>
            <a:ext cx="270710" cy="129918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0251E1A-B984-474F-B659-5B3E73D3E3CF}"/>
              </a:ext>
            </a:extLst>
          </p:cNvPr>
          <p:cNvSpPr/>
          <p:nvPr/>
        </p:nvSpPr>
        <p:spPr>
          <a:xfrm>
            <a:off x="6204598" y="3985124"/>
            <a:ext cx="270710" cy="456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AFDABD12-23DE-4FE0-B071-04BFB9FFE8AA}"/>
              </a:ext>
            </a:extLst>
          </p:cNvPr>
          <p:cNvSpPr/>
          <p:nvPr/>
        </p:nvSpPr>
        <p:spPr>
          <a:xfrm>
            <a:off x="6563227" y="3707062"/>
            <a:ext cx="270710" cy="125373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32ED5DF-3DED-44B1-BDB8-22DBCFE01176}"/>
              </a:ext>
            </a:extLst>
          </p:cNvPr>
          <p:cNvSpPr/>
          <p:nvPr/>
        </p:nvSpPr>
        <p:spPr>
          <a:xfrm>
            <a:off x="6921856" y="3429000"/>
            <a:ext cx="270710" cy="185531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5F18B233-29CD-4716-9160-BBD28502222B}"/>
              </a:ext>
            </a:extLst>
          </p:cNvPr>
          <p:cNvSpPr/>
          <p:nvPr/>
        </p:nvSpPr>
        <p:spPr>
          <a:xfrm>
            <a:off x="7280485" y="3707062"/>
            <a:ext cx="270710" cy="12991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3" name="正方形/長方形 22">
            <a:extLst>
              <a:ext uri="{FF2B5EF4-FFF2-40B4-BE49-F238E27FC236}">
                <a16:creationId xmlns:a16="http://schemas.microsoft.com/office/drawing/2014/main" id="{24589AE5-3D71-452D-91A9-DEE9E3CC156E}"/>
              </a:ext>
            </a:extLst>
          </p:cNvPr>
          <p:cNvSpPr/>
          <p:nvPr/>
        </p:nvSpPr>
        <p:spPr>
          <a:xfrm>
            <a:off x="7639114" y="3985124"/>
            <a:ext cx="270710" cy="87195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065CA097-D6C8-41F4-ADB4-6456BE855401}"/>
              </a:ext>
            </a:extLst>
          </p:cNvPr>
          <p:cNvSpPr/>
          <p:nvPr/>
        </p:nvSpPr>
        <p:spPr>
          <a:xfrm>
            <a:off x="7997743" y="3429000"/>
            <a:ext cx="270710" cy="185531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</a:t>
            </a:r>
          </a:p>
        </p:txBody>
      </p:sp>
    </p:spTree>
    <p:extLst>
      <p:ext uri="{BB962C8B-B14F-4D97-AF65-F5344CB8AC3E}">
        <p14:creationId xmlns:p14="http://schemas.microsoft.com/office/powerpoint/2010/main" val="6994098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827E5B-CB5B-4E80-97E1-A8633FA68D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162524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フォワードプロパゲーション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EA48A0B-1A3E-4B5A-AD7F-FB06734F5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1531C65E-143A-4650-8D7D-5461EB746350}"/>
              </a:ext>
            </a:extLst>
          </p:cNvPr>
          <p:cNvSpPr txBox="1"/>
          <p:nvPr/>
        </p:nvSpPr>
        <p:spPr>
          <a:xfrm>
            <a:off x="1768325" y="5901194"/>
            <a:ext cx="24216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入力層</a:t>
            </a:r>
            <a:br>
              <a:rPr kumimoji="1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</a:br>
            <a:endParaRPr kumimoji="1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6B0D3A9B-B68E-448B-AC83-CAA5668596AE}"/>
              </a:ext>
            </a:extLst>
          </p:cNvPr>
          <p:cNvSpPr txBox="1"/>
          <p:nvPr/>
        </p:nvSpPr>
        <p:spPr>
          <a:xfrm>
            <a:off x="4446923" y="6488668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中間層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1AA3900-5F97-4E65-8D14-D62240EA03D5}"/>
              </a:ext>
            </a:extLst>
          </p:cNvPr>
          <p:cNvSpPr txBox="1"/>
          <p:nvPr/>
        </p:nvSpPr>
        <p:spPr>
          <a:xfrm>
            <a:off x="7019688" y="6304002"/>
            <a:ext cx="12263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出力層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9E7F6CE7-B21D-4791-9543-1A438222FDF2}"/>
              </a:ext>
            </a:extLst>
          </p:cNvPr>
          <p:cNvSpPr txBox="1"/>
          <p:nvPr/>
        </p:nvSpPr>
        <p:spPr>
          <a:xfrm>
            <a:off x="3448372" y="1684120"/>
            <a:ext cx="3007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 はニューロン，線は結合</a:t>
            </a: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07C3C0CC-7BF9-4B87-91DA-6AB0E36D41DD}"/>
              </a:ext>
            </a:extLst>
          </p:cNvPr>
          <p:cNvSpPr txBox="1"/>
          <p:nvPr/>
        </p:nvSpPr>
        <p:spPr>
          <a:xfrm>
            <a:off x="2225883" y="2236931"/>
            <a:ext cx="415498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452CB2A-BE0C-467F-93B7-F125203F04AF}"/>
              </a:ext>
            </a:extLst>
          </p:cNvPr>
          <p:cNvSpPr txBox="1"/>
          <p:nvPr/>
        </p:nvSpPr>
        <p:spPr>
          <a:xfrm>
            <a:off x="4678069" y="1920304"/>
            <a:ext cx="41549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6A028530-7DCA-4DD9-8454-0D527CF2DFCE}"/>
              </a:ext>
            </a:extLst>
          </p:cNvPr>
          <p:cNvSpPr txBox="1"/>
          <p:nvPr/>
        </p:nvSpPr>
        <p:spPr>
          <a:xfrm>
            <a:off x="7217354" y="2765120"/>
            <a:ext cx="41549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〇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28" name="直線コネクタ 27">
            <a:extLst>
              <a:ext uri="{FF2B5EF4-FFF2-40B4-BE49-F238E27FC236}">
                <a16:creationId xmlns:a16="http://schemas.microsoft.com/office/drawing/2014/main" id="{3892CD5D-9F97-4FFE-A154-AB77DA5B7799}"/>
              </a:ext>
            </a:extLst>
          </p:cNvPr>
          <p:cNvCxnSpPr/>
          <p:nvPr/>
        </p:nvCxnSpPr>
        <p:spPr>
          <a:xfrm flipV="1">
            <a:off x="2504852" y="2083657"/>
            <a:ext cx="2303365" cy="317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コネクタ 28">
            <a:extLst>
              <a:ext uri="{FF2B5EF4-FFF2-40B4-BE49-F238E27FC236}">
                <a16:creationId xmlns:a16="http://schemas.microsoft.com/office/drawing/2014/main" id="{ECF26772-96AA-4994-A1B6-820EBAC85DFB}"/>
              </a:ext>
            </a:extLst>
          </p:cNvPr>
          <p:cNvCxnSpPr>
            <a:cxnSpLocks/>
          </p:cNvCxnSpPr>
          <p:nvPr/>
        </p:nvCxnSpPr>
        <p:spPr>
          <a:xfrm flipV="1">
            <a:off x="2504851" y="2345465"/>
            <a:ext cx="2309747" cy="50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コネクタ 30">
            <a:extLst>
              <a:ext uri="{FF2B5EF4-FFF2-40B4-BE49-F238E27FC236}">
                <a16:creationId xmlns:a16="http://schemas.microsoft.com/office/drawing/2014/main" id="{ADE623D1-C76F-4367-9C01-53AA262DEE73}"/>
              </a:ext>
            </a:extLst>
          </p:cNvPr>
          <p:cNvCxnSpPr>
            <a:cxnSpLocks/>
          </p:cNvCxnSpPr>
          <p:nvPr/>
        </p:nvCxnSpPr>
        <p:spPr>
          <a:xfrm>
            <a:off x="2556084" y="2401157"/>
            <a:ext cx="2220046" cy="2409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線コネクタ 34">
            <a:extLst>
              <a:ext uri="{FF2B5EF4-FFF2-40B4-BE49-F238E27FC236}">
                <a16:creationId xmlns:a16="http://schemas.microsoft.com/office/drawing/2014/main" id="{113104E2-D05F-4C35-8454-CA8EA14F4074}"/>
              </a:ext>
            </a:extLst>
          </p:cNvPr>
          <p:cNvCxnSpPr>
            <a:cxnSpLocks/>
          </p:cNvCxnSpPr>
          <p:nvPr/>
        </p:nvCxnSpPr>
        <p:spPr>
          <a:xfrm flipV="1">
            <a:off x="2520100" y="2089719"/>
            <a:ext cx="2288117" cy="591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コネクタ 36">
            <a:extLst>
              <a:ext uri="{FF2B5EF4-FFF2-40B4-BE49-F238E27FC236}">
                <a16:creationId xmlns:a16="http://schemas.microsoft.com/office/drawing/2014/main" id="{1216FB3F-1A15-45B8-AE81-913052040525}"/>
              </a:ext>
            </a:extLst>
          </p:cNvPr>
          <p:cNvCxnSpPr>
            <a:cxnSpLocks/>
          </p:cNvCxnSpPr>
          <p:nvPr/>
        </p:nvCxnSpPr>
        <p:spPr>
          <a:xfrm flipV="1">
            <a:off x="2504847" y="2642138"/>
            <a:ext cx="2271072" cy="388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線コネクタ 38">
            <a:extLst>
              <a:ext uri="{FF2B5EF4-FFF2-40B4-BE49-F238E27FC236}">
                <a16:creationId xmlns:a16="http://schemas.microsoft.com/office/drawing/2014/main" id="{4ACBEBF8-9473-466B-A618-3AD1BE8DB273}"/>
              </a:ext>
            </a:extLst>
          </p:cNvPr>
          <p:cNvCxnSpPr>
            <a:cxnSpLocks/>
          </p:cNvCxnSpPr>
          <p:nvPr/>
        </p:nvCxnSpPr>
        <p:spPr>
          <a:xfrm flipV="1">
            <a:off x="2504846" y="2356263"/>
            <a:ext cx="2294504" cy="3246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線コネクタ 44">
            <a:extLst>
              <a:ext uri="{FF2B5EF4-FFF2-40B4-BE49-F238E27FC236}">
                <a16:creationId xmlns:a16="http://schemas.microsoft.com/office/drawing/2014/main" id="{1639683B-2CC8-431A-8BD4-F85CE1F6C348}"/>
              </a:ext>
            </a:extLst>
          </p:cNvPr>
          <p:cNvCxnSpPr>
            <a:cxnSpLocks/>
          </p:cNvCxnSpPr>
          <p:nvPr/>
        </p:nvCxnSpPr>
        <p:spPr>
          <a:xfrm>
            <a:off x="4967305" y="2105900"/>
            <a:ext cx="2365037" cy="8194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1F2F87BD-3F3B-4A81-9025-8D15D84DEB02}"/>
              </a:ext>
            </a:extLst>
          </p:cNvPr>
          <p:cNvCxnSpPr>
            <a:cxnSpLocks/>
          </p:cNvCxnSpPr>
          <p:nvPr/>
        </p:nvCxnSpPr>
        <p:spPr>
          <a:xfrm>
            <a:off x="4967304" y="2105900"/>
            <a:ext cx="2365038" cy="107524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直線コネクタ 49">
            <a:extLst>
              <a:ext uri="{FF2B5EF4-FFF2-40B4-BE49-F238E27FC236}">
                <a16:creationId xmlns:a16="http://schemas.microsoft.com/office/drawing/2014/main" id="{EDA7900E-5366-46D8-875A-588A107EF915}"/>
              </a:ext>
            </a:extLst>
          </p:cNvPr>
          <p:cNvCxnSpPr>
            <a:cxnSpLocks/>
          </p:cNvCxnSpPr>
          <p:nvPr/>
        </p:nvCxnSpPr>
        <p:spPr>
          <a:xfrm>
            <a:off x="4967303" y="2105900"/>
            <a:ext cx="2365039" cy="1383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線コネクタ 51">
            <a:extLst>
              <a:ext uri="{FF2B5EF4-FFF2-40B4-BE49-F238E27FC236}">
                <a16:creationId xmlns:a16="http://schemas.microsoft.com/office/drawing/2014/main" id="{61FF6EF4-C6E6-45F2-958F-08A10C9977A2}"/>
              </a:ext>
            </a:extLst>
          </p:cNvPr>
          <p:cNvCxnSpPr>
            <a:cxnSpLocks/>
          </p:cNvCxnSpPr>
          <p:nvPr/>
        </p:nvCxnSpPr>
        <p:spPr>
          <a:xfrm>
            <a:off x="4967302" y="2379858"/>
            <a:ext cx="2365040" cy="538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コネクタ 63">
            <a:extLst>
              <a:ext uri="{FF2B5EF4-FFF2-40B4-BE49-F238E27FC236}">
                <a16:creationId xmlns:a16="http://schemas.microsoft.com/office/drawing/2014/main" id="{58EFF0FF-AEBC-4B3A-A2D6-38A12F4C7A8F}"/>
              </a:ext>
            </a:extLst>
          </p:cNvPr>
          <p:cNvCxnSpPr>
            <a:cxnSpLocks/>
          </p:cNvCxnSpPr>
          <p:nvPr/>
        </p:nvCxnSpPr>
        <p:spPr>
          <a:xfrm>
            <a:off x="4952150" y="2370573"/>
            <a:ext cx="2380192" cy="81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コネクタ 66">
            <a:extLst>
              <a:ext uri="{FF2B5EF4-FFF2-40B4-BE49-F238E27FC236}">
                <a16:creationId xmlns:a16="http://schemas.microsoft.com/office/drawing/2014/main" id="{2A9DEE1E-647F-4753-8037-AF99AB67AFCF}"/>
              </a:ext>
            </a:extLst>
          </p:cNvPr>
          <p:cNvCxnSpPr>
            <a:cxnSpLocks/>
          </p:cNvCxnSpPr>
          <p:nvPr/>
        </p:nvCxnSpPr>
        <p:spPr>
          <a:xfrm>
            <a:off x="4967302" y="2386731"/>
            <a:ext cx="2365040" cy="110239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コネクタ 69">
            <a:extLst>
              <a:ext uri="{FF2B5EF4-FFF2-40B4-BE49-F238E27FC236}">
                <a16:creationId xmlns:a16="http://schemas.microsoft.com/office/drawing/2014/main" id="{02A3C7EA-BFE3-405B-BC56-1AE37572DD0B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2816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313FB35C-C041-483F-9BDA-AE0D188E91D3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65040" cy="5440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B123FBCB-081E-4E30-B0E5-A781D3EE1CDC}"/>
              </a:ext>
            </a:extLst>
          </p:cNvPr>
          <p:cNvCxnSpPr>
            <a:cxnSpLocks/>
          </p:cNvCxnSpPr>
          <p:nvPr/>
        </p:nvCxnSpPr>
        <p:spPr>
          <a:xfrm>
            <a:off x="4974244" y="2649098"/>
            <a:ext cx="2358098" cy="8400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A28C5468-3945-429A-B0CE-4AB4B87E9926}"/>
              </a:ext>
            </a:extLst>
          </p:cNvPr>
          <p:cNvCxnSpPr>
            <a:cxnSpLocks/>
          </p:cNvCxnSpPr>
          <p:nvPr/>
        </p:nvCxnSpPr>
        <p:spPr>
          <a:xfrm flipV="1">
            <a:off x="2519481" y="2098897"/>
            <a:ext cx="2279869" cy="85114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942F63FF-5795-4C3B-80B0-41020DC0E91B}"/>
              </a:ext>
            </a:extLst>
          </p:cNvPr>
          <p:cNvCxnSpPr>
            <a:cxnSpLocks/>
          </p:cNvCxnSpPr>
          <p:nvPr/>
        </p:nvCxnSpPr>
        <p:spPr>
          <a:xfrm flipV="1">
            <a:off x="2512836" y="2356263"/>
            <a:ext cx="2286514" cy="5979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線コネクタ 80">
            <a:extLst>
              <a:ext uri="{FF2B5EF4-FFF2-40B4-BE49-F238E27FC236}">
                <a16:creationId xmlns:a16="http://schemas.microsoft.com/office/drawing/2014/main" id="{812EECCB-5BBE-4B9A-964B-B6D64CB5267F}"/>
              </a:ext>
            </a:extLst>
          </p:cNvPr>
          <p:cNvCxnSpPr>
            <a:cxnSpLocks/>
          </p:cNvCxnSpPr>
          <p:nvPr/>
        </p:nvCxnSpPr>
        <p:spPr>
          <a:xfrm flipV="1">
            <a:off x="2519480" y="2649100"/>
            <a:ext cx="2263084" cy="3009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テキスト ボックス 85">
            <a:extLst>
              <a:ext uri="{FF2B5EF4-FFF2-40B4-BE49-F238E27FC236}">
                <a16:creationId xmlns:a16="http://schemas.microsoft.com/office/drawing/2014/main" id="{D5F3E525-F053-4B32-929D-7EA9EE34EE16}"/>
              </a:ext>
            </a:extLst>
          </p:cNvPr>
          <p:cNvSpPr txBox="1"/>
          <p:nvPr/>
        </p:nvSpPr>
        <p:spPr>
          <a:xfrm>
            <a:off x="2691133" y="4182461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のときは，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次層の全ニューロンと結合する</a:t>
            </a:r>
          </a:p>
        </p:txBody>
      </p:sp>
      <p:sp>
        <p:nvSpPr>
          <p:cNvPr id="87" name="テキスト ボックス 86">
            <a:extLst>
              <a:ext uri="{FF2B5EF4-FFF2-40B4-BE49-F238E27FC236}">
                <a16:creationId xmlns:a16="http://schemas.microsoft.com/office/drawing/2014/main" id="{5BCE91F6-8A88-4D60-8508-DD345C81CFEA}"/>
              </a:ext>
            </a:extLst>
          </p:cNvPr>
          <p:cNvSpPr txBox="1"/>
          <p:nvPr/>
        </p:nvSpPr>
        <p:spPr>
          <a:xfrm>
            <a:off x="5253066" y="4644126"/>
            <a:ext cx="19197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全結合</a:t>
            </a: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のときは，</a:t>
            </a:r>
            <a:endParaRPr kumimoji="1" lang="en-US" altLang="ja-JP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次層の全ニューロンと結合する</a:t>
            </a:r>
          </a:p>
        </p:txBody>
      </p:sp>
      <p:sp>
        <p:nvSpPr>
          <p:cNvPr id="57" name="タイトル 1">
            <a:extLst>
              <a:ext uri="{FF2B5EF4-FFF2-40B4-BE49-F238E27FC236}">
                <a16:creationId xmlns:a16="http://schemas.microsoft.com/office/drawing/2014/main" id="{81354D30-6C4B-4DAF-8966-878AC8655A72}"/>
              </a:ext>
            </a:extLst>
          </p:cNvPr>
          <p:cNvSpPr txBox="1">
            <a:spLocks/>
          </p:cNvSpPr>
          <p:nvPr/>
        </p:nvSpPr>
        <p:spPr>
          <a:xfrm>
            <a:off x="368300" y="915030"/>
            <a:ext cx="8461208" cy="859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3200" kern="1200">
                <a:solidFill>
                  <a:srgbClr val="FF0000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C7E7F9FC-7BFB-445B-A29A-72FC8DB887D8}"/>
              </a:ext>
            </a:extLst>
          </p:cNvPr>
          <p:cNvSpPr txBox="1"/>
          <p:nvPr/>
        </p:nvSpPr>
        <p:spPr>
          <a:xfrm>
            <a:off x="2691133" y="2976406"/>
            <a:ext cx="191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（他の結合は書いていない）</a:t>
            </a:r>
          </a:p>
        </p:txBody>
      </p:sp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95C496D7-C48B-40EB-9ADE-C885D50DA6C8}"/>
              </a:ext>
            </a:extLst>
          </p:cNvPr>
          <p:cNvSpPr txBox="1"/>
          <p:nvPr/>
        </p:nvSpPr>
        <p:spPr>
          <a:xfrm>
            <a:off x="5294106" y="3348048"/>
            <a:ext cx="19197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（他の結合は書いていない）</a:t>
            </a:r>
          </a:p>
        </p:txBody>
      </p:sp>
      <p:sp>
        <p:nvSpPr>
          <p:cNvPr id="38" name="正方形/長方形 37"/>
          <p:cNvSpPr/>
          <p:nvPr/>
        </p:nvSpPr>
        <p:spPr>
          <a:xfrm>
            <a:off x="480632" y="617739"/>
            <a:ext cx="74186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ニューロン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は、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前の層のニューロン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データを受け取り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、それに対して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処理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を行い、その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結果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（＝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活性度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）を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次の層のニューロンに伝達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する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55069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3324" y="1741337"/>
            <a:ext cx="7752025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9-2. </a:t>
            </a:r>
            <a:r>
              <a:rPr lang="ja-JP" altLang="en-US" sz="4500" dirty="0">
                <a:solidFill>
                  <a:schemeClr val="tx2"/>
                </a:solidFill>
              </a:rPr>
              <a:t>移動平均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38881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b="1" dirty="0">
                <a:solidFill>
                  <a:srgbClr val="C00000"/>
                </a:solidFill>
              </a:rPr>
              <a:t>平均</a:t>
            </a:r>
            <a:r>
              <a:rPr kumimoji="1" lang="ja-JP" altLang="en-US" dirty="0"/>
              <a:t>は，データの</a:t>
            </a:r>
            <a:r>
              <a:rPr kumimoji="1" lang="ja-JP" altLang="en-US" b="1" dirty="0">
                <a:solidFill>
                  <a:srgbClr val="C00000"/>
                </a:solidFill>
              </a:rPr>
              <a:t>合計</a:t>
            </a:r>
            <a:r>
              <a:rPr kumimoji="1" lang="ja-JP" altLang="en-US" dirty="0"/>
              <a:t>を，</a:t>
            </a:r>
            <a:r>
              <a:rPr kumimoji="1" lang="ja-JP" altLang="en-US" b="1" dirty="0">
                <a:solidFill>
                  <a:srgbClr val="C00000"/>
                </a:solidFill>
              </a:rPr>
              <a:t>データの個数</a:t>
            </a:r>
            <a:r>
              <a:rPr kumimoji="1" lang="ja-JP" altLang="en-US" dirty="0"/>
              <a:t>で</a:t>
            </a:r>
            <a:r>
              <a:rPr kumimoji="1" lang="ja-JP" altLang="en-US" b="1" dirty="0">
                <a:solidFill>
                  <a:srgbClr val="C00000"/>
                </a:solidFill>
              </a:rPr>
              <a:t>割ったもの</a:t>
            </a:r>
            <a:endParaRPr kumimoji="1" lang="en-US" altLang="ja-JP" b="1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 10, 40, 30, 40 </a:t>
            </a:r>
            <a:r>
              <a:rPr lang="ja-JP" altLang="en-US" dirty="0"/>
              <a:t>の</a:t>
            </a:r>
            <a:r>
              <a:rPr lang="ja-JP" altLang="en-US" b="1" dirty="0">
                <a:solidFill>
                  <a:srgbClr val="C00000"/>
                </a:solidFill>
              </a:rPr>
              <a:t>平均</a:t>
            </a:r>
            <a:r>
              <a:rPr lang="en-US" altLang="ja-JP" dirty="0"/>
              <a:t>: </a:t>
            </a:r>
            <a:r>
              <a:rPr lang="en-US" altLang="ja-JP" b="1" dirty="0">
                <a:solidFill>
                  <a:srgbClr val="C00000"/>
                </a:solidFill>
              </a:rPr>
              <a:t>120</a:t>
            </a:r>
            <a:r>
              <a:rPr lang="en-US" altLang="ja-JP" dirty="0"/>
              <a:t> ÷ </a:t>
            </a:r>
            <a:r>
              <a:rPr lang="en-US" altLang="ja-JP" b="1" dirty="0">
                <a:solidFill>
                  <a:srgbClr val="C00000"/>
                </a:solidFill>
              </a:rPr>
              <a:t>4</a:t>
            </a:r>
            <a:r>
              <a:rPr lang="en-US" altLang="ja-JP" dirty="0"/>
              <a:t> </a:t>
            </a:r>
            <a:r>
              <a:rPr lang="ja-JP" altLang="en-US" dirty="0"/>
              <a:t>で </a:t>
            </a:r>
            <a:r>
              <a:rPr lang="en-US" altLang="ja-JP" b="1" dirty="0"/>
              <a:t>30</a:t>
            </a:r>
          </a:p>
          <a:p>
            <a:pPr marL="0" indent="0">
              <a:buNone/>
            </a:pPr>
            <a:endParaRPr kumimoji="1" lang="en-US" altLang="ja-JP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455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4A3F421-22C9-4A92-B072-FD2DF1BB6B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平均の有用性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D201AA8-5C51-417C-BE10-C693707298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データの代表値としての平均</a:t>
            </a:r>
            <a:r>
              <a:rPr kumimoji="1" lang="ja-JP" altLang="en-US" sz="2400" dirty="0"/>
              <a:t>：平均は、</a:t>
            </a:r>
            <a:r>
              <a:rPr kumimoji="1" lang="ja-JP" altLang="en-US" sz="2400" b="1" dirty="0"/>
              <a:t>データの「中心」である</a:t>
            </a:r>
            <a:r>
              <a:rPr kumimoji="1" lang="ja-JP" altLang="en-US" sz="2400" dirty="0"/>
              <a:t>。データの全体的な傾向を把握できる</a:t>
            </a:r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誤差の軽減</a:t>
            </a:r>
            <a:r>
              <a:rPr kumimoji="1" lang="ja-JP" altLang="en-US" sz="2400" dirty="0"/>
              <a:t>：複数の計測値から平均を取ることで、</a:t>
            </a:r>
            <a:r>
              <a:rPr kumimoji="1" lang="ja-JP" altLang="en-US" sz="2400" b="1" dirty="0"/>
              <a:t>個々の計測誤差を相殺</a:t>
            </a:r>
            <a:r>
              <a:rPr kumimoji="1" lang="ja-JP" altLang="en-US" sz="2400" dirty="0"/>
              <a:t>し、</a:t>
            </a:r>
            <a:r>
              <a:rPr kumimoji="1" lang="ja-JP" altLang="en-US" sz="2400" b="1" dirty="0"/>
              <a:t>より正確な推定値を得る</a:t>
            </a:r>
            <a:endParaRPr kumimoji="1" lang="ja-JP" altLang="en-US" sz="2400" dirty="0"/>
          </a:p>
          <a:p>
            <a:endParaRPr kumimoji="1" lang="ja-JP" altLang="en-US" sz="2400" b="1" dirty="0"/>
          </a:p>
          <a:p>
            <a:r>
              <a:rPr kumimoji="1" lang="ja-JP" altLang="en-US" sz="2400" b="1" dirty="0"/>
              <a:t>データの異常値や外れ値の識別</a:t>
            </a:r>
            <a:r>
              <a:rPr kumimoji="1" lang="ja-JP" altLang="en-US" sz="2400" dirty="0"/>
              <a:t>：平均値を知ることで、</a:t>
            </a:r>
            <a:r>
              <a:rPr kumimoji="1" lang="ja-JP" altLang="en-US" sz="2400" b="1" dirty="0"/>
              <a:t>異常値や外れ値があるかどうか</a:t>
            </a:r>
            <a:r>
              <a:rPr kumimoji="1" lang="ja-JP" altLang="en-US" sz="2400" dirty="0"/>
              <a:t>を判断する手掛かりになる</a:t>
            </a:r>
          </a:p>
          <a:p>
            <a:endParaRPr kumimoji="1" lang="ja-JP" altLang="en-US" sz="2400" dirty="0"/>
          </a:p>
          <a:p>
            <a:r>
              <a:rPr kumimoji="1" lang="ja-JP" altLang="en-US" sz="2400" b="1" dirty="0"/>
              <a:t>移動平均の利用</a:t>
            </a:r>
            <a:r>
              <a:rPr kumimoji="1" lang="en-US" altLang="ja-JP" sz="2400" dirty="0"/>
              <a:t>: </a:t>
            </a:r>
            <a:r>
              <a:rPr kumimoji="1" lang="ja-JP" altLang="en-US" sz="2400" b="1" dirty="0"/>
              <a:t>移動平均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平均の一種</a:t>
            </a:r>
            <a:r>
              <a:rPr kumimoji="1" lang="ja-JP" altLang="en-US" sz="2400" dirty="0"/>
              <a:t>。時系列データにおいて、</a:t>
            </a:r>
            <a:r>
              <a:rPr kumimoji="1" lang="ja-JP" altLang="en-US" sz="2400" b="1" dirty="0"/>
              <a:t>特定の期間にわたる平均値</a:t>
            </a:r>
            <a:r>
              <a:rPr kumimoji="1" lang="ja-JP" altLang="en-US" sz="2400" dirty="0"/>
              <a:t>を計算したもの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5B911CE-1ED1-4409-BD49-F1A844592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4205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05645CB-8447-3E68-C23A-6BB36424F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移動平均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63DB41-02BE-B8FA-1FB3-9685B922C2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移動平均</a:t>
            </a:r>
            <a:r>
              <a:rPr kumimoji="1" lang="ja-JP" altLang="en-US" dirty="0"/>
              <a:t>は、時系列データにおいて、</a:t>
            </a:r>
            <a:r>
              <a:rPr kumimoji="1" lang="ja-JP" altLang="en-US" b="1" dirty="0"/>
              <a:t>特定の期間にわたる平均値</a:t>
            </a:r>
            <a:r>
              <a:rPr kumimoji="1" lang="ja-JP" altLang="en-US" dirty="0"/>
              <a:t>を計算したもの。短期的な変動が滑らかになり、トレンドや周期性を分析しやすくなる。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dirty="0"/>
              <a:t>102, 105, 103, 110, 109, 120, 125, 131, 128, 134]</a:t>
            </a: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 </a:t>
            </a:r>
          </a:p>
          <a:p>
            <a:pPr marL="0" indent="0">
              <a:buNone/>
            </a:pPr>
            <a:r>
              <a:rPr lang="ja-JP" altLang="en-US" dirty="0"/>
              <a:t>      　　　　　　期間３の移動平均</a:t>
            </a:r>
            <a:endParaRPr kumimoji="1" lang="en-US" altLang="ja-JP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84AF112-FE13-1052-AB14-64788DB52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右大かっこ 4">
            <a:extLst>
              <a:ext uri="{FF2B5EF4-FFF2-40B4-BE49-F238E27FC236}">
                <a16:creationId xmlns:a16="http://schemas.microsoft.com/office/drawing/2014/main" id="{DAEA94E1-AD85-5CEB-B6BE-C588566DC689}"/>
              </a:ext>
            </a:extLst>
          </p:cNvPr>
          <p:cNvSpPr/>
          <p:nvPr/>
        </p:nvSpPr>
        <p:spPr>
          <a:xfrm rot="5400000">
            <a:off x="1506338" y="2420738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右大かっこ 5">
            <a:extLst>
              <a:ext uri="{FF2B5EF4-FFF2-40B4-BE49-F238E27FC236}">
                <a16:creationId xmlns:a16="http://schemas.microsoft.com/office/drawing/2014/main" id="{9912AA82-55C4-C628-D7A8-E3E467DD5B59}"/>
              </a:ext>
            </a:extLst>
          </p:cNvPr>
          <p:cNvSpPr/>
          <p:nvPr/>
        </p:nvSpPr>
        <p:spPr>
          <a:xfrm rot="5400000">
            <a:off x="2315387" y="2711356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右大かっこ 6">
            <a:extLst>
              <a:ext uri="{FF2B5EF4-FFF2-40B4-BE49-F238E27FC236}">
                <a16:creationId xmlns:a16="http://schemas.microsoft.com/office/drawing/2014/main" id="{531DBB58-41CB-AF61-C2EF-DBC742A79704}"/>
              </a:ext>
            </a:extLst>
          </p:cNvPr>
          <p:cNvSpPr/>
          <p:nvPr/>
        </p:nvSpPr>
        <p:spPr>
          <a:xfrm rot="5400000">
            <a:off x="3124436" y="3001974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右大かっこ 7">
            <a:extLst>
              <a:ext uri="{FF2B5EF4-FFF2-40B4-BE49-F238E27FC236}">
                <a16:creationId xmlns:a16="http://schemas.microsoft.com/office/drawing/2014/main" id="{7320DAEB-9EC8-8BC2-C8C5-CE891AC0D07C}"/>
              </a:ext>
            </a:extLst>
          </p:cNvPr>
          <p:cNvSpPr/>
          <p:nvPr/>
        </p:nvSpPr>
        <p:spPr>
          <a:xfrm rot="5400000">
            <a:off x="3915418" y="2420738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右大かっこ 8">
            <a:extLst>
              <a:ext uri="{FF2B5EF4-FFF2-40B4-BE49-F238E27FC236}">
                <a16:creationId xmlns:a16="http://schemas.microsoft.com/office/drawing/2014/main" id="{AECD2A0F-A337-D176-11A1-ED3198C6DA41}"/>
              </a:ext>
            </a:extLst>
          </p:cNvPr>
          <p:cNvSpPr/>
          <p:nvPr/>
        </p:nvSpPr>
        <p:spPr>
          <a:xfrm rot="5400000">
            <a:off x="4663442" y="2722776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右大かっこ 9">
            <a:extLst>
              <a:ext uri="{FF2B5EF4-FFF2-40B4-BE49-F238E27FC236}">
                <a16:creationId xmlns:a16="http://schemas.microsoft.com/office/drawing/2014/main" id="{52A66DE4-1BDB-8095-1428-C70C90941567}"/>
              </a:ext>
            </a:extLst>
          </p:cNvPr>
          <p:cNvSpPr/>
          <p:nvPr/>
        </p:nvSpPr>
        <p:spPr>
          <a:xfrm rot="5400000">
            <a:off x="5466698" y="3001182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右大かっこ 10">
            <a:extLst>
              <a:ext uri="{FF2B5EF4-FFF2-40B4-BE49-F238E27FC236}">
                <a16:creationId xmlns:a16="http://schemas.microsoft.com/office/drawing/2014/main" id="{07E7438C-33A4-542B-FCE8-2CEBF433C83E}"/>
              </a:ext>
            </a:extLst>
          </p:cNvPr>
          <p:cNvSpPr/>
          <p:nvPr/>
        </p:nvSpPr>
        <p:spPr>
          <a:xfrm rot="5400000">
            <a:off x="6287677" y="2419813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右大かっこ 11">
            <a:extLst>
              <a:ext uri="{FF2B5EF4-FFF2-40B4-BE49-F238E27FC236}">
                <a16:creationId xmlns:a16="http://schemas.microsoft.com/office/drawing/2014/main" id="{93A42556-28EA-3C85-EFDB-180E6B02D622}"/>
              </a:ext>
            </a:extLst>
          </p:cNvPr>
          <p:cNvSpPr/>
          <p:nvPr/>
        </p:nvSpPr>
        <p:spPr>
          <a:xfrm rot="5400000">
            <a:off x="7011497" y="2722776"/>
            <a:ext cx="178517" cy="2270657"/>
          </a:xfrm>
          <a:prstGeom prst="rightBracket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A05B740-D4DC-07FA-EB4C-C2162966805E}"/>
              </a:ext>
            </a:extLst>
          </p:cNvPr>
          <p:cNvSpPr txBox="1"/>
          <p:nvPr/>
        </p:nvSpPr>
        <p:spPr>
          <a:xfrm>
            <a:off x="1006333" y="332817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103.33333</a:t>
            </a:r>
            <a:endParaRPr kumimoji="1" lang="ja-JP" altLang="en-US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65BBF667-D572-B0D5-8475-A26C794AC0AE}"/>
              </a:ext>
            </a:extLst>
          </p:cNvPr>
          <p:cNvSpPr txBox="1"/>
          <p:nvPr/>
        </p:nvSpPr>
        <p:spPr>
          <a:xfrm>
            <a:off x="1780369" y="36135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106</a:t>
            </a:r>
            <a:endParaRPr kumimoji="1" lang="ja-JP" altLang="en-US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2DDEB6BF-2E47-BDEC-E151-58816E96B80D}"/>
              </a:ext>
            </a:extLst>
          </p:cNvPr>
          <p:cNvSpPr txBox="1"/>
          <p:nvPr/>
        </p:nvSpPr>
        <p:spPr>
          <a:xfrm>
            <a:off x="2554405" y="389886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107.33333</a:t>
            </a:r>
            <a:endParaRPr kumimoji="1" lang="ja-JP" altLang="en-US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B943517F-E419-68E6-DBC0-231E35D1FBEE}"/>
              </a:ext>
            </a:extLst>
          </p:cNvPr>
          <p:cNvSpPr txBox="1"/>
          <p:nvPr/>
        </p:nvSpPr>
        <p:spPr>
          <a:xfrm>
            <a:off x="3318029" y="33281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113</a:t>
            </a:r>
            <a:endParaRPr kumimoji="1" lang="ja-JP" altLang="en-US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490A054C-7113-CED2-ED0D-EBF4742B01E3}"/>
              </a:ext>
            </a:extLst>
          </p:cNvPr>
          <p:cNvSpPr txBox="1"/>
          <p:nvPr/>
        </p:nvSpPr>
        <p:spPr>
          <a:xfrm>
            <a:off x="4092065" y="36135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118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54ADBB98-64AC-E072-6C95-B0293F90ADD7}"/>
              </a:ext>
            </a:extLst>
          </p:cNvPr>
          <p:cNvSpPr txBox="1"/>
          <p:nvPr/>
        </p:nvSpPr>
        <p:spPr>
          <a:xfrm>
            <a:off x="4866101" y="3898862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125.33333</a:t>
            </a:r>
            <a:endParaRPr kumimoji="1"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5AADF15C-A5BA-F3DE-7A76-EA0B4262D303}"/>
              </a:ext>
            </a:extLst>
          </p:cNvPr>
          <p:cNvSpPr txBox="1"/>
          <p:nvPr/>
        </p:nvSpPr>
        <p:spPr>
          <a:xfrm>
            <a:off x="5629725" y="3328170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128</a:t>
            </a:r>
            <a:endParaRPr kumimoji="1"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B527747-A51A-7EE6-C328-41C35D3619FB}"/>
              </a:ext>
            </a:extLst>
          </p:cNvPr>
          <p:cNvSpPr txBox="1"/>
          <p:nvPr/>
        </p:nvSpPr>
        <p:spPr>
          <a:xfrm>
            <a:off x="6403761" y="3613516"/>
            <a:ext cx="535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131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128605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E92B66B-A387-DA9E-B9F6-0A2CEBB6B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平均と移動平均の要点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800710-0944-D17F-BD71-7AFC49A8C0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38336"/>
            <a:ext cx="8461208" cy="605077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平均</a:t>
            </a:r>
            <a:endParaRPr kumimoji="1" lang="en-US" altLang="ja-JP" b="1" u="sng" dirty="0"/>
          </a:p>
          <a:p>
            <a:r>
              <a:rPr kumimoji="1" lang="ja-JP" altLang="en-US" dirty="0"/>
              <a:t>平均はデータの合計をデータの個数で割ったもの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ja-JP" altLang="en-US" dirty="0"/>
              <a:t>例</a:t>
            </a:r>
            <a:r>
              <a:rPr kumimoji="1" lang="en-US" altLang="ja-JP" dirty="0"/>
              <a:t>: 10, 40, 30, 40</a:t>
            </a:r>
            <a:r>
              <a:rPr kumimoji="1" lang="ja-JP" altLang="en-US" dirty="0"/>
              <a:t>のデータの平均は</a:t>
            </a:r>
            <a:r>
              <a:rPr kumimoji="1" lang="en-US" altLang="ja-JP" dirty="0"/>
              <a:t>30</a:t>
            </a:r>
            <a:r>
              <a:rPr kumimoji="1" lang="ja-JP" altLang="en-US" dirty="0"/>
              <a:t>。</a:t>
            </a:r>
          </a:p>
          <a:p>
            <a:pPr marL="0" indent="0">
              <a:buNone/>
            </a:pPr>
            <a:r>
              <a:rPr kumimoji="1" lang="ja-JP" altLang="en-US" b="1" u="sng" dirty="0"/>
              <a:t>平均の有用性</a:t>
            </a:r>
            <a:endParaRPr kumimoji="1" lang="en-US" altLang="ja-JP" b="1" u="sng" dirty="0"/>
          </a:p>
          <a:p>
            <a:r>
              <a:rPr kumimoji="1" lang="ja-JP" altLang="en-US" sz="2800" b="1" dirty="0"/>
              <a:t>データの代表値としての平均</a:t>
            </a:r>
            <a:r>
              <a:rPr kumimoji="1" lang="ja-JP" altLang="en-US" sz="2800" dirty="0"/>
              <a:t>：平均は、</a:t>
            </a:r>
            <a:r>
              <a:rPr kumimoji="1" lang="ja-JP" altLang="en-US" sz="2800" b="1" dirty="0"/>
              <a:t>データの「中心」である</a:t>
            </a:r>
            <a:r>
              <a:rPr kumimoji="1" lang="ja-JP" altLang="en-US" sz="2800" dirty="0"/>
              <a:t>。データの全体的な傾向を把握できる</a:t>
            </a:r>
          </a:p>
          <a:p>
            <a:r>
              <a:rPr kumimoji="1" lang="ja-JP" altLang="en-US" sz="2800" b="1" dirty="0"/>
              <a:t>誤差の軽減</a:t>
            </a:r>
            <a:r>
              <a:rPr kumimoji="1" lang="ja-JP" altLang="en-US" sz="2800" dirty="0"/>
              <a:t>：複数の計測値から平均を取ることで、</a:t>
            </a:r>
            <a:r>
              <a:rPr kumimoji="1" lang="ja-JP" altLang="en-US" sz="2800" b="1" dirty="0"/>
              <a:t>個々の計測誤差を相殺</a:t>
            </a:r>
            <a:r>
              <a:rPr kumimoji="1" lang="ja-JP" altLang="en-US" sz="2800" dirty="0"/>
              <a:t>し、</a:t>
            </a:r>
            <a:r>
              <a:rPr kumimoji="1" lang="ja-JP" altLang="en-US" sz="2800" b="1" dirty="0"/>
              <a:t>より正確な推定値を得る</a:t>
            </a:r>
          </a:p>
          <a:p>
            <a:r>
              <a:rPr kumimoji="1" lang="ja-JP" altLang="en-US" sz="2800" b="1" dirty="0"/>
              <a:t>データの異常値や外れ値の識別</a:t>
            </a:r>
            <a:r>
              <a:rPr kumimoji="1" lang="ja-JP" altLang="en-US" sz="2800" dirty="0"/>
              <a:t>：平均値を知ることで、</a:t>
            </a:r>
            <a:r>
              <a:rPr kumimoji="1" lang="ja-JP" altLang="en-US" sz="2800" b="1" dirty="0"/>
              <a:t>異常値や外れ値があるかどうか</a:t>
            </a:r>
            <a:r>
              <a:rPr kumimoji="1" lang="ja-JP" altLang="en-US" sz="2800" dirty="0"/>
              <a:t>を判断する手掛かりになる</a:t>
            </a:r>
          </a:p>
          <a:p>
            <a:pPr marL="0" indent="0">
              <a:buNone/>
            </a:pPr>
            <a:r>
              <a:rPr kumimoji="1" lang="ja-JP" altLang="en-US" b="1" u="sng" dirty="0"/>
              <a:t>移動平均</a:t>
            </a:r>
            <a:endParaRPr kumimoji="1" lang="en-US" altLang="ja-JP" b="1" u="sng" dirty="0"/>
          </a:p>
          <a:p>
            <a:r>
              <a:rPr kumimoji="1" lang="ja-JP" altLang="en-US" b="1" dirty="0"/>
              <a:t>移動平均</a:t>
            </a:r>
            <a:r>
              <a:rPr kumimoji="1" lang="ja-JP" altLang="en-US" dirty="0"/>
              <a:t>は、時系列データにおいて、</a:t>
            </a:r>
            <a:r>
              <a:rPr kumimoji="1" lang="ja-JP" altLang="en-US" b="1" dirty="0"/>
              <a:t>特定の期間にわたる平均値</a:t>
            </a:r>
            <a:r>
              <a:rPr kumimoji="1" lang="ja-JP" altLang="en-US" dirty="0"/>
              <a:t>を計算したもの。</a:t>
            </a:r>
            <a:endParaRPr kumimoji="1" lang="en-US" altLang="ja-JP" dirty="0"/>
          </a:p>
          <a:p>
            <a:r>
              <a:rPr kumimoji="1" lang="ja-JP" altLang="en-US" dirty="0"/>
              <a:t>短期的な変動が滑らかになり、トレンドや周期性を分析しやすくなる。</a:t>
            </a:r>
            <a:endParaRPr kumimoji="1" lang="en-US" altLang="ja-JP" dirty="0"/>
          </a:p>
          <a:p>
            <a:pPr marL="0" indent="0">
              <a:buNone/>
            </a:pP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DF2DF52-4DA2-D318-54AE-73122B72D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0275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3324" y="1741337"/>
            <a:ext cx="7752025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9-3. </a:t>
            </a:r>
            <a:r>
              <a:rPr lang="ja-JP" altLang="en-US" sz="4500" dirty="0">
                <a:solidFill>
                  <a:schemeClr val="tx2"/>
                </a:solidFill>
              </a:rPr>
              <a:t>時系列データ分析の基礎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94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B4CE00-0321-9018-077B-E29A2FC3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179256-8E7E-5663-D82B-C570BC829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時系列データ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/>
              <a:t>時間の経過に伴って</a:t>
            </a:r>
            <a:r>
              <a:rPr kumimoji="1" lang="ja-JP" altLang="en-US" sz="2400" dirty="0"/>
              <a:t>順序付けられた</a:t>
            </a:r>
            <a:r>
              <a:rPr kumimoji="1" lang="ja-JP" altLang="en-US" sz="2400" b="1" u="sng" dirty="0"/>
              <a:t>データの並び</a:t>
            </a:r>
            <a:endParaRPr kumimoji="1" lang="en-US" altLang="ja-JP" sz="2400" b="1" u="sng" dirty="0"/>
          </a:p>
          <a:p>
            <a:pPr marL="0" indent="0">
              <a:buNone/>
            </a:pPr>
            <a:endParaRPr lang="en-US" altLang="ja-JP" sz="2400" b="1" u="sng" dirty="0"/>
          </a:p>
          <a:p>
            <a:pPr marL="0" indent="0">
              <a:buNone/>
            </a:pPr>
            <a:r>
              <a:rPr kumimoji="1" lang="ja-JP" altLang="en-US" sz="2400" u="sng" dirty="0"/>
              <a:t>例</a:t>
            </a:r>
            <a:endParaRPr kumimoji="1" lang="en-US" altLang="ja-JP" sz="2400" u="sng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dirty="0">
                <a:solidFill>
                  <a:srgbClr val="FF0000"/>
                </a:solidFill>
              </a:rPr>
              <a:t>2023</a:t>
            </a:r>
            <a:r>
              <a:rPr lang="ja-JP" altLang="en-US" sz="2400" dirty="0">
                <a:solidFill>
                  <a:srgbClr val="FF0000"/>
                </a:solidFill>
              </a:rPr>
              <a:t>年</a:t>
            </a:r>
            <a:r>
              <a:rPr lang="en-US" altLang="ja-JP" sz="2400" dirty="0">
                <a:solidFill>
                  <a:srgbClr val="FF0000"/>
                </a:solidFill>
              </a:rPr>
              <a:t>12</a:t>
            </a:r>
            <a:r>
              <a:rPr lang="ja-JP" altLang="en-US" sz="2400" dirty="0">
                <a:solidFill>
                  <a:srgbClr val="FF0000"/>
                </a:solidFill>
              </a:rPr>
              <a:t>月</a:t>
            </a:r>
            <a:r>
              <a:rPr lang="en-US" altLang="ja-JP" sz="2400" dirty="0">
                <a:solidFill>
                  <a:srgbClr val="FF0000"/>
                </a:solidFill>
              </a:rPr>
              <a:t>3</a:t>
            </a:r>
            <a:r>
              <a:rPr lang="ja-JP" altLang="en-US" sz="2400" dirty="0">
                <a:solidFill>
                  <a:srgbClr val="FF0000"/>
                </a:solidFill>
              </a:rPr>
              <a:t>日の気温</a:t>
            </a:r>
            <a:r>
              <a:rPr lang="ja-JP" altLang="en-US" sz="2400" dirty="0"/>
              <a:t>は</a:t>
            </a:r>
            <a:r>
              <a:rPr lang="en-US" altLang="ja-JP" sz="2400" dirty="0">
                <a:solidFill>
                  <a:srgbClr val="FF0000"/>
                </a:solidFill>
              </a:rPr>
              <a:t>15</a:t>
            </a:r>
            <a:r>
              <a:rPr lang="ja-JP" altLang="en-US" sz="2400" dirty="0"/>
              <a:t>度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en-US" altLang="ja-JP" sz="2400" dirty="0">
                <a:solidFill>
                  <a:srgbClr val="FF0000"/>
                </a:solidFill>
              </a:rPr>
              <a:t>2023</a:t>
            </a:r>
            <a:r>
              <a:rPr lang="ja-JP" altLang="en-US" sz="2400" dirty="0">
                <a:solidFill>
                  <a:srgbClr val="FF0000"/>
                </a:solidFill>
              </a:rPr>
              <a:t>年</a:t>
            </a:r>
            <a:r>
              <a:rPr lang="en-US" altLang="ja-JP" sz="2400" dirty="0">
                <a:solidFill>
                  <a:srgbClr val="FF0000"/>
                </a:solidFill>
              </a:rPr>
              <a:t>12</a:t>
            </a:r>
            <a:r>
              <a:rPr lang="ja-JP" altLang="en-US" sz="2400" dirty="0">
                <a:solidFill>
                  <a:srgbClr val="FF0000"/>
                </a:solidFill>
              </a:rPr>
              <a:t>月</a:t>
            </a:r>
            <a:r>
              <a:rPr lang="en-US" altLang="ja-JP" sz="2400" dirty="0">
                <a:solidFill>
                  <a:srgbClr val="FF0000"/>
                </a:solidFill>
              </a:rPr>
              <a:t>4</a:t>
            </a:r>
            <a:r>
              <a:rPr lang="ja-JP" altLang="en-US" sz="2400" dirty="0">
                <a:solidFill>
                  <a:srgbClr val="FF0000"/>
                </a:solidFill>
              </a:rPr>
              <a:t>日の気温</a:t>
            </a:r>
            <a:r>
              <a:rPr lang="ja-JP" altLang="en-US" sz="2400" dirty="0"/>
              <a:t>は</a:t>
            </a:r>
            <a:r>
              <a:rPr lang="en-US" altLang="ja-JP" sz="2400" dirty="0">
                <a:solidFill>
                  <a:srgbClr val="FF0000"/>
                </a:solidFill>
              </a:rPr>
              <a:t>13</a:t>
            </a:r>
            <a:r>
              <a:rPr lang="ja-JP" altLang="en-US" sz="2400" dirty="0"/>
              <a:t>度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　　．．．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b="1" u="sng" dirty="0"/>
          </a:p>
          <a:p>
            <a:pPr marL="0" indent="0">
              <a:buNone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02B2BF-5618-3182-EA9C-36A59DD8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64127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86D7073-7C9E-7EB3-D5FC-DD3239B2B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時系列データの例：太陽黒点観測データ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FD3A94B-94B4-A981-CD6C-7E4FF1F8A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19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9E0A6D97-B76D-1FDE-D290-B92CAB8D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06" y="678581"/>
            <a:ext cx="3930269" cy="5178656"/>
          </a:xfrm>
          <a:prstGeom prst="rect">
            <a:avLst/>
          </a:prstGeom>
        </p:spPr>
      </p:pic>
      <p:sp>
        <p:nvSpPr>
          <p:cNvPr id="7" name="右中かっこ 6">
            <a:extLst>
              <a:ext uri="{FF2B5EF4-FFF2-40B4-BE49-F238E27FC236}">
                <a16:creationId xmlns:a16="http://schemas.microsoft.com/office/drawing/2014/main" id="{46146BAB-BC74-AD02-3C82-4240D2BF111F}"/>
              </a:ext>
            </a:extLst>
          </p:cNvPr>
          <p:cNvSpPr/>
          <p:nvPr/>
        </p:nvSpPr>
        <p:spPr>
          <a:xfrm rot="5400000">
            <a:off x="1399430" y="5241165"/>
            <a:ext cx="254442" cy="162206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3772ED5-FC09-4109-D19F-36D2192A8707}"/>
              </a:ext>
            </a:extLst>
          </p:cNvPr>
          <p:cNvSpPr txBox="1"/>
          <p:nvPr/>
        </p:nvSpPr>
        <p:spPr>
          <a:xfrm>
            <a:off x="914401" y="635214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年月日の値</a:t>
            </a:r>
          </a:p>
        </p:txBody>
      </p:sp>
      <p:sp>
        <p:nvSpPr>
          <p:cNvPr id="9" name="右中かっこ 8">
            <a:extLst>
              <a:ext uri="{FF2B5EF4-FFF2-40B4-BE49-F238E27FC236}">
                <a16:creationId xmlns:a16="http://schemas.microsoft.com/office/drawing/2014/main" id="{7FDAC7EE-0782-0EB3-EE26-8D4623B552DF}"/>
              </a:ext>
            </a:extLst>
          </p:cNvPr>
          <p:cNvSpPr/>
          <p:nvPr/>
        </p:nvSpPr>
        <p:spPr>
          <a:xfrm rot="5400000">
            <a:off x="2712685" y="5799050"/>
            <a:ext cx="253187" cy="50755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D62C2CF6-FFC3-704A-100E-9D996D0A31B8}"/>
              </a:ext>
            </a:extLst>
          </p:cNvPr>
          <p:cNvSpPr txBox="1"/>
          <p:nvPr/>
        </p:nvSpPr>
        <p:spPr>
          <a:xfrm>
            <a:off x="2337684" y="6352448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黒点数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7C5FB418-B6BF-8AA6-B3DC-2797AB5842DB}"/>
              </a:ext>
            </a:extLst>
          </p:cNvPr>
          <p:cNvSpPr txBox="1"/>
          <p:nvPr/>
        </p:nvSpPr>
        <p:spPr>
          <a:xfrm>
            <a:off x="4500438" y="644893"/>
            <a:ext cx="44550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黒点数の観測データ</a:t>
            </a:r>
            <a:endParaRPr kumimoji="1" lang="en-US" altLang="ja-JP" dirty="0"/>
          </a:p>
          <a:p>
            <a:r>
              <a:rPr kumimoji="1" lang="en-US" altLang="ja-JP" dirty="0"/>
              <a:t>1848</a:t>
            </a:r>
            <a:r>
              <a:rPr kumimoji="1" lang="ja-JP" altLang="en-US" dirty="0"/>
              <a:t>年</a:t>
            </a:r>
            <a:r>
              <a:rPr kumimoji="1" lang="en-US" altLang="ja-JP" dirty="0"/>
              <a:t>12</a:t>
            </a:r>
            <a:r>
              <a:rPr kumimoji="1" lang="ja-JP" altLang="en-US" dirty="0"/>
              <a:t>月</a:t>
            </a:r>
            <a:r>
              <a:rPr kumimoji="1" lang="en-US" altLang="ja-JP" dirty="0"/>
              <a:t>23</a:t>
            </a:r>
            <a:r>
              <a:rPr kumimoji="1" lang="ja-JP" altLang="en-US" dirty="0"/>
              <a:t>日～</a:t>
            </a:r>
            <a:r>
              <a:rPr kumimoji="1" lang="en-US" altLang="ja-JP" dirty="0"/>
              <a:t>2017</a:t>
            </a:r>
            <a:r>
              <a:rPr kumimoji="1" lang="ja-JP" altLang="en-US" dirty="0"/>
              <a:t>年</a:t>
            </a:r>
            <a:r>
              <a:rPr kumimoji="1" lang="en-US" altLang="ja-JP" dirty="0"/>
              <a:t>6</a:t>
            </a:r>
            <a:r>
              <a:rPr kumimoji="1" lang="ja-JP" altLang="en-US" dirty="0"/>
              <a:t>月</a:t>
            </a:r>
            <a:r>
              <a:rPr kumimoji="1" lang="en-US" altLang="ja-JP" dirty="0"/>
              <a:t>30</a:t>
            </a:r>
            <a:r>
              <a:rPr kumimoji="1" lang="ja-JP" altLang="en-US" dirty="0"/>
              <a:t>日の</a:t>
            </a:r>
            <a:endParaRPr kumimoji="1" lang="en-US" altLang="ja-JP" dirty="0"/>
          </a:p>
          <a:p>
            <a:r>
              <a:rPr kumimoji="1" lang="ja-JP" altLang="en-US" dirty="0"/>
              <a:t>毎日の黒点数データが公開されている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/>
              <a:t>https://data.heatonresearch.com/data/t81-558/SN_d_tot_V2.0.csv</a:t>
            </a:r>
            <a:endParaRPr kumimoji="1" lang="ja-JP" altLang="en-US" dirty="0"/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57B31596-B478-611A-E6AA-C000DA3A86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2454510"/>
            <a:ext cx="4333059" cy="340272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7FF3A4B5-E0D5-BB5B-61B4-A0F5B5D3644A}"/>
              </a:ext>
            </a:extLst>
          </p:cNvPr>
          <p:cNvSpPr txBox="1"/>
          <p:nvPr/>
        </p:nvSpPr>
        <p:spPr>
          <a:xfrm>
            <a:off x="6198274" y="594503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散布図でプロット</a:t>
            </a:r>
          </a:p>
        </p:txBody>
      </p:sp>
    </p:spTree>
    <p:extLst>
      <p:ext uri="{BB962C8B-B14F-4D97-AF65-F5344CB8AC3E}">
        <p14:creationId xmlns:p14="http://schemas.microsoft.com/office/powerpoint/2010/main" val="3925797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21" r="33021"/>
          <a:stretch/>
        </p:blipFill>
        <p:spPr>
          <a:xfrm>
            <a:off x="20" y="10"/>
            <a:ext cx="2373066" cy="5042289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474686" y="2158678"/>
            <a:ext cx="6355868" cy="42594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①トレンドや周期性の分析など時系列データの基礎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②時系列データを扱う技術の理解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  <a:p>
            <a:pPr marL="0" indent="0">
              <a:buNone/>
            </a:pPr>
            <a:r>
              <a:rPr lang="ja-JP" altLang="en-US" sz="2400" b="1" dirty="0">
                <a:solidFill>
                  <a:srgbClr val="374151"/>
                </a:solidFill>
                <a:latin typeface="Söhne"/>
              </a:rPr>
              <a:t>③実用的なスキルの獲得</a:t>
            </a:r>
            <a:endParaRPr lang="en-US" altLang="ja-JP" sz="2400" b="1" dirty="0">
              <a:solidFill>
                <a:srgbClr val="374151"/>
              </a:solidFill>
              <a:latin typeface="Söhne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2192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ACA6CF-C823-AB90-122F-8CD09034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周期性の分析の例（太陽黒点データ）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912A1E-B254-0B43-1BE0-CFE94BD3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724" y="6251610"/>
            <a:ext cx="549055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赤線： </a:t>
            </a:r>
            <a:r>
              <a:rPr kumimoji="1" lang="en-US" altLang="ja-JP" dirty="0"/>
              <a:t>365</a:t>
            </a:r>
            <a:r>
              <a:rPr kumimoji="1" lang="ja-JP" altLang="en-US" dirty="0"/>
              <a:t>日移動平均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D60E34-A209-3C54-6BBE-E9ECE77C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20</a:t>
            </a:fld>
            <a:endParaRPr kumimoji="1" lang="ja-JP" alt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12D45A6-39A3-F1C0-6358-65BAD144F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368" y="616059"/>
            <a:ext cx="7192138" cy="562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5243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ACA6CF-C823-AB90-122F-8CD090343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トレンドの識別の例（太陽黒点データ）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7912A1E-B254-0B43-1BE0-CFE94BD36D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9724" y="6251610"/>
            <a:ext cx="5490558" cy="46986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kumimoji="1" lang="ja-JP" altLang="en-US" dirty="0"/>
              <a:t>赤線： </a:t>
            </a:r>
            <a:r>
              <a:rPr kumimoji="1" lang="en-US" altLang="ja-JP" dirty="0"/>
              <a:t>10</a:t>
            </a:r>
            <a:r>
              <a:rPr kumimoji="1" lang="ja-JP" altLang="en-US" dirty="0"/>
              <a:t>年移動平均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5D60E34-A209-3C54-6BBE-E9ECE77C2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21</a:t>
            </a:fld>
            <a:endParaRPr kumimoji="1" lang="ja-JP" altLang="en-US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FB9F33B-AD73-718E-C77A-3DBF966A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43" y="663301"/>
            <a:ext cx="7303532" cy="5588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42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FE82410-BC86-4501-E8D4-0851703D5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移動平均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DC30A25-0260-23F8-7691-81ABD19557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4866197"/>
            <a:ext cx="8461208" cy="1855279"/>
          </a:xfrm>
        </p:spPr>
        <p:txBody>
          <a:bodyPr>
            <a:normAutofit lnSpcReduction="10000"/>
          </a:bodyPr>
          <a:lstStyle/>
          <a:p>
            <a:r>
              <a:rPr kumimoji="1" lang="ja-JP" altLang="en-US" b="1" dirty="0"/>
              <a:t>移動平均</a:t>
            </a:r>
            <a:r>
              <a:rPr kumimoji="1" lang="ja-JP" altLang="en-US" dirty="0"/>
              <a:t>は、時系列データにおいて、</a:t>
            </a:r>
            <a:r>
              <a:rPr kumimoji="1" lang="ja-JP" altLang="en-US" b="1" dirty="0"/>
              <a:t>特定の期間にわたる平均値</a:t>
            </a:r>
            <a:r>
              <a:rPr kumimoji="1" lang="ja-JP" altLang="en-US" dirty="0"/>
              <a:t>を計算したもの。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例：ある日の移動平均値は、その日を含む過去</a:t>
            </a:r>
            <a:r>
              <a:rPr lang="en-US" altLang="ja-JP" dirty="0"/>
              <a:t>365</a:t>
            </a:r>
            <a:r>
              <a:rPr lang="ja-JP" altLang="en-US" dirty="0"/>
              <a:t>日や </a:t>
            </a:r>
            <a:r>
              <a:rPr lang="en-US" altLang="ja-JP" dirty="0"/>
              <a:t>3650</a:t>
            </a:r>
            <a:r>
              <a:rPr lang="ja-JP" altLang="en-US" dirty="0"/>
              <a:t>日のデータポイントの平均値になる。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9182E42-B55C-C3B1-B4A6-3F6E35D6C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22</a:t>
            </a:fld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07825BEF-4101-81BB-F3E4-5A40640CDAE9}"/>
              </a:ext>
            </a:extLst>
          </p:cNvPr>
          <p:cNvSpPr txBox="1">
            <a:spLocks/>
          </p:cNvSpPr>
          <p:nvPr/>
        </p:nvSpPr>
        <p:spPr>
          <a:xfrm>
            <a:off x="824523" y="4022018"/>
            <a:ext cx="3413522" cy="5419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赤線： </a:t>
            </a:r>
            <a:r>
              <a:rPr lang="en-US" altLang="ja-JP" sz="2400" b="1" dirty="0"/>
              <a:t>365</a:t>
            </a:r>
            <a:r>
              <a:rPr lang="ja-JP" altLang="en-US" sz="2400" b="1" dirty="0"/>
              <a:t>日</a:t>
            </a:r>
            <a:r>
              <a:rPr lang="ja-JP" altLang="en-US" sz="2400" dirty="0"/>
              <a:t>移動平均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0952703-8E3D-677E-27C4-4B7BA80F51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678581"/>
            <a:ext cx="4293470" cy="3358467"/>
          </a:xfrm>
          <a:prstGeom prst="rect">
            <a:avLst/>
          </a:prstGeom>
        </p:spPr>
      </p:pic>
      <p:sp>
        <p:nvSpPr>
          <p:cNvPr id="7" name="コンテンツ プレースホルダー 2">
            <a:extLst>
              <a:ext uri="{FF2B5EF4-FFF2-40B4-BE49-F238E27FC236}">
                <a16:creationId xmlns:a16="http://schemas.microsoft.com/office/drawing/2014/main" id="{126F05A3-EFC9-F4BA-2705-7CAB3338834C}"/>
              </a:ext>
            </a:extLst>
          </p:cNvPr>
          <p:cNvSpPr txBox="1">
            <a:spLocks/>
          </p:cNvSpPr>
          <p:nvPr/>
        </p:nvSpPr>
        <p:spPr>
          <a:xfrm>
            <a:off x="5369531" y="4003457"/>
            <a:ext cx="3413522" cy="8627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 dirty="0"/>
              <a:t>赤線： </a:t>
            </a:r>
            <a:r>
              <a:rPr lang="en-US" altLang="ja-JP" sz="2400" b="1" dirty="0"/>
              <a:t>10</a:t>
            </a:r>
            <a:r>
              <a:rPr lang="ja-JP" altLang="en-US" sz="2400" b="1" dirty="0"/>
              <a:t>年</a:t>
            </a:r>
            <a:r>
              <a:rPr lang="ja-JP" altLang="en-US" sz="2400" dirty="0"/>
              <a:t>移動平均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6C6F36C6-EE68-5F40-A504-4B21F8DBE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644893"/>
            <a:ext cx="4370471" cy="334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93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4B4CE00-0321-9018-077B-E29A2FC348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</a:t>
            </a:r>
            <a:r>
              <a:rPr lang="ja-JP" altLang="en-US" dirty="0"/>
              <a:t>の特徴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8179256-8E7E-5663-D82B-C570BC829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875223"/>
          </a:xfrm>
        </p:spPr>
        <p:txBody>
          <a:bodyPr>
            <a:normAutofit/>
          </a:bodyPr>
          <a:lstStyle/>
          <a:p>
            <a:r>
              <a:rPr kumimoji="1" lang="ja-JP" altLang="en-US" sz="2400" b="1" dirty="0"/>
              <a:t>周期性：</a:t>
            </a:r>
            <a:r>
              <a:rPr kumimoji="1" lang="ja-JP" altLang="en-US" sz="2400" dirty="0"/>
              <a:t>日、週、月、季節などの</a:t>
            </a:r>
            <a:r>
              <a:rPr kumimoji="1" lang="ja-JP" altLang="en-US" sz="2400" b="1" dirty="0"/>
              <a:t>定期的な間隔で繰り返されるパターン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例：自然現象、社会的活動</a:t>
            </a:r>
          </a:p>
          <a:p>
            <a:pPr marL="0" indent="0">
              <a:buNone/>
            </a:pPr>
            <a:endParaRPr kumimoji="1" lang="ja-JP" altLang="en-US" sz="2400" b="1" dirty="0"/>
          </a:p>
          <a:p>
            <a:r>
              <a:rPr kumimoji="1" lang="ja-JP" altLang="en-US" sz="2400" b="1" dirty="0"/>
              <a:t>トレンド</a:t>
            </a:r>
            <a:r>
              <a:rPr lang="ja-JP" altLang="en-US" sz="2400" b="1" dirty="0"/>
              <a:t>：</a:t>
            </a:r>
            <a:r>
              <a:rPr kumimoji="1" lang="ja-JP" altLang="en-US" sz="2400" b="1" dirty="0"/>
              <a:t>時間の経過による増加、減少、一定レベルの維持などの方向性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b="1" dirty="0"/>
          </a:p>
          <a:p>
            <a:r>
              <a:rPr kumimoji="1" lang="ja-JP" altLang="en-US" sz="2400" b="1" dirty="0"/>
              <a:t>特定のイベントや時期</a:t>
            </a:r>
            <a:r>
              <a:rPr kumimoji="1" lang="ja-JP" altLang="en-US" sz="2400" dirty="0"/>
              <a:t>（例えば正月、学校の学期開始時期など）</a:t>
            </a:r>
            <a:r>
              <a:rPr kumimoji="1" lang="ja-JP" altLang="en-US" sz="2400" b="1" dirty="0"/>
              <a:t>との関連性</a:t>
            </a:r>
            <a:endParaRPr lang="en-US" altLang="ja-JP" sz="2400" b="1" dirty="0"/>
          </a:p>
          <a:p>
            <a:pPr marL="0" indent="0">
              <a:buNone/>
            </a:pPr>
            <a:endParaRPr kumimoji="1" lang="ja-JP" altLang="en-US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C02B2BF-5618-3182-EA9C-36A59DD8C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1999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0C3262-B9AD-7A9D-CFCB-9BF052F27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Python </a:t>
            </a:r>
            <a:r>
              <a:rPr kumimoji="1" lang="ja-JP" altLang="en-US" dirty="0"/>
              <a:t>の </a:t>
            </a:r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データフレーム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1FC135-9554-71E8-6AD7-A943846AE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表形式のデータ　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C695FF1-4EFF-160C-D90C-631D3D9048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graphicFrame>
        <p:nvGraphicFramePr>
          <p:cNvPr id="5" name="表 5">
            <a:extLst>
              <a:ext uri="{FF2B5EF4-FFF2-40B4-BE49-F238E27FC236}">
                <a16:creationId xmlns:a16="http://schemas.microsoft.com/office/drawing/2014/main" id="{54103AC4-CC2C-6D6F-CD15-96873949C9CA}"/>
              </a:ext>
            </a:extLst>
          </p:cNvPr>
          <p:cNvGraphicFramePr>
            <a:graphicFrameLocks noGrp="1"/>
          </p:cNvGraphicFramePr>
          <p:nvPr/>
        </p:nvGraphicFramePr>
        <p:xfrm>
          <a:off x="3533552" y="846253"/>
          <a:ext cx="1899682" cy="362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0069">
                  <a:extLst>
                    <a:ext uri="{9D8B030D-6E8A-4147-A177-3AD203B41FA5}">
                      <a16:colId xmlns:a16="http://schemas.microsoft.com/office/drawing/2014/main" val="1471105048"/>
                    </a:ext>
                  </a:extLst>
                </a:gridCol>
                <a:gridCol w="630069">
                  <a:extLst>
                    <a:ext uri="{9D8B030D-6E8A-4147-A177-3AD203B41FA5}">
                      <a16:colId xmlns:a16="http://schemas.microsoft.com/office/drawing/2014/main" val="868721337"/>
                    </a:ext>
                  </a:extLst>
                </a:gridCol>
                <a:gridCol w="639544">
                  <a:extLst>
                    <a:ext uri="{9D8B030D-6E8A-4147-A177-3AD203B41FA5}">
                      <a16:colId xmlns:a16="http://schemas.microsoft.com/office/drawing/2014/main" val="129506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kumimoji="1" lang="ja-JP" altLang="en-US" sz="28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x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y</a:t>
                      </a:r>
                      <a:endParaRPr kumimoji="1" lang="ja-JP" altLang="en-US" sz="2800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05026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0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090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1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68687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2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1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2144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3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2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4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17483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4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5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68460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1" lang="en-US" altLang="ja-JP" sz="2800" b="1" dirty="0">
                          <a:solidFill>
                            <a:schemeClr val="bg1"/>
                          </a:solidFill>
                        </a:rPr>
                        <a:t>5</a:t>
                      </a:r>
                      <a:endParaRPr kumimoji="1" lang="ja-JP" altLang="en-US" sz="2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en-US" altLang="ja-JP" sz="2800" dirty="0"/>
                        <a:t>3</a:t>
                      </a:r>
                      <a:endParaRPr kumimoji="1" lang="ja-JP" altLang="en-US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59880813"/>
                  </a:ext>
                </a:extLst>
              </a:tr>
            </a:tbl>
          </a:graphicData>
        </a:graphic>
      </p:graphicFrame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FB9A29F9-C45F-6642-E5F5-607904140626}"/>
              </a:ext>
            </a:extLst>
          </p:cNvPr>
          <p:cNvSpPr/>
          <p:nvPr/>
        </p:nvSpPr>
        <p:spPr>
          <a:xfrm>
            <a:off x="4104167" y="1284121"/>
            <a:ext cx="1382232" cy="32482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94557E18-390C-BF7A-EFD4-B7AF47F84DA4}"/>
              </a:ext>
            </a:extLst>
          </p:cNvPr>
          <p:cNvCxnSpPr/>
          <p:nvPr/>
        </p:nvCxnSpPr>
        <p:spPr>
          <a:xfrm flipV="1">
            <a:off x="4104167" y="4532368"/>
            <a:ext cx="148856" cy="5316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8D6332E4-F99A-37E8-AE08-A799CF0F1837}"/>
              </a:ext>
            </a:extLst>
          </p:cNvPr>
          <p:cNvSpPr txBox="1"/>
          <p:nvPr/>
        </p:nvSpPr>
        <p:spPr>
          <a:xfrm>
            <a:off x="3263008" y="5094284"/>
            <a:ext cx="1980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データ本体</a:t>
            </a:r>
          </a:p>
        </p:txBody>
      </p:sp>
    </p:spTree>
    <p:extLst>
      <p:ext uri="{BB962C8B-B14F-4D97-AF65-F5344CB8AC3E}">
        <p14:creationId xmlns:p14="http://schemas.microsoft.com/office/powerpoint/2010/main" val="339883583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P</a:t>
            </a:r>
            <a:r>
              <a:rPr kumimoji="1" lang="en-US" altLang="ja-JP" dirty="0"/>
              <a:t>andas </a:t>
            </a:r>
            <a:r>
              <a:rPr kumimoji="1" lang="ja-JP" altLang="en-US" dirty="0"/>
              <a:t>の基本的な使い方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49" y="762000"/>
            <a:ext cx="8208621" cy="6013450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ja-JP" altLang="en-US" sz="2400" dirty="0" err="1"/>
              <a:t>には</a:t>
            </a:r>
            <a:r>
              <a:rPr lang="en-US" altLang="ja-JP" sz="2400" dirty="0"/>
              <a:t>pandas</a:t>
            </a:r>
            <a:r>
              <a:rPr lang="ja-JP" altLang="en-US" sz="2400" dirty="0"/>
              <a:t>が</a:t>
            </a:r>
            <a:r>
              <a:rPr lang="ja-JP" altLang="en-US" sz="2400" b="1" dirty="0"/>
              <a:t>既にインストール</a:t>
            </a:r>
            <a:r>
              <a:rPr lang="ja-JP" altLang="en-US" sz="2400" dirty="0"/>
              <a:t>されている。</a:t>
            </a:r>
          </a:p>
          <a:p>
            <a:r>
              <a:rPr lang="ja-JP" altLang="en-US" sz="2400" b="1" dirty="0"/>
              <a:t>インポート</a:t>
            </a:r>
            <a:r>
              <a:rPr lang="en-US" altLang="ja-JP" sz="2400" dirty="0"/>
              <a:t>: pandas</a:t>
            </a:r>
            <a:r>
              <a:rPr lang="ja-JP" altLang="en-US" sz="2400" dirty="0"/>
              <a:t>を使用する前に、「</a:t>
            </a:r>
            <a:r>
              <a:rPr lang="en-US" altLang="ja-JP" sz="2400" dirty="0"/>
              <a:t>import pandas as pd</a:t>
            </a:r>
            <a:r>
              <a:rPr lang="ja-JP" altLang="en-US" sz="2400" dirty="0"/>
              <a:t>」でインポート。</a:t>
            </a:r>
          </a:p>
          <a:p>
            <a:pPr marL="0" indent="0">
              <a:buNone/>
            </a:pPr>
            <a:r>
              <a:rPr lang="ja-JP" altLang="en-US" sz="2400" b="1" u="sng" dirty="0"/>
              <a:t>主要なメソッド</a:t>
            </a:r>
          </a:p>
          <a:p>
            <a:r>
              <a:rPr lang="en-US" altLang="ja-JP" sz="2400" b="1" dirty="0"/>
              <a:t>CSV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read_csv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pd.read_csv</a:t>
            </a:r>
            <a:r>
              <a:rPr lang="en-US" altLang="ja-JP" sz="2400" dirty="0"/>
              <a:t>('file.csv')</a:t>
            </a:r>
          </a:p>
          <a:p>
            <a:r>
              <a:rPr lang="en-US" altLang="ja-JP" sz="2400" b="1" dirty="0"/>
              <a:t>Excel</a:t>
            </a:r>
            <a:r>
              <a:rPr lang="ja-JP" altLang="en-US" sz="2400" b="1" dirty="0"/>
              <a:t>ファイルの読み込み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read_excel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pd.read_excel</a:t>
            </a:r>
            <a:r>
              <a:rPr lang="en-US" altLang="ja-JP" sz="2400" dirty="0"/>
              <a:t>('file.xlsx')</a:t>
            </a:r>
          </a:p>
          <a:p>
            <a:r>
              <a:rPr lang="ja-JP" altLang="en-US" sz="2400" b="1" dirty="0"/>
              <a:t>データの先頭部分、末尾部分を表示</a:t>
            </a:r>
            <a:r>
              <a:rPr lang="en-US" altLang="ja-JP" sz="2400" dirty="0"/>
              <a:t>: head(), tail() </a:t>
            </a:r>
            <a:r>
              <a:rPr lang="ja-JP" altLang="en-US" sz="2400" dirty="0"/>
              <a:t>メソッド。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df.head</a:t>
            </a:r>
            <a:r>
              <a:rPr lang="en-US" altLang="ja-JP" sz="2400" dirty="0"/>
              <a:t>()  </a:t>
            </a:r>
            <a:r>
              <a:rPr lang="en-US" altLang="ja-JP" sz="2400" dirty="0" err="1"/>
              <a:t>df.tail</a:t>
            </a:r>
            <a:r>
              <a:rPr lang="en-US" altLang="ja-JP" sz="2400" dirty="0"/>
              <a:t>()</a:t>
            </a:r>
          </a:p>
          <a:p>
            <a:r>
              <a:rPr lang="ja-JP" altLang="en-US" sz="2400" b="1" dirty="0"/>
              <a:t>１列の選択</a:t>
            </a:r>
            <a:r>
              <a:rPr lang="en-US" altLang="ja-JP" sz="2400" dirty="0"/>
              <a:t>: [  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['</a:t>
            </a:r>
            <a:r>
              <a:rPr lang="en-US" altLang="ja-JP" sz="2400" dirty="0" err="1"/>
              <a:t>column_name</a:t>
            </a:r>
            <a:r>
              <a:rPr lang="en-US" altLang="ja-JP" sz="2400" dirty="0"/>
              <a:t>']</a:t>
            </a:r>
          </a:p>
          <a:p>
            <a:r>
              <a:rPr lang="ja-JP" altLang="en-US" sz="2400" b="1" dirty="0"/>
              <a:t>複数列の選択</a:t>
            </a:r>
            <a:r>
              <a:rPr lang="en-US" altLang="ja-JP" sz="2400" b="1" dirty="0"/>
              <a:t>: </a:t>
            </a:r>
            <a:r>
              <a:rPr lang="en-US" altLang="ja-JP" sz="2400" dirty="0"/>
              <a:t>[[  ]]</a:t>
            </a:r>
            <a:r>
              <a:rPr lang="ja-JP" altLang="en-US" sz="2400" dirty="0"/>
              <a:t>を使用して列を選択。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/>
              <a:t>	</a:t>
            </a:r>
            <a:r>
              <a:rPr lang="ja-JP" altLang="en-US" sz="2400" dirty="0"/>
              <a:t>例</a:t>
            </a:r>
            <a:r>
              <a:rPr lang="en-US" altLang="ja-JP" sz="2400" dirty="0"/>
              <a:t>: </a:t>
            </a:r>
            <a:r>
              <a:rPr lang="en-US" altLang="ja-JP" sz="2400" dirty="0" err="1"/>
              <a:t>df</a:t>
            </a:r>
            <a:r>
              <a:rPr lang="en-US" altLang="ja-JP" sz="2400" dirty="0"/>
              <a:t>[['a1', 'a2']]</a:t>
            </a:r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6045DD3-F54F-D8C8-C380-CBD904E216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99477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演習１．移動平均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  <a:endParaRPr lang="en-US" altLang="ja-JP" b="1" dirty="0"/>
          </a:p>
          <a:p>
            <a:pPr>
              <a:spcAft>
                <a:spcPts val="600"/>
              </a:spcAft>
            </a:pPr>
            <a:r>
              <a:rPr lang="en-US" altLang="ja-JP" sz="2400" b="1" dirty="0"/>
              <a:t>Pandas</a:t>
            </a:r>
            <a:r>
              <a:rPr lang="ja-JP" altLang="en-US" sz="2400" b="1" dirty="0"/>
              <a:t>データフレーム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移動平均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散布図のプロット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744602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24" y="102981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https://colab.research.google.com/drive/1qxh5l0iEPUm-QRTuEBSqBLd3V9KvqItK?usp=sharing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「９－２．移動平均」を確認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説明とプログラムと実行結果を確認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1FE9F4FC-A251-A0B6-B5AD-41D68DE92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7059" y="2424289"/>
            <a:ext cx="5779682" cy="4225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0690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6BBA-E3D2-224C-3593-343D5592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91" y="60562"/>
            <a:ext cx="8461208" cy="5987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自習１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目的：移動平均の理解を深める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演習１のページ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r>
              <a:rPr kumimoji="1" lang="ja-JP" altLang="en-US" sz="2400" dirty="0"/>
              <a:t>コードセルの「</a:t>
            </a:r>
            <a:r>
              <a:rPr kumimoji="1" lang="en-US" altLang="ja-JP" sz="2400" dirty="0" err="1"/>
              <a:t>rolling_window</a:t>
            </a:r>
            <a:r>
              <a:rPr kumimoji="1" lang="en-US" altLang="ja-JP" sz="2400" dirty="0"/>
              <a:t> = 3</a:t>
            </a:r>
            <a:r>
              <a:rPr kumimoji="1" lang="ja-JP" altLang="en-US" sz="2400" dirty="0"/>
              <a:t>」を「</a:t>
            </a:r>
            <a:r>
              <a:rPr kumimoji="1" lang="en-US" altLang="ja-JP" sz="2400" dirty="0" err="1"/>
              <a:t>rolling_window</a:t>
            </a:r>
            <a:r>
              <a:rPr kumimoji="1" lang="en-US" altLang="ja-JP" sz="2400" dirty="0"/>
              <a:t> = 5</a:t>
            </a:r>
            <a:r>
              <a:rPr kumimoji="1" lang="ja-JP" altLang="en-US" sz="2400" dirty="0"/>
              <a:t>」など、より大きな値に書き換える（値は</a:t>
            </a:r>
            <a:r>
              <a:rPr kumimoji="1" lang="en-US" altLang="ja-JP" sz="2400" dirty="0"/>
              <a:t>10</a:t>
            </a:r>
            <a:r>
              <a:rPr kumimoji="1" lang="ja-JP" altLang="en-US" sz="2400" dirty="0"/>
              <a:t>以上にしないこと）</a:t>
            </a:r>
            <a:endParaRPr lang="en-US" altLang="ja-JP" sz="2400" dirty="0"/>
          </a:p>
          <a:p>
            <a:r>
              <a:rPr kumimoji="1" lang="ja-JP" altLang="en-US" sz="2400" dirty="0"/>
              <a:t>値を大きくすると、</a:t>
            </a:r>
            <a:r>
              <a:rPr kumimoji="1" lang="ja-JP" altLang="en-US" sz="2400" b="1" u="sng" dirty="0"/>
              <a:t>より滑らかになる</a:t>
            </a:r>
            <a:r>
              <a:rPr kumimoji="1" lang="ja-JP" altLang="en-US" sz="2400" dirty="0"/>
              <a:t>ことを確認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B295A0-72C6-4DAD-1AC0-2CCEDD61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CC407969-85F5-52D3-E9CD-1181729C8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4048" y="3275385"/>
            <a:ext cx="4673569" cy="3592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6846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演習２．時系列データ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  <a:endParaRPr lang="en-US" altLang="ja-JP" b="1" dirty="0"/>
          </a:p>
          <a:p>
            <a:pPr>
              <a:spcAft>
                <a:spcPts val="600"/>
              </a:spcAft>
            </a:pPr>
            <a:r>
              <a:rPr lang="en-US" altLang="ja-JP" sz="2400" b="1" dirty="0"/>
              <a:t>Pandas</a:t>
            </a:r>
            <a:r>
              <a:rPr lang="ja-JP" altLang="en-US" sz="2400" b="1" dirty="0"/>
              <a:t>データフレーム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時系列データ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移動平均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散布図のプロット</a:t>
            </a:r>
            <a:endParaRPr lang="en-US" altLang="ja-JP" sz="2400" b="1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51633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955787" y="-261125"/>
            <a:ext cx="4688333" cy="1783080"/>
          </a:xfrm>
        </p:spPr>
        <p:txBody>
          <a:bodyPr anchor="b">
            <a:normAutofit/>
          </a:bodyPr>
          <a:lstStyle/>
          <a:p>
            <a:r>
              <a:rPr lang="ja-JP" altLang="en-US" sz="4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アウトライン</a:t>
            </a:r>
            <a:endParaRPr kumimoji="1" lang="ja-JP" altLang="en-US" sz="4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ADE5C89F-0CB4-504E-E8F6-BD3C6D03C72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 l="27514" r="23589" b="-2"/>
          <a:stretch/>
        </p:blipFill>
        <p:spPr>
          <a:xfrm>
            <a:off x="20" y="10"/>
            <a:ext cx="3492988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effectLst>
            <a:softEdge rad="635000"/>
          </a:effectLst>
        </p:spPr>
      </p:pic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44461" y="1761004"/>
            <a:ext cx="5098010" cy="5044909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イントロダクション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移動平均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時系列データ分析の概要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時系列データの分析（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Prophet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を使用）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リカレントニューラルネットワーク（</a:t>
            </a: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RNN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）の基本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altLang="ja-JP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LSTM</a:t>
            </a:r>
            <a:r>
              <a:rPr lang="ja-JP" altLang="en-US" sz="24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の基本</a:t>
            </a: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0" indent="0">
              <a:buNone/>
            </a:pPr>
            <a:endParaRPr lang="en-US" altLang="ja-JP" sz="24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271AC035-0C11-72EC-EAF9-C2E472D896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DD4950-D159-4EF1-90C3-DB06CAAE7C11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98177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924" y="102981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https://colab.research.google.com/drive/1qxh5l0iEPUm-QRTuEBSqBLd3V9KvqItK?usp=sharing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「９－３．時系列データ分析の概要」を最後まで確認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説明とプログラムと実行結果を確認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FFA3E9DE-36C1-5BD5-2EB5-BC35E78FFD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85" y="2944817"/>
            <a:ext cx="4448615" cy="334024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B04DFC0A-9916-0B99-6523-0DB7C7B0BA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8237" y="2887377"/>
            <a:ext cx="4291001" cy="334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018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0846BBA-E3D2-224C-3593-343D5592EC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7091" y="60562"/>
            <a:ext cx="8461208" cy="59874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自習</a:t>
            </a:r>
            <a:r>
              <a:rPr lang="ja-JP" altLang="en-US" sz="2400" b="1" u="sng" dirty="0"/>
              <a:t>２</a:t>
            </a:r>
            <a:r>
              <a:rPr kumimoji="1" lang="ja-JP" altLang="en-US" sz="2400" dirty="0"/>
              <a:t>　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目的：移動平均の理解を深める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演習２のページ</a:t>
            </a:r>
            <a:r>
              <a:rPr lang="ja-JP" altLang="en-US" sz="2400" dirty="0"/>
              <a:t>を使用</a:t>
            </a:r>
            <a:endParaRPr lang="en-US" altLang="ja-JP" sz="2400" dirty="0"/>
          </a:p>
          <a:p>
            <a:r>
              <a:rPr kumimoji="1" lang="ja-JP" altLang="en-US" sz="2400" dirty="0"/>
              <a:t>コードセルの「</a:t>
            </a:r>
            <a:r>
              <a:rPr kumimoji="1" lang="en-US" altLang="ja-JP" sz="2400" b="1" dirty="0" err="1"/>
              <a:t>rolling_window</a:t>
            </a:r>
            <a:r>
              <a:rPr kumimoji="1" lang="en-US" altLang="ja-JP" sz="2400" b="1" dirty="0"/>
              <a:t> = 3650</a:t>
            </a:r>
            <a:r>
              <a:rPr kumimoji="1" lang="ja-JP" altLang="en-US" sz="2400" dirty="0"/>
              <a:t>」を「</a:t>
            </a:r>
            <a:r>
              <a:rPr kumimoji="1" lang="en-US" altLang="ja-JP" sz="2400" dirty="0" err="1"/>
              <a:t>rolling_window</a:t>
            </a:r>
            <a:r>
              <a:rPr kumimoji="1" lang="en-US" altLang="ja-JP" sz="2400" dirty="0"/>
              <a:t> = </a:t>
            </a:r>
            <a:r>
              <a:rPr kumimoji="1" lang="en-US" altLang="ja-JP" sz="2400" b="1" dirty="0"/>
              <a:t>5</a:t>
            </a:r>
            <a:r>
              <a:rPr kumimoji="1" lang="ja-JP" altLang="en-US" sz="2400" dirty="0"/>
              <a:t>」</a:t>
            </a:r>
            <a:r>
              <a:rPr lang="ja-JP" altLang="en-US" sz="2400" dirty="0"/>
              <a:t>、</a:t>
            </a:r>
            <a:r>
              <a:rPr kumimoji="1" lang="ja-JP" altLang="en-US" sz="2400" dirty="0"/>
              <a:t>「</a:t>
            </a:r>
            <a:r>
              <a:rPr kumimoji="1" lang="en-US" altLang="ja-JP" sz="2400" dirty="0" err="1"/>
              <a:t>rolling_window</a:t>
            </a:r>
            <a:r>
              <a:rPr kumimoji="1" lang="en-US" altLang="ja-JP" sz="2400" dirty="0"/>
              <a:t> = </a:t>
            </a:r>
            <a:r>
              <a:rPr kumimoji="1" lang="en-US" altLang="ja-JP" sz="2400" b="1" dirty="0"/>
              <a:t>50</a:t>
            </a:r>
            <a:r>
              <a:rPr kumimoji="1" lang="ja-JP" altLang="en-US" sz="2400" dirty="0"/>
              <a:t>」</a:t>
            </a:r>
            <a:r>
              <a:rPr lang="ja-JP" altLang="en-US" sz="2400" dirty="0"/>
              <a:t> 、</a:t>
            </a:r>
            <a:r>
              <a:rPr kumimoji="1" lang="ja-JP" altLang="en-US" sz="2400" dirty="0"/>
              <a:t>「</a:t>
            </a:r>
            <a:r>
              <a:rPr kumimoji="1" lang="en-US" altLang="ja-JP" sz="2400" dirty="0" err="1"/>
              <a:t>rolling_window</a:t>
            </a:r>
            <a:r>
              <a:rPr kumimoji="1" lang="en-US" altLang="ja-JP" sz="2400" dirty="0"/>
              <a:t> = </a:t>
            </a:r>
            <a:r>
              <a:rPr kumimoji="1" lang="en-US" altLang="ja-JP" sz="2400" b="1" dirty="0"/>
              <a:t>500</a:t>
            </a:r>
            <a:r>
              <a:rPr kumimoji="1" lang="ja-JP" altLang="en-US" sz="2400" dirty="0"/>
              <a:t>」など、より大きな値に書き換える</a:t>
            </a:r>
            <a:endParaRPr kumimoji="1" lang="en-US" altLang="ja-JP" sz="2400" dirty="0"/>
          </a:p>
          <a:p>
            <a:r>
              <a:rPr kumimoji="1" lang="ja-JP" altLang="en-US" sz="2400" dirty="0"/>
              <a:t>値を大きくすると、</a:t>
            </a:r>
            <a:r>
              <a:rPr kumimoji="1" lang="ja-JP" altLang="en-US" sz="2400" b="1" u="sng" dirty="0"/>
              <a:t>より滑らかになる</a:t>
            </a:r>
            <a:r>
              <a:rPr kumimoji="1" lang="ja-JP" altLang="en-US" sz="2400" dirty="0"/>
              <a:t>ことを確認</a:t>
            </a:r>
            <a:endParaRPr kumimoji="1" lang="en-US" altLang="ja-JP" sz="2400" dirty="0"/>
          </a:p>
          <a:p>
            <a:pPr marL="0" indent="0">
              <a:buNone/>
            </a:pP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B295A0-72C6-4DAD-1AC0-2CCEDD618D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6CFD54D6-7857-9F4A-D52F-98E8F47E74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432" y="3332871"/>
            <a:ext cx="4617734" cy="350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163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65A00A5-8EA2-10A9-55E2-FFE2F8FC6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時系列データの分析の基礎：要点まとめ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415B00-58B8-D588-2D9E-885D85DAC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6908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時系列データ</a:t>
            </a:r>
            <a:r>
              <a:rPr kumimoji="1" lang="ja-JP" altLang="en-US" sz="2400" dirty="0"/>
              <a:t>は、</a:t>
            </a:r>
            <a:r>
              <a:rPr kumimoji="1" lang="ja-JP" altLang="en-US" sz="2400" b="1" u="sng" dirty="0"/>
              <a:t>時間の経過に伴って</a:t>
            </a:r>
            <a:r>
              <a:rPr kumimoji="1" lang="ja-JP" altLang="en-US" sz="2400" dirty="0"/>
              <a:t>順序付けられた</a:t>
            </a:r>
            <a:r>
              <a:rPr kumimoji="1" lang="ja-JP" altLang="en-US" sz="2400" b="1" u="sng" dirty="0"/>
              <a:t>データの並び</a:t>
            </a:r>
            <a:endParaRPr kumimoji="1" lang="en-US" altLang="ja-JP" sz="2400" b="1" u="sng" dirty="0"/>
          </a:p>
          <a:p>
            <a:pPr marL="0" indent="0">
              <a:buNone/>
            </a:pPr>
            <a:endParaRPr kumimoji="1" lang="ja-JP" altLang="en-US" sz="2400" dirty="0"/>
          </a:p>
          <a:p>
            <a:pPr marL="0" indent="0">
              <a:buNone/>
            </a:pPr>
            <a:r>
              <a:rPr kumimoji="1" lang="ja-JP" altLang="en-US" sz="2400" b="1" u="sng" dirty="0"/>
              <a:t>時系列データの特徴</a:t>
            </a:r>
            <a:endParaRPr kumimoji="1" lang="en-US" altLang="ja-JP" sz="2400" b="1" u="sng" dirty="0"/>
          </a:p>
          <a:p>
            <a:r>
              <a:rPr kumimoji="1" lang="ja-JP" altLang="en-US" sz="2400" b="1" dirty="0"/>
              <a:t>周期性：</a:t>
            </a:r>
            <a:r>
              <a:rPr kumimoji="1" lang="ja-JP" altLang="en-US" sz="2400" dirty="0"/>
              <a:t>日、週、月、季節などの</a:t>
            </a:r>
            <a:r>
              <a:rPr kumimoji="1" lang="ja-JP" altLang="en-US" sz="2400" b="1" dirty="0"/>
              <a:t>定期的な間隔で繰り返されるパターン</a:t>
            </a:r>
            <a:endParaRPr lang="en-US" altLang="ja-JP" sz="2400" b="1" dirty="0"/>
          </a:p>
          <a:p>
            <a:pPr marL="0" indent="0">
              <a:buNone/>
            </a:pPr>
            <a:r>
              <a:rPr kumimoji="1" lang="ja-JP" altLang="en-US" sz="2400" dirty="0"/>
              <a:t>　例：自然現象、社会的活動</a:t>
            </a:r>
            <a:endParaRPr kumimoji="1" lang="ja-JP" altLang="en-US" sz="2400" b="1" dirty="0"/>
          </a:p>
          <a:p>
            <a:r>
              <a:rPr kumimoji="1" lang="ja-JP" altLang="en-US" sz="2400" b="1" dirty="0"/>
              <a:t>トレンド</a:t>
            </a:r>
            <a:r>
              <a:rPr lang="ja-JP" altLang="en-US" sz="2400" b="1" dirty="0"/>
              <a:t>：</a:t>
            </a:r>
            <a:r>
              <a:rPr kumimoji="1" lang="ja-JP" altLang="en-US" sz="2400" b="1" dirty="0"/>
              <a:t>時間の経過による増加、減少、一定レベルの維持などの方向性</a:t>
            </a:r>
          </a:p>
          <a:p>
            <a:r>
              <a:rPr kumimoji="1" lang="ja-JP" altLang="en-US" sz="2400" b="1" dirty="0"/>
              <a:t>特定のイベントや時期（</a:t>
            </a:r>
            <a:r>
              <a:rPr kumimoji="1" lang="ja-JP" altLang="en-US" sz="2400" dirty="0"/>
              <a:t>例えば正月、学校の学期開始時期など）</a:t>
            </a:r>
            <a:r>
              <a:rPr kumimoji="1" lang="ja-JP" altLang="en-US" sz="2400" b="1" dirty="0"/>
              <a:t>との関連性</a:t>
            </a:r>
            <a:endParaRPr lang="en-US" altLang="ja-JP" sz="2400" b="1" dirty="0"/>
          </a:p>
          <a:p>
            <a:pPr marL="0" indent="0">
              <a:buNone/>
            </a:pPr>
            <a:endParaRPr kumimoji="1" lang="en-US" altLang="ja-JP" sz="2400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AF7089-D9BB-0098-8284-E9B8561EA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7929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9-4. </a:t>
            </a:r>
            <a:r>
              <a:rPr lang="ja-JP" altLang="en-US" sz="4500" dirty="0">
                <a:solidFill>
                  <a:schemeClr val="tx2"/>
                </a:solidFill>
              </a:rPr>
              <a:t>時系列データの分析（</a:t>
            </a:r>
            <a:r>
              <a:rPr lang="en-US" altLang="ja-JP" sz="4500" dirty="0">
                <a:solidFill>
                  <a:schemeClr val="tx2"/>
                </a:solidFill>
              </a:rPr>
              <a:t>Prophet</a:t>
            </a:r>
            <a:r>
              <a:rPr lang="ja-JP" altLang="en-US" sz="4500" dirty="0">
                <a:solidFill>
                  <a:schemeClr val="tx2"/>
                </a:solidFill>
              </a:rPr>
              <a:t>を使用）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51053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F84592-0110-E7A5-0CCF-D920E7B1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Prophet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20470B-FF74-95B9-028A-521899C9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en-US" altLang="ja-JP" sz="2400" dirty="0"/>
              <a:t>Prophet </a:t>
            </a:r>
            <a:r>
              <a:rPr kumimoji="1" lang="ja-JP" altLang="en-US" sz="2400" dirty="0"/>
              <a:t>は </a:t>
            </a:r>
            <a:r>
              <a:rPr kumimoji="1" lang="en-US" altLang="ja-JP" sz="2400" dirty="0"/>
              <a:t>Python </a:t>
            </a:r>
            <a:r>
              <a:rPr kumimoji="1" lang="ja-JP" altLang="en-US" sz="2400" dirty="0"/>
              <a:t>のライブラリ</a:t>
            </a:r>
            <a:endParaRPr kumimoji="1" lang="en-US" altLang="ja-JP" sz="2400" dirty="0"/>
          </a:p>
          <a:p>
            <a:r>
              <a:rPr lang="ja-JP" altLang="en-US" sz="2400" b="1" dirty="0"/>
              <a:t>時系列データ</a:t>
            </a:r>
            <a:r>
              <a:rPr lang="ja-JP" altLang="en-US" sz="2400" dirty="0"/>
              <a:t>に対して、</a:t>
            </a:r>
            <a:r>
              <a:rPr lang="ja-JP" altLang="en-US" sz="2400" b="1" dirty="0"/>
              <a:t>周期性、トレンド、特定のイベントや時期との関連性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分析</a:t>
            </a:r>
            <a:r>
              <a:rPr lang="ja-JP" altLang="en-US" sz="2400" dirty="0"/>
              <a:t>する機能を持つ</a:t>
            </a:r>
            <a:endParaRPr lang="en-US" altLang="ja-JP" sz="2400" dirty="0"/>
          </a:p>
          <a:p>
            <a:r>
              <a:rPr kumimoji="1" lang="ja-JP" altLang="en-US" sz="2400" dirty="0"/>
              <a:t>統計手法を</a:t>
            </a:r>
            <a:r>
              <a:rPr lang="ja-JP" altLang="en-US" sz="2400" dirty="0"/>
              <a:t>基礎</a:t>
            </a:r>
            <a:r>
              <a:rPr kumimoji="1" lang="ja-JP" altLang="en-US" sz="2400" dirty="0"/>
              <a:t>とする。線形モデルと非線形モデルを組み合わせた回帰モデル。</a:t>
            </a:r>
            <a:endParaRPr kumimoji="1" lang="en-US" altLang="ja-JP" sz="2400" dirty="0"/>
          </a:p>
          <a:p>
            <a:r>
              <a:rPr kumimoji="1" lang="ja-JP" altLang="en-US" sz="2400" dirty="0"/>
              <a:t>ディープラーニング</a:t>
            </a:r>
            <a:r>
              <a:rPr kumimoji="1" lang="ja-JP" altLang="en-US" sz="2400" b="1" u="sng" dirty="0"/>
              <a:t>ではない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9EB7F2-8186-4A2D-FDBD-B208BB7D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74357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E9AD-A217-4C73-8C87-378DD2B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Facebook </a:t>
            </a:r>
            <a:r>
              <a:rPr lang="ja-JP" altLang="en-US" dirty="0"/>
              <a:t>イベント数</a:t>
            </a:r>
            <a:r>
              <a:rPr kumimoji="1" lang="ja-JP" altLang="en-US" dirty="0"/>
              <a:t>の時系列データ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3DD30-EAAB-4D41-B66A-E9BDD7E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B7DE-70D8-49E6-843F-45C129BACAF6}"/>
              </a:ext>
            </a:extLst>
          </p:cNvPr>
          <p:cNvSpPr/>
          <p:nvPr/>
        </p:nvSpPr>
        <p:spPr>
          <a:xfrm>
            <a:off x="659330" y="6165949"/>
            <a:ext cx="748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Taylor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Letham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B. 2017. Forecasting at scale.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PeerJ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Preprints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5:e3190v2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doi.org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/10.7287/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peerj.preprints.3190v2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F1AE5D6-74E8-4D5B-87B6-A26971A1F3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34" y="793851"/>
            <a:ext cx="8707575" cy="4654048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AB85768-A130-4023-8B58-E8EC9DD7CF69}"/>
              </a:ext>
            </a:extLst>
          </p:cNvPr>
          <p:cNvSpPr txBox="1"/>
          <p:nvPr/>
        </p:nvSpPr>
        <p:spPr>
          <a:xfrm>
            <a:off x="552852" y="5480891"/>
            <a:ext cx="8707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曜日で色を変えて</a:t>
            </a: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プロット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　⇒　曜日単の周期性を読み取る</a:t>
            </a:r>
          </a:p>
        </p:txBody>
      </p:sp>
    </p:spTree>
    <p:extLst>
      <p:ext uri="{BB962C8B-B14F-4D97-AF65-F5344CB8AC3E}">
        <p14:creationId xmlns:p14="http://schemas.microsoft.com/office/powerpoint/2010/main" val="697830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787E9AD-A217-4C73-8C87-378DD2BA9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ja-JP" dirty="0"/>
              <a:t>Facebook </a:t>
            </a:r>
            <a:r>
              <a:rPr lang="ja-JP" altLang="en-US" dirty="0"/>
              <a:t>イベント数</a:t>
            </a:r>
            <a:r>
              <a:rPr kumimoji="1" lang="ja-JP" altLang="en-US" dirty="0"/>
              <a:t>の分析例（</a:t>
            </a:r>
            <a:r>
              <a:rPr kumimoji="1" lang="en-US" altLang="ja-JP" dirty="0"/>
              <a:t>Prophet </a:t>
            </a:r>
            <a:r>
              <a:rPr kumimoji="1" lang="ja-JP" altLang="en-US" dirty="0"/>
              <a:t>を使用）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3DD30-EAAB-4D41-B66A-E9BDD7E6C5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104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104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FFCB7DE-70D8-49E6-843F-45C129BACAF6}"/>
              </a:ext>
            </a:extLst>
          </p:cNvPr>
          <p:cNvSpPr/>
          <p:nvPr/>
        </p:nvSpPr>
        <p:spPr>
          <a:xfrm>
            <a:off x="659330" y="6255209"/>
            <a:ext cx="74836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Taylor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SJ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,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Letham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B. 2017. Forecasting at scale.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PeerJ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Preprints 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5:e3190v2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</a:rPr>
              <a:t> 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https://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doi.org</a:t>
            </a:r>
            <a:r>
              <a:rPr kumimoji="0" lang="en-US" altLang="ja-JP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/10.7287/</a:t>
            </a:r>
            <a:r>
              <a:rPr kumimoji="0" lang="en-US" altLang="ja-JP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游ゴシック" panose="020B0400000000000000" pitchFamily="50" charset="-128"/>
                <a:cs typeface="Times New Roman" panose="02020603050405020304" pitchFamily="18" charset="0"/>
                <a:hlinkClick r:id="rId2"/>
              </a:rPr>
              <a:t>peerj.preprints.3190v2</a:t>
            </a:r>
            <a:endParaRPr kumimoji="0" lang="ja-JP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游ゴシック" panose="020B0400000000000000" pitchFamily="50" charset="-128"/>
              <a:cs typeface="Times New Roman" panose="02020603050405020304" pitchFamily="18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72D2229B-CC0E-479D-A1CC-0E36B2D681AD}"/>
              </a:ext>
            </a:extLst>
          </p:cNvPr>
          <p:cNvSpPr txBox="1"/>
          <p:nvPr/>
        </p:nvSpPr>
        <p:spPr>
          <a:xfrm>
            <a:off x="442762" y="770514"/>
            <a:ext cx="21002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周期性の分析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6402B6AA-8F2B-4701-91E9-E836BE3121AC}"/>
              </a:ext>
            </a:extLst>
          </p:cNvPr>
          <p:cNvSpPr txBox="1"/>
          <p:nvPr/>
        </p:nvSpPr>
        <p:spPr>
          <a:xfrm>
            <a:off x="442762" y="4246113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トレンドの分析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E24347F6-BFD7-4246-99B5-302D6E11D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15" y="1610969"/>
            <a:ext cx="4994933" cy="1375775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6B892FE-71CD-4867-A07A-96EDD3D22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4021" y="2887008"/>
            <a:ext cx="4733562" cy="1344829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9C18487-D1B2-45F6-86F9-24BD290FD5B6}"/>
              </a:ext>
            </a:extLst>
          </p:cNvPr>
          <p:cNvSpPr txBox="1"/>
          <p:nvPr/>
        </p:nvSpPr>
        <p:spPr>
          <a:xfrm>
            <a:off x="6293960" y="1912052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土日は少ない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3C74E6B-CBEF-4DBA-A62B-BB4F80B1BC46}"/>
              </a:ext>
            </a:extLst>
          </p:cNvPr>
          <p:cNvSpPr txBox="1"/>
          <p:nvPr/>
        </p:nvSpPr>
        <p:spPr>
          <a:xfrm>
            <a:off x="6295593" y="3261081"/>
            <a:ext cx="2646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年末年始は少ない</a:t>
            </a:r>
          </a:p>
        </p:txBody>
      </p:sp>
      <p:pic>
        <p:nvPicPr>
          <p:cNvPr id="13" name="図 12">
            <a:extLst>
              <a:ext uri="{FF2B5EF4-FFF2-40B4-BE49-F238E27FC236}">
                <a16:creationId xmlns:a16="http://schemas.microsoft.com/office/drawing/2014/main" id="{2DADCED0-1272-4BA8-8B21-90A3E6B93CD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7527" y="4857341"/>
            <a:ext cx="5138066" cy="1508597"/>
          </a:xfrm>
          <a:prstGeom prst="rect">
            <a:avLst/>
          </a:prstGeom>
        </p:spPr>
      </p:pic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D749DA2-8BAF-4109-827E-C7A351FA4A9E}"/>
              </a:ext>
            </a:extLst>
          </p:cNvPr>
          <p:cNvSpPr txBox="1"/>
          <p:nvPr/>
        </p:nvSpPr>
        <p:spPr>
          <a:xfrm>
            <a:off x="6369427" y="5441554"/>
            <a:ext cx="2653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2015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年からは増加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0483E80-1843-4F62-888D-995AF58EF228}"/>
              </a:ext>
            </a:extLst>
          </p:cNvPr>
          <p:cNvSpPr txBox="1"/>
          <p:nvPr/>
        </p:nvSpPr>
        <p:spPr>
          <a:xfrm>
            <a:off x="796502" y="1246455"/>
            <a:ext cx="494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Prophet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で処理した結果</a:t>
            </a: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203EDE04-7DDA-4E78-BC7C-B0DE73F45C78}"/>
              </a:ext>
            </a:extLst>
          </p:cNvPr>
          <p:cNvSpPr txBox="1"/>
          <p:nvPr/>
        </p:nvSpPr>
        <p:spPr>
          <a:xfrm>
            <a:off x="805761" y="4627898"/>
            <a:ext cx="49485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元データを</a:t>
            </a: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Prophet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で処理した結果</a:t>
            </a:r>
          </a:p>
        </p:txBody>
      </p:sp>
    </p:spTree>
    <p:extLst>
      <p:ext uri="{BB962C8B-B14F-4D97-AF65-F5344CB8AC3E}">
        <p14:creationId xmlns:p14="http://schemas.microsoft.com/office/powerpoint/2010/main" val="223946162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/>
          </a:bodyPr>
          <a:lstStyle/>
          <a:p>
            <a:pPr algn="l"/>
            <a:r>
              <a:rPr lang="ja-JP" altLang="en-US" dirty="0"/>
              <a:t>演習３．トレンドの分析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  <a:endParaRPr lang="en-US" altLang="ja-JP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時系列データ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en-US" altLang="ja-JP" sz="2400" b="1" dirty="0"/>
              <a:t>Prophet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56489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87" y="136524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https://colab.research.google.com/drive/1qxh5l0iEPUm-QRTuEBSqBLd3V9KvqItK?usp=sharing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「９－４．時系列データの分析（</a:t>
            </a:r>
            <a:r>
              <a:rPr lang="en-US" altLang="ja-JP" sz="2400" b="1" dirty="0" err="1"/>
              <a:t>Phophet</a:t>
            </a:r>
            <a:r>
              <a:rPr lang="ja-JP" altLang="en-US" sz="2400" b="1" dirty="0"/>
              <a:t> を使用）」を確認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１つめの説明とプログラムと実行結果を確認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1AAEEF5E-7543-9525-D4E4-DF84DF52B8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687" y="2935201"/>
            <a:ext cx="6368310" cy="3786275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35237C-4FA5-3BBE-2BF0-96026489AC88}"/>
              </a:ext>
            </a:extLst>
          </p:cNvPr>
          <p:cNvSpPr txBox="1"/>
          <p:nvPr/>
        </p:nvSpPr>
        <p:spPr>
          <a:xfrm>
            <a:off x="6768689" y="4324431"/>
            <a:ext cx="2031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トレンド分析</a:t>
            </a:r>
            <a:endParaRPr kumimoji="1" lang="en-US" altLang="ja-JP" sz="2400" dirty="0">
              <a:solidFill>
                <a:srgbClr val="FF0000"/>
              </a:solidFill>
            </a:endParaRPr>
          </a:p>
          <a:p>
            <a:r>
              <a:rPr kumimoji="1" lang="ja-JP" altLang="en-US" sz="2400" dirty="0">
                <a:solidFill>
                  <a:srgbClr val="FF0000"/>
                </a:solidFill>
              </a:rPr>
              <a:t>ができる</a:t>
            </a:r>
          </a:p>
        </p:txBody>
      </p:sp>
    </p:spTree>
    <p:extLst>
      <p:ext uri="{BB962C8B-B14F-4D97-AF65-F5344CB8AC3E}">
        <p14:creationId xmlns:p14="http://schemas.microsoft.com/office/powerpoint/2010/main" val="23403891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A40BE-6562-4377-3B83-C989867B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0"/>
            <a:ext cx="8461208" cy="6179419"/>
          </a:xfrm>
        </p:spPr>
        <p:txBody>
          <a:bodyPr/>
          <a:lstStyle/>
          <a:p>
            <a:pPr marL="0" indent="0">
              <a:buNone/>
            </a:pPr>
            <a:r>
              <a:rPr kumimoji="1" lang="ja-JP" altLang="en-US" dirty="0"/>
              <a:t>③今度は、「（２）</a:t>
            </a:r>
            <a:r>
              <a:rPr kumimoji="1" lang="en-US" altLang="ja-JP" dirty="0"/>
              <a:t>11</a:t>
            </a:r>
            <a:r>
              <a:rPr kumimoji="1" lang="ja-JP" altLang="en-US" dirty="0"/>
              <a:t>年周期の季節性を</a:t>
            </a:r>
            <a:r>
              <a:rPr kumimoji="1" lang="en-US" altLang="ja-JP" dirty="0" err="1"/>
              <a:t>add_seasonality</a:t>
            </a:r>
            <a:r>
              <a:rPr kumimoji="1" lang="ja-JP" altLang="en-US" dirty="0"/>
              <a:t>メソッドを使ってモデルに追加。」を確認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/>
              <a:t>　より精密な分析ができている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413AE-BC37-63F9-9328-AC8DB088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8CC3D32C-D4DA-F5F0-E69B-0DF874D2C2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529" y="1944601"/>
            <a:ext cx="8006782" cy="467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5432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/>
              <a:t>Google Colaboratory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0558DDF-98E0-43A8-8B8E-5BB88D48B4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485" y="791399"/>
            <a:ext cx="5045511" cy="2755058"/>
          </a:xfrm>
          <a:prstGeom prst="rect">
            <a:avLst/>
          </a:prstGeom>
        </p:spPr>
      </p:pic>
      <p:sp>
        <p:nvSpPr>
          <p:cNvPr id="11" name="コンテンツ プレースホルダー 2">
            <a:extLst>
              <a:ext uri="{FF2B5EF4-FFF2-40B4-BE49-F238E27FC236}">
                <a16:creationId xmlns:a16="http://schemas.microsoft.com/office/drawing/2014/main" id="{A1DC3C08-04DB-474F-9FEC-AF2C2226EBA3}"/>
              </a:ext>
            </a:extLst>
          </p:cNvPr>
          <p:cNvSpPr txBox="1">
            <a:spLocks/>
          </p:cNvSpPr>
          <p:nvPr/>
        </p:nvSpPr>
        <p:spPr>
          <a:xfrm>
            <a:off x="237440" y="3837765"/>
            <a:ext cx="9144000" cy="281563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URL: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  <a:hlinkClick r:id="rId3"/>
              </a:rPr>
              <a:t>https://colab.research.google.com/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オンラインで動く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のノートブック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の機能を持つ</a:t>
            </a:r>
            <a:endParaRPr kumimoji="1" lang="en-US" altLang="ja-JP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en-US" altLang="ja-JP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Python 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や種々の機能が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インストール済み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1" lang="ja-JP" alt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本格的な利用</a:t>
            </a:r>
            <a:r>
              <a:rPr kumimoji="1" lang="ja-JP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には，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Google 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rPr>
              <a:t>アカウントが必要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1" lang="en-US" altLang="ja-JP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1" lang="ja-JP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Segoe UI" panose="020B0502040204020203" pitchFamily="34" charset="0"/>
            </a:endParaRPr>
          </a:p>
        </p:txBody>
      </p:sp>
      <p:pic>
        <p:nvPicPr>
          <p:cNvPr id="15" name="図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4377" y="749930"/>
            <a:ext cx="2523495" cy="3113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9107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1A40BE-6562-4377-3B83-C989867B9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0"/>
            <a:ext cx="8461208" cy="6179419"/>
          </a:xfrm>
        </p:spPr>
        <p:txBody>
          <a:bodyPr/>
          <a:lstStyle/>
          <a:p>
            <a:pPr marL="0" indent="0">
              <a:buNone/>
            </a:pPr>
            <a:r>
              <a:rPr lang="ja-JP" altLang="en-US" dirty="0"/>
              <a:t>④</a:t>
            </a:r>
            <a:r>
              <a:rPr kumimoji="1" lang="ja-JP" altLang="en-US" dirty="0"/>
              <a:t>今度は、「（３）</a:t>
            </a:r>
            <a:r>
              <a:rPr lang="en-US" altLang="ja-JP" dirty="0"/>
              <a:t>Prophet </a:t>
            </a:r>
            <a:r>
              <a:rPr lang="ja-JP" altLang="en-US" dirty="0"/>
              <a:t>を用いた将来予測</a:t>
            </a:r>
            <a:r>
              <a:rPr kumimoji="1" lang="ja-JP" altLang="en-US" dirty="0"/>
              <a:t>」を確認</a:t>
            </a:r>
            <a:endParaRPr kumimoji="1" lang="en-US" altLang="ja-JP" dirty="0"/>
          </a:p>
          <a:p>
            <a:pPr marL="0" indent="0">
              <a:buNone/>
            </a:pPr>
            <a:r>
              <a:rPr lang="ja-JP" altLang="en-US" dirty="0"/>
              <a:t>　より精密な分析ができている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45413AE-BC37-63F9-9328-AC8DB0886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330327E2-BAF3-328E-3FA3-ADE928DFB6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95" y="1900574"/>
            <a:ext cx="7639596" cy="4779556"/>
          </a:xfrm>
          <a:prstGeom prst="rect">
            <a:avLst/>
          </a:prstGeom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55203A3-08B0-2B66-7D9D-80616D55128D}"/>
              </a:ext>
            </a:extLst>
          </p:cNvPr>
          <p:cNvSpPr/>
          <p:nvPr/>
        </p:nvSpPr>
        <p:spPr>
          <a:xfrm>
            <a:off x="7164125" y="1820849"/>
            <a:ext cx="588397" cy="481053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81692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9F84592-0110-E7A5-0CCF-D920E7B17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Prophet </a:t>
            </a:r>
            <a:r>
              <a:rPr kumimoji="1" lang="ja-JP" altLang="en-US" dirty="0"/>
              <a:t>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920470B-FF74-95B9-028A-521899C9E5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ja-JP" altLang="en-US" sz="2400" b="1" dirty="0"/>
              <a:t>時系列データ</a:t>
            </a:r>
            <a:r>
              <a:rPr lang="ja-JP" altLang="en-US" sz="2400" dirty="0"/>
              <a:t>に対して、</a:t>
            </a:r>
            <a:r>
              <a:rPr lang="ja-JP" altLang="en-US" sz="2400" b="1" dirty="0"/>
              <a:t>周期性、トレンド、特定のイベントや時期との関連性</a:t>
            </a:r>
            <a:r>
              <a:rPr lang="ja-JP" altLang="en-US" sz="2400" dirty="0"/>
              <a:t>を</a:t>
            </a:r>
            <a:r>
              <a:rPr lang="ja-JP" altLang="en-US" sz="2400" b="1" dirty="0"/>
              <a:t>分析</a:t>
            </a:r>
            <a:r>
              <a:rPr lang="ja-JP" altLang="en-US" sz="2400" dirty="0"/>
              <a:t>する機能を持つ</a:t>
            </a:r>
            <a:endParaRPr lang="en-US" altLang="ja-JP" sz="2400" dirty="0"/>
          </a:p>
          <a:p>
            <a:r>
              <a:rPr kumimoji="1" lang="ja-JP" altLang="en-US" sz="2400" dirty="0"/>
              <a:t>統計手法を基礎とする。線形モデルと非線形モデルを組み合わせた回帰モデル。</a:t>
            </a:r>
            <a:endParaRPr kumimoji="1" lang="en-US" altLang="ja-JP" sz="2400" dirty="0"/>
          </a:p>
          <a:p>
            <a:r>
              <a:rPr kumimoji="1" lang="ja-JP" altLang="en-US" sz="2400" dirty="0"/>
              <a:t>ディープラーニング</a:t>
            </a:r>
            <a:r>
              <a:rPr kumimoji="1" lang="ja-JP" altLang="en-US" sz="2400" b="1" u="sng" dirty="0"/>
              <a:t>ではない</a:t>
            </a:r>
            <a:endParaRPr kumimoji="1" lang="en-US" altLang="ja-JP" sz="2400" dirty="0"/>
          </a:p>
          <a:p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9EB7F2-8186-4A2D-FDBD-B208BB7DD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771500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3324" y="1741337"/>
            <a:ext cx="7752025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9-4. </a:t>
            </a:r>
            <a:r>
              <a:rPr lang="ja-JP" altLang="en-US" sz="4500" dirty="0">
                <a:solidFill>
                  <a:schemeClr val="tx2"/>
                </a:solidFill>
              </a:rPr>
              <a:t>リカレントニューラルネットワークの基本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5051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7E1A7-A2E3-A7BF-CBCF-4684339C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ディープラーニングによる将来予測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9A24AE-AB70-25B2-E3E7-8CC900E365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46252"/>
            <a:ext cx="8461208" cy="573742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ディープラーニング</a:t>
            </a:r>
            <a:r>
              <a:rPr kumimoji="1" lang="ja-JP" altLang="en-US" sz="2400" dirty="0"/>
              <a:t>により、</a:t>
            </a:r>
            <a:r>
              <a:rPr kumimoji="1" lang="ja-JP" altLang="en-US" sz="2400" b="1" dirty="0"/>
              <a:t>過去の時系列データを学習</a:t>
            </a:r>
            <a:r>
              <a:rPr kumimoji="1" lang="ja-JP" altLang="en-US" sz="2400" dirty="0"/>
              <a:t>することで、将来予測を行う</a:t>
            </a:r>
            <a:endParaRPr kumimoji="1" lang="en-US" altLang="ja-JP" sz="2400" dirty="0"/>
          </a:p>
          <a:p>
            <a:r>
              <a:rPr lang="ja-JP" altLang="en-US" sz="2400" b="1" dirty="0"/>
              <a:t>大量のデータが必要</a:t>
            </a:r>
            <a:r>
              <a:rPr lang="ja-JP" altLang="en-US" sz="2400" dirty="0"/>
              <a:t>である</a:t>
            </a:r>
            <a:endParaRPr lang="en-US" altLang="ja-JP" sz="2400" dirty="0"/>
          </a:p>
          <a:p>
            <a:r>
              <a:rPr lang="ja-JP" altLang="en-US" sz="2400" b="1" dirty="0"/>
              <a:t>予測の正確性は保証されない</a:t>
            </a:r>
            <a:endParaRPr lang="en-US" altLang="ja-JP" sz="2400" b="1" dirty="0"/>
          </a:p>
          <a:p>
            <a:pPr marL="0" indent="0">
              <a:buNone/>
            </a:pP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手法</a:t>
            </a:r>
            <a:endParaRPr lang="en-US" altLang="ja-JP" sz="2400" dirty="0"/>
          </a:p>
          <a:p>
            <a:r>
              <a:rPr lang="ja-JP" altLang="en-US" sz="2400" b="1" dirty="0"/>
              <a:t>リカレントニューラルネットワーク </a:t>
            </a:r>
            <a:r>
              <a:rPr lang="en-US" altLang="ja-JP" sz="2400" b="1" dirty="0"/>
              <a:t>(RNN)</a:t>
            </a:r>
            <a:r>
              <a:rPr lang="ja-JP" altLang="en-US" sz="2400" dirty="0"/>
              <a:t>：</a:t>
            </a:r>
            <a:r>
              <a:rPr kumimoji="1" lang="ja-JP" altLang="en-US" sz="2400" b="1" dirty="0"/>
              <a:t>時系列データ</a:t>
            </a:r>
            <a:r>
              <a:rPr lang="ja-JP" altLang="en-US" sz="2400" dirty="0"/>
              <a:t>や、その他データの並び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適したニューラルネットワーク</a:t>
            </a:r>
            <a:r>
              <a:rPr kumimoji="1" lang="ja-JP" altLang="en-US" sz="2400" dirty="0"/>
              <a:t>の一種</a:t>
            </a:r>
            <a:endParaRPr kumimoji="1" lang="en-US" altLang="ja-JP" sz="2400" dirty="0"/>
          </a:p>
          <a:p>
            <a:r>
              <a:rPr lang="ja-JP" altLang="en-US" sz="2400" b="1" dirty="0"/>
              <a:t>長短期記憶 </a:t>
            </a:r>
            <a:r>
              <a:rPr lang="en-US" altLang="ja-JP" sz="2400" b="1" dirty="0"/>
              <a:t>(LSTM): </a:t>
            </a:r>
            <a:r>
              <a:rPr lang="en-US" altLang="ja-JP" sz="2400" dirty="0"/>
              <a:t>RNN</a:t>
            </a:r>
            <a:r>
              <a:rPr lang="ja-JP" altLang="en-US" sz="2400" dirty="0"/>
              <a:t>の一種．長期的な依存関係を学習する能力</a:t>
            </a:r>
          </a:p>
          <a:p>
            <a:r>
              <a:rPr lang="ja-JP" altLang="en-US" sz="2400" b="1" dirty="0"/>
              <a:t>トランスフォーマー </a:t>
            </a:r>
            <a:r>
              <a:rPr lang="en-US" altLang="ja-JP" sz="2400" b="1" dirty="0"/>
              <a:t>(Transformer)</a:t>
            </a:r>
            <a:r>
              <a:rPr lang="ja-JP" altLang="en-US" sz="2400" dirty="0"/>
              <a:t>：大規模なシーケンスデータの処理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1B466E-6AEE-5D5E-2BD4-EF81AAED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00558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9F7E1A7-A2E3-A7BF-CBCF-4684339C4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ディープラーニングによる将来予測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79A24AE-AB70-25B2-E3E7-8CC900E365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u="sng" dirty="0"/>
              <a:t>統計手法との比較</a:t>
            </a:r>
            <a:endParaRPr kumimoji="1" lang="en-US" altLang="ja-JP" sz="2400" b="1" u="sng" dirty="0"/>
          </a:p>
          <a:p>
            <a:r>
              <a:rPr lang="ja-JP" altLang="en-US" sz="2400" dirty="0"/>
              <a:t>ディープラーニング</a:t>
            </a:r>
            <a:r>
              <a:rPr lang="ja-JP" altLang="en-US" sz="2400" b="1" dirty="0"/>
              <a:t>も</a:t>
            </a:r>
            <a:r>
              <a:rPr lang="ja-JP" altLang="en-US" sz="2400" dirty="0"/>
              <a:t>統計手法（例えば</a:t>
            </a:r>
            <a:r>
              <a:rPr lang="en-US" altLang="ja-JP" sz="2400" dirty="0"/>
              <a:t>Prophet</a:t>
            </a:r>
            <a:r>
              <a:rPr lang="ja-JP" altLang="en-US" sz="2400" dirty="0"/>
              <a:t>）も</a:t>
            </a:r>
            <a:r>
              <a:rPr kumimoji="1" lang="ja-JP" altLang="en-US" sz="2400" b="1" dirty="0"/>
              <a:t>過去の時系列データを用いる</a:t>
            </a:r>
            <a:endParaRPr kumimoji="1" lang="en-US" altLang="ja-JP" sz="2400" b="1" dirty="0"/>
          </a:p>
          <a:p>
            <a:r>
              <a:rPr lang="ja-JP" altLang="en-US" sz="2400" dirty="0"/>
              <a:t>予測メカニズムは</a:t>
            </a:r>
            <a:r>
              <a:rPr lang="ja-JP" altLang="en-US" sz="2400" b="1" dirty="0"/>
              <a:t>異なる</a:t>
            </a:r>
            <a:endParaRPr lang="en-US" altLang="ja-JP" sz="2400" b="1" dirty="0"/>
          </a:p>
          <a:p>
            <a:r>
              <a:rPr lang="ja-JP" altLang="en-US" sz="2400" dirty="0"/>
              <a:t>ディープラーニングはより複雑なパターンをとらえ、</a:t>
            </a:r>
            <a:r>
              <a:rPr lang="ja-JP" altLang="en-US" sz="2400" b="1" dirty="0"/>
              <a:t>より高精度の予測を行う可能性</a:t>
            </a:r>
            <a:r>
              <a:rPr lang="ja-JP" altLang="en-US" sz="2400" dirty="0"/>
              <a:t>がある</a:t>
            </a:r>
            <a:endParaRPr lang="en-US" altLang="ja-JP" sz="2400" dirty="0"/>
          </a:p>
          <a:p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1B466E-6AEE-5D5E-2BD4-EF81AAEDF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91906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E1F1E1-12D9-1BFA-FBE1-D5528D7D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リカレントニューラルネットワーク（</a:t>
            </a:r>
            <a:r>
              <a:rPr kumimoji="1" lang="en-US" altLang="ja-JP" dirty="0"/>
              <a:t>RNN</a:t>
            </a:r>
            <a:r>
              <a:rPr kumimoji="1" lang="ja-JP" altLang="en-US" dirty="0"/>
              <a:t>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68BBAD-0464-2C38-1E72-4F1C64180C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 sz="2400" b="1" dirty="0"/>
              <a:t>リカレントニューラルネットワーク（</a:t>
            </a:r>
            <a:r>
              <a:rPr kumimoji="1" lang="en-US" altLang="ja-JP" sz="2400" b="1" dirty="0"/>
              <a:t>RNN</a:t>
            </a:r>
            <a:r>
              <a:rPr kumimoji="1" lang="ja-JP" altLang="en-US" sz="2400" b="1" dirty="0"/>
              <a:t>）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時系列データ</a:t>
            </a:r>
            <a:r>
              <a:rPr kumimoji="1" lang="ja-JP" altLang="en-US" sz="2400" dirty="0"/>
              <a:t>や</a:t>
            </a:r>
            <a:r>
              <a:rPr lang="ja-JP" altLang="en-US" sz="2400" dirty="0"/>
              <a:t>、その他データの並び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適したニューラルネットワーク</a:t>
            </a:r>
            <a:r>
              <a:rPr kumimoji="1" lang="ja-JP" altLang="en-US" sz="2400" dirty="0"/>
              <a:t>の一種</a:t>
            </a:r>
            <a:endParaRPr kumimoji="1" lang="en-US" altLang="ja-JP" sz="2400" dirty="0"/>
          </a:p>
          <a:p>
            <a:endParaRPr lang="en-US" altLang="ja-JP" sz="2400" dirty="0"/>
          </a:p>
          <a:p>
            <a:r>
              <a:rPr kumimoji="1" lang="ja-JP" altLang="en-US" sz="2400" b="1" dirty="0"/>
              <a:t>回帰</a:t>
            </a:r>
            <a:r>
              <a:rPr kumimoji="1" lang="ja-JP" altLang="en-US" sz="2400" dirty="0"/>
              <a:t>のしくみが導入されている</a:t>
            </a:r>
            <a:endParaRPr kumimoji="1" lang="en-US" altLang="ja-JP" sz="2400" dirty="0"/>
          </a:p>
          <a:p>
            <a:endParaRPr lang="en-US" altLang="ja-JP" sz="2400" b="1" dirty="0"/>
          </a:p>
          <a:p>
            <a:r>
              <a:rPr kumimoji="1" lang="ja-JP" altLang="en-US" sz="2400" b="1" dirty="0"/>
              <a:t>前回の実行時</a:t>
            </a:r>
            <a:r>
              <a:rPr kumimoji="1" lang="ja-JP" altLang="en-US" sz="2400" dirty="0"/>
              <a:t>での</a:t>
            </a:r>
            <a:r>
              <a:rPr kumimoji="1" lang="ja-JP" altLang="en-US" sz="2400" b="1" dirty="0"/>
              <a:t>結果</a:t>
            </a:r>
            <a:r>
              <a:rPr kumimoji="1" lang="ja-JP" altLang="en-US" sz="2400" dirty="0"/>
              <a:t>を</a:t>
            </a:r>
            <a:r>
              <a:rPr kumimoji="1" lang="ja-JP" altLang="en-US" sz="2400" b="1" dirty="0"/>
              <a:t>記憶</a:t>
            </a:r>
            <a:r>
              <a:rPr kumimoji="1" lang="ja-JP" altLang="en-US" sz="2400" dirty="0"/>
              <a:t>しながら</a:t>
            </a:r>
            <a:r>
              <a:rPr kumimoji="1" lang="ja-JP" altLang="en-US" sz="2400" b="1" dirty="0"/>
              <a:t>新しい入力</a:t>
            </a:r>
            <a:r>
              <a:rPr kumimoji="1" lang="ja-JP" altLang="en-US" sz="2400" dirty="0"/>
              <a:t>に対応</a:t>
            </a:r>
          </a:p>
          <a:p>
            <a:endParaRPr kumimoji="1" lang="en-US" altLang="ja-JP" sz="2400" b="1" dirty="0"/>
          </a:p>
          <a:p>
            <a:endParaRPr lang="en-US" altLang="ja-JP" sz="2400" b="1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6DC1885-91CD-0740-C48C-CDDE4D889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2010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46</a:t>
            </a:fld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572008" y="3806060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7443792" y="3806060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1371368" y="2957335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044400" y="2957334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4717432" y="2957333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6390464" y="2957332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2330176" y="3806060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005422" y="3806060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5676240" y="3806060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DBE7D7C7-5A06-4E8E-8CB6-4FE9CA66A1B0}"/>
              </a:ext>
            </a:extLst>
          </p:cNvPr>
          <p:cNvSpPr txBox="1"/>
          <p:nvPr/>
        </p:nvSpPr>
        <p:spPr>
          <a:xfrm>
            <a:off x="887583" y="759851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回帰</a:t>
            </a:r>
            <a:r>
              <a:rPr kumimoji="1" lang="ja-JP" altLang="en-US" sz="2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のしくみ</a:t>
            </a:r>
          </a:p>
        </p:txBody>
      </p:sp>
      <p:sp>
        <p:nvSpPr>
          <p:cNvPr id="16" name="矢印: 環状 15">
            <a:extLst>
              <a:ext uri="{FF2B5EF4-FFF2-40B4-BE49-F238E27FC236}">
                <a16:creationId xmlns:a16="http://schemas.microsoft.com/office/drawing/2014/main" id="{92DB7969-0328-4BD6-BFF3-0FF48D979239}"/>
              </a:ext>
            </a:extLst>
          </p:cNvPr>
          <p:cNvSpPr/>
          <p:nvPr/>
        </p:nvSpPr>
        <p:spPr>
          <a:xfrm flipH="1">
            <a:off x="4658823" y="2071716"/>
            <a:ext cx="691619" cy="1448671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CED9AE6B-1F28-4CE5-8755-135488EF48C7}"/>
              </a:ext>
            </a:extLst>
          </p:cNvPr>
          <p:cNvSpPr txBox="1"/>
          <p:nvPr/>
        </p:nvSpPr>
        <p:spPr>
          <a:xfrm>
            <a:off x="4555534" y="17137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回帰</a:t>
            </a: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E73AC68A-3FDA-497F-B7CE-F0EB9668B1E1}"/>
              </a:ext>
            </a:extLst>
          </p:cNvPr>
          <p:cNvSpPr txBox="1"/>
          <p:nvPr/>
        </p:nvSpPr>
        <p:spPr>
          <a:xfrm>
            <a:off x="5393887" y="1221516"/>
            <a:ext cx="357020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前回の実行時での結果を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記憶しながら</a:t>
            </a:r>
            <a:endParaRPr kumimoji="1" lang="en-US" altLang="ja-JP" sz="2400" b="1" dirty="0"/>
          </a:p>
          <a:p>
            <a:r>
              <a:rPr kumimoji="1" lang="ja-JP" altLang="en-US" sz="2400" b="1" dirty="0"/>
              <a:t>新しい入力に対応</a:t>
            </a:r>
          </a:p>
        </p:txBody>
      </p:sp>
      <p:sp>
        <p:nvSpPr>
          <p:cNvPr id="3" name="矢印: 環状 2">
            <a:extLst>
              <a:ext uri="{FF2B5EF4-FFF2-40B4-BE49-F238E27FC236}">
                <a16:creationId xmlns:a16="http://schemas.microsoft.com/office/drawing/2014/main" id="{AF3E0373-6E12-0E09-83D5-9F4B3EB3C0BA}"/>
              </a:ext>
            </a:extLst>
          </p:cNvPr>
          <p:cNvSpPr/>
          <p:nvPr/>
        </p:nvSpPr>
        <p:spPr>
          <a:xfrm flipH="1">
            <a:off x="3030910" y="2071716"/>
            <a:ext cx="691619" cy="1448671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5ED65357-9460-37ED-0E50-85C56CDD98BC}"/>
              </a:ext>
            </a:extLst>
          </p:cNvPr>
          <p:cNvSpPr txBox="1"/>
          <p:nvPr/>
        </p:nvSpPr>
        <p:spPr>
          <a:xfrm>
            <a:off x="2927621" y="1713723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回帰</a:t>
            </a:r>
          </a:p>
        </p:txBody>
      </p:sp>
    </p:spTree>
    <p:extLst>
      <p:ext uri="{BB962C8B-B14F-4D97-AF65-F5344CB8AC3E}">
        <p14:creationId xmlns:p14="http://schemas.microsoft.com/office/powerpoint/2010/main" val="349088476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DB036-D7A8-4EC2-878A-8F6277669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5842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フィードフォワードとリカレントニューラルネットワーク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43617CF-34B6-46BB-AACC-ED0784BDA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47</a:t>
            </a:fld>
            <a:endParaRPr kumimoji="1" lang="ja-JP" altLang="en-US" dirty="0"/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B1BCF2B3-04C2-4E86-B030-A75C8DA30DE1}"/>
              </a:ext>
            </a:extLst>
          </p:cNvPr>
          <p:cNvSpPr txBox="1">
            <a:spLocks/>
          </p:cNvSpPr>
          <p:nvPr/>
        </p:nvSpPr>
        <p:spPr>
          <a:xfrm>
            <a:off x="151813" y="4067895"/>
            <a:ext cx="4415255" cy="185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rial" panose="020B0604020202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latin typeface="Abadi" panose="020B0604020104020204" pitchFamily="34" charset="0"/>
              </a:rPr>
              <a:t>フィードフォワード</a:t>
            </a:r>
            <a:endParaRPr lang="en-US" altLang="ja-JP" dirty="0">
              <a:latin typeface="Abadi" panose="020B0604020104020204" pitchFamily="34" charset="0"/>
            </a:endParaRPr>
          </a:p>
          <a:p>
            <a:pPr marL="0" indent="0">
              <a:buNone/>
            </a:pPr>
            <a:r>
              <a:rPr lang="ja-JP" altLang="en-US" sz="2400" dirty="0">
                <a:latin typeface="+mn-ea"/>
                <a:ea typeface="+mn-ea"/>
              </a:rPr>
              <a:t>ある層の出力を，次の層が受け取る</a:t>
            </a: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06954DB3-09E1-42A1-ABC3-3F501E5F46C9}"/>
              </a:ext>
            </a:extLst>
          </p:cNvPr>
          <p:cNvGrpSpPr/>
          <p:nvPr/>
        </p:nvGrpSpPr>
        <p:grpSpPr>
          <a:xfrm>
            <a:off x="258345" y="2037820"/>
            <a:ext cx="3570607" cy="1622690"/>
            <a:chOff x="899793" y="1806310"/>
            <a:chExt cx="7497069" cy="2813930"/>
          </a:xfrm>
        </p:grpSpPr>
        <p:sp>
          <p:nvSpPr>
            <p:cNvPr id="6" name="矢印: 右 5">
              <a:extLst>
                <a:ext uri="{FF2B5EF4-FFF2-40B4-BE49-F238E27FC236}">
                  <a16:creationId xmlns:a16="http://schemas.microsoft.com/office/drawing/2014/main" id="{7716861E-FEA0-48D0-9F32-AE1F46BEF342}"/>
                </a:ext>
              </a:extLst>
            </p:cNvPr>
            <p:cNvSpPr/>
            <p:nvPr/>
          </p:nvSpPr>
          <p:spPr>
            <a:xfrm>
              <a:off x="899793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矢印: 右 6">
              <a:extLst>
                <a:ext uri="{FF2B5EF4-FFF2-40B4-BE49-F238E27FC236}">
                  <a16:creationId xmlns:a16="http://schemas.microsoft.com/office/drawing/2014/main" id="{311484F5-7761-4305-894A-A9758D7512B2}"/>
                </a:ext>
              </a:extLst>
            </p:cNvPr>
            <p:cNvSpPr/>
            <p:nvPr/>
          </p:nvSpPr>
          <p:spPr>
            <a:xfrm>
              <a:off x="7947240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DED86DC3-A0FF-47C4-81F0-3D75B8E08B99}"/>
                </a:ext>
              </a:extLst>
            </p:cNvPr>
            <p:cNvSpPr/>
            <p:nvPr/>
          </p:nvSpPr>
          <p:spPr>
            <a:xfrm>
              <a:off x="1874816" y="1806313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正方形/長方形 8">
              <a:extLst>
                <a:ext uri="{FF2B5EF4-FFF2-40B4-BE49-F238E27FC236}">
                  <a16:creationId xmlns:a16="http://schemas.microsoft.com/office/drawing/2014/main" id="{200C7F59-3921-4655-BE47-923E4CA9558C}"/>
                </a:ext>
              </a:extLst>
            </p:cNvPr>
            <p:cNvSpPr/>
            <p:nvPr/>
          </p:nvSpPr>
          <p:spPr>
            <a:xfrm>
              <a:off x="3547848" y="1806312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正方形/長方形 9">
              <a:extLst>
                <a:ext uri="{FF2B5EF4-FFF2-40B4-BE49-F238E27FC236}">
                  <a16:creationId xmlns:a16="http://schemas.microsoft.com/office/drawing/2014/main" id="{6D85C8F7-D1EA-4383-BCED-58C8E84C5D0D}"/>
                </a:ext>
              </a:extLst>
            </p:cNvPr>
            <p:cNvSpPr/>
            <p:nvPr/>
          </p:nvSpPr>
          <p:spPr>
            <a:xfrm>
              <a:off x="5220880" y="1806311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正方形/長方形 10">
              <a:extLst>
                <a:ext uri="{FF2B5EF4-FFF2-40B4-BE49-F238E27FC236}">
                  <a16:creationId xmlns:a16="http://schemas.microsoft.com/office/drawing/2014/main" id="{F2A8F755-E43E-4EB5-AA32-A3A172869810}"/>
                </a:ext>
              </a:extLst>
            </p:cNvPr>
            <p:cNvSpPr/>
            <p:nvPr/>
          </p:nvSpPr>
          <p:spPr>
            <a:xfrm>
              <a:off x="6893912" y="1806310"/>
              <a:ext cx="611284" cy="2813927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矢印: 右 11">
              <a:extLst>
                <a:ext uri="{FF2B5EF4-FFF2-40B4-BE49-F238E27FC236}">
                  <a16:creationId xmlns:a16="http://schemas.microsoft.com/office/drawing/2014/main" id="{965B789B-3D2E-4F57-8563-AF9FE4E535AF}"/>
                </a:ext>
              </a:extLst>
            </p:cNvPr>
            <p:cNvSpPr/>
            <p:nvPr/>
          </p:nvSpPr>
          <p:spPr>
            <a:xfrm>
              <a:off x="2833624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矢印: 右 12">
              <a:extLst>
                <a:ext uri="{FF2B5EF4-FFF2-40B4-BE49-F238E27FC236}">
                  <a16:creationId xmlns:a16="http://schemas.microsoft.com/office/drawing/2014/main" id="{522822AF-C155-4BA4-AAA1-C7B088B85DDC}"/>
                </a:ext>
              </a:extLst>
            </p:cNvPr>
            <p:cNvSpPr/>
            <p:nvPr/>
          </p:nvSpPr>
          <p:spPr>
            <a:xfrm>
              <a:off x="4508870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" name="矢印: 右 13">
              <a:extLst>
                <a:ext uri="{FF2B5EF4-FFF2-40B4-BE49-F238E27FC236}">
                  <a16:creationId xmlns:a16="http://schemas.microsoft.com/office/drawing/2014/main" id="{133FEF49-BC88-452A-88A3-A877FD8ED85C}"/>
                </a:ext>
              </a:extLst>
            </p:cNvPr>
            <p:cNvSpPr/>
            <p:nvPr/>
          </p:nvSpPr>
          <p:spPr>
            <a:xfrm>
              <a:off x="6179688" y="2655038"/>
              <a:ext cx="449622" cy="77799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6" name="矢印: 右 15">
            <a:extLst>
              <a:ext uri="{FF2B5EF4-FFF2-40B4-BE49-F238E27FC236}">
                <a16:creationId xmlns:a16="http://schemas.microsoft.com/office/drawing/2014/main" id="{E13161BE-EEC1-4BCD-B320-79F8F38916F4}"/>
              </a:ext>
            </a:extLst>
          </p:cNvPr>
          <p:cNvSpPr/>
          <p:nvPr/>
        </p:nvSpPr>
        <p:spPr>
          <a:xfrm>
            <a:off x="5063128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右 16">
            <a:extLst>
              <a:ext uri="{FF2B5EF4-FFF2-40B4-BE49-F238E27FC236}">
                <a16:creationId xmlns:a16="http://schemas.microsoft.com/office/drawing/2014/main" id="{D00C46C3-6DAA-497B-92AF-80D85C682591}"/>
              </a:ext>
            </a:extLst>
          </p:cNvPr>
          <p:cNvSpPr/>
          <p:nvPr/>
        </p:nvSpPr>
        <p:spPr>
          <a:xfrm>
            <a:off x="8219885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D4BA7706-CF6C-4126-AC46-0C83E49BEB23}"/>
              </a:ext>
            </a:extLst>
          </p:cNvPr>
          <p:cNvSpPr/>
          <p:nvPr/>
        </p:nvSpPr>
        <p:spPr>
          <a:xfrm>
            <a:off x="5499869" y="1993019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979C52F6-F104-4D72-A9F1-C5DDBBB8479D}"/>
              </a:ext>
            </a:extLst>
          </p:cNvPr>
          <p:cNvSpPr/>
          <p:nvPr/>
        </p:nvSpPr>
        <p:spPr>
          <a:xfrm>
            <a:off x="6249269" y="1993018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173E1DA-90A9-4E81-BC53-67F57F8A176E}"/>
              </a:ext>
            </a:extLst>
          </p:cNvPr>
          <p:cNvSpPr/>
          <p:nvPr/>
        </p:nvSpPr>
        <p:spPr>
          <a:xfrm>
            <a:off x="6998669" y="1993018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22E17671-E169-4B58-BE7C-1A3A92B84CAF}"/>
              </a:ext>
            </a:extLst>
          </p:cNvPr>
          <p:cNvSpPr/>
          <p:nvPr/>
        </p:nvSpPr>
        <p:spPr>
          <a:xfrm>
            <a:off x="7748069" y="1993017"/>
            <a:ext cx="273812" cy="188364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矢印: 右 21">
            <a:extLst>
              <a:ext uri="{FF2B5EF4-FFF2-40B4-BE49-F238E27FC236}">
                <a16:creationId xmlns:a16="http://schemas.microsoft.com/office/drawing/2014/main" id="{8ED0B495-8854-422C-9081-8DA2228C198E}"/>
              </a:ext>
            </a:extLst>
          </p:cNvPr>
          <p:cNvSpPr/>
          <p:nvPr/>
        </p:nvSpPr>
        <p:spPr>
          <a:xfrm>
            <a:off x="5929347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矢印: 右 22">
            <a:extLst>
              <a:ext uri="{FF2B5EF4-FFF2-40B4-BE49-F238E27FC236}">
                <a16:creationId xmlns:a16="http://schemas.microsoft.com/office/drawing/2014/main" id="{66389890-4A86-414E-ACE0-9E0B7B1E19B8}"/>
              </a:ext>
            </a:extLst>
          </p:cNvPr>
          <p:cNvSpPr/>
          <p:nvPr/>
        </p:nvSpPr>
        <p:spPr>
          <a:xfrm>
            <a:off x="6679739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5AB4201C-B0BF-47F5-A5FC-340D78571583}"/>
              </a:ext>
            </a:extLst>
          </p:cNvPr>
          <p:cNvSpPr/>
          <p:nvPr/>
        </p:nvSpPr>
        <p:spPr>
          <a:xfrm>
            <a:off x="7428147" y="2561157"/>
            <a:ext cx="201399" cy="5207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矢印: 環状 25">
            <a:extLst>
              <a:ext uri="{FF2B5EF4-FFF2-40B4-BE49-F238E27FC236}">
                <a16:creationId xmlns:a16="http://schemas.microsoft.com/office/drawing/2014/main" id="{44205690-636A-49F6-AA88-29687CCAB4B9}"/>
              </a:ext>
            </a:extLst>
          </p:cNvPr>
          <p:cNvSpPr/>
          <p:nvPr/>
        </p:nvSpPr>
        <p:spPr>
          <a:xfrm flipH="1">
            <a:off x="6972416" y="1400184"/>
            <a:ext cx="309796" cy="969743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674D8B28-C124-4BF8-BB22-142DD30C7335}"/>
              </a:ext>
            </a:extLst>
          </p:cNvPr>
          <p:cNvSpPr txBox="1"/>
          <p:nvPr/>
        </p:nvSpPr>
        <p:spPr>
          <a:xfrm>
            <a:off x="4449345" y="4067895"/>
            <a:ext cx="4579185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リカレントニューラルネットワーク</a:t>
            </a:r>
            <a:endParaRPr kumimoji="1" lang="en-US" altLang="ja-JP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ja-JP" altLang="en-US" sz="2400" b="1" dirty="0">
                <a:latin typeface="+mn-ea"/>
              </a:rPr>
              <a:t>回帰</a:t>
            </a:r>
            <a:r>
              <a:rPr kumimoji="1" lang="ja-JP" altLang="en-US" sz="2400" dirty="0">
                <a:latin typeface="+mn-ea"/>
              </a:rPr>
              <a:t>により，</a:t>
            </a:r>
            <a:r>
              <a:rPr lang="ja-JP" altLang="en-US" sz="2400" dirty="0"/>
              <a:t>前回の実行時での結果の一部が，次の実行に反映される．</a:t>
            </a:r>
            <a:endParaRPr kumimoji="1" lang="ja-JP" altLang="en-US" sz="2400" dirty="0"/>
          </a:p>
          <a:p>
            <a:endParaRPr kumimoji="1" lang="ja-JP" altLang="en-US" sz="2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58B22C2-3481-4E1F-8F11-1C90896B0AEC}"/>
              </a:ext>
            </a:extLst>
          </p:cNvPr>
          <p:cNvSpPr txBox="1"/>
          <p:nvPr/>
        </p:nvSpPr>
        <p:spPr>
          <a:xfrm>
            <a:off x="7238644" y="131748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回帰</a:t>
            </a:r>
          </a:p>
        </p:txBody>
      </p:sp>
      <p:sp>
        <p:nvSpPr>
          <p:cNvPr id="25" name="矢印: 環状 24">
            <a:extLst>
              <a:ext uri="{FF2B5EF4-FFF2-40B4-BE49-F238E27FC236}">
                <a16:creationId xmlns:a16="http://schemas.microsoft.com/office/drawing/2014/main" id="{67B5F3AA-DE1E-A59D-6C61-50480B8AC90D}"/>
              </a:ext>
            </a:extLst>
          </p:cNvPr>
          <p:cNvSpPr/>
          <p:nvPr/>
        </p:nvSpPr>
        <p:spPr>
          <a:xfrm flipH="1">
            <a:off x="6247544" y="1381394"/>
            <a:ext cx="309796" cy="969743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A1EAC012-3108-B4DA-0F84-AC887464E9CC}"/>
              </a:ext>
            </a:extLst>
          </p:cNvPr>
          <p:cNvSpPr txBox="1"/>
          <p:nvPr/>
        </p:nvSpPr>
        <p:spPr>
          <a:xfrm>
            <a:off x="6513772" y="129869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回帰</a:t>
            </a:r>
          </a:p>
        </p:txBody>
      </p:sp>
    </p:spTree>
    <p:extLst>
      <p:ext uri="{BB962C8B-B14F-4D97-AF65-F5344CB8AC3E}">
        <p14:creationId xmlns:p14="http://schemas.microsoft.com/office/powerpoint/2010/main" val="31872299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①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48</a:t>
            </a:fld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/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63488" y="2964602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127515" y="2884567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使用</a:t>
            </a:r>
          </a:p>
        </p:txBody>
      </p:sp>
    </p:spTree>
    <p:extLst>
      <p:ext uri="{BB962C8B-B14F-4D97-AF65-F5344CB8AC3E}">
        <p14:creationId xmlns:p14="http://schemas.microsoft.com/office/powerpoint/2010/main" val="361055275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②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49</a:t>
            </a:fld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/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75922" y="3779841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043081" y="34898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使用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90798BB-119B-42FF-9AFD-DB7931431558}"/>
              </a:ext>
            </a:extLst>
          </p:cNvPr>
          <p:cNvSpPr/>
          <p:nvPr/>
        </p:nvSpPr>
        <p:spPr>
          <a:xfrm rot="5400000">
            <a:off x="5158414" y="2315185"/>
            <a:ext cx="561824" cy="318542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7D9A651E-DBC8-46D6-945D-36ADF4FAD1B3}"/>
              </a:ext>
            </a:extLst>
          </p:cNvPr>
          <p:cNvSpPr txBox="1"/>
          <p:nvPr/>
        </p:nvSpPr>
        <p:spPr>
          <a:xfrm>
            <a:off x="3276881" y="20152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前回の実行時での</a:t>
            </a:r>
            <a:endParaRPr kumimoji="1" lang="en-US" altLang="ja-JP" dirty="0"/>
          </a:p>
          <a:p>
            <a:r>
              <a:rPr kumimoji="1" lang="ja-JP" altLang="en-US" dirty="0"/>
              <a:t>結果も使用</a:t>
            </a:r>
          </a:p>
        </p:txBody>
      </p:sp>
    </p:spTree>
    <p:extLst>
      <p:ext uri="{BB962C8B-B14F-4D97-AF65-F5344CB8AC3E}">
        <p14:creationId xmlns:p14="http://schemas.microsoft.com/office/powerpoint/2010/main" val="3846686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42AEF-B08F-437D-9221-B23CF382D2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の全体画面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341B69F-7CA2-436D-B261-E84CD5DC2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7D6F62B7-F711-49BA-9A01-438FB52A0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8512" y="861570"/>
            <a:ext cx="3362766" cy="4997918"/>
          </a:xfrm>
          <a:prstGeom prst="rect">
            <a:avLst/>
          </a:prstGeom>
        </p:spPr>
      </p:pic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CCF2DCE-31E4-4903-9C8C-77136399F330}"/>
              </a:ext>
            </a:extLst>
          </p:cNvPr>
          <p:cNvSpPr txBox="1"/>
          <p:nvPr/>
        </p:nvSpPr>
        <p:spPr>
          <a:xfrm>
            <a:off x="3257550" y="5964860"/>
            <a:ext cx="4195739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Web </a:t>
            </a: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ブラウザの画面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270AE1E-983B-4862-829B-3457EECAB4AE}"/>
              </a:ext>
            </a:extLst>
          </p:cNvPr>
          <p:cNvSpPr/>
          <p:nvPr/>
        </p:nvSpPr>
        <p:spPr>
          <a:xfrm>
            <a:off x="3037974" y="1833470"/>
            <a:ext cx="439153" cy="1515596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B25FA58C-0C0F-43F1-B8A0-ACFD19C81443}"/>
              </a:ext>
            </a:extLst>
          </p:cNvPr>
          <p:cNvSpPr txBox="1"/>
          <p:nvPr/>
        </p:nvSpPr>
        <p:spPr>
          <a:xfrm>
            <a:off x="0" y="1991103"/>
            <a:ext cx="2971384" cy="12003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（目次，検索と置換，変数，ファイル）</a:t>
            </a: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B20C5993-CF72-4B64-AE74-C057F45C8B32}"/>
              </a:ext>
            </a:extLst>
          </p:cNvPr>
          <p:cNvSpPr/>
          <p:nvPr/>
        </p:nvSpPr>
        <p:spPr>
          <a:xfrm flipV="1">
            <a:off x="3543717" y="1561208"/>
            <a:ext cx="2935288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6E22D6B-4D1B-4CE5-B959-99836D7016A3}"/>
              </a:ext>
            </a:extLst>
          </p:cNvPr>
          <p:cNvSpPr txBox="1"/>
          <p:nvPr/>
        </p:nvSpPr>
        <p:spPr>
          <a:xfrm>
            <a:off x="6479005" y="1259056"/>
            <a:ext cx="1828416" cy="46166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メニュー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6B196387-7AD1-419E-8475-336F9CB27008}"/>
              </a:ext>
            </a:extLst>
          </p:cNvPr>
          <p:cNvSpPr/>
          <p:nvPr/>
        </p:nvSpPr>
        <p:spPr>
          <a:xfrm flipV="1">
            <a:off x="3543717" y="1860988"/>
            <a:ext cx="1226804" cy="260230"/>
          </a:xfrm>
          <a:prstGeom prst="rect">
            <a:avLst/>
          </a:prstGeom>
          <a:noFill/>
          <a:ln w="508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A891376-CC4E-4950-912E-3AED1CEF7776}"/>
              </a:ext>
            </a:extLst>
          </p:cNvPr>
          <p:cNvSpPr/>
          <p:nvPr/>
        </p:nvSpPr>
        <p:spPr>
          <a:xfrm flipV="1">
            <a:off x="3562231" y="2263595"/>
            <a:ext cx="2856615" cy="3595893"/>
          </a:xfrm>
          <a:prstGeom prst="rect">
            <a:avLst/>
          </a:prstGeom>
          <a:noFill/>
          <a:ln w="508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FF89C7F2-7E2C-4156-AFA6-A6EC6F4C212A}"/>
              </a:ext>
            </a:extLst>
          </p:cNvPr>
          <p:cNvSpPr txBox="1"/>
          <p:nvPr/>
        </p:nvSpPr>
        <p:spPr>
          <a:xfrm>
            <a:off x="4849305" y="1860988"/>
            <a:ext cx="3876422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コードセル，テキストセルの追加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83ECF4E7-13B2-45E1-ADD2-F0E51AFC2569}"/>
              </a:ext>
            </a:extLst>
          </p:cNvPr>
          <p:cNvSpPr txBox="1"/>
          <p:nvPr/>
        </p:nvSpPr>
        <p:spPr>
          <a:xfrm>
            <a:off x="6521278" y="3444739"/>
            <a:ext cx="2622722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コードセル，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テキストセルの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並び</a:t>
            </a:r>
            <a:endParaRPr kumimoji="1" lang="en-US" altLang="ja-JP" sz="2400" b="1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75000"/>
                </a:srgb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298281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1BB9D4D-38C0-4475-BD87-4937406A6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61208" cy="701682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リカレントニューラルネットワークの動作イメージ ③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594A79F-EAAD-417D-BE46-C6325394D2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50</a:t>
            </a:fld>
            <a:endParaRPr kumimoji="1" lang="ja-JP" altLang="en-US" dirty="0"/>
          </a:p>
        </p:txBody>
      </p:sp>
      <p:sp>
        <p:nvSpPr>
          <p:cNvPr id="5" name="矢印: 右 4">
            <a:extLst>
              <a:ext uri="{FF2B5EF4-FFF2-40B4-BE49-F238E27FC236}">
                <a16:creationId xmlns:a16="http://schemas.microsoft.com/office/drawing/2014/main" id="{CC10A961-EF4D-4DCF-8D11-D4B4E2AAD1AD}"/>
              </a:ext>
            </a:extLst>
          </p:cNvPr>
          <p:cNvSpPr/>
          <p:nvPr/>
        </p:nvSpPr>
        <p:spPr>
          <a:xfrm>
            <a:off x="1354469" y="3817082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矢印: 右 5">
            <a:extLst>
              <a:ext uri="{FF2B5EF4-FFF2-40B4-BE49-F238E27FC236}">
                <a16:creationId xmlns:a16="http://schemas.microsoft.com/office/drawing/2014/main" id="{BAF2B184-F243-4694-BF1C-46882A8FF64D}"/>
              </a:ext>
            </a:extLst>
          </p:cNvPr>
          <p:cNvSpPr/>
          <p:nvPr/>
        </p:nvSpPr>
        <p:spPr>
          <a:xfrm>
            <a:off x="8165686" y="3800044"/>
            <a:ext cx="449622" cy="777998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F616214-D344-4728-8FB0-FF36170922D0}"/>
              </a:ext>
            </a:extLst>
          </p:cNvPr>
          <p:cNvSpPr/>
          <p:nvPr/>
        </p:nvSpPr>
        <p:spPr>
          <a:xfrm>
            <a:off x="2093262" y="2951319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595E57DD-2FA4-4A5F-8327-5F394ADD6773}"/>
              </a:ext>
            </a:extLst>
          </p:cNvPr>
          <p:cNvSpPr/>
          <p:nvPr/>
        </p:nvSpPr>
        <p:spPr>
          <a:xfrm>
            <a:off x="3766294" y="2951318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170C9EB6-DA51-442F-BF26-77FBC7535042}"/>
              </a:ext>
            </a:extLst>
          </p:cNvPr>
          <p:cNvSpPr/>
          <p:nvPr/>
        </p:nvSpPr>
        <p:spPr>
          <a:xfrm>
            <a:off x="5439326" y="2951317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E3437351-5A4B-444B-8BB3-B2AF20E43460}"/>
              </a:ext>
            </a:extLst>
          </p:cNvPr>
          <p:cNvSpPr/>
          <p:nvPr/>
        </p:nvSpPr>
        <p:spPr>
          <a:xfrm>
            <a:off x="7112358" y="2951316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" name="矢印: 右 10">
            <a:extLst>
              <a:ext uri="{FF2B5EF4-FFF2-40B4-BE49-F238E27FC236}">
                <a16:creationId xmlns:a16="http://schemas.microsoft.com/office/drawing/2014/main" id="{E597E723-C541-4895-8A9C-60CB5684D169}"/>
              </a:ext>
            </a:extLst>
          </p:cNvPr>
          <p:cNvSpPr/>
          <p:nvPr/>
        </p:nvSpPr>
        <p:spPr>
          <a:xfrm>
            <a:off x="3052070" y="3800044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A30801D8-EE9B-43B0-9963-5C15EA30410C}"/>
              </a:ext>
            </a:extLst>
          </p:cNvPr>
          <p:cNvSpPr/>
          <p:nvPr/>
        </p:nvSpPr>
        <p:spPr>
          <a:xfrm>
            <a:off x="4727316" y="3800044"/>
            <a:ext cx="449622" cy="777998"/>
          </a:xfrm>
          <a:prstGeom prst="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77B2F02A-2E07-4DA8-9B02-762D40BA9745}"/>
              </a:ext>
            </a:extLst>
          </p:cNvPr>
          <p:cNvSpPr/>
          <p:nvPr/>
        </p:nvSpPr>
        <p:spPr>
          <a:xfrm>
            <a:off x="6398134" y="3800044"/>
            <a:ext cx="449622" cy="777998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13BE9AAF-2BC2-4618-B1A5-31C57A79AA4A}"/>
              </a:ext>
            </a:extLst>
          </p:cNvPr>
          <p:cNvSpPr/>
          <p:nvPr/>
        </p:nvSpPr>
        <p:spPr>
          <a:xfrm>
            <a:off x="489827" y="3095329"/>
            <a:ext cx="554379" cy="70168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0DD77F9A-3BD7-411D-AD4C-1251D60CA0EC}"/>
              </a:ext>
            </a:extLst>
          </p:cNvPr>
          <p:cNvSpPr/>
          <p:nvPr/>
        </p:nvSpPr>
        <p:spPr>
          <a:xfrm>
            <a:off x="481639" y="3893398"/>
            <a:ext cx="554379" cy="701682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1CF200-F27F-42EA-8572-A6DA29852206}"/>
              </a:ext>
            </a:extLst>
          </p:cNvPr>
          <p:cNvSpPr/>
          <p:nvPr/>
        </p:nvSpPr>
        <p:spPr>
          <a:xfrm>
            <a:off x="477084" y="4691467"/>
            <a:ext cx="554379" cy="70168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19636EF0-2550-4F41-AF84-720A19583E43}"/>
              </a:ext>
            </a:extLst>
          </p:cNvPr>
          <p:cNvSpPr txBox="1"/>
          <p:nvPr/>
        </p:nvSpPr>
        <p:spPr>
          <a:xfrm>
            <a:off x="-61623" y="3274743"/>
            <a:ext cx="553998" cy="193899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2400" b="1" dirty="0"/>
              <a:t>データの並び</a:t>
            </a:r>
          </a:p>
        </p:txBody>
      </p:sp>
      <p:sp>
        <p:nvSpPr>
          <p:cNvPr id="21" name="矢印: 右 20">
            <a:extLst>
              <a:ext uri="{FF2B5EF4-FFF2-40B4-BE49-F238E27FC236}">
                <a16:creationId xmlns:a16="http://schemas.microsoft.com/office/drawing/2014/main" id="{85F61453-2920-4118-9070-A8D7959691CF}"/>
              </a:ext>
            </a:extLst>
          </p:cNvPr>
          <p:cNvSpPr/>
          <p:nvPr/>
        </p:nvSpPr>
        <p:spPr>
          <a:xfrm rot="16200000">
            <a:off x="5687250" y="2315185"/>
            <a:ext cx="561824" cy="318542"/>
          </a:xfrm>
          <a:prstGeom prst="rightArrow">
            <a:avLst/>
          </a:prstGeom>
          <a:solidFill>
            <a:srgbClr val="FFFF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>
            <a:extLst>
              <a:ext uri="{FF2B5EF4-FFF2-40B4-BE49-F238E27FC236}">
                <a16:creationId xmlns:a16="http://schemas.microsoft.com/office/drawing/2014/main" id="{34D1A3A7-C0BA-410C-94C1-E0F73EAE9FC3}"/>
              </a:ext>
            </a:extLst>
          </p:cNvPr>
          <p:cNvSpPr txBox="1"/>
          <p:nvPr/>
        </p:nvSpPr>
        <p:spPr>
          <a:xfrm>
            <a:off x="5344858" y="1700565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b="1" dirty="0"/>
              <a:t>保持</a:t>
            </a:r>
          </a:p>
        </p:txBody>
      </p:sp>
      <p:sp>
        <p:nvSpPr>
          <p:cNvPr id="23" name="楕円 22">
            <a:extLst>
              <a:ext uri="{FF2B5EF4-FFF2-40B4-BE49-F238E27FC236}">
                <a16:creationId xmlns:a16="http://schemas.microsoft.com/office/drawing/2014/main" id="{392037F3-03AE-477F-802A-5F0546F67BEB}"/>
              </a:ext>
            </a:extLst>
          </p:cNvPr>
          <p:cNvSpPr/>
          <p:nvPr/>
        </p:nvSpPr>
        <p:spPr>
          <a:xfrm>
            <a:off x="352529" y="4570182"/>
            <a:ext cx="846246" cy="92879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263FC157-1F7A-4245-AEA3-B44E4A515095}"/>
              </a:ext>
            </a:extLst>
          </p:cNvPr>
          <p:cNvSpPr txBox="1"/>
          <p:nvPr/>
        </p:nvSpPr>
        <p:spPr>
          <a:xfrm>
            <a:off x="1043081" y="34898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使用</a:t>
            </a:r>
          </a:p>
        </p:txBody>
      </p:sp>
      <p:sp>
        <p:nvSpPr>
          <p:cNvPr id="25" name="矢印: 右 24">
            <a:extLst>
              <a:ext uri="{FF2B5EF4-FFF2-40B4-BE49-F238E27FC236}">
                <a16:creationId xmlns:a16="http://schemas.microsoft.com/office/drawing/2014/main" id="{A90798BB-119B-42FF-9AFD-DB7931431558}"/>
              </a:ext>
            </a:extLst>
          </p:cNvPr>
          <p:cNvSpPr/>
          <p:nvPr/>
        </p:nvSpPr>
        <p:spPr>
          <a:xfrm rot="5400000">
            <a:off x="5158414" y="2315185"/>
            <a:ext cx="561824" cy="318542"/>
          </a:xfrm>
          <a:prstGeom prst="rightArrow">
            <a:avLst/>
          </a:prstGeom>
          <a:solidFill>
            <a:srgbClr val="FF800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93503640-D108-448C-AE1D-C1BB138AD38E}"/>
              </a:ext>
            </a:extLst>
          </p:cNvPr>
          <p:cNvSpPr txBox="1"/>
          <p:nvPr/>
        </p:nvSpPr>
        <p:spPr>
          <a:xfrm>
            <a:off x="3276881" y="2015211"/>
            <a:ext cx="203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前回の実行時での</a:t>
            </a:r>
            <a:endParaRPr kumimoji="1" lang="en-US" altLang="ja-JP" dirty="0"/>
          </a:p>
          <a:p>
            <a:r>
              <a:rPr kumimoji="1" lang="ja-JP" altLang="en-US" dirty="0"/>
              <a:t>結果も使用</a:t>
            </a:r>
          </a:p>
        </p:txBody>
      </p:sp>
    </p:spTree>
    <p:extLst>
      <p:ext uri="{BB962C8B-B14F-4D97-AF65-F5344CB8AC3E}">
        <p14:creationId xmlns:p14="http://schemas.microsoft.com/office/powerpoint/2010/main" val="31647083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E4CFD50-F8C5-410C-BBF7-E98DB4469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 dirty="0"/>
              <a:t>リカレントニューラルネットワークの応用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4CE28D-C6D0-456D-B538-788EFBD45A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897368"/>
            <a:ext cx="8461208" cy="5333166"/>
          </a:xfrm>
        </p:spPr>
        <p:txBody>
          <a:bodyPr/>
          <a:lstStyle/>
          <a:p>
            <a:r>
              <a:rPr kumimoji="1" lang="ja-JP" altLang="en-US" dirty="0"/>
              <a:t>時系列データ</a:t>
            </a:r>
            <a:r>
              <a:rPr lang="ja-JP" altLang="en-US" dirty="0"/>
              <a:t>の将来</a:t>
            </a:r>
            <a:r>
              <a:rPr kumimoji="1" lang="ja-JP" altLang="en-US" dirty="0"/>
              <a:t>予測</a:t>
            </a:r>
            <a:endParaRPr kumimoji="1" lang="en-US" altLang="ja-JP" dirty="0"/>
          </a:p>
          <a:p>
            <a:r>
              <a:rPr lang="ja-JP" altLang="en-US" dirty="0"/>
              <a:t>手書き文字認識</a:t>
            </a:r>
            <a:endParaRPr lang="en-US" altLang="ja-JP" dirty="0"/>
          </a:p>
          <a:p>
            <a:r>
              <a:rPr lang="ja-JP" altLang="en-US" dirty="0"/>
              <a:t>音声認識</a:t>
            </a:r>
            <a:endParaRPr lang="en-US" altLang="ja-JP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6519956-2445-405D-AD8A-A78D3AB0A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51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9412893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A8721ED-B1AA-4A6B-ABEE-4272CAB40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4" y="175028"/>
            <a:ext cx="8822155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リカレントニューラルネットワークのニュース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590F24F-DD44-4CED-B9A2-FDA31B5704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ja-JP" altLang="en-US" b="1" dirty="0"/>
              <a:t>数学に関する教科書</a:t>
            </a:r>
            <a:r>
              <a:rPr kumimoji="1" lang="ja-JP" altLang="en-US" dirty="0"/>
              <a:t>を人工知能が</a:t>
            </a:r>
            <a:r>
              <a:rPr kumimoji="1" lang="ja-JP" altLang="en-US" b="1" dirty="0"/>
              <a:t>学習</a:t>
            </a:r>
            <a:r>
              <a:rPr kumimoji="1" lang="ja-JP" altLang="en-US" dirty="0"/>
              <a:t>．数学論文の偽物等を生成する能力を獲得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412073-B45C-411D-8DF6-49BD6FF37D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52</a:t>
            </a:fld>
            <a:endParaRPr kumimoji="1" lang="ja-JP" altLang="en-US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5E4DD087-2DE0-4584-8CB5-440350F509DE}"/>
              </a:ext>
            </a:extLst>
          </p:cNvPr>
          <p:cNvSpPr txBox="1"/>
          <p:nvPr/>
        </p:nvSpPr>
        <p:spPr>
          <a:xfrm>
            <a:off x="812170" y="5965280"/>
            <a:ext cx="5951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Andrej 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Karpathy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ja-JP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のブログ記事</a:t>
            </a: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Unreasonable Effectiveness of Recurrent Neural Networks. 2015.</a:t>
            </a:r>
          </a:p>
          <a:p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karpathy.github.io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/2015/05/21/</a:t>
            </a:r>
            <a:r>
              <a:rPr kumimoji="1" lang="en-US" altLang="ja-JP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rnn</a:t>
            </a:r>
            <a:r>
              <a:rPr kumimoji="1" lang="en-US" altLang="ja-JP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-effectiveness/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8B4B8D37-3FB7-45FA-8400-0E8F17B95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182" y="1728694"/>
            <a:ext cx="3389024" cy="3767941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097A0EC-A1EA-4CD2-A952-D665BEAF34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5882" y="1785607"/>
            <a:ext cx="3485320" cy="3684578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92B1EFD7-98F4-472D-B618-F1DBEDEF98E5}"/>
              </a:ext>
            </a:extLst>
          </p:cNvPr>
          <p:cNvSpPr txBox="1"/>
          <p:nvPr/>
        </p:nvSpPr>
        <p:spPr>
          <a:xfrm>
            <a:off x="541118" y="5546291"/>
            <a:ext cx="3647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人工知能が生成した数学レポート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C8217D0-89CA-467F-A8CF-98C5EAC58002}"/>
              </a:ext>
            </a:extLst>
          </p:cNvPr>
          <p:cNvSpPr txBox="1"/>
          <p:nvPr/>
        </p:nvSpPr>
        <p:spPr>
          <a:xfrm>
            <a:off x="4662085" y="5546291"/>
            <a:ext cx="4054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人工知能が生成した </a:t>
            </a:r>
            <a:r>
              <a:rPr kumimoji="1" lang="en-US" altLang="ja-JP" dirty="0"/>
              <a:t>C</a:t>
            </a:r>
            <a:r>
              <a:rPr kumimoji="1" lang="ja-JP" altLang="en-US" dirty="0"/>
              <a:t>言語プログラム</a:t>
            </a:r>
          </a:p>
        </p:txBody>
      </p:sp>
    </p:spTree>
    <p:extLst>
      <p:ext uri="{BB962C8B-B14F-4D97-AF65-F5344CB8AC3E}">
        <p14:creationId xmlns:p14="http://schemas.microsoft.com/office/powerpoint/2010/main" val="412480108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15A41FD-5E73-39CA-2412-916490AC28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リカレントニューラルネットワークのまとめ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4287F38-2C50-5FFF-0C04-7310673303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b="1" dirty="0"/>
              <a:t>リカレントニューラルネットワーク（</a:t>
            </a:r>
            <a:r>
              <a:rPr kumimoji="1" lang="en-US" altLang="ja-JP" sz="2400" b="1" dirty="0"/>
              <a:t>RNN</a:t>
            </a:r>
            <a:r>
              <a:rPr kumimoji="1" lang="ja-JP" altLang="en-US" sz="2400" b="1" dirty="0"/>
              <a:t>）</a:t>
            </a:r>
            <a:r>
              <a:rPr kumimoji="1" lang="ja-JP" altLang="en-US" sz="2400" dirty="0"/>
              <a:t>は、</a:t>
            </a:r>
            <a:r>
              <a:rPr kumimoji="1" lang="ja-JP" altLang="en-US" sz="2400" b="1" dirty="0"/>
              <a:t>時系列データ</a:t>
            </a:r>
            <a:r>
              <a:rPr kumimoji="1" lang="ja-JP" altLang="en-US" sz="2400" dirty="0"/>
              <a:t>や</a:t>
            </a:r>
            <a:r>
              <a:rPr lang="ja-JP" altLang="en-US" sz="2400" dirty="0"/>
              <a:t>、その他データの並び</a:t>
            </a:r>
            <a:r>
              <a:rPr kumimoji="1" lang="ja-JP" altLang="en-US" sz="2400" dirty="0"/>
              <a:t>に</a:t>
            </a:r>
            <a:r>
              <a:rPr kumimoji="1" lang="ja-JP" altLang="en-US" sz="2400" b="1" dirty="0"/>
              <a:t>適したニューラルネットワーク</a:t>
            </a:r>
            <a:r>
              <a:rPr kumimoji="1" lang="ja-JP" altLang="en-US" sz="2400" dirty="0"/>
              <a:t>の一種</a:t>
            </a:r>
            <a:endParaRPr kumimoji="1" lang="en-US" altLang="ja-JP" sz="2400" dirty="0"/>
          </a:p>
          <a:p>
            <a:endParaRPr kumimoji="1" lang="en-US" altLang="ja-JP" sz="2400" b="1" dirty="0"/>
          </a:p>
          <a:p>
            <a:r>
              <a:rPr kumimoji="1" lang="ja-JP" altLang="en-US" sz="2400" b="1" dirty="0"/>
              <a:t>回帰</a:t>
            </a:r>
            <a:r>
              <a:rPr kumimoji="1" lang="ja-JP" altLang="en-US" sz="2400" dirty="0"/>
              <a:t>のしくみが導入されている</a:t>
            </a:r>
          </a:p>
          <a:p>
            <a:r>
              <a:rPr kumimoji="1" lang="ja-JP" altLang="en-US" sz="2400" b="1" dirty="0"/>
              <a:t>統計手法との比較</a:t>
            </a:r>
            <a:r>
              <a:rPr lang="ja-JP" altLang="en-US" sz="2400" b="1" dirty="0"/>
              <a:t>：</a:t>
            </a:r>
            <a:r>
              <a:rPr lang="ja-JP" altLang="en-US" sz="2400" dirty="0"/>
              <a:t>ディープラーニングはより複雑なパターンをとらえ、</a:t>
            </a:r>
            <a:r>
              <a:rPr lang="ja-JP" altLang="en-US" sz="2400" b="1" dirty="0"/>
              <a:t>より高精度の予測を行う可能性</a:t>
            </a:r>
            <a:r>
              <a:rPr lang="ja-JP" altLang="en-US" sz="2400" dirty="0"/>
              <a:t>がある</a:t>
            </a:r>
            <a:endParaRPr lang="en-US" altLang="ja-JP" sz="2400" dirty="0"/>
          </a:p>
          <a:p>
            <a:r>
              <a:rPr kumimoji="1" lang="ja-JP" altLang="en-US" sz="2400" b="1" dirty="0"/>
              <a:t>応用例</a:t>
            </a:r>
            <a:r>
              <a:rPr lang="ja-JP" altLang="en-US" sz="2400" dirty="0"/>
              <a:t>：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　</a:t>
            </a:r>
            <a:r>
              <a:rPr kumimoji="1" lang="ja-JP" altLang="en-US" sz="2400" dirty="0"/>
              <a:t>時系列データの将来予測、手書き文字認識、音声認識</a:t>
            </a:r>
            <a:endParaRPr kumimoji="1"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B59950C-B400-1786-022D-91309A9A61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53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21478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763324" y="1741337"/>
            <a:ext cx="7752025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9-5. LSTM </a:t>
            </a:r>
            <a:r>
              <a:rPr lang="ja-JP" altLang="en-US" sz="4500" dirty="0">
                <a:solidFill>
                  <a:schemeClr val="tx2"/>
                </a:solidFill>
              </a:rPr>
              <a:t>の基本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8497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483F74-8BBD-45B1-8D50-1DA9469BF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5" y="175028"/>
            <a:ext cx="8418910" cy="1000629"/>
          </a:xfrm>
        </p:spPr>
        <p:txBody>
          <a:bodyPr/>
          <a:lstStyle/>
          <a:p>
            <a:r>
              <a:rPr kumimoji="1" lang="en-US" altLang="ja-JP" dirty="0"/>
              <a:t>LSTM </a:t>
            </a:r>
            <a:r>
              <a:rPr kumimoji="1" lang="ja-JP" altLang="en-US" dirty="0"/>
              <a:t>の特質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5F55D4-91E8-4647-9EF7-0D07EE87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1453953"/>
            <a:ext cx="8461208" cy="4725466"/>
          </a:xfrm>
        </p:spPr>
        <p:txBody>
          <a:bodyPr/>
          <a:lstStyle/>
          <a:p>
            <a:r>
              <a:rPr lang="ja-JP" altLang="en-US" dirty="0"/>
              <a:t>リカレントニューラルネットワーク（</a:t>
            </a:r>
            <a:r>
              <a:rPr lang="en-US" altLang="ja-JP" dirty="0"/>
              <a:t>RNN</a:t>
            </a:r>
            <a:r>
              <a:rPr lang="ja-JP" altLang="en-US" dirty="0"/>
              <a:t>）の一種。</a:t>
            </a:r>
            <a:r>
              <a:rPr lang="en-US" altLang="ja-JP" dirty="0"/>
              <a:t>1997</a:t>
            </a:r>
            <a:r>
              <a:rPr lang="ja-JP" altLang="en-US" dirty="0"/>
              <a:t>年</a:t>
            </a:r>
            <a:endParaRPr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「</a:t>
            </a:r>
            <a:r>
              <a:rPr lang="ja-JP" altLang="en-US" b="1" dirty="0"/>
              <a:t>長期的な依存関係の学習が困難</a:t>
            </a:r>
            <a:r>
              <a:rPr kumimoji="1" lang="ja-JP" altLang="en-US" dirty="0"/>
              <a:t>」という、</a:t>
            </a:r>
            <a:r>
              <a:rPr kumimoji="1" lang="en-US" altLang="ja-JP" dirty="0"/>
              <a:t>RNN</a:t>
            </a:r>
            <a:r>
              <a:rPr kumimoji="1" lang="ja-JP" altLang="en-US" dirty="0"/>
              <a:t>の弱点を</a:t>
            </a:r>
            <a:r>
              <a:rPr lang="ja-JP" altLang="en-US" dirty="0"/>
              <a:t>改良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en-US" altLang="ja-JP" dirty="0"/>
              <a:t>LSTM </a:t>
            </a:r>
            <a:r>
              <a:rPr lang="ja-JP" altLang="en-US" dirty="0"/>
              <a:t>は、長期の記憶の保持能力を持ち、長期的な依存関係の学習を可能とする。複雑なデータを扱えるように。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ACEF55-066F-412E-8C59-609B015F6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5011775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C8E7FEB-061D-4A3E-ABB7-DD9E1ABC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396" y="230820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/>
              <a:t>LSTM </a:t>
            </a:r>
            <a:r>
              <a:rPr lang="ja-JP" altLang="en-US" dirty="0"/>
              <a:t>の仕組み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EA09C4B-87F0-483F-A8A1-F17128AD5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t>56</a:t>
            </a:fld>
            <a:endParaRPr kumimoji="1" lang="ja-JP" altLang="en-US" dirty="0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565C34FF-496C-4D59-AA7F-6C0B1F62BA00}"/>
              </a:ext>
            </a:extLst>
          </p:cNvPr>
          <p:cNvSpPr/>
          <p:nvPr/>
        </p:nvSpPr>
        <p:spPr>
          <a:xfrm>
            <a:off x="2582582" y="1721622"/>
            <a:ext cx="611284" cy="281392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矢印: 右 11">
            <a:extLst>
              <a:ext uri="{FF2B5EF4-FFF2-40B4-BE49-F238E27FC236}">
                <a16:creationId xmlns:a16="http://schemas.microsoft.com/office/drawing/2014/main" id="{4A997090-1DA8-452D-8E77-125C50D6F48B}"/>
              </a:ext>
            </a:extLst>
          </p:cNvPr>
          <p:cNvSpPr/>
          <p:nvPr/>
        </p:nvSpPr>
        <p:spPr>
          <a:xfrm>
            <a:off x="1870572" y="2570349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5AF00D23-8592-4728-BE8E-D7E534C79816}"/>
              </a:ext>
            </a:extLst>
          </p:cNvPr>
          <p:cNvSpPr/>
          <p:nvPr/>
        </p:nvSpPr>
        <p:spPr>
          <a:xfrm>
            <a:off x="3541390" y="2570349"/>
            <a:ext cx="449622" cy="77799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矢印: 環状 16">
            <a:extLst>
              <a:ext uri="{FF2B5EF4-FFF2-40B4-BE49-F238E27FC236}">
                <a16:creationId xmlns:a16="http://schemas.microsoft.com/office/drawing/2014/main" id="{EE9F1BDA-77A8-4558-AE86-59E941890CAA}"/>
              </a:ext>
            </a:extLst>
          </p:cNvPr>
          <p:cNvSpPr/>
          <p:nvPr/>
        </p:nvSpPr>
        <p:spPr>
          <a:xfrm flipH="1">
            <a:off x="2523973" y="836005"/>
            <a:ext cx="691619" cy="1448671"/>
          </a:xfrm>
          <a:prstGeom prst="circularArrow">
            <a:avLst>
              <a:gd name="adj1" fmla="val 12500"/>
              <a:gd name="adj2" fmla="val 992738"/>
              <a:gd name="adj3" fmla="val 20457681"/>
              <a:gd name="adj4" fmla="val 10800000"/>
              <a:gd name="adj5" fmla="val 216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B4921030-CA38-4476-9CB3-FDAACC64688E}"/>
              </a:ext>
            </a:extLst>
          </p:cNvPr>
          <p:cNvSpPr txBox="1"/>
          <p:nvPr/>
        </p:nvSpPr>
        <p:spPr>
          <a:xfrm>
            <a:off x="3193866" y="84347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回帰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EA130D87-54ED-4B15-A59C-7999828E0CE3}"/>
              </a:ext>
            </a:extLst>
          </p:cNvPr>
          <p:cNvSpPr txBox="1"/>
          <p:nvPr/>
        </p:nvSpPr>
        <p:spPr>
          <a:xfrm>
            <a:off x="1242215" y="1999101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入力</a:t>
            </a: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38CF8CA1-CCEC-4B1B-8703-4A1AA734393F}"/>
              </a:ext>
            </a:extLst>
          </p:cNvPr>
          <p:cNvSpPr txBox="1"/>
          <p:nvPr/>
        </p:nvSpPr>
        <p:spPr>
          <a:xfrm>
            <a:off x="3887902" y="1939210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出力</a:t>
            </a:r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C7E93EFC-F07F-4DB5-8FB1-7DFEE9937C17}"/>
              </a:ext>
            </a:extLst>
          </p:cNvPr>
          <p:cNvSpPr/>
          <p:nvPr/>
        </p:nvSpPr>
        <p:spPr>
          <a:xfrm>
            <a:off x="2229879" y="5194383"/>
            <a:ext cx="1311511" cy="91114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F5A54FCA-380B-48C3-A1D5-C5BA2FD97AA4}"/>
              </a:ext>
            </a:extLst>
          </p:cNvPr>
          <p:cNvSpPr txBox="1"/>
          <p:nvPr/>
        </p:nvSpPr>
        <p:spPr>
          <a:xfrm>
            <a:off x="2240578" y="5483375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メモリセル</a:t>
            </a:r>
          </a:p>
        </p:txBody>
      </p:sp>
      <p:sp>
        <p:nvSpPr>
          <p:cNvPr id="24" name="矢印: 右 23">
            <a:extLst>
              <a:ext uri="{FF2B5EF4-FFF2-40B4-BE49-F238E27FC236}">
                <a16:creationId xmlns:a16="http://schemas.microsoft.com/office/drawing/2014/main" id="{9303C602-CBD5-463B-B89D-A5289EF27A60}"/>
              </a:ext>
            </a:extLst>
          </p:cNvPr>
          <p:cNvSpPr/>
          <p:nvPr/>
        </p:nvSpPr>
        <p:spPr>
          <a:xfrm rot="16200000">
            <a:off x="2486445" y="4711235"/>
            <a:ext cx="499736" cy="30746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97B9B8E1-9250-41D5-870C-3318135E9E45}"/>
              </a:ext>
            </a:extLst>
          </p:cNvPr>
          <p:cNvSpPr txBox="1"/>
          <p:nvPr/>
        </p:nvSpPr>
        <p:spPr>
          <a:xfrm>
            <a:off x="529531" y="4456510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状態を受け取る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FDFBD059-44FA-49B3-8D48-25A84EEA19D5}"/>
              </a:ext>
            </a:extLst>
          </p:cNvPr>
          <p:cNvSpPr txBox="1"/>
          <p:nvPr/>
        </p:nvSpPr>
        <p:spPr>
          <a:xfrm>
            <a:off x="3668569" y="5095957"/>
            <a:ext cx="4339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状態は「メモリセル」に記憶されている</a:t>
            </a:r>
          </a:p>
        </p:txBody>
      </p: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6BEC558F-9981-4EFA-B5B8-675C31B699B7}"/>
              </a:ext>
            </a:extLst>
          </p:cNvPr>
          <p:cNvCxnSpPr/>
          <p:nvPr/>
        </p:nvCxnSpPr>
        <p:spPr>
          <a:xfrm>
            <a:off x="3121540" y="4655356"/>
            <a:ext cx="0" cy="4997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244B8591-7EBA-495F-A82F-712A0820A5A7}"/>
              </a:ext>
            </a:extLst>
          </p:cNvPr>
          <p:cNvSpPr txBox="1"/>
          <p:nvPr/>
        </p:nvSpPr>
        <p:spPr>
          <a:xfrm>
            <a:off x="3353037" y="4468503"/>
            <a:ext cx="27238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ユニットの動作のたびに</a:t>
            </a:r>
            <a:endParaRPr kumimoji="1" lang="en-US" altLang="ja-JP" dirty="0"/>
          </a:p>
          <a:p>
            <a:r>
              <a:rPr kumimoji="1" lang="ja-JP" altLang="en-US" dirty="0"/>
              <a:t>状態が変化する</a:t>
            </a: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347626AA-A9A6-4C3C-A8DA-4BB91D4083B5}"/>
              </a:ext>
            </a:extLst>
          </p:cNvPr>
          <p:cNvSpPr txBox="1"/>
          <p:nvPr/>
        </p:nvSpPr>
        <p:spPr>
          <a:xfrm>
            <a:off x="3603961" y="5380672"/>
            <a:ext cx="397512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/>
              <a:t>２つの機能</a:t>
            </a:r>
            <a:endParaRPr kumimoji="1" lang="en-US" altLang="ja-JP" b="1" dirty="0"/>
          </a:p>
          <a:p>
            <a:r>
              <a:rPr kumimoji="1" lang="ja-JP" altLang="en-US" b="1" dirty="0"/>
              <a:t>・記憶の持続 </a:t>
            </a:r>
            <a:r>
              <a:rPr kumimoji="1" lang="en-US" altLang="ja-JP" b="1" dirty="0"/>
              <a:t>(constant error carousel)</a:t>
            </a:r>
          </a:p>
          <a:p>
            <a:r>
              <a:rPr kumimoji="1" lang="en-US" altLang="ja-JP" b="1" dirty="0"/>
              <a:t>       1997</a:t>
            </a:r>
            <a:r>
              <a:rPr kumimoji="1" lang="ja-JP" altLang="en-US" b="1" dirty="0"/>
              <a:t>年発表</a:t>
            </a:r>
            <a:endParaRPr kumimoji="1" lang="en-US" altLang="ja-JP" b="1" dirty="0"/>
          </a:p>
          <a:p>
            <a:r>
              <a:rPr kumimoji="1" lang="ja-JP" altLang="en-US" b="1" dirty="0"/>
              <a:t>・記憶の忘却 </a:t>
            </a:r>
            <a:r>
              <a:rPr kumimoji="1" lang="en-US" altLang="ja-JP" b="1" dirty="0"/>
              <a:t>(forget gate)</a:t>
            </a:r>
          </a:p>
          <a:p>
            <a:r>
              <a:rPr kumimoji="1" lang="en-US" altLang="ja-JP" b="1" dirty="0"/>
              <a:t> </a:t>
            </a:r>
            <a:r>
              <a:rPr kumimoji="1" lang="ja-JP" altLang="en-US" b="1" dirty="0"/>
              <a:t>      </a:t>
            </a:r>
            <a:r>
              <a:rPr kumimoji="1" lang="en-US" altLang="ja-JP" b="1" dirty="0"/>
              <a:t>1999</a:t>
            </a:r>
            <a:r>
              <a:rPr kumimoji="1" lang="ja-JP" altLang="en-US" b="1" dirty="0"/>
              <a:t> 年発表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70EC8613-C1CA-BF7B-3C90-FE29F1F6F0C8}"/>
              </a:ext>
            </a:extLst>
          </p:cNvPr>
          <p:cNvSpPr txBox="1"/>
          <p:nvPr/>
        </p:nvSpPr>
        <p:spPr>
          <a:xfrm>
            <a:off x="4462954" y="3429000"/>
            <a:ext cx="433965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LSTM </a:t>
            </a:r>
            <a:r>
              <a:rPr lang="ja-JP" altLang="en-US" sz="2400" b="1" dirty="0">
                <a:solidFill>
                  <a:srgbClr val="FF0000"/>
                </a:solidFill>
              </a:rPr>
              <a:t>のメモリセル</a:t>
            </a:r>
            <a:r>
              <a:rPr lang="ja-JP" altLang="en-US" sz="2400" dirty="0">
                <a:solidFill>
                  <a:srgbClr val="FF0000"/>
                </a:solidFill>
              </a:rPr>
              <a:t>は，</a:t>
            </a:r>
            <a:r>
              <a:rPr lang="ja-JP" altLang="en-US" sz="2400" b="1" dirty="0">
                <a:solidFill>
                  <a:srgbClr val="FF0000"/>
                </a:solidFill>
              </a:rPr>
              <a:t>長期の記憶の保持</a:t>
            </a:r>
            <a:r>
              <a:rPr lang="ja-JP" altLang="en-US" sz="2400" dirty="0">
                <a:solidFill>
                  <a:srgbClr val="FF0000"/>
                </a:solidFill>
              </a:rPr>
              <a:t>を可能とする</a:t>
            </a:r>
            <a:endParaRPr lang="en-US" altLang="ja-JP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95126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4E9EF8-3257-B907-BDFC-0F6A51C0A5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ja-JP" dirty="0"/>
              <a:t>LSTM </a:t>
            </a:r>
            <a:r>
              <a:rPr kumimoji="1" lang="ja-JP" altLang="en-US" dirty="0"/>
              <a:t>を用いた</a:t>
            </a:r>
            <a:r>
              <a:rPr lang="ja-JP" altLang="en-US" dirty="0"/>
              <a:t>予測の例</a:t>
            </a:r>
            <a:endParaRPr kumimoji="1"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D1B70DC-AEF9-F05E-EF4F-24EB5A43F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57</a:t>
            </a:fld>
            <a:endParaRPr kumimoji="1" lang="ja-JP" altLang="en-US" dirty="0"/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D5D8C149-FD3C-7F8B-9800-3818CF89A598}"/>
              </a:ext>
            </a:extLst>
          </p:cNvPr>
          <p:cNvSpPr txBox="1"/>
          <p:nvPr/>
        </p:nvSpPr>
        <p:spPr>
          <a:xfrm>
            <a:off x="1520190" y="5040594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太陽の黒点数の変化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1039DDE-2D80-88C6-CBCF-DB6F5F2AD5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200" y="776517"/>
            <a:ext cx="6167490" cy="4119082"/>
          </a:xfrm>
          <a:prstGeom prst="rect">
            <a:avLst/>
          </a:prstGeom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DBD6FAB-E4C2-6198-3560-A333A18B0CC9}"/>
              </a:ext>
            </a:extLst>
          </p:cNvPr>
          <p:cNvSpPr txBox="1"/>
          <p:nvPr/>
        </p:nvSpPr>
        <p:spPr>
          <a:xfrm>
            <a:off x="717675" y="5525354"/>
            <a:ext cx="75905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400" b="1" dirty="0"/>
              <a:t>1848</a:t>
            </a:r>
            <a:r>
              <a:rPr kumimoji="1" lang="ja-JP" altLang="en-US" sz="2400" b="1" dirty="0"/>
              <a:t>年～</a:t>
            </a:r>
            <a:r>
              <a:rPr kumimoji="1" lang="en-US" altLang="ja-JP" sz="2400" b="1" dirty="0"/>
              <a:t>1999</a:t>
            </a:r>
            <a:r>
              <a:rPr kumimoji="1" lang="ja-JP" altLang="en-US" sz="2400" b="1" dirty="0"/>
              <a:t>年のデータ</a:t>
            </a:r>
            <a:r>
              <a:rPr kumimoji="1" lang="ja-JP" altLang="en-US" sz="2400" dirty="0"/>
              <a:t>を用いて，</a:t>
            </a:r>
            <a:r>
              <a:rPr kumimoji="1" lang="en-US" altLang="ja-JP" sz="2400" b="1" dirty="0"/>
              <a:t>2000</a:t>
            </a:r>
            <a:r>
              <a:rPr kumimoji="1" lang="ja-JP" altLang="en-US" sz="2400" b="1" dirty="0"/>
              <a:t>年以降を予測</a:t>
            </a:r>
            <a:endParaRPr kumimoji="1" lang="en-US" altLang="ja-JP" sz="2400" b="1" dirty="0"/>
          </a:p>
          <a:p>
            <a:r>
              <a:rPr kumimoji="1" lang="ja-JP" altLang="en-US" sz="2400" dirty="0"/>
              <a:t>（ディープニューラルネットワークによる予測）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099E10CD-BFBF-02F9-A47A-C578F79455CC}"/>
              </a:ext>
            </a:extLst>
          </p:cNvPr>
          <p:cNvSpPr txBox="1"/>
          <p:nvPr/>
        </p:nvSpPr>
        <p:spPr>
          <a:xfrm>
            <a:off x="5634990" y="5039762"/>
            <a:ext cx="800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/>
              <a:t>予測</a:t>
            </a:r>
          </a:p>
        </p:txBody>
      </p:sp>
    </p:spTree>
    <p:extLst>
      <p:ext uri="{BB962C8B-B14F-4D97-AF65-F5344CB8AC3E}">
        <p14:creationId xmlns:p14="http://schemas.microsoft.com/office/powerpoint/2010/main" val="245565451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①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58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LSTM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１０日分のデータと，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予測結果の正解（１１日後のデータ）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/>
              <a:t>1848</a:t>
            </a:r>
            <a:r>
              <a:rPr kumimoji="1" lang="ja-JP" altLang="en-US" dirty="0"/>
              <a:t>年～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年のデータ</a:t>
            </a:r>
            <a:endParaRPr kumimoji="1" lang="en-US" altLang="ja-JP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2000</a:t>
            </a:r>
            <a:r>
              <a:rPr kumimoji="1" lang="ja-JP" altLang="en-US" dirty="0"/>
              <a:t>年以降のデータ</a:t>
            </a:r>
            <a:endParaRPr kumimoji="1" lang="en-US" altLang="ja-JP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321846" y="466616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>
            <a:off x="613386" y="3555369"/>
            <a:ext cx="3373625" cy="1056388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E72406CA-28A9-445D-80BC-56DB9A2B9D0B}"/>
              </a:ext>
            </a:extLst>
          </p:cNvPr>
          <p:cNvSpPr txBox="1">
            <a:spLocks/>
          </p:cNvSpPr>
          <p:nvPr/>
        </p:nvSpPr>
        <p:spPr>
          <a:xfrm>
            <a:off x="3452897" y="3921334"/>
            <a:ext cx="6334533" cy="5565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最初の１１日分を切り出して使用</a:t>
            </a:r>
          </a:p>
        </p:txBody>
      </p:sp>
    </p:spTree>
    <p:extLst>
      <p:ext uri="{BB962C8B-B14F-4D97-AF65-F5344CB8AC3E}">
        <p14:creationId xmlns:p14="http://schemas.microsoft.com/office/powerpoint/2010/main" val="420812753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59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LSTM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１０日分のデータと，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予測結果の正解（１１日後のデータ）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/>
              <a:t>1848</a:t>
            </a:r>
            <a:r>
              <a:rPr kumimoji="1" lang="ja-JP" altLang="en-US" dirty="0"/>
              <a:t>年～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年のデータ</a:t>
            </a:r>
            <a:endParaRPr kumimoji="1" lang="en-US" altLang="ja-JP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2000</a:t>
            </a:r>
            <a:r>
              <a:rPr kumimoji="1" lang="ja-JP" altLang="en-US" dirty="0"/>
              <a:t>年以降のデータ</a:t>
            </a:r>
            <a:endParaRPr kumimoji="1" lang="en-US" altLang="ja-JP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395679" y="466616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>
            <a:off x="675861" y="3555369"/>
            <a:ext cx="3311150" cy="1056388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E72406CA-28A9-445D-80BC-56DB9A2B9D0B}"/>
              </a:ext>
            </a:extLst>
          </p:cNvPr>
          <p:cNvSpPr txBox="1">
            <a:spLocks/>
          </p:cNvSpPr>
          <p:nvPr/>
        </p:nvSpPr>
        <p:spPr>
          <a:xfrm>
            <a:off x="3452897" y="3921333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少しずらして，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１１日分を切り出して使用</a:t>
            </a:r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過去の情報が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保持される</a:t>
            </a:r>
          </a:p>
        </p:txBody>
      </p:sp>
    </p:spTree>
    <p:extLst>
      <p:ext uri="{BB962C8B-B14F-4D97-AF65-F5344CB8AC3E}">
        <p14:creationId xmlns:p14="http://schemas.microsoft.com/office/powerpoint/2010/main" val="10610088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B474F5B-34CF-4BDF-8FBE-200E7B3DD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ja-JP" dirty="0"/>
              <a:t>Google </a:t>
            </a:r>
            <a:r>
              <a:rPr lang="en-US" altLang="ja-JP" dirty="0" err="1"/>
              <a:t>Colaboratory</a:t>
            </a:r>
            <a:r>
              <a:rPr lang="en-US" altLang="ja-JP" dirty="0"/>
              <a:t> </a:t>
            </a:r>
            <a:r>
              <a:rPr lang="ja-JP" altLang="en-US" dirty="0"/>
              <a:t>のノートブック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F8E0BD-F682-400F-93B0-74192A91E8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60779"/>
            <a:ext cx="8461208" cy="533316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，</a:t>
            </a:r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の２種類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コードセル</a:t>
            </a:r>
            <a:r>
              <a:rPr lang="ja-JP" altLang="en-US" dirty="0"/>
              <a:t>： </a:t>
            </a:r>
            <a:r>
              <a:rPr lang="en-US" altLang="ja-JP" dirty="0"/>
              <a:t>Python </a:t>
            </a:r>
            <a:r>
              <a:rPr lang="ja-JP" altLang="en-US" dirty="0"/>
              <a:t>プログラム，コマンド，実行結果</a:t>
            </a:r>
            <a:endParaRPr lang="en-US" altLang="ja-JP" dirty="0"/>
          </a:p>
          <a:p>
            <a:r>
              <a:rPr lang="ja-JP" altLang="en-US" b="1" dirty="0">
                <a:solidFill>
                  <a:srgbClr val="C00000"/>
                </a:solidFill>
              </a:rPr>
              <a:t>テキストセル</a:t>
            </a:r>
            <a:r>
              <a:rPr lang="ja-JP" altLang="en-US" dirty="0"/>
              <a:t>：説明文，図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ja-JP" altLang="en-US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FD5F09B-715D-487E-96B5-1AEB3D07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93C9DB6-2837-4C62-B3D2-566EC4BA48EF}"/>
              </a:ext>
            </a:extLst>
          </p:cNvPr>
          <p:cNvSpPr txBox="1"/>
          <p:nvPr/>
        </p:nvSpPr>
        <p:spPr>
          <a:xfrm>
            <a:off x="4974496" y="2788635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1BCB0C1-C06A-4D79-BB5A-BB0A56479839}"/>
              </a:ext>
            </a:extLst>
          </p:cNvPr>
          <p:cNvSpPr txBox="1"/>
          <p:nvPr/>
        </p:nvSpPr>
        <p:spPr>
          <a:xfrm>
            <a:off x="4974496" y="3457232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4EE1A5B-50D5-43B4-85D0-B1D4C84CB6AC}"/>
              </a:ext>
            </a:extLst>
          </p:cNvPr>
          <p:cNvSpPr txBox="1"/>
          <p:nvPr/>
        </p:nvSpPr>
        <p:spPr>
          <a:xfrm>
            <a:off x="4974496" y="4818858"/>
            <a:ext cx="2031325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テキストセル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921DC2B4-C57B-4C70-BF39-64997678B5EB}"/>
              </a:ext>
            </a:extLst>
          </p:cNvPr>
          <p:cNvSpPr txBox="1"/>
          <p:nvPr/>
        </p:nvSpPr>
        <p:spPr>
          <a:xfrm>
            <a:off x="4926526" y="5835793"/>
            <a:ext cx="1723549" cy="46166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t>コードセル</a:t>
            </a: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583" y="2774760"/>
            <a:ext cx="2938272" cy="4114865"/>
          </a:xfrm>
          <a:prstGeom prst="rect">
            <a:avLst/>
          </a:prstGeom>
        </p:spPr>
      </p:pic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012388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605954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3680985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矢印コネクタ 16">
            <a:extLst>
              <a:ext uri="{FF2B5EF4-FFF2-40B4-BE49-F238E27FC236}">
                <a16:creationId xmlns:a16="http://schemas.microsoft.com/office/drawing/2014/main" id="{2B1F04AD-4C59-4274-9918-38343D2041EA}"/>
              </a:ext>
            </a:extLst>
          </p:cNvPr>
          <p:cNvCxnSpPr>
            <a:cxnSpLocks/>
          </p:cNvCxnSpPr>
          <p:nvPr/>
        </p:nvCxnSpPr>
        <p:spPr>
          <a:xfrm flipH="1">
            <a:off x="4067549" y="5014276"/>
            <a:ext cx="782306" cy="7080"/>
          </a:xfrm>
          <a:prstGeom prst="straightConnector1">
            <a:avLst/>
          </a:prstGeom>
          <a:ln w="635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13871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③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FF0000"/>
                </a:solidFill>
                <a:latin typeface="+mn-ea"/>
                <a:ea typeface="+mn-ea"/>
              </a:rPr>
              <a:t>LSTM </a:t>
            </a:r>
            <a:r>
              <a:rPr kumimoji="1" lang="ja-JP" altLang="en-US" dirty="0" err="1">
                <a:solidFill>
                  <a:srgbClr val="FF0000"/>
                </a:solidFill>
                <a:latin typeface="+mn-ea"/>
                <a:ea typeface="+mn-ea"/>
              </a:rPr>
              <a:t>での</a:t>
            </a:r>
            <a:r>
              <a:rPr kumimoji="1"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学習の繰り返し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60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LSTM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092E6575-B14F-4327-9A6A-BEB72DB1A81E}"/>
              </a:ext>
            </a:extLst>
          </p:cNvPr>
          <p:cNvSpPr txBox="1"/>
          <p:nvPr/>
        </p:nvSpPr>
        <p:spPr>
          <a:xfrm>
            <a:off x="5237494" y="2896140"/>
            <a:ext cx="41088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１０日分のデータと，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kumimoji="1" lang="ja-JP" altLang="en-US" b="1" dirty="0">
                <a:solidFill>
                  <a:schemeClr val="accent6">
                    <a:lumMod val="75000"/>
                  </a:schemeClr>
                </a:solidFill>
              </a:rPr>
              <a:t>予測結果の正解（１１日後のデータ）</a:t>
            </a:r>
            <a:endParaRPr kumimoji="1" lang="en-US" altLang="ja-JP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E0567248-5499-43AD-8087-07EDDD93D677}"/>
              </a:ext>
            </a:extLst>
          </p:cNvPr>
          <p:cNvSpPr/>
          <p:nvPr/>
        </p:nvSpPr>
        <p:spPr>
          <a:xfrm rot="16200000">
            <a:off x="4098713" y="2385265"/>
            <a:ext cx="311727" cy="5957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6453E24-0B98-4FA2-B3A8-5F70B9868A8B}"/>
              </a:ext>
            </a:extLst>
          </p:cNvPr>
          <p:cNvSpPr txBox="1"/>
          <p:nvPr/>
        </p:nvSpPr>
        <p:spPr>
          <a:xfrm>
            <a:off x="2851505" y="3062348"/>
            <a:ext cx="2340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訓練データ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/>
              <a:t>1848</a:t>
            </a:r>
            <a:r>
              <a:rPr kumimoji="1" lang="ja-JP" altLang="en-US" dirty="0"/>
              <a:t>年～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年のデータ</a:t>
            </a:r>
            <a:endParaRPr kumimoji="1" lang="en-US" altLang="ja-JP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2000</a:t>
            </a:r>
            <a:r>
              <a:rPr kumimoji="1" lang="ja-JP" altLang="en-US" dirty="0"/>
              <a:t>年以降のデータ</a:t>
            </a:r>
            <a:endParaRPr kumimoji="1" lang="en-US" altLang="ja-JP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6705606" y="4602523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3" name="フリーフォーム: 図形 22">
            <a:extLst>
              <a:ext uri="{FF2B5EF4-FFF2-40B4-BE49-F238E27FC236}">
                <a16:creationId xmlns:a16="http://schemas.microsoft.com/office/drawing/2014/main" id="{0DD4C402-0B5C-4B48-87ED-7B4A375B12F5}"/>
              </a:ext>
            </a:extLst>
          </p:cNvPr>
          <p:cNvSpPr/>
          <p:nvPr/>
        </p:nvSpPr>
        <p:spPr>
          <a:xfrm flipH="1">
            <a:off x="4552449" y="3515423"/>
            <a:ext cx="2179957" cy="1096334"/>
          </a:xfrm>
          <a:custGeom>
            <a:avLst/>
            <a:gdLst>
              <a:gd name="connsiteX0" fmla="*/ 0 w 3373625"/>
              <a:gd name="connsiteY0" fmla="*/ 1056388 h 1056388"/>
              <a:gd name="connsiteX1" fmla="*/ 272616 w 3373625"/>
              <a:gd name="connsiteY1" fmla="*/ 630425 h 1056388"/>
              <a:gd name="connsiteX2" fmla="*/ 1204055 w 3373625"/>
              <a:gd name="connsiteY2" fmla="*/ 528194 h 1056388"/>
              <a:gd name="connsiteX3" fmla="*/ 2663687 w 3373625"/>
              <a:gd name="connsiteY3" fmla="*/ 465719 h 1056388"/>
              <a:gd name="connsiteX4" fmla="*/ 3373625 w 3373625"/>
              <a:gd name="connsiteY4" fmla="*/ 0 h 105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3625" h="1056388">
                <a:moveTo>
                  <a:pt x="0" y="1056388"/>
                </a:moveTo>
                <a:lnTo>
                  <a:pt x="272616" y="630425"/>
                </a:lnTo>
                <a:lnTo>
                  <a:pt x="1204055" y="528194"/>
                </a:lnTo>
                <a:lnTo>
                  <a:pt x="2663687" y="465719"/>
                </a:lnTo>
                <a:lnTo>
                  <a:pt x="3373625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olid"/>
            <a:headEnd type="none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過去の情報が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保持される</a:t>
            </a: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0B2AD7C3-DEC8-4ECD-B0D4-408513F38244}"/>
              </a:ext>
            </a:extLst>
          </p:cNvPr>
          <p:cNvSpPr txBox="1">
            <a:spLocks/>
          </p:cNvSpPr>
          <p:nvPr/>
        </p:nvSpPr>
        <p:spPr>
          <a:xfrm>
            <a:off x="854577" y="3738613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最後まで使い切って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学習を終了</a:t>
            </a:r>
          </a:p>
        </p:txBody>
      </p:sp>
    </p:spTree>
    <p:extLst>
      <p:ext uri="{BB962C8B-B14F-4D97-AF65-F5344CB8AC3E}">
        <p14:creationId xmlns:p14="http://schemas.microsoft.com/office/powerpoint/2010/main" val="4475451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lang="ja-JP" altLang="en-US" dirty="0"/>
              <a:t>④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70C0"/>
                </a:solidFill>
                <a:latin typeface="+mn-ea"/>
                <a:ea typeface="+mn-ea"/>
              </a:rPr>
              <a:t>LSTM</a:t>
            </a:r>
            <a:r>
              <a:rPr kumimoji="1" lang="ja-JP" altLang="en-US" dirty="0">
                <a:solidFill>
                  <a:srgbClr val="0070C0"/>
                </a:solidFill>
                <a:latin typeface="+mn-ea"/>
                <a:ea typeface="+mn-ea"/>
              </a:rPr>
              <a:t>による予測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61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LSTM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/>
              <a:t>1848</a:t>
            </a:r>
            <a:r>
              <a:rPr kumimoji="1" lang="ja-JP" altLang="en-US" dirty="0"/>
              <a:t>年～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年のデータ</a:t>
            </a:r>
            <a:endParaRPr kumimoji="1" lang="en-US" altLang="ja-JP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2000</a:t>
            </a:r>
            <a:r>
              <a:rPr kumimoji="1" lang="ja-JP" altLang="en-US" dirty="0"/>
              <a:t>年以降のデータ</a:t>
            </a:r>
            <a:endParaRPr kumimoji="1" lang="en-US" altLang="ja-JP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6770538" y="4619464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過去の情報が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保持される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0151A-0D15-4861-93E7-A407FC18E743}"/>
              </a:ext>
            </a:extLst>
          </p:cNvPr>
          <p:cNvSpPr txBox="1"/>
          <p:nvPr/>
        </p:nvSpPr>
        <p:spPr>
          <a:xfrm>
            <a:off x="6034426" y="3846781"/>
            <a:ext cx="29836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予測したい部分に進んでいく（１０日分切り出し）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F613AB-B472-403F-9F3D-A1D7C720BD83}"/>
              </a:ext>
            </a:extLst>
          </p:cNvPr>
          <p:cNvSpPr/>
          <p:nvPr/>
        </p:nvSpPr>
        <p:spPr>
          <a:xfrm>
            <a:off x="926199" y="1480738"/>
            <a:ext cx="4914162" cy="2601616"/>
          </a:xfrm>
          <a:custGeom>
            <a:avLst/>
            <a:gdLst>
              <a:gd name="connsiteX0" fmla="*/ 4914162 w 4914162"/>
              <a:gd name="connsiteY0" fmla="*/ 2601616 h 2601616"/>
              <a:gd name="connsiteX1" fmla="*/ 3763788 w 4914162"/>
              <a:gd name="connsiteY1" fmla="*/ 2353843 h 2601616"/>
              <a:gd name="connsiteX2" fmla="*/ 1274260 w 4914162"/>
              <a:gd name="connsiteY2" fmla="*/ 2017579 h 2601616"/>
              <a:gd name="connsiteX3" fmla="*/ 0 w 4914162"/>
              <a:gd name="connsiteY3" fmla="*/ 1215267 h 2601616"/>
              <a:gd name="connsiteX4" fmla="*/ 188779 w 4914162"/>
              <a:gd name="connsiteY4" fmla="*/ 165182 h 2601616"/>
              <a:gd name="connsiteX5" fmla="*/ 1575127 w 4914162"/>
              <a:gd name="connsiteY5" fmla="*/ 0 h 2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4162" h="2601616">
                <a:moveTo>
                  <a:pt x="4914162" y="2601616"/>
                </a:moveTo>
                <a:lnTo>
                  <a:pt x="3763788" y="2353843"/>
                </a:lnTo>
                <a:lnTo>
                  <a:pt x="1274260" y="2017579"/>
                </a:lnTo>
                <a:lnTo>
                  <a:pt x="0" y="1215267"/>
                </a:lnTo>
                <a:lnTo>
                  <a:pt x="188779" y="165182"/>
                </a:lnTo>
                <a:lnTo>
                  <a:pt x="1575127" y="0"/>
                </a:lnTo>
              </a:path>
            </a:pathLst>
          </a:cu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5F454D7-BB37-4E07-A5C4-372997C1CE07}"/>
              </a:ext>
            </a:extLst>
          </p:cNvPr>
          <p:cNvSpPr txBox="1">
            <a:spLocks/>
          </p:cNvSpPr>
          <p:nvPr/>
        </p:nvSpPr>
        <p:spPr>
          <a:xfrm>
            <a:off x="7095306" y="1151839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70C0"/>
                </a:solidFill>
                <a:latin typeface="+mn-ea"/>
                <a:ea typeface="+mn-ea"/>
              </a:rPr>
              <a:t>予測結果が</a:t>
            </a:r>
            <a:endParaRPr lang="en-US" altLang="ja-JP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70C0"/>
                </a:solidFill>
                <a:latin typeface="+mn-ea"/>
                <a:ea typeface="+mn-ea"/>
              </a:rPr>
              <a:t>得られる</a:t>
            </a:r>
          </a:p>
        </p:txBody>
      </p:sp>
    </p:spTree>
    <p:extLst>
      <p:ext uri="{BB962C8B-B14F-4D97-AF65-F5344CB8AC3E}">
        <p14:creationId xmlns:p14="http://schemas.microsoft.com/office/powerpoint/2010/main" val="405589978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C49143C-8F32-477C-81AD-E22497D07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846" y="223357"/>
            <a:ext cx="8461208" cy="469865"/>
          </a:xfrm>
        </p:spPr>
        <p:txBody>
          <a:bodyPr>
            <a:normAutofit fontScale="90000"/>
          </a:bodyPr>
          <a:lstStyle/>
          <a:p>
            <a:r>
              <a:rPr kumimoji="1" lang="ja-JP" altLang="en-US" dirty="0"/>
              <a:t>⑤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AC7B142-CB52-4022-A59B-79EF20E32C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69915" y="6078059"/>
            <a:ext cx="6334533" cy="556584"/>
          </a:xfrm>
        </p:spPr>
        <p:txBody>
          <a:bodyPr/>
          <a:lstStyle/>
          <a:p>
            <a:pPr marL="0" indent="0">
              <a:buNone/>
            </a:pPr>
            <a:r>
              <a:rPr kumimoji="1" lang="en-US" altLang="ja-JP" dirty="0">
                <a:solidFill>
                  <a:srgbClr val="0070C0"/>
                </a:solidFill>
                <a:latin typeface="+mn-ea"/>
                <a:ea typeface="+mn-ea"/>
              </a:rPr>
              <a:t>LSTM</a:t>
            </a:r>
            <a:r>
              <a:rPr kumimoji="1" lang="ja-JP" altLang="en-US" dirty="0">
                <a:solidFill>
                  <a:srgbClr val="0070C0"/>
                </a:solidFill>
                <a:latin typeface="+mn-ea"/>
                <a:ea typeface="+mn-ea"/>
              </a:rPr>
              <a:t>による予測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B808B21-4AE5-4E0C-80D3-82927FF10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62</a:t>
            </a:fld>
            <a:endParaRPr kumimoji="1" lang="ja-JP" altLang="en-US" dirty="0"/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F1261A56-670C-4EA0-92A0-B9885DFE1AC8}"/>
              </a:ext>
            </a:extLst>
          </p:cNvPr>
          <p:cNvSpPr/>
          <p:nvPr/>
        </p:nvSpPr>
        <p:spPr>
          <a:xfrm>
            <a:off x="2751283" y="767312"/>
            <a:ext cx="3165763" cy="159536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F7E2E32B-E343-460F-812A-D85BE8FC04A0}"/>
              </a:ext>
            </a:extLst>
          </p:cNvPr>
          <p:cNvSpPr txBox="1"/>
          <p:nvPr/>
        </p:nvSpPr>
        <p:spPr>
          <a:xfrm>
            <a:off x="3766191" y="1384114"/>
            <a:ext cx="2031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LSTM</a:t>
            </a:r>
            <a:endParaRPr kumimoji="1" lang="ja-JP" altLang="en-US" sz="2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D879588D-7065-4F3E-A95F-FBB0353D4FF4}"/>
              </a:ext>
            </a:extLst>
          </p:cNvPr>
          <p:cNvSpPr/>
          <p:nvPr/>
        </p:nvSpPr>
        <p:spPr>
          <a:xfrm>
            <a:off x="321846" y="4759424"/>
            <a:ext cx="6612828" cy="32541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1BFF5C10-3869-456F-B284-1464CEF9C42F}"/>
              </a:ext>
            </a:extLst>
          </p:cNvPr>
          <p:cNvSpPr/>
          <p:nvPr/>
        </p:nvSpPr>
        <p:spPr>
          <a:xfrm>
            <a:off x="6934673" y="4752996"/>
            <a:ext cx="2083431" cy="33183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C9FA9F49-FE6D-4080-9012-9813F8014F44}"/>
              </a:ext>
            </a:extLst>
          </p:cNvPr>
          <p:cNvSpPr/>
          <p:nvPr/>
        </p:nvSpPr>
        <p:spPr>
          <a:xfrm>
            <a:off x="2048164" y="516541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en-US" altLang="ja-JP" dirty="0"/>
              <a:t>1848</a:t>
            </a:r>
            <a:r>
              <a:rPr kumimoji="1" lang="ja-JP" altLang="en-US" dirty="0"/>
              <a:t>年～</a:t>
            </a:r>
            <a:r>
              <a:rPr kumimoji="1" lang="en-US" altLang="ja-JP" dirty="0"/>
              <a:t>1999</a:t>
            </a:r>
            <a:r>
              <a:rPr kumimoji="1" lang="ja-JP" altLang="en-US" dirty="0"/>
              <a:t>年のデータ</a:t>
            </a:r>
            <a:endParaRPr kumimoji="1" lang="en-US" altLang="ja-JP" dirty="0"/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60946698-A16C-4B72-A57F-C9DEA1331938}"/>
              </a:ext>
            </a:extLst>
          </p:cNvPr>
          <p:cNvSpPr/>
          <p:nvPr/>
        </p:nvSpPr>
        <p:spPr>
          <a:xfrm>
            <a:off x="6732408" y="5212115"/>
            <a:ext cx="248795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ja-JP" dirty="0"/>
              <a:t>2000</a:t>
            </a:r>
            <a:r>
              <a:rPr kumimoji="1" lang="ja-JP" altLang="en-US" dirty="0"/>
              <a:t>年以降のデータ</a:t>
            </a:r>
            <a:endParaRPr kumimoji="1" lang="en-US" altLang="ja-JP" dirty="0"/>
          </a:p>
        </p:txBody>
      </p:sp>
      <p:sp>
        <p:nvSpPr>
          <p:cNvPr id="21" name="正方形/長方形 20">
            <a:extLst>
              <a:ext uri="{FF2B5EF4-FFF2-40B4-BE49-F238E27FC236}">
                <a16:creationId xmlns:a16="http://schemas.microsoft.com/office/drawing/2014/main" id="{3E71411D-9587-469E-95B4-A7B8773FC2EB}"/>
              </a:ext>
            </a:extLst>
          </p:cNvPr>
          <p:cNvSpPr/>
          <p:nvPr/>
        </p:nvSpPr>
        <p:spPr>
          <a:xfrm>
            <a:off x="8772245" y="4645939"/>
            <a:ext cx="229066" cy="5459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コンテンツ プレースホルダー 2">
            <a:extLst>
              <a:ext uri="{FF2B5EF4-FFF2-40B4-BE49-F238E27FC236}">
                <a16:creationId xmlns:a16="http://schemas.microsoft.com/office/drawing/2014/main" id="{9F8EB8D0-E3F3-4DE7-A6D5-4DFA7103AD7C}"/>
              </a:ext>
            </a:extLst>
          </p:cNvPr>
          <p:cNvSpPr txBox="1">
            <a:spLocks/>
          </p:cNvSpPr>
          <p:nvPr/>
        </p:nvSpPr>
        <p:spPr>
          <a:xfrm>
            <a:off x="4944451" y="1130588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過去の情報が</a:t>
            </a:r>
            <a:endParaRPr lang="en-US" altLang="ja-JP" dirty="0">
              <a:solidFill>
                <a:srgbClr val="FF000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FF0000"/>
                </a:solidFill>
                <a:latin typeface="+mn-ea"/>
                <a:ea typeface="+mn-ea"/>
              </a:rPr>
              <a:t>保持される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A2A0151A-0D15-4861-93E7-A407FC18E743}"/>
              </a:ext>
            </a:extLst>
          </p:cNvPr>
          <p:cNvSpPr txBox="1"/>
          <p:nvPr/>
        </p:nvSpPr>
        <p:spPr>
          <a:xfrm>
            <a:off x="6034426" y="3846781"/>
            <a:ext cx="2983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予測したい部分の最後まで続ける（１０日分切り出しを続ける）</a:t>
            </a:r>
          </a:p>
        </p:txBody>
      </p:sp>
      <p:sp>
        <p:nvSpPr>
          <p:cNvPr id="8" name="フリーフォーム: 図形 7">
            <a:extLst>
              <a:ext uri="{FF2B5EF4-FFF2-40B4-BE49-F238E27FC236}">
                <a16:creationId xmlns:a16="http://schemas.microsoft.com/office/drawing/2014/main" id="{F2F613AB-B472-403F-9F3D-A1D7C720BD83}"/>
              </a:ext>
            </a:extLst>
          </p:cNvPr>
          <p:cNvSpPr/>
          <p:nvPr/>
        </p:nvSpPr>
        <p:spPr>
          <a:xfrm>
            <a:off x="926199" y="1480738"/>
            <a:ext cx="4914162" cy="2601616"/>
          </a:xfrm>
          <a:custGeom>
            <a:avLst/>
            <a:gdLst>
              <a:gd name="connsiteX0" fmla="*/ 4914162 w 4914162"/>
              <a:gd name="connsiteY0" fmla="*/ 2601616 h 2601616"/>
              <a:gd name="connsiteX1" fmla="*/ 3763788 w 4914162"/>
              <a:gd name="connsiteY1" fmla="*/ 2353843 h 2601616"/>
              <a:gd name="connsiteX2" fmla="*/ 1274260 w 4914162"/>
              <a:gd name="connsiteY2" fmla="*/ 2017579 h 2601616"/>
              <a:gd name="connsiteX3" fmla="*/ 0 w 4914162"/>
              <a:gd name="connsiteY3" fmla="*/ 1215267 h 2601616"/>
              <a:gd name="connsiteX4" fmla="*/ 188779 w 4914162"/>
              <a:gd name="connsiteY4" fmla="*/ 165182 h 2601616"/>
              <a:gd name="connsiteX5" fmla="*/ 1575127 w 4914162"/>
              <a:gd name="connsiteY5" fmla="*/ 0 h 26016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914162" h="2601616">
                <a:moveTo>
                  <a:pt x="4914162" y="2601616"/>
                </a:moveTo>
                <a:lnTo>
                  <a:pt x="3763788" y="2353843"/>
                </a:lnTo>
                <a:lnTo>
                  <a:pt x="1274260" y="2017579"/>
                </a:lnTo>
                <a:lnTo>
                  <a:pt x="0" y="1215267"/>
                </a:lnTo>
                <a:lnTo>
                  <a:pt x="188779" y="165182"/>
                </a:lnTo>
                <a:lnTo>
                  <a:pt x="1575127" y="0"/>
                </a:lnTo>
              </a:path>
            </a:pathLst>
          </a:cu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4" name="コンテンツ プレースホルダー 2">
            <a:extLst>
              <a:ext uri="{FF2B5EF4-FFF2-40B4-BE49-F238E27FC236}">
                <a16:creationId xmlns:a16="http://schemas.microsoft.com/office/drawing/2014/main" id="{95F454D7-BB37-4E07-A5C4-372997C1CE07}"/>
              </a:ext>
            </a:extLst>
          </p:cNvPr>
          <p:cNvSpPr txBox="1">
            <a:spLocks/>
          </p:cNvSpPr>
          <p:nvPr/>
        </p:nvSpPr>
        <p:spPr>
          <a:xfrm>
            <a:off x="7095306" y="1151839"/>
            <a:ext cx="6334533" cy="9687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Abadi" panose="020B0604020104020204" pitchFamily="34" charset="0"/>
                <a:ea typeface="メイリオ" panose="020B0604030504040204" pitchFamily="50" charset="-128"/>
                <a:cs typeface="Segoe UI" panose="020B050204020402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70C0"/>
                </a:solidFill>
                <a:latin typeface="+mn-ea"/>
                <a:ea typeface="+mn-ea"/>
              </a:rPr>
              <a:t>予測結果が</a:t>
            </a:r>
            <a:endParaRPr lang="en-US" altLang="ja-JP" dirty="0">
              <a:solidFill>
                <a:srgbClr val="0070C0"/>
              </a:solidFill>
              <a:latin typeface="+mn-ea"/>
              <a:ea typeface="+mn-ea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dirty="0">
                <a:solidFill>
                  <a:srgbClr val="0070C0"/>
                </a:solidFill>
                <a:latin typeface="+mn-ea"/>
                <a:ea typeface="+mn-ea"/>
              </a:rPr>
              <a:t>得られる</a:t>
            </a:r>
          </a:p>
        </p:txBody>
      </p:sp>
    </p:spTree>
    <p:extLst>
      <p:ext uri="{BB962C8B-B14F-4D97-AF65-F5344CB8AC3E}">
        <p14:creationId xmlns:p14="http://schemas.microsoft.com/office/powerpoint/2010/main" val="273730722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724072" y="629268"/>
            <a:ext cx="4939868" cy="1286160"/>
          </a:xfrm>
        </p:spPr>
        <p:txBody>
          <a:bodyPr anchor="b">
            <a:normAutofit fontScale="90000"/>
          </a:bodyPr>
          <a:lstStyle/>
          <a:p>
            <a:pPr algn="l"/>
            <a:r>
              <a:rPr lang="ja-JP" altLang="en-US" dirty="0"/>
              <a:t>演習４．</a:t>
            </a:r>
            <a:r>
              <a:rPr lang="en-US" altLang="ja-JP" dirty="0"/>
              <a:t>LSTM </a:t>
            </a:r>
            <a:r>
              <a:rPr lang="ja-JP" altLang="en-US" dirty="0"/>
              <a:t>による将来予測</a:t>
            </a:r>
            <a:br>
              <a:rPr lang="en-US" altLang="ja-JP" dirty="0"/>
            </a:br>
            <a:endParaRPr lang="ja-JP" altLang="en-US" b="1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724073" y="2027321"/>
            <a:ext cx="4939867" cy="4626141"/>
          </a:xfrm>
        </p:spPr>
        <p:txBody>
          <a:bodyPr>
            <a:normAutofit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altLang="ja-JP" sz="2400" b="1" dirty="0"/>
              <a:t>【</a:t>
            </a:r>
            <a:r>
              <a:rPr lang="ja-JP" altLang="en-US" sz="2400" b="1" dirty="0"/>
              <a:t>トピックス</a:t>
            </a:r>
            <a:r>
              <a:rPr lang="en-US" altLang="ja-JP" sz="2400" b="1" dirty="0"/>
              <a:t>】</a:t>
            </a:r>
            <a:endParaRPr lang="en-US" altLang="ja-JP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時系列データ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ディープラーニング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将来予測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ja-JP" altLang="en-US" sz="2400" b="1" dirty="0"/>
              <a:t>太陽黒点データ</a:t>
            </a:r>
            <a:endParaRPr lang="en-US" altLang="ja-JP" sz="2400" b="1" dirty="0"/>
          </a:p>
          <a:p>
            <a:pPr>
              <a:spcAft>
                <a:spcPts val="600"/>
              </a:spcAft>
            </a:pPr>
            <a:r>
              <a:rPr lang="en-US" altLang="ja-JP" sz="2400" b="1" dirty="0"/>
              <a:t>LSTM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25C89A-4CA9-463F-B084-0B2641B956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677" r="29301"/>
          <a:stretch/>
        </p:blipFill>
        <p:spPr>
          <a:xfrm>
            <a:off x="20" y="10"/>
            <a:ext cx="3476673" cy="6857990"/>
          </a:xfrm>
          <a:prstGeom prst="rect">
            <a:avLst/>
          </a:prstGeom>
          <a:effectLst/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011648" y="6364538"/>
            <a:ext cx="890069" cy="365125"/>
          </a:xfrm>
        </p:spPr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16F77370-7F48-49C1-8603-DB37AE8840E1}" type="slidenum">
              <a:rPr kumimoji="0" lang="ja-JP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ja-JP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2452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6863FC-BAC9-42A0-9B20-467A27D354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687" y="136524"/>
            <a:ext cx="8620626" cy="232130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ja-JP" altLang="en-US" sz="2400" dirty="0"/>
              <a:t>① </a:t>
            </a:r>
            <a:r>
              <a:rPr lang="en-US" altLang="ja-JP" sz="2400" dirty="0"/>
              <a:t>Google </a:t>
            </a:r>
            <a:r>
              <a:rPr lang="en-US" altLang="ja-JP" sz="2400" dirty="0" err="1"/>
              <a:t>Colaboratory</a:t>
            </a:r>
            <a:r>
              <a:rPr lang="en-US" altLang="ja-JP" sz="2400" dirty="0"/>
              <a:t> </a:t>
            </a:r>
            <a:r>
              <a:rPr lang="ja-JP" altLang="en-US" sz="2400" dirty="0"/>
              <a:t>のページを開く</a:t>
            </a:r>
            <a:endParaRPr lang="en-US" altLang="ja-JP" sz="2400" dirty="0"/>
          </a:p>
          <a:p>
            <a:pPr marL="0" indent="0">
              <a:buNone/>
            </a:pPr>
            <a:r>
              <a:rPr lang="en-US" altLang="ja-JP" sz="2400" dirty="0">
                <a:hlinkClick r:id="rId2"/>
              </a:rPr>
              <a:t>https://colab.research.google.com/drive/1qxh5l0iEPUm-QRTuEBSqBLd3V9KvqItK?usp=sharing</a:t>
            </a:r>
            <a:endParaRPr kumimoji="1" lang="ja-JP" altLang="en-US" sz="2400" dirty="0"/>
          </a:p>
          <a:p>
            <a:pPr marL="0" indent="0">
              <a:buNone/>
            </a:pPr>
            <a:r>
              <a:rPr lang="ja-JP" altLang="en-US" sz="2400" dirty="0"/>
              <a:t>② </a:t>
            </a:r>
            <a:r>
              <a:rPr lang="ja-JP" altLang="en-US" sz="2400" b="1" dirty="0"/>
              <a:t>「９－５．</a:t>
            </a:r>
            <a:r>
              <a:rPr lang="en-US" altLang="ja-JP" sz="2400" b="1" dirty="0"/>
              <a:t>LSTM </a:t>
            </a:r>
            <a:r>
              <a:rPr lang="ja-JP" altLang="en-US" sz="2400" b="1" dirty="0"/>
              <a:t>の基本」を確認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説明とプログラムと実行結果を確認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F14CFF6-D90C-4FC2-933B-FAA5C78DB5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0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9335237C-4FA5-3BBE-2BF0-96026489AC88}"/>
              </a:ext>
            </a:extLst>
          </p:cNvPr>
          <p:cNvSpPr txBox="1"/>
          <p:nvPr/>
        </p:nvSpPr>
        <p:spPr>
          <a:xfrm>
            <a:off x="1291913" y="6061500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実際のデータ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CFF0748-6A5B-9D21-AB2D-CE0E5D33B4E3}"/>
              </a:ext>
            </a:extLst>
          </p:cNvPr>
          <p:cNvSpPr txBox="1"/>
          <p:nvPr/>
        </p:nvSpPr>
        <p:spPr>
          <a:xfrm>
            <a:off x="5204177" y="6061500"/>
            <a:ext cx="32624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>
                <a:solidFill>
                  <a:srgbClr val="FF0000"/>
                </a:solidFill>
              </a:rPr>
              <a:t>過去データからの予測</a:t>
            </a: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8722DC4-D933-09F2-C418-E749F08A68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6787" y="2530532"/>
            <a:ext cx="4617213" cy="330237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8815C5A8-950F-D126-847A-85C83D6F20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30532"/>
            <a:ext cx="4295691" cy="330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1126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9F81A2-FDD7-A821-FE19-174AE60011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kumimoji="1" lang="ja-JP" altLang="en-US" sz="2400" dirty="0"/>
              <a:t>全体まとめ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DC3990-6DF9-24DE-1170-DD089FD492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751974"/>
            <a:ext cx="8461208" cy="610602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kumimoji="1" lang="ja-JP" altLang="en-US" b="1" u="sng" dirty="0"/>
              <a:t>時系列データ分析の基礎</a:t>
            </a:r>
            <a:endParaRPr kumimoji="1" lang="en-US" altLang="ja-JP" b="1" u="sng" dirty="0"/>
          </a:p>
          <a:p>
            <a:r>
              <a:rPr kumimoji="1" lang="ja-JP" altLang="en-US" sz="2800" b="1" dirty="0"/>
              <a:t>時系列データ</a:t>
            </a:r>
            <a:r>
              <a:rPr kumimoji="1" lang="ja-JP" altLang="en-US" sz="2800" dirty="0"/>
              <a:t>は、</a:t>
            </a:r>
            <a:r>
              <a:rPr kumimoji="1" lang="ja-JP" altLang="en-US" sz="2800" b="1" u="sng" dirty="0"/>
              <a:t>時間の経過に伴って</a:t>
            </a:r>
            <a:r>
              <a:rPr kumimoji="1" lang="ja-JP" altLang="en-US" sz="2800" dirty="0"/>
              <a:t>順序付けられた</a:t>
            </a:r>
            <a:r>
              <a:rPr kumimoji="1" lang="ja-JP" altLang="en-US" sz="2800" b="1" u="sng" dirty="0"/>
              <a:t>データの並び</a:t>
            </a:r>
            <a:endParaRPr lang="en-US" altLang="ja-JP" b="1" u="sng" dirty="0"/>
          </a:p>
          <a:p>
            <a:r>
              <a:rPr kumimoji="1" lang="ja-JP" altLang="en-US" sz="2800" dirty="0"/>
              <a:t>特徴は、</a:t>
            </a:r>
            <a:r>
              <a:rPr kumimoji="1" lang="ja-JP" altLang="en-US" sz="2800" b="1" dirty="0"/>
              <a:t>周期性</a:t>
            </a:r>
            <a:r>
              <a:rPr kumimoji="1" lang="ja-JP" altLang="en-US" sz="2800" dirty="0"/>
              <a:t>、</a:t>
            </a:r>
            <a:r>
              <a:rPr kumimoji="1" lang="ja-JP" altLang="en-US" sz="2800" b="1" dirty="0"/>
              <a:t>トレンド</a:t>
            </a:r>
            <a:r>
              <a:rPr kumimoji="1" lang="ja-JP" altLang="en-US" sz="2800" dirty="0"/>
              <a:t>、</a:t>
            </a:r>
            <a:r>
              <a:rPr kumimoji="1" lang="ja-JP" altLang="en-US" sz="2800" b="1" dirty="0"/>
              <a:t>特定のイベントや時期との関連性</a:t>
            </a:r>
            <a:endParaRPr lang="en-US" altLang="ja-JP" sz="2800" b="1" dirty="0"/>
          </a:p>
          <a:p>
            <a:endParaRPr kumimoji="1" lang="ja-JP" altLang="en-US" dirty="0"/>
          </a:p>
          <a:p>
            <a:pPr marL="0" indent="0">
              <a:buNone/>
            </a:pPr>
            <a:r>
              <a:rPr kumimoji="1" lang="ja-JP" altLang="en-US" b="1" u="sng" dirty="0"/>
              <a:t>平均と移動平均</a:t>
            </a:r>
            <a:endParaRPr kumimoji="1" lang="en-US" altLang="ja-JP" b="1" u="sng" dirty="0"/>
          </a:p>
          <a:p>
            <a:r>
              <a:rPr kumimoji="1" lang="ja-JP" altLang="en-US" sz="2800" dirty="0"/>
              <a:t>平均は、</a:t>
            </a:r>
            <a:r>
              <a:rPr kumimoji="1" lang="ja-JP" altLang="en-US" sz="2800" b="1" dirty="0"/>
              <a:t>データの「中心」である</a:t>
            </a:r>
            <a:r>
              <a:rPr kumimoji="1" lang="ja-JP" altLang="en-US" sz="2800" dirty="0"/>
              <a:t>。データの全体的な傾向を把握できる</a:t>
            </a:r>
            <a:endParaRPr kumimoji="1" lang="en-US" altLang="ja-JP" sz="2800" dirty="0"/>
          </a:p>
          <a:p>
            <a:r>
              <a:rPr kumimoji="1" lang="ja-JP" altLang="en-US" b="1" dirty="0"/>
              <a:t>移動平均</a:t>
            </a:r>
            <a:r>
              <a:rPr kumimoji="1" lang="ja-JP" altLang="en-US" dirty="0"/>
              <a:t>は、時系列データにおいて、</a:t>
            </a:r>
            <a:r>
              <a:rPr kumimoji="1" lang="ja-JP" altLang="en-US" b="1" dirty="0"/>
              <a:t>特定の期間にわたる平均値</a:t>
            </a:r>
            <a:r>
              <a:rPr kumimoji="1" lang="ja-JP" altLang="en-US" dirty="0"/>
              <a:t>を計算したもの。短期的な変動が滑らかになり、トレンドや周期性を分析しやすくなる。</a:t>
            </a:r>
            <a:endParaRPr kumimoji="1" lang="en-US" altLang="ja-JP" dirty="0"/>
          </a:p>
          <a:p>
            <a:pPr marL="0" indent="0">
              <a:buNone/>
            </a:pPr>
            <a:r>
              <a:rPr kumimoji="1" lang="en-US" altLang="ja-JP" b="1" u="sng" dirty="0"/>
              <a:t>Prophet</a:t>
            </a:r>
            <a:r>
              <a:rPr kumimoji="1" lang="ja-JP" altLang="en-US" b="1" u="sng" dirty="0"/>
              <a:t>ライブラリ</a:t>
            </a:r>
            <a:endParaRPr kumimoji="1" lang="en-US" altLang="ja-JP" b="1" u="sng" dirty="0"/>
          </a:p>
          <a:p>
            <a:r>
              <a:rPr lang="ja-JP" altLang="en-US" sz="2800" b="1" dirty="0"/>
              <a:t>時系列データ</a:t>
            </a:r>
            <a:r>
              <a:rPr lang="ja-JP" altLang="en-US" sz="2800" dirty="0"/>
              <a:t>に対して、</a:t>
            </a:r>
            <a:r>
              <a:rPr lang="ja-JP" altLang="en-US" sz="2800" b="1" dirty="0"/>
              <a:t>周期性、トレンド、特定のイベントや時期との関連性</a:t>
            </a:r>
            <a:r>
              <a:rPr lang="ja-JP" altLang="en-US" sz="2800" dirty="0"/>
              <a:t>を</a:t>
            </a:r>
            <a:r>
              <a:rPr lang="ja-JP" altLang="en-US" sz="2800" b="1" dirty="0"/>
              <a:t>分析</a:t>
            </a:r>
            <a:r>
              <a:rPr lang="ja-JP" altLang="en-US" sz="2800" dirty="0"/>
              <a:t>する機能を持つ</a:t>
            </a:r>
            <a:endParaRPr lang="en-US" altLang="ja-JP" sz="2800" dirty="0"/>
          </a:p>
          <a:p>
            <a:r>
              <a:rPr kumimoji="1" lang="ja-JP" altLang="en-US" sz="2800" dirty="0"/>
              <a:t>統計手法を基礎とする。線形モデルと非線形モデルを組み合わせた回帰モデル。</a:t>
            </a:r>
            <a:endParaRPr kumimoji="1" lang="en-US" altLang="ja-JP" b="1" u="sng" dirty="0"/>
          </a:p>
          <a:p>
            <a:pPr marL="0" indent="0">
              <a:buNone/>
            </a:pPr>
            <a:r>
              <a:rPr kumimoji="1" lang="ja-JP" altLang="en-US" b="1" u="sng" dirty="0"/>
              <a:t>ディープラーニングによる将来予測</a:t>
            </a:r>
            <a:endParaRPr kumimoji="1" lang="en-US" altLang="ja-JP" b="1" u="sng" dirty="0"/>
          </a:p>
          <a:p>
            <a:r>
              <a:rPr lang="ja-JP" altLang="en-US" sz="2800" b="1" dirty="0"/>
              <a:t>リカレントニューラルネットワーク </a:t>
            </a:r>
            <a:r>
              <a:rPr lang="en-US" altLang="ja-JP" sz="2800" b="1" dirty="0"/>
              <a:t>(RNN)</a:t>
            </a:r>
            <a:r>
              <a:rPr lang="ja-JP" altLang="en-US" sz="2800" dirty="0"/>
              <a:t>：</a:t>
            </a:r>
            <a:r>
              <a:rPr kumimoji="1" lang="ja-JP" altLang="en-US" sz="2800" b="1" dirty="0"/>
              <a:t>時系列データ</a:t>
            </a:r>
            <a:r>
              <a:rPr lang="ja-JP" altLang="en-US" sz="2800" dirty="0"/>
              <a:t>や、その他データの並び</a:t>
            </a:r>
            <a:r>
              <a:rPr kumimoji="1" lang="ja-JP" altLang="en-US" sz="2800" dirty="0"/>
              <a:t>に</a:t>
            </a:r>
            <a:r>
              <a:rPr kumimoji="1" lang="ja-JP" altLang="en-US" sz="2800" b="1" dirty="0"/>
              <a:t>適したニューラルネットワーク</a:t>
            </a:r>
            <a:r>
              <a:rPr kumimoji="1" lang="ja-JP" altLang="en-US" sz="2800" dirty="0"/>
              <a:t>の一種</a:t>
            </a:r>
            <a:endParaRPr kumimoji="1" lang="en-US" altLang="ja-JP" sz="2800" dirty="0"/>
          </a:p>
          <a:p>
            <a:r>
              <a:rPr lang="ja-JP" altLang="en-US" sz="2800" b="1" dirty="0"/>
              <a:t>長短期記憶 </a:t>
            </a:r>
            <a:r>
              <a:rPr lang="en-US" altLang="ja-JP" sz="2800" b="1" dirty="0"/>
              <a:t>(LSTM): </a:t>
            </a:r>
            <a:r>
              <a:rPr lang="en-US" altLang="ja-JP" sz="2800" dirty="0"/>
              <a:t>RNN</a:t>
            </a:r>
            <a:r>
              <a:rPr lang="ja-JP" altLang="en-US" sz="2800" dirty="0"/>
              <a:t>の一種．長期的な依存関係を学習する能力</a:t>
            </a:r>
            <a:endParaRPr lang="en-US" altLang="ja-JP" sz="2800" dirty="0"/>
          </a:p>
          <a:p>
            <a:r>
              <a:rPr kumimoji="1" lang="ja-JP" altLang="en-US" sz="2800" b="1" dirty="0"/>
              <a:t>統計手法との比較</a:t>
            </a:r>
            <a:r>
              <a:rPr lang="ja-JP" altLang="en-US" sz="2800" b="1" dirty="0"/>
              <a:t>：</a:t>
            </a:r>
            <a:r>
              <a:rPr lang="ja-JP" altLang="en-US" sz="2800" dirty="0"/>
              <a:t>ディープラーニングはより複雑なパターンをとらえ、</a:t>
            </a:r>
            <a:r>
              <a:rPr lang="ja-JP" altLang="en-US" sz="2800" b="1" dirty="0"/>
              <a:t>より高精度の予測を行う可能性</a:t>
            </a:r>
            <a:r>
              <a:rPr lang="ja-JP" altLang="en-US" sz="2800" dirty="0"/>
              <a:t>がある</a:t>
            </a:r>
            <a:endParaRPr lang="en-US" altLang="ja-JP" sz="2800" dirty="0"/>
          </a:p>
          <a:p>
            <a:endParaRPr lang="ja-JP" altLang="en-US" sz="2800" dirty="0"/>
          </a:p>
          <a:p>
            <a:pPr marL="0" indent="0">
              <a:buNone/>
            </a:pPr>
            <a:endParaRPr kumimoji="1" lang="en-US" altLang="ja-JP" b="1" u="sng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BC219C-8CC8-C3BF-7F41-51AD7B95F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65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937159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83C4A0-A5CC-6D4B-576A-8E8416B9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5" y="238539"/>
            <a:ext cx="8461208" cy="59408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自習①　移動平均の理解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 移動平均の基本概念を理解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この資料やインターネットで</a:t>
            </a:r>
            <a:r>
              <a:rPr lang="ja-JP" altLang="en-US" sz="2400" b="1" dirty="0"/>
              <a:t>「移動平均」とは何かをより深く調べ、その定義と計算方法を理解する。次に、自分の選んだ時系列データに移動平均をあてはめる</a:t>
            </a:r>
            <a:r>
              <a:rPr lang="ja-JP" altLang="en-US" sz="2400" dirty="0"/>
              <a:t>とどのようになりそうか、考察する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endParaRPr lang="en-US" altLang="ja-JP" sz="2400" dirty="0"/>
          </a:p>
          <a:p>
            <a:pPr marL="0" indent="0">
              <a:buNone/>
            </a:pPr>
            <a:r>
              <a:rPr kumimoji="1" lang="ja-JP" altLang="en-US" sz="2400" b="1" dirty="0"/>
              <a:t>移動平均</a:t>
            </a:r>
            <a:r>
              <a:rPr kumimoji="1" lang="ja-JP" altLang="en-US" sz="2400" dirty="0"/>
              <a:t>は、時系列データにおいて、</a:t>
            </a:r>
            <a:r>
              <a:rPr kumimoji="1" lang="ja-JP" altLang="en-US" sz="2400" b="1" dirty="0"/>
              <a:t>特定の期間にわたる平均値</a:t>
            </a:r>
            <a:r>
              <a:rPr kumimoji="1" lang="ja-JP" altLang="en-US" sz="2400" dirty="0"/>
              <a:t>を計算したもの。短期的な変動が滑らかになり、トレンドや周期性を分析しやすくなる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例：株価の移動平均からトレンドが見やすくなる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D257A9-6AC4-ADB1-7EAC-146DE9E0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66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1274718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83C4A0-A5CC-6D4B-576A-8E8416B9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5" y="136524"/>
            <a:ext cx="8461208" cy="5940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自習②　</a:t>
            </a:r>
            <a:r>
              <a:rPr lang="en-US" altLang="ja-JP" sz="2400" dirty="0"/>
              <a:t>RNN</a:t>
            </a:r>
            <a:r>
              <a:rPr lang="ja-JP" altLang="en-US" sz="2400" dirty="0"/>
              <a:t>と</a:t>
            </a:r>
            <a:r>
              <a:rPr lang="en-US" altLang="ja-JP" sz="2400" dirty="0"/>
              <a:t>LSTM </a:t>
            </a:r>
            <a:r>
              <a:rPr lang="ja-JP" altLang="en-US" sz="2400" dirty="0"/>
              <a:t>の基本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リカレントニューラルネットワーク（</a:t>
            </a:r>
            <a:r>
              <a:rPr lang="en-US" altLang="ja-JP" sz="2400" dirty="0"/>
              <a:t>RNN</a:t>
            </a:r>
            <a:r>
              <a:rPr lang="ja-JP" altLang="en-US" sz="2400" dirty="0"/>
              <a:t>）と </a:t>
            </a:r>
            <a:r>
              <a:rPr lang="en-US" altLang="ja-JP" sz="2400" dirty="0"/>
              <a:t>LSTM </a:t>
            </a:r>
            <a:r>
              <a:rPr lang="ja-JP" altLang="en-US" sz="2400" dirty="0"/>
              <a:t>の基本的な概念と違いを理解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この資料やインターネットで、</a:t>
            </a:r>
            <a:r>
              <a:rPr lang="en-US" altLang="ja-JP" sz="2400" b="1" dirty="0"/>
              <a:t>RNN</a:t>
            </a:r>
            <a:r>
              <a:rPr lang="ja-JP" altLang="en-US" sz="2400" b="1" dirty="0"/>
              <a:t>と</a:t>
            </a:r>
            <a:r>
              <a:rPr lang="en-US" altLang="ja-JP" sz="2400" b="1" dirty="0"/>
              <a:t>LSTM</a:t>
            </a:r>
            <a:r>
              <a:rPr lang="ja-JP" altLang="en-US" sz="2400" b="1" dirty="0"/>
              <a:t>について調べ</a:t>
            </a:r>
            <a:r>
              <a:rPr lang="ja-JP" altLang="en-US" sz="2400" dirty="0"/>
              <a:t>、それぞれの基本的な概念、機能、および違いを理解する。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r>
              <a:rPr lang="en-US" altLang="ja-JP" sz="2400" dirty="0"/>
              <a:t>LSTM</a:t>
            </a:r>
            <a:r>
              <a:rPr lang="ja-JP" altLang="en-US" sz="2400" dirty="0"/>
              <a:t>は</a:t>
            </a:r>
            <a:r>
              <a:rPr lang="en-US" altLang="ja-JP" sz="2400" dirty="0"/>
              <a:t>RNN</a:t>
            </a:r>
            <a:r>
              <a:rPr lang="ja-JP" altLang="en-US" sz="2400" dirty="0"/>
              <a:t>の一種で、</a:t>
            </a:r>
            <a:r>
              <a:rPr lang="en-US" altLang="ja-JP" sz="2400" dirty="0"/>
              <a:t>RNN</a:t>
            </a:r>
            <a:r>
              <a:rPr lang="ja-JP" altLang="en-US" sz="2400" dirty="0"/>
              <a:t>の弱点について改良が行われている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D257A9-6AC4-ADB1-7EAC-146DE9E0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67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821796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983C4A0-A5CC-6D4B-576A-8E8416B97E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235" y="136524"/>
            <a:ext cx="8461208" cy="59408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kumimoji="1" lang="ja-JP" altLang="en-US" sz="2400" dirty="0"/>
              <a:t>自習③　時系列データ分析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b="1" dirty="0"/>
              <a:t>目的</a:t>
            </a:r>
            <a:r>
              <a:rPr lang="en-US" altLang="ja-JP" sz="2400" b="1" dirty="0"/>
              <a:t>:</a:t>
            </a:r>
            <a:r>
              <a:rPr lang="ja-JP" altLang="en-US" sz="2400" dirty="0"/>
              <a:t>時系列データの特徴を理解</a:t>
            </a: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この資料やインターネットで</a:t>
            </a:r>
            <a:r>
              <a:rPr lang="ja-JP" altLang="en-US" sz="2400" b="1" dirty="0"/>
              <a:t>時系列データの特徴（周期性、トレンド、特定のイベントや時期との関連性など）</a:t>
            </a:r>
            <a:r>
              <a:rPr lang="ja-JP" altLang="en-US" sz="2400" dirty="0"/>
              <a:t>について調べ、それらをどのように分析するかをリサーチする</a:t>
            </a:r>
            <a:endParaRPr lang="en-US" altLang="ja-JP" sz="2400" dirty="0"/>
          </a:p>
          <a:p>
            <a:pPr marL="0" indent="0">
              <a:buNone/>
            </a:pPr>
            <a:endParaRPr kumimoji="1"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ヒント：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周期性（日々の変動など）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トレンド（長期的な</a:t>
            </a:r>
            <a:r>
              <a:rPr lang="ja-JP" altLang="en-US" sz="2400"/>
              <a:t>増加や減少や一定量の維持）</a:t>
            </a:r>
            <a:endParaRPr lang="en-US" altLang="ja-JP" sz="2400" dirty="0"/>
          </a:p>
          <a:p>
            <a:pPr marL="0" indent="0">
              <a:buNone/>
            </a:pPr>
            <a:r>
              <a:rPr lang="ja-JP" altLang="en-US" sz="2400" dirty="0"/>
              <a:t>特定のイベントや時期との関連性（正月は多いなど）</a:t>
            </a:r>
            <a:endParaRPr kumimoji="1" lang="ja-JP" altLang="en-US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D257A9-6AC4-ADB1-7EAC-146DE9E0F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05D82C-95A1-431E-8E38-AA614A14CDCF}" type="slidenum">
              <a:rPr kumimoji="1" lang="ja-JP" altLang="en-US" smtClean="0"/>
              <a:pPr/>
              <a:t>68</a:t>
            </a:fld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131346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6314D791-4D8A-4854-B8FC-6959656D09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914377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5076E76-3EB3-4269-8135-07CAB20E59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8" y="0"/>
            <a:ext cx="91437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90171" y="1741337"/>
            <a:ext cx="6611258" cy="2387918"/>
          </a:xfrm>
        </p:spPr>
        <p:txBody>
          <a:bodyPr anchor="b">
            <a:normAutofit/>
          </a:bodyPr>
          <a:lstStyle/>
          <a:p>
            <a:r>
              <a:rPr lang="en-US" altLang="ja-JP" sz="4500" dirty="0">
                <a:solidFill>
                  <a:schemeClr val="tx2"/>
                </a:solidFill>
              </a:rPr>
              <a:t>9-1. </a:t>
            </a:r>
            <a:r>
              <a:rPr lang="ja-JP" altLang="en-US" sz="4500" dirty="0">
                <a:solidFill>
                  <a:schemeClr val="tx2"/>
                </a:solidFill>
              </a:rPr>
              <a:t>イントロダクション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81BB6C5D-5D04-49F7-B5F6-C3E1CB233D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44128" y="4200522"/>
            <a:ext cx="5055514" cy="682079"/>
          </a:xfrm>
        </p:spPr>
        <p:txBody>
          <a:bodyPr>
            <a:normAutofit/>
          </a:bodyPr>
          <a:lstStyle/>
          <a:p>
            <a:endParaRPr kumimoji="1" lang="ja-JP" altLang="en-US">
              <a:solidFill>
                <a:schemeClr val="tx2"/>
              </a:solidFill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EB3C7E5-50E1-4F9E-AEA3-A6D219039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28" y="0"/>
            <a:ext cx="3872286" cy="3153018"/>
            <a:chOff x="6867015" y="-1"/>
            <a:chExt cx="5324985" cy="3251912"/>
          </a:xfrm>
          <a:solidFill>
            <a:schemeClr val="accent5">
              <a:alpha val="10000"/>
            </a:schemeClr>
          </a:solidFill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0233B5C-C5A9-48C0-8C07-21E6F6B36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867015" y="-1"/>
              <a:ext cx="5324985" cy="3251912"/>
            </a:xfrm>
            <a:custGeom>
              <a:avLst/>
              <a:gdLst>
                <a:gd name="connsiteX0" fmla="*/ 0 w 5324985"/>
                <a:gd name="connsiteY0" fmla="*/ 0 h 3251912"/>
                <a:gd name="connsiteX1" fmla="*/ 36826 w 5324985"/>
                <a:gd name="connsiteY1" fmla="*/ 0 h 3251912"/>
                <a:gd name="connsiteX2" fmla="*/ 45003 w 5324985"/>
                <a:gd name="connsiteY2" fmla="*/ 152909 h 3251912"/>
                <a:gd name="connsiteX3" fmla="*/ 68956 w 5324985"/>
                <a:gd name="connsiteY3" fmla="*/ 308600 h 3251912"/>
                <a:gd name="connsiteX4" fmla="*/ 167774 w 5324985"/>
                <a:gd name="connsiteY4" fmla="*/ 607968 h 3251912"/>
                <a:gd name="connsiteX5" fmla="*/ 201857 w 5324985"/>
                <a:gd name="connsiteY5" fmla="*/ 679539 h 3251912"/>
                <a:gd name="connsiteX6" fmla="*/ 239741 w 5324985"/>
                <a:gd name="connsiteY6" fmla="*/ 749488 h 3251912"/>
                <a:gd name="connsiteX7" fmla="*/ 323724 w 5324985"/>
                <a:gd name="connsiteY7" fmla="*/ 885101 h 3251912"/>
                <a:gd name="connsiteX8" fmla="*/ 416412 w 5324985"/>
                <a:gd name="connsiteY8" fmla="*/ 1016081 h 3251912"/>
                <a:gd name="connsiteX9" fmla="*/ 515719 w 5324985"/>
                <a:gd name="connsiteY9" fmla="*/ 1143356 h 3251912"/>
                <a:gd name="connsiteX10" fmla="*/ 722427 w 5324985"/>
                <a:gd name="connsiteY10" fmla="*/ 1395127 h 3251912"/>
                <a:gd name="connsiteX11" fmla="*/ 825780 w 5324985"/>
                <a:gd name="connsiteY11" fmla="*/ 1522749 h 3251912"/>
                <a:gd name="connsiteX12" fmla="*/ 926314 w 5324985"/>
                <a:gd name="connsiteY12" fmla="*/ 1651992 h 3251912"/>
                <a:gd name="connsiteX13" fmla="*/ 1026848 w 5324985"/>
                <a:gd name="connsiteY13" fmla="*/ 1776836 h 3251912"/>
                <a:gd name="connsiteX14" fmla="*/ 1131918 w 5324985"/>
                <a:gd name="connsiteY14" fmla="*/ 1897393 h 3251912"/>
                <a:gd name="connsiteX15" fmla="*/ 1354688 w 5324985"/>
                <a:gd name="connsiteY15" fmla="*/ 2124728 h 3251912"/>
                <a:gd name="connsiteX16" fmla="*/ 1855027 w 5324985"/>
                <a:gd name="connsiteY16" fmla="*/ 2504236 h 3251912"/>
                <a:gd name="connsiteX17" fmla="*/ 2131618 w 5324985"/>
                <a:gd name="connsiteY17" fmla="*/ 2646913 h 3251912"/>
                <a:gd name="connsiteX18" fmla="*/ 2423534 w 5324985"/>
                <a:gd name="connsiteY18" fmla="*/ 2754732 h 3251912"/>
                <a:gd name="connsiteX19" fmla="*/ 2727588 w 5324985"/>
                <a:gd name="connsiteY19" fmla="*/ 2829197 h 3251912"/>
                <a:gd name="connsiteX20" fmla="*/ 3041083 w 5324985"/>
                <a:gd name="connsiteY20" fmla="*/ 2870890 h 3251912"/>
                <a:gd name="connsiteX21" fmla="*/ 3360340 w 5324985"/>
                <a:gd name="connsiteY21" fmla="*/ 2883976 h 3251912"/>
                <a:gd name="connsiteX22" fmla="*/ 3439663 w 5324985"/>
                <a:gd name="connsiteY22" fmla="*/ 2883396 h 3251912"/>
                <a:gd name="connsiteX23" fmla="*/ 3478529 w 5324985"/>
                <a:gd name="connsiteY23" fmla="*/ 2882471 h 3251912"/>
                <a:gd name="connsiteX24" fmla="*/ 3517271 w 5324985"/>
                <a:gd name="connsiteY24" fmla="*/ 2880616 h 3251912"/>
                <a:gd name="connsiteX25" fmla="*/ 3671260 w 5324985"/>
                <a:gd name="connsiteY25" fmla="*/ 2867878 h 3251912"/>
                <a:gd name="connsiteX26" fmla="*/ 4265268 w 5324985"/>
                <a:gd name="connsiteY26" fmla="*/ 2716283 h 3251912"/>
                <a:gd name="connsiteX27" fmla="*/ 4546395 w 5324985"/>
                <a:gd name="connsiteY27" fmla="*/ 2584724 h 3251912"/>
                <a:gd name="connsiteX28" fmla="*/ 4817837 w 5324985"/>
                <a:gd name="connsiteY28" fmla="*/ 2424674 h 3251912"/>
                <a:gd name="connsiteX29" fmla="*/ 5081677 w 5324985"/>
                <a:gd name="connsiteY29" fmla="*/ 2243548 h 3251912"/>
                <a:gd name="connsiteX30" fmla="*/ 5211881 w 5324985"/>
                <a:gd name="connsiteY30" fmla="*/ 2147658 h 3251912"/>
                <a:gd name="connsiteX31" fmla="*/ 5324985 w 5324985"/>
                <a:gd name="connsiteY31" fmla="*/ 2062128 h 3251912"/>
                <a:gd name="connsiteX32" fmla="*/ 5324985 w 5324985"/>
                <a:gd name="connsiteY32" fmla="*/ 2514993 h 3251912"/>
                <a:gd name="connsiteX33" fmla="*/ 5314867 w 5324985"/>
                <a:gd name="connsiteY33" fmla="*/ 2522881 h 3251912"/>
                <a:gd name="connsiteX34" fmla="*/ 5038276 w 5324985"/>
                <a:gd name="connsiteY34" fmla="*/ 2722421 h 3251912"/>
                <a:gd name="connsiteX35" fmla="*/ 4741701 w 5324985"/>
                <a:gd name="connsiteY35" fmla="*/ 2904937 h 3251912"/>
                <a:gd name="connsiteX36" fmla="*/ 4420728 w 5324985"/>
                <a:gd name="connsiteY36" fmla="*/ 3058848 h 3251912"/>
                <a:gd name="connsiteX37" fmla="*/ 3717481 w 5324985"/>
                <a:gd name="connsiteY37" fmla="*/ 3237079 h 3251912"/>
                <a:gd name="connsiteX38" fmla="*/ 3535661 w 5324985"/>
                <a:gd name="connsiteY38" fmla="*/ 3249934 h 3251912"/>
                <a:gd name="connsiteX39" fmla="*/ 3490175 w 5324985"/>
                <a:gd name="connsiteY39" fmla="*/ 3251555 h 3251912"/>
                <a:gd name="connsiteX40" fmla="*/ 3444813 w 5324985"/>
                <a:gd name="connsiteY40" fmla="*/ 3251787 h 3251912"/>
                <a:gd name="connsiteX41" fmla="*/ 3355681 w 5324985"/>
                <a:gd name="connsiteY41" fmla="*/ 3250745 h 3251912"/>
                <a:gd name="connsiteX42" fmla="*/ 3179011 w 5324985"/>
                <a:gd name="connsiteY42" fmla="*/ 3243795 h 3251912"/>
                <a:gd name="connsiteX43" fmla="*/ 3002217 w 5324985"/>
                <a:gd name="connsiteY43" fmla="*/ 3227814 h 3251912"/>
                <a:gd name="connsiteX44" fmla="*/ 2650103 w 5324985"/>
                <a:gd name="connsiteY44" fmla="*/ 3170836 h 3251912"/>
                <a:gd name="connsiteX45" fmla="*/ 2305836 w 5324985"/>
                <a:gd name="connsiteY45" fmla="*/ 3072514 h 3251912"/>
                <a:gd name="connsiteX46" fmla="*/ 1978611 w 5324985"/>
                <a:gd name="connsiteY46" fmla="*/ 2929952 h 3251912"/>
                <a:gd name="connsiteX47" fmla="*/ 1678235 w 5324985"/>
                <a:gd name="connsiteY47" fmla="*/ 2744424 h 3251912"/>
                <a:gd name="connsiteX48" fmla="*/ 1175688 w 5324985"/>
                <a:gd name="connsiteY48" fmla="*/ 2277018 h 3251912"/>
                <a:gd name="connsiteX49" fmla="*/ 971310 w 5324985"/>
                <a:gd name="connsiteY49" fmla="*/ 2012044 h 3251912"/>
                <a:gd name="connsiteX50" fmla="*/ 790717 w 5324985"/>
                <a:gd name="connsiteY50" fmla="*/ 1735723 h 3251912"/>
                <a:gd name="connsiteX51" fmla="*/ 706488 w 5324985"/>
                <a:gd name="connsiteY51" fmla="*/ 1598604 h 3251912"/>
                <a:gd name="connsiteX52" fmla="*/ 618951 w 5324985"/>
                <a:gd name="connsiteY52" fmla="*/ 1463802 h 3251912"/>
                <a:gd name="connsiteX53" fmla="*/ 436273 w 5324985"/>
                <a:gd name="connsiteY53" fmla="*/ 1195355 h 3251912"/>
                <a:gd name="connsiteX54" fmla="*/ 346896 w 5324985"/>
                <a:gd name="connsiteY54" fmla="*/ 1058816 h 3251912"/>
                <a:gd name="connsiteX55" fmla="*/ 261809 w 5324985"/>
                <a:gd name="connsiteY55" fmla="*/ 919264 h 3251912"/>
                <a:gd name="connsiteX56" fmla="*/ 118487 w 5324985"/>
                <a:gd name="connsiteY56" fmla="*/ 626498 h 3251912"/>
                <a:gd name="connsiteX57" fmla="*/ 28130 w 5324985"/>
                <a:gd name="connsiteY57" fmla="*/ 315781 h 3251912"/>
                <a:gd name="connsiteX58" fmla="*/ 6751 w 5324985"/>
                <a:gd name="connsiteY58" fmla="*/ 156195 h 3251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5324985" h="3251912">
                  <a:moveTo>
                    <a:pt x="0" y="0"/>
                  </a:moveTo>
                  <a:lnTo>
                    <a:pt x="36826" y="0"/>
                  </a:lnTo>
                  <a:lnTo>
                    <a:pt x="45003" y="152909"/>
                  </a:lnTo>
                  <a:cubicBezTo>
                    <a:pt x="50351" y="205154"/>
                    <a:pt x="58290" y="257123"/>
                    <a:pt x="68956" y="308600"/>
                  </a:cubicBezTo>
                  <a:cubicBezTo>
                    <a:pt x="91393" y="411324"/>
                    <a:pt x="123882" y="511847"/>
                    <a:pt x="167774" y="607968"/>
                  </a:cubicBezTo>
                  <a:cubicBezTo>
                    <a:pt x="178195" y="632173"/>
                    <a:pt x="190333" y="655798"/>
                    <a:pt x="201857" y="679539"/>
                  </a:cubicBezTo>
                  <a:cubicBezTo>
                    <a:pt x="214363" y="702933"/>
                    <a:pt x="226255" y="726557"/>
                    <a:pt x="239741" y="749488"/>
                  </a:cubicBezTo>
                  <a:cubicBezTo>
                    <a:pt x="265488" y="795812"/>
                    <a:pt x="294176" y="840746"/>
                    <a:pt x="323724" y="885101"/>
                  </a:cubicBezTo>
                  <a:cubicBezTo>
                    <a:pt x="353149" y="929572"/>
                    <a:pt x="384657" y="972885"/>
                    <a:pt x="416412" y="1016081"/>
                  </a:cubicBezTo>
                  <a:cubicBezTo>
                    <a:pt x="448655" y="1058931"/>
                    <a:pt x="482127" y="1101202"/>
                    <a:pt x="515719" y="1143356"/>
                  </a:cubicBezTo>
                  <a:cubicBezTo>
                    <a:pt x="583027" y="1227782"/>
                    <a:pt x="653402" y="1310470"/>
                    <a:pt x="722427" y="1395127"/>
                  </a:cubicBezTo>
                  <a:cubicBezTo>
                    <a:pt x="757123" y="1437282"/>
                    <a:pt x="791697" y="1479783"/>
                    <a:pt x="825780" y="1522749"/>
                  </a:cubicBezTo>
                  <a:cubicBezTo>
                    <a:pt x="859742" y="1565367"/>
                    <a:pt x="893457" y="1610649"/>
                    <a:pt x="926314" y="1651992"/>
                  </a:cubicBezTo>
                  <a:cubicBezTo>
                    <a:pt x="958927" y="1694379"/>
                    <a:pt x="993132" y="1735492"/>
                    <a:pt x="1026848" y="1776836"/>
                  </a:cubicBezTo>
                  <a:cubicBezTo>
                    <a:pt x="1061545" y="1817485"/>
                    <a:pt x="1095996" y="1858133"/>
                    <a:pt x="1131918" y="1897393"/>
                  </a:cubicBezTo>
                  <a:cubicBezTo>
                    <a:pt x="1203273" y="1976376"/>
                    <a:pt x="1277447" y="2052463"/>
                    <a:pt x="1354688" y="2124728"/>
                  </a:cubicBezTo>
                  <a:cubicBezTo>
                    <a:pt x="1509411" y="2268911"/>
                    <a:pt x="1676396" y="2397575"/>
                    <a:pt x="1855027" y="2504236"/>
                  </a:cubicBezTo>
                  <a:cubicBezTo>
                    <a:pt x="1944528" y="2557277"/>
                    <a:pt x="2036357" y="2605917"/>
                    <a:pt x="2131618" y="2646913"/>
                  </a:cubicBezTo>
                  <a:cubicBezTo>
                    <a:pt x="2226267" y="2689068"/>
                    <a:pt x="2323981" y="2724622"/>
                    <a:pt x="2423534" y="2754732"/>
                  </a:cubicBezTo>
                  <a:cubicBezTo>
                    <a:pt x="2523087" y="2784958"/>
                    <a:pt x="2624602" y="2809394"/>
                    <a:pt x="2727588" y="2829197"/>
                  </a:cubicBezTo>
                  <a:cubicBezTo>
                    <a:pt x="2830698" y="2848653"/>
                    <a:pt x="2935522" y="2861971"/>
                    <a:pt x="3041083" y="2870890"/>
                  </a:cubicBezTo>
                  <a:cubicBezTo>
                    <a:pt x="3146644" y="2879922"/>
                    <a:pt x="3253307" y="2883860"/>
                    <a:pt x="3360340" y="2883976"/>
                  </a:cubicBezTo>
                  <a:cubicBezTo>
                    <a:pt x="3387067" y="2883976"/>
                    <a:pt x="3414162" y="2884439"/>
                    <a:pt x="3439663" y="2883396"/>
                  </a:cubicBezTo>
                  <a:lnTo>
                    <a:pt x="3478529" y="2882471"/>
                  </a:lnTo>
                  <a:lnTo>
                    <a:pt x="3517271" y="2880616"/>
                  </a:lnTo>
                  <a:cubicBezTo>
                    <a:pt x="3568887" y="2878417"/>
                    <a:pt x="3620257" y="2873552"/>
                    <a:pt x="3671260" y="2867878"/>
                  </a:cubicBezTo>
                  <a:cubicBezTo>
                    <a:pt x="3875515" y="2844253"/>
                    <a:pt x="4074253" y="2792486"/>
                    <a:pt x="4265268" y="2716283"/>
                  </a:cubicBezTo>
                  <a:cubicBezTo>
                    <a:pt x="4361020" y="2678529"/>
                    <a:pt x="4454444" y="2633710"/>
                    <a:pt x="4546395" y="2584724"/>
                  </a:cubicBezTo>
                  <a:cubicBezTo>
                    <a:pt x="4638470" y="2535967"/>
                    <a:pt x="4728827" y="2481885"/>
                    <a:pt x="4817837" y="2424674"/>
                  </a:cubicBezTo>
                  <a:cubicBezTo>
                    <a:pt x="4906846" y="2367348"/>
                    <a:pt x="4994385" y="2306317"/>
                    <a:pt x="5081677" y="2243548"/>
                  </a:cubicBezTo>
                  <a:cubicBezTo>
                    <a:pt x="5125201" y="2212164"/>
                    <a:pt x="5168603" y="2179969"/>
                    <a:pt x="5211881" y="2147658"/>
                  </a:cubicBezTo>
                  <a:lnTo>
                    <a:pt x="5324985" y="2062128"/>
                  </a:lnTo>
                  <a:lnTo>
                    <a:pt x="5324985" y="2514993"/>
                  </a:lnTo>
                  <a:lnTo>
                    <a:pt x="5314867" y="2522881"/>
                  </a:lnTo>
                  <a:cubicBezTo>
                    <a:pt x="5225490" y="2591325"/>
                    <a:pt x="5133783" y="2658379"/>
                    <a:pt x="5038276" y="2722421"/>
                  </a:cubicBezTo>
                  <a:cubicBezTo>
                    <a:pt x="4942892" y="2786348"/>
                    <a:pt x="4844810" y="2848422"/>
                    <a:pt x="4741701" y="2904937"/>
                  </a:cubicBezTo>
                  <a:cubicBezTo>
                    <a:pt x="4638592" y="2961337"/>
                    <a:pt x="4531929" y="3013683"/>
                    <a:pt x="4420728" y="3058848"/>
                  </a:cubicBezTo>
                  <a:cubicBezTo>
                    <a:pt x="4199063" y="3150338"/>
                    <a:pt x="3959621" y="3211485"/>
                    <a:pt x="3717481" y="3237079"/>
                  </a:cubicBezTo>
                  <a:cubicBezTo>
                    <a:pt x="3656914" y="3243101"/>
                    <a:pt x="3596227" y="3247966"/>
                    <a:pt x="3535661" y="3249934"/>
                  </a:cubicBezTo>
                  <a:lnTo>
                    <a:pt x="3490175" y="3251555"/>
                  </a:lnTo>
                  <a:lnTo>
                    <a:pt x="3444813" y="3251787"/>
                  </a:lnTo>
                  <a:cubicBezTo>
                    <a:pt x="3414162" y="3252250"/>
                    <a:pt x="3385105" y="3251324"/>
                    <a:pt x="3355681" y="3250745"/>
                  </a:cubicBezTo>
                  <a:cubicBezTo>
                    <a:pt x="3296954" y="3250050"/>
                    <a:pt x="3237860" y="3246692"/>
                    <a:pt x="3179011" y="3243795"/>
                  </a:cubicBezTo>
                  <a:cubicBezTo>
                    <a:pt x="3120039" y="3239164"/>
                    <a:pt x="3061067" y="3234878"/>
                    <a:pt x="3002217" y="3227814"/>
                  </a:cubicBezTo>
                  <a:cubicBezTo>
                    <a:pt x="2884397" y="3214496"/>
                    <a:pt x="2766699" y="3196314"/>
                    <a:pt x="2650103" y="3170836"/>
                  </a:cubicBezTo>
                  <a:cubicBezTo>
                    <a:pt x="2533510" y="3145358"/>
                    <a:pt x="2418263" y="3112583"/>
                    <a:pt x="2305836" y="3072514"/>
                  </a:cubicBezTo>
                  <a:cubicBezTo>
                    <a:pt x="2193410" y="3032328"/>
                    <a:pt x="2083926" y="2984383"/>
                    <a:pt x="1978611" y="2929952"/>
                  </a:cubicBezTo>
                  <a:cubicBezTo>
                    <a:pt x="1873663" y="2874711"/>
                    <a:pt x="1772884" y="2812985"/>
                    <a:pt x="1678235" y="2744424"/>
                  </a:cubicBezTo>
                  <a:cubicBezTo>
                    <a:pt x="1488201" y="2608001"/>
                    <a:pt x="1321708" y="2448068"/>
                    <a:pt x="1175688" y="2277018"/>
                  </a:cubicBezTo>
                  <a:cubicBezTo>
                    <a:pt x="1102985" y="2191086"/>
                    <a:pt x="1035309" y="2102377"/>
                    <a:pt x="971310" y="2012044"/>
                  </a:cubicBezTo>
                  <a:cubicBezTo>
                    <a:pt x="907188" y="1921714"/>
                    <a:pt x="847358" y="1829413"/>
                    <a:pt x="790717" y="1735723"/>
                  </a:cubicBezTo>
                  <a:cubicBezTo>
                    <a:pt x="761782" y="1688357"/>
                    <a:pt x="735300" y="1644002"/>
                    <a:pt x="706488" y="1598604"/>
                  </a:cubicBezTo>
                  <a:cubicBezTo>
                    <a:pt x="677922" y="1553555"/>
                    <a:pt x="648866" y="1508505"/>
                    <a:pt x="618951" y="1463802"/>
                  </a:cubicBezTo>
                  <a:lnTo>
                    <a:pt x="436273" y="1195355"/>
                  </a:lnTo>
                  <a:cubicBezTo>
                    <a:pt x="405990" y="1150189"/>
                    <a:pt x="376075" y="1104792"/>
                    <a:pt x="346896" y="1058816"/>
                  </a:cubicBezTo>
                  <a:cubicBezTo>
                    <a:pt x="317716" y="1012838"/>
                    <a:pt x="288782" y="966747"/>
                    <a:pt x="261809" y="919264"/>
                  </a:cubicBezTo>
                  <a:cubicBezTo>
                    <a:pt x="207742" y="824764"/>
                    <a:pt x="158088" y="727485"/>
                    <a:pt x="118487" y="626498"/>
                  </a:cubicBezTo>
                  <a:cubicBezTo>
                    <a:pt x="78151" y="525859"/>
                    <a:pt x="48237" y="421515"/>
                    <a:pt x="28130" y="315781"/>
                  </a:cubicBezTo>
                  <a:cubicBezTo>
                    <a:pt x="18506" y="262914"/>
                    <a:pt x="11425" y="209642"/>
                    <a:pt x="6751" y="15619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10F3AF96-AAC1-41E3-9F66-0A6277845D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16467" y="-1"/>
              <a:ext cx="5275533" cy="2980757"/>
            </a:xfrm>
            <a:custGeom>
              <a:avLst/>
              <a:gdLst>
                <a:gd name="connsiteX0" fmla="*/ 0 w 5275533"/>
                <a:gd name="connsiteY0" fmla="*/ 0 h 2980757"/>
                <a:gd name="connsiteX1" fmla="*/ 201166 w 5275533"/>
                <a:gd name="connsiteY1" fmla="*/ 0 h 2980757"/>
                <a:gd name="connsiteX2" fmla="*/ 206734 w 5275533"/>
                <a:gd name="connsiteY2" fmla="*/ 89286 h 2980757"/>
                <a:gd name="connsiteX3" fmla="*/ 232051 w 5275533"/>
                <a:gd name="connsiteY3" fmla="*/ 226897 h 2980757"/>
                <a:gd name="connsiteX4" fmla="*/ 332707 w 5275533"/>
                <a:gd name="connsiteY4" fmla="*/ 487120 h 2980757"/>
                <a:gd name="connsiteX5" fmla="*/ 402959 w 5275533"/>
                <a:gd name="connsiteY5" fmla="*/ 609647 h 2980757"/>
                <a:gd name="connsiteX6" fmla="*/ 483631 w 5275533"/>
                <a:gd name="connsiteY6" fmla="*/ 728236 h 2980757"/>
                <a:gd name="connsiteX7" fmla="*/ 669986 w 5275533"/>
                <a:gd name="connsiteY7" fmla="*/ 957424 h 2980757"/>
                <a:gd name="connsiteX8" fmla="*/ 871667 w 5275533"/>
                <a:gd name="connsiteY8" fmla="*/ 1188348 h 2980757"/>
                <a:gd name="connsiteX9" fmla="*/ 971956 w 5275533"/>
                <a:gd name="connsiteY9" fmla="*/ 1308905 h 2980757"/>
                <a:gd name="connsiteX10" fmla="*/ 1020139 w 5275533"/>
                <a:gd name="connsiteY10" fmla="*/ 1368084 h 2980757"/>
                <a:gd name="connsiteX11" fmla="*/ 1067340 w 5275533"/>
                <a:gd name="connsiteY11" fmla="*/ 1424715 h 2980757"/>
                <a:gd name="connsiteX12" fmla="*/ 1472909 w 5275533"/>
                <a:gd name="connsiteY12" fmla="*/ 1843252 h 2980757"/>
                <a:gd name="connsiteX13" fmla="*/ 1688567 w 5275533"/>
                <a:gd name="connsiteY13" fmla="*/ 2031559 h 2980757"/>
                <a:gd name="connsiteX14" fmla="*/ 1914401 w 5275533"/>
                <a:gd name="connsiteY14" fmla="*/ 2205156 h 2980757"/>
                <a:gd name="connsiteX15" fmla="*/ 2418909 w 5275533"/>
                <a:gd name="connsiteY15" fmla="*/ 2479741 h 2980757"/>
                <a:gd name="connsiteX16" fmla="*/ 2701141 w 5275533"/>
                <a:gd name="connsiteY16" fmla="*/ 2557333 h 2980757"/>
                <a:gd name="connsiteX17" fmla="*/ 2773475 w 5275533"/>
                <a:gd name="connsiteY17" fmla="*/ 2570999 h 2980757"/>
                <a:gd name="connsiteX18" fmla="*/ 2846424 w 5275533"/>
                <a:gd name="connsiteY18" fmla="*/ 2582465 h 2980757"/>
                <a:gd name="connsiteX19" fmla="*/ 2993669 w 5275533"/>
                <a:gd name="connsiteY19" fmla="*/ 2598909 h 2980757"/>
                <a:gd name="connsiteX20" fmla="*/ 3067721 w 5275533"/>
                <a:gd name="connsiteY20" fmla="*/ 2604237 h 2980757"/>
                <a:gd name="connsiteX21" fmla="*/ 3142019 w 5275533"/>
                <a:gd name="connsiteY21" fmla="*/ 2607943 h 2980757"/>
                <a:gd name="connsiteX22" fmla="*/ 3216561 w 5275533"/>
                <a:gd name="connsiteY22" fmla="*/ 2609564 h 2980757"/>
                <a:gd name="connsiteX23" fmla="*/ 3291225 w 5275533"/>
                <a:gd name="connsiteY23" fmla="*/ 2609217 h 2980757"/>
                <a:gd name="connsiteX24" fmla="*/ 3328619 w 5275533"/>
                <a:gd name="connsiteY24" fmla="*/ 2608869 h 2980757"/>
                <a:gd name="connsiteX25" fmla="*/ 3364665 w 5275533"/>
                <a:gd name="connsiteY25" fmla="*/ 2607363 h 2980757"/>
                <a:gd name="connsiteX26" fmla="*/ 3400587 w 5275533"/>
                <a:gd name="connsiteY26" fmla="*/ 2605627 h 2980757"/>
                <a:gd name="connsiteX27" fmla="*/ 3436387 w 5275533"/>
                <a:gd name="connsiteY27" fmla="*/ 2602847 h 2980757"/>
                <a:gd name="connsiteX28" fmla="*/ 3578361 w 5275533"/>
                <a:gd name="connsiteY28" fmla="*/ 2586286 h 2980757"/>
                <a:gd name="connsiteX29" fmla="*/ 4119159 w 5275533"/>
                <a:gd name="connsiteY29" fmla="*/ 2418594 h 2980757"/>
                <a:gd name="connsiteX30" fmla="*/ 4618765 w 5275533"/>
                <a:gd name="connsiteY30" fmla="*/ 2124668 h 2980757"/>
                <a:gd name="connsiteX31" fmla="*/ 4739895 w 5275533"/>
                <a:gd name="connsiteY31" fmla="*/ 2038275 h 2980757"/>
                <a:gd name="connsiteX32" fmla="*/ 4861027 w 5275533"/>
                <a:gd name="connsiteY32" fmla="*/ 1948986 h 2980757"/>
                <a:gd name="connsiteX33" fmla="*/ 5106354 w 5275533"/>
                <a:gd name="connsiteY33" fmla="*/ 1763690 h 2980757"/>
                <a:gd name="connsiteX34" fmla="*/ 5275533 w 5275533"/>
                <a:gd name="connsiteY34" fmla="*/ 1641017 h 2980757"/>
                <a:gd name="connsiteX35" fmla="*/ 5275533 w 5275533"/>
                <a:gd name="connsiteY35" fmla="*/ 2257481 h 2980757"/>
                <a:gd name="connsiteX36" fmla="*/ 5168881 w 5275533"/>
                <a:gd name="connsiteY36" fmla="*/ 2332084 h 2980757"/>
                <a:gd name="connsiteX37" fmla="*/ 5036225 w 5275533"/>
                <a:gd name="connsiteY37" fmla="*/ 2421489 h 2980757"/>
                <a:gd name="connsiteX38" fmla="*/ 4899401 w 5275533"/>
                <a:gd name="connsiteY38" fmla="*/ 2508347 h 2980757"/>
                <a:gd name="connsiteX39" fmla="*/ 4612145 w 5275533"/>
                <a:gd name="connsiteY39" fmla="*/ 2671407 h 2980757"/>
                <a:gd name="connsiteX40" fmla="*/ 4303187 w 5275533"/>
                <a:gd name="connsiteY40" fmla="*/ 2810030 h 2980757"/>
                <a:gd name="connsiteX41" fmla="*/ 3630835 w 5275533"/>
                <a:gd name="connsiteY41" fmla="*/ 2969500 h 2980757"/>
                <a:gd name="connsiteX42" fmla="*/ 3457719 w 5275533"/>
                <a:gd name="connsiteY42" fmla="*/ 2979808 h 2980757"/>
                <a:gd name="connsiteX43" fmla="*/ 3414441 w 5275533"/>
                <a:gd name="connsiteY43" fmla="*/ 2980733 h 2980757"/>
                <a:gd name="connsiteX44" fmla="*/ 3371285 w 5275533"/>
                <a:gd name="connsiteY44" fmla="*/ 2980502 h 2980757"/>
                <a:gd name="connsiteX45" fmla="*/ 3328252 w 5275533"/>
                <a:gd name="connsiteY45" fmla="*/ 2980039 h 2980757"/>
                <a:gd name="connsiteX46" fmla="*/ 3286445 w 5275533"/>
                <a:gd name="connsiteY46" fmla="*/ 2978534 h 2980757"/>
                <a:gd name="connsiteX47" fmla="*/ 2952475 w 5275533"/>
                <a:gd name="connsiteY47" fmla="*/ 2953402 h 2980757"/>
                <a:gd name="connsiteX48" fmla="*/ 2620591 w 5275533"/>
                <a:gd name="connsiteY48" fmla="*/ 2898046 h 2980757"/>
                <a:gd name="connsiteX49" fmla="*/ 2294591 w 5275533"/>
                <a:gd name="connsiteY49" fmla="*/ 2811305 h 2980757"/>
                <a:gd name="connsiteX50" fmla="*/ 1670544 w 5275533"/>
                <a:gd name="connsiteY50" fmla="*/ 2550501 h 2980757"/>
                <a:gd name="connsiteX51" fmla="*/ 1144703 w 5275533"/>
                <a:gd name="connsiteY51" fmla="*/ 2144472 h 2980757"/>
                <a:gd name="connsiteX52" fmla="*/ 931497 w 5275533"/>
                <a:gd name="connsiteY52" fmla="*/ 1900114 h 2980757"/>
                <a:gd name="connsiteX53" fmla="*/ 745265 w 5275533"/>
                <a:gd name="connsiteY53" fmla="*/ 1641395 h 2980757"/>
                <a:gd name="connsiteX54" fmla="*/ 701741 w 5275533"/>
                <a:gd name="connsiteY54" fmla="*/ 1575500 h 2980757"/>
                <a:gd name="connsiteX55" fmla="*/ 660178 w 5275533"/>
                <a:gd name="connsiteY55" fmla="*/ 1511573 h 2980757"/>
                <a:gd name="connsiteX56" fmla="*/ 578158 w 5275533"/>
                <a:gd name="connsiteY56" fmla="*/ 1387656 h 2980757"/>
                <a:gd name="connsiteX57" fmla="*/ 408230 w 5275533"/>
                <a:gd name="connsiteY57" fmla="*/ 1134497 h 2980757"/>
                <a:gd name="connsiteX58" fmla="*/ 242349 w 5275533"/>
                <a:gd name="connsiteY58" fmla="*/ 866860 h 2980757"/>
                <a:gd name="connsiteX59" fmla="*/ 167562 w 5275533"/>
                <a:gd name="connsiteY59" fmla="*/ 724994 h 2980757"/>
                <a:gd name="connsiteX60" fmla="*/ 104054 w 5275533"/>
                <a:gd name="connsiteY60" fmla="*/ 576525 h 2980757"/>
                <a:gd name="connsiteX61" fmla="*/ 55381 w 5275533"/>
                <a:gd name="connsiteY61" fmla="*/ 422499 h 2980757"/>
                <a:gd name="connsiteX62" fmla="*/ 37236 w 5275533"/>
                <a:gd name="connsiteY62" fmla="*/ 343980 h 2980757"/>
                <a:gd name="connsiteX63" fmla="*/ 29267 w 5275533"/>
                <a:gd name="connsiteY63" fmla="*/ 304604 h 2980757"/>
                <a:gd name="connsiteX64" fmla="*/ 22646 w 5275533"/>
                <a:gd name="connsiteY64" fmla="*/ 265113 h 2980757"/>
                <a:gd name="connsiteX65" fmla="*/ 3903 w 5275533"/>
                <a:gd name="connsiteY65" fmla="*/ 106787 h 2980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5275533" h="2980757">
                  <a:moveTo>
                    <a:pt x="0" y="0"/>
                  </a:moveTo>
                  <a:lnTo>
                    <a:pt x="201166" y="0"/>
                  </a:lnTo>
                  <a:lnTo>
                    <a:pt x="206734" y="89286"/>
                  </a:lnTo>
                  <a:cubicBezTo>
                    <a:pt x="212220" y="135755"/>
                    <a:pt x="220465" y="181731"/>
                    <a:pt x="232051" y="226897"/>
                  </a:cubicBezTo>
                  <a:cubicBezTo>
                    <a:pt x="254855" y="317344"/>
                    <a:pt x="290287" y="403854"/>
                    <a:pt x="332707" y="487120"/>
                  </a:cubicBezTo>
                  <a:cubicBezTo>
                    <a:pt x="354163" y="528696"/>
                    <a:pt x="377948" y="569461"/>
                    <a:pt x="402959" y="609647"/>
                  </a:cubicBezTo>
                  <a:cubicBezTo>
                    <a:pt x="428337" y="649717"/>
                    <a:pt x="455433" y="689209"/>
                    <a:pt x="483631" y="728236"/>
                  </a:cubicBezTo>
                  <a:cubicBezTo>
                    <a:pt x="540764" y="806061"/>
                    <a:pt x="604271" y="881569"/>
                    <a:pt x="669986" y="957424"/>
                  </a:cubicBezTo>
                  <a:cubicBezTo>
                    <a:pt x="735701" y="1033395"/>
                    <a:pt x="804359" y="1109366"/>
                    <a:pt x="871667" y="1188348"/>
                  </a:cubicBezTo>
                  <a:cubicBezTo>
                    <a:pt x="905383" y="1227723"/>
                    <a:pt x="938731" y="1268025"/>
                    <a:pt x="971956" y="1308905"/>
                  </a:cubicBezTo>
                  <a:lnTo>
                    <a:pt x="1020139" y="1368084"/>
                  </a:lnTo>
                  <a:cubicBezTo>
                    <a:pt x="1035954" y="1386962"/>
                    <a:pt x="1051035" y="1406302"/>
                    <a:pt x="1067340" y="1424715"/>
                  </a:cubicBezTo>
                  <a:cubicBezTo>
                    <a:pt x="1194602" y="1574573"/>
                    <a:pt x="1332652" y="1712503"/>
                    <a:pt x="1472909" y="1843252"/>
                  </a:cubicBezTo>
                  <a:cubicBezTo>
                    <a:pt x="1543406" y="1908337"/>
                    <a:pt x="1615128" y="1971221"/>
                    <a:pt x="1688567" y="2031559"/>
                  </a:cubicBezTo>
                  <a:cubicBezTo>
                    <a:pt x="1762006" y="2091895"/>
                    <a:pt x="1836793" y="2150263"/>
                    <a:pt x="1914401" y="2205156"/>
                  </a:cubicBezTo>
                  <a:cubicBezTo>
                    <a:pt x="2069003" y="2315176"/>
                    <a:pt x="2235742" y="2413498"/>
                    <a:pt x="2418909" y="2479741"/>
                  </a:cubicBezTo>
                  <a:cubicBezTo>
                    <a:pt x="2510249" y="2512863"/>
                    <a:pt x="2604898" y="2538225"/>
                    <a:pt x="2701141" y="2557333"/>
                  </a:cubicBezTo>
                  <a:cubicBezTo>
                    <a:pt x="2725293" y="2561850"/>
                    <a:pt x="2749201" y="2567062"/>
                    <a:pt x="2773475" y="2570999"/>
                  </a:cubicBezTo>
                  <a:lnTo>
                    <a:pt x="2846424" y="2582465"/>
                  </a:lnTo>
                  <a:cubicBezTo>
                    <a:pt x="2895343" y="2588602"/>
                    <a:pt x="2944261" y="2595088"/>
                    <a:pt x="2993669" y="2598909"/>
                  </a:cubicBezTo>
                  <a:cubicBezTo>
                    <a:pt x="3018313" y="2601110"/>
                    <a:pt x="3042956" y="2603195"/>
                    <a:pt x="3067721" y="2604237"/>
                  </a:cubicBezTo>
                  <a:cubicBezTo>
                    <a:pt x="3092487" y="2605394"/>
                    <a:pt x="3117130" y="2607247"/>
                    <a:pt x="3142019" y="2607943"/>
                  </a:cubicBezTo>
                  <a:lnTo>
                    <a:pt x="3216561" y="2609564"/>
                  </a:lnTo>
                  <a:cubicBezTo>
                    <a:pt x="3241326" y="2610142"/>
                    <a:pt x="3266337" y="2609333"/>
                    <a:pt x="3291225" y="2609217"/>
                  </a:cubicBezTo>
                  <a:lnTo>
                    <a:pt x="3328619" y="2608869"/>
                  </a:lnTo>
                  <a:cubicBezTo>
                    <a:pt x="3340757" y="2608522"/>
                    <a:pt x="3352649" y="2607827"/>
                    <a:pt x="3364665" y="2607363"/>
                  </a:cubicBezTo>
                  <a:cubicBezTo>
                    <a:pt x="3376679" y="2606784"/>
                    <a:pt x="3388695" y="2606438"/>
                    <a:pt x="3400587" y="2605627"/>
                  </a:cubicBezTo>
                  <a:lnTo>
                    <a:pt x="3436387" y="2602847"/>
                  </a:lnTo>
                  <a:cubicBezTo>
                    <a:pt x="3484079" y="2599257"/>
                    <a:pt x="3531404" y="2593235"/>
                    <a:pt x="3578361" y="2586286"/>
                  </a:cubicBezTo>
                  <a:cubicBezTo>
                    <a:pt x="3766310" y="2556871"/>
                    <a:pt x="3947025" y="2499314"/>
                    <a:pt x="4119159" y="2418594"/>
                  </a:cubicBezTo>
                  <a:cubicBezTo>
                    <a:pt x="4291907" y="2338801"/>
                    <a:pt x="4456317" y="2236657"/>
                    <a:pt x="4618765" y="2124668"/>
                  </a:cubicBezTo>
                  <a:cubicBezTo>
                    <a:pt x="4659346" y="2096759"/>
                    <a:pt x="4699682" y="2067575"/>
                    <a:pt x="4739895" y="2038275"/>
                  </a:cubicBezTo>
                  <a:cubicBezTo>
                    <a:pt x="4780355" y="2008976"/>
                    <a:pt x="4820691" y="1979212"/>
                    <a:pt x="4861027" y="1948986"/>
                  </a:cubicBezTo>
                  <a:lnTo>
                    <a:pt x="5106354" y="1763690"/>
                  </a:lnTo>
                  <a:lnTo>
                    <a:pt x="5275533" y="1641017"/>
                  </a:lnTo>
                  <a:lnTo>
                    <a:pt x="5275533" y="2257481"/>
                  </a:lnTo>
                  <a:lnTo>
                    <a:pt x="5168881" y="2332084"/>
                  </a:lnTo>
                  <a:cubicBezTo>
                    <a:pt x="5125235" y="2362079"/>
                    <a:pt x="5081099" y="2391958"/>
                    <a:pt x="5036225" y="2421489"/>
                  </a:cubicBezTo>
                  <a:cubicBezTo>
                    <a:pt x="4991231" y="2450790"/>
                    <a:pt x="4945867" y="2479857"/>
                    <a:pt x="4899401" y="2508347"/>
                  </a:cubicBezTo>
                  <a:cubicBezTo>
                    <a:pt x="4806959" y="2565440"/>
                    <a:pt x="4711574" y="2620798"/>
                    <a:pt x="4612145" y="2671407"/>
                  </a:cubicBezTo>
                  <a:cubicBezTo>
                    <a:pt x="4512836" y="2722247"/>
                    <a:pt x="4410095" y="2769496"/>
                    <a:pt x="4303187" y="2810030"/>
                  </a:cubicBezTo>
                  <a:cubicBezTo>
                    <a:pt x="4090349" y="2892256"/>
                    <a:pt x="3861694" y="2947728"/>
                    <a:pt x="3630835" y="2969500"/>
                  </a:cubicBezTo>
                  <a:cubicBezTo>
                    <a:pt x="3573089" y="2974712"/>
                    <a:pt x="3515343" y="2978649"/>
                    <a:pt x="3457719" y="2979808"/>
                  </a:cubicBezTo>
                  <a:lnTo>
                    <a:pt x="3414441" y="2980733"/>
                  </a:lnTo>
                  <a:cubicBezTo>
                    <a:pt x="3400097" y="2980850"/>
                    <a:pt x="3385630" y="2980502"/>
                    <a:pt x="3371285" y="2980502"/>
                  </a:cubicBezTo>
                  <a:lnTo>
                    <a:pt x="3328252" y="2980039"/>
                  </a:lnTo>
                  <a:lnTo>
                    <a:pt x="3286445" y="2978534"/>
                  </a:lnTo>
                  <a:cubicBezTo>
                    <a:pt x="3175121" y="2975174"/>
                    <a:pt x="3063553" y="2966837"/>
                    <a:pt x="2952475" y="2953402"/>
                  </a:cubicBezTo>
                  <a:cubicBezTo>
                    <a:pt x="2841275" y="2940664"/>
                    <a:pt x="2730319" y="2922365"/>
                    <a:pt x="2620591" y="2898046"/>
                  </a:cubicBezTo>
                  <a:cubicBezTo>
                    <a:pt x="2510984" y="2873494"/>
                    <a:pt x="2402235" y="2844426"/>
                    <a:pt x="2294591" y="2811305"/>
                  </a:cubicBezTo>
                  <a:cubicBezTo>
                    <a:pt x="2079669" y="2744483"/>
                    <a:pt x="1867198" y="2661331"/>
                    <a:pt x="1670544" y="2550501"/>
                  </a:cubicBezTo>
                  <a:cubicBezTo>
                    <a:pt x="1473767" y="2439903"/>
                    <a:pt x="1298079" y="2299657"/>
                    <a:pt x="1144703" y="2144472"/>
                  </a:cubicBezTo>
                  <a:cubicBezTo>
                    <a:pt x="1067586" y="2066996"/>
                    <a:pt x="997458" y="1984539"/>
                    <a:pt x="931497" y="1900114"/>
                  </a:cubicBezTo>
                  <a:cubicBezTo>
                    <a:pt x="865906" y="1815342"/>
                    <a:pt x="803500" y="1729295"/>
                    <a:pt x="745265" y="1641395"/>
                  </a:cubicBezTo>
                  <a:cubicBezTo>
                    <a:pt x="730307" y="1619623"/>
                    <a:pt x="716207" y="1597503"/>
                    <a:pt x="701741" y="1575500"/>
                  </a:cubicBezTo>
                  <a:lnTo>
                    <a:pt x="660178" y="1511573"/>
                  </a:lnTo>
                  <a:cubicBezTo>
                    <a:pt x="633574" y="1470229"/>
                    <a:pt x="605989" y="1429232"/>
                    <a:pt x="578158" y="1387656"/>
                  </a:cubicBezTo>
                  <a:lnTo>
                    <a:pt x="408230" y="1134497"/>
                  </a:lnTo>
                  <a:cubicBezTo>
                    <a:pt x="351220" y="1048219"/>
                    <a:pt x="294945" y="959392"/>
                    <a:pt x="242349" y="866860"/>
                  </a:cubicBezTo>
                  <a:cubicBezTo>
                    <a:pt x="216112" y="820536"/>
                    <a:pt x="190734" y="773402"/>
                    <a:pt x="167562" y="724994"/>
                  </a:cubicBezTo>
                  <a:cubicBezTo>
                    <a:pt x="144513" y="676469"/>
                    <a:pt x="123057" y="627019"/>
                    <a:pt x="104054" y="576525"/>
                  </a:cubicBezTo>
                  <a:cubicBezTo>
                    <a:pt x="85418" y="525917"/>
                    <a:pt x="68867" y="474613"/>
                    <a:pt x="55381" y="422499"/>
                  </a:cubicBezTo>
                  <a:cubicBezTo>
                    <a:pt x="49006" y="396442"/>
                    <a:pt x="42508" y="370269"/>
                    <a:pt x="37236" y="343980"/>
                  </a:cubicBezTo>
                  <a:lnTo>
                    <a:pt x="29267" y="304604"/>
                  </a:lnTo>
                  <a:lnTo>
                    <a:pt x="22646" y="265113"/>
                  </a:lnTo>
                  <a:cubicBezTo>
                    <a:pt x="14003" y="212420"/>
                    <a:pt x="7872" y="159582"/>
                    <a:pt x="3903" y="10678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DF38A98-557F-4C23-935A-42806B67AA3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613805 w 5270786"/>
                <a:gd name="connsiteY1" fmla="*/ 0 h 2927775"/>
                <a:gd name="connsiteX2" fmla="*/ 618487 w 5270786"/>
                <a:gd name="connsiteY2" fmla="*/ 85404 h 2927775"/>
                <a:gd name="connsiteX3" fmla="*/ 1054084 w 5270786"/>
                <a:gd name="connsiteY3" fmla="*/ 895200 h 2927775"/>
                <a:gd name="connsiteX4" fmla="*/ 1276976 w 5270786"/>
                <a:gd name="connsiteY4" fmla="*/ 1191325 h 2927775"/>
                <a:gd name="connsiteX5" fmla="*/ 3368450 w 5270786"/>
                <a:gd name="connsiteY5" fmla="*/ 2348843 h 2927775"/>
                <a:gd name="connsiteX6" fmla="*/ 4956151 w 5270786"/>
                <a:gd name="connsiteY6" fmla="*/ 1636730 h 2927775"/>
                <a:gd name="connsiteX7" fmla="*/ 5149372 w 5270786"/>
                <a:gd name="connsiteY7" fmla="*/ 1495325 h 2927775"/>
                <a:gd name="connsiteX8" fmla="*/ 5270786 w 5270786"/>
                <a:gd name="connsiteY8" fmla="*/ 1406110 h 2927775"/>
                <a:gd name="connsiteX9" fmla="*/ 5270786 w 5270786"/>
                <a:gd name="connsiteY9" fmla="*/ 2138641 h 2927775"/>
                <a:gd name="connsiteX10" fmla="*/ 5112925 w 5270786"/>
                <a:gd name="connsiteY10" fmla="*/ 2253730 h 2927775"/>
                <a:gd name="connsiteX11" fmla="*/ 3368327 w 5270786"/>
                <a:gd name="connsiteY11" fmla="*/ 2927775 h 2927775"/>
                <a:gd name="connsiteX12" fmla="*/ 769646 w 5270786"/>
                <a:gd name="connsiteY12" fmla="*/ 1516288 h 2927775"/>
                <a:gd name="connsiteX13" fmla="*/ 3149 w 5270786"/>
                <a:gd name="connsiteY13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613805" y="0"/>
                  </a:lnTo>
                  <a:lnTo>
                    <a:pt x="618487" y="85404"/>
                  </a:lnTo>
                  <a:cubicBezTo>
                    <a:pt x="650052" y="360109"/>
                    <a:pt x="792650" y="556543"/>
                    <a:pt x="1054084" y="895200"/>
                  </a:cubicBezTo>
                  <a:cubicBezTo>
                    <a:pt x="1126174" y="988542"/>
                    <a:pt x="1200716" y="1085128"/>
                    <a:pt x="1276976" y="1191325"/>
                  </a:cubicBezTo>
                  <a:cubicBezTo>
                    <a:pt x="1859704" y="2002688"/>
                    <a:pt x="2485223" y="2348843"/>
                    <a:pt x="3368450" y="2348843"/>
                  </a:cubicBezTo>
                  <a:cubicBezTo>
                    <a:pt x="3948114" y="2348843"/>
                    <a:pt x="4373422" y="2066846"/>
                    <a:pt x="4956151" y="1636730"/>
                  </a:cubicBezTo>
                  <a:cubicBezTo>
                    <a:pt x="5021253" y="1588668"/>
                    <a:pt x="5086356" y="1541186"/>
                    <a:pt x="5149372" y="1495325"/>
                  </a:cubicBezTo>
                  <a:lnTo>
                    <a:pt x="5270786" y="1406110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ACEB13D-EBFC-4288-B604-572C2F779A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921214" y="-1"/>
              <a:ext cx="5270786" cy="2927775"/>
            </a:xfrm>
            <a:custGeom>
              <a:avLst/>
              <a:gdLst>
                <a:gd name="connsiteX0" fmla="*/ 0 w 5270786"/>
                <a:gd name="connsiteY0" fmla="*/ 0 h 2927775"/>
                <a:gd name="connsiteX1" fmla="*/ 736294 w 5270786"/>
                <a:gd name="connsiteY1" fmla="*/ 0 h 2927775"/>
                <a:gd name="connsiteX2" fmla="*/ 740298 w 5270786"/>
                <a:gd name="connsiteY2" fmla="*/ 72745 h 2927775"/>
                <a:gd name="connsiteX3" fmla="*/ 1153024 w 5270786"/>
                <a:gd name="connsiteY3" fmla="*/ 826989 h 2927775"/>
                <a:gd name="connsiteX4" fmla="*/ 1378368 w 5270786"/>
                <a:gd name="connsiteY4" fmla="*/ 1126356 h 2927775"/>
                <a:gd name="connsiteX5" fmla="*/ 2238056 w 5270786"/>
                <a:gd name="connsiteY5" fmla="*/ 1955322 h 2927775"/>
                <a:gd name="connsiteX6" fmla="*/ 3368327 w 5270786"/>
                <a:gd name="connsiteY6" fmla="*/ 2233033 h 2927775"/>
                <a:gd name="connsiteX7" fmla="*/ 4095360 w 5270786"/>
                <a:gd name="connsiteY7" fmla="*/ 2056192 h 2927775"/>
                <a:gd name="connsiteX8" fmla="*/ 4880506 w 5270786"/>
                <a:gd name="connsiteY8" fmla="*/ 1545587 h 2927775"/>
                <a:gd name="connsiteX9" fmla="*/ 5074340 w 5270786"/>
                <a:gd name="connsiteY9" fmla="*/ 1403721 h 2927775"/>
                <a:gd name="connsiteX10" fmla="*/ 5270786 w 5270786"/>
                <a:gd name="connsiteY10" fmla="*/ 1259367 h 2927775"/>
                <a:gd name="connsiteX11" fmla="*/ 5270786 w 5270786"/>
                <a:gd name="connsiteY11" fmla="*/ 2138641 h 2927775"/>
                <a:gd name="connsiteX12" fmla="*/ 5112925 w 5270786"/>
                <a:gd name="connsiteY12" fmla="*/ 2253730 h 2927775"/>
                <a:gd name="connsiteX13" fmla="*/ 3368327 w 5270786"/>
                <a:gd name="connsiteY13" fmla="*/ 2927775 h 2927775"/>
                <a:gd name="connsiteX14" fmla="*/ 769646 w 5270786"/>
                <a:gd name="connsiteY14" fmla="*/ 1516288 h 2927775"/>
                <a:gd name="connsiteX15" fmla="*/ 3149 w 5270786"/>
                <a:gd name="connsiteY15" fmla="*/ 85252 h 2927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270786" h="2927775">
                  <a:moveTo>
                    <a:pt x="0" y="0"/>
                  </a:moveTo>
                  <a:lnTo>
                    <a:pt x="736294" y="0"/>
                  </a:lnTo>
                  <a:lnTo>
                    <a:pt x="740298" y="72745"/>
                  </a:lnTo>
                  <a:cubicBezTo>
                    <a:pt x="768839" y="319371"/>
                    <a:pt x="898885" y="497858"/>
                    <a:pt x="1153024" y="826989"/>
                  </a:cubicBezTo>
                  <a:cubicBezTo>
                    <a:pt x="1225727" y="921142"/>
                    <a:pt x="1300882" y="1018537"/>
                    <a:pt x="1378368" y="1126356"/>
                  </a:cubicBezTo>
                  <a:cubicBezTo>
                    <a:pt x="1652384" y="1507833"/>
                    <a:pt x="1933512" y="1779060"/>
                    <a:pt x="2238056" y="1955322"/>
                  </a:cubicBezTo>
                  <a:cubicBezTo>
                    <a:pt x="2560868" y="2142238"/>
                    <a:pt x="2930637" y="2233033"/>
                    <a:pt x="3368327" y="2233033"/>
                  </a:cubicBezTo>
                  <a:cubicBezTo>
                    <a:pt x="3616720" y="2233033"/>
                    <a:pt x="3847703" y="2176866"/>
                    <a:pt x="4095360" y="2056192"/>
                  </a:cubicBezTo>
                  <a:cubicBezTo>
                    <a:pt x="4349636" y="1932276"/>
                    <a:pt x="4601340" y="1751613"/>
                    <a:pt x="4880506" y="1545587"/>
                  </a:cubicBezTo>
                  <a:cubicBezTo>
                    <a:pt x="4945974" y="1497295"/>
                    <a:pt x="5011199" y="1449697"/>
                    <a:pt x="5074340" y="1403721"/>
                  </a:cubicBezTo>
                  <a:lnTo>
                    <a:pt x="5270786" y="1259367"/>
                  </a:lnTo>
                  <a:lnTo>
                    <a:pt x="5270786" y="2138641"/>
                  </a:lnTo>
                  <a:lnTo>
                    <a:pt x="5112925" y="2253730"/>
                  </a:lnTo>
                  <a:cubicBezTo>
                    <a:pt x="4598179" y="2621786"/>
                    <a:pt x="4074961" y="2927775"/>
                    <a:pt x="3368327" y="2927775"/>
                  </a:cubicBezTo>
                  <a:cubicBezTo>
                    <a:pt x="2170746" y="2927775"/>
                    <a:pt x="1393203" y="2384512"/>
                    <a:pt x="769646" y="1516288"/>
                  </a:cubicBezTo>
                  <a:cubicBezTo>
                    <a:pt x="418850" y="1027932"/>
                    <a:pt x="48120" y="683401"/>
                    <a:pt x="3149" y="85252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</p:spPr>
        <p:txBody>
          <a:bodyPr>
            <a:normAutofit/>
          </a:bodyPr>
          <a:lstStyle/>
          <a:p>
            <a:pPr marL="0" marR="0" lvl="0" indent="0" algn="r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55940FB6-D91C-4C45-82A6-6C3F63B50793}" type="slidenum">
              <a:rPr kumimoji="0" lang="ja-JP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B988F9A4-0578-4C59-8B4A-346E02CF3A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6553998" y="4267997"/>
            <a:ext cx="3142400" cy="2037604"/>
            <a:chOff x="-305" y="-4155"/>
            <a:chExt cx="2514948" cy="2174333"/>
          </a:xfrm>
        </p:grpSpPr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F63F827B-FA00-442A-A09C-806F1FFA34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C876680-EE75-4791-842F-E23509221D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3B9819B2-70D4-4E0A-8D51-6B359B44CB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5FA8033D-6A70-4FA5-8F37-7F8C117C98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76571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BAD88448-5387-4E74-054E-FE4A6FF17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3" name="楕円 2">
            <a:extLst>
              <a:ext uri="{FF2B5EF4-FFF2-40B4-BE49-F238E27FC236}">
                <a16:creationId xmlns:a16="http://schemas.microsoft.com/office/drawing/2014/main" id="{18C52FDA-87AF-9D72-9259-A41E1F8A2557}"/>
              </a:ext>
            </a:extLst>
          </p:cNvPr>
          <p:cNvSpPr/>
          <p:nvPr/>
        </p:nvSpPr>
        <p:spPr>
          <a:xfrm>
            <a:off x="397042" y="511342"/>
            <a:ext cx="7760369" cy="6124073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" name="楕円 3">
            <a:extLst>
              <a:ext uri="{FF2B5EF4-FFF2-40B4-BE49-F238E27FC236}">
                <a16:creationId xmlns:a16="http://schemas.microsoft.com/office/drawing/2014/main" id="{621E9C86-3AAD-96FF-7762-AF28CE5C1859}"/>
              </a:ext>
            </a:extLst>
          </p:cNvPr>
          <p:cNvSpPr/>
          <p:nvPr/>
        </p:nvSpPr>
        <p:spPr>
          <a:xfrm>
            <a:off x="986589" y="1822785"/>
            <a:ext cx="6671511" cy="4590048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</a:t>
            </a:r>
            <a:r>
              <a:rPr kumimoji="1" lang="en-US" altLang="ja-JP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IT</a:t>
            </a:r>
            <a:r>
              <a: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システム</a:t>
            </a:r>
          </a:p>
        </p:txBody>
      </p:sp>
      <p:sp>
        <p:nvSpPr>
          <p:cNvPr id="5" name="楕円 4">
            <a:extLst>
              <a:ext uri="{FF2B5EF4-FFF2-40B4-BE49-F238E27FC236}">
                <a16:creationId xmlns:a16="http://schemas.microsoft.com/office/drawing/2014/main" id="{6B81A2B0-10EA-896E-F9E1-584D80B29865}"/>
              </a:ext>
            </a:extLst>
          </p:cNvPr>
          <p:cNvSpPr/>
          <p:nvPr/>
        </p:nvSpPr>
        <p:spPr>
          <a:xfrm>
            <a:off x="1576136" y="3200400"/>
            <a:ext cx="5528511" cy="3069890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9E15F69-62D3-E941-EB06-2A332BD1C6E9}"/>
              </a:ext>
            </a:extLst>
          </p:cNvPr>
          <p:cNvSpPr txBox="1"/>
          <p:nvPr/>
        </p:nvSpPr>
        <p:spPr>
          <a:xfrm>
            <a:off x="2992855" y="1009392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知的なITシステム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94A4BDA-D25E-4F04-E9DB-68EF07375D91}"/>
              </a:ext>
            </a:extLst>
          </p:cNvPr>
          <p:cNvSpPr txBox="1"/>
          <p:nvPr/>
        </p:nvSpPr>
        <p:spPr>
          <a:xfrm>
            <a:off x="3519236" y="356877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人工知能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FB3AF90-AED7-A1EF-F91B-E539F950854D}"/>
              </a:ext>
            </a:extLst>
          </p:cNvPr>
          <p:cNvSpPr txBox="1"/>
          <p:nvPr/>
        </p:nvSpPr>
        <p:spPr>
          <a:xfrm>
            <a:off x="3569340" y="1678750"/>
            <a:ext cx="1415772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機械学習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863FEF5-D42A-F289-05F0-8D2DB1334356}"/>
              </a:ext>
            </a:extLst>
          </p:cNvPr>
          <p:cNvSpPr txBox="1"/>
          <p:nvPr/>
        </p:nvSpPr>
        <p:spPr>
          <a:xfrm>
            <a:off x="2195763" y="2316409"/>
            <a:ext cx="456598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し、知的能力を向上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AB32A786-4DB9-526E-EE94-0404FBED5B11}"/>
              </a:ext>
            </a:extLst>
          </p:cNvPr>
          <p:cNvSpPr txBox="1"/>
          <p:nvPr/>
        </p:nvSpPr>
        <p:spPr>
          <a:xfrm>
            <a:off x="2845016" y="3111713"/>
            <a:ext cx="2954655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メイリオ" panose="020B0604030504040204" pitchFamily="50" charset="-128"/>
                <a:ea typeface="メイリオ" panose="020B0604030504040204" pitchFamily="50" charset="-128"/>
                <a:cs typeface="+mn-cs"/>
              </a:rPr>
              <a:t>ディープラーニング</a:t>
            </a: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21669F09-56C6-8A47-4557-C3ED0AC72B6E}"/>
              </a:ext>
            </a:extLst>
          </p:cNvPr>
          <p:cNvSpPr txBox="1"/>
          <p:nvPr/>
        </p:nvSpPr>
        <p:spPr>
          <a:xfrm>
            <a:off x="2189747" y="3978921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データから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学習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し、複雑なタスクを実行。</a:t>
            </a:r>
            <a:r>
              <a:rPr kumimoji="0" lang="ja-JP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多層のニューラルネットワーク</a:t>
            </a:r>
            <a:r>
              <a:rPr kumimoji="0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を使用</a:t>
            </a:r>
          </a:p>
        </p:txBody>
      </p:sp>
    </p:spTree>
    <p:extLst>
      <p:ext uri="{BB962C8B-B14F-4D97-AF65-F5344CB8AC3E}">
        <p14:creationId xmlns:p14="http://schemas.microsoft.com/office/powerpoint/2010/main" val="1517799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557FAC2-3188-49BE-96D3-3D274586E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ja-JP" altLang="en-US"/>
              <a:t>ニューロン</a:t>
            </a:r>
            <a:r>
              <a:rPr kumimoji="1" lang="ja-JP" altLang="en-US"/>
              <a:t>と</a:t>
            </a:r>
            <a:r>
              <a:rPr kumimoji="1" lang="ja-JP" altLang="en-US" dirty="0"/>
              <a:t>ニューラルネットワーク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8E19C64-24F9-48B7-937F-B1129EFE2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844" y="769716"/>
            <a:ext cx="8665897" cy="5666090"/>
          </a:xfrm>
        </p:spPr>
        <p:txBody>
          <a:bodyPr>
            <a:normAutofit/>
          </a:bodyPr>
          <a:lstStyle/>
          <a:p>
            <a:r>
              <a:rPr lang="ja-JP" altLang="en-US" sz="2400" b="1" dirty="0"/>
              <a:t>ニューロン</a:t>
            </a:r>
            <a:r>
              <a:rPr lang="ja-JP" altLang="en-US" sz="2400" dirty="0"/>
              <a:t>は、</a:t>
            </a:r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の基本的な構成要素</a:t>
            </a:r>
            <a:endParaRPr lang="en-US" altLang="ja-JP" sz="2400" dirty="0"/>
          </a:p>
          <a:p>
            <a:r>
              <a:rPr lang="ja-JP" altLang="en-US" sz="2400" dirty="0"/>
              <a:t>一つ一つの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は、データの受け取り、処理、伝達を行う</a:t>
            </a:r>
            <a:endParaRPr lang="en-US" altLang="ja-JP" sz="2400" dirty="0"/>
          </a:p>
          <a:p>
            <a:r>
              <a:rPr lang="ja-JP" altLang="en-US" sz="2400" b="1" dirty="0"/>
              <a:t>ニューラルネットワーク</a:t>
            </a:r>
            <a:r>
              <a:rPr lang="ja-JP" altLang="en-US" sz="2400" dirty="0"/>
              <a:t>は、これらの</a:t>
            </a:r>
            <a:r>
              <a:rPr lang="ja-JP" altLang="en-US" sz="2400" b="1" dirty="0"/>
              <a:t>ニューロン</a:t>
            </a:r>
            <a:r>
              <a:rPr lang="ja-JP" altLang="en-US" sz="2400" dirty="0"/>
              <a:t>が多数組み合わさったもの</a:t>
            </a:r>
            <a:endParaRPr lang="en-US" altLang="ja-JP" sz="2400" dirty="0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2ECB97B-CDE9-4408-936B-B3EADEE59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05D82C-95A1-431E-8E38-AA614A14CDCF}" type="slidenum">
              <a:rPr kumimoji="1" lang="ja-JP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badi" panose="020B0604020202020204" pitchFamily="34" charset="0"/>
                <a:ea typeface="メイリオ" panose="020B0604030504040204" pitchFamily="50" charset="-128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2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badi" panose="020B0604020202020204" pitchFamily="34" charset="0"/>
              <a:ea typeface="メイリオ" panose="020B0604030504040204" pitchFamily="50" charset="-128"/>
              <a:cs typeface="+mn-cs"/>
            </a:endParaRPr>
          </a:p>
        </p:txBody>
      </p:sp>
      <p:sp>
        <p:nvSpPr>
          <p:cNvPr id="40" name="正方形/長方形 39">
            <a:extLst>
              <a:ext uri="{FF2B5EF4-FFF2-40B4-BE49-F238E27FC236}">
                <a16:creationId xmlns:a16="http://schemas.microsoft.com/office/drawing/2014/main" id="{E5E29843-2DAA-DD82-0D05-71E86B9F6B5D}"/>
              </a:ext>
            </a:extLst>
          </p:cNvPr>
          <p:cNvSpPr/>
          <p:nvPr/>
        </p:nvSpPr>
        <p:spPr>
          <a:xfrm>
            <a:off x="2074697" y="3754732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28FB2540-0D30-6A54-7259-50B175B528B6}"/>
              </a:ext>
            </a:extLst>
          </p:cNvPr>
          <p:cNvSpPr/>
          <p:nvPr/>
        </p:nvSpPr>
        <p:spPr>
          <a:xfrm>
            <a:off x="2074697" y="4632587"/>
            <a:ext cx="366361" cy="59276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9CC4730D-00F6-C676-B8F3-B58D1488B2CA}"/>
              </a:ext>
            </a:extLst>
          </p:cNvPr>
          <p:cNvSpPr/>
          <p:nvPr/>
        </p:nvSpPr>
        <p:spPr>
          <a:xfrm>
            <a:off x="3867934" y="3754730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987FA2DC-8F7F-EF2B-5DF7-200FCA395C2B}"/>
              </a:ext>
            </a:extLst>
          </p:cNvPr>
          <p:cNvSpPr/>
          <p:nvPr/>
        </p:nvSpPr>
        <p:spPr>
          <a:xfrm>
            <a:off x="3867934" y="4524226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97E95E5C-F7E8-E6F4-2D6E-CB8EAA9EE63B}"/>
              </a:ext>
            </a:extLst>
          </p:cNvPr>
          <p:cNvSpPr/>
          <p:nvPr/>
        </p:nvSpPr>
        <p:spPr>
          <a:xfrm>
            <a:off x="3867934" y="5293722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E4085462-AE33-2F6A-FAB1-C6A3FB2DEEF8}"/>
              </a:ext>
            </a:extLst>
          </p:cNvPr>
          <p:cNvSpPr/>
          <p:nvPr/>
        </p:nvSpPr>
        <p:spPr>
          <a:xfrm>
            <a:off x="3867934" y="6063218"/>
            <a:ext cx="366361" cy="5927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6" name="正方形/長方形 45">
            <a:extLst>
              <a:ext uri="{FF2B5EF4-FFF2-40B4-BE49-F238E27FC236}">
                <a16:creationId xmlns:a16="http://schemas.microsoft.com/office/drawing/2014/main" id="{B7265F1D-50C3-C6D6-AE68-C579A8B07846}"/>
              </a:ext>
            </a:extLst>
          </p:cNvPr>
          <p:cNvSpPr/>
          <p:nvPr/>
        </p:nvSpPr>
        <p:spPr>
          <a:xfrm>
            <a:off x="6522208" y="3754728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7" name="正方形/長方形 46">
            <a:extLst>
              <a:ext uri="{FF2B5EF4-FFF2-40B4-BE49-F238E27FC236}">
                <a16:creationId xmlns:a16="http://schemas.microsoft.com/office/drawing/2014/main" id="{B70FA2E3-7BBB-92FB-0655-204513064677}"/>
              </a:ext>
            </a:extLst>
          </p:cNvPr>
          <p:cNvSpPr/>
          <p:nvPr/>
        </p:nvSpPr>
        <p:spPr>
          <a:xfrm>
            <a:off x="6522208" y="4541656"/>
            <a:ext cx="366361" cy="59276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8" name="矢印: 右 47">
            <a:extLst>
              <a:ext uri="{FF2B5EF4-FFF2-40B4-BE49-F238E27FC236}">
                <a16:creationId xmlns:a16="http://schemas.microsoft.com/office/drawing/2014/main" id="{3105A78B-0AD7-4F13-CB38-0E7372855397}"/>
              </a:ext>
            </a:extLst>
          </p:cNvPr>
          <p:cNvSpPr/>
          <p:nvPr/>
        </p:nvSpPr>
        <p:spPr>
          <a:xfrm>
            <a:off x="639341" y="4828761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49" name="矢印: 右 48">
            <a:extLst>
              <a:ext uri="{FF2B5EF4-FFF2-40B4-BE49-F238E27FC236}">
                <a16:creationId xmlns:a16="http://schemas.microsoft.com/office/drawing/2014/main" id="{4C5089CC-A2E4-CB9B-825A-FEBC13C0A256}"/>
              </a:ext>
            </a:extLst>
          </p:cNvPr>
          <p:cNvSpPr/>
          <p:nvPr/>
        </p:nvSpPr>
        <p:spPr>
          <a:xfrm>
            <a:off x="7664489" y="4774409"/>
            <a:ext cx="703835" cy="572238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E85E5386-3A73-F202-8C34-A992953C9AAD}"/>
              </a:ext>
            </a:extLst>
          </p:cNvPr>
          <p:cNvSpPr txBox="1"/>
          <p:nvPr/>
        </p:nvSpPr>
        <p:spPr>
          <a:xfrm>
            <a:off x="321844" y="5677680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入力データ</a:t>
            </a: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258FF497-D278-6036-DC46-A25A8E02B123}"/>
              </a:ext>
            </a:extLst>
          </p:cNvPr>
          <p:cNvSpPr txBox="1"/>
          <p:nvPr/>
        </p:nvSpPr>
        <p:spPr>
          <a:xfrm>
            <a:off x="7346992" y="5672307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出力データ</a:t>
            </a:r>
          </a:p>
        </p:txBody>
      </p:sp>
      <p:cxnSp>
        <p:nvCxnSpPr>
          <p:cNvPr id="52" name="直線矢印コネクタ 51">
            <a:extLst>
              <a:ext uri="{FF2B5EF4-FFF2-40B4-BE49-F238E27FC236}">
                <a16:creationId xmlns:a16="http://schemas.microsoft.com/office/drawing/2014/main" id="{3B83B170-9320-CC41-0CAA-2870382019C2}"/>
              </a:ext>
            </a:extLst>
          </p:cNvPr>
          <p:cNvCxnSpPr>
            <a:stCxn id="40" idx="3"/>
            <a:endCxn id="42" idx="1"/>
          </p:cNvCxnSpPr>
          <p:nvPr/>
        </p:nvCxnSpPr>
        <p:spPr>
          <a:xfrm flipV="1">
            <a:off x="2441058" y="4051113"/>
            <a:ext cx="1426876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直線矢印コネクタ 52">
            <a:extLst>
              <a:ext uri="{FF2B5EF4-FFF2-40B4-BE49-F238E27FC236}">
                <a16:creationId xmlns:a16="http://schemas.microsoft.com/office/drawing/2014/main" id="{1BB5868D-CDF0-8D12-8FE6-970B5734BFB0}"/>
              </a:ext>
            </a:extLst>
          </p:cNvPr>
          <p:cNvCxnSpPr>
            <a:cxnSpLocks/>
            <a:stCxn id="40" idx="3"/>
          </p:cNvCxnSpPr>
          <p:nvPr/>
        </p:nvCxnSpPr>
        <p:spPr>
          <a:xfrm>
            <a:off x="2441058" y="4051115"/>
            <a:ext cx="1440594" cy="841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線矢印コネクタ 53">
            <a:extLst>
              <a:ext uri="{FF2B5EF4-FFF2-40B4-BE49-F238E27FC236}">
                <a16:creationId xmlns:a16="http://schemas.microsoft.com/office/drawing/2014/main" id="{FE8FBCC9-B9B8-5822-7671-ECDCF880FAEC}"/>
              </a:ext>
            </a:extLst>
          </p:cNvPr>
          <p:cNvCxnSpPr>
            <a:cxnSpLocks/>
            <a:endCxn id="44" idx="1"/>
          </p:cNvCxnSpPr>
          <p:nvPr/>
        </p:nvCxnSpPr>
        <p:spPr>
          <a:xfrm>
            <a:off x="2441058" y="4051117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直線矢印コネクタ 54">
            <a:extLst>
              <a:ext uri="{FF2B5EF4-FFF2-40B4-BE49-F238E27FC236}">
                <a16:creationId xmlns:a16="http://schemas.microsoft.com/office/drawing/2014/main" id="{9C5607A3-1770-68CC-BB13-B0B5958ACA2D}"/>
              </a:ext>
            </a:extLst>
          </p:cNvPr>
          <p:cNvCxnSpPr>
            <a:cxnSpLocks/>
          </p:cNvCxnSpPr>
          <p:nvPr/>
        </p:nvCxnSpPr>
        <p:spPr>
          <a:xfrm>
            <a:off x="2441058" y="4051119"/>
            <a:ext cx="1426876" cy="15389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直線矢印コネクタ 55">
            <a:extLst>
              <a:ext uri="{FF2B5EF4-FFF2-40B4-BE49-F238E27FC236}">
                <a16:creationId xmlns:a16="http://schemas.microsoft.com/office/drawing/2014/main" id="{A22F8493-C628-560D-FC66-DCF566E6B657}"/>
              </a:ext>
            </a:extLst>
          </p:cNvPr>
          <p:cNvCxnSpPr>
            <a:cxnSpLocks/>
            <a:endCxn id="45" idx="1"/>
          </p:cNvCxnSpPr>
          <p:nvPr/>
        </p:nvCxnSpPr>
        <p:spPr>
          <a:xfrm>
            <a:off x="2441058" y="4051121"/>
            <a:ext cx="1426876" cy="2308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直線矢印コネクタ 56">
            <a:extLst>
              <a:ext uri="{FF2B5EF4-FFF2-40B4-BE49-F238E27FC236}">
                <a16:creationId xmlns:a16="http://schemas.microsoft.com/office/drawing/2014/main" id="{40C5650A-5527-8D0A-267A-C174D2ABBBFF}"/>
              </a:ext>
            </a:extLst>
          </p:cNvPr>
          <p:cNvCxnSpPr>
            <a:cxnSpLocks/>
            <a:stCxn id="41" idx="3"/>
            <a:endCxn id="42" idx="1"/>
          </p:cNvCxnSpPr>
          <p:nvPr/>
        </p:nvCxnSpPr>
        <p:spPr>
          <a:xfrm flipV="1">
            <a:off x="2441058" y="4051113"/>
            <a:ext cx="1426876" cy="8778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直線矢印コネクタ 57">
            <a:extLst>
              <a:ext uri="{FF2B5EF4-FFF2-40B4-BE49-F238E27FC236}">
                <a16:creationId xmlns:a16="http://schemas.microsoft.com/office/drawing/2014/main" id="{5C6D95C1-CE6F-437B-9106-3A8F2B44E8A4}"/>
              </a:ext>
            </a:extLst>
          </p:cNvPr>
          <p:cNvCxnSpPr>
            <a:cxnSpLocks/>
            <a:endCxn id="43" idx="1"/>
          </p:cNvCxnSpPr>
          <p:nvPr/>
        </p:nvCxnSpPr>
        <p:spPr>
          <a:xfrm flipV="1">
            <a:off x="2441058" y="4820609"/>
            <a:ext cx="1426876" cy="10836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線矢印コネクタ 58">
            <a:extLst>
              <a:ext uri="{FF2B5EF4-FFF2-40B4-BE49-F238E27FC236}">
                <a16:creationId xmlns:a16="http://schemas.microsoft.com/office/drawing/2014/main" id="{69E0D7D1-B563-7528-D2BF-50C09F98EB1C}"/>
              </a:ext>
            </a:extLst>
          </p:cNvPr>
          <p:cNvCxnSpPr>
            <a:cxnSpLocks/>
            <a:stCxn id="41" idx="3"/>
          </p:cNvCxnSpPr>
          <p:nvPr/>
        </p:nvCxnSpPr>
        <p:spPr>
          <a:xfrm>
            <a:off x="2441058" y="4928970"/>
            <a:ext cx="1426876" cy="66113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直線矢印コネクタ 59">
            <a:extLst>
              <a:ext uri="{FF2B5EF4-FFF2-40B4-BE49-F238E27FC236}">
                <a16:creationId xmlns:a16="http://schemas.microsoft.com/office/drawing/2014/main" id="{23398056-6D40-FA2C-5557-81DBF755C7AB}"/>
              </a:ext>
            </a:extLst>
          </p:cNvPr>
          <p:cNvCxnSpPr>
            <a:cxnSpLocks/>
            <a:stCxn id="41" idx="3"/>
            <a:endCxn id="45" idx="1"/>
          </p:cNvCxnSpPr>
          <p:nvPr/>
        </p:nvCxnSpPr>
        <p:spPr>
          <a:xfrm>
            <a:off x="2441058" y="4928970"/>
            <a:ext cx="1426876" cy="143063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直線矢印コネクタ 60">
            <a:extLst>
              <a:ext uri="{FF2B5EF4-FFF2-40B4-BE49-F238E27FC236}">
                <a16:creationId xmlns:a16="http://schemas.microsoft.com/office/drawing/2014/main" id="{215F0C7A-514B-259A-40C0-F7FEA42F27F1}"/>
              </a:ext>
            </a:extLst>
          </p:cNvPr>
          <p:cNvCxnSpPr>
            <a:cxnSpLocks/>
            <a:stCxn id="42" idx="3"/>
            <a:endCxn id="46" idx="1"/>
          </p:cNvCxnSpPr>
          <p:nvPr/>
        </p:nvCxnSpPr>
        <p:spPr>
          <a:xfrm flipV="1">
            <a:off x="4234295" y="4051111"/>
            <a:ext cx="2287913" cy="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直線矢印コネクタ 61">
            <a:extLst>
              <a:ext uri="{FF2B5EF4-FFF2-40B4-BE49-F238E27FC236}">
                <a16:creationId xmlns:a16="http://schemas.microsoft.com/office/drawing/2014/main" id="{8F8C7804-4E4A-83DA-8FF4-FA6F8F13F03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234295" y="4061152"/>
            <a:ext cx="2287913" cy="77688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直線矢印コネクタ 62">
            <a:extLst>
              <a:ext uri="{FF2B5EF4-FFF2-40B4-BE49-F238E27FC236}">
                <a16:creationId xmlns:a16="http://schemas.microsoft.com/office/drawing/2014/main" id="{BCBEBD79-A47D-D028-8937-F872098F33E9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234295" y="4051111"/>
            <a:ext cx="2287913" cy="7304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直線矢印コネクタ 63">
            <a:extLst>
              <a:ext uri="{FF2B5EF4-FFF2-40B4-BE49-F238E27FC236}">
                <a16:creationId xmlns:a16="http://schemas.microsoft.com/office/drawing/2014/main" id="{408E0889-4A45-359F-8A54-112DE8359824}"/>
              </a:ext>
            </a:extLst>
          </p:cNvPr>
          <p:cNvCxnSpPr>
            <a:cxnSpLocks/>
            <a:endCxn id="47" idx="1"/>
          </p:cNvCxnSpPr>
          <p:nvPr/>
        </p:nvCxnSpPr>
        <p:spPr>
          <a:xfrm>
            <a:off x="4234295" y="4771554"/>
            <a:ext cx="2287913" cy="664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直線矢印コネクタ 64">
            <a:extLst>
              <a:ext uri="{FF2B5EF4-FFF2-40B4-BE49-F238E27FC236}">
                <a16:creationId xmlns:a16="http://schemas.microsoft.com/office/drawing/2014/main" id="{4F4943ED-5976-B446-2FFD-FEA12E4B31F1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222413" y="4051111"/>
            <a:ext cx="2299795" cy="1554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直線矢印コネクタ 65">
            <a:extLst>
              <a:ext uri="{FF2B5EF4-FFF2-40B4-BE49-F238E27FC236}">
                <a16:creationId xmlns:a16="http://schemas.microsoft.com/office/drawing/2014/main" id="{F6D16A8A-7C42-F10E-FDD4-F8B64A25181C}"/>
              </a:ext>
            </a:extLst>
          </p:cNvPr>
          <p:cNvCxnSpPr>
            <a:cxnSpLocks/>
            <a:endCxn id="46" idx="1"/>
          </p:cNvCxnSpPr>
          <p:nvPr/>
        </p:nvCxnSpPr>
        <p:spPr>
          <a:xfrm flipV="1">
            <a:off x="4209504" y="4051111"/>
            <a:ext cx="2312704" cy="23332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直線矢印コネクタ 66">
            <a:extLst>
              <a:ext uri="{FF2B5EF4-FFF2-40B4-BE49-F238E27FC236}">
                <a16:creationId xmlns:a16="http://schemas.microsoft.com/office/drawing/2014/main" id="{0AF4A11D-2321-198D-DC7A-54306A5B7A32}"/>
              </a:ext>
            </a:extLst>
          </p:cNvPr>
          <p:cNvCxnSpPr>
            <a:cxnSpLocks/>
            <a:stCxn id="44" idx="3"/>
            <a:endCxn id="47" idx="1"/>
          </p:cNvCxnSpPr>
          <p:nvPr/>
        </p:nvCxnSpPr>
        <p:spPr>
          <a:xfrm flipV="1">
            <a:off x="4234295" y="4838039"/>
            <a:ext cx="2287913" cy="7520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直線矢印コネクタ 67">
            <a:extLst>
              <a:ext uri="{FF2B5EF4-FFF2-40B4-BE49-F238E27FC236}">
                <a16:creationId xmlns:a16="http://schemas.microsoft.com/office/drawing/2014/main" id="{4E168B4F-494D-2124-B717-95BD8A93B768}"/>
              </a:ext>
            </a:extLst>
          </p:cNvPr>
          <p:cNvCxnSpPr>
            <a:cxnSpLocks/>
            <a:endCxn id="47" idx="1"/>
          </p:cNvCxnSpPr>
          <p:nvPr/>
        </p:nvCxnSpPr>
        <p:spPr>
          <a:xfrm flipV="1">
            <a:off x="4259086" y="4838039"/>
            <a:ext cx="2263122" cy="153899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4FA47A29-A463-C5AA-91B3-9CFAED07EEF7}"/>
              </a:ext>
            </a:extLst>
          </p:cNvPr>
          <p:cNvSpPr txBox="1"/>
          <p:nvPr/>
        </p:nvSpPr>
        <p:spPr>
          <a:xfrm>
            <a:off x="1788155" y="3236665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F586363D-24A5-C9B7-B06C-60FC55B77AA6}"/>
              </a:ext>
            </a:extLst>
          </p:cNvPr>
          <p:cNvSpPr txBox="1"/>
          <p:nvPr/>
        </p:nvSpPr>
        <p:spPr>
          <a:xfrm>
            <a:off x="3569099" y="3240674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A786F2CA-4126-87D3-DB59-D1AAD61D2801}"/>
              </a:ext>
            </a:extLst>
          </p:cNvPr>
          <p:cNvSpPr txBox="1"/>
          <p:nvPr/>
        </p:nvSpPr>
        <p:spPr>
          <a:xfrm>
            <a:off x="6151390" y="3231728"/>
            <a:ext cx="14670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</a:t>
            </a: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5E18B02E-A125-1B62-0FA1-F421C01E312F}"/>
              </a:ext>
            </a:extLst>
          </p:cNvPr>
          <p:cNvSpPr txBox="1"/>
          <p:nvPr/>
        </p:nvSpPr>
        <p:spPr>
          <a:xfrm>
            <a:off x="2485173" y="3458340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73" name="テキスト ボックス 72">
            <a:extLst>
              <a:ext uri="{FF2B5EF4-FFF2-40B4-BE49-F238E27FC236}">
                <a16:creationId xmlns:a16="http://schemas.microsoft.com/office/drawing/2014/main" id="{880CCDB3-95C2-EE08-986A-1BE5B26EDEF2}"/>
              </a:ext>
            </a:extLst>
          </p:cNvPr>
          <p:cNvSpPr txBox="1"/>
          <p:nvPr/>
        </p:nvSpPr>
        <p:spPr>
          <a:xfrm>
            <a:off x="4785156" y="3459142"/>
            <a:ext cx="1567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50" charset="-128"/>
                <a:cs typeface="+mn-cs"/>
              </a:rPr>
              <a:t>ニューロン間の結合</a:t>
            </a: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8213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5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7978</TotalTime>
  <Words>3460</Words>
  <Application>Microsoft Office PowerPoint</Application>
  <PresentationFormat>画面に合わせる (4:3)</PresentationFormat>
  <Paragraphs>579</Paragraphs>
  <Slides>68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6</vt:i4>
      </vt:variant>
      <vt:variant>
        <vt:lpstr>スライド タイトル</vt:lpstr>
      </vt:variant>
      <vt:variant>
        <vt:i4>68</vt:i4>
      </vt:variant>
    </vt:vector>
  </HeadingPairs>
  <TitlesOfParts>
    <vt:vector size="82" baseType="lpstr">
      <vt:lpstr>ＭＳ ゴシック</vt:lpstr>
      <vt:lpstr>Söhne</vt:lpstr>
      <vt:lpstr>メイリオ</vt:lpstr>
      <vt:lpstr>游ゴシック</vt:lpstr>
      <vt:lpstr>Abadi</vt:lpstr>
      <vt:lpstr>Arial</vt:lpstr>
      <vt:lpstr>Calibri</vt:lpstr>
      <vt:lpstr>Times New Roman</vt:lpstr>
      <vt:lpstr>Office テーマ</vt:lpstr>
      <vt:lpstr>2_Office テーマ</vt:lpstr>
      <vt:lpstr>4_Office テーマ</vt:lpstr>
      <vt:lpstr>3_Office テーマ</vt:lpstr>
      <vt:lpstr>5_Office テーマ</vt:lpstr>
      <vt:lpstr>6_Office テーマ</vt:lpstr>
      <vt:lpstr>予測と判断 （時系列データ分析、移動平均、 RNNとLSTM の紹介） </vt:lpstr>
      <vt:lpstr>PowerPoint プレゼンテーション</vt:lpstr>
      <vt:lpstr>アウトライン</vt:lpstr>
      <vt:lpstr>Google Colaboratory</vt:lpstr>
      <vt:lpstr>Google Colaboratory の全体画面</vt:lpstr>
      <vt:lpstr>Google Colaboratory のノートブック</vt:lpstr>
      <vt:lpstr>9-1. イントロダクション</vt:lpstr>
      <vt:lpstr>PowerPoint プレゼンテーション</vt:lpstr>
      <vt:lpstr>ニューロンとニューラルネットワーク</vt:lpstr>
      <vt:lpstr>ディープラーニング</vt:lpstr>
      <vt:lpstr>フォワードプロパゲーション</vt:lpstr>
      <vt:lpstr>9-2. 移動平均</vt:lpstr>
      <vt:lpstr>平均</vt:lpstr>
      <vt:lpstr>平均の有用性</vt:lpstr>
      <vt:lpstr>移動平均</vt:lpstr>
      <vt:lpstr>平均と移動平均の要点</vt:lpstr>
      <vt:lpstr>9-3. 時系列データ分析の基礎</vt:lpstr>
      <vt:lpstr>時系列データ</vt:lpstr>
      <vt:lpstr>時系列データの例：太陽黒点観測データ</vt:lpstr>
      <vt:lpstr>周期性の分析の例（太陽黒点データ）</vt:lpstr>
      <vt:lpstr>トレンドの識別の例（太陽黒点データ）</vt:lpstr>
      <vt:lpstr>移動平均</vt:lpstr>
      <vt:lpstr>時系列データの特徴</vt:lpstr>
      <vt:lpstr>Python の Pandas データフレーム</vt:lpstr>
      <vt:lpstr>Pandas の基本的な使い方</vt:lpstr>
      <vt:lpstr>演習１．移動平均 </vt:lpstr>
      <vt:lpstr>PowerPoint プレゼンテーション</vt:lpstr>
      <vt:lpstr>PowerPoint プレゼンテーション</vt:lpstr>
      <vt:lpstr>演習２．時系列データ </vt:lpstr>
      <vt:lpstr>PowerPoint プレゼンテーション</vt:lpstr>
      <vt:lpstr>PowerPoint プレゼンテーション</vt:lpstr>
      <vt:lpstr>時系列データの分析の基礎：要点まとめ</vt:lpstr>
      <vt:lpstr>9-4. 時系列データの分析（Prophetを使用）</vt:lpstr>
      <vt:lpstr>Prophet</vt:lpstr>
      <vt:lpstr>Facebook イベント数の時系列データ</vt:lpstr>
      <vt:lpstr>Facebook イベント数の分析例（Prophet を使用）</vt:lpstr>
      <vt:lpstr>演習３．トレンドの分析 </vt:lpstr>
      <vt:lpstr>PowerPoint プレゼンテーション</vt:lpstr>
      <vt:lpstr>PowerPoint プレゼンテーション</vt:lpstr>
      <vt:lpstr>PowerPoint プレゼンテーション</vt:lpstr>
      <vt:lpstr>Prophet まとめ</vt:lpstr>
      <vt:lpstr>9-4. リカレントニューラルネットワークの基本</vt:lpstr>
      <vt:lpstr>ディープラーニングによる将来予測</vt:lpstr>
      <vt:lpstr>ディープラーニングによる将来予測</vt:lpstr>
      <vt:lpstr>リカレントニューラルネットワーク（RNN）</vt:lpstr>
      <vt:lpstr>リカレントニューラルネットワーク</vt:lpstr>
      <vt:lpstr>フィードフォワードとリカレントニューラルネットワーク</vt:lpstr>
      <vt:lpstr>リカレントニューラルネットワークの動作イメージ ①</vt:lpstr>
      <vt:lpstr>リカレントニューラルネットワークの動作イメージ ②</vt:lpstr>
      <vt:lpstr>リカレントニューラルネットワークの動作イメージ ③</vt:lpstr>
      <vt:lpstr>リカレントニューラルネットワークの応用</vt:lpstr>
      <vt:lpstr>リカレントニューラルネットワークのニュース</vt:lpstr>
      <vt:lpstr>リカレントニューラルネットワークのまとめ</vt:lpstr>
      <vt:lpstr>9-5. LSTM の基本</vt:lpstr>
      <vt:lpstr>LSTM の特質</vt:lpstr>
      <vt:lpstr>LSTM の仕組み</vt:lpstr>
      <vt:lpstr>LSTM を用いた予測の例</vt:lpstr>
      <vt:lpstr>①</vt:lpstr>
      <vt:lpstr>②</vt:lpstr>
      <vt:lpstr>③</vt:lpstr>
      <vt:lpstr>④</vt:lpstr>
      <vt:lpstr>⑤</vt:lpstr>
      <vt:lpstr>演習４．LSTM による将来予測 </vt:lpstr>
      <vt:lpstr>PowerPoint プレゼンテーション</vt:lpstr>
      <vt:lpstr>全体まとめ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予測と判断（時系列データ分析、移動平均、RNNとLSTM の紹介）（AI演習）</dc:title>
  <dc:creator>kaneko kunihiko</dc:creator>
  <cp:lastModifiedBy>金子　邦彦</cp:lastModifiedBy>
  <cp:revision>679</cp:revision>
  <dcterms:created xsi:type="dcterms:W3CDTF">2019-11-02T00:06:04Z</dcterms:created>
  <dcterms:modified xsi:type="dcterms:W3CDTF">2025-03-25T05:00:42Z</dcterms:modified>
</cp:coreProperties>
</file>