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78" r:id="rId3"/>
    <p:sldMasterId id="2147483688" r:id="rId4"/>
  </p:sldMasterIdLst>
  <p:notesMasterIdLst>
    <p:notesMasterId r:id="rId67"/>
  </p:notesMasterIdLst>
  <p:handoutMasterIdLst>
    <p:handoutMasterId r:id="rId68"/>
  </p:handoutMasterIdLst>
  <p:sldIdLst>
    <p:sldId id="1037" r:id="rId5"/>
    <p:sldId id="1005" r:id="rId6"/>
    <p:sldId id="1784" r:id="rId7"/>
    <p:sldId id="1890" r:id="rId8"/>
    <p:sldId id="1930" r:id="rId9"/>
    <p:sldId id="1689" r:id="rId10"/>
    <p:sldId id="1699" r:id="rId11"/>
    <p:sldId id="1711" r:id="rId12"/>
    <p:sldId id="1552" r:id="rId13"/>
    <p:sldId id="2001" r:id="rId14"/>
    <p:sldId id="1788" r:id="rId15"/>
    <p:sldId id="1889" r:id="rId16"/>
    <p:sldId id="1891" r:id="rId17"/>
    <p:sldId id="1892" r:id="rId18"/>
    <p:sldId id="1474" r:id="rId19"/>
    <p:sldId id="1894" r:id="rId20"/>
    <p:sldId id="1478" r:id="rId21"/>
    <p:sldId id="1476" r:id="rId22"/>
    <p:sldId id="1895" r:id="rId23"/>
    <p:sldId id="1499" r:id="rId24"/>
    <p:sldId id="1512" r:id="rId25"/>
    <p:sldId id="1513" r:id="rId26"/>
    <p:sldId id="1524" r:id="rId27"/>
    <p:sldId id="1897" r:id="rId28"/>
    <p:sldId id="1812" r:id="rId29"/>
    <p:sldId id="1923" r:id="rId30"/>
    <p:sldId id="2002" r:id="rId31"/>
    <p:sldId id="1924" r:id="rId32"/>
    <p:sldId id="1912" r:id="rId33"/>
    <p:sldId id="1893" r:id="rId34"/>
    <p:sldId id="1900" r:id="rId35"/>
    <p:sldId id="1901" r:id="rId36"/>
    <p:sldId id="1520" r:id="rId37"/>
    <p:sldId id="1902" r:id="rId38"/>
    <p:sldId id="1903" r:id="rId39"/>
    <p:sldId id="1899" r:id="rId40"/>
    <p:sldId id="1920" r:id="rId41"/>
    <p:sldId id="1904" r:id="rId42"/>
    <p:sldId id="1919" r:id="rId43"/>
    <p:sldId id="895" r:id="rId44"/>
    <p:sldId id="1525" r:id="rId45"/>
    <p:sldId id="1523" r:id="rId46"/>
    <p:sldId id="1921" r:id="rId47"/>
    <p:sldId id="1898" r:id="rId48"/>
    <p:sldId id="1529" r:id="rId49"/>
    <p:sldId id="1518" r:id="rId50"/>
    <p:sldId id="1527" r:id="rId51"/>
    <p:sldId id="1528" r:id="rId52"/>
    <p:sldId id="1526" r:id="rId53"/>
    <p:sldId id="1922" r:id="rId54"/>
    <p:sldId id="1925" r:id="rId55"/>
    <p:sldId id="1926" r:id="rId56"/>
    <p:sldId id="1927" r:id="rId57"/>
    <p:sldId id="1928" r:id="rId58"/>
    <p:sldId id="1906" r:id="rId59"/>
    <p:sldId id="551" r:id="rId60"/>
    <p:sldId id="1907" r:id="rId61"/>
    <p:sldId id="1708" r:id="rId62"/>
    <p:sldId id="2003" r:id="rId63"/>
    <p:sldId id="1917" r:id="rId64"/>
    <p:sldId id="1918" r:id="rId65"/>
    <p:sldId id="1929" r:id="rId6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6" autoAdjust="0"/>
    <p:restoredTop sz="94660"/>
  </p:normalViewPr>
  <p:slideViewPr>
    <p:cSldViewPr snapToGrid="0">
      <p:cViewPr varScale="1">
        <p:scale>
          <a:sx n="61" d="100"/>
          <a:sy n="61" d="100"/>
        </p:scale>
        <p:origin x="938" y="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13234"/>
    </p:cViewPr>
  </p:sorterViewPr>
  <p:notesViewPr>
    <p:cSldViewPr snapToGrid="0">
      <p:cViewPr varScale="1">
        <p:scale>
          <a:sx n="36" d="100"/>
          <a:sy n="36" d="100"/>
        </p:scale>
        <p:origin x="1568" y="24"/>
      </p:cViewPr>
      <p:guideLst/>
    </p:cSldViewPr>
  </p:notes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notesMaster" Target="notesMasters/notesMaster1.xml"/><Relationship Id="rId68" Type="http://schemas.openxmlformats.org/officeDocument/2006/relationships/handoutMaster" Target="handoutMasters/handoutMaster1.xml"/><Relationship Id="rId69" Type="http://schemas.openxmlformats.org/officeDocument/2006/relationships/presProps" Target="presProps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/Relationships>
</file>

<file path=ppt/handoutMasters/_rels/handout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492763BF-D648-4028-9754-3615FF609D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B10CE5D-8673-4CA7-9090-0325947625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FF2E0-C691-4652-BD93-B8DB4314A43F}" type="datetimeFigureOut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2FF5B21-A326-4B36-82F5-4E6EA1A9FF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BE679C3-E509-4B6D-8BC5-8667FC746E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BFD2C-F54A-4665-824F-63737EEC68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1972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27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5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558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622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189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709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91200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8F6E-A61D-4F4B-A02A-32A375CBD654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272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865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7190-F4F2-435C-9433-79F7AB9E97BF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475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83050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5580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8401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2161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89E5-970E-4E43-B109-FA73DDD3F5FC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05C0-43AD-4913-9290-D69A215DC36E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3386-A21B-4F0F-B11C-3FC9324127B8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1FBDB-3FE1-4E23-8A3E-D23037547262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952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916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8739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7190-F4F2-435C-9433-79F7AB9E97BF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9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1FBDB-3FE1-4E23-8A3E-D23037547262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0746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theme" Target="../theme/theme2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theme" Target="../theme/theme3.xml"/><Relationship Id="rId6" Type="http://schemas.openxmlformats.org/officeDocument/2006/relationships/image" Target="../media/image1.png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theme" Target="../theme/theme4.xml"/><Relationship Id="rId6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E6DA0-13F0-4131-A74D-D600C97A2AE8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FBE731-6ED8-4A42-8A57-3C41D758493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830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FBE731-6ED8-4A42-8A57-3C41D758493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3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03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hyperlink" Target="https://www.kkaneko.jp/ai/ae/index.html" TargetMode="Externa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skybiometry.com/demo/face-detect/" TargetMode="External"/><Relationship Id="rId3" Type="http://schemas.openxmlformats.org/officeDocument/2006/relationships/image" Target="../media/image38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lab.research.google.com/drive/18bN3_pLhAnGAJnvQljZoUUjVhVqI_MLe?usp=sharing" TargetMode="External"/><Relationship Id="rId3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skybiometry.com/demo/face-detect/" TargetMode="Externa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lab.research.google.com/drive/1sLpYmmLS209-e5eHgcuqdryFRRO6ZhFS?usp=sharing" TargetMode="External"/><Relationship Id="rId3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microsoft.com/office/2007/relationships/hdphoto" Target="../media/hdphoto1.wdp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3.png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4.png"/><Relationship Id="rId3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6.png"/><Relationship Id="rId3" Type="http://schemas.openxmlformats.org/officeDocument/2006/relationships/image" Target="../media/image8.pn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https://visagetechnologies.com/demo/" TargetMode="External"/><Relationship Id="rId3" Type="http://schemas.openxmlformats.org/officeDocument/2006/relationships/image" Target="../media/image47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skybiometry.com/demo/face-recognition-demo/" TargetMode="External"/><Relationship Id="rId3" Type="http://schemas.openxmlformats.org/officeDocument/2006/relationships/image" Target="../media/image63.png"/></Relationships>
</file>

<file path=ppt/slides/_rels/slide5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5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5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/Relationships>
</file>

<file path=ppt/slides/_rels/slide5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8.png"/></Relationships>
</file>

<file path=ppt/slides/_rels/slide5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hyperlink" Target="https://www.kkaneko.jp/ai/win/insightface.html" TargetMode="External"/></Relationships>
</file>

<file path=ppt/slides/_rels/slide5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lab.research.google.com/drive/1t8YlRamyYij40wND--k1NHTDR5fMXvHq?usp=sharing" TargetMode="External"/><Relationship Id="rId3" Type="http://schemas.openxmlformats.org/officeDocument/2006/relationships/image" Target="../media/image68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visagetechnologies.com/demo/" TargetMode="External"/><Relationship Id="rId3" Type="http://schemas.openxmlformats.org/officeDocument/2006/relationships/image" Target="../media/image69.png"/><Relationship Id="rId4" Type="http://schemas.openxmlformats.org/officeDocument/2006/relationships/image" Target="../media/image70.png"/></Relationships>
</file>

<file path=ppt/slides/_rels/slide6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6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2387600"/>
          </a:xfrm>
        </p:spPr>
        <p:txBody>
          <a:bodyPr>
            <a:noAutofit/>
          </a:bodyPr>
          <a:lstStyle/>
          <a:p>
            <a:r>
              <a:rPr lang="en-US" altLang="ja-JP" dirty="0">
                <a:latin typeface="メイリオ" panose="020B0604030504040204" pitchFamily="50" charset="-128"/>
              </a:rPr>
              <a:t>ae-10.</a:t>
            </a:r>
            <a:r>
              <a:rPr lang="ja-JP" altLang="en-US" dirty="0"/>
              <a:t>ディープラーニングによる顔情報処理技術の基礎と応用</a:t>
            </a:r>
            <a:br>
              <a:rPr lang="en-US" altLang="ja-JP" sz="5400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105" y="59281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  <p:sp>
        <p:nvSpPr>
          <p:cNvPr id="10" name="字幕 7">
            <a:extLst>
              <a:ext uri="{FF2B5EF4-FFF2-40B4-BE49-F238E27FC236}">
                <a16:creationId xmlns:a16="http://schemas.microsoft.com/office/drawing/2014/main" id="{E246CD48-9EDC-44F7-8CDD-2B1DAA1CE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157" y="3150100"/>
            <a:ext cx="8266421" cy="1506085"/>
          </a:xfrm>
        </p:spPr>
        <p:txBody>
          <a:bodyPr>
            <a:normAutofit lnSpcReduction="10000"/>
          </a:bodyPr>
          <a:lstStyle/>
          <a:p>
            <a:r>
              <a:rPr lang="ja-JP" altLang="en-US" sz="2800" dirty="0"/>
              <a:t>（ディープラーニング，</a:t>
            </a:r>
            <a:r>
              <a:rPr lang="en-US" altLang="ja-JP" sz="2800" dirty="0"/>
              <a:t>Python </a:t>
            </a:r>
            <a:r>
              <a:rPr lang="ja-JP" altLang="en-US" sz="2800" dirty="0"/>
              <a:t>を使用）</a:t>
            </a:r>
            <a:endParaRPr lang="en-US" altLang="ja-JP" sz="2800" dirty="0"/>
          </a:p>
          <a:p>
            <a:r>
              <a:rPr lang="ja-JP" altLang="en-US" sz="2800" dirty="0"/>
              <a:t>（全１５回）</a:t>
            </a:r>
          </a:p>
          <a:p>
            <a:r>
              <a:rPr lang="en-US" altLang="ja-JP" dirty="0">
                <a:hlinkClick r:id="rId5"/>
              </a:rPr>
              <a:t>https://www.kkaneko.</a:t>
            </a:r>
            <a:r>
              <a:rPr lang="en-US" altLang="ja-JP">
                <a:hlinkClick r:id="rId5"/>
              </a:rPr>
              <a:t>jp/ai/</a:t>
            </a:r>
            <a:r>
              <a:rPr lang="en-US" altLang="ja-JP" dirty="0">
                <a:hlinkClick r:id="rId5"/>
              </a:rPr>
              <a:t>ae/index</a:t>
            </a:r>
            <a:r>
              <a:rPr lang="en-US" altLang="ja-JP">
                <a:hlinkClick r:id="rId5"/>
              </a:rPr>
              <a:t>.html</a:t>
            </a:r>
            <a:endParaRPr lang="en-US" altLang="ja-JP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70952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77D304-4E80-4E1C-BCD7-2E6BEA1A4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物体検出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E28734-965B-4960-8324-371678952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8EBFAF6-BE77-4527-93AA-1CDCCA421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212" y="2190643"/>
            <a:ext cx="1752690" cy="1581231"/>
          </a:xfrm>
          <a:prstGeom prst="rect">
            <a:avLst/>
          </a:prstGeom>
        </p:spPr>
      </p:pic>
      <p:sp>
        <p:nvSpPr>
          <p:cNvPr id="13" name="矢印: 右 12">
            <a:extLst>
              <a:ext uri="{FF2B5EF4-FFF2-40B4-BE49-F238E27FC236}">
                <a16:creationId xmlns:a16="http://schemas.microsoft.com/office/drawing/2014/main" id="{9115178E-8940-46A0-A144-89BA551E28E8}"/>
              </a:ext>
            </a:extLst>
          </p:cNvPr>
          <p:cNvSpPr/>
          <p:nvPr/>
        </p:nvSpPr>
        <p:spPr>
          <a:xfrm>
            <a:off x="6565900" y="2737059"/>
            <a:ext cx="1905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6C84EEB7-F84C-49C2-A53C-CC66416D5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062" y="2190643"/>
            <a:ext cx="1752690" cy="1581231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0507AB2-612A-486D-B2E8-41E6AA2B1BA0}"/>
              </a:ext>
            </a:extLst>
          </p:cNvPr>
          <p:cNvSpPr/>
          <p:nvPr/>
        </p:nvSpPr>
        <p:spPr>
          <a:xfrm>
            <a:off x="7058212" y="2817771"/>
            <a:ext cx="1397582" cy="8686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178AF9D-FF65-40B6-ACEA-6592E316D191}"/>
              </a:ext>
            </a:extLst>
          </p:cNvPr>
          <p:cNvSpPr/>
          <p:nvPr/>
        </p:nvSpPr>
        <p:spPr>
          <a:xfrm>
            <a:off x="7494590" y="2298007"/>
            <a:ext cx="667633" cy="12488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F714831-2206-465B-B64B-BD92B25C1031}"/>
              </a:ext>
            </a:extLst>
          </p:cNvPr>
          <p:cNvSpPr txBox="1"/>
          <p:nvPr/>
        </p:nvSpPr>
        <p:spPr>
          <a:xfrm>
            <a:off x="8006214" y="1568158"/>
            <a:ext cx="1190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person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16A258D-726A-40CE-9CDC-4CC4A863035E}"/>
              </a:ext>
            </a:extLst>
          </p:cNvPr>
          <p:cNvSpPr txBox="1"/>
          <p:nvPr/>
        </p:nvSpPr>
        <p:spPr>
          <a:xfrm>
            <a:off x="7998599" y="3686451"/>
            <a:ext cx="1177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bicycle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D3DF48C8-FE07-43A5-A317-C498662256B2}"/>
              </a:ext>
            </a:extLst>
          </p:cNvPr>
          <p:cNvCxnSpPr>
            <a:endCxn id="18" idx="0"/>
          </p:cNvCxnSpPr>
          <p:nvPr/>
        </p:nvCxnSpPr>
        <p:spPr>
          <a:xfrm flipH="1">
            <a:off x="7828407" y="1948919"/>
            <a:ext cx="194250" cy="3490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EF46A05C-9108-4636-821B-362019BFE9B0}"/>
              </a:ext>
            </a:extLst>
          </p:cNvPr>
          <p:cNvCxnSpPr>
            <a:cxnSpLocks/>
          </p:cNvCxnSpPr>
          <p:nvPr/>
        </p:nvCxnSpPr>
        <p:spPr>
          <a:xfrm flipH="1" flipV="1">
            <a:off x="7925533" y="3681065"/>
            <a:ext cx="198189" cy="280217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図 23">
            <a:extLst>
              <a:ext uri="{FF2B5EF4-FFF2-40B4-BE49-F238E27FC236}">
                <a16:creationId xmlns:a16="http://schemas.microsoft.com/office/drawing/2014/main" id="{424B6F6B-9D38-4493-BB44-FEF55BAEC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6" y="830877"/>
            <a:ext cx="4495800" cy="2229039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906979B-08F8-481E-8D28-2D3BCD2A9C88}"/>
              </a:ext>
            </a:extLst>
          </p:cNvPr>
          <p:cNvSpPr txBox="1"/>
          <p:nvPr/>
        </p:nvSpPr>
        <p:spPr>
          <a:xfrm>
            <a:off x="1834821" y="5728865"/>
            <a:ext cx="62889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バウンディングボックス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は，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物体を囲む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最小のボックス（四角形）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CF7123F4-E98B-4F17-84D5-9D024158EC9B}"/>
              </a:ext>
            </a:extLst>
          </p:cNvPr>
          <p:cNvSpPr/>
          <p:nvPr/>
        </p:nvSpPr>
        <p:spPr>
          <a:xfrm>
            <a:off x="8371233" y="2431058"/>
            <a:ext cx="234732" cy="4629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F96AF8CA-8603-460D-BA81-DBC07B7959D4}"/>
              </a:ext>
            </a:extLst>
          </p:cNvPr>
          <p:cNvCxnSpPr>
            <a:cxnSpLocks/>
          </p:cNvCxnSpPr>
          <p:nvPr/>
        </p:nvCxnSpPr>
        <p:spPr>
          <a:xfrm>
            <a:off x="8313865" y="2049618"/>
            <a:ext cx="141929" cy="3303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83008ED8-CB6D-497A-A314-3D0F0ADC0F86}"/>
              </a:ext>
            </a:extLst>
          </p:cNvPr>
          <p:cNvSpPr/>
          <p:nvPr/>
        </p:nvSpPr>
        <p:spPr>
          <a:xfrm>
            <a:off x="7158057" y="2617700"/>
            <a:ext cx="468294" cy="3651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EE087379-F3F5-4142-99E8-837BEE05BDDE}"/>
              </a:ext>
            </a:extLst>
          </p:cNvPr>
          <p:cNvCxnSpPr>
            <a:cxnSpLocks/>
          </p:cNvCxnSpPr>
          <p:nvPr/>
        </p:nvCxnSpPr>
        <p:spPr>
          <a:xfrm>
            <a:off x="7342948" y="1707817"/>
            <a:ext cx="1" cy="8319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ECFCB07-DC33-46E0-87F3-8DD569B0ED64}"/>
              </a:ext>
            </a:extLst>
          </p:cNvPr>
          <p:cNvSpPr txBox="1"/>
          <p:nvPr/>
        </p:nvSpPr>
        <p:spPr>
          <a:xfrm>
            <a:off x="6797201" y="1232343"/>
            <a:ext cx="630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car</a:t>
            </a:r>
          </a:p>
        </p:txBody>
      </p:sp>
      <p:sp>
        <p:nvSpPr>
          <p:cNvPr id="26" name="テキスト ボックス 13">
            <a:extLst>
              <a:ext uri="{FF2B5EF4-FFF2-40B4-BE49-F238E27FC236}">
                <a16:creationId xmlns:a16="http://schemas.microsoft.com/office/drawing/2014/main" id="{0E7977EE-791D-4311-B194-C45F986DC15E}"/>
              </a:ext>
            </a:extLst>
          </p:cNvPr>
          <p:cNvSpPr txBox="1"/>
          <p:nvPr/>
        </p:nvSpPr>
        <p:spPr>
          <a:xfrm>
            <a:off x="4900561" y="4438461"/>
            <a:ext cx="4884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バウンディングボックス，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ラベルを得る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466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10-2. </a:t>
            </a:r>
            <a:r>
              <a:rPr lang="ja-JP" altLang="en-US" sz="4500" dirty="0">
                <a:solidFill>
                  <a:schemeClr val="tx2"/>
                </a:solidFill>
              </a:rPr>
              <a:t>顔情報処理の概要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780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071BA8-A3AC-AF88-F731-C731A74B3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顔情報処理のバリエーション①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38058D5-871E-D917-0CFC-2541DB97C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3886" y="846253"/>
            <a:ext cx="3659167" cy="5333166"/>
          </a:xfrm>
        </p:spPr>
        <p:txBody>
          <a:bodyPr/>
          <a:lstStyle/>
          <a:p>
            <a:r>
              <a:rPr kumimoji="1" lang="ja-JP" altLang="en-US" b="1" dirty="0"/>
              <a:t>顔検出</a:t>
            </a:r>
            <a:endParaRPr kumimoji="1" lang="en-US" altLang="ja-JP" b="1" dirty="0"/>
          </a:p>
          <a:p>
            <a:pPr marL="0" indent="0">
              <a:buNone/>
            </a:pPr>
            <a:r>
              <a:rPr lang="ja-JP" altLang="en-US" dirty="0"/>
              <a:t>物体検出と同様に顔を検出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lang="ja-JP" altLang="en-US" b="1" dirty="0"/>
              <a:t>顔のアラインメント</a:t>
            </a:r>
            <a:endParaRPr lang="en-US" altLang="ja-JP" b="1" dirty="0"/>
          </a:p>
          <a:p>
            <a:pPr marL="0" indent="0">
              <a:buNone/>
            </a:pPr>
            <a:r>
              <a:rPr kumimoji="1" lang="ja-JP" altLang="en-US" dirty="0"/>
              <a:t>顔の向き，大きさをそろえる</a:t>
            </a:r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15642B5-67AD-BADC-1D16-1AA19F3B2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83F6928-9192-CB62-9AF8-FB34F340F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1" y="644893"/>
            <a:ext cx="2694074" cy="282339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964565C-54A7-FB70-8CCD-1175F02B1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65" y="4105384"/>
            <a:ext cx="2121429" cy="211600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081CB86-6997-D733-4045-72BB74BAE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4867" y="4105384"/>
            <a:ext cx="2175441" cy="216745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7BC20B7-92B9-2AED-ABF5-D2BD165EEF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5275" y="784159"/>
            <a:ext cx="2784801" cy="2040201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3694FD5-28C4-EEF6-23B1-929CD938DD5E}"/>
              </a:ext>
            </a:extLst>
          </p:cNvPr>
          <p:cNvSpPr txBox="1"/>
          <p:nvPr/>
        </p:nvSpPr>
        <p:spPr>
          <a:xfrm>
            <a:off x="239169" y="631364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アラインメント前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F5C4C4A-3AB8-ED25-3C20-DCEBC0AE4F2F}"/>
              </a:ext>
            </a:extLst>
          </p:cNvPr>
          <p:cNvSpPr txBox="1"/>
          <p:nvPr/>
        </p:nvSpPr>
        <p:spPr>
          <a:xfrm>
            <a:off x="2576924" y="6334782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アラインメント後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2810FD4-17A9-D18F-8A38-3D219044DFEB}"/>
              </a:ext>
            </a:extLst>
          </p:cNvPr>
          <p:cNvSpPr txBox="1"/>
          <p:nvPr/>
        </p:nvSpPr>
        <p:spPr>
          <a:xfrm>
            <a:off x="740344" y="351969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顔検出結果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050012-4306-DE40-D2A3-993114850482}"/>
              </a:ext>
            </a:extLst>
          </p:cNvPr>
          <p:cNvSpPr txBox="1"/>
          <p:nvPr/>
        </p:nvSpPr>
        <p:spPr>
          <a:xfrm>
            <a:off x="3157460" y="291087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顔検出結果</a:t>
            </a:r>
          </a:p>
        </p:txBody>
      </p:sp>
    </p:spTree>
    <p:extLst>
      <p:ext uri="{BB962C8B-B14F-4D97-AF65-F5344CB8AC3E}">
        <p14:creationId xmlns:p14="http://schemas.microsoft.com/office/powerpoint/2010/main" val="415552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071BA8-A3AC-AF88-F731-C731A74B3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顔情報処理のバリエーション②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38058D5-871E-D917-0CFC-2541DB97C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3886" y="846253"/>
            <a:ext cx="3818585" cy="5333166"/>
          </a:xfrm>
        </p:spPr>
        <p:txBody>
          <a:bodyPr>
            <a:normAutofit lnSpcReduction="10000"/>
          </a:bodyPr>
          <a:lstStyle/>
          <a:p>
            <a:r>
              <a:rPr kumimoji="1" lang="ja-JP" altLang="en-US" b="1" dirty="0"/>
              <a:t>顔ランドマーク</a:t>
            </a:r>
            <a:endParaRPr kumimoji="1" lang="en-US" altLang="ja-JP" b="1" dirty="0"/>
          </a:p>
          <a:p>
            <a:pPr marL="0" indent="0">
              <a:buNone/>
            </a:pPr>
            <a:r>
              <a:rPr lang="ja-JP" altLang="en-US" dirty="0"/>
              <a:t>顔の重要な特徴点（目、鼻、口など）の位置を示すポイント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lang="ja-JP" altLang="en-US" b="1" dirty="0"/>
              <a:t>顔の数値化</a:t>
            </a:r>
            <a:endParaRPr lang="en-US" altLang="ja-JP" b="1" dirty="0"/>
          </a:p>
          <a:p>
            <a:pPr marL="0" indent="0">
              <a:buNone/>
            </a:pPr>
            <a:r>
              <a:rPr lang="ja-JP" altLang="en-US" dirty="0"/>
              <a:t>顔の特徴を数値化したもの．顔による本人確認や、顔認識に使用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数値は複数になる．</a:t>
            </a: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15642B5-67AD-BADC-1D16-1AA19F3B2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972535F-1A3D-EA11-A346-DDCA68FA4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840" y="4134236"/>
            <a:ext cx="2855544" cy="2153491"/>
          </a:xfrm>
          <a:prstGeom prst="rect">
            <a:avLst/>
          </a:prstGeom>
        </p:spPr>
      </p:pic>
      <p:sp>
        <p:nvSpPr>
          <p:cNvPr id="10" name="矢印: 右 9">
            <a:extLst>
              <a:ext uri="{FF2B5EF4-FFF2-40B4-BE49-F238E27FC236}">
                <a16:creationId xmlns:a16="http://schemas.microsoft.com/office/drawing/2014/main" id="{9FC80654-5A9F-2CA9-FB93-EB4ED18AB7C1}"/>
              </a:ext>
            </a:extLst>
          </p:cNvPr>
          <p:cNvSpPr/>
          <p:nvPr/>
        </p:nvSpPr>
        <p:spPr>
          <a:xfrm>
            <a:off x="1984155" y="4927303"/>
            <a:ext cx="283976" cy="6450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80B7067-8F82-634F-93F0-2F401D94F0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6" y="4025059"/>
            <a:ext cx="1647910" cy="237184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B033137-7814-7204-37A6-E5419C9D6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138" y="693170"/>
            <a:ext cx="2234748" cy="266956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48CDA21-B015-9C5D-083C-779E1B267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298" y="783404"/>
            <a:ext cx="2893139" cy="181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23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071BA8-A3AC-AF88-F731-C731A74B3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顔情報処理のバリエーション③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38058D5-871E-D917-0CFC-2541DB97C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3886" y="1354237"/>
            <a:ext cx="3818585" cy="4825181"/>
          </a:xfrm>
        </p:spPr>
        <p:txBody>
          <a:bodyPr>
            <a:normAutofit/>
          </a:bodyPr>
          <a:lstStyle/>
          <a:p>
            <a:r>
              <a:rPr lang="ja-JP" altLang="en-US" b="1" dirty="0"/>
              <a:t>性別、年齢の推定</a:t>
            </a:r>
            <a:endParaRPr lang="en-US" altLang="ja-JP" b="1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lang="ja-JP" altLang="en-US" b="1" dirty="0"/>
              <a:t>表情の推定</a:t>
            </a:r>
            <a:endParaRPr lang="en-US" altLang="ja-JP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15642B5-67AD-BADC-1D16-1AA19F3B2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335BF28-18E8-054C-6FF7-04C685736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840" y="866231"/>
            <a:ext cx="2087657" cy="101760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D111B055-5F3E-CCD4-DB1E-68E91BA5C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79" y="777832"/>
            <a:ext cx="1771153" cy="2287925"/>
          </a:xfrm>
          <a:prstGeom prst="rect">
            <a:avLst/>
          </a:prstGeom>
        </p:spPr>
      </p:pic>
      <p:pic>
        <p:nvPicPr>
          <p:cNvPr id="15" name="コンテンツ プレースホルダー 4">
            <a:extLst>
              <a:ext uri="{FF2B5EF4-FFF2-40B4-BE49-F238E27FC236}">
                <a16:creationId xmlns:a16="http://schemas.microsoft.com/office/drawing/2014/main" id="{8A3842B8-3182-211A-BA65-70A261AEB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83" y="3429000"/>
            <a:ext cx="4916678" cy="2993006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EB127F6-BEC0-C988-8FFD-8A9F88C38F26}"/>
              </a:ext>
            </a:extLst>
          </p:cNvPr>
          <p:cNvSpPr txBox="1"/>
          <p:nvPr/>
        </p:nvSpPr>
        <p:spPr>
          <a:xfrm>
            <a:off x="5234805" y="4332172"/>
            <a:ext cx="38185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dirty="0">
                <a:latin typeface="+mn-ea"/>
                <a:ea typeface="+mn-ea"/>
              </a:rPr>
              <a:t>https://github.com/ezgiakcora/Facial-Expression-Keras </a:t>
            </a:r>
            <a:r>
              <a:rPr lang="ja-JP" altLang="en-US" sz="1800" dirty="0">
                <a:latin typeface="+mn-ea"/>
                <a:ea typeface="+mn-ea"/>
              </a:rPr>
              <a:t>で公開されている成果物を利用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5AEF5E6-436B-A6F3-132B-87220DF6CB78}"/>
              </a:ext>
            </a:extLst>
          </p:cNvPr>
          <p:cNvSpPr txBox="1"/>
          <p:nvPr/>
        </p:nvSpPr>
        <p:spPr>
          <a:xfrm>
            <a:off x="5289630" y="825985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/>
              <a:t>さまざまな追加機能</a:t>
            </a:r>
          </a:p>
        </p:txBody>
      </p:sp>
    </p:spTree>
    <p:extLst>
      <p:ext uri="{BB962C8B-B14F-4D97-AF65-F5344CB8AC3E}">
        <p14:creationId xmlns:p14="http://schemas.microsoft.com/office/powerpoint/2010/main" val="3859501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4DE70E-1973-CE4C-9273-237D79ADF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顔情報処理のバリエーション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00A8CFC-2338-2AD4-C661-E673F5F5D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75223"/>
          </a:xfrm>
        </p:spPr>
        <p:txBody>
          <a:bodyPr>
            <a:normAutofit/>
          </a:bodyPr>
          <a:lstStyle/>
          <a:p>
            <a:r>
              <a:rPr kumimoji="1" lang="ja-JP" altLang="en-US" b="1" dirty="0"/>
              <a:t>顔検出</a:t>
            </a:r>
            <a:r>
              <a:rPr kumimoji="1" lang="ja-JP" altLang="en-US" dirty="0"/>
              <a:t>：物体検出の一環として顔を特定</a:t>
            </a:r>
            <a:endParaRPr kumimoji="1" lang="en-US" altLang="ja-JP" dirty="0"/>
          </a:p>
          <a:p>
            <a:r>
              <a:rPr kumimoji="1" lang="ja-JP" altLang="en-US" b="1" dirty="0"/>
              <a:t>顔のアラインメント</a:t>
            </a:r>
            <a:r>
              <a:rPr kumimoji="1" lang="ja-JP" altLang="en-US" dirty="0"/>
              <a:t>：顔の向きや大きさの調整</a:t>
            </a:r>
            <a:endParaRPr kumimoji="1" lang="en-US" altLang="ja-JP" dirty="0"/>
          </a:p>
          <a:p>
            <a:r>
              <a:rPr kumimoji="1" lang="ja-JP" altLang="en-US" b="1" dirty="0"/>
              <a:t>顔ランドマーク</a:t>
            </a:r>
            <a:r>
              <a:rPr kumimoji="1" lang="ja-JP" altLang="en-US" dirty="0"/>
              <a:t>：目，鼻，口などの重要な特徴点の位置</a:t>
            </a:r>
            <a:endParaRPr kumimoji="1" lang="en-US" altLang="ja-JP" dirty="0"/>
          </a:p>
          <a:p>
            <a:r>
              <a:rPr kumimoji="1" lang="ja-JP" altLang="en-US" b="1" dirty="0"/>
              <a:t>顔の数値化</a:t>
            </a:r>
            <a:r>
              <a:rPr kumimoji="1" lang="ja-JP" altLang="en-US" dirty="0"/>
              <a:t>：顔による本人確認や顔認識の基礎</a:t>
            </a:r>
            <a:endParaRPr kumimoji="1" lang="en-US" altLang="ja-JP" dirty="0"/>
          </a:p>
          <a:p>
            <a:r>
              <a:rPr kumimoji="1" lang="ja-JP" altLang="en-US" b="1" dirty="0"/>
              <a:t>性別，年齢の推定</a:t>
            </a:r>
            <a:endParaRPr kumimoji="1" lang="en-US" altLang="ja-JP" b="1" dirty="0"/>
          </a:p>
          <a:p>
            <a:r>
              <a:rPr kumimoji="1" lang="ja-JP" altLang="en-US" b="1" dirty="0"/>
              <a:t>表情の推定</a:t>
            </a:r>
            <a:endParaRPr kumimoji="1" lang="en-US" altLang="ja-JP" b="1" dirty="0"/>
          </a:p>
          <a:p>
            <a:r>
              <a:rPr kumimoji="1" lang="ja-JP" altLang="en-US" dirty="0"/>
              <a:t>その他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9CC5E00-9B34-5D83-5C82-03669A95D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0174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844A5E-6F78-3BAB-7719-9A4E07B86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顔情報処理の重要性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9215A96-1064-32F7-CDB9-8A13EF52A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60117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/>
              <a:t>多岐にわたる応用分野</a:t>
            </a:r>
            <a:endParaRPr kumimoji="1" lang="en-US" altLang="ja-JP" dirty="0"/>
          </a:p>
          <a:p>
            <a:r>
              <a:rPr kumimoji="1" lang="ja-JP" altLang="en-US" b="1" dirty="0"/>
              <a:t>セキュリティと監視</a:t>
            </a:r>
            <a:r>
              <a:rPr kumimoji="1" lang="ja-JP" altLang="en-US" dirty="0"/>
              <a:t>：公共の場での監視，身元確認や不審者の追跡</a:t>
            </a:r>
            <a:endParaRPr kumimoji="1" lang="en-US" altLang="ja-JP" dirty="0"/>
          </a:p>
          <a:p>
            <a:r>
              <a:rPr kumimoji="1" lang="ja-JP" altLang="en-US" b="1" dirty="0"/>
              <a:t>顔認証システム</a:t>
            </a:r>
            <a:r>
              <a:rPr kumimoji="1" lang="ja-JP" altLang="en-US" dirty="0"/>
              <a:t>：個人認証技術</a:t>
            </a:r>
            <a:endParaRPr kumimoji="1" lang="en-US" altLang="ja-JP" dirty="0"/>
          </a:p>
          <a:p>
            <a:r>
              <a:rPr kumimoji="1" lang="ja-JP" altLang="en-US" b="1" dirty="0"/>
              <a:t>パーソナライズされたサービス</a:t>
            </a:r>
            <a:r>
              <a:rPr kumimoji="1" lang="ja-JP" altLang="en-US" dirty="0"/>
              <a:t>：個人に適応したサービス提供</a:t>
            </a:r>
            <a:endParaRPr kumimoji="1" lang="en-US" altLang="ja-JP" dirty="0"/>
          </a:p>
          <a:p>
            <a:r>
              <a:rPr kumimoji="1" lang="ja-JP" altLang="en-US" b="1" dirty="0"/>
              <a:t>感情認識</a:t>
            </a:r>
            <a:r>
              <a:rPr kumimoji="1" lang="ja-JP" altLang="en-US" dirty="0"/>
              <a:t>：表情からの感情推定</a:t>
            </a:r>
            <a:endParaRPr kumimoji="1" lang="en-US" altLang="ja-JP" dirty="0"/>
          </a:p>
          <a:p>
            <a:r>
              <a:rPr kumimoji="1" lang="ja-JP" altLang="en-US" dirty="0"/>
              <a:t>その他の応用分野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9DBF24C-DC1E-2446-7087-01BA46989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52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2D3497-6A3F-21E6-FFDE-CADB75940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セキュリティと監視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8E4B0EA-6904-BFA9-1338-C50456D47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9E68631-47A6-4DB8-B948-3380506F0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7" y="540361"/>
            <a:ext cx="2362144" cy="203669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07742CE-6CC1-478B-980C-FBA44E08AF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373" y="1433758"/>
            <a:ext cx="1878397" cy="13825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BE74F36-B5D2-4607-8427-8A1F9557F5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16" y="2384090"/>
            <a:ext cx="2089820" cy="208982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A5713D8-30EC-445A-8926-2C5834D88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245" y="644893"/>
            <a:ext cx="2592808" cy="259280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68E71424-1783-4B1C-A545-86A3A19BA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0727" y="3333337"/>
            <a:ext cx="1788147" cy="2036693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C1B03220-F5A5-49D0-A5D8-0D5AFD79A5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5480" y="3333337"/>
            <a:ext cx="1779114" cy="1982678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5849E68-1FFB-45A7-9695-0BD0EE89C3AE}"/>
              </a:ext>
            </a:extLst>
          </p:cNvPr>
          <p:cNvSpPr txBox="1"/>
          <p:nvPr/>
        </p:nvSpPr>
        <p:spPr>
          <a:xfrm>
            <a:off x="445732" y="5695704"/>
            <a:ext cx="74013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主な用途： 公共の場での監視 ，身元確認システム，</a:t>
            </a:r>
            <a:endParaRPr lang="en-US" altLang="ja-JP" sz="2400" dirty="0"/>
          </a:p>
          <a:p>
            <a:r>
              <a:rPr lang="ja-JP" altLang="en-US" sz="2400" dirty="0"/>
              <a:t>　　　　　不審者の追跡 ，セキュリティ管理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062990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C45602-53E2-1AFE-D939-1BF20ACE2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顔認証システム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83943A-7E1A-3C57-AE85-A4F48A9ED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C4A87A4-1ED2-4AB6-9FAA-445AD9386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00" y="2071338"/>
            <a:ext cx="2331741" cy="252763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EE4239C-CA29-4D28-ACBB-C7C2DE661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241" y="1279809"/>
            <a:ext cx="3810000" cy="371475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779069A-1C7A-4554-BD98-FB77A8CB63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241" y="1040481"/>
            <a:ext cx="1474269" cy="147426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75590F9-D193-C118-594F-B479ADA2636A}"/>
              </a:ext>
            </a:extLst>
          </p:cNvPr>
          <p:cNvSpPr txBox="1"/>
          <p:nvPr/>
        </p:nvSpPr>
        <p:spPr>
          <a:xfrm>
            <a:off x="445732" y="5695704"/>
            <a:ext cx="88024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主な用途：スマートフォンでの顔認証，パソコンでの顔認証，</a:t>
            </a:r>
            <a:endParaRPr lang="en-US" altLang="ja-JP" sz="2400" dirty="0"/>
          </a:p>
          <a:p>
            <a:r>
              <a:rPr lang="ja-JP" altLang="en-US" sz="2400" dirty="0"/>
              <a:t>　　　　　セキュリティゲート，入退室管理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75704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39E258-ACBD-A1D6-1908-E99B19CBC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顔情報処理の歴史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277E4CA-F543-6C61-941D-F91A44284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790521"/>
          </a:xfrm>
        </p:spPr>
        <p:txBody>
          <a:bodyPr>
            <a:normAutofit lnSpcReduction="10000"/>
          </a:bodyPr>
          <a:lstStyle/>
          <a:p>
            <a:r>
              <a:rPr kumimoji="1" lang="ja-JP" altLang="en-US" dirty="0"/>
              <a:t>誕生（</a:t>
            </a:r>
            <a:r>
              <a:rPr kumimoji="1" lang="en-US" altLang="ja-JP" dirty="0"/>
              <a:t>1960</a:t>
            </a:r>
            <a:r>
              <a:rPr kumimoji="1" lang="ja-JP" altLang="en-US" dirty="0"/>
              <a:t>年代）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顔認識システムの誕生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dirty="0"/>
              <a:t>進化（</a:t>
            </a:r>
            <a:r>
              <a:rPr lang="en-US" altLang="ja-JP" dirty="0"/>
              <a:t>1980</a:t>
            </a:r>
            <a:r>
              <a:rPr lang="ja-JP" altLang="en-US" dirty="0"/>
              <a:t>年代）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顔認識アルゴリズム（</a:t>
            </a:r>
            <a:r>
              <a:rPr kumimoji="1" lang="en-US" altLang="ja-JP" dirty="0"/>
              <a:t>Eigenfaces </a:t>
            </a:r>
            <a:r>
              <a:rPr kumimoji="1" lang="ja-JP" altLang="en-US" dirty="0"/>
              <a:t>など）</a:t>
            </a: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kumimoji="1" lang="ja-JP" altLang="en-US" dirty="0"/>
              <a:t>ディープラーニングの登場（</a:t>
            </a:r>
            <a:r>
              <a:rPr kumimoji="1" lang="en-US" altLang="ja-JP" dirty="0"/>
              <a:t>2010</a:t>
            </a:r>
            <a:r>
              <a:rPr kumimoji="1" lang="ja-JP" altLang="en-US" dirty="0"/>
              <a:t>年代）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精度の向上、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応用の広がり（群衆のカウント、マスク有り顔の処理、顔画像からの３次元顔生成などさまざまな応用）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46E58F4-0F59-C380-2626-D1E10A7B0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703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人工知能</a:t>
            </a:r>
            <a:r>
              <a:rPr lang="ja-JP" altLang="en-US" dirty="0"/>
              <a:t>（</a:t>
            </a:r>
            <a:r>
              <a:rPr lang="en-US" altLang="ja-JP" dirty="0"/>
              <a:t>AI</a:t>
            </a:r>
            <a:r>
              <a:rPr lang="ja-JP" altLang="en-US" dirty="0"/>
              <a:t>）</a:t>
            </a:r>
            <a:r>
              <a:rPr kumimoji="1" lang="ja-JP" altLang="en-US" dirty="0"/>
              <a:t>の学習のための指針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6011747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kumimoji="1" lang="ja-JP" altLang="en-US" sz="2400" b="1" dirty="0"/>
              <a:t>実践重視</a:t>
            </a:r>
            <a:r>
              <a:rPr kumimoji="1" lang="ja-JP" altLang="en-US" sz="2400" dirty="0"/>
              <a:t>： </a:t>
            </a:r>
            <a:r>
              <a:rPr kumimoji="1" lang="en-US" altLang="ja-JP" sz="2400" dirty="0"/>
              <a:t>AI</a:t>
            </a:r>
            <a:r>
              <a:rPr kumimoji="1" lang="ja-JP" altLang="en-US" sz="2400" dirty="0"/>
              <a:t>ツールを実際に使用し、機能に慣れる</a:t>
            </a:r>
            <a:br>
              <a:rPr lang="en-US" altLang="ja-JP" sz="2400" dirty="0"/>
            </a:br>
            <a:endParaRPr lang="en-US" altLang="ja-JP" sz="2400" dirty="0"/>
          </a:p>
          <a:p>
            <a:pPr marL="457200" indent="-457200">
              <a:buFont typeface="+mj-lt"/>
              <a:buAutoNum type="arabicPeriod"/>
            </a:pPr>
            <a:r>
              <a:rPr lang="ja-JP" altLang="en-US" sz="2400" b="1" dirty="0"/>
              <a:t>エラーを恐れない</a:t>
            </a:r>
            <a:r>
              <a:rPr lang="ja-JP" altLang="en-US" sz="2400" dirty="0"/>
              <a:t>： 実行においては、エラーの発生の可能性がある．エラーを恐れず，むしろ学習の一部として捉えるポジティブさが大切．</a:t>
            </a:r>
            <a:endParaRPr lang="en-US" altLang="ja-JP" sz="2400" dirty="0"/>
          </a:p>
          <a:p>
            <a:pPr marL="457200" indent="-457200">
              <a:buFont typeface="+mj-lt"/>
              <a:buAutoNum type="arabicPeriod"/>
            </a:pPr>
            <a:endParaRPr lang="en-US" altLang="ja-JP" sz="2400" dirty="0"/>
          </a:p>
          <a:p>
            <a:pPr marL="457200" indent="-457200">
              <a:buFont typeface="+mj-lt"/>
              <a:buAutoNum type="arabicPeriod"/>
            </a:pPr>
            <a:r>
              <a:rPr lang="ja-JP" altLang="en-US" sz="2400" b="1" dirty="0"/>
              <a:t>段階的学習</a:t>
            </a:r>
            <a:r>
              <a:rPr lang="ja-JP" altLang="en-US" sz="2400" dirty="0"/>
              <a:t>：基礎から応用へと段階的に学習を進め，</a:t>
            </a:r>
            <a:r>
              <a:rPr lang="en-US" altLang="ja-JP" sz="2400" dirty="0"/>
              <a:t>AI</a:t>
            </a:r>
            <a:r>
              <a:rPr lang="ja-JP" altLang="en-US" sz="2400" dirty="0"/>
              <a:t>の可能性を前向きに捉える</a:t>
            </a:r>
            <a:endParaRPr lang="en-US" altLang="ja-JP" sz="2400" b="1" dirty="0"/>
          </a:p>
          <a:p>
            <a:pPr marL="457200" indent="-457200">
              <a:buFont typeface="+mj-lt"/>
              <a:buAutoNum type="arabicPeriod"/>
            </a:pPr>
            <a:endParaRPr kumimoji="1" lang="en-US" altLang="ja-JP" sz="2400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039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EF12F5-50E8-4F58-A034-75819B6F3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群衆のカウント技術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5042416-413A-41EF-AE83-BD16F43E3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10333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画像内の人数を数える．監視等に役立つ． 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B6F1C1-F6FA-4F28-BA84-F710C945C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F232C46-F53A-B9C8-403A-BBD3F414A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12" y="1537718"/>
            <a:ext cx="4192793" cy="289170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6B75337-1AAD-0DC1-01DA-48755A692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260" y="1537718"/>
            <a:ext cx="4192793" cy="289372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5AB4161-DCE8-9C46-B6B9-DC09893A23C7}"/>
              </a:ext>
            </a:extLst>
          </p:cNvPr>
          <p:cNvSpPr txBox="1"/>
          <p:nvPr/>
        </p:nvSpPr>
        <p:spPr>
          <a:xfrm>
            <a:off x="1739610" y="4575775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017D954-19A0-4217-AD3B-BD08AD2F7CF9}"/>
              </a:ext>
            </a:extLst>
          </p:cNvPr>
          <p:cNvSpPr txBox="1"/>
          <p:nvPr/>
        </p:nvSpPr>
        <p:spPr>
          <a:xfrm>
            <a:off x="4524993" y="4577400"/>
            <a:ext cx="4456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FIDTM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法による群衆のカウント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9CFBD03-8DC1-0624-74E9-DD640F85A023}"/>
              </a:ext>
            </a:extLst>
          </p:cNvPr>
          <p:cNvSpPr txBox="1"/>
          <p:nvPr/>
        </p:nvSpPr>
        <p:spPr>
          <a:xfrm>
            <a:off x="4552449" y="5090260"/>
            <a:ext cx="392286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/>
              <a:t>FIDTM</a:t>
            </a:r>
            <a:r>
              <a:rPr lang="ja-JP" altLang="en-US" sz="2000" dirty="0"/>
              <a:t>法（</a:t>
            </a:r>
            <a:r>
              <a:rPr lang="en-US" altLang="ja-JP" sz="2000" dirty="0"/>
              <a:t>2021</a:t>
            </a:r>
            <a:r>
              <a:rPr lang="ja-JP" altLang="en-US" sz="2000" dirty="0"/>
              <a:t>年）の特徴 </a:t>
            </a:r>
            <a:endParaRPr lang="en-US" altLang="ja-JP" sz="2000" dirty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ja-JP" altLang="en-US" sz="2000" dirty="0"/>
              <a:t>群衆のカウントが可能 </a:t>
            </a:r>
            <a:endParaRPr lang="en-US" altLang="ja-JP" sz="2000" dirty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ja-JP" altLang="en-US" sz="2000" dirty="0"/>
              <a:t>監視等に役立つ </a:t>
            </a:r>
            <a:endParaRPr lang="en-US" altLang="ja-JP" sz="2000" dirty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ja-JP" altLang="en-US" sz="2000" dirty="0"/>
              <a:t>それ以前の手法より高精度 </a:t>
            </a:r>
            <a:endParaRPr lang="en-US" altLang="ja-JP" sz="2000" dirty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ja-JP" altLang="en-US" sz="2000" dirty="0"/>
              <a:t>様々な大きさの顔を検出可能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437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0AA08F-041E-26FD-2EFE-0FEB2C810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マスク有りの顔，マスク無しの顔検出技術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7787550-44B4-15DC-D6D5-CF639401F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dirty="0"/>
              <a:t>Chandrika Deb </a:t>
            </a:r>
            <a:r>
              <a:rPr lang="ja-JP" altLang="en-US" sz="2400" b="1" dirty="0"/>
              <a:t>の顔マスク検出法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次を同時に実行</a:t>
            </a:r>
            <a:endParaRPr lang="en-US" altLang="ja-JP" sz="2400" dirty="0"/>
          </a:p>
          <a:p>
            <a:r>
              <a:rPr lang="ja-JP" altLang="en-US" sz="2400" dirty="0"/>
              <a:t>顔検出</a:t>
            </a:r>
            <a:endParaRPr lang="en-US" altLang="ja-JP" sz="2400" dirty="0"/>
          </a:p>
          <a:p>
            <a:r>
              <a:rPr lang="ja-JP" altLang="en-US" sz="2400" dirty="0"/>
              <a:t>マスク有りの顔とマスク無しの顔の画像分類</a:t>
            </a:r>
            <a:endParaRPr lang="en-US" altLang="ja-JP" sz="2400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BCF98A5-3730-D3EF-156E-F1353199A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Picture 8" descr="https://www.kkaneko.jp/tools/man/38.png">
            <a:extLst>
              <a:ext uri="{FF2B5EF4-FFF2-40B4-BE49-F238E27FC236}">
                <a16:creationId xmlns:a16="http://schemas.microsoft.com/office/drawing/2014/main" id="{CD48DAE1-5E77-FE78-BF7E-4A8AF9F6E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95" y="2935939"/>
            <a:ext cx="2629711" cy="199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s://www.kkaneko.jp/tools/man/37.png">
            <a:extLst>
              <a:ext uri="{FF2B5EF4-FFF2-40B4-BE49-F238E27FC236}">
                <a16:creationId xmlns:a16="http://schemas.microsoft.com/office/drawing/2014/main" id="{8DC65938-75F1-62D1-A611-3CFD7A812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65" y="2935940"/>
            <a:ext cx="2661684" cy="199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s://www.kkaneko.jp/tools/man/36.png">
            <a:extLst>
              <a:ext uri="{FF2B5EF4-FFF2-40B4-BE49-F238E27FC236}">
                <a16:creationId xmlns:a16="http://schemas.microsoft.com/office/drawing/2014/main" id="{E256C1ED-B298-D831-D9D7-E32AB4EE2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710" y="2935938"/>
            <a:ext cx="2614012" cy="199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D0E66A6-1BFB-B95F-5413-900ED58DDCA3}"/>
              </a:ext>
            </a:extLst>
          </p:cNvPr>
          <p:cNvSpPr txBox="1"/>
          <p:nvPr/>
        </p:nvSpPr>
        <p:spPr>
          <a:xfrm>
            <a:off x="1334190" y="5163794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マスク有りの顔検出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8225ABB-038E-2546-A0E6-F755819EE7D9}"/>
              </a:ext>
            </a:extLst>
          </p:cNvPr>
          <p:cNvSpPr txBox="1"/>
          <p:nvPr/>
        </p:nvSpPr>
        <p:spPr>
          <a:xfrm>
            <a:off x="5867500" y="5163793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マスク無しの顔検出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65F969-5F3F-87E0-8DAD-2FF93D74FCE6}"/>
              </a:ext>
            </a:extLst>
          </p:cNvPr>
          <p:cNvSpPr txBox="1"/>
          <p:nvPr/>
        </p:nvSpPr>
        <p:spPr>
          <a:xfrm>
            <a:off x="2437936" y="5763920"/>
            <a:ext cx="54758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訓練データ：顔のデータセット（マスク有り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: 2165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枚，マスク無し 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1930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枚）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776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0AA08F-041E-26FD-2EFE-0FEB2C810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顔画像からの</a:t>
            </a:r>
            <a:r>
              <a:rPr lang="ja-JP" altLang="en-US" dirty="0"/>
              <a:t>３</a:t>
            </a:r>
            <a:r>
              <a:rPr kumimoji="1" lang="ja-JP" altLang="en-US" dirty="0"/>
              <a:t>次元再構成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7787550-44B4-15DC-D6D5-CF639401F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4" y="846253"/>
            <a:ext cx="8675527" cy="5333166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2400" b="1" dirty="0"/>
              <a:t>3DFFA </a:t>
            </a:r>
            <a:r>
              <a:rPr lang="ja-JP" altLang="en-US" sz="2400" b="1" dirty="0"/>
              <a:t>法（</a:t>
            </a:r>
            <a:r>
              <a:rPr lang="en-US" altLang="ja-JP" sz="2400" b="1" dirty="0"/>
              <a:t>2022</a:t>
            </a:r>
            <a:r>
              <a:rPr lang="ja-JP" altLang="en-US" sz="2400" b="1" dirty="0"/>
              <a:t>年発表）の特徴</a:t>
            </a:r>
            <a:endParaRPr lang="en-US" altLang="ja-JP" sz="2400" dirty="0"/>
          </a:p>
          <a:p>
            <a:r>
              <a:rPr lang="ja-JP" altLang="en-US" sz="2400" dirty="0"/>
              <a:t>顔画像から，３次元の顔を生成（３次元再構成）</a:t>
            </a:r>
            <a:endParaRPr lang="en-US" altLang="ja-JP" sz="2400" dirty="0"/>
          </a:p>
          <a:p>
            <a:r>
              <a:rPr lang="ja-JP" altLang="en-US" sz="2400" dirty="0"/>
              <a:t>顔検出，顔ランドマークの検出の実施</a:t>
            </a:r>
            <a:endParaRPr lang="en-US" altLang="ja-JP" sz="2400" dirty="0"/>
          </a:p>
          <a:p>
            <a:r>
              <a:rPr lang="ja-JP" altLang="en-US" sz="2400" dirty="0"/>
              <a:t>顔ランドマークに，顔の３次元モデルをあてはめる</a:t>
            </a:r>
            <a:endParaRPr lang="en-US" altLang="ja-JP" sz="2400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BCF98A5-3730-D3EF-156E-F1353199A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65F969-5F3F-87E0-8DAD-2FF93D74FCE6}"/>
              </a:ext>
            </a:extLst>
          </p:cNvPr>
          <p:cNvSpPr txBox="1"/>
          <p:nvPr/>
        </p:nvSpPr>
        <p:spPr>
          <a:xfrm>
            <a:off x="1001438" y="6131790"/>
            <a:ext cx="11075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E88A22B8-A213-F6AF-96C7-69695847F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058" y="2855416"/>
            <a:ext cx="3006084" cy="315604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60F15FA-AB70-E46B-28DC-5945FC50F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513" y="2849891"/>
            <a:ext cx="2755858" cy="316185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122DF7B0-A18C-A1ED-A6FB-CC7BE7841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691" y="2850172"/>
            <a:ext cx="2778996" cy="3156049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A10EFBD-80B9-2F3B-8C00-EE4F2E237A4B}"/>
              </a:ext>
            </a:extLst>
          </p:cNvPr>
          <p:cNvSpPr txBox="1"/>
          <p:nvPr/>
        </p:nvSpPr>
        <p:spPr>
          <a:xfrm>
            <a:off x="3281663" y="6131790"/>
            <a:ext cx="26228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顔ランドマーク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F8B4FC2-E10C-B0F9-5BDC-94FF2CE4C690}"/>
              </a:ext>
            </a:extLst>
          </p:cNvPr>
          <p:cNvSpPr txBox="1"/>
          <p:nvPr/>
        </p:nvSpPr>
        <p:spPr>
          <a:xfrm>
            <a:off x="6540190" y="6131789"/>
            <a:ext cx="26228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３次元再構成</a:t>
            </a:r>
          </a:p>
        </p:txBody>
      </p:sp>
    </p:spTree>
    <p:extLst>
      <p:ext uri="{BB962C8B-B14F-4D97-AF65-F5344CB8AC3E}">
        <p14:creationId xmlns:p14="http://schemas.microsoft.com/office/powerpoint/2010/main" val="31501120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0EF67B-E6BC-524D-A9FB-EF0084EE3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Face aging </a:t>
            </a:r>
            <a:r>
              <a:rPr kumimoji="1" lang="ja-JP" altLang="en-US" dirty="0"/>
              <a:t>技術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FD0B31F-AAD6-B111-4F18-2F0F442E1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2965449"/>
            <a:ext cx="8461208" cy="1741305"/>
          </a:xfrm>
        </p:spPr>
        <p:txBody>
          <a:bodyPr>
            <a:normAutofit/>
          </a:bodyPr>
          <a:lstStyle/>
          <a:p>
            <a:r>
              <a:rPr lang="ja-JP" altLang="en-US" dirty="0"/>
              <a:t>元の顔画像から様々な年齢の顔画像を生成 </a:t>
            </a:r>
            <a:endParaRPr lang="en-US" altLang="ja-JP" dirty="0"/>
          </a:p>
          <a:p>
            <a:r>
              <a:rPr lang="ja-JP" altLang="en-US" dirty="0"/>
              <a:t>自然な年齢変化を表現 </a:t>
            </a:r>
            <a:endParaRPr lang="en-US" altLang="ja-JP" dirty="0"/>
          </a:p>
          <a:p>
            <a:r>
              <a:rPr lang="en-US" altLang="ja-JP" dirty="0"/>
              <a:t>Ali </a:t>
            </a:r>
            <a:r>
              <a:rPr lang="en-US" altLang="ja-JP" dirty="0" err="1"/>
              <a:t>Elmahmudi</a:t>
            </a:r>
            <a:r>
              <a:rPr lang="en-US" altLang="ja-JP" dirty="0"/>
              <a:t>, H. </a:t>
            </a:r>
            <a:r>
              <a:rPr lang="en-US" altLang="ja-JP" dirty="0" err="1"/>
              <a:t>Ugail</a:t>
            </a:r>
            <a:r>
              <a:rPr lang="ja-JP" altLang="en-US" dirty="0"/>
              <a:t>による</a:t>
            </a:r>
            <a:r>
              <a:rPr lang="en-US" altLang="ja-JP" dirty="0"/>
              <a:t>2020</a:t>
            </a:r>
            <a:r>
              <a:rPr lang="ja-JP" altLang="en-US" dirty="0"/>
              <a:t>年の研究成果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E9CFE31-555A-6C61-DC64-ED3DF48BD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E0A1A91-3AFF-260A-CC10-FDD162151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49" y="752435"/>
            <a:ext cx="8451855" cy="190186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D8DC914-1AA3-6902-6859-1DC1B8907D43}"/>
              </a:ext>
            </a:extLst>
          </p:cNvPr>
          <p:cNvSpPr txBox="1"/>
          <p:nvPr/>
        </p:nvSpPr>
        <p:spPr>
          <a:xfrm>
            <a:off x="201529" y="6105565"/>
            <a:ext cx="588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Ali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Elmahmudi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, H.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Ugail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A framework for facial age progression and regression using exemplar face templates, 2020.</a:t>
            </a:r>
          </a:p>
        </p:txBody>
      </p:sp>
    </p:spTree>
    <p:extLst>
      <p:ext uri="{BB962C8B-B14F-4D97-AF65-F5344CB8AC3E}">
        <p14:creationId xmlns:p14="http://schemas.microsoft.com/office/powerpoint/2010/main" val="2056560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22C19F-639B-24C4-11AD-9BFE55833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2800" dirty="0"/>
              <a:t>ここまでのまとめ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B4EADB2-E69F-F707-2417-1DD8652D0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752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000" b="1" u="sng" dirty="0"/>
              <a:t>顔情報処理のバリエーション</a:t>
            </a:r>
          </a:p>
          <a:p>
            <a:r>
              <a:rPr kumimoji="1" lang="ja-JP" altLang="en-US" sz="2000" dirty="0"/>
              <a:t>顔検出：物体検出の一環として顔を特定</a:t>
            </a:r>
          </a:p>
          <a:p>
            <a:r>
              <a:rPr kumimoji="1" lang="ja-JP" altLang="en-US" sz="2000" dirty="0"/>
              <a:t>顔のアラインメント：顔の向きや大きさの調整</a:t>
            </a:r>
          </a:p>
          <a:p>
            <a:r>
              <a:rPr kumimoji="1" lang="ja-JP" altLang="en-US" sz="2000" dirty="0"/>
              <a:t>顔ランドマーク：目、鼻、口などの重要な特徴点の位置</a:t>
            </a:r>
          </a:p>
          <a:p>
            <a:r>
              <a:rPr kumimoji="1" lang="ja-JP" altLang="en-US" sz="2000" dirty="0"/>
              <a:t>顔の数値化：本人確認、顔認識の基礎</a:t>
            </a:r>
          </a:p>
          <a:p>
            <a:r>
              <a:rPr kumimoji="1" lang="ja-JP" altLang="en-US" sz="2000" dirty="0"/>
              <a:t>性別、年齢の推定</a:t>
            </a:r>
          </a:p>
          <a:p>
            <a:r>
              <a:rPr kumimoji="1" lang="ja-JP" altLang="en-US" sz="2000" dirty="0"/>
              <a:t>表情の推定</a:t>
            </a:r>
          </a:p>
          <a:p>
            <a:endParaRPr kumimoji="1" lang="ja-JP" altLang="en-US" sz="2000" dirty="0"/>
          </a:p>
          <a:p>
            <a:pPr marL="0" indent="0">
              <a:buNone/>
            </a:pPr>
            <a:r>
              <a:rPr kumimoji="1" lang="ja-JP" altLang="en-US" sz="2000" b="1" u="sng" dirty="0"/>
              <a:t>顔情報処理の重要性</a:t>
            </a:r>
          </a:p>
          <a:p>
            <a:r>
              <a:rPr kumimoji="1" lang="ja-JP" altLang="en-US" sz="2000" dirty="0"/>
              <a:t>セキュリティと監視</a:t>
            </a:r>
          </a:p>
          <a:p>
            <a:r>
              <a:rPr kumimoji="1" lang="ja-JP" altLang="en-US" sz="2000" dirty="0"/>
              <a:t>個人認証システム</a:t>
            </a:r>
            <a:endParaRPr kumimoji="1" lang="en-US" altLang="ja-JP" sz="2000" dirty="0"/>
          </a:p>
          <a:p>
            <a:r>
              <a:rPr kumimoji="1" lang="ja-JP" altLang="en-US" sz="2000" dirty="0"/>
              <a:t>パーソナライズされたサービス</a:t>
            </a:r>
            <a:endParaRPr kumimoji="1" lang="en-US" altLang="ja-JP" sz="2000" dirty="0"/>
          </a:p>
          <a:p>
            <a:r>
              <a:rPr kumimoji="1" lang="ja-JP" altLang="en-US" sz="2000" dirty="0"/>
              <a:t>感情認識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B6846B-0FC6-2E20-3AB2-C429945FC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29627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演習１．顔検出</a:t>
            </a:r>
            <a:br>
              <a:rPr lang="en-US" altLang="ja-JP" dirty="0"/>
            </a:br>
            <a:endParaRPr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027321"/>
            <a:ext cx="4939867" cy="462614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ja-JP" altLang="en-US" sz="2400" b="1" dirty="0"/>
              <a:t>オンラインデモによる</a:t>
            </a: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r>
              <a:rPr lang="ja-JP" altLang="en-US" sz="2400" b="1" dirty="0"/>
              <a:t>顔検出の体験</a:t>
            </a:r>
            <a:endParaRPr lang="en-US" altLang="ja-JP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471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514D38-3321-B6E4-3826-B44709D59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7E62E45-5315-4DE3-D25E-B39DB5E3E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① </a:t>
            </a:r>
            <a:r>
              <a:rPr kumimoji="1" lang="en-US" altLang="ja-JP" dirty="0"/>
              <a:t>sky biometry </a:t>
            </a:r>
            <a:r>
              <a:rPr kumimoji="1" lang="ja-JP" altLang="en-US" dirty="0"/>
              <a:t>の顔検出デモページ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en-US" altLang="ja-JP" dirty="0">
                <a:hlinkClick r:id="rId2"/>
              </a:rPr>
              <a:t>https://skybiometry.com/demo/face-detect/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② 顔画像を選択．結果を確認</a:t>
            </a: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67DF9AC-6C7C-B53B-5C56-C1F059BB5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8D0AA09-3FF8-12AC-BC12-E0DE0DDD4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89" y="3319854"/>
            <a:ext cx="7286324" cy="156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07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700E999-CEDB-887F-401F-A6E5A5791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顔検出アプリ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C35015F-7F70-4786-0EBD-33BCE993E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各自、ソースコードと実行結果を確認しよう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en-US" altLang="ja-JP" dirty="0">
                <a:hlinkClick r:id="rId2"/>
              </a:rPr>
              <a:t>https://colab.research.google.com/drive/18bN3_pLhAnGAJnvQljZoUUjVhVqI_MLe?usp=sharing</a:t>
            </a: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C24F85A-139A-5895-9FBC-1066A34EF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27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6384A8F-39FB-38BC-0C99-038263D22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242" y="3124463"/>
            <a:ext cx="4774131" cy="182074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2A08C3F-A60B-BA9F-46D8-0798C84F8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419" y="2382252"/>
            <a:ext cx="1757246" cy="447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68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68D28-614C-4637-04DE-8934C230A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D4CF7CF-4704-B02D-84F1-31ACB6B8B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91973"/>
            <a:ext cx="8461208" cy="59874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u="sng" dirty="0"/>
              <a:t>発展演習１</a:t>
            </a:r>
            <a:endParaRPr kumimoji="1" lang="en-US" altLang="ja-JP" sz="2400" b="1" u="sng" dirty="0"/>
          </a:p>
          <a:p>
            <a:pPr marL="0" indent="0">
              <a:buNone/>
            </a:pPr>
            <a:r>
              <a:rPr lang="ja-JP" altLang="en-US" sz="2400" dirty="0"/>
              <a:t>①顔画像を準備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②演習１と同じページ（</a:t>
            </a:r>
            <a:r>
              <a:rPr kumimoji="1" lang="en-US" altLang="ja-JP" sz="2400" dirty="0"/>
              <a:t>sky biometry </a:t>
            </a:r>
            <a:r>
              <a:rPr kumimoji="1" lang="ja-JP" altLang="en-US" sz="2400" dirty="0"/>
              <a:t>の顔検出デモページ）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en-US" altLang="ja-JP" sz="2400" dirty="0">
                <a:hlinkClick r:id="rId2"/>
              </a:rPr>
              <a:t>https://skybiometry.com/demo/face-detect/</a:t>
            </a: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③「</a:t>
            </a:r>
            <a:r>
              <a:rPr lang="en-US" altLang="ja-JP" sz="2400" dirty="0"/>
              <a:t>Custom Upload</a:t>
            </a:r>
            <a:r>
              <a:rPr lang="ja-JP" altLang="en-US" sz="2400" dirty="0"/>
              <a:t>」をクリックしてアップロード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9894344-057A-4B65-37DE-923543EE3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0961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0846BBA-E3D2-224C-3593-343D5592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91973"/>
            <a:ext cx="8461208" cy="598744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kumimoji="1" lang="ja-JP" altLang="en-US" sz="2400" b="1" u="sng" dirty="0"/>
              <a:t>発展演習</a:t>
            </a:r>
            <a:r>
              <a:rPr lang="ja-JP" altLang="en-US" sz="2400" b="1" u="sng" dirty="0"/>
              <a:t>２</a:t>
            </a:r>
            <a:endParaRPr kumimoji="1" lang="en-US" altLang="ja-JP" sz="2400" b="1" u="sng" dirty="0"/>
          </a:p>
          <a:p>
            <a:pPr marL="0" indent="0">
              <a:buNone/>
            </a:pPr>
            <a:r>
              <a:rPr lang="ja-JP" altLang="en-US" sz="2400" dirty="0"/>
              <a:t>次の </a:t>
            </a:r>
            <a:r>
              <a:rPr lang="en-US" altLang="ja-JP" sz="2400" dirty="0"/>
              <a:t>Google </a:t>
            </a:r>
            <a:r>
              <a:rPr lang="en-US" altLang="ja-JP" sz="2400" dirty="0" err="1"/>
              <a:t>Colaboratory</a:t>
            </a:r>
            <a:r>
              <a:rPr lang="en-US" altLang="ja-JP" sz="2400" dirty="0"/>
              <a:t> </a:t>
            </a:r>
            <a:r>
              <a:rPr lang="ja-JP" altLang="en-US" sz="2400" dirty="0"/>
              <a:t>で、</a:t>
            </a:r>
            <a:r>
              <a:rPr lang="ja-JP" altLang="en-US" sz="2400" b="1" dirty="0"/>
              <a:t>画像の３次元化</a:t>
            </a:r>
            <a:r>
              <a:rPr lang="ja-JP" altLang="en-US" sz="2400" dirty="0"/>
              <a:t>を体験してみる。１つの画像を、ディープラーニングにより３次元化している。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en-US" altLang="ja-JP" sz="2400" dirty="0">
                <a:hlinkClick r:id="rId2"/>
              </a:rPr>
              <a:t>https://colab.research.google.com/drive/1sLpYmmLS209-e5eHgcuqdryFRRO6ZhFS?usp=sharing</a:t>
            </a: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自分で画像を準備し、アップロードして実行してみることもできる</a:t>
            </a: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B295A0-72C6-4DAD-1AC0-2CCEDD618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77B92BA-8985-70AC-E01B-E0311765F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016" y="2891382"/>
            <a:ext cx="2033858" cy="209467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3D639A1-F39A-02E9-4449-C4AE095AE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5693" y="2863836"/>
            <a:ext cx="2798541" cy="2149764"/>
          </a:xfrm>
          <a:prstGeom prst="rect">
            <a:avLst/>
          </a:prstGeom>
        </p:spPr>
      </p:pic>
      <p:sp>
        <p:nvSpPr>
          <p:cNvPr id="10" name="矢印: 右 9">
            <a:extLst>
              <a:ext uri="{FF2B5EF4-FFF2-40B4-BE49-F238E27FC236}">
                <a16:creationId xmlns:a16="http://schemas.microsoft.com/office/drawing/2014/main" id="{AA41E2C9-AE06-A8E6-54DF-9C0AB538E955}"/>
              </a:ext>
            </a:extLst>
          </p:cNvPr>
          <p:cNvSpPr/>
          <p:nvPr/>
        </p:nvSpPr>
        <p:spPr>
          <a:xfrm>
            <a:off x="4051651" y="3753587"/>
            <a:ext cx="262700" cy="55066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8466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787" y="-261125"/>
            <a:ext cx="4688333" cy="1783080"/>
          </a:xfrm>
        </p:spPr>
        <p:txBody>
          <a:bodyPr anchor="b">
            <a:normAutofit/>
          </a:bodyPr>
          <a:lstStyle/>
          <a:p>
            <a:r>
              <a:rPr lang="ja-JP" altLang="en-US" sz="4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アウトライン</a:t>
            </a:r>
            <a:endParaRPr kumimoji="1" lang="ja-JP" altLang="en-US" sz="40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27514" r="23589" b="-2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44461" y="1761004"/>
            <a:ext cx="5098010" cy="504490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イントロダクション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顔情報処理の概要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ディープラーニングによる顔検出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顔ランドマーク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ディープラーニングによる顔認識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ディープラーニングによる感情認識その他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0" indent="0">
              <a:buNone/>
            </a:pP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8177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10-3. </a:t>
            </a:r>
            <a:r>
              <a:rPr lang="ja-JP" altLang="en-US" sz="4500" dirty="0">
                <a:solidFill>
                  <a:schemeClr val="tx2"/>
                </a:solidFill>
              </a:rPr>
              <a:t>ディープラーニングによる顔検出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41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047BC6-538F-FF02-86DE-1A01CB335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顔検出の基本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90C0C04-1EBD-2A6E-C34F-539256CCD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8311" y="846253"/>
            <a:ext cx="4854742" cy="5333166"/>
          </a:xfrm>
        </p:spPr>
        <p:txBody>
          <a:bodyPr/>
          <a:lstStyle/>
          <a:p>
            <a:r>
              <a:rPr kumimoji="1" lang="ja-JP" altLang="en-US" dirty="0"/>
              <a:t>顔検出は、画像内で</a:t>
            </a:r>
            <a:r>
              <a:rPr kumimoji="1" lang="ja-JP" altLang="en-US" b="1" dirty="0"/>
              <a:t>顔と思われる領域を特定</a:t>
            </a:r>
            <a:endParaRPr lang="en-US" altLang="ja-JP" b="1" dirty="0"/>
          </a:p>
          <a:p>
            <a:r>
              <a:rPr kumimoji="1" lang="ja-JP" altLang="en-US" b="1" dirty="0"/>
              <a:t>顔の特徴</a:t>
            </a:r>
            <a:r>
              <a:rPr kumimoji="1" lang="ja-JP" altLang="en-US" dirty="0"/>
              <a:t>（目、鼻、口など）を</a:t>
            </a:r>
            <a:r>
              <a:rPr kumimoji="1" lang="ja-JP" altLang="en-US" b="1" dirty="0"/>
              <a:t>識別</a:t>
            </a:r>
            <a:endParaRPr lang="en-US" altLang="ja-JP" b="1" dirty="0"/>
          </a:p>
          <a:p>
            <a:r>
              <a:rPr kumimoji="1" lang="ja-JP" altLang="en-US" b="1" dirty="0"/>
              <a:t>それらが集まる領域を顔</a:t>
            </a:r>
            <a:r>
              <a:rPr kumimoji="1" lang="ja-JP" altLang="en-US" dirty="0"/>
              <a:t>と判断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0E4682-9BD2-5759-8606-0C3095776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Picture 2" descr="[image]">
            <a:extLst>
              <a:ext uri="{FF2B5EF4-FFF2-40B4-BE49-F238E27FC236}">
                <a16:creationId xmlns:a16="http://schemas.microsoft.com/office/drawing/2014/main" id="{7990643A-C6FF-FE46-0F5A-04C915B26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7" y="767464"/>
            <a:ext cx="3751440" cy="274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4267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DF6EE6-E79E-980A-4CC2-C1AD7C35B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顔検出の仕組み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8BB67E9-A75D-ECB0-CB0F-370C6809BC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ディープラーニングによる顔検出</a:t>
            </a:r>
            <a:endParaRPr lang="en-US" altLang="ja-JP" dirty="0"/>
          </a:p>
          <a:p>
            <a:r>
              <a:rPr lang="ja-JP" altLang="en-US" b="1" dirty="0"/>
              <a:t>ニューラルネットワーク</a:t>
            </a:r>
            <a:r>
              <a:rPr lang="ja-JP" altLang="en-US" dirty="0"/>
              <a:t>を使用 </a:t>
            </a:r>
            <a:endParaRPr lang="en-US" altLang="ja-JP" dirty="0"/>
          </a:p>
          <a:p>
            <a:r>
              <a:rPr lang="ja-JP" altLang="en-US" dirty="0"/>
              <a:t>畳み込みニューラルネットワーク（</a:t>
            </a:r>
            <a:r>
              <a:rPr lang="en-US" altLang="ja-JP" dirty="0"/>
              <a:t>CNN</a:t>
            </a:r>
            <a:r>
              <a:rPr lang="ja-JP" altLang="en-US" dirty="0"/>
              <a:t>）が広く用いられている </a:t>
            </a:r>
            <a:endParaRPr lang="en-US" altLang="ja-JP" dirty="0"/>
          </a:p>
          <a:p>
            <a:r>
              <a:rPr lang="ja-JP" altLang="en-US" b="1" dirty="0"/>
              <a:t>大量の画像データからの学習</a:t>
            </a:r>
            <a:endParaRPr lang="en-US" altLang="ja-JP" b="1" dirty="0"/>
          </a:p>
          <a:p>
            <a:r>
              <a:rPr lang="ja-JP" altLang="en-US" dirty="0"/>
              <a:t>学習後，新しい画像に適用して顔検出を実行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49FDA6C-32F5-81C3-C267-D0B54B721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4917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9CD0B9-6E38-3F0A-9408-5560DF36F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顔検出での訓練データ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888208E-E223-03C9-8C21-5696D2C0C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33</a:t>
            </a:fld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B9A2EC2-4231-A55A-9E86-211952A3EEA3}"/>
              </a:ext>
            </a:extLst>
          </p:cNvPr>
          <p:cNvSpPr/>
          <p:nvPr/>
        </p:nvSpPr>
        <p:spPr>
          <a:xfrm>
            <a:off x="2729854" y="1155519"/>
            <a:ext cx="3165763" cy="23206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69FB649-8912-CAB0-66EB-7B1076EB61D4}"/>
              </a:ext>
            </a:extLst>
          </p:cNvPr>
          <p:cNvSpPr txBox="1"/>
          <p:nvPr/>
        </p:nvSpPr>
        <p:spPr>
          <a:xfrm>
            <a:off x="4043928" y="2010036"/>
            <a:ext cx="203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AI</a:t>
            </a:r>
            <a:endParaRPr kumimoji="1" lang="ja-JP" altLang="en-US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192D4277-C134-0786-63C5-F4A52E7DE95D}"/>
              </a:ext>
            </a:extLst>
          </p:cNvPr>
          <p:cNvSpPr/>
          <p:nvPr/>
        </p:nvSpPr>
        <p:spPr>
          <a:xfrm>
            <a:off x="2071763" y="1875955"/>
            <a:ext cx="311727" cy="595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0566A498-91B7-A24A-7DC2-D28D4106ABFC}"/>
              </a:ext>
            </a:extLst>
          </p:cNvPr>
          <p:cNvSpPr/>
          <p:nvPr/>
        </p:nvSpPr>
        <p:spPr>
          <a:xfrm>
            <a:off x="6266787" y="1875955"/>
            <a:ext cx="311727" cy="595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2360D0E-14CB-7A56-FB75-C682B28E685F}"/>
              </a:ext>
            </a:extLst>
          </p:cNvPr>
          <p:cNvSpPr txBox="1"/>
          <p:nvPr/>
        </p:nvSpPr>
        <p:spPr>
          <a:xfrm>
            <a:off x="40438" y="1779250"/>
            <a:ext cx="2031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データ</a:t>
            </a:r>
            <a:endParaRPr kumimoji="1"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（入力）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5A5833A-B146-C30B-0864-E12EB38CA285}"/>
              </a:ext>
            </a:extLst>
          </p:cNvPr>
          <p:cNvSpPr txBox="1"/>
          <p:nvPr/>
        </p:nvSpPr>
        <p:spPr>
          <a:xfrm>
            <a:off x="6877017" y="1772322"/>
            <a:ext cx="203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顔検出結果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6CB3C71-79BD-9AA8-A2E8-EAE7413C81E5}"/>
              </a:ext>
            </a:extLst>
          </p:cNvPr>
          <p:cNvSpPr txBox="1"/>
          <p:nvPr/>
        </p:nvSpPr>
        <p:spPr>
          <a:xfrm>
            <a:off x="1630359" y="5150488"/>
            <a:ext cx="27238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u="sng" dirty="0">
                <a:solidFill>
                  <a:schemeClr val="accent6">
                    <a:lumMod val="75000"/>
                  </a:schemeClr>
                </a:solidFill>
              </a:rPr>
              <a:t>訓練データの構成</a:t>
            </a:r>
            <a:endParaRPr kumimoji="1" lang="en-US" altLang="ja-JP" b="1" u="sng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kumimoji="1" lang="ja-JP" altLang="en-US" b="1" dirty="0">
                <a:solidFill>
                  <a:schemeClr val="accent6">
                    <a:lumMod val="75000"/>
                  </a:schemeClr>
                </a:solidFill>
              </a:rPr>
              <a:t>顔画像と</a:t>
            </a:r>
            <a:endParaRPr kumimoji="1" lang="en-US" altLang="ja-JP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kumimoji="1" lang="ja-JP" altLang="en-US" b="1" dirty="0">
                <a:solidFill>
                  <a:schemeClr val="accent6">
                    <a:lumMod val="75000"/>
                  </a:schemeClr>
                </a:solidFill>
              </a:rPr>
              <a:t>バウンディングボックス</a:t>
            </a:r>
            <a:endParaRPr kumimoji="1" lang="en-US" altLang="ja-JP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E051B8DE-E437-14CE-9F41-454681AF1E9B}"/>
              </a:ext>
            </a:extLst>
          </p:cNvPr>
          <p:cNvSpPr/>
          <p:nvPr/>
        </p:nvSpPr>
        <p:spPr>
          <a:xfrm rot="16200000">
            <a:off x="3134281" y="3557279"/>
            <a:ext cx="311727" cy="595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C3D6904-C196-7A2C-650C-C6E72F5D074D}"/>
              </a:ext>
            </a:extLst>
          </p:cNvPr>
          <p:cNvSpPr txBox="1"/>
          <p:nvPr/>
        </p:nvSpPr>
        <p:spPr>
          <a:xfrm>
            <a:off x="2417679" y="4434347"/>
            <a:ext cx="2340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訓練データ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AE31336D-6B03-E545-CB29-73F75234D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8" y="2637761"/>
            <a:ext cx="2563636" cy="1722050"/>
          </a:xfrm>
          <a:prstGeom prst="rect">
            <a:avLst/>
          </a:prstGeom>
        </p:spPr>
      </p:pic>
      <p:pic>
        <p:nvPicPr>
          <p:cNvPr id="20" name="Picture 2" descr="[image]">
            <a:extLst>
              <a:ext uri="{FF2B5EF4-FFF2-40B4-BE49-F238E27FC236}">
                <a16:creationId xmlns:a16="http://schemas.microsoft.com/office/drawing/2014/main" id="{BBE8CF2E-C68C-6CA6-8460-1D51FD3F2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093" y="2219598"/>
            <a:ext cx="2353112" cy="172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[image]">
            <a:extLst>
              <a:ext uri="{FF2B5EF4-FFF2-40B4-BE49-F238E27FC236}">
                <a16:creationId xmlns:a16="http://schemas.microsoft.com/office/drawing/2014/main" id="{BEDE4A62-1675-12EC-682D-42BECB527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553" y="4430264"/>
            <a:ext cx="2455203" cy="162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9B7F08F-384E-372F-9471-D36F2629DEE8}"/>
              </a:ext>
            </a:extLst>
          </p:cNvPr>
          <p:cNvSpPr txBox="1"/>
          <p:nvPr/>
        </p:nvSpPr>
        <p:spPr>
          <a:xfrm>
            <a:off x="6877017" y="5071795"/>
            <a:ext cx="1769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/>
              <a:t>顔画像の例</a:t>
            </a:r>
          </a:p>
        </p:txBody>
      </p:sp>
    </p:spTree>
    <p:extLst>
      <p:ext uri="{BB962C8B-B14F-4D97-AF65-F5344CB8AC3E}">
        <p14:creationId xmlns:p14="http://schemas.microsoft.com/office/powerpoint/2010/main" val="1460947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B85510-4629-F640-8FB2-E79E7BE7F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顔検出の課題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103B539-AD20-40C4-7232-EB355F190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726975"/>
            <a:ext cx="8461208" cy="5188041"/>
          </a:xfrm>
        </p:spPr>
        <p:txBody>
          <a:bodyPr>
            <a:normAutofit/>
          </a:bodyPr>
          <a:lstStyle/>
          <a:p>
            <a:r>
              <a:rPr kumimoji="1" lang="ja-JP" altLang="en-US" sz="2400" dirty="0"/>
              <a:t>照明のバリエーション</a:t>
            </a:r>
            <a:endParaRPr kumimoji="1" lang="en-US" altLang="ja-JP" sz="2400" dirty="0"/>
          </a:p>
          <a:p>
            <a:r>
              <a:rPr kumimoji="1" lang="ja-JP" altLang="en-US" sz="2400" dirty="0"/>
              <a:t>さまざまな顔の向き</a:t>
            </a:r>
            <a:endParaRPr kumimoji="1" lang="en-US" altLang="ja-JP" sz="2400" dirty="0"/>
          </a:p>
          <a:p>
            <a:r>
              <a:rPr lang="ja-JP" altLang="en-US" sz="2400" dirty="0"/>
              <a:t>顔の個性</a:t>
            </a:r>
            <a:endParaRPr lang="en-US" altLang="ja-JP" sz="2400" dirty="0"/>
          </a:p>
          <a:p>
            <a:r>
              <a:rPr kumimoji="1" lang="ja-JP" altLang="en-US" sz="2400" dirty="0"/>
              <a:t>表情</a:t>
            </a:r>
            <a:endParaRPr lang="en-US" altLang="ja-JP" sz="2400" dirty="0"/>
          </a:p>
          <a:p>
            <a:r>
              <a:rPr kumimoji="1" lang="ja-JP" altLang="en-US" sz="2400" dirty="0"/>
              <a:t>付属物（例：メガネ、帽子）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E3DDE6-4700-CBBA-C7ED-C49E2400E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 descr="屋内, 窓, グリーン, 衣類 が含まれている画像&#10;&#10;自動的に生成された説明">
            <a:extLst>
              <a:ext uri="{FF2B5EF4-FFF2-40B4-BE49-F238E27FC236}">
                <a16:creationId xmlns:a16="http://schemas.microsoft.com/office/drawing/2014/main" id="{5E97024E-3ADE-A5CF-2C7B-04AE0F875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24" y="3246942"/>
            <a:ext cx="2675938" cy="2025198"/>
          </a:xfrm>
          <a:prstGeom prst="rect">
            <a:avLst/>
          </a:prstGeom>
        </p:spPr>
      </p:pic>
      <p:pic>
        <p:nvPicPr>
          <p:cNvPr id="8" name="図 7" descr="窓, 屋内, 人, グリーン が含まれている画像&#10;&#10;自動的に生成された説明">
            <a:extLst>
              <a:ext uri="{FF2B5EF4-FFF2-40B4-BE49-F238E27FC236}">
                <a16:creationId xmlns:a16="http://schemas.microsoft.com/office/drawing/2014/main" id="{D96712F7-F01B-6C72-0F8A-AC2A6F6AA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04" y="3246942"/>
            <a:ext cx="2708471" cy="2025198"/>
          </a:xfrm>
          <a:prstGeom prst="rect">
            <a:avLst/>
          </a:prstGeom>
        </p:spPr>
      </p:pic>
      <p:pic>
        <p:nvPicPr>
          <p:cNvPr id="10" name="図 9" descr="窓, 人, 座る, フロント が含まれている画像&#10;&#10;自動的に生成された説明">
            <a:extLst>
              <a:ext uri="{FF2B5EF4-FFF2-40B4-BE49-F238E27FC236}">
                <a16:creationId xmlns:a16="http://schemas.microsoft.com/office/drawing/2014/main" id="{48BAFF5E-DDC6-F13C-34CE-5C41FB395E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217" y="3246943"/>
            <a:ext cx="2675938" cy="2037362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3BA7306-EC3B-725F-6FF3-82BECDDDE1E0}"/>
              </a:ext>
            </a:extLst>
          </p:cNvPr>
          <p:cNvSpPr txBox="1"/>
          <p:nvPr/>
        </p:nvSpPr>
        <p:spPr>
          <a:xfrm>
            <a:off x="485723" y="5851975"/>
            <a:ext cx="74647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/>
              <a:t>進展： ディープラーニングにより，従来困難な場合（例：マスクあり顔）でも高い精度で検出可能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3099384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047BC6-538F-FF02-86DE-1A01CB335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顔検出と物体検出の比較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0E4682-9BD2-5759-8606-0C3095776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25400A8-4984-1A16-E973-C91C1739E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682" y="644893"/>
            <a:ext cx="4151262" cy="310743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E63D2D9-6C5E-C574-6E76-1EC17AB42118}"/>
              </a:ext>
            </a:extLst>
          </p:cNvPr>
          <p:cNvSpPr txBox="1"/>
          <p:nvPr/>
        </p:nvSpPr>
        <p:spPr>
          <a:xfrm>
            <a:off x="6430623" y="417818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物体検出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430A686-DD77-A049-3DB0-0227E71D0F38}"/>
              </a:ext>
            </a:extLst>
          </p:cNvPr>
          <p:cNvSpPr txBox="1"/>
          <p:nvPr/>
        </p:nvSpPr>
        <p:spPr>
          <a:xfrm>
            <a:off x="1529760" y="4309324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顔検出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CE786C6-04F1-7F43-39F0-5DB9E793A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85" y="644893"/>
            <a:ext cx="3364910" cy="352642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79C863B-7685-9D00-75B3-D65078876020}"/>
              </a:ext>
            </a:extLst>
          </p:cNvPr>
          <p:cNvSpPr txBox="1"/>
          <p:nvPr/>
        </p:nvSpPr>
        <p:spPr>
          <a:xfrm>
            <a:off x="2159640" y="5065694"/>
            <a:ext cx="60609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/>
              <a:t>視覚的な違い</a:t>
            </a:r>
            <a:endParaRPr lang="en-US" altLang="ja-JP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400" dirty="0"/>
              <a:t>物体検出：様々な物体の検出</a:t>
            </a:r>
            <a:endParaRPr lang="en-US" altLang="ja-JP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400" dirty="0"/>
              <a:t>顔検出：顔に特化した検出</a:t>
            </a:r>
          </a:p>
        </p:txBody>
      </p:sp>
    </p:spTree>
    <p:extLst>
      <p:ext uri="{BB962C8B-B14F-4D97-AF65-F5344CB8AC3E}">
        <p14:creationId xmlns:p14="http://schemas.microsoft.com/office/powerpoint/2010/main" val="17544648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047BC6-538F-FF02-86DE-1A01CB335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顔検出と物体検出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0E4682-9BD2-5759-8606-0C3095776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E3B409C1-38FD-975D-F6B7-3F37F36814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412562"/>
              </p:ext>
            </p:extLst>
          </p:nvPr>
        </p:nvGraphicFramePr>
        <p:xfrm>
          <a:off x="427121" y="1397000"/>
          <a:ext cx="8223584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1792">
                  <a:extLst>
                    <a:ext uri="{9D8B030D-6E8A-4147-A177-3AD203B41FA5}">
                      <a16:colId xmlns:a16="http://schemas.microsoft.com/office/drawing/2014/main" val="1939875208"/>
                    </a:ext>
                  </a:extLst>
                </a:gridCol>
                <a:gridCol w="4111792">
                  <a:extLst>
                    <a:ext uri="{9D8B030D-6E8A-4147-A177-3AD203B41FA5}">
                      <a16:colId xmlns:a16="http://schemas.microsoft.com/office/drawing/2014/main" val="1531535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顔検出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物体検出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362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顔</a:t>
                      </a:r>
                      <a:r>
                        <a:rPr kumimoji="1"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のみの検出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さまざまな種類</a:t>
                      </a:r>
                      <a:r>
                        <a:rPr kumimoji="1"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の物体を検出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8101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顔の位置とサイズを識別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物体の</a:t>
                      </a:r>
                      <a:r>
                        <a:rPr kumimoji="1" lang="ja-JP" altLang="en-US" sz="2400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種類</a:t>
                      </a:r>
                      <a:r>
                        <a:rPr kumimoji="1"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、位置、サイズを識別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926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特徴抽出の対象は、</a:t>
                      </a:r>
                      <a:r>
                        <a:rPr lang="ja-JP" altLang="en-US" sz="2400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顔ランドマーク</a:t>
                      </a:r>
                      <a:endParaRPr kumimoji="1" lang="ja-JP" altLang="en-US" sz="2400" dirty="0">
                        <a:solidFill>
                          <a:srgbClr val="FF0000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特徴抽出の対象は、</a:t>
                      </a:r>
                      <a:r>
                        <a:rPr kumimoji="1" lang="ja-JP" altLang="en-US" sz="2400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形状、色、テクスチャ</a:t>
                      </a:r>
                      <a:r>
                        <a:rPr kumimoji="1"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など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8197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代表手法</a:t>
                      </a:r>
                      <a:r>
                        <a:rPr kumimoji="1" lang="en-US" altLang="ja-JP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: </a:t>
                      </a:r>
                      <a:r>
                        <a:rPr kumimoji="1" lang="en-US" altLang="ja-JP" sz="2400" dirty="0" err="1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RetinaFace</a:t>
                      </a:r>
                      <a:r>
                        <a:rPr kumimoji="1" lang="en-US" altLang="ja-JP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, MTCNN </a:t>
                      </a:r>
                      <a:endParaRPr kumimoji="1" lang="ja-JP" altLang="en-US" sz="24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代表手法：</a:t>
                      </a:r>
                      <a:r>
                        <a:rPr kumimoji="1" lang="en-US" altLang="ja-JP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YOLO</a:t>
                      </a:r>
                      <a:endParaRPr kumimoji="1" lang="ja-JP" altLang="en-US" sz="24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7680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02988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AC0DB4-8A4D-85AF-DC2D-EA87BD8F6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顔検出まとめ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86005FA-3223-DC28-349B-BE22DE307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顔検出</a:t>
            </a:r>
            <a:br>
              <a:rPr kumimoji="1" lang="en-US" altLang="ja-JP" dirty="0"/>
            </a:br>
            <a:r>
              <a:rPr kumimoji="1" lang="ja-JP" altLang="en-US" dirty="0"/>
              <a:t>画像内から顔と思われる領域を特定し，目・鼻・口などの顔の特徴を識別して，それらが集まる領域を顔として判断する技術</a:t>
            </a:r>
            <a:endParaRPr kumimoji="1" lang="en-US" altLang="ja-JP" dirty="0"/>
          </a:p>
          <a:p>
            <a:r>
              <a:rPr kumimoji="1" lang="ja-JP" altLang="en-US" dirty="0"/>
              <a:t>顔検出の課題</a:t>
            </a:r>
            <a:br>
              <a:rPr kumimoji="1" lang="en-US" altLang="ja-JP" dirty="0"/>
            </a:br>
            <a:r>
              <a:rPr kumimoji="1" lang="ja-JP" altLang="en-US" dirty="0"/>
              <a:t>照明条件の変化，顔の向き，表情の変化，メガネや帽子などの付属物への対応が必要である．ディープラーニングの活用により，これらの課題に対する解決策が進展している．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C143AFD-55C5-B680-88BC-364AE8B08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5789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32447" y="1741337"/>
            <a:ext cx="7267074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10-4. </a:t>
            </a:r>
            <a:r>
              <a:rPr lang="ja-JP" altLang="en-US" sz="4500" dirty="0">
                <a:solidFill>
                  <a:schemeClr val="tx2"/>
                </a:solidFill>
              </a:rPr>
              <a:t>顔ランドマーク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648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3B7736-61B9-4959-FDDD-AE35B3CA1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顔ランドマークのデモ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2BC2D34-3D7E-71AC-9867-D2B6DDBBB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762417"/>
            <a:ext cx="8461208" cy="5333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パソコン（カメラ付き）で試すことが可能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URL: </a:t>
            </a:r>
            <a:r>
              <a:rPr lang="en-US" altLang="ja-JP" sz="2400" dirty="0">
                <a:hlinkClick r:id="rId2"/>
              </a:rPr>
              <a:t>https://visagetechnologies.com/demo/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機能：顔ランドマーク検出，表情，リアルタイム処理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8EFEBC-6DC0-61F8-BD67-8ABBF883D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 descr="モニター画面に映る男性&#10;&#10;中程度の精度で自動的に生成された説明">
            <a:extLst>
              <a:ext uri="{FF2B5EF4-FFF2-40B4-BE49-F238E27FC236}">
                <a16:creationId xmlns:a16="http://schemas.microsoft.com/office/drawing/2014/main" id="{428DD471-4C9D-2984-C7E1-FD982EEB01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78" r="31078" b="1"/>
          <a:stretch/>
        </p:blipFill>
        <p:spPr>
          <a:xfrm>
            <a:off x="1357162" y="2289250"/>
            <a:ext cx="6092792" cy="45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75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0" y="1741337"/>
            <a:ext cx="6904675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10-1. </a:t>
            </a:r>
            <a:r>
              <a:rPr lang="ja-JP" altLang="en-US" sz="4500" dirty="0">
                <a:solidFill>
                  <a:schemeClr val="tx2"/>
                </a:solidFill>
              </a:rPr>
              <a:t>イントロダクション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657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B0B7A0-7CF4-45E1-9673-9A181058F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顔ランドマークの基本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72B8C4F-267F-438E-B8C1-E200BEAF4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6372" y="846253"/>
            <a:ext cx="3757397" cy="5333166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b="1" dirty="0">
                <a:solidFill>
                  <a:srgbClr val="C00000"/>
                </a:solidFill>
              </a:rPr>
              <a:t>顔ランドマーク</a:t>
            </a:r>
            <a:endParaRPr kumimoji="1" lang="en-US" altLang="ja-JP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ja-JP" altLang="en-US" dirty="0"/>
              <a:t>顔の重要な特徴点（目，鼻，口など）の位置を示すポイント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【</a:t>
            </a:r>
            <a:r>
              <a:rPr lang="ja-JP" altLang="en-US" dirty="0"/>
              <a:t>用途</a:t>
            </a:r>
            <a:r>
              <a:rPr lang="en-US" altLang="ja-JP" dirty="0"/>
              <a:t>】</a:t>
            </a:r>
          </a:p>
          <a:p>
            <a:r>
              <a:rPr lang="ja-JP" altLang="en-US" dirty="0"/>
              <a:t>顔の表情解析 </a:t>
            </a:r>
            <a:endParaRPr lang="en-US" altLang="ja-JP" dirty="0"/>
          </a:p>
          <a:p>
            <a:r>
              <a:rPr lang="ja-JP" altLang="en-US" dirty="0"/>
              <a:t>顔の向き推定 </a:t>
            </a:r>
            <a:endParaRPr lang="en-US" altLang="ja-JP" dirty="0"/>
          </a:p>
          <a:p>
            <a:r>
              <a:rPr lang="ja-JP" altLang="en-US" dirty="0"/>
              <a:t>顔識別</a:t>
            </a:r>
            <a:endParaRPr lang="en-US" altLang="ja-JP" dirty="0"/>
          </a:p>
          <a:p>
            <a:r>
              <a:rPr lang="ja-JP" altLang="en-US" dirty="0"/>
              <a:t>その他の分析</a:t>
            </a:r>
            <a:endParaRPr lang="en-US" altLang="ja-JP" b="1" dirty="0"/>
          </a:p>
          <a:p>
            <a:pPr marL="0" indent="0">
              <a:buNone/>
            </a:pPr>
            <a:endParaRPr kumimoji="1" lang="en-US" altLang="ja-JP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C511F5-6483-4F27-A818-F5E39A2A1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7A8A26A-754D-CE70-2516-C0E6D0D1B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81" y="936323"/>
            <a:ext cx="4505325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00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9D6BEF-13E7-7E2D-B4AC-D510BBED6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顔ランドマークの検出の歴史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47A32BF-CABD-6533-8E6A-B98A07554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36" y="831366"/>
            <a:ext cx="8713871" cy="24211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重要な進展：</a:t>
            </a:r>
            <a:endParaRPr lang="en-US" altLang="ja-JP" sz="2400" dirty="0"/>
          </a:p>
          <a:p>
            <a:r>
              <a:rPr lang="en-US" altLang="ja-JP" sz="2400" dirty="0"/>
              <a:t>2013</a:t>
            </a:r>
            <a:r>
              <a:rPr lang="ja-JP" altLang="en-US" sz="2400" dirty="0"/>
              <a:t>年に畳み込みニューラルネットワークによる手法が登場 </a:t>
            </a:r>
            <a:endParaRPr lang="en-US" altLang="ja-JP" sz="2400" dirty="0"/>
          </a:p>
          <a:p>
            <a:r>
              <a:rPr lang="en-US" altLang="ja-JP" sz="2400" dirty="0"/>
              <a:t>Yi Sun, </a:t>
            </a:r>
            <a:r>
              <a:rPr lang="en-US" altLang="ja-JP" sz="2400" dirty="0" err="1"/>
              <a:t>Xiaogang</a:t>
            </a:r>
            <a:r>
              <a:rPr lang="en-US" altLang="ja-JP" sz="2400" dirty="0"/>
              <a:t> Wang, </a:t>
            </a:r>
            <a:r>
              <a:rPr lang="en-US" altLang="ja-JP" sz="2400" dirty="0" err="1"/>
              <a:t>Xiaoou</a:t>
            </a:r>
            <a:r>
              <a:rPr lang="en-US" altLang="ja-JP" sz="2400" dirty="0"/>
              <a:t> Tang</a:t>
            </a:r>
            <a:r>
              <a:rPr lang="ja-JP" altLang="en-US" sz="2400" dirty="0"/>
              <a:t>による研究 </a:t>
            </a:r>
            <a:endParaRPr lang="en-US" altLang="ja-JP" sz="2400" dirty="0"/>
          </a:p>
          <a:p>
            <a:r>
              <a:rPr lang="ja-JP" altLang="en-US" sz="2400" dirty="0"/>
              <a:t>高精度な検出を実現</a:t>
            </a:r>
            <a:endParaRPr kumimoji="1" lang="ja-JP" altLang="en-US" sz="36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72E4C3-74F3-B037-2427-E296A7132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56FA939-C982-3258-A65E-45E08514B729}"/>
              </a:ext>
            </a:extLst>
          </p:cNvPr>
          <p:cNvSpPr txBox="1"/>
          <p:nvPr/>
        </p:nvSpPr>
        <p:spPr>
          <a:xfrm>
            <a:off x="228600" y="6214958"/>
            <a:ext cx="4584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Yi Sun,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Xiaogang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Wang,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Xiaoou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Tang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Deep Convolutional Network Cascade for Facial Point Detection, 2013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CADACE9-D6D2-D96E-3156-F04BABB6E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15" y="2711190"/>
            <a:ext cx="4263158" cy="350376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B0C2EA1-2916-EFF2-863B-7186EF54C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129" y="2837046"/>
            <a:ext cx="4085924" cy="1594619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B02153B-792F-18DD-A3B9-AEDD62DA3792}"/>
              </a:ext>
            </a:extLst>
          </p:cNvPr>
          <p:cNvSpPr txBox="1"/>
          <p:nvPr/>
        </p:nvSpPr>
        <p:spPr>
          <a:xfrm>
            <a:off x="4709762" y="4706035"/>
            <a:ext cx="3647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畳み込みニューラルネットワーク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を使用</a:t>
            </a:r>
          </a:p>
        </p:txBody>
      </p:sp>
    </p:spTree>
    <p:extLst>
      <p:ext uri="{BB962C8B-B14F-4D97-AF65-F5344CB8AC3E}">
        <p14:creationId xmlns:p14="http://schemas.microsoft.com/office/powerpoint/2010/main" val="35417816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8B1391-55AE-F1BC-A387-1A3DB8449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６８ランドマーク方式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D9FECC4-D09D-C917-5F42-CA35DFA70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57DFE44-0EAE-DA52-9ED4-9E5A1CA82FD7}"/>
              </a:ext>
            </a:extLst>
          </p:cNvPr>
          <p:cNvSpPr txBox="1"/>
          <p:nvPr/>
        </p:nvSpPr>
        <p:spPr>
          <a:xfrm>
            <a:off x="152399" y="6259811"/>
            <a:ext cx="76151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出典 https://www.researchgate.net/figure/dentification-of-facial-landmarks-using-Dlib-a-Facial-landmarks-b-The-position-and_fig2_343699139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6F8FEEE9-F733-997F-227E-540F00AC9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59" y="1433831"/>
            <a:ext cx="7737462" cy="482598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B52AC26-9089-B884-722B-7C25291DC9D9}"/>
              </a:ext>
            </a:extLst>
          </p:cNvPr>
          <p:cNvSpPr txBox="1"/>
          <p:nvPr/>
        </p:nvSpPr>
        <p:spPr>
          <a:xfrm>
            <a:off x="577231" y="745057"/>
            <a:ext cx="88745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顔の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68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個のランドマーク．目，眉毛，鼻，口，顔の輪郭など．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詳細な顔分析が可能．</a:t>
            </a:r>
          </a:p>
        </p:txBody>
      </p:sp>
    </p:spTree>
    <p:extLst>
      <p:ext uri="{BB962C8B-B14F-4D97-AF65-F5344CB8AC3E}">
        <p14:creationId xmlns:p14="http://schemas.microsoft.com/office/powerpoint/2010/main" val="26414793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A4D357D-BC5E-21DA-05FA-8F253D03D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顔ランドマークまとめ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799BFBB-9E6A-0995-B885-87CB76313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顔ランドマーク</a:t>
            </a:r>
            <a:br>
              <a:rPr kumimoji="1" lang="en-US" altLang="ja-JP" dirty="0"/>
            </a:br>
            <a:r>
              <a:rPr kumimoji="1" lang="ja-JP" altLang="en-US" dirty="0"/>
              <a:t>顔検出における特徴点のことで，目・鼻・口などの位置を示す点群である．これらの特徴点の配置パターンを分析することで，顔の向きや表情の変化も検出できる．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9FA19CD-84E3-D7F3-8512-6ED41983A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06430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10-5. </a:t>
            </a:r>
            <a:r>
              <a:rPr lang="ja-JP" altLang="en-US" sz="4500" dirty="0">
                <a:solidFill>
                  <a:schemeClr val="tx2"/>
                </a:solidFill>
              </a:rPr>
              <a:t>ディープラーニングによる顔認識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642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8AF366-F707-4F57-3C15-661F55AB4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顔認識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E1467A3-2FD5-BD42-9B21-AD02C0A3E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377" y="5081369"/>
            <a:ext cx="6698581" cy="958518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データベース内の顔との比較により、人物を特定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44B2D5C-EF09-F1AB-620D-18472B936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Picture 2" descr="[image]">
            <a:extLst>
              <a:ext uri="{FF2B5EF4-FFF2-40B4-BE49-F238E27FC236}">
                <a16:creationId xmlns:a16="http://schemas.microsoft.com/office/drawing/2014/main" id="{60D123BC-6DB3-8FA9-EE49-55DEDCD4A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02" y="2798660"/>
            <a:ext cx="2383415" cy="157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2DD7909C-2487-635F-129C-35B17A8714AA}"/>
              </a:ext>
            </a:extLst>
          </p:cNvPr>
          <p:cNvSpPr txBox="1">
            <a:spLocks/>
          </p:cNvSpPr>
          <p:nvPr/>
        </p:nvSpPr>
        <p:spPr>
          <a:xfrm>
            <a:off x="5603481" y="4420593"/>
            <a:ext cx="2310290" cy="469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データベース</a:t>
            </a: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065ACECE-39A2-7983-B1A7-0D2ADB28B145}"/>
              </a:ext>
            </a:extLst>
          </p:cNvPr>
          <p:cNvSpPr/>
          <p:nvPr/>
        </p:nvSpPr>
        <p:spPr>
          <a:xfrm flipH="1">
            <a:off x="4684906" y="3198022"/>
            <a:ext cx="325414" cy="62962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FBAB916E-DC6B-7D9E-FFC6-8421B7EB3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79" y="2788013"/>
            <a:ext cx="2031323" cy="1449646"/>
          </a:xfrm>
          <a:prstGeom prst="rect">
            <a:avLst/>
          </a:prstGeom>
        </p:spPr>
      </p:pic>
      <p:sp>
        <p:nvSpPr>
          <p:cNvPr id="17" name="矢印: 右 16">
            <a:extLst>
              <a:ext uri="{FF2B5EF4-FFF2-40B4-BE49-F238E27FC236}">
                <a16:creationId xmlns:a16="http://schemas.microsoft.com/office/drawing/2014/main" id="{4DD9B69E-7059-0E6B-42E8-BF39D1E06E46}"/>
              </a:ext>
            </a:extLst>
          </p:cNvPr>
          <p:cNvSpPr/>
          <p:nvPr/>
        </p:nvSpPr>
        <p:spPr>
          <a:xfrm>
            <a:off x="2813586" y="3270664"/>
            <a:ext cx="284108" cy="62962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6DF4DE1-F654-7FBE-0308-0A150493481F}"/>
              </a:ext>
            </a:extLst>
          </p:cNvPr>
          <p:cNvSpPr txBox="1"/>
          <p:nvPr/>
        </p:nvSpPr>
        <p:spPr>
          <a:xfrm>
            <a:off x="3572544" y="335464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比較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コンテンツ プレースホルダー 2">
            <a:extLst>
              <a:ext uri="{FF2B5EF4-FFF2-40B4-BE49-F238E27FC236}">
                <a16:creationId xmlns:a16="http://schemas.microsoft.com/office/drawing/2014/main" id="{81576D91-3E39-689F-8A7B-9460E2654324}"/>
              </a:ext>
            </a:extLst>
          </p:cNvPr>
          <p:cNvSpPr txBox="1">
            <a:spLocks/>
          </p:cNvSpPr>
          <p:nvPr/>
        </p:nvSpPr>
        <p:spPr>
          <a:xfrm>
            <a:off x="540419" y="951433"/>
            <a:ext cx="8001554" cy="958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顔認識は、画像または動画から人の顔を認識</a:t>
            </a:r>
          </a:p>
        </p:txBody>
      </p:sp>
    </p:spTree>
    <p:extLst>
      <p:ext uri="{BB962C8B-B14F-4D97-AF65-F5344CB8AC3E}">
        <p14:creationId xmlns:p14="http://schemas.microsoft.com/office/powerpoint/2010/main" val="23982512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顔の数値化プロセス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400" b="1" dirty="0">
                <a:solidFill>
                  <a:srgbClr val="C00000"/>
                </a:solidFill>
              </a:rPr>
              <a:t>顔の数値化</a:t>
            </a:r>
            <a:r>
              <a:rPr lang="ja-JP" altLang="en-US" sz="2400" dirty="0"/>
              <a:t>は，</a:t>
            </a:r>
            <a:r>
              <a:rPr lang="ja-JP" altLang="en-US" sz="2400" b="1" dirty="0"/>
              <a:t>複数の数値（</a:t>
            </a:r>
            <a:r>
              <a:rPr lang="ja-JP" altLang="en-US" sz="2400" dirty="0"/>
              <a:t>ふつう１００以上）の組み合わせ</a:t>
            </a:r>
            <a:endParaRPr lang="en-US" altLang="ja-JP" sz="2400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顔画像</a:t>
            </a:r>
            <a:r>
              <a:rPr lang="ja-JP" altLang="en-US" sz="2400" dirty="0"/>
              <a:t>から，</a:t>
            </a:r>
            <a:r>
              <a:rPr lang="ja-JP" altLang="en-US" sz="2400" b="1" dirty="0">
                <a:solidFill>
                  <a:srgbClr val="C00000"/>
                </a:solidFill>
              </a:rPr>
              <a:t>顔ランドマーク</a:t>
            </a:r>
            <a:r>
              <a:rPr lang="ja-JP" altLang="en-US" sz="2400" dirty="0"/>
              <a:t>を検出</a:t>
            </a:r>
            <a:endParaRPr lang="en-US" altLang="ja-JP" sz="2400" dirty="0"/>
          </a:p>
          <a:p>
            <a:r>
              <a:rPr lang="ja-JP" altLang="en-US" sz="2400" dirty="0"/>
              <a:t>顔ランドマークから，顔を数値化する処理を実行</a:t>
            </a:r>
            <a:endParaRPr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885071" y="6356351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381" y="3538197"/>
            <a:ext cx="2572511" cy="248441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528" y="3395084"/>
            <a:ext cx="626927" cy="284935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88286E1-49EC-4E5C-8C63-795B43E5F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69" y="3591079"/>
            <a:ext cx="2499253" cy="294783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AAD0E42-32C0-454A-8BF4-2F05EAAEB524}"/>
              </a:ext>
            </a:extLst>
          </p:cNvPr>
          <p:cNvSpPr txBox="1"/>
          <p:nvPr/>
        </p:nvSpPr>
        <p:spPr>
          <a:xfrm>
            <a:off x="3827673" y="6027003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顔検出，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顔ランドマーク</a:t>
            </a:r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5F5A4892-6416-48C2-B233-8514FA132D36}"/>
              </a:ext>
            </a:extLst>
          </p:cNvPr>
          <p:cNvSpPr/>
          <p:nvPr/>
        </p:nvSpPr>
        <p:spPr>
          <a:xfrm>
            <a:off x="6844234" y="4657713"/>
            <a:ext cx="295334" cy="7454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AEE513B-8441-4B9E-B2BB-CC02DC23152C}"/>
              </a:ext>
            </a:extLst>
          </p:cNvPr>
          <p:cNvSpPr txBox="1"/>
          <p:nvPr/>
        </p:nvSpPr>
        <p:spPr>
          <a:xfrm>
            <a:off x="7177648" y="6210935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数値化</a:t>
            </a:r>
          </a:p>
        </p:txBody>
      </p:sp>
    </p:spTree>
    <p:extLst>
      <p:ext uri="{BB962C8B-B14F-4D97-AF65-F5344CB8AC3E}">
        <p14:creationId xmlns:p14="http://schemas.microsoft.com/office/powerpoint/2010/main" val="12425229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0435A2-296C-4231-A74C-5C1B5533B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同一人物判定プロセス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91C7C67-19F0-4061-B376-5FEF8B03D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99" y="722161"/>
            <a:ext cx="8060201" cy="219203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ja-JP" altLang="en-US" dirty="0">
                <a:latin typeface="メイリオ" panose="020B0604030504040204" pitchFamily="50" charset="-128"/>
              </a:rPr>
              <a:t>手順：</a:t>
            </a:r>
          </a:p>
          <a:p>
            <a:pPr>
              <a:buFont typeface="+mj-lt"/>
              <a:buAutoNum type="arabicPeriod"/>
            </a:pPr>
            <a:r>
              <a:rPr lang="en-US" altLang="ja-JP" dirty="0">
                <a:latin typeface="メイリオ" panose="020B0604030504040204" pitchFamily="50" charset="-128"/>
              </a:rPr>
              <a:t>2</a:t>
            </a:r>
            <a:r>
              <a:rPr lang="ja-JP" altLang="en-US" dirty="0">
                <a:latin typeface="メイリオ" panose="020B0604030504040204" pitchFamily="50" charset="-128"/>
              </a:rPr>
              <a:t>つの別の写真あるいは動画を入力</a:t>
            </a:r>
          </a:p>
          <a:p>
            <a:pPr>
              <a:buFont typeface="+mj-lt"/>
              <a:buAutoNum type="arabicPeriod"/>
            </a:pPr>
            <a:r>
              <a:rPr lang="ja-JP" altLang="en-US" b="1" dirty="0">
                <a:latin typeface="メイリオ" panose="020B0604030504040204" pitchFamily="50" charset="-128"/>
              </a:rPr>
              <a:t>顔の数値化</a:t>
            </a:r>
            <a:r>
              <a:rPr lang="ja-JP" altLang="en-US" dirty="0">
                <a:latin typeface="メイリオ" panose="020B0604030504040204" pitchFamily="50" charset="-128"/>
              </a:rPr>
              <a:t>を実行</a:t>
            </a:r>
          </a:p>
          <a:p>
            <a:pPr>
              <a:buFont typeface="+mj-lt"/>
              <a:buAutoNum type="arabicPeriod"/>
            </a:pPr>
            <a:r>
              <a:rPr lang="ja-JP" altLang="en-US" b="1" dirty="0">
                <a:latin typeface="メイリオ" panose="020B0604030504040204" pitchFamily="50" charset="-128"/>
              </a:rPr>
              <a:t>比較（距離計算）</a:t>
            </a:r>
            <a:r>
              <a:rPr lang="ja-JP" altLang="en-US" dirty="0">
                <a:latin typeface="メイリオ" panose="020B0604030504040204" pitchFamily="50" charset="-128"/>
              </a:rPr>
              <a:t>を実施</a:t>
            </a:r>
          </a:p>
          <a:p>
            <a:pPr>
              <a:buFont typeface="+mj-lt"/>
              <a:buAutoNum type="arabicPeriod"/>
            </a:pPr>
            <a:r>
              <a:rPr lang="ja-JP" altLang="en-US" dirty="0">
                <a:latin typeface="メイリオ" panose="020B0604030504040204" pitchFamily="50" charset="-128"/>
              </a:rPr>
              <a:t>判定結果を出力： 同一人物である，同一人物でない</a:t>
            </a:r>
          </a:p>
          <a:p>
            <a:pPr marL="0" indent="0">
              <a:buNone/>
            </a:pPr>
            <a:endParaRPr kumimoji="1" lang="en-US" altLang="ja-JP" sz="2400" dirty="0">
              <a:latin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B1F35F6-5FD6-449F-90CD-1FDCE3E64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9CA4000-B3C9-4890-A000-3E593F7A1BDE}"/>
              </a:ext>
            </a:extLst>
          </p:cNvPr>
          <p:cNvSpPr txBox="1"/>
          <p:nvPr/>
        </p:nvSpPr>
        <p:spPr>
          <a:xfrm>
            <a:off x="3617848" y="5207522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同一人物である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1F1AF23-3588-4148-8EAA-5D8E238E73E2}"/>
              </a:ext>
            </a:extLst>
          </p:cNvPr>
          <p:cNvSpPr txBox="1"/>
          <p:nvPr/>
        </p:nvSpPr>
        <p:spPr>
          <a:xfrm>
            <a:off x="3617848" y="6164561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同一人物でない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D43524E-D254-253F-0814-01F2D84B8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3255024"/>
            <a:ext cx="1717694" cy="223452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0602C72-FADA-5F13-9A0B-0BD6211F0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388" y="3255024"/>
            <a:ext cx="1257313" cy="220857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B4165D8-113D-49E9-A931-98E12CD0CB21}"/>
              </a:ext>
            </a:extLst>
          </p:cNvPr>
          <p:cNvSpPr txBox="1"/>
          <p:nvPr/>
        </p:nvSpPr>
        <p:spPr>
          <a:xfrm>
            <a:off x="2568121" y="4117544"/>
            <a:ext cx="141577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顔の数値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2542C65-85B2-1B7B-5C9F-6BD5379E330C}"/>
              </a:ext>
            </a:extLst>
          </p:cNvPr>
          <p:cNvSpPr txBox="1"/>
          <p:nvPr/>
        </p:nvSpPr>
        <p:spPr>
          <a:xfrm>
            <a:off x="5478188" y="4105412"/>
            <a:ext cx="141577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顔の数値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CA6A8BBA-9FAC-3D20-5495-539A5A5B4B35}"/>
              </a:ext>
            </a:extLst>
          </p:cNvPr>
          <p:cNvSpPr/>
          <p:nvPr/>
        </p:nvSpPr>
        <p:spPr>
          <a:xfrm>
            <a:off x="2182395" y="4063255"/>
            <a:ext cx="273050" cy="62962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D07F8060-84A4-189F-B75F-0BF73897768E}"/>
              </a:ext>
            </a:extLst>
          </p:cNvPr>
          <p:cNvSpPr/>
          <p:nvPr/>
        </p:nvSpPr>
        <p:spPr>
          <a:xfrm flipH="1">
            <a:off x="6950298" y="4092318"/>
            <a:ext cx="325414" cy="62962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4C0DE68-8EE2-4EAA-446D-7A5B01B51C89}"/>
              </a:ext>
            </a:extLst>
          </p:cNvPr>
          <p:cNvSpPr txBox="1"/>
          <p:nvPr/>
        </p:nvSpPr>
        <p:spPr>
          <a:xfrm>
            <a:off x="3698301" y="3943809"/>
            <a:ext cx="2031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比較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（距離計算）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AC33005-1C61-AA21-6A10-529E713540D7}"/>
              </a:ext>
            </a:extLst>
          </p:cNvPr>
          <p:cNvSpPr txBox="1"/>
          <p:nvPr/>
        </p:nvSpPr>
        <p:spPr>
          <a:xfrm>
            <a:off x="4100448" y="5674174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または</a:t>
            </a:r>
          </a:p>
        </p:txBody>
      </p:sp>
      <p:sp>
        <p:nvSpPr>
          <p:cNvPr id="7" name="矢印: 下 6">
            <a:extLst>
              <a:ext uri="{FF2B5EF4-FFF2-40B4-BE49-F238E27FC236}">
                <a16:creationId xmlns:a16="http://schemas.microsoft.com/office/drawing/2014/main" id="{2EFF610F-2C9F-BBB5-62B7-3870F3DCDEC0}"/>
              </a:ext>
            </a:extLst>
          </p:cNvPr>
          <p:cNvSpPr/>
          <p:nvPr/>
        </p:nvSpPr>
        <p:spPr>
          <a:xfrm>
            <a:off x="4188166" y="4774806"/>
            <a:ext cx="1020278" cy="40399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8288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2C5923-B3EA-948B-61F8-9B3548CB6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顔認識システムの構造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21B7B6-B176-B637-11F3-B40AE6569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6231001-1905-5FA0-4839-B04D5152E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17" y="3409375"/>
            <a:ext cx="1899569" cy="141611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3F07252-8AD8-9AEB-FE83-BF0914383BBC}"/>
              </a:ext>
            </a:extLst>
          </p:cNvPr>
          <p:cNvSpPr txBox="1"/>
          <p:nvPr/>
        </p:nvSpPr>
        <p:spPr>
          <a:xfrm>
            <a:off x="2637754" y="3654109"/>
            <a:ext cx="80021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顔の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数値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5A97D6A-9532-96E9-3C8E-67CF59F79D07}"/>
              </a:ext>
            </a:extLst>
          </p:cNvPr>
          <p:cNvSpPr txBox="1"/>
          <p:nvPr/>
        </p:nvSpPr>
        <p:spPr>
          <a:xfrm>
            <a:off x="5797043" y="2543576"/>
            <a:ext cx="80021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顔の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数値</a:t>
            </a:r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E2F84342-8F07-9920-E2F8-77E6E7DA4E63}"/>
              </a:ext>
            </a:extLst>
          </p:cNvPr>
          <p:cNvSpPr/>
          <p:nvPr/>
        </p:nvSpPr>
        <p:spPr>
          <a:xfrm>
            <a:off x="2213868" y="3773554"/>
            <a:ext cx="273050" cy="62962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121C6CA7-5FBE-0D82-FFAE-A27A51394132}"/>
              </a:ext>
            </a:extLst>
          </p:cNvPr>
          <p:cNvSpPr/>
          <p:nvPr/>
        </p:nvSpPr>
        <p:spPr>
          <a:xfrm flipH="1">
            <a:off x="7017715" y="2692084"/>
            <a:ext cx="325414" cy="62962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40A424B-31AB-7CA1-FFCA-D36AD97FD268}"/>
              </a:ext>
            </a:extLst>
          </p:cNvPr>
          <p:cNvSpPr txBox="1"/>
          <p:nvPr/>
        </p:nvSpPr>
        <p:spPr>
          <a:xfrm>
            <a:off x="3702387" y="3607022"/>
            <a:ext cx="2031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比較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（距離計算）</a:t>
            </a: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26F4E896-067D-1390-EE89-D960FAEF6E79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4718050" y="4438019"/>
            <a:ext cx="0" cy="6229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947B589-C67E-8A1B-8A4F-E689A0ACF2C1}"/>
              </a:ext>
            </a:extLst>
          </p:cNvPr>
          <p:cNvSpPr txBox="1"/>
          <p:nvPr/>
        </p:nvSpPr>
        <p:spPr>
          <a:xfrm>
            <a:off x="3617848" y="5207522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本人である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1C63391-A0B1-B956-2640-7F9196173D30}"/>
              </a:ext>
            </a:extLst>
          </p:cNvPr>
          <p:cNvSpPr txBox="1"/>
          <p:nvPr/>
        </p:nvSpPr>
        <p:spPr>
          <a:xfrm>
            <a:off x="3617848" y="6164561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本人でない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1C92D07-0F4A-18F5-F95C-9877C6446C33}"/>
              </a:ext>
            </a:extLst>
          </p:cNvPr>
          <p:cNvSpPr txBox="1"/>
          <p:nvPr/>
        </p:nvSpPr>
        <p:spPr>
          <a:xfrm>
            <a:off x="4100448" y="5674174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または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73FB554-5A6E-50F4-091C-E71F85147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980" y="2380762"/>
            <a:ext cx="846656" cy="112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EF109054-20FB-7BA7-10F9-2C5B47B34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7280" y="4803531"/>
            <a:ext cx="1107995" cy="1092563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CC6A1D5D-C7B3-7F4D-6C39-0EA3CFC980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4980" y="3586374"/>
            <a:ext cx="912239" cy="1124009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5634549-94F3-F0DB-88AC-F5B06C6F6264}"/>
              </a:ext>
            </a:extLst>
          </p:cNvPr>
          <p:cNvSpPr txBox="1"/>
          <p:nvPr/>
        </p:nvSpPr>
        <p:spPr>
          <a:xfrm>
            <a:off x="5797043" y="3714750"/>
            <a:ext cx="80021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顔の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数値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6B69F226-C4B3-3176-D146-B5DE54594AD8}"/>
              </a:ext>
            </a:extLst>
          </p:cNvPr>
          <p:cNvSpPr/>
          <p:nvPr/>
        </p:nvSpPr>
        <p:spPr>
          <a:xfrm flipH="1">
            <a:off x="7017715" y="3863258"/>
            <a:ext cx="325414" cy="62962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378D00A-732F-098E-715D-A5C70E28019E}"/>
              </a:ext>
            </a:extLst>
          </p:cNvPr>
          <p:cNvSpPr txBox="1"/>
          <p:nvPr/>
        </p:nvSpPr>
        <p:spPr>
          <a:xfrm>
            <a:off x="5797043" y="4885924"/>
            <a:ext cx="80021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顔の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数値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7" name="矢印: 右 26">
            <a:extLst>
              <a:ext uri="{FF2B5EF4-FFF2-40B4-BE49-F238E27FC236}">
                <a16:creationId xmlns:a16="http://schemas.microsoft.com/office/drawing/2014/main" id="{F8A42270-1EC6-0420-9682-DD57E2272EAE}"/>
              </a:ext>
            </a:extLst>
          </p:cNvPr>
          <p:cNvSpPr/>
          <p:nvPr/>
        </p:nvSpPr>
        <p:spPr>
          <a:xfrm flipH="1">
            <a:off x="7017715" y="5034432"/>
            <a:ext cx="325414" cy="62962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5B56163-5CAE-33CA-FC12-5FA053545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99" y="722160"/>
            <a:ext cx="8060201" cy="25560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>
                <a:latin typeface="メイリオ" panose="020B0604030504040204" pitchFamily="50" charset="-128"/>
              </a:rPr>
              <a:t>処理の流れ</a:t>
            </a:r>
            <a:endParaRPr lang="en-US" altLang="ja-JP" sz="2400" dirty="0">
              <a:latin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</a:rPr>
              <a:t>精度向上のため，同一人物の多数の写真と比較 </a:t>
            </a:r>
            <a:endParaRPr lang="en-US" altLang="ja-JP" sz="2400" dirty="0">
              <a:latin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</a:rPr>
              <a:t>顔の数値化処理 </a:t>
            </a:r>
            <a:endParaRPr lang="en-US" altLang="ja-JP" sz="2400" dirty="0">
              <a:latin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</a:rPr>
              <a:t>距離計算による比較 </a:t>
            </a:r>
            <a:endParaRPr lang="en-US" altLang="ja-JP" sz="2400" dirty="0">
              <a:latin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</a:rPr>
              <a:t>本人判定の実行</a:t>
            </a:r>
            <a:endParaRPr kumimoji="1" lang="en-US" altLang="ja-JP" sz="3600" dirty="0">
              <a:latin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03423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6B72A7-564D-0F53-C33A-33D89E6FB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距離学習の基本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BE5F1CA-F829-20E3-C9F5-CAE0C46DC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b="1" dirty="0">
                <a:solidFill>
                  <a:srgbClr val="C00000"/>
                </a:solidFill>
              </a:rPr>
              <a:t>距離学習</a:t>
            </a:r>
            <a:r>
              <a:rPr kumimoji="1" lang="ja-JP" altLang="en-US" dirty="0"/>
              <a:t>は，ディープラーニングでの学習で，</a:t>
            </a:r>
            <a:r>
              <a:rPr kumimoji="1" lang="ja-JP" altLang="en-US" b="1" dirty="0"/>
              <a:t>距離に関する学習を行うこと</a:t>
            </a:r>
            <a:r>
              <a:rPr lang="ja-JP" altLang="en-US" b="1" dirty="0"/>
              <a:t>．</a:t>
            </a:r>
            <a:endParaRPr lang="en-US" altLang="ja-JP" b="1" dirty="0"/>
          </a:p>
          <a:p>
            <a:r>
              <a:rPr kumimoji="1" lang="ja-JP" altLang="en-US" dirty="0"/>
              <a:t>顔認識で使用される重要技術</a:t>
            </a: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b="1" dirty="0"/>
              <a:t>目的</a:t>
            </a:r>
            <a:r>
              <a:rPr lang="ja-JP" altLang="en-US" dirty="0"/>
              <a:t>：同一人物の顔を近く、異なる人物の顔を遠くなるように学習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b="1" dirty="0"/>
              <a:t>仕組み</a:t>
            </a:r>
            <a:r>
              <a:rPr lang="ja-JP" altLang="en-US" dirty="0"/>
              <a:t>：畳み込みニューラルネットワーク</a:t>
            </a: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6F051B-59BF-A55A-20F7-7137B6DBD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69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AD88448-5387-4E74-054E-FE4A6FF17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18C52FDA-87AF-9D72-9259-A41E1F8A2557}"/>
              </a:ext>
            </a:extLst>
          </p:cNvPr>
          <p:cNvSpPr/>
          <p:nvPr/>
        </p:nvSpPr>
        <p:spPr>
          <a:xfrm>
            <a:off x="397042" y="511342"/>
            <a:ext cx="7760369" cy="612407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621E9C86-3AAD-96FF-7762-AF28CE5C1859}"/>
              </a:ext>
            </a:extLst>
          </p:cNvPr>
          <p:cNvSpPr/>
          <p:nvPr/>
        </p:nvSpPr>
        <p:spPr>
          <a:xfrm>
            <a:off x="986589" y="1822785"/>
            <a:ext cx="6671511" cy="459004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知的な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IT</a:t>
            </a: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システム</a:t>
            </a:r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6B81A2B0-10EA-896E-F9E1-584D80B29865}"/>
              </a:ext>
            </a:extLst>
          </p:cNvPr>
          <p:cNvSpPr/>
          <p:nvPr/>
        </p:nvSpPr>
        <p:spPr>
          <a:xfrm>
            <a:off x="1576136" y="3200400"/>
            <a:ext cx="5528511" cy="306989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9E15F69-62D3-E941-EB06-2A332BD1C6E9}"/>
              </a:ext>
            </a:extLst>
          </p:cNvPr>
          <p:cNvSpPr txBox="1"/>
          <p:nvPr/>
        </p:nvSpPr>
        <p:spPr>
          <a:xfrm>
            <a:off x="2992855" y="100939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知的なITシステム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94A4BDA-D25E-4F04-E9DB-68EF07375D91}"/>
              </a:ext>
            </a:extLst>
          </p:cNvPr>
          <p:cNvSpPr txBox="1"/>
          <p:nvPr/>
        </p:nvSpPr>
        <p:spPr>
          <a:xfrm>
            <a:off x="3519236" y="356877"/>
            <a:ext cx="14157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人工知能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FB3AF90-AED7-A1EF-F91B-E539F950854D}"/>
              </a:ext>
            </a:extLst>
          </p:cNvPr>
          <p:cNvSpPr txBox="1"/>
          <p:nvPr/>
        </p:nvSpPr>
        <p:spPr>
          <a:xfrm>
            <a:off x="3569340" y="1678750"/>
            <a:ext cx="14157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機械学習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863FEF5-D42A-F289-05F0-8D2DB1334356}"/>
              </a:ext>
            </a:extLst>
          </p:cNvPr>
          <p:cNvSpPr txBox="1"/>
          <p:nvPr/>
        </p:nvSpPr>
        <p:spPr>
          <a:xfrm>
            <a:off x="2195763" y="2316409"/>
            <a:ext cx="45659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データから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し、知的能力を向上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B32A786-4DB9-526E-EE94-0404FBED5B11}"/>
              </a:ext>
            </a:extLst>
          </p:cNvPr>
          <p:cNvSpPr txBox="1"/>
          <p:nvPr/>
        </p:nvSpPr>
        <p:spPr>
          <a:xfrm>
            <a:off x="2845016" y="3111713"/>
            <a:ext cx="295465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ディープラーニング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669F09-56C6-8A47-4557-C3ED0AC72B6E}"/>
              </a:ext>
            </a:extLst>
          </p:cNvPr>
          <p:cNvSpPr txBox="1"/>
          <p:nvPr/>
        </p:nvSpPr>
        <p:spPr>
          <a:xfrm>
            <a:off x="2189747" y="3978921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データから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し、複雑なタスクを実行。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多層のニューラルネットワーク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を使用</a:t>
            </a:r>
          </a:p>
        </p:txBody>
      </p:sp>
    </p:spTree>
    <p:extLst>
      <p:ext uri="{BB962C8B-B14F-4D97-AF65-F5344CB8AC3E}">
        <p14:creationId xmlns:p14="http://schemas.microsoft.com/office/powerpoint/2010/main" val="11570935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31D3CD-C5C7-BC01-B8D6-0B4DBCB28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顔認識まとめ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C22551F-3078-FCB8-818E-6D8C48894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689301"/>
          </a:xfrm>
        </p:spPr>
        <p:txBody>
          <a:bodyPr>
            <a:normAutofit fontScale="92500" lnSpcReduction="10000"/>
          </a:bodyPr>
          <a:lstStyle/>
          <a:p>
            <a:r>
              <a:rPr kumimoji="1" lang="ja-JP" altLang="en-US" dirty="0"/>
              <a:t>顔認識技術</a:t>
            </a:r>
            <a:br>
              <a:rPr kumimoji="1" lang="en-US" altLang="ja-JP" dirty="0"/>
            </a:br>
            <a:r>
              <a:rPr kumimoji="1" lang="ja-JP" altLang="en-US" dirty="0"/>
              <a:t>画像や動画から人の顔を検出し，データベース内の顔情報と照合して人物を特定する技術である．</a:t>
            </a:r>
            <a:endParaRPr kumimoji="1" lang="en-US" altLang="ja-JP" dirty="0"/>
          </a:p>
          <a:p>
            <a:r>
              <a:rPr kumimoji="1" lang="ja-JP" altLang="en-US" dirty="0"/>
              <a:t>顔の数値化処理</a:t>
            </a:r>
            <a:br>
              <a:rPr kumimoji="1" lang="en-US" altLang="ja-JP" dirty="0"/>
            </a:br>
            <a:r>
              <a:rPr kumimoji="1" lang="ja-JP" altLang="en-US" dirty="0"/>
              <a:t>顔画像から特徴点（顔ランドマーク）を検出し，それらの位置関係や形状を</a:t>
            </a:r>
            <a:r>
              <a:rPr kumimoji="1" lang="en-US" altLang="ja-JP" dirty="0"/>
              <a:t>100</a:t>
            </a:r>
            <a:r>
              <a:rPr kumimoji="1" lang="ja-JP" altLang="en-US" dirty="0"/>
              <a:t>以上の数値の組み合わせとして表現する処理である．</a:t>
            </a:r>
            <a:endParaRPr kumimoji="1" lang="en-US" altLang="ja-JP" dirty="0"/>
          </a:p>
          <a:p>
            <a:r>
              <a:rPr kumimoji="1" lang="ja-JP" altLang="en-US" dirty="0"/>
              <a:t>同一人物判定プロセス</a:t>
            </a:r>
            <a:br>
              <a:rPr lang="en-US" altLang="ja-JP" dirty="0"/>
            </a:br>
            <a:r>
              <a:rPr kumimoji="1" lang="en-US" altLang="ja-JP" dirty="0"/>
              <a:t>2</a:t>
            </a:r>
            <a:r>
              <a:rPr kumimoji="1" lang="ja-JP" altLang="en-US" dirty="0"/>
              <a:t>つの異なる写真や動画から抽出した顔の数値データを比較し，その類似度から同一人物であるかを判定する処理である．</a:t>
            </a:r>
            <a:endParaRPr kumimoji="1" lang="en-US" altLang="ja-JP" dirty="0"/>
          </a:p>
          <a:p>
            <a:r>
              <a:rPr kumimoji="1" lang="ja-JP" altLang="en-US" dirty="0"/>
              <a:t>距離学習：ディープラーニングを用いて，同一人物の顔は近く，異なる人物の顔は遠くなるように特徴空間を学習する技術である．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83F3839-8C51-EAFB-57CD-513C59094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3896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A74C9-52B6-3709-916C-CB9FEB10F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76ADBB3-B56A-CDF2-35EA-413BE3013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演習２．顔認識</a:t>
            </a:r>
            <a:br>
              <a:rPr lang="en-US" altLang="ja-JP" dirty="0"/>
            </a:br>
            <a:endParaRPr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4207AD6-FC59-EFA9-4C0F-5572798F1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2027321"/>
            <a:ext cx="4939867" cy="462614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ja-JP" altLang="en-US" sz="2400" b="1" dirty="0"/>
              <a:t>オンラインデモによる</a:t>
            </a: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r>
              <a:rPr lang="ja-JP" altLang="en-US" sz="2400" b="1" dirty="0"/>
              <a:t>顔認識の体験</a:t>
            </a:r>
            <a:endParaRPr lang="en-US" altLang="ja-JP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2FF819-7B9B-6D7F-2524-822B3F4378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0D0996F-B2AD-72B3-2861-91144A125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9159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01A29-2302-19D3-924B-E0AF34D18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FE8F57-7560-AA7E-C0D0-6FEEBF120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DFB9F29-4920-005C-5D0E-DD7B43E07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220" y="846253"/>
            <a:ext cx="8461208" cy="5333166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① </a:t>
            </a:r>
            <a:r>
              <a:rPr kumimoji="1" lang="en-US" altLang="ja-JP" dirty="0"/>
              <a:t>sky biometry </a:t>
            </a:r>
            <a:r>
              <a:rPr kumimoji="1" lang="ja-JP" altLang="en-US" dirty="0"/>
              <a:t>の顔認識デモページ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en-US" altLang="ja-JP" dirty="0">
                <a:hlinkClick r:id="rId2"/>
              </a:rPr>
              <a:t>https://skybiometry.com/demo/face-recognition-demo/</a:t>
            </a: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② 顔画像を選択．結果を確認</a:t>
            </a: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2153601-471E-0C62-37AF-655CA5153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25D3AC4-843E-6255-60DF-91A8CE54F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29" y="3714145"/>
            <a:ext cx="9144000" cy="222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463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78A42-9195-8AA2-CC86-DCC58B8E9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A7CC95-DF8F-A3AE-058B-E09B02651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演習３</a:t>
            </a:r>
            <a:br>
              <a:rPr lang="en-US" altLang="ja-JP" dirty="0"/>
            </a:br>
            <a:endParaRPr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A2F6580-D775-4C1B-D5BB-745BD97EB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2027321"/>
            <a:ext cx="4939867" cy="462614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ja-JP" altLang="en-US" sz="2400" b="1" dirty="0"/>
              <a:t>顔を手掛かりに，同一グループ化の判定</a:t>
            </a:r>
            <a:endParaRPr lang="en-US" altLang="ja-JP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AD9EE8-7A7F-539D-0289-F5BE632D94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8A5953E-A460-5FFB-44E8-41FA95F2D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3702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0C26C-A6B1-CB89-CF83-AFC53DFF4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37D394-896F-FC69-3B0B-A60A6A458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B2E065F-8A95-49B4-068C-C16EF921C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220" y="846253"/>
            <a:ext cx="8461208" cy="5333166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① </a:t>
            </a:r>
            <a:r>
              <a:rPr kumimoji="1" lang="en-US" altLang="ja-JP" dirty="0"/>
              <a:t>sky biometry </a:t>
            </a:r>
            <a:r>
              <a:rPr kumimoji="1" lang="ja-JP" altLang="en-US" dirty="0"/>
              <a:t>の </a:t>
            </a:r>
            <a:r>
              <a:rPr kumimoji="1" lang="en-US" altLang="ja-JP" dirty="0"/>
              <a:t>face grouping </a:t>
            </a:r>
            <a:r>
              <a:rPr kumimoji="1" lang="ja-JP" altLang="en-US" dirty="0"/>
              <a:t>デモページ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en-US" altLang="ja-JP" dirty="0"/>
              <a:t>https://skybiometry.com/demo/face-grouping/</a:t>
            </a: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② 右から１つ，左から１つ画像を選択．結果を確認</a:t>
            </a: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C165E95-3BC8-F3FB-E697-8A8EBD498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EA25DB4-FF59-A009-F837-2358F93A4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7" y="3031761"/>
            <a:ext cx="9144000" cy="334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265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10-5. </a:t>
            </a:r>
            <a:r>
              <a:rPr lang="ja-JP" altLang="en-US" sz="4500" dirty="0">
                <a:solidFill>
                  <a:schemeClr val="tx2"/>
                </a:solidFill>
              </a:rPr>
              <a:t>ディープラーニングによる感情認識その他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951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感情認識システム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0" y="5783931"/>
            <a:ext cx="8566484" cy="1144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ここでは，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７種の表情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Angry, Disgust, Fear, Happy, Neutral, Sad, Surprised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 の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それぞれの確率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を推定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https://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github.com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/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ezgiakcora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/Facial-Expression-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Keras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で公開されている成果物</a:t>
            </a:r>
          </a:p>
        </p:txBody>
      </p:sp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06ED3E0E-B3D9-8F26-14EC-74E977451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73" y="560672"/>
            <a:ext cx="8404864" cy="51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300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6230EF-E2EB-B224-0F44-0DC112A18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感情認識システム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D2E4D29-4338-2A2D-B274-F0554D930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766303"/>
          </a:xfrm>
        </p:spPr>
        <p:txBody>
          <a:bodyPr>
            <a:normAutofit/>
          </a:bodyPr>
          <a:lstStyle/>
          <a:p>
            <a:r>
              <a:rPr lang="en-US" altLang="ja-JP" sz="2400" dirty="0"/>
              <a:t>7</a:t>
            </a:r>
            <a:r>
              <a:rPr lang="ja-JP" altLang="en-US" sz="2400" dirty="0"/>
              <a:t>種の表情認識</a:t>
            </a:r>
            <a:endParaRPr lang="en-US" altLang="ja-JP" sz="2400" dirty="0"/>
          </a:p>
          <a:p>
            <a:pPr lvl="1"/>
            <a:r>
              <a:rPr lang="en-US" altLang="ja-JP" dirty="0"/>
              <a:t>Angry</a:t>
            </a:r>
            <a:r>
              <a:rPr lang="ja-JP" altLang="en-US" dirty="0"/>
              <a:t>（怒り）</a:t>
            </a:r>
            <a:endParaRPr lang="en-US" altLang="ja-JP" dirty="0"/>
          </a:p>
          <a:p>
            <a:pPr lvl="1"/>
            <a:r>
              <a:rPr lang="en-US" altLang="ja-JP" dirty="0"/>
              <a:t>Disgust</a:t>
            </a:r>
            <a:r>
              <a:rPr lang="ja-JP" altLang="en-US" dirty="0"/>
              <a:t>（嫌悪）</a:t>
            </a:r>
            <a:endParaRPr lang="en-US" altLang="ja-JP" dirty="0"/>
          </a:p>
          <a:p>
            <a:pPr lvl="1"/>
            <a:r>
              <a:rPr lang="en-US" altLang="ja-JP" dirty="0"/>
              <a:t>Fear</a:t>
            </a:r>
            <a:r>
              <a:rPr lang="ja-JP" altLang="en-US" dirty="0"/>
              <a:t>（恐怖）</a:t>
            </a:r>
            <a:endParaRPr lang="en-US" altLang="ja-JP" dirty="0"/>
          </a:p>
          <a:p>
            <a:pPr lvl="1"/>
            <a:r>
              <a:rPr lang="en-US" altLang="ja-JP" dirty="0"/>
              <a:t>Happy</a:t>
            </a:r>
            <a:r>
              <a:rPr lang="ja-JP" altLang="en-US" dirty="0"/>
              <a:t>（幸福）</a:t>
            </a:r>
            <a:endParaRPr lang="en-US" altLang="ja-JP" dirty="0"/>
          </a:p>
          <a:p>
            <a:pPr lvl="1"/>
            <a:r>
              <a:rPr lang="en-US" altLang="ja-JP" dirty="0"/>
              <a:t>Neutral</a:t>
            </a:r>
            <a:r>
              <a:rPr lang="ja-JP" altLang="en-US" dirty="0"/>
              <a:t>（中立）</a:t>
            </a:r>
            <a:endParaRPr lang="en-US" altLang="ja-JP" dirty="0"/>
          </a:p>
          <a:p>
            <a:pPr lvl="1"/>
            <a:r>
              <a:rPr lang="en-US" altLang="ja-JP" dirty="0"/>
              <a:t>Sad</a:t>
            </a:r>
            <a:r>
              <a:rPr lang="ja-JP" altLang="en-US" dirty="0"/>
              <a:t>（悲しみ）</a:t>
            </a:r>
            <a:endParaRPr lang="en-US" altLang="ja-JP" dirty="0"/>
          </a:p>
          <a:p>
            <a:pPr lvl="1"/>
            <a:r>
              <a:rPr lang="en-US" altLang="ja-JP" dirty="0"/>
              <a:t>Surprised</a:t>
            </a:r>
            <a:r>
              <a:rPr lang="ja-JP" altLang="en-US" dirty="0"/>
              <a:t>（驚き）</a:t>
            </a:r>
            <a:endParaRPr lang="en-US" altLang="ja-JP" dirty="0"/>
          </a:p>
          <a:p>
            <a:r>
              <a:rPr lang="ja-JP" altLang="en-US" sz="2400" dirty="0"/>
              <a:t>ディープラーニングの活用</a:t>
            </a:r>
            <a:endParaRPr lang="en-US" altLang="ja-JP" sz="2400" dirty="0"/>
          </a:p>
          <a:p>
            <a:r>
              <a:rPr lang="ja-JP" altLang="en-US" sz="2400" dirty="0"/>
              <a:t>顔ランドマークの使用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04A7ECA-2E28-D4B3-551D-961B794A2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0695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年齢推定，性別推定の実例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896783"/>
            <a:ext cx="2527430" cy="190192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06629" y="3038956"/>
            <a:ext cx="2957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推定結果：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24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歳男性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635" y="896783"/>
            <a:ext cx="2261745" cy="1901923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064490" y="3038955"/>
            <a:ext cx="2957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推定結果：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23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歳男性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858" y="903133"/>
            <a:ext cx="2517904" cy="1889222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6076284" y="2994330"/>
            <a:ext cx="2957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推定結果：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35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歳男性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639661" y="3724394"/>
            <a:ext cx="3807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InsightFace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による処理結果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0" y="4871500"/>
            <a:ext cx="92295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【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関連情報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】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hlinkClick r:id="rId5"/>
              </a:rPr>
              <a:t>https://www.kkaneko.jp/ai/win/insightface.html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https://colab.research.google.com/drive/1S55yEFiQpdIRdjWbdH0zzEYD5VAfklHd?usp=sharing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3926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014E7-7645-FF36-37DE-C406D31AA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D36E7A-2955-4BBC-F7E6-A11926328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/>
              <a:t>表情推定アプリ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169E112-D577-7D63-3B36-3ABCE1655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各自、ソースコードと実行結果を確認しよう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en-US" altLang="ja-JP" dirty="0">
                <a:hlinkClick r:id="rId2"/>
              </a:rPr>
              <a:t>https://colab.research.google.com/drive/1t8YlRamyYij40wND--k1NHTDR5fMXvHq?usp=sharing</a:t>
            </a: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FA6F1BD-7253-AEBD-9DBD-4345FDC6B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59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30CB0BF-E288-F754-7E70-5C29E4F3D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51" y="2568303"/>
            <a:ext cx="9144000" cy="295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732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B03FEC-EE9E-45F5-A865-933C4769C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ディープニューラルネットワーク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61AFA3-DC87-46CB-822A-AA40C11F9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620626" cy="1080738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 dirty="0"/>
              <a:t>ディープラーニング</a:t>
            </a:r>
            <a:r>
              <a:rPr lang="ja-JP" altLang="en-US" dirty="0"/>
              <a:t>は</a:t>
            </a:r>
            <a:r>
              <a:rPr lang="ja-JP" altLang="en-US" b="1" dirty="0"/>
              <a:t>多層のニューラルネットワーク</a:t>
            </a:r>
            <a:r>
              <a:rPr lang="ja-JP" altLang="en-US" dirty="0"/>
              <a:t>を用いた機械学習</a:t>
            </a:r>
            <a:endParaRPr lang="en-US" altLang="ja-JP" b="1" dirty="0">
              <a:solidFill>
                <a:srgbClr val="C0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78DC6D6-17C0-4DAF-85A1-0093061E0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A513BFA3-5439-41CE-BD82-E0D6FC400AB4}"/>
              </a:ext>
            </a:extLst>
          </p:cNvPr>
          <p:cNvSpPr txBox="1">
            <a:spLocks/>
          </p:cNvSpPr>
          <p:nvPr/>
        </p:nvSpPr>
        <p:spPr>
          <a:xfrm>
            <a:off x="407904" y="2397868"/>
            <a:ext cx="8620626" cy="1080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F6CD0BD-0177-427C-BDB3-5F463FF2B67B}"/>
              </a:ext>
            </a:extLst>
          </p:cNvPr>
          <p:cNvSpPr txBox="1"/>
          <p:nvPr/>
        </p:nvSpPr>
        <p:spPr>
          <a:xfrm>
            <a:off x="856093" y="5419896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層の数が少ない（浅い）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1486206-1AC5-45F5-94FD-DB1F37662932}"/>
              </a:ext>
            </a:extLst>
          </p:cNvPr>
          <p:cNvSpPr txBox="1"/>
          <p:nvPr/>
        </p:nvSpPr>
        <p:spPr>
          <a:xfrm>
            <a:off x="5341751" y="5533035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層の数が多い（深い）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DC369F1-3A61-4D63-8EA4-B478BD8F2950}"/>
              </a:ext>
            </a:extLst>
          </p:cNvPr>
          <p:cNvSpPr/>
          <p:nvPr/>
        </p:nvSpPr>
        <p:spPr>
          <a:xfrm>
            <a:off x="1582153" y="3254542"/>
            <a:ext cx="270710" cy="1894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2F51FA1-2904-45DD-B13A-05D1157AC4A8}"/>
              </a:ext>
            </a:extLst>
          </p:cNvPr>
          <p:cNvSpPr/>
          <p:nvPr/>
        </p:nvSpPr>
        <p:spPr>
          <a:xfrm>
            <a:off x="1927831" y="3560567"/>
            <a:ext cx="270710" cy="12633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23B939A-78D7-4C32-9063-7A420F0C952E}"/>
              </a:ext>
            </a:extLst>
          </p:cNvPr>
          <p:cNvSpPr/>
          <p:nvPr/>
        </p:nvSpPr>
        <p:spPr>
          <a:xfrm>
            <a:off x="2273509" y="3429000"/>
            <a:ext cx="270710" cy="1498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3D64FA4-062E-41F8-99F3-234479FB1D2C}"/>
              </a:ext>
            </a:extLst>
          </p:cNvPr>
          <p:cNvSpPr/>
          <p:nvPr/>
        </p:nvSpPr>
        <p:spPr>
          <a:xfrm>
            <a:off x="5167564" y="3389338"/>
            <a:ext cx="270710" cy="1894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4F41FB1-94DB-4591-BB81-20D868402759}"/>
              </a:ext>
            </a:extLst>
          </p:cNvPr>
          <p:cNvSpPr/>
          <p:nvPr/>
        </p:nvSpPr>
        <p:spPr>
          <a:xfrm>
            <a:off x="5513242" y="3521506"/>
            <a:ext cx="270710" cy="162270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1FBB16C-DEA7-4049-BE60-F4393E838B52}"/>
              </a:ext>
            </a:extLst>
          </p:cNvPr>
          <p:cNvSpPr/>
          <p:nvPr/>
        </p:nvSpPr>
        <p:spPr>
          <a:xfrm>
            <a:off x="5858920" y="3661607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0251E1A-B984-474F-B659-5B3E73D3E3CF}"/>
              </a:ext>
            </a:extLst>
          </p:cNvPr>
          <p:cNvSpPr/>
          <p:nvPr/>
        </p:nvSpPr>
        <p:spPr>
          <a:xfrm>
            <a:off x="6204598" y="3985124"/>
            <a:ext cx="270710" cy="4564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FDABD12-23DE-4FE0-B071-04BFB9FFE8AA}"/>
              </a:ext>
            </a:extLst>
          </p:cNvPr>
          <p:cNvSpPr/>
          <p:nvPr/>
        </p:nvSpPr>
        <p:spPr>
          <a:xfrm>
            <a:off x="6563227" y="3707062"/>
            <a:ext cx="270710" cy="12537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32ED5DF-3DED-44B1-BDB8-22DBCFE01176}"/>
              </a:ext>
            </a:extLst>
          </p:cNvPr>
          <p:cNvSpPr/>
          <p:nvPr/>
        </p:nvSpPr>
        <p:spPr>
          <a:xfrm>
            <a:off x="6921856" y="3429000"/>
            <a:ext cx="270710" cy="18553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5F18B233-29CD-4716-9160-BBD28502222B}"/>
              </a:ext>
            </a:extLst>
          </p:cNvPr>
          <p:cNvSpPr/>
          <p:nvPr/>
        </p:nvSpPr>
        <p:spPr>
          <a:xfrm>
            <a:off x="7280485" y="3707062"/>
            <a:ext cx="270710" cy="12991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24589AE5-3D71-452D-91A9-DEE9E3CC156E}"/>
              </a:ext>
            </a:extLst>
          </p:cNvPr>
          <p:cNvSpPr/>
          <p:nvPr/>
        </p:nvSpPr>
        <p:spPr>
          <a:xfrm>
            <a:off x="7639114" y="3985124"/>
            <a:ext cx="270710" cy="8719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065CA097-D6C8-41F4-ADB4-6456BE855401}"/>
              </a:ext>
            </a:extLst>
          </p:cNvPr>
          <p:cNvSpPr/>
          <p:nvPr/>
        </p:nvSpPr>
        <p:spPr>
          <a:xfrm>
            <a:off x="7997743" y="3429000"/>
            <a:ext cx="270710" cy="185531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5656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0846BBA-E3D2-224C-3593-343D5592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091" y="60562"/>
            <a:ext cx="8461208" cy="59874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u="sng" dirty="0"/>
              <a:t>発展演習３</a:t>
            </a:r>
            <a:endParaRPr kumimoji="1" lang="en-US" altLang="ja-JP" sz="2400" dirty="0"/>
          </a:p>
          <a:p>
            <a:r>
              <a:rPr kumimoji="1" lang="ja-JP" altLang="en-US" sz="2400"/>
              <a:t>まず、</a:t>
            </a:r>
            <a:r>
              <a:rPr lang="ja-JP" altLang="en-US" sz="2400"/>
              <a:t>カメラ付きの</a:t>
            </a:r>
            <a:r>
              <a:rPr kumimoji="1" lang="ja-JP" altLang="en-US" sz="2400"/>
              <a:t>パソコンを</a:t>
            </a:r>
            <a:r>
              <a:rPr kumimoji="1" lang="ja-JP" altLang="en-US" sz="2400" dirty="0"/>
              <a:t>準備する</a:t>
            </a:r>
            <a:endParaRPr kumimoji="1" lang="en-US" altLang="ja-JP" sz="2400" dirty="0"/>
          </a:p>
          <a:p>
            <a:r>
              <a:rPr lang="ja-JP" altLang="en-US" sz="2400" dirty="0"/>
              <a:t>次のページを開く。</a:t>
            </a:r>
            <a:r>
              <a:rPr lang="en-US" altLang="ja-JP" sz="2400" dirty="0"/>
              <a:t>Visage Technologies </a:t>
            </a:r>
            <a:r>
              <a:rPr lang="ja-JP" altLang="en-US" sz="2400" dirty="0"/>
              <a:t>社のデモページ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>
                <a:hlinkClick r:id="rId2"/>
              </a:rPr>
              <a:t>https://visagetechnologies.com/demo/</a:t>
            </a:r>
            <a:endParaRPr lang="en-US" altLang="ja-JP" sz="2400" dirty="0"/>
          </a:p>
          <a:p>
            <a:r>
              <a:rPr lang="ja-JP" altLang="en-US" sz="2400" dirty="0"/>
              <a:t>「</a:t>
            </a:r>
            <a:r>
              <a:rPr lang="en-US" altLang="ja-JP" sz="2400" b="1" dirty="0"/>
              <a:t>Try out demo</a:t>
            </a:r>
            <a:r>
              <a:rPr lang="ja-JP" altLang="en-US" sz="2400" dirty="0"/>
              <a:t>」をクリック</a:t>
            </a:r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b="1" dirty="0"/>
              <a:t>画像をアップロード</a:t>
            </a:r>
            <a:r>
              <a:rPr lang="ja-JP" altLang="en-US" sz="2400" dirty="0"/>
              <a:t>するので、</a:t>
            </a:r>
            <a:r>
              <a:rPr lang="ja-JP" altLang="en-US" sz="2400" b="1" dirty="0"/>
              <a:t>右下のボタン</a:t>
            </a:r>
            <a:r>
              <a:rPr lang="ja-JP" altLang="en-US" sz="2400" dirty="0"/>
              <a:t>をクリックして、画像をアップロード。（パソコンのカメラにも対応）</a:t>
            </a:r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kumimoji="1" lang="en-US" altLang="ja-JP" sz="2400" dirty="0"/>
          </a:p>
          <a:p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B295A0-72C6-4DAD-1AC0-2CCEDD618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E700C08-858C-656E-1F22-C10DEA5D9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883" y="2611548"/>
            <a:ext cx="2300734" cy="81745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2DA430E-2EDD-97BE-2B9C-8118BC39B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883" y="4706061"/>
            <a:ext cx="4156525" cy="2091377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C20F66B-15A0-A0B8-B76D-B5316B88FA75}"/>
              </a:ext>
            </a:extLst>
          </p:cNvPr>
          <p:cNvSpPr/>
          <p:nvPr/>
        </p:nvSpPr>
        <p:spPr>
          <a:xfrm>
            <a:off x="4841220" y="6375601"/>
            <a:ext cx="328527" cy="296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0807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DC8AA6-B9F5-5423-A8CC-43C63754B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7132473-D74D-5B7F-8B38-EFC66D6AC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711" y="136524"/>
            <a:ext cx="5833422" cy="714376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さまざまな設定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A3D49BF-1299-4420-A233-DFCE85FEC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E8D4BE2-3982-238F-0AFB-AE8D8B093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6862"/>
            <a:ext cx="7758358" cy="4076257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F9DA625-B3B6-0CD4-2B3E-F0629445800E}"/>
              </a:ext>
            </a:extLst>
          </p:cNvPr>
          <p:cNvSpPr txBox="1"/>
          <p:nvPr/>
        </p:nvSpPr>
        <p:spPr>
          <a:xfrm>
            <a:off x="8034867" y="1557867"/>
            <a:ext cx="110799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Gaze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視線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Gender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性別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Emotions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感情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Age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年齢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1012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7344B0-82B7-7C45-2209-69F8F0E18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全体まとめ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342F5A1-50DA-C7D5-BD8D-9BBDCC212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644894"/>
            <a:ext cx="8461208" cy="6213106"/>
          </a:xfrm>
        </p:spPr>
        <p:txBody>
          <a:bodyPr>
            <a:normAutofit fontScale="92500" lnSpcReduction="20000"/>
          </a:bodyPr>
          <a:lstStyle/>
          <a:p>
            <a:r>
              <a:rPr kumimoji="1" lang="ja-JP" altLang="en-US" b="1" dirty="0"/>
              <a:t>顔検出</a:t>
            </a:r>
            <a:br>
              <a:rPr lang="en-US" altLang="ja-JP" b="1" dirty="0"/>
            </a:br>
            <a:r>
              <a:rPr kumimoji="1" lang="ja-JP" altLang="en-US" dirty="0"/>
              <a:t>画像内から顔と思われる領域を特定し，目・鼻・口などの顔の特徴を識別して，それらが集まる領域を顔として判断する技術である（物体検出の一環として顔を特定する基本技術）</a:t>
            </a:r>
            <a:endParaRPr kumimoji="1" lang="en-US" altLang="ja-JP" dirty="0"/>
          </a:p>
          <a:p>
            <a:r>
              <a:rPr kumimoji="1" lang="ja-JP" altLang="en-US" b="1" dirty="0"/>
              <a:t>顔ランドマーク</a:t>
            </a:r>
            <a:br>
              <a:rPr kumimoji="1" lang="en-US" altLang="ja-JP" b="1" dirty="0"/>
            </a:br>
            <a:r>
              <a:rPr kumimoji="1" lang="ja-JP" altLang="en-US" dirty="0"/>
              <a:t>顔の重要な特徴点（目，鼻，口など）の位置を示すポイントで，顔の表情解析や向き推定，顔識別などの分析に活用される</a:t>
            </a:r>
            <a:endParaRPr kumimoji="1" lang="en-US" altLang="ja-JP" dirty="0"/>
          </a:p>
          <a:p>
            <a:r>
              <a:rPr kumimoji="1" lang="ja-JP" altLang="en-US" b="1" dirty="0"/>
              <a:t>感情認識</a:t>
            </a:r>
            <a:br>
              <a:rPr lang="en-US" altLang="ja-JP" b="1" dirty="0"/>
            </a:br>
            <a:r>
              <a:rPr kumimoji="1" lang="ja-JP" altLang="en-US" dirty="0"/>
              <a:t>顔表情から感情状態を推定する技術で，</a:t>
            </a:r>
            <a:r>
              <a:rPr kumimoji="1" lang="en-US" altLang="ja-JP" dirty="0"/>
              <a:t>Angry</a:t>
            </a:r>
            <a:r>
              <a:rPr kumimoji="1" lang="ja-JP" altLang="en-US" dirty="0"/>
              <a:t>（怒り），</a:t>
            </a:r>
            <a:r>
              <a:rPr kumimoji="1" lang="en-US" altLang="ja-JP" dirty="0"/>
              <a:t>Disgust</a:t>
            </a:r>
            <a:r>
              <a:rPr kumimoji="1" lang="ja-JP" altLang="en-US" dirty="0"/>
              <a:t>（嫌悪），</a:t>
            </a:r>
            <a:r>
              <a:rPr kumimoji="1" lang="en-US" altLang="ja-JP" dirty="0"/>
              <a:t>Fear</a:t>
            </a:r>
            <a:r>
              <a:rPr kumimoji="1" lang="ja-JP" altLang="en-US" dirty="0"/>
              <a:t>（恐怖），</a:t>
            </a:r>
            <a:r>
              <a:rPr kumimoji="1" lang="en-US" altLang="ja-JP" dirty="0"/>
              <a:t>Happy</a:t>
            </a:r>
            <a:r>
              <a:rPr kumimoji="1" lang="ja-JP" altLang="en-US" dirty="0"/>
              <a:t>（幸福），</a:t>
            </a:r>
            <a:r>
              <a:rPr kumimoji="1" lang="en-US" altLang="ja-JP" dirty="0"/>
              <a:t>Neutral</a:t>
            </a:r>
            <a:r>
              <a:rPr kumimoji="1" lang="ja-JP" altLang="en-US" dirty="0"/>
              <a:t>（中立），</a:t>
            </a:r>
            <a:r>
              <a:rPr kumimoji="1" lang="en-US" altLang="ja-JP" dirty="0"/>
              <a:t>Sad</a:t>
            </a:r>
            <a:r>
              <a:rPr kumimoji="1" lang="ja-JP" altLang="en-US" dirty="0"/>
              <a:t>（悲しみ），</a:t>
            </a:r>
            <a:r>
              <a:rPr kumimoji="1" lang="en-US" altLang="ja-JP" dirty="0"/>
              <a:t>Surprised</a:t>
            </a:r>
            <a:r>
              <a:rPr kumimoji="1" lang="ja-JP" altLang="en-US" dirty="0"/>
              <a:t>（驚き）の</a:t>
            </a:r>
            <a:r>
              <a:rPr kumimoji="1" lang="en-US" altLang="ja-JP" dirty="0"/>
              <a:t>7</a:t>
            </a:r>
            <a:r>
              <a:rPr kumimoji="1" lang="ja-JP" altLang="en-US" dirty="0"/>
              <a:t>種類の感情を分類する</a:t>
            </a:r>
            <a:endParaRPr kumimoji="1" lang="en-US" altLang="ja-JP" dirty="0"/>
          </a:p>
          <a:p>
            <a:r>
              <a:rPr kumimoji="1" lang="ja-JP" altLang="en-US" b="1" dirty="0"/>
              <a:t>顔認識</a:t>
            </a:r>
            <a:br>
              <a:rPr kumimoji="1" lang="en-US" altLang="ja-JP" dirty="0"/>
            </a:br>
            <a:r>
              <a:rPr kumimoji="1" lang="ja-JP" altLang="en-US" dirty="0"/>
              <a:t>画像や動画から人の顔を検出し，データベース内の顔情報と照合して人物を特定する技術である．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CB9F964-CB38-29B5-01CC-7AD980B2E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474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畳み込みニューラルネットワーク（</a:t>
            </a:r>
            <a:r>
              <a:rPr lang="en-US" altLang="ja-JP" dirty="0"/>
              <a:t>CNN</a:t>
            </a:r>
            <a:r>
              <a:rPr lang="ja-JP" altLang="en-US" dirty="0"/>
              <a:t>）の基本構造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7927006" cy="5333166"/>
          </a:xfrm>
        </p:spPr>
        <p:txBody>
          <a:bodyPr>
            <a:normAutofit/>
          </a:bodyPr>
          <a:lstStyle/>
          <a:p>
            <a:r>
              <a:rPr lang="ja-JP" altLang="en-US" sz="2400" b="1" dirty="0"/>
              <a:t>画像理解</a:t>
            </a:r>
            <a:r>
              <a:rPr lang="ja-JP" altLang="en-US" sz="2400" dirty="0"/>
              <a:t>や</a:t>
            </a:r>
            <a:r>
              <a:rPr lang="ja-JP" altLang="en-US" sz="2400" b="1" dirty="0"/>
              <a:t>画像の分析</a:t>
            </a:r>
            <a:r>
              <a:rPr lang="ja-JP" altLang="en-US" sz="2400" dirty="0"/>
              <a:t>に特化した</a:t>
            </a:r>
            <a:r>
              <a:rPr lang="ja-JP" altLang="en-US" sz="2400" b="1" dirty="0"/>
              <a:t>ディープラーニング</a:t>
            </a:r>
            <a:r>
              <a:rPr lang="ja-JP" altLang="en-US" sz="2400" dirty="0"/>
              <a:t>の一種．</a:t>
            </a:r>
          </a:p>
          <a:p>
            <a:r>
              <a:rPr lang="ja-JP" altLang="en-US" sz="2400" dirty="0"/>
              <a:t>主に</a:t>
            </a:r>
            <a:r>
              <a:rPr lang="ja-JP" altLang="en-US" sz="2400" b="1" dirty="0"/>
              <a:t>畳み込み層</a:t>
            </a:r>
            <a:r>
              <a:rPr lang="ja-JP" altLang="en-US" sz="2400" dirty="0"/>
              <a:t>、</a:t>
            </a:r>
            <a:r>
              <a:rPr lang="ja-JP" altLang="en-US" sz="2400" b="1" dirty="0"/>
              <a:t>プーリング層</a:t>
            </a:r>
            <a:r>
              <a:rPr lang="ja-JP" altLang="en-US" sz="2400" dirty="0"/>
              <a:t>、</a:t>
            </a:r>
            <a:r>
              <a:rPr lang="ja-JP" altLang="en-US" sz="2400" b="1" dirty="0"/>
              <a:t>全結合層</a:t>
            </a:r>
            <a:r>
              <a:rPr lang="ja-JP" altLang="en-US" sz="2400" dirty="0"/>
              <a:t>の３種類で構成</a:t>
            </a:r>
            <a:endParaRPr lang="en-US" altLang="ja-JP" sz="2400" dirty="0"/>
          </a:p>
          <a:p>
            <a:pPr lvl="1"/>
            <a:r>
              <a:rPr lang="ja-JP" altLang="en-US" b="1" dirty="0"/>
              <a:t>畳み込み層</a:t>
            </a:r>
            <a:r>
              <a:rPr lang="ja-JP" altLang="en-US" dirty="0"/>
              <a:t>：画像の局所的な</a:t>
            </a:r>
            <a:r>
              <a:rPr lang="ja-JP" altLang="en-US" b="1" dirty="0"/>
              <a:t>特徴</a:t>
            </a:r>
            <a:r>
              <a:rPr lang="ja-JP" altLang="en-US" sz="2400" dirty="0"/>
              <a:t>（エッジ、テクスチャなど）</a:t>
            </a:r>
            <a:r>
              <a:rPr lang="ja-JP" altLang="en-US" dirty="0"/>
              <a:t>をとらえる</a:t>
            </a:r>
            <a:endParaRPr lang="en-US" altLang="ja-JP" dirty="0"/>
          </a:p>
          <a:p>
            <a:pPr lvl="1"/>
            <a:r>
              <a:rPr lang="ja-JP" altLang="en-US" b="1" dirty="0"/>
              <a:t>プーリング層</a:t>
            </a:r>
            <a:r>
              <a:rPr lang="ja-JP" altLang="en-US" dirty="0"/>
              <a:t>：</a:t>
            </a:r>
            <a:r>
              <a:rPr lang="ja-JP" altLang="en-US" b="1" dirty="0"/>
              <a:t>特徴マップ</a:t>
            </a:r>
            <a:r>
              <a:rPr lang="ja-JP" altLang="en-US" dirty="0"/>
              <a:t>の</a:t>
            </a:r>
            <a:r>
              <a:rPr lang="ja-JP" altLang="en-US" b="1" dirty="0"/>
              <a:t>サイズを縮小</a:t>
            </a:r>
            <a:r>
              <a:rPr lang="ja-JP" altLang="en-US" dirty="0"/>
              <a:t>し，</a:t>
            </a:r>
            <a:r>
              <a:rPr lang="ja-JP" altLang="en-US" b="1" dirty="0"/>
              <a:t>過学習を防止．</a:t>
            </a:r>
            <a:endParaRPr lang="ja-JP" altLang="en-US" dirty="0"/>
          </a:p>
          <a:p>
            <a:pPr lvl="1"/>
            <a:r>
              <a:rPr lang="ja-JP" altLang="en-US" b="1" dirty="0"/>
              <a:t>全結合層</a:t>
            </a:r>
            <a:r>
              <a:rPr lang="ja-JP" altLang="en-US" dirty="0"/>
              <a:t>：</a:t>
            </a:r>
            <a:r>
              <a:rPr lang="ja-JP" altLang="en-US" b="1" dirty="0"/>
              <a:t>特徴マップ</a:t>
            </a:r>
            <a:r>
              <a:rPr lang="ja-JP" altLang="en-US" dirty="0"/>
              <a:t>をもとに</a:t>
            </a:r>
            <a:r>
              <a:rPr lang="ja-JP" altLang="en-US" b="1" dirty="0"/>
              <a:t>画像</a:t>
            </a:r>
            <a:r>
              <a:rPr lang="ja-JP" altLang="en-US" dirty="0"/>
              <a:t>を処理する</a:t>
            </a:r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442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6EBE27-C58D-4368-B3E6-C97CFE9F1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783213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畳み込みニューラルネットワーク（</a:t>
            </a:r>
            <a:r>
              <a:rPr kumimoji="1" lang="en-US" altLang="ja-JP" dirty="0"/>
              <a:t>CNN</a:t>
            </a:r>
            <a:r>
              <a:rPr kumimoji="1" lang="ja-JP" altLang="en-US" dirty="0"/>
              <a:t>）</a:t>
            </a:r>
            <a:r>
              <a:rPr lang="ja-JP" altLang="en-US" dirty="0"/>
              <a:t>の例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37BD00-99BE-432D-AE4C-BF07EF9DA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4324" y="6006432"/>
            <a:ext cx="5476061" cy="558844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>
                <a:latin typeface="+mn-ea"/>
                <a:ea typeface="+mn-ea"/>
              </a:rPr>
              <a:t>さまざまなバリエーション</a:t>
            </a:r>
            <a:endParaRPr lang="en-US" altLang="ja-JP" dirty="0">
              <a:latin typeface="+mn-ea"/>
              <a:ea typeface="+mn-ea"/>
            </a:endParaRPr>
          </a:p>
          <a:p>
            <a:pPr marL="0" indent="0">
              <a:buNone/>
            </a:pP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62C6DAB-38F2-4793-8A6D-7D0ED8D59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A47E5CD-CD20-413D-B5FB-BC24298AF109}"/>
              </a:ext>
            </a:extLst>
          </p:cNvPr>
          <p:cNvSpPr/>
          <p:nvPr/>
        </p:nvSpPr>
        <p:spPr>
          <a:xfrm>
            <a:off x="666447" y="3940615"/>
            <a:ext cx="270710" cy="1894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ADE1A76-5EF9-4493-A066-61D3615B4A30}"/>
              </a:ext>
            </a:extLst>
          </p:cNvPr>
          <p:cNvSpPr/>
          <p:nvPr/>
        </p:nvSpPr>
        <p:spPr>
          <a:xfrm>
            <a:off x="1025076" y="4212884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2D94F0A-5287-4529-A415-DFA523067747}"/>
              </a:ext>
            </a:extLst>
          </p:cNvPr>
          <p:cNvSpPr/>
          <p:nvPr/>
        </p:nvSpPr>
        <p:spPr>
          <a:xfrm>
            <a:off x="1383705" y="4611879"/>
            <a:ext cx="270710" cy="4564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F31A974-EFFA-4D54-B57E-443ABE46D6E3}"/>
              </a:ext>
            </a:extLst>
          </p:cNvPr>
          <p:cNvSpPr/>
          <p:nvPr/>
        </p:nvSpPr>
        <p:spPr>
          <a:xfrm>
            <a:off x="1766867" y="3934822"/>
            <a:ext cx="270710" cy="18553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B595EDE-F42C-4DCD-AF55-A12ED93EF299}"/>
              </a:ext>
            </a:extLst>
          </p:cNvPr>
          <p:cNvSpPr/>
          <p:nvPr/>
        </p:nvSpPr>
        <p:spPr>
          <a:xfrm>
            <a:off x="2125496" y="4201396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F8117EE-E975-4CBE-978D-748A34CAE6A2}"/>
              </a:ext>
            </a:extLst>
          </p:cNvPr>
          <p:cNvSpPr/>
          <p:nvPr/>
        </p:nvSpPr>
        <p:spPr>
          <a:xfrm>
            <a:off x="2484125" y="4600391"/>
            <a:ext cx="270710" cy="4564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73FF8AA-934C-4C50-8055-1C0A1963D283}"/>
              </a:ext>
            </a:extLst>
          </p:cNvPr>
          <p:cNvSpPr/>
          <p:nvPr/>
        </p:nvSpPr>
        <p:spPr>
          <a:xfrm>
            <a:off x="3225916" y="4189908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A3284F8-E6D8-4810-ABBF-463D064E0B73}"/>
              </a:ext>
            </a:extLst>
          </p:cNvPr>
          <p:cNvSpPr/>
          <p:nvPr/>
        </p:nvSpPr>
        <p:spPr>
          <a:xfrm>
            <a:off x="3584545" y="4588903"/>
            <a:ext cx="270710" cy="4564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611694C-4634-4CF3-A456-702772A9D096}"/>
              </a:ext>
            </a:extLst>
          </p:cNvPr>
          <p:cNvSpPr/>
          <p:nvPr/>
        </p:nvSpPr>
        <p:spPr>
          <a:xfrm>
            <a:off x="2849825" y="3923334"/>
            <a:ext cx="270710" cy="18553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65BD43F-BA49-41BA-8C7F-084CB159C916}"/>
              </a:ext>
            </a:extLst>
          </p:cNvPr>
          <p:cNvSpPr/>
          <p:nvPr/>
        </p:nvSpPr>
        <p:spPr>
          <a:xfrm>
            <a:off x="5312355" y="3910023"/>
            <a:ext cx="270710" cy="1894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F2B3608-BD4A-4416-99F1-5A3BE990A163}"/>
              </a:ext>
            </a:extLst>
          </p:cNvPr>
          <p:cNvSpPr/>
          <p:nvPr/>
        </p:nvSpPr>
        <p:spPr>
          <a:xfrm>
            <a:off x="6054146" y="4171953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DA94E41-2D67-43B3-8D3E-936CF0CA4DC8}"/>
              </a:ext>
            </a:extLst>
          </p:cNvPr>
          <p:cNvSpPr/>
          <p:nvPr/>
        </p:nvSpPr>
        <p:spPr>
          <a:xfrm>
            <a:off x="6796825" y="4029997"/>
            <a:ext cx="253710" cy="169547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A3CDE46-35B6-412D-AD79-3935055D6453}"/>
              </a:ext>
            </a:extLst>
          </p:cNvPr>
          <p:cNvSpPr/>
          <p:nvPr/>
        </p:nvSpPr>
        <p:spPr>
          <a:xfrm>
            <a:off x="6412775" y="3904230"/>
            <a:ext cx="270710" cy="18553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168D4AF0-2510-49EA-99B9-CA5D968B3A12}"/>
              </a:ext>
            </a:extLst>
          </p:cNvPr>
          <p:cNvSpPr/>
          <p:nvPr/>
        </p:nvSpPr>
        <p:spPr>
          <a:xfrm>
            <a:off x="7161360" y="4159316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F2A1377-C6C7-45F3-BAB6-67CCADF768F4}"/>
              </a:ext>
            </a:extLst>
          </p:cNvPr>
          <p:cNvSpPr/>
          <p:nvPr/>
        </p:nvSpPr>
        <p:spPr>
          <a:xfrm>
            <a:off x="5698480" y="4009771"/>
            <a:ext cx="253710" cy="169547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6DBA23D-39CC-46CC-9356-F70B44321183}"/>
              </a:ext>
            </a:extLst>
          </p:cNvPr>
          <p:cNvSpPr txBox="1"/>
          <p:nvPr/>
        </p:nvSpPr>
        <p:spPr>
          <a:xfrm>
            <a:off x="601112" y="4089949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込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509ACB1-ECB2-4F14-859C-00B648306ED2}"/>
              </a:ext>
            </a:extLst>
          </p:cNvPr>
          <p:cNvSpPr txBox="1"/>
          <p:nvPr/>
        </p:nvSpPr>
        <p:spPr>
          <a:xfrm>
            <a:off x="1694473" y="4070559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込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0454BF4-89DD-458E-B7F1-987BF3A18CA0}"/>
              </a:ext>
            </a:extLst>
          </p:cNvPr>
          <p:cNvSpPr txBox="1"/>
          <p:nvPr/>
        </p:nvSpPr>
        <p:spPr>
          <a:xfrm>
            <a:off x="2787834" y="4051169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込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015D132-4A16-41F6-AF17-E1BEA6996EC1}"/>
              </a:ext>
            </a:extLst>
          </p:cNvPr>
          <p:cNvSpPr txBox="1"/>
          <p:nvPr/>
        </p:nvSpPr>
        <p:spPr>
          <a:xfrm>
            <a:off x="5248692" y="4043179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込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E95B370-CE18-4F01-A566-B9F2D9EC7B96}"/>
              </a:ext>
            </a:extLst>
          </p:cNvPr>
          <p:cNvSpPr txBox="1"/>
          <p:nvPr/>
        </p:nvSpPr>
        <p:spPr>
          <a:xfrm>
            <a:off x="6355650" y="3993814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込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2868D6DD-DFF7-45F8-B315-7116D87499BD}"/>
              </a:ext>
            </a:extLst>
          </p:cNvPr>
          <p:cNvSpPr/>
          <p:nvPr/>
        </p:nvSpPr>
        <p:spPr>
          <a:xfrm>
            <a:off x="422501" y="3788533"/>
            <a:ext cx="3666004" cy="21868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73CC4026-E8E2-461A-A11D-C7DFEE74344E}"/>
              </a:ext>
            </a:extLst>
          </p:cNvPr>
          <p:cNvSpPr/>
          <p:nvPr/>
        </p:nvSpPr>
        <p:spPr>
          <a:xfrm>
            <a:off x="4835159" y="3783628"/>
            <a:ext cx="3143779" cy="21868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651E5CD-B4FD-461C-AB7B-2C0D67E2AA68}"/>
              </a:ext>
            </a:extLst>
          </p:cNvPr>
          <p:cNvSpPr txBox="1"/>
          <p:nvPr/>
        </p:nvSpPr>
        <p:spPr>
          <a:xfrm>
            <a:off x="916772" y="4158595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プーリング層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13F277B-4992-4F9B-89FF-919D2650AE23}"/>
              </a:ext>
            </a:extLst>
          </p:cNvPr>
          <p:cNvSpPr txBox="1"/>
          <p:nvPr/>
        </p:nvSpPr>
        <p:spPr>
          <a:xfrm>
            <a:off x="2032057" y="4149438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プーリング層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732F04F-7C7C-450A-AF52-9C8E9245352D}"/>
              </a:ext>
            </a:extLst>
          </p:cNvPr>
          <p:cNvSpPr txBox="1"/>
          <p:nvPr/>
        </p:nvSpPr>
        <p:spPr>
          <a:xfrm>
            <a:off x="3109018" y="4172198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プーリング層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16B54AE-B143-4C5A-87E2-787A44F634E6}"/>
              </a:ext>
            </a:extLst>
          </p:cNvPr>
          <p:cNvSpPr txBox="1"/>
          <p:nvPr/>
        </p:nvSpPr>
        <p:spPr>
          <a:xfrm>
            <a:off x="5942851" y="4125319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プーリング層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97D3CD7-2EAE-4AB3-A62C-9CA4575FD830}"/>
              </a:ext>
            </a:extLst>
          </p:cNvPr>
          <p:cNvSpPr txBox="1"/>
          <p:nvPr/>
        </p:nvSpPr>
        <p:spPr>
          <a:xfrm>
            <a:off x="7065882" y="4158595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プーリング層</a:t>
            </a: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64DB70C2-CB3E-D808-BF51-72EA46CC5FBB}"/>
              </a:ext>
            </a:extLst>
          </p:cNvPr>
          <p:cNvSpPr txBox="1">
            <a:spLocks/>
          </p:cNvSpPr>
          <p:nvPr/>
        </p:nvSpPr>
        <p:spPr>
          <a:xfrm>
            <a:off x="321845" y="846253"/>
            <a:ext cx="7927006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CNN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の主要な層構成：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プーリング層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畳み込み層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全結合層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これらの層を組み合わせることで，さまざまなバリエーションの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CNN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を構築できる．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730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BFBF65-11D2-420F-78DA-1AE840204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物体検出の例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773CB30-B8FF-C1BF-29D8-417385A86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C0D47F4-F510-8FA0-D8B3-BFB525C37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89" y="805804"/>
            <a:ext cx="8180301" cy="541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644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7755</TotalTime>
  <Words>2810</Words>
  <Application>Microsoft Office PowerPoint</Application>
  <PresentationFormat>画面に合わせる (4:3)</PresentationFormat>
  <Paragraphs>483</Paragraphs>
  <Slides>62</Slides>
  <Notes>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62</vt:i4>
      </vt:variant>
    </vt:vector>
  </HeadingPairs>
  <TitlesOfParts>
    <vt:vector size="73" baseType="lpstr">
      <vt:lpstr>ＭＳ ゴシック</vt:lpstr>
      <vt:lpstr>メイリオ</vt:lpstr>
      <vt:lpstr>游ゴシック</vt:lpstr>
      <vt:lpstr>Abadi</vt:lpstr>
      <vt:lpstr>Arial</vt:lpstr>
      <vt:lpstr>Calibri</vt:lpstr>
      <vt:lpstr>Times New Roman</vt:lpstr>
      <vt:lpstr>Office テーマ</vt:lpstr>
      <vt:lpstr>4_Office テーマ</vt:lpstr>
      <vt:lpstr>3_Office テーマ</vt:lpstr>
      <vt:lpstr>2_Office テーマ</vt:lpstr>
      <vt:lpstr>ae-10.ディープラーニングによる顔情報処理技術の基礎と応用 </vt:lpstr>
      <vt:lpstr>人工知能（AI）の学習のための指針</vt:lpstr>
      <vt:lpstr>アウトライン</vt:lpstr>
      <vt:lpstr>10-1. イントロダクション</vt:lpstr>
      <vt:lpstr>PowerPoint プレゼンテーション</vt:lpstr>
      <vt:lpstr>ディープニューラルネットワーク</vt:lpstr>
      <vt:lpstr>畳み込みニューラルネットワーク（CNN）の基本構造</vt:lpstr>
      <vt:lpstr>畳み込みニューラルネットワーク（CNN）の例</vt:lpstr>
      <vt:lpstr>物体検出の例</vt:lpstr>
      <vt:lpstr>物体検出</vt:lpstr>
      <vt:lpstr>10-2. 顔情報処理の概要</vt:lpstr>
      <vt:lpstr>顔情報処理のバリエーション①</vt:lpstr>
      <vt:lpstr>顔情報処理のバリエーション②</vt:lpstr>
      <vt:lpstr>顔情報処理のバリエーション③</vt:lpstr>
      <vt:lpstr>顔情報処理のバリエーション</vt:lpstr>
      <vt:lpstr>顔情報処理の重要性</vt:lpstr>
      <vt:lpstr>セキュリティと監視</vt:lpstr>
      <vt:lpstr>顔認証システム</vt:lpstr>
      <vt:lpstr>顔情報処理の歴史</vt:lpstr>
      <vt:lpstr>群衆のカウント技術</vt:lpstr>
      <vt:lpstr>マスク有りの顔，マスク無しの顔検出技術</vt:lpstr>
      <vt:lpstr>顔画像からの３次元再構成</vt:lpstr>
      <vt:lpstr>Face aging 技術</vt:lpstr>
      <vt:lpstr>ここまでのまとめ</vt:lpstr>
      <vt:lpstr>演習１．顔検出 </vt:lpstr>
      <vt:lpstr>PowerPoint プレゼンテーション</vt:lpstr>
      <vt:lpstr>顔検出アプリ</vt:lpstr>
      <vt:lpstr>PowerPoint プレゼンテーション</vt:lpstr>
      <vt:lpstr>PowerPoint プレゼンテーション</vt:lpstr>
      <vt:lpstr>10-3. ディープラーニングによる顔検出</vt:lpstr>
      <vt:lpstr>顔検出の基本</vt:lpstr>
      <vt:lpstr>顔検出の仕組み</vt:lpstr>
      <vt:lpstr>顔検出での訓練データ</vt:lpstr>
      <vt:lpstr>顔検出の課題</vt:lpstr>
      <vt:lpstr>顔検出と物体検出の比較</vt:lpstr>
      <vt:lpstr>顔検出と物体検出</vt:lpstr>
      <vt:lpstr>顔検出まとめ</vt:lpstr>
      <vt:lpstr>10-4. 顔ランドマーク</vt:lpstr>
      <vt:lpstr>顔ランドマークのデモ</vt:lpstr>
      <vt:lpstr>顔ランドマークの基本</vt:lpstr>
      <vt:lpstr>顔ランドマークの検出の歴史</vt:lpstr>
      <vt:lpstr>６８ランドマーク方式</vt:lpstr>
      <vt:lpstr>顔ランドマークまとめ</vt:lpstr>
      <vt:lpstr>10-5. ディープラーニングによる顔認識</vt:lpstr>
      <vt:lpstr>顔認識</vt:lpstr>
      <vt:lpstr>顔の数値化プロセス</vt:lpstr>
      <vt:lpstr>同一人物判定プロセス</vt:lpstr>
      <vt:lpstr>顔認識システムの構造</vt:lpstr>
      <vt:lpstr>距離学習の基本</vt:lpstr>
      <vt:lpstr>顔認識まとめ</vt:lpstr>
      <vt:lpstr>演習２．顔認識 </vt:lpstr>
      <vt:lpstr>PowerPoint プレゼンテーション</vt:lpstr>
      <vt:lpstr>演習３ </vt:lpstr>
      <vt:lpstr>PowerPoint プレゼンテーション</vt:lpstr>
      <vt:lpstr>10-5. ディープラーニングによる感情認識その他</vt:lpstr>
      <vt:lpstr>感情認識システム</vt:lpstr>
      <vt:lpstr>感情認識システム</vt:lpstr>
      <vt:lpstr>年齢推定，性別推定の実例</vt:lpstr>
      <vt:lpstr>表情推定アプリ</vt:lpstr>
      <vt:lpstr>PowerPoint プレゼンテーション</vt:lpstr>
      <vt:lpstr>PowerPoint プレゼンテーション</vt:lpstr>
      <vt:lpstr>全体まとめ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ae-10.ディープラーニングによる顔情報処理技術の基礎と応用（AI演習）</dc:title>
  <dc:creator>kaneko kunihiko</dc:creator>
  <cp:lastModifiedBy>金子　邦彦</cp:lastModifiedBy>
  <cp:revision>675</cp:revision>
  <dcterms:created xsi:type="dcterms:W3CDTF">2019-11-02T00:06:04Z</dcterms:created>
  <dcterms:modified xsi:type="dcterms:W3CDTF">2025-03-25T05:06:21Z</dcterms:modified>
</cp:coreProperties>
</file>